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ppt/theme/themeOverride1.xml" ContentType="application/vnd.openxmlformats-officedocument.themeOverride+xml"/>
  <Override PartName="/ppt/theme/themeOverride2.xml" ContentType="application/vnd.openxmlformats-officedocument.themeOverride+xml"/>
  <Override PartName="/ppt/charts/chart29.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0.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1.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2.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33.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4.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5.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6.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7.xml" ContentType="application/vnd.openxmlformats-officedocument.drawingml.chart+xml"/>
  <Override PartName="/ppt/charts/style37.xml" ContentType="application/vnd.ms-office.chartstyle+xml"/>
  <Override PartName="/ppt/charts/colors37.xml" ContentType="application/vnd.ms-office.chartcolorstyle+xml"/>
  <Override PartName="/ppt/charts/chart38.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39.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0.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1.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2.xml" ContentType="application/vnd.openxmlformats-officedocument.drawingml.chart+xml"/>
  <Override PartName="/ppt/charts/style42.xml" ContentType="application/vnd.ms-office.chartstyle+xml"/>
  <Override PartName="/ppt/charts/colors42.xml" ContentType="application/vnd.ms-office.chartcolorstyle+xml"/>
  <Override PartName="/ppt/charts/chart43.xml" ContentType="application/vnd.openxmlformats-officedocument.drawingml.chart+xml"/>
  <Override PartName="/ppt/charts/style43.xml" ContentType="application/vnd.ms-office.chartstyle+xml"/>
  <Override PartName="/ppt/charts/colors43.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44.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5.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6.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7.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48.xml" ContentType="application/vnd.openxmlformats-officedocument.drawingml.chart+xml"/>
  <Override PartName="/ppt/charts/style48.xml" ContentType="application/vnd.ms-office.chartstyle+xml"/>
  <Override PartName="/ppt/charts/colors48.xml" ContentType="application/vnd.ms-office.chartcolorstyle+xml"/>
  <Override PartName="/ppt/charts/chart49.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0.xml" ContentType="application/vnd.openxmlformats-officedocument.drawingml.chart+xml"/>
  <Override PartName="/ppt/charts/style50.xml" ContentType="application/vnd.ms-office.chartstyle+xml"/>
  <Override PartName="/ppt/charts/colors50.xml" ContentType="application/vnd.ms-office.chartcolorstyle+xml"/>
  <Override PartName="/ppt/charts/chart51.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2.xml" ContentType="application/vnd.openxmlformats-officedocument.drawingml.chart+xml"/>
  <Override PartName="/ppt/charts/style52.xml" ContentType="application/vnd.ms-office.chartstyle+xml"/>
  <Override PartName="/ppt/charts/colors52.xml" ContentType="application/vnd.ms-office.chartcolorstyle+xml"/>
  <Override PartName="/ppt/charts/chart53.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54.xml" ContentType="application/vnd.openxmlformats-officedocument.drawingml.chart+xml"/>
  <Override PartName="/ppt/charts/style54.xml" ContentType="application/vnd.ms-office.chartstyle+xml"/>
  <Override PartName="/ppt/charts/colors54.xml" ContentType="application/vnd.ms-office.chartcolorstyle+xml"/>
  <Override PartName="/ppt/charts/chart55.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6.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7.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58.xml" ContentType="application/vnd.openxmlformats-officedocument.drawingml.chart+xml"/>
  <Override PartName="/ppt/charts/style58.xml" ContentType="application/vnd.ms-office.chartstyle+xml"/>
  <Override PartName="/ppt/charts/colors58.xml" ContentType="application/vnd.ms-office.chartcolorstyle+xml"/>
  <Override PartName="/ppt/charts/chart59.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60.xml" ContentType="application/vnd.openxmlformats-officedocument.drawingml.chart+xml"/>
  <Override PartName="/ppt/charts/style60.xml" ContentType="application/vnd.ms-office.chartstyle+xml"/>
  <Override PartName="/ppt/charts/colors60.xml" ContentType="application/vnd.ms-office.chartcolorstyle+xml"/>
  <Override PartName="/ppt/charts/chart61.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62.xml" ContentType="application/vnd.openxmlformats-officedocument.drawingml.chart+xml"/>
  <Override PartName="/ppt/charts/style62.xml" ContentType="application/vnd.ms-office.chartstyle+xml"/>
  <Override PartName="/ppt/charts/colors62.xml" ContentType="application/vnd.ms-office.chartcolorstyle+xml"/>
  <Override PartName="/ppt/charts/chart63.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64.xml" ContentType="application/vnd.openxmlformats-officedocument.drawingml.chart+xml"/>
  <Override PartName="/ppt/charts/style64.xml" ContentType="application/vnd.ms-office.chartstyle+xml"/>
  <Override PartName="/ppt/charts/colors64.xml" ContentType="application/vnd.ms-office.chartcolorstyle+xml"/>
  <Override PartName="/ppt/charts/chart65.xml" ContentType="application/vnd.openxmlformats-officedocument.drawingml.chart+xml"/>
  <Override PartName="/ppt/charts/style65.xml" ContentType="application/vnd.ms-office.chartstyle+xml"/>
  <Override PartName="/ppt/charts/colors6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66.xml" ContentType="application/vnd.openxmlformats-officedocument.drawingml.chart+xml"/>
  <Override PartName="/ppt/charts/style66.xml" ContentType="application/vnd.ms-office.chartstyle+xml"/>
  <Override PartName="/ppt/charts/colors66.xml" ContentType="application/vnd.ms-office.chartcolorstyle+xml"/>
  <Override PartName="/ppt/charts/chart67.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68.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xml" ContentType="application/vnd.openxmlformats-officedocument.presentationml.notesSlide+xml"/>
  <Override PartName="/ppt/charts/chart69.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70.xml" ContentType="application/vnd.openxmlformats-officedocument.drawingml.chart+xml"/>
  <Override PartName="/ppt/charts/style70.xml" ContentType="application/vnd.ms-office.chartstyle+xml"/>
  <Override PartName="/ppt/charts/colors70.xml" ContentType="application/vnd.ms-office.chartcolorstyle+xml"/>
  <Override PartName="/ppt/charts/chart71.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72.xml" ContentType="application/vnd.openxmlformats-officedocument.drawingml.chart+xml"/>
  <Override PartName="/ppt/charts/style72.xml" ContentType="application/vnd.ms-office.chartstyle+xml"/>
  <Override PartName="/ppt/charts/colors72.xml" ContentType="application/vnd.ms-office.chartcolorstyle+xml"/>
  <Override PartName="/ppt/charts/chart73.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74.xml" ContentType="application/vnd.openxmlformats-officedocument.drawingml.chart+xml"/>
  <Override PartName="/ppt/charts/style74.xml" ContentType="application/vnd.ms-office.chartstyle+xml"/>
  <Override PartName="/ppt/charts/colors74.xml" ContentType="application/vnd.ms-office.chartcolorstyle+xml"/>
  <Override PartName="/ppt/charts/chart75.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76.xml" ContentType="application/vnd.openxmlformats-officedocument.drawingml.chart+xml"/>
  <Override PartName="/ppt/charts/style76.xml" ContentType="application/vnd.ms-office.chartstyle+xml"/>
  <Override PartName="/ppt/charts/colors76.xml" ContentType="application/vnd.ms-office.chartcolorstyle+xml"/>
  <Override PartName="/ppt/charts/chart77.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78.xml" ContentType="application/vnd.openxmlformats-officedocument.drawingml.chart+xml"/>
  <Override PartName="/ppt/charts/style78.xml" ContentType="application/vnd.ms-office.chartstyle+xml"/>
  <Override PartName="/ppt/charts/colors78.xml" ContentType="application/vnd.ms-office.chartcolorstyle+xml"/>
  <Override PartName="/ppt/charts/chart79.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80.xml" ContentType="application/vnd.openxmlformats-officedocument.drawingml.chart+xml"/>
  <Override PartName="/ppt/charts/style80.xml" ContentType="application/vnd.ms-office.chartstyle+xml"/>
  <Override PartName="/ppt/charts/colors80.xml" ContentType="application/vnd.ms-office.chartcolorstyle+xml"/>
  <Override PartName="/ppt/charts/chart81.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82.xml" ContentType="application/vnd.openxmlformats-officedocument.drawingml.chart+xml"/>
  <Override PartName="/ppt/charts/style82.xml" ContentType="application/vnd.ms-office.chartstyle+xml"/>
  <Override PartName="/ppt/charts/colors82.xml" ContentType="application/vnd.ms-office.chartcolorstyle+xml"/>
  <Override PartName="/ppt/theme/themeOverride3.xml" ContentType="application/vnd.openxmlformats-officedocument.themeOverride+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chart86.xml" ContentType="application/vnd.openxmlformats-officedocument.drawingml.chart+xml"/>
  <Override PartName="/ppt/charts/chart87.xml" ContentType="application/vnd.openxmlformats-officedocument.drawingml.chart+xml"/>
  <Override PartName="/ppt/charts/chart88.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1"/>
  </p:notesMasterIdLst>
  <p:handoutMasterIdLst>
    <p:handoutMasterId r:id="rId112"/>
  </p:handoutMasterIdLst>
  <p:sldIdLst>
    <p:sldId id="256" r:id="rId2"/>
    <p:sldId id="259" r:id="rId3"/>
    <p:sldId id="390" r:id="rId4"/>
    <p:sldId id="391" r:id="rId5"/>
    <p:sldId id="372" r:id="rId6"/>
    <p:sldId id="413" r:id="rId7"/>
    <p:sldId id="414" r:id="rId8"/>
    <p:sldId id="281" r:id="rId9"/>
    <p:sldId id="265" r:id="rId10"/>
    <p:sldId id="303" r:id="rId11"/>
    <p:sldId id="389" r:id="rId12"/>
    <p:sldId id="292" r:id="rId13"/>
    <p:sldId id="305" r:id="rId14"/>
    <p:sldId id="304" r:id="rId15"/>
    <p:sldId id="306" r:id="rId16"/>
    <p:sldId id="267" r:id="rId17"/>
    <p:sldId id="327" r:id="rId18"/>
    <p:sldId id="396" r:id="rId19"/>
    <p:sldId id="328" r:id="rId20"/>
    <p:sldId id="326" r:id="rId21"/>
    <p:sldId id="329" r:id="rId22"/>
    <p:sldId id="331" r:id="rId23"/>
    <p:sldId id="332" r:id="rId24"/>
    <p:sldId id="333" r:id="rId25"/>
    <p:sldId id="334" r:id="rId26"/>
    <p:sldId id="335" r:id="rId27"/>
    <p:sldId id="284" r:id="rId28"/>
    <p:sldId id="285" r:id="rId29"/>
    <p:sldId id="286" r:id="rId30"/>
    <p:sldId id="287" r:id="rId31"/>
    <p:sldId id="288" r:id="rId32"/>
    <p:sldId id="380" r:id="rId33"/>
    <p:sldId id="392" r:id="rId34"/>
    <p:sldId id="263" r:id="rId35"/>
    <p:sldId id="418" r:id="rId36"/>
    <p:sldId id="311" r:id="rId37"/>
    <p:sldId id="419" r:id="rId38"/>
    <p:sldId id="319" r:id="rId39"/>
    <p:sldId id="420" r:id="rId40"/>
    <p:sldId id="318" r:id="rId41"/>
    <p:sldId id="421" r:id="rId42"/>
    <p:sldId id="317" r:id="rId43"/>
    <p:sldId id="417" r:id="rId44"/>
    <p:sldId id="316" r:id="rId45"/>
    <p:sldId id="415" r:id="rId46"/>
    <p:sldId id="315" r:id="rId47"/>
    <p:sldId id="416" r:id="rId48"/>
    <p:sldId id="314" r:id="rId49"/>
    <p:sldId id="422" r:id="rId50"/>
    <p:sldId id="313" r:id="rId51"/>
    <p:sldId id="423" r:id="rId52"/>
    <p:sldId id="312" r:id="rId53"/>
    <p:sldId id="424" r:id="rId54"/>
    <p:sldId id="324" r:id="rId55"/>
    <p:sldId id="425" r:id="rId56"/>
    <p:sldId id="323" r:id="rId57"/>
    <p:sldId id="426" r:id="rId58"/>
    <p:sldId id="322" r:id="rId59"/>
    <p:sldId id="427" r:id="rId60"/>
    <p:sldId id="321" r:id="rId61"/>
    <p:sldId id="428" r:id="rId62"/>
    <p:sldId id="320" r:id="rId63"/>
    <p:sldId id="429" r:id="rId64"/>
    <p:sldId id="325" r:id="rId65"/>
    <p:sldId id="430" r:id="rId66"/>
    <p:sldId id="261" r:id="rId67"/>
    <p:sldId id="410" r:id="rId68"/>
    <p:sldId id="411" r:id="rId69"/>
    <p:sldId id="405" r:id="rId70"/>
    <p:sldId id="364" r:id="rId71"/>
    <p:sldId id="296" r:id="rId72"/>
    <p:sldId id="409" r:id="rId73"/>
    <p:sldId id="298" r:id="rId74"/>
    <p:sldId id="342" r:id="rId75"/>
    <p:sldId id="343" r:id="rId76"/>
    <p:sldId id="341" r:id="rId77"/>
    <p:sldId id="340" r:id="rId78"/>
    <p:sldId id="393" r:id="rId79"/>
    <p:sldId id="344" r:id="rId80"/>
    <p:sldId id="350" r:id="rId81"/>
    <p:sldId id="435" r:id="rId82"/>
    <p:sldId id="349" r:id="rId83"/>
    <p:sldId id="348" r:id="rId84"/>
    <p:sldId id="347" r:id="rId85"/>
    <p:sldId id="346" r:id="rId86"/>
    <p:sldId id="338" r:id="rId87"/>
    <p:sldId id="355" r:id="rId88"/>
    <p:sldId id="337" r:id="rId89"/>
    <p:sldId id="431" r:id="rId90"/>
    <p:sldId id="352" r:id="rId91"/>
    <p:sldId id="432" r:id="rId92"/>
    <p:sldId id="398" r:id="rId93"/>
    <p:sldId id="383" r:id="rId94"/>
    <p:sldId id="384" r:id="rId95"/>
    <p:sldId id="385" r:id="rId96"/>
    <p:sldId id="386" r:id="rId97"/>
    <p:sldId id="387" r:id="rId98"/>
    <p:sldId id="382" r:id="rId99"/>
    <p:sldId id="357" r:id="rId100"/>
    <p:sldId id="433" r:id="rId101"/>
    <p:sldId id="373" r:id="rId102"/>
    <p:sldId id="375" r:id="rId103"/>
    <p:sldId id="434" r:id="rId104"/>
    <p:sldId id="376" r:id="rId105"/>
    <p:sldId id="377" r:id="rId106"/>
    <p:sldId id="378" r:id="rId107"/>
    <p:sldId id="379" r:id="rId108"/>
    <p:sldId id="436" r:id="rId109"/>
    <p:sldId id="437" r:id="rId110"/>
  </p:sldIdLst>
  <p:sldSz cx="9144000" cy="6858000" type="screen4x3"/>
  <p:notesSz cx="7099300"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rat-Corona Elgueta Javier Ignacio" initials="PEJI" lastIdx="3" clrIdx="0">
    <p:extLst>
      <p:ext uri="{19B8F6BF-5375-455C-9EA6-DF929625EA0E}">
        <p15:presenceInfo xmlns:p15="http://schemas.microsoft.com/office/powerpoint/2012/main" userId="S-1-5-21-2109753547-1704688167-631647523-2548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EAEC"/>
    <a:srgbClr val="FFFFCC"/>
    <a:srgbClr val="E8DFA4"/>
    <a:srgbClr val="FF0066"/>
    <a:srgbClr val="CC0000"/>
    <a:srgbClr val="E9EDF4"/>
    <a:srgbClr val="4D4D4D"/>
    <a:srgbClr val="333333"/>
    <a:srgbClr val="00CC00"/>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Estilo medio 1 - Énfasis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Estilo temático 2 - Énfasis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1FECB4D8-DB02-4DC6-A0A2-4F2EBAE1DC90}" styleName="Estilo medio 1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8799B23B-EC83-4686-B30A-512413B5E67A}" styleName="Estilo claro 3 - Acento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94671"/>
  </p:normalViewPr>
  <p:slideViewPr>
    <p:cSldViewPr snapToGrid="0" snapToObjects="1">
      <p:cViewPr varScale="1">
        <p:scale>
          <a:sx n="110" d="100"/>
          <a:sy n="110" d="100"/>
        </p:scale>
        <p:origin x="1734" y="10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7" d="100"/>
          <a:sy n="87" d="100"/>
        </p:scale>
        <p:origin x="2946" y="9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tableStyles" Target="tableStyle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handoutMaster" Target="handoutMasters/handoutMaster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retamalv\Dropbox\indap_en_cifras\2021%20informes\Copia%20de%20INDAP_EN_CIFRAS_2021_ACTIVOS_CIERRE_31122021%20(00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Hoja_de_c_lculo_de_Microsoft_Excel1.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Hoja_de_c_lculo_de_Microsoft_Excel2.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Hoja_de_c_lculo_de_Microsoft_Excel3.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Hoja_de_c_lculo_de_Microsoft_Excel4.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Hoja_de_c_lculo_de_Microsoft_Excel5.xlsx"/><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basetes\Usuarios%202021\Graficos%20Usuarios%2031-12-2021.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C:\basetes\Usuarios%202021\Graficos%20Usuarios%2031-12-2021.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17.xml"/><Relationship Id="rId1" Type="http://schemas.microsoft.com/office/2011/relationships/chartStyle" Target="style1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1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18.xml"/><Relationship Id="rId1" Type="http://schemas.microsoft.com/office/2011/relationships/chartStyle" Target="style1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1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19.xml"/><Relationship Id="rId1" Type="http://schemas.microsoft.com/office/2011/relationships/chartStyle" Target="style1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2.xml.rels><?xml version="1.0" encoding="UTF-8" standalone="yes"?>
<Relationships xmlns="http://schemas.openxmlformats.org/package/2006/relationships"><Relationship Id="rId3" Type="http://schemas.openxmlformats.org/officeDocument/2006/relationships/oleObject" Target="file:///C:\Users\eretamalv\Dropbox\indap_en_cifras\2021%20informes\Copia%20de%20INDAP_EN_CIFRAS_2021_ACTIVOS_CIERRE_31122021%20(002).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20.xml"/><Relationship Id="rId1" Type="http://schemas.microsoft.com/office/2011/relationships/chartStyle" Target="style2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2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21.xml"/><Relationship Id="rId1" Type="http://schemas.microsoft.com/office/2011/relationships/chartStyle" Target="style2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2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22.xml"/><Relationship Id="rId1" Type="http://schemas.microsoft.com/office/2011/relationships/chartStyle" Target="style2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2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23.xml"/><Relationship Id="rId1" Type="http://schemas.microsoft.com/office/2011/relationships/chartStyle" Target="style2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2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24.xml"/><Relationship Id="rId1" Type="http://schemas.microsoft.com/office/2011/relationships/chartStyle" Target="style2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2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25.xml"/><Relationship Id="rId1" Type="http://schemas.microsoft.com/office/2011/relationships/chartStyle" Target="style2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2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26.xml"/><Relationship Id="rId1" Type="http://schemas.microsoft.com/office/2011/relationships/chartStyle" Target="style2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2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27.xml"/><Relationship Id="rId1" Type="http://schemas.microsoft.com/office/2011/relationships/chartStyle" Target="style2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2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28.xml"/><Relationship Id="rId1" Type="http://schemas.microsoft.com/office/2011/relationships/chartStyle" Target="style2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2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29.xml"/><Relationship Id="rId1" Type="http://schemas.microsoft.com/office/2011/relationships/chartStyle" Target="style2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3.xml.rels><?xml version="1.0" encoding="UTF-8" standalone="yes"?>
<Relationships xmlns="http://schemas.openxmlformats.org/package/2006/relationships"><Relationship Id="rId3" Type="http://schemas.openxmlformats.org/officeDocument/2006/relationships/oleObject" Target="file:///C:\Users\eretamalv\Dropbox\indap_en_cifras\2021%20informes\Copia%20de%20INDAP_EN_CIFRAS_2021_ACTIVOS_CIERRE_31122021%20(002).xlsx" TargetMode="External"/><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30.xml"/><Relationship Id="rId1" Type="http://schemas.microsoft.com/office/2011/relationships/chartStyle" Target="style3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3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31.xml"/><Relationship Id="rId1" Type="http://schemas.microsoft.com/office/2011/relationships/chartStyle" Target="style3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3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32.xml"/><Relationship Id="rId1" Type="http://schemas.microsoft.com/office/2011/relationships/chartStyle" Target="style3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3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33.xml"/><Relationship Id="rId1" Type="http://schemas.microsoft.com/office/2011/relationships/chartStyle" Target="style3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3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34.xml"/><Relationship Id="rId1" Type="http://schemas.microsoft.com/office/2011/relationships/chartStyle" Target="style3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3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35.xml"/><Relationship Id="rId1" Type="http://schemas.microsoft.com/office/2011/relationships/chartStyle" Target="style3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3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36.xml"/><Relationship Id="rId1" Type="http://schemas.microsoft.com/office/2011/relationships/chartStyle" Target="style3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3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37.xml"/><Relationship Id="rId1" Type="http://schemas.microsoft.com/office/2011/relationships/chartStyle" Target="style3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3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38.xml"/><Relationship Id="rId1" Type="http://schemas.microsoft.com/office/2011/relationships/chartStyle" Target="style3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3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39.xml"/><Relationship Id="rId1" Type="http://schemas.microsoft.com/office/2011/relationships/chartStyle" Target="style3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4.xml.rels><?xml version="1.0" encoding="UTF-8" standalone="yes"?>
<Relationships xmlns="http://schemas.openxmlformats.org/package/2006/relationships"><Relationship Id="rId3" Type="http://schemas.openxmlformats.org/officeDocument/2006/relationships/oleObject" Target="file:///C:\Users\eretamalv\Dropbox\indap_en_cifras\2021%20informes\Copia%20de%20INDAP_EN_CIFRAS_2021_ACTIVOS_CIERRE_31122021%20(002).xlsx" TargetMode="External"/><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40.xml"/><Relationship Id="rId1" Type="http://schemas.microsoft.com/office/2011/relationships/chartStyle" Target="style4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4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41.xml"/><Relationship Id="rId1" Type="http://schemas.microsoft.com/office/2011/relationships/chartStyle" Target="style4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4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42.xml"/><Relationship Id="rId1" Type="http://schemas.microsoft.com/office/2011/relationships/chartStyle" Target="style4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4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43.xml"/><Relationship Id="rId1" Type="http://schemas.microsoft.com/office/2011/relationships/chartStyle" Target="style4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4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44.xml"/><Relationship Id="rId1" Type="http://schemas.microsoft.com/office/2011/relationships/chartStyle" Target="style4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4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45.xml"/><Relationship Id="rId1" Type="http://schemas.microsoft.com/office/2011/relationships/chartStyle" Target="style4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4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46.xml"/><Relationship Id="rId1" Type="http://schemas.microsoft.com/office/2011/relationships/chartStyle" Target="style4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4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47.xml"/><Relationship Id="rId1" Type="http://schemas.microsoft.com/office/2011/relationships/chartStyle" Target="style4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4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48.xml"/><Relationship Id="rId1" Type="http://schemas.microsoft.com/office/2011/relationships/chartStyle" Target="style4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4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49.xml"/><Relationship Id="rId1" Type="http://schemas.microsoft.com/office/2011/relationships/chartStyle" Target="style4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5.xml.rels><?xml version="1.0" encoding="UTF-8" standalone="yes"?>
<Relationships xmlns="http://schemas.openxmlformats.org/package/2006/relationships"><Relationship Id="rId3" Type="http://schemas.openxmlformats.org/officeDocument/2006/relationships/oleObject" Target="file:///C:\Users\eretamalv\Dropbox\indap_en_cifras\2021%20informes\Copia%20de%20INDAP_EN_CIFRAS_2021_ACTIVOS_CIERRE_31122021%20(002).xlsx" TargetMode="External"/><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50.xml"/><Relationship Id="rId1" Type="http://schemas.microsoft.com/office/2011/relationships/chartStyle" Target="style5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5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51.xml"/><Relationship Id="rId1" Type="http://schemas.microsoft.com/office/2011/relationships/chartStyle" Target="style5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5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52.xml"/><Relationship Id="rId1" Type="http://schemas.microsoft.com/office/2011/relationships/chartStyle" Target="style5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5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53.xml"/><Relationship Id="rId1" Type="http://schemas.microsoft.com/office/2011/relationships/chartStyle" Target="style5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5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54.xml"/><Relationship Id="rId1" Type="http://schemas.microsoft.com/office/2011/relationships/chartStyle" Target="style5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5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55.xml"/><Relationship Id="rId1" Type="http://schemas.microsoft.com/office/2011/relationships/chartStyle" Target="style5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5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56.xml"/><Relationship Id="rId1" Type="http://schemas.microsoft.com/office/2011/relationships/chartStyle" Target="style5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57.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57.xml"/><Relationship Id="rId1" Type="http://schemas.microsoft.com/office/2011/relationships/chartStyle" Target="style5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58.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58.xml"/><Relationship Id="rId1" Type="http://schemas.microsoft.com/office/2011/relationships/chartStyle" Target="style5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59.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59.xml"/><Relationship Id="rId1" Type="http://schemas.microsoft.com/office/2011/relationships/chartStyle" Target="style59.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6.xml.rels><?xml version="1.0" encoding="UTF-8" standalone="yes"?>
<Relationships xmlns="http://schemas.openxmlformats.org/package/2006/relationships"><Relationship Id="rId3" Type="http://schemas.openxmlformats.org/officeDocument/2006/relationships/oleObject" Target="file:///C:\basetes\Usuarios%202021\Graficos%20Usuarios%2031-12-2021.xlsx" TargetMode="External"/><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60.xml"/><Relationship Id="rId1" Type="http://schemas.microsoft.com/office/2011/relationships/chartStyle" Target="style60.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61.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61.xml"/><Relationship Id="rId1" Type="http://schemas.microsoft.com/office/2011/relationships/chartStyle" Target="style61.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6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62.xml"/><Relationship Id="rId1" Type="http://schemas.microsoft.com/office/2011/relationships/chartStyle" Target="style6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63.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63.xml"/><Relationship Id="rId1" Type="http://schemas.microsoft.com/office/2011/relationships/chartStyle" Target="style6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64.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oleObject" Target="file:///C:\Ejecucion\Cierres\Informe%20Diciembre%202021.xlsx" TargetMode="External"/><Relationship Id="rId2" Type="http://schemas.microsoft.com/office/2011/relationships/chartColorStyle" Target="colors64.xml"/><Relationship Id="rId1" Type="http://schemas.microsoft.com/office/2011/relationships/chartStyle" Target="style64.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charts/_rels/chart65.xml.rels><?xml version="1.0" encoding="UTF-8" standalone="yes"?>
<Relationships xmlns="http://schemas.openxmlformats.org/package/2006/relationships"><Relationship Id="rId3" Type="http://schemas.openxmlformats.org/officeDocument/2006/relationships/oleObject" Target="file:///C:\Ejecucion\Cierres\Informe%20Diciembre%202021.xlsx" TargetMode="External"/><Relationship Id="rId2" Type="http://schemas.microsoft.com/office/2011/relationships/chartColorStyle" Target="colors65.xml"/><Relationship Id="rId1" Type="http://schemas.microsoft.com/office/2011/relationships/chartStyle" Target="style65.xml"/></Relationships>
</file>

<file path=ppt/charts/_rels/chart66.xml.rels><?xml version="1.0" encoding="UTF-8" standalone="yes"?>
<Relationships xmlns="http://schemas.openxmlformats.org/package/2006/relationships"><Relationship Id="rId3" Type="http://schemas.openxmlformats.org/officeDocument/2006/relationships/oleObject" Target="file:///C:\basetes\Usuarios%202021\Graficos%20Usuarios%2031-12-2021.xlsx" TargetMode="External"/><Relationship Id="rId2" Type="http://schemas.microsoft.com/office/2011/relationships/chartColorStyle" Target="colors66.xml"/><Relationship Id="rId1" Type="http://schemas.microsoft.com/office/2011/relationships/chartStyle" Target="style66.xml"/></Relationships>
</file>

<file path=ppt/charts/_rels/chart67.xml.rels><?xml version="1.0" encoding="UTF-8" standalone="yes"?>
<Relationships xmlns="http://schemas.openxmlformats.org/package/2006/relationships"><Relationship Id="rId3" Type="http://schemas.openxmlformats.org/officeDocument/2006/relationships/oleObject" Target="file:///C:\basetes\Usuarios%202021\Graficos%20Usuarios%2031-12-2021.xlsx" TargetMode="External"/><Relationship Id="rId2" Type="http://schemas.microsoft.com/office/2011/relationships/chartColorStyle" Target="colors67.xml"/><Relationship Id="rId1" Type="http://schemas.microsoft.com/office/2011/relationships/chartStyle" Target="style67.xml"/></Relationships>
</file>

<file path=ppt/charts/_rels/chart68.xml.rels><?xml version="1.0" encoding="UTF-8" standalone="yes"?>
<Relationships xmlns="http://schemas.openxmlformats.org/package/2006/relationships"><Relationship Id="rId3" Type="http://schemas.openxmlformats.org/officeDocument/2006/relationships/oleObject" Target="file:///C:\basetes\Usuarios%202021\Graficos%20Usuarios%2031-12-2021.xlsx" TargetMode="External"/><Relationship Id="rId2" Type="http://schemas.microsoft.com/office/2011/relationships/chartColorStyle" Target="colors68.xml"/><Relationship Id="rId1" Type="http://schemas.microsoft.com/office/2011/relationships/chartStyle" Target="style68.xml"/></Relationships>
</file>

<file path=ppt/charts/_rels/chart69.xml.rels><?xml version="1.0" encoding="UTF-8" standalone="yes"?>
<Relationships xmlns="http://schemas.openxmlformats.org/package/2006/relationships"><Relationship Id="rId3" Type="http://schemas.openxmlformats.org/officeDocument/2006/relationships/package" Target="../embeddings/Hoja_de_c_lculo_de_Microsoft_Excel6.xlsx"/><Relationship Id="rId2" Type="http://schemas.microsoft.com/office/2011/relationships/chartColorStyle" Target="colors69.xml"/><Relationship Id="rId1" Type="http://schemas.microsoft.com/office/2011/relationships/chartStyle" Target="style69.xml"/></Relationships>
</file>

<file path=ppt/charts/_rels/chart7.xml.rels><?xml version="1.0" encoding="UTF-8" standalone="yes"?>
<Relationships xmlns="http://schemas.openxmlformats.org/package/2006/relationships"><Relationship Id="rId3" Type="http://schemas.openxmlformats.org/officeDocument/2006/relationships/oleObject" Target="file:///C:\basetes\Usuarios%202021\Graficos%20Usuarios%2031-12-2021.xlsx" TargetMode="External"/><Relationship Id="rId2" Type="http://schemas.microsoft.com/office/2011/relationships/chartColorStyle" Target="colors7.xml"/><Relationship Id="rId1" Type="http://schemas.microsoft.com/office/2011/relationships/chartStyle" Target="style7.xml"/></Relationships>
</file>

<file path=ppt/charts/_rels/chart70.xml.rels><?xml version="1.0" encoding="UTF-8" standalone="yes"?>
<Relationships xmlns="http://schemas.openxmlformats.org/package/2006/relationships"><Relationship Id="rId3" Type="http://schemas.openxmlformats.org/officeDocument/2006/relationships/package" Target="../embeddings/Hoja_de_c_lculo_de_Microsoft_Excel7.xlsx"/><Relationship Id="rId2" Type="http://schemas.microsoft.com/office/2011/relationships/chartColorStyle" Target="colors70.xml"/><Relationship Id="rId1" Type="http://schemas.microsoft.com/office/2011/relationships/chartStyle" Target="style70.xml"/></Relationships>
</file>

<file path=ppt/charts/_rels/chart71.xml.rels><?xml version="1.0" encoding="UTF-8" standalone="yes"?>
<Relationships xmlns="http://schemas.openxmlformats.org/package/2006/relationships"><Relationship Id="rId3" Type="http://schemas.openxmlformats.org/officeDocument/2006/relationships/package" Target="../embeddings/Hoja_de_c_lculo_de_Microsoft_Excel8.xlsx"/><Relationship Id="rId2" Type="http://schemas.microsoft.com/office/2011/relationships/chartColorStyle" Target="colors71.xml"/><Relationship Id="rId1" Type="http://schemas.microsoft.com/office/2011/relationships/chartStyle" Target="style71.xml"/></Relationships>
</file>

<file path=ppt/charts/_rels/chart72.xml.rels><?xml version="1.0" encoding="UTF-8" standalone="yes"?>
<Relationships xmlns="http://schemas.openxmlformats.org/package/2006/relationships"><Relationship Id="rId3" Type="http://schemas.openxmlformats.org/officeDocument/2006/relationships/package" Target="../embeddings/Hoja_de_c_lculo_de_Microsoft_Excel9.xlsx"/><Relationship Id="rId2" Type="http://schemas.microsoft.com/office/2011/relationships/chartColorStyle" Target="colors72.xml"/><Relationship Id="rId1" Type="http://schemas.microsoft.com/office/2011/relationships/chartStyle" Target="style72.xml"/></Relationships>
</file>

<file path=ppt/charts/_rels/chart73.xml.rels><?xml version="1.0" encoding="UTF-8" standalone="yes"?>
<Relationships xmlns="http://schemas.openxmlformats.org/package/2006/relationships"><Relationship Id="rId3" Type="http://schemas.openxmlformats.org/officeDocument/2006/relationships/package" Target="../embeddings/Hoja_de_c_lculo_de_Microsoft_Excel10.xlsx"/><Relationship Id="rId2" Type="http://schemas.microsoft.com/office/2011/relationships/chartColorStyle" Target="colors73.xml"/><Relationship Id="rId1" Type="http://schemas.microsoft.com/office/2011/relationships/chartStyle" Target="style73.xml"/></Relationships>
</file>

<file path=ppt/charts/_rels/chart74.xml.rels><?xml version="1.0" encoding="UTF-8" standalone="yes"?>
<Relationships xmlns="http://schemas.openxmlformats.org/package/2006/relationships"><Relationship Id="rId3" Type="http://schemas.openxmlformats.org/officeDocument/2006/relationships/package" Target="../embeddings/Hoja_de_c_lculo_de_Microsoft_Excel11.xlsx"/><Relationship Id="rId2" Type="http://schemas.microsoft.com/office/2011/relationships/chartColorStyle" Target="colors74.xml"/><Relationship Id="rId1" Type="http://schemas.microsoft.com/office/2011/relationships/chartStyle" Target="style74.xml"/></Relationships>
</file>

<file path=ppt/charts/_rels/chart75.xml.rels><?xml version="1.0" encoding="UTF-8" standalone="yes"?>
<Relationships xmlns="http://schemas.openxmlformats.org/package/2006/relationships"><Relationship Id="rId3" Type="http://schemas.openxmlformats.org/officeDocument/2006/relationships/package" Target="../embeddings/Hoja_de_c_lculo_de_Microsoft_Excel12.xlsx"/><Relationship Id="rId2" Type="http://schemas.microsoft.com/office/2011/relationships/chartColorStyle" Target="colors75.xml"/><Relationship Id="rId1" Type="http://schemas.microsoft.com/office/2011/relationships/chartStyle" Target="style75.xml"/></Relationships>
</file>

<file path=ppt/charts/_rels/chart76.xml.rels><?xml version="1.0" encoding="UTF-8" standalone="yes"?>
<Relationships xmlns="http://schemas.openxmlformats.org/package/2006/relationships"><Relationship Id="rId3" Type="http://schemas.openxmlformats.org/officeDocument/2006/relationships/package" Target="../embeddings/Hoja_de_c_lculo_de_Microsoft_Excel13.xlsx"/><Relationship Id="rId2" Type="http://schemas.microsoft.com/office/2011/relationships/chartColorStyle" Target="colors76.xml"/><Relationship Id="rId1" Type="http://schemas.microsoft.com/office/2011/relationships/chartStyle" Target="style76.xml"/></Relationships>
</file>

<file path=ppt/charts/_rels/chart77.xml.rels><?xml version="1.0" encoding="UTF-8" standalone="yes"?>
<Relationships xmlns="http://schemas.openxmlformats.org/package/2006/relationships"><Relationship Id="rId3" Type="http://schemas.openxmlformats.org/officeDocument/2006/relationships/package" Target="../embeddings/Hoja_de_c_lculo_de_Microsoft_Excel14.xlsx"/><Relationship Id="rId2" Type="http://schemas.microsoft.com/office/2011/relationships/chartColorStyle" Target="colors77.xml"/><Relationship Id="rId1" Type="http://schemas.microsoft.com/office/2011/relationships/chartStyle" Target="style77.xml"/></Relationships>
</file>

<file path=ppt/charts/_rels/chart78.xml.rels><?xml version="1.0" encoding="UTF-8" standalone="yes"?>
<Relationships xmlns="http://schemas.openxmlformats.org/package/2006/relationships"><Relationship Id="rId3" Type="http://schemas.openxmlformats.org/officeDocument/2006/relationships/package" Target="../embeddings/Hoja_de_c_lculo_de_Microsoft_Excel15.xlsx"/><Relationship Id="rId2" Type="http://schemas.microsoft.com/office/2011/relationships/chartColorStyle" Target="colors78.xml"/><Relationship Id="rId1" Type="http://schemas.microsoft.com/office/2011/relationships/chartStyle" Target="style78.xml"/></Relationships>
</file>

<file path=ppt/charts/_rels/chart79.xml.rels><?xml version="1.0" encoding="UTF-8" standalone="yes"?>
<Relationships xmlns="http://schemas.openxmlformats.org/package/2006/relationships"><Relationship Id="rId3" Type="http://schemas.openxmlformats.org/officeDocument/2006/relationships/package" Target="../embeddings/Hoja_de_c_lculo_de_Microsoft_Excel16.xlsx"/><Relationship Id="rId2" Type="http://schemas.microsoft.com/office/2011/relationships/chartColorStyle" Target="colors79.xml"/><Relationship Id="rId1" Type="http://schemas.microsoft.com/office/2011/relationships/chartStyle" Target="style79.xml"/></Relationships>
</file>

<file path=ppt/charts/_rels/chart8.xml.rels><?xml version="1.0" encoding="UTF-8" standalone="yes"?>
<Relationships xmlns="http://schemas.openxmlformats.org/package/2006/relationships"><Relationship Id="rId3" Type="http://schemas.openxmlformats.org/officeDocument/2006/relationships/oleObject" Target="file:///C:\basetes\Usuarios%202021\Graficos%20Usuarios%2031-12-2021.xlsx" TargetMode="External"/><Relationship Id="rId2" Type="http://schemas.microsoft.com/office/2011/relationships/chartColorStyle" Target="colors8.xml"/><Relationship Id="rId1" Type="http://schemas.microsoft.com/office/2011/relationships/chartStyle" Target="style8.xml"/></Relationships>
</file>

<file path=ppt/charts/_rels/chart80.xml.rels><?xml version="1.0" encoding="UTF-8" standalone="yes"?>
<Relationships xmlns="http://schemas.openxmlformats.org/package/2006/relationships"><Relationship Id="rId3" Type="http://schemas.openxmlformats.org/officeDocument/2006/relationships/package" Target="../embeddings/Hoja_de_c_lculo_de_Microsoft_Excel17.xlsx"/><Relationship Id="rId2" Type="http://schemas.microsoft.com/office/2011/relationships/chartColorStyle" Target="colors80.xml"/><Relationship Id="rId1" Type="http://schemas.microsoft.com/office/2011/relationships/chartStyle" Target="style80.xml"/></Relationships>
</file>

<file path=ppt/charts/_rels/chart81.xml.rels><?xml version="1.0" encoding="UTF-8" standalone="yes"?>
<Relationships xmlns="http://schemas.openxmlformats.org/package/2006/relationships"><Relationship Id="rId3" Type="http://schemas.openxmlformats.org/officeDocument/2006/relationships/oleObject" Target="file:///C:\basetes\Usuarios%202021\Graficos%20Usuarios%2031-12-2021.xlsx" TargetMode="External"/><Relationship Id="rId2" Type="http://schemas.microsoft.com/office/2011/relationships/chartColorStyle" Target="colors81.xml"/><Relationship Id="rId1" Type="http://schemas.microsoft.com/office/2011/relationships/chartStyle" Target="style81.xml"/></Relationships>
</file>

<file path=ppt/charts/_rels/chart82.xml.rels><?xml version="1.0" encoding="UTF-8" standalone="yes"?>
<Relationships xmlns="http://schemas.openxmlformats.org/package/2006/relationships"><Relationship Id="rId3" Type="http://schemas.openxmlformats.org/officeDocument/2006/relationships/package" Target="../embeddings/Hoja_de_c_lculo_de_Microsoft_Excel18.xlsx"/><Relationship Id="rId2" Type="http://schemas.microsoft.com/office/2011/relationships/chartColorStyle" Target="colors82.xml"/><Relationship Id="rId1" Type="http://schemas.microsoft.com/office/2011/relationships/chartStyle" Target="style82.xml"/></Relationships>
</file>

<file path=ppt/charts/_rels/chart83.xml.rels><?xml version="1.0" encoding="UTF-8" standalone="yes"?>
<Relationships xmlns="http://schemas.openxmlformats.org/package/2006/relationships"><Relationship Id="rId1" Type="http://schemas.openxmlformats.org/officeDocument/2006/relationships/oleObject" Target="file:///C:\Users\eretamalv\Dropbox\indap_en_cifras\graficos%20ppto%20a&#241;o%202006.xlsx" TargetMode="External"/></Relationships>
</file>

<file path=ppt/charts/_rels/chart84.xml.rels><?xml version="1.0" encoding="UTF-8" standalone="yes"?>
<Relationships xmlns="http://schemas.openxmlformats.org/package/2006/relationships"><Relationship Id="rId1" Type="http://schemas.openxmlformats.org/officeDocument/2006/relationships/oleObject" Target="file:///C:\Users\eretamalv\Dropbox\indap_en_cifras\graficos%20ppto%20a&#241;o%202006.xlsx" TargetMode="External"/></Relationships>
</file>

<file path=ppt/charts/_rels/chart85.xml.rels><?xml version="1.0" encoding="UTF-8" standalone="yes"?>
<Relationships xmlns="http://schemas.openxmlformats.org/package/2006/relationships"><Relationship Id="rId1" Type="http://schemas.openxmlformats.org/officeDocument/2006/relationships/oleObject" Target="file:///C:\Users\eretamalv\Dropbox\indap_en_cifras\graficos%20ppto%20a&#241;o%202006.xlsx" TargetMode="External"/></Relationships>
</file>

<file path=ppt/charts/_rels/chart86.xml.rels><?xml version="1.0" encoding="UTF-8" standalone="yes"?>
<Relationships xmlns="http://schemas.openxmlformats.org/package/2006/relationships"><Relationship Id="rId1" Type="http://schemas.openxmlformats.org/officeDocument/2006/relationships/oleObject" Target="file:///C:\Users\eretamalv\Dropbox\indap_en_cifras\graficos%20ppto%20a&#241;o%202006.xlsx" TargetMode="External"/></Relationships>
</file>

<file path=ppt/charts/_rels/chart87.xml.rels><?xml version="1.0" encoding="UTF-8" standalone="yes"?>
<Relationships xmlns="http://schemas.openxmlformats.org/package/2006/relationships"><Relationship Id="rId1" Type="http://schemas.openxmlformats.org/officeDocument/2006/relationships/oleObject" Target="file:///C:\Users\eretamalv\Dropbox\indap_en_cifras\graficos%20ppto%20a&#241;o%202006.xlsx" TargetMode="External"/></Relationships>
</file>

<file path=ppt/charts/_rels/chart88.xml.rels><?xml version="1.0" encoding="UTF-8" standalone="yes"?>
<Relationships xmlns="http://schemas.openxmlformats.org/package/2006/relationships"><Relationship Id="rId1" Type="http://schemas.openxmlformats.org/officeDocument/2006/relationships/oleObject" Target="file:///C:\Users\eretamalv\Dropbox\indap_en_cifras\graficos%20ppto%20a&#241;o%202006.xlsx" TargetMode="External"/></Relationships>
</file>

<file path=ppt/charts/_rels/chart9.xml.rels><?xml version="1.0" encoding="UTF-8" standalone="yes"?>
<Relationships xmlns="http://schemas.openxmlformats.org/package/2006/relationships"><Relationship Id="rId3" Type="http://schemas.openxmlformats.org/officeDocument/2006/relationships/oleObject" Target="file:///C:\basetes\Usuarios%202021\Graficos%20Usuarios%2031-12-2021.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s-CL"/>
              <a:t>ESCALA JURIDICA FUNCIONARIOS</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s-CL"/>
        </a:p>
      </c:txPr>
    </c:title>
    <c:autoTitleDeleted val="0"/>
    <c:view3D>
      <c:rotX val="30"/>
      <c:rotY val="14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3C52-41DC-B5C3-77928FCA645D}"/>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3C52-41DC-B5C3-77928FCA645D}"/>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3C52-41DC-B5C3-77928FCA645D}"/>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3C52-41DC-B5C3-77928FCA645D}"/>
              </c:ext>
            </c:extLst>
          </c:dPt>
          <c:dLbls>
            <c:dLbl>
              <c:idx val="0"/>
              <c:layout>
                <c:manualLayout>
                  <c:x val="7.2222222222222118E-2"/>
                  <c:y val="-3.2407407407407579E-2"/>
                </c:manualLayout>
              </c:layout>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s-CL"/>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01-3C52-41DC-B5C3-77928FCA645D}"/>
                </c:ext>
                <c:ext xmlns:c15="http://schemas.microsoft.com/office/drawing/2012/chart" uri="{CE6537A1-D6FC-4f65-9D91-7224C49458BB}">
                  <c15:layout>
                    <c:manualLayout>
                      <c:w val="0.24444444444444444"/>
                      <c:h val="0.18340296004666085"/>
                    </c:manualLayout>
                  </c15:layout>
                </c:ext>
              </c:extLst>
            </c:dLbl>
            <c:dLbl>
              <c:idx val="1"/>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s-CL"/>
                </a:p>
              </c:txPr>
              <c:dLblPos val="outEnd"/>
              <c:showLegendKey val="0"/>
              <c:showVal val="0"/>
              <c:showCatName val="1"/>
              <c:showSerName val="0"/>
              <c:showPercent val="1"/>
              <c:showBubbleSize val="0"/>
            </c:dLbl>
            <c:dLbl>
              <c:idx val="2"/>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s-CL"/>
                </a:p>
              </c:txPr>
              <c:dLblPos val="outEnd"/>
              <c:showLegendKey val="0"/>
              <c:showVal val="0"/>
              <c:showCatName val="1"/>
              <c:showSerName val="0"/>
              <c:showPercent val="1"/>
              <c:showBubbleSize val="0"/>
            </c:dLbl>
            <c:dLbl>
              <c:idx val="3"/>
              <c:numFmt formatCode="0.0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s-CL"/>
                </a:p>
              </c:txPr>
              <c:dLblPos val="outEnd"/>
              <c:showLegendKey val="0"/>
              <c:showVal val="0"/>
              <c:showCatName val="1"/>
              <c:showSerName val="0"/>
              <c:showPercent val="1"/>
              <c:showBubbleSize val="0"/>
            </c:dLbl>
            <c:numFmt formatCode="0.00%" sourceLinked="0"/>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Hoja1!$D$13:$D$16</c:f>
              <c:strCache>
                <c:ptCount val="4"/>
                <c:pt idx="0">
                  <c:v>ADMINISTRATIVOS</c:v>
                </c:pt>
                <c:pt idx="1">
                  <c:v>AUXILIARES</c:v>
                </c:pt>
                <c:pt idx="2">
                  <c:v>PROFESIONALES</c:v>
                </c:pt>
                <c:pt idx="3">
                  <c:v>TECNICOS</c:v>
                </c:pt>
              </c:strCache>
            </c:strRef>
          </c:cat>
          <c:val>
            <c:numRef>
              <c:f>Hoja1!$E$13:$E$16</c:f>
              <c:numCache>
                <c:formatCode>General</c:formatCode>
                <c:ptCount val="4"/>
                <c:pt idx="0">
                  <c:v>6.5948002536461631E-2</c:v>
                </c:pt>
                <c:pt idx="1">
                  <c:v>1.2682308180088776E-3</c:v>
                </c:pt>
                <c:pt idx="2">
                  <c:v>0.78186429930247303</c:v>
                </c:pt>
                <c:pt idx="3">
                  <c:v>0.15091946734305645</c:v>
                </c:pt>
              </c:numCache>
            </c:numRef>
          </c:val>
          <c:extLst xmlns:c16r2="http://schemas.microsoft.com/office/drawing/2015/06/chart">
            <c:ext xmlns:c16="http://schemas.microsoft.com/office/drawing/2014/chart" uri="{C3380CC4-5D6E-409C-BE32-E72D297353CC}">
              <c16:uniqueId val="{00000008-3C52-41DC-B5C3-77928FCA645D}"/>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CL" b="1"/>
              <a:t>Principales</a:t>
            </a:r>
            <a:r>
              <a:rPr lang="es-CL" b="1" baseline="0"/>
              <a:t> Rubros a Nivel Nacional </a:t>
            </a:r>
            <a:endParaRPr lang="es-CL"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CL"/>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Hoja1!$B$1</c:f>
              <c:strCache>
                <c:ptCount val="1"/>
                <c:pt idx="0">
                  <c:v>Serie 1</c:v>
                </c:pt>
              </c:strCache>
            </c:strRef>
          </c:tx>
          <c:spPr>
            <a:solidFill>
              <a:schemeClr val="accent1"/>
            </a:solidFill>
            <a:ln>
              <a:noFill/>
            </a:ln>
            <a:effectLst/>
            <a:sp3d/>
          </c:spPr>
          <c:invertIfNegative val="0"/>
          <c:cat>
            <c:strRef>
              <c:f>Hoja1!$A$2:$A$8</c:f>
              <c:strCache>
                <c:ptCount val="7"/>
                <c:pt idx="0">
                  <c:v>Apícola </c:v>
                </c:pt>
                <c:pt idx="1">
                  <c:v>Frutales Menores </c:v>
                </c:pt>
                <c:pt idx="2">
                  <c:v>Bovinos</c:v>
                </c:pt>
                <c:pt idx="3">
                  <c:v>Viñas</c:v>
                </c:pt>
                <c:pt idx="4">
                  <c:v>Frutales Mayores</c:v>
                </c:pt>
                <c:pt idx="5">
                  <c:v>Artesanías</c:v>
                </c:pt>
                <c:pt idx="6">
                  <c:v>Hortalizas</c:v>
                </c:pt>
              </c:strCache>
            </c:strRef>
          </c:cat>
          <c:val>
            <c:numRef>
              <c:f>Hoja1!$B$2:$B$8</c:f>
              <c:numCache>
                <c:formatCode>0.00%</c:formatCode>
                <c:ptCount val="7"/>
                <c:pt idx="0">
                  <c:v>0.52600000000000002</c:v>
                </c:pt>
                <c:pt idx="1">
                  <c:v>0</c:v>
                </c:pt>
                <c:pt idx="2">
                  <c:v>0</c:v>
                </c:pt>
                <c:pt idx="3">
                  <c:v>0</c:v>
                </c:pt>
                <c:pt idx="4">
                  <c:v>0</c:v>
                </c:pt>
                <c:pt idx="5" formatCode="General">
                  <c:v>0</c:v>
                </c:pt>
                <c:pt idx="6" formatCode="General">
                  <c:v>0</c:v>
                </c:pt>
              </c:numCache>
            </c:numRef>
          </c:val>
          <c:extLst xmlns:c16r2="http://schemas.microsoft.com/office/drawing/2015/06/chart">
            <c:ext xmlns:c16="http://schemas.microsoft.com/office/drawing/2014/chart" uri="{C3380CC4-5D6E-409C-BE32-E72D297353CC}">
              <c16:uniqueId val="{00000000-06C8-4CA3-B19F-9DE869C91E2D}"/>
            </c:ext>
          </c:extLst>
        </c:ser>
        <c:ser>
          <c:idx val="1"/>
          <c:order val="1"/>
          <c:tx>
            <c:strRef>
              <c:f>Hoja1!$C$1</c:f>
              <c:strCache>
                <c:ptCount val="1"/>
                <c:pt idx="0">
                  <c:v>Serie 2</c:v>
                </c:pt>
              </c:strCache>
            </c:strRef>
          </c:tx>
          <c:spPr>
            <a:solidFill>
              <a:schemeClr val="accent2"/>
            </a:solidFill>
            <a:ln>
              <a:noFill/>
            </a:ln>
            <a:effectLst/>
            <a:sp3d/>
          </c:spPr>
          <c:invertIfNegative val="0"/>
          <c:cat>
            <c:strRef>
              <c:f>Hoja1!$A$2:$A$8</c:f>
              <c:strCache>
                <c:ptCount val="7"/>
                <c:pt idx="0">
                  <c:v>Apícola </c:v>
                </c:pt>
                <c:pt idx="1">
                  <c:v>Frutales Menores </c:v>
                </c:pt>
                <c:pt idx="2">
                  <c:v>Bovinos</c:v>
                </c:pt>
                <c:pt idx="3">
                  <c:v>Viñas</c:v>
                </c:pt>
                <c:pt idx="4">
                  <c:v>Frutales Mayores</c:v>
                </c:pt>
                <c:pt idx="5">
                  <c:v>Artesanías</c:v>
                </c:pt>
                <c:pt idx="6">
                  <c:v>Hortalizas</c:v>
                </c:pt>
              </c:strCache>
            </c:strRef>
          </c:cat>
          <c:val>
            <c:numRef>
              <c:f>Hoja1!$C$2:$C$8</c:f>
              <c:numCache>
                <c:formatCode>0.00%</c:formatCode>
                <c:ptCount val="7"/>
                <c:pt idx="0" formatCode="General">
                  <c:v>0</c:v>
                </c:pt>
                <c:pt idx="1">
                  <c:v>0.24399999999999999</c:v>
                </c:pt>
                <c:pt idx="2" formatCode="General">
                  <c:v>0</c:v>
                </c:pt>
                <c:pt idx="3" formatCode="General">
                  <c:v>0</c:v>
                </c:pt>
                <c:pt idx="4" formatCode="General">
                  <c:v>0</c:v>
                </c:pt>
                <c:pt idx="5" formatCode="General">
                  <c:v>0</c:v>
                </c:pt>
                <c:pt idx="6" formatCode="General">
                  <c:v>0</c:v>
                </c:pt>
              </c:numCache>
            </c:numRef>
          </c:val>
          <c:extLst xmlns:c16r2="http://schemas.microsoft.com/office/drawing/2015/06/chart">
            <c:ext xmlns:c16="http://schemas.microsoft.com/office/drawing/2014/chart" uri="{C3380CC4-5D6E-409C-BE32-E72D297353CC}">
              <c16:uniqueId val="{00000001-06C8-4CA3-B19F-9DE869C91E2D}"/>
            </c:ext>
          </c:extLst>
        </c:ser>
        <c:ser>
          <c:idx val="2"/>
          <c:order val="2"/>
          <c:tx>
            <c:strRef>
              <c:f>Hoja1!$D$1</c:f>
              <c:strCache>
                <c:ptCount val="1"/>
                <c:pt idx="0">
                  <c:v>Serie 3</c:v>
                </c:pt>
              </c:strCache>
            </c:strRef>
          </c:tx>
          <c:spPr>
            <a:solidFill>
              <a:schemeClr val="accent3"/>
            </a:solidFill>
            <a:ln>
              <a:noFill/>
            </a:ln>
            <a:effectLst/>
            <a:sp3d/>
          </c:spPr>
          <c:invertIfNegative val="0"/>
          <c:cat>
            <c:strRef>
              <c:f>Hoja1!$A$2:$A$8</c:f>
              <c:strCache>
                <c:ptCount val="7"/>
                <c:pt idx="0">
                  <c:v>Apícola </c:v>
                </c:pt>
                <c:pt idx="1">
                  <c:v>Frutales Menores </c:v>
                </c:pt>
                <c:pt idx="2">
                  <c:v>Bovinos</c:v>
                </c:pt>
                <c:pt idx="3">
                  <c:v>Viñas</c:v>
                </c:pt>
                <c:pt idx="4">
                  <c:v>Frutales Mayores</c:v>
                </c:pt>
                <c:pt idx="5">
                  <c:v>Artesanías</c:v>
                </c:pt>
                <c:pt idx="6">
                  <c:v>Hortalizas</c:v>
                </c:pt>
              </c:strCache>
            </c:strRef>
          </c:cat>
          <c:val>
            <c:numRef>
              <c:f>Hoja1!$D$2:$D$8</c:f>
              <c:numCache>
                <c:formatCode>General</c:formatCode>
                <c:ptCount val="7"/>
                <c:pt idx="0">
                  <c:v>0</c:v>
                </c:pt>
                <c:pt idx="1">
                  <c:v>0</c:v>
                </c:pt>
                <c:pt idx="2" formatCode="0.00%">
                  <c:v>6.4000000000000001E-2</c:v>
                </c:pt>
                <c:pt idx="3">
                  <c:v>0</c:v>
                </c:pt>
                <c:pt idx="4">
                  <c:v>0</c:v>
                </c:pt>
                <c:pt idx="5">
                  <c:v>0</c:v>
                </c:pt>
                <c:pt idx="6">
                  <c:v>0</c:v>
                </c:pt>
              </c:numCache>
            </c:numRef>
          </c:val>
          <c:extLst xmlns:c16r2="http://schemas.microsoft.com/office/drawing/2015/06/chart">
            <c:ext xmlns:c16="http://schemas.microsoft.com/office/drawing/2014/chart" uri="{C3380CC4-5D6E-409C-BE32-E72D297353CC}">
              <c16:uniqueId val="{00000002-06C8-4CA3-B19F-9DE869C91E2D}"/>
            </c:ext>
          </c:extLst>
        </c:ser>
        <c:ser>
          <c:idx val="3"/>
          <c:order val="3"/>
          <c:tx>
            <c:strRef>
              <c:f>Hoja1!$E$1</c:f>
              <c:strCache>
                <c:ptCount val="1"/>
                <c:pt idx="0">
                  <c:v>Serie 4</c:v>
                </c:pt>
              </c:strCache>
            </c:strRef>
          </c:tx>
          <c:spPr>
            <a:solidFill>
              <a:schemeClr val="accent4"/>
            </a:solidFill>
            <a:ln>
              <a:noFill/>
            </a:ln>
            <a:effectLst/>
            <a:sp3d/>
          </c:spPr>
          <c:invertIfNegative val="0"/>
          <c:cat>
            <c:strRef>
              <c:f>Hoja1!$A$2:$A$8</c:f>
              <c:strCache>
                <c:ptCount val="7"/>
                <c:pt idx="0">
                  <c:v>Apícola </c:v>
                </c:pt>
                <c:pt idx="1">
                  <c:v>Frutales Menores </c:v>
                </c:pt>
                <c:pt idx="2">
                  <c:v>Bovinos</c:v>
                </c:pt>
                <c:pt idx="3">
                  <c:v>Viñas</c:v>
                </c:pt>
                <c:pt idx="4">
                  <c:v>Frutales Mayores</c:v>
                </c:pt>
                <c:pt idx="5">
                  <c:v>Artesanías</c:v>
                </c:pt>
                <c:pt idx="6">
                  <c:v>Hortalizas</c:v>
                </c:pt>
              </c:strCache>
            </c:strRef>
          </c:cat>
          <c:val>
            <c:numRef>
              <c:f>Hoja1!$E$2:$E$8</c:f>
              <c:numCache>
                <c:formatCode>General</c:formatCode>
                <c:ptCount val="7"/>
                <c:pt idx="3" formatCode="0.00%">
                  <c:v>5.0999999999999997E-2</c:v>
                </c:pt>
                <c:pt idx="4">
                  <c:v>0</c:v>
                </c:pt>
                <c:pt idx="5">
                  <c:v>0</c:v>
                </c:pt>
                <c:pt idx="6">
                  <c:v>0</c:v>
                </c:pt>
              </c:numCache>
            </c:numRef>
          </c:val>
          <c:extLst xmlns:c16r2="http://schemas.microsoft.com/office/drawing/2015/06/chart">
            <c:ext xmlns:c16="http://schemas.microsoft.com/office/drawing/2014/chart" uri="{C3380CC4-5D6E-409C-BE32-E72D297353CC}">
              <c16:uniqueId val="{00000003-06C8-4CA3-B19F-9DE869C91E2D}"/>
            </c:ext>
          </c:extLst>
        </c:ser>
        <c:ser>
          <c:idx val="4"/>
          <c:order val="4"/>
          <c:tx>
            <c:strRef>
              <c:f>Hoja1!$F$1</c:f>
              <c:strCache>
                <c:ptCount val="1"/>
                <c:pt idx="0">
                  <c:v>Serie 5</c:v>
                </c:pt>
              </c:strCache>
            </c:strRef>
          </c:tx>
          <c:spPr>
            <a:solidFill>
              <a:schemeClr val="accent5"/>
            </a:solidFill>
            <a:ln>
              <a:noFill/>
            </a:ln>
            <a:effectLst/>
            <a:sp3d/>
          </c:spPr>
          <c:invertIfNegative val="0"/>
          <c:cat>
            <c:strRef>
              <c:f>Hoja1!$A$2:$A$8</c:f>
              <c:strCache>
                <c:ptCount val="7"/>
                <c:pt idx="0">
                  <c:v>Apícola </c:v>
                </c:pt>
                <c:pt idx="1">
                  <c:v>Frutales Menores </c:v>
                </c:pt>
                <c:pt idx="2">
                  <c:v>Bovinos</c:v>
                </c:pt>
                <c:pt idx="3">
                  <c:v>Viñas</c:v>
                </c:pt>
                <c:pt idx="4">
                  <c:v>Frutales Mayores</c:v>
                </c:pt>
                <c:pt idx="5">
                  <c:v>Artesanías</c:v>
                </c:pt>
                <c:pt idx="6">
                  <c:v>Hortalizas</c:v>
                </c:pt>
              </c:strCache>
            </c:strRef>
          </c:cat>
          <c:val>
            <c:numRef>
              <c:f>Hoja1!$F$2:$F$8</c:f>
              <c:numCache>
                <c:formatCode>General</c:formatCode>
                <c:ptCount val="7"/>
                <c:pt idx="4" formatCode="0.00%">
                  <c:v>3.7999999999999999E-2</c:v>
                </c:pt>
                <c:pt idx="5">
                  <c:v>0</c:v>
                </c:pt>
                <c:pt idx="6">
                  <c:v>0</c:v>
                </c:pt>
              </c:numCache>
            </c:numRef>
          </c:val>
          <c:extLst xmlns:c16r2="http://schemas.microsoft.com/office/drawing/2015/06/chart">
            <c:ext xmlns:c16="http://schemas.microsoft.com/office/drawing/2014/chart" uri="{C3380CC4-5D6E-409C-BE32-E72D297353CC}">
              <c16:uniqueId val="{00000004-06C8-4CA3-B19F-9DE869C91E2D}"/>
            </c:ext>
          </c:extLst>
        </c:ser>
        <c:ser>
          <c:idx val="5"/>
          <c:order val="5"/>
          <c:tx>
            <c:strRef>
              <c:f>Hoja1!$G$1</c:f>
              <c:strCache>
                <c:ptCount val="1"/>
                <c:pt idx="0">
                  <c:v>Serie 6</c:v>
                </c:pt>
              </c:strCache>
            </c:strRef>
          </c:tx>
          <c:spPr>
            <a:solidFill>
              <a:schemeClr val="accent6"/>
            </a:solidFill>
            <a:ln>
              <a:noFill/>
            </a:ln>
            <a:effectLst/>
            <a:sp3d/>
          </c:spPr>
          <c:invertIfNegative val="0"/>
          <c:cat>
            <c:strRef>
              <c:f>Hoja1!$A$2:$A$8</c:f>
              <c:strCache>
                <c:ptCount val="7"/>
                <c:pt idx="0">
                  <c:v>Apícola </c:v>
                </c:pt>
                <c:pt idx="1">
                  <c:v>Frutales Menores </c:v>
                </c:pt>
                <c:pt idx="2">
                  <c:v>Bovinos</c:v>
                </c:pt>
                <c:pt idx="3">
                  <c:v>Viñas</c:v>
                </c:pt>
                <c:pt idx="4">
                  <c:v>Frutales Mayores</c:v>
                </c:pt>
                <c:pt idx="5">
                  <c:v>Artesanías</c:v>
                </c:pt>
                <c:pt idx="6">
                  <c:v>Hortalizas</c:v>
                </c:pt>
              </c:strCache>
            </c:strRef>
          </c:cat>
          <c:val>
            <c:numRef>
              <c:f>Hoja1!$G$2:$G$8</c:f>
              <c:numCache>
                <c:formatCode>General</c:formatCode>
                <c:ptCount val="7"/>
                <c:pt idx="5" formatCode="0.00%">
                  <c:v>3.7999999999999999E-2</c:v>
                </c:pt>
                <c:pt idx="6">
                  <c:v>0</c:v>
                </c:pt>
              </c:numCache>
            </c:numRef>
          </c:val>
          <c:extLst xmlns:c16r2="http://schemas.microsoft.com/office/drawing/2015/06/chart">
            <c:ext xmlns:c16="http://schemas.microsoft.com/office/drawing/2014/chart" uri="{C3380CC4-5D6E-409C-BE32-E72D297353CC}">
              <c16:uniqueId val="{00000005-06C8-4CA3-B19F-9DE869C91E2D}"/>
            </c:ext>
          </c:extLst>
        </c:ser>
        <c:ser>
          <c:idx val="6"/>
          <c:order val="6"/>
          <c:tx>
            <c:strRef>
              <c:f>Hoja1!$H$1</c:f>
              <c:strCache>
                <c:ptCount val="1"/>
                <c:pt idx="0">
                  <c:v>Serie 7</c:v>
                </c:pt>
              </c:strCache>
            </c:strRef>
          </c:tx>
          <c:spPr>
            <a:solidFill>
              <a:schemeClr val="accent1">
                <a:lumMod val="60000"/>
              </a:schemeClr>
            </a:solidFill>
            <a:ln>
              <a:noFill/>
            </a:ln>
            <a:effectLst/>
            <a:sp3d/>
          </c:spPr>
          <c:invertIfNegative val="0"/>
          <c:cat>
            <c:strRef>
              <c:f>Hoja1!$A$2:$A$8</c:f>
              <c:strCache>
                <c:ptCount val="7"/>
                <c:pt idx="0">
                  <c:v>Apícola </c:v>
                </c:pt>
                <c:pt idx="1">
                  <c:v>Frutales Menores </c:v>
                </c:pt>
                <c:pt idx="2">
                  <c:v>Bovinos</c:v>
                </c:pt>
                <c:pt idx="3">
                  <c:v>Viñas</c:v>
                </c:pt>
                <c:pt idx="4">
                  <c:v>Frutales Mayores</c:v>
                </c:pt>
                <c:pt idx="5">
                  <c:v>Artesanías</c:v>
                </c:pt>
                <c:pt idx="6">
                  <c:v>Hortalizas</c:v>
                </c:pt>
              </c:strCache>
            </c:strRef>
          </c:cat>
          <c:val>
            <c:numRef>
              <c:f>Hoja1!$H$2:$H$8</c:f>
              <c:numCache>
                <c:formatCode>General</c:formatCode>
                <c:ptCount val="7"/>
                <c:pt idx="6" formatCode="0.00%">
                  <c:v>3.7999999999999999E-2</c:v>
                </c:pt>
              </c:numCache>
            </c:numRef>
          </c:val>
          <c:extLst xmlns:c16r2="http://schemas.microsoft.com/office/drawing/2015/06/chart">
            <c:ext xmlns:c16="http://schemas.microsoft.com/office/drawing/2014/chart" uri="{C3380CC4-5D6E-409C-BE32-E72D297353CC}">
              <c16:uniqueId val="{00000006-06C8-4CA3-B19F-9DE869C91E2D}"/>
            </c:ext>
          </c:extLst>
        </c:ser>
        <c:dLbls>
          <c:showLegendKey val="0"/>
          <c:showVal val="0"/>
          <c:showCatName val="0"/>
          <c:showSerName val="0"/>
          <c:showPercent val="0"/>
          <c:showBubbleSize val="0"/>
        </c:dLbls>
        <c:gapWidth val="182"/>
        <c:shape val="box"/>
        <c:axId val="387152368"/>
        <c:axId val="387155896"/>
        <c:axId val="0"/>
      </c:bar3DChart>
      <c:catAx>
        <c:axId val="3871523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L"/>
          </a:p>
        </c:txPr>
        <c:crossAx val="387155896"/>
        <c:crosses val="autoZero"/>
        <c:auto val="1"/>
        <c:lblAlgn val="ctr"/>
        <c:lblOffset val="100"/>
        <c:noMultiLvlLbl val="0"/>
      </c:catAx>
      <c:valAx>
        <c:axId val="387155896"/>
        <c:scaling>
          <c:orientation val="minMax"/>
          <c:max val="0.60000000000000009"/>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s-CL"/>
          </a:p>
        </c:txPr>
        <c:crossAx val="387152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CL" b="1"/>
              <a:t>Principales</a:t>
            </a:r>
            <a:r>
              <a:rPr lang="es-CL" b="1" baseline="0"/>
              <a:t> Rubros a Nivel Nacional </a:t>
            </a:r>
            <a:endParaRPr lang="es-CL"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CL"/>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Hoja1!$B$1</c:f>
              <c:strCache>
                <c:ptCount val="1"/>
                <c:pt idx="0">
                  <c:v>Serie 1</c:v>
                </c:pt>
              </c:strCache>
            </c:strRef>
          </c:tx>
          <c:spPr>
            <a:solidFill>
              <a:schemeClr val="accent1"/>
            </a:solidFill>
            <a:ln>
              <a:noFill/>
            </a:ln>
            <a:effectLst/>
            <a:sp3d/>
          </c:spPr>
          <c:invertIfNegative val="0"/>
          <c:cat>
            <c:strRef>
              <c:f>Hoja1!$A$2:$A$8</c:f>
              <c:strCache>
                <c:ptCount val="7"/>
                <c:pt idx="0">
                  <c:v>Hortalizas </c:v>
                </c:pt>
                <c:pt idx="1">
                  <c:v>Frutales Menores </c:v>
                </c:pt>
                <c:pt idx="2">
                  <c:v>Cereales </c:v>
                </c:pt>
                <c:pt idx="3">
                  <c:v>Bovinos</c:v>
                </c:pt>
                <c:pt idx="4">
                  <c:v>Apícola</c:v>
                </c:pt>
                <c:pt idx="5">
                  <c:v>Flores y Follajes</c:v>
                </c:pt>
                <c:pt idx="6">
                  <c:v>Frutales Mayores</c:v>
                </c:pt>
              </c:strCache>
            </c:strRef>
          </c:cat>
          <c:val>
            <c:numRef>
              <c:f>Hoja1!$B$2:$B$8</c:f>
              <c:numCache>
                <c:formatCode>0.00%</c:formatCode>
                <c:ptCount val="7"/>
                <c:pt idx="0">
                  <c:v>0.23100000000000001</c:v>
                </c:pt>
                <c:pt idx="1">
                  <c:v>0</c:v>
                </c:pt>
                <c:pt idx="2">
                  <c:v>0</c:v>
                </c:pt>
                <c:pt idx="3">
                  <c:v>0</c:v>
                </c:pt>
                <c:pt idx="4">
                  <c:v>0</c:v>
                </c:pt>
                <c:pt idx="5" formatCode="General">
                  <c:v>0</c:v>
                </c:pt>
                <c:pt idx="6" formatCode="General">
                  <c:v>0</c:v>
                </c:pt>
              </c:numCache>
            </c:numRef>
          </c:val>
          <c:extLst xmlns:c16r2="http://schemas.microsoft.com/office/drawing/2015/06/chart">
            <c:ext xmlns:c16="http://schemas.microsoft.com/office/drawing/2014/chart" uri="{C3380CC4-5D6E-409C-BE32-E72D297353CC}">
              <c16:uniqueId val="{00000000-4C13-4808-BD52-1E4D85B5697D}"/>
            </c:ext>
          </c:extLst>
        </c:ser>
        <c:ser>
          <c:idx val="1"/>
          <c:order val="1"/>
          <c:tx>
            <c:strRef>
              <c:f>Hoja1!$C$1</c:f>
              <c:strCache>
                <c:ptCount val="1"/>
                <c:pt idx="0">
                  <c:v>Serie 2</c:v>
                </c:pt>
              </c:strCache>
            </c:strRef>
          </c:tx>
          <c:spPr>
            <a:solidFill>
              <a:schemeClr val="accent2"/>
            </a:solidFill>
            <a:ln>
              <a:noFill/>
            </a:ln>
            <a:effectLst/>
            <a:sp3d/>
          </c:spPr>
          <c:invertIfNegative val="0"/>
          <c:cat>
            <c:strRef>
              <c:f>Hoja1!$A$2:$A$8</c:f>
              <c:strCache>
                <c:ptCount val="7"/>
                <c:pt idx="0">
                  <c:v>Hortalizas </c:v>
                </c:pt>
                <c:pt idx="1">
                  <c:v>Frutales Menores </c:v>
                </c:pt>
                <c:pt idx="2">
                  <c:v>Cereales </c:v>
                </c:pt>
                <c:pt idx="3">
                  <c:v>Bovinos</c:v>
                </c:pt>
                <c:pt idx="4">
                  <c:v>Apícola</c:v>
                </c:pt>
                <c:pt idx="5">
                  <c:v>Flores y Follajes</c:v>
                </c:pt>
                <c:pt idx="6">
                  <c:v>Frutales Mayores</c:v>
                </c:pt>
              </c:strCache>
            </c:strRef>
          </c:cat>
          <c:val>
            <c:numRef>
              <c:f>Hoja1!$C$2:$C$8</c:f>
              <c:numCache>
                <c:formatCode>0.00%</c:formatCode>
                <c:ptCount val="7"/>
                <c:pt idx="0" formatCode="General">
                  <c:v>0</c:v>
                </c:pt>
                <c:pt idx="1">
                  <c:v>0.22700000000000001</c:v>
                </c:pt>
                <c:pt idx="2" formatCode="General">
                  <c:v>0</c:v>
                </c:pt>
                <c:pt idx="3" formatCode="General">
                  <c:v>0</c:v>
                </c:pt>
                <c:pt idx="4" formatCode="General">
                  <c:v>0</c:v>
                </c:pt>
                <c:pt idx="5" formatCode="General">
                  <c:v>0</c:v>
                </c:pt>
                <c:pt idx="6" formatCode="General">
                  <c:v>0</c:v>
                </c:pt>
              </c:numCache>
            </c:numRef>
          </c:val>
          <c:extLst xmlns:c16r2="http://schemas.microsoft.com/office/drawing/2015/06/chart">
            <c:ext xmlns:c16="http://schemas.microsoft.com/office/drawing/2014/chart" uri="{C3380CC4-5D6E-409C-BE32-E72D297353CC}">
              <c16:uniqueId val="{00000001-4C13-4808-BD52-1E4D85B5697D}"/>
            </c:ext>
          </c:extLst>
        </c:ser>
        <c:ser>
          <c:idx val="2"/>
          <c:order val="2"/>
          <c:tx>
            <c:strRef>
              <c:f>Hoja1!$D$1</c:f>
              <c:strCache>
                <c:ptCount val="1"/>
                <c:pt idx="0">
                  <c:v>Serie 3</c:v>
                </c:pt>
              </c:strCache>
            </c:strRef>
          </c:tx>
          <c:spPr>
            <a:solidFill>
              <a:schemeClr val="accent3"/>
            </a:solidFill>
            <a:ln>
              <a:noFill/>
            </a:ln>
            <a:effectLst/>
            <a:sp3d/>
          </c:spPr>
          <c:invertIfNegative val="0"/>
          <c:cat>
            <c:strRef>
              <c:f>Hoja1!$A$2:$A$8</c:f>
              <c:strCache>
                <c:ptCount val="7"/>
                <c:pt idx="0">
                  <c:v>Hortalizas </c:v>
                </c:pt>
                <c:pt idx="1">
                  <c:v>Frutales Menores </c:v>
                </c:pt>
                <c:pt idx="2">
                  <c:v>Cereales </c:v>
                </c:pt>
                <c:pt idx="3">
                  <c:v>Bovinos</c:v>
                </c:pt>
                <c:pt idx="4">
                  <c:v>Apícola</c:v>
                </c:pt>
                <c:pt idx="5">
                  <c:v>Flores y Follajes</c:v>
                </c:pt>
                <c:pt idx="6">
                  <c:v>Frutales Mayores</c:v>
                </c:pt>
              </c:strCache>
            </c:strRef>
          </c:cat>
          <c:val>
            <c:numRef>
              <c:f>Hoja1!$D$2:$D$8</c:f>
              <c:numCache>
                <c:formatCode>General</c:formatCode>
                <c:ptCount val="7"/>
                <c:pt idx="0">
                  <c:v>0</c:v>
                </c:pt>
                <c:pt idx="1">
                  <c:v>0</c:v>
                </c:pt>
                <c:pt idx="2" formatCode="0.00%">
                  <c:v>0.18099999999999999</c:v>
                </c:pt>
                <c:pt idx="3">
                  <c:v>0</c:v>
                </c:pt>
                <c:pt idx="4">
                  <c:v>0</c:v>
                </c:pt>
                <c:pt idx="5">
                  <c:v>0</c:v>
                </c:pt>
                <c:pt idx="6">
                  <c:v>0</c:v>
                </c:pt>
              </c:numCache>
            </c:numRef>
          </c:val>
          <c:extLst xmlns:c16r2="http://schemas.microsoft.com/office/drawing/2015/06/chart">
            <c:ext xmlns:c16="http://schemas.microsoft.com/office/drawing/2014/chart" uri="{C3380CC4-5D6E-409C-BE32-E72D297353CC}">
              <c16:uniqueId val="{00000002-4C13-4808-BD52-1E4D85B5697D}"/>
            </c:ext>
          </c:extLst>
        </c:ser>
        <c:ser>
          <c:idx val="3"/>
          <c:order val="3"/>
          <c:tx>
            <c:strRef>
              <c:f>Hoja1!$E$1</c:f>
              <c:strCache>
                <c:ptCount val="1"/>
                <c:pt idx="0">
                  <c:v>Serie 4</c:v>
                </c:pt>
              </c:strCache>
            </c:strRef>
          </c:tx>
          <c:spPr>
            <a:solidFill>
              <a:schemeClr val="accent4"/>
            </a:solidFill>
            <a:ln>
              <a:noFill/>
            </a:ln>
            <a:effectLst/>
            <a:sp3d/>
          </c:spPr>
          <c:invertIfNegative val="0"/>
          <c:cat>
            <c:strRef>
              <c:f>Hoja1!$A$2:$A$8</c:f>
              <c:strCache>
                <c:ptCount val="7"/>
                <c:pt idx="0">
                  <c:v>Hortalizas </c:v>
                </c:pt>
                <c:pt idx="1">
                  <c:v>Frutales Menores </c:v>
                </c:pt>
                <c:pt idx="2">
                  <c:v>Cereales </c:v>
                </c:pt>
                <c:pt idx="3">
                  <c:v>Bovinos</c:v>
                </c:pt>
                <c:pt idx="4">
                  <c:v>Apícola</c:v>
                </c:pt>
                <c:pt idx="5">
                  <c:v>Flores y Follajes</c:v>
                </c:pt>
                <c:pt idx="6">
                  <c:v>Frutales Mayores</c:v>
                </c:pt>
              </c:strCache>
            </c:strRef>
          </c:cat>
          <c:val>
            <c:numRef>
              <c:f>Hoja1!$E$2:$E$8</c:f>
              <c:numCache>
                <c:formatCode>General</c:formatCode>
                <c:ptCount val="7"/>
                <c:pt idx="3" formatCode="0.00%">
                  <c:v>0.15</c:v>
                </c:pt>
                <c:pt idx="4">
                  <c:v>0</c:v>
                </c:pt>
                <c:pt idx="5">
                  <c:v>0</c:v>
                </c:pt>
                <c:pt idx="6">
                  <c:v>0</c:v>
                </c:pt>
              </c:numCache>
            </c:numRef>
          </c:val>
          <c:extLst xmlns:c16r2="http://schemas.microsoft.com/office/drawing/2015/06/chart">
            <c:ext xmlns:c16="http://schemas.microsoft.com/office/drawing/2014/chart" uri="{C3380CC4-5D6E-409C-BE32-E72D297353CC}">
              <c16:uniqueId val="{00000003-4C13-4808-BD52-1E4D85B5697D}"/>
            </c:ext>
          </c:extLst>
        </c:ser>
        <c:ser>
          <c:idx val="4"/>
          <c:order val="4"/>
          <c:tx>
            <c:strRef>
              <c:f>Hoja1!$F$1</c:f>
              <c:strCache>
                <c:ptCount val="1"/>
                <c:pt idx="0">
                  <c:v>Serie 5</c:v>
                </c:pt>
              </c:strCache>
            </c:strRef>
          </c:tx>
          <c:spPr>
            <a:solidFill>
              <a:schemeClr val="accent5"/>
            </a:solidFill>
            <a:ln>
              <a:noFill/>
            </a:ln>
            <a:effectLst/>
            <a:sp3d/>
          </c:spPr>
          <c:invertIfNegative val="0"/>
          <c:cat>
            <c:strRef>
              <c:f>Hoja1!$A$2:$A$8</c:f>
              <c:strCache>
                <c:ptCount val="7"/>
                <c:pt idx="0">
                  <c:v>Hortalizas </c:v>
                </c:pt>
                <c:pt idx="1">
                  <c:v>Frutales Menores </c:v>
                </c:pt>
                <c:pt idx="2">
                  <c:v>Cereales </c:v>
                </c:pt>
                <c:pt idx="3">
                  <c:v>Bovinos</c:v>
                </c:pt>
                <c:pt idx="4">
                  <c:v>Apícola</c:v>
                </c:pt>
                <c:pt idx="5">
                  <c:v>Flores y Follajes</c:v>
                </c:pt>
                <c:pt idx="6">
                  <c:v>Frutales Mayores</c:v>
                </c:pt>
              </c:strCache>
            </c:strRef>
          </c:cat>
          <c:val>
            <c:numRef>
              <c:f>Hoja1!$F$2:$F$8</c:f>
              <c:numCache>
                <c:formatCode>General</c:formatCode>
                <c:ptCount val="7"/>
                <c:pt idx="4" formatCode="0.00%">
                  <c:v>0.11799999999999999</c:v>
                </c:pt>
                <c:pt idx="5">
                  <c:v>0</c:v>
                </c:pt>
                <c:pt idx="6">
                  <c:v>0</c:v>
                </c:pt>
              </c:numCache>
            </c:numRef>
          </c:val>
          <c:extLst xmlns:c16r2="http://schemas.microsoft.com/office/drawing/2015/06/chart">
            <c:ext xmlns:c16="http://schemas.microsoft.com/office/drawing/2014/chart" uri="{C3380CC4-5D6E-409C-BE32-E72D297353CC}">
              <c16:uniqueId val="{00000004-4C13-4808-BD52-1E4D85B5697D}"/>
            </c:ext>
          </c:extLst>
        </c:ser>
        <c:ser>
          <c:idx val="5"/>
          <c:order val="5"/>
          <c:tx>
            <c:strRef>
              <c:f>Hoja1!$G$1</c:f>
              <c:strCache>
                <c:ptCount val="1"/>
                <c:pt idx="0">
                  <c:v>Serie 6</c:v>
                </c:pt>
              </c:strCache>
            </c:strRef>
          </c:tx>
          <c:spPr>
            <a:solidFill>
              <a:schemeClr val="accent6"/>
            </a:solidFill>
            <a:ln>
              <a:noFill/>
            </a:ln>
            <a:effectLst/>
            <a:sp3d/>
          </c:spPr>
          <c:invertIfNegative val="0"/>
          <c:cat>
            <c:strRef>
              <c:f>Hoja1!$A$2:$A$8</c:f>
              <c:strCache>
                <c:ptCount val="7"/>
                <c:pt idx="0">
                  <c:v>Hortalizas </c:v>
                </c:pt>
                <c:pt idx="1">
                  <c:v>Frutales Menores </c:v>
                </c:pt>
                <c:pt idx="2">
                  <c:v>Cereales </c:v>
                </c:pt>
                <c:pt idx="3">
                  <c:v>Bovinos</c:v>
                </c:pt>
                <c:pt idx="4">
                  <c:v>Apícola</c:v>
                </c:pt>
                <c:pt idx="5">
                  <c:v>Flores y Follajes</c:v>
                </c:pt>
                <c:pt idx="6">
                  <c:v>Frutales Mayores</c:v>
                </c:pt>
              </c:strCache>
            </c:strRef>
          </c:cat>
          <c:val>
            <c:numRef>
              <c:f>Hoja1!$G$2:$G$8</c:f>
              <c:numCache>
                <c:formatCode>General</c:formatCode>
                <c:ptCount val="7"/>
                <c:pt idx="5" formatCode="0.00%">
                  <c:v>6.2E-2</c:v>
                </c:pt>
                <c:pt idx="6">
                  <c:v>0</c:v>
                </c:pt>
              </c:numCache>
            </c:numRef>
          </c:val>
          <c:extLst xmlns:c16r2="http://schemas.microsoft.com/office/drawing/2015/06/chart">
            <c:ext xmlns:c16="http://schemas.microsoft.com/office/drawing/2014/chart" uri="{C3380CC4-5D6E-409C-BE32-E72D297353CC}">
              <c16:uniqueId val="{00000005-4C13-4808-BD52-1E4D85B5697D}"/>
            </c:ext>
          </c:extLst>
        </c:ser>
        <c:ser>
          <c:idx val="6"/>
          <c:order val="6"/>
          <c:tx>
            <c:strRef>
              <c:f>Hoja1!$H$1</c:f>
              <c:strCache>
                <c:ptCount val="1"/>
                <c:pt idx="0">
                  <c:v>Serie 7</c:v>
                </c:pt>
              </c:strCache>
            </c:strRef>
          </c:tx>
          <c:spPr>
            <a:solidFill>
              <a:schemeClr val="accent1">
                <a:lumMod val="60000"/>
              </a:schemeClr>
            </a:solidFill>
            <a:ln>
              <a:noFill/>
            </a:ln>
            <a:effectLst/>
            <a:sp3d/>
          </c:spPr>
          <c:invertIfNegative val="0"/>
          <c:cat>
            <c:strRef>
              <c:f>Hoja1!$A$2:$A$8</c:f>
              <c:strCache>
                <c:ptCount val="7"/>
                <c:pt idx="0">
                  <c:v>Hortalizas </c:v>
                </c:pt>
                <c:pt idx="1">
                  <c:v>Frutales Menores </c:v>
                </c:pt>
                <c:pt idx="2">
                  <c:v>Cereales </c:v>
                </c:pt>
                <c:pt idx="3">
                  <c:v>Bovinos</c:v>
                </c:pt>
                <c:pt idx="4">
                  <c:v>Apícola</c:v>
                </c:pt>
                <c:pt idx="5">
                  <c:v>Flores y Follajes</c:v>
                </c:pt>
                <c:pt idx="6">
                  <c:v>Frutales Mayores</c:v>
                </c:pt>
              </c:strCache>
            </c:strRef>
          </c:cat>
          <c:val>
            <c:numRef>
              <c:f>Hoja1!$H$2:$H$8</c:f>
              <c:numCache>
                <c:formatCode>General</c:formatCode>
                <c:ptCount val="7"/>
                <c:pt idx="6" formatCode="0.00%">
                  <c:v>3.1E-2</c:v>
                </c:pt>
              </c:numCache>
            </c:numRef>
          </c:val>
          <c:extLst xmlns:c16r2="http://schemas.microsoft.com/office/drawing/2015/06/chart">
            <c:ext xmlns:c16="http://schemas.microsoft.com/office/drawing/2014/chart" uri="{C3380CC4-5D6E-409C-BE32-E72D297353CC}">
              <c16:uniqueId val="{00000006-4C13-4808-BD52-1E4D85B5697D}"/>
            </c:ext>
          </c:extLst>
        </c:ser>
        <c:dLbls>
          <c:showLegendKey val="0"/>
          <c:showVal val="0"/>
          <c:showCatName val="0"/>
          <c:showSerName val="0"/>
          <c:showPercent val="0"/>
          <c:showBubbleSize val="0"/>
        </c:dLbls>
        <c:gapWidth val="182"/>
        <c:shape val="box"/>
        <c:axId val="387154720"/>
        <c:axId val="387150800"/>
        <c:axId val="0"/>
      </c:bar3DChart>
      <c:catAx>
        <c:axId val="3871547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L"/>
          </a:p>
        </c:txPr>
        <c:crossAx val="387150800"/>
        <c:crosses val="autoZero"/>
        <c:auto val="1"/>
        <c:lblAlgn val="ctr"/>
        <c:lblOffset val="100"/>
        <c:noMultiLvlLbl val="0"/>
      </c:catAx>
      <c:valAx>
        <c:axId val="387150800"/>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L"/>
          </a:p>
        </c:txPr>
        <c:crossAx val="3871547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CL" b="1"/>
              <a:t>Principales</a:t>
            </a:r>
            <a:r>
              <a:rPr lang="es-CL" b="1" baseline="0"/>
              <a:t> Rubros a Nivel Nacional </a:t>
            </a:r>
            <a:endParaRPr lang="es-CL"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CL"/>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Hoja1!$B$1</c:f>
              <c:strCache>
                <c:ptCount val="1"/>
                <c:pt idx="0">
                  <c:v>Serie 1</c:v>
                </c:pt>
              </c:strCache>
            </c:strRef>
          </c:tx>
          <c:spPr>
            <a:solidFill>
              <a:schemeClr val="accent1"/>
            </a:solidFill>
            <a:ln>
              <a:noFill/>
            </a:ln>
            <a:effectLst/>
            <a:sp3d/>
          </c:spPr>
          <c:invertIfNegative val="0"/>
          <c:cat>
            <c:strRef>
              <c:f>Hoja1!$A$2:$A$8</c:f>
              <c:strCache>
                <c:ptCount val="7"/>
                <c:pt idx="0">
                  <c:v>Aves de Corral</c:v>
                </c:pt>
                <c:pt idx="1">
                  <c:v>Apícola </c:v>
                </c:pt>
                <c:pt idx="2">
                  <c:v>Frutales Menores</c:v>
                </c:pt>
                <c:pt idx="3">
                  <c:v>Bovinos </c:v>
                </c:pt>
                <c:pt idx="4">
                  <c:v>Subsistemas Pecuario</c:v>
                </c:pt>
                <c:pt idx="5">
                  <c:v>Hortalizas</c:v>
                </c:pt>
                <c:pt idx="6">
                  <c:v>Subsistema Agrícola </c:v>
                </c:pt>
              </c:strCache>
            </c:strRef>
          </c:cat>
          <c:val>
            <c:numRef>
              <c:f>Hoja1!$B$2:$B$8</c:f>
              <c:numCache>
                <c:formatCode>0.00%</c:formatCode>
                <c:ptCount val="7"/>
                <c:pt idx="0">
                  <c:v>5.7000000000000002E-2</c:v>
                </c:pt>
                <c:pt idx="1">
                  <c:v>0</c:v>
                </c:pt>
                <c:pt idx="2">
                  <c:v>0</c:v>
                </c:pt>
                <c:pt idx="3">
                  <c:v>0</c:v>
                </c:pt>
                <c:pt idx="4">
                  <c:v>0</c:v>
                </c:pt>
                <c:pt idx="5" formatCode="General">
                  <c:v>0</c:v>
                </c:pt>
                <c:pt idx="6" formatCode="General">
                  <c:v>0</c:v>
                </c:pt>
              </c:numCache>
            </c:numRef>
          </c:val>
          <c:extLst xmlns:c16r2="http://schemas.microsoft.com/office/drawing/2015/06/chart">
            <c:ext xmlns:c16="http://schemas.microsoft.com/office/drawing/2014/chart" uri="{C3380CC4-5D6E-409C-BE32-E72D297353CC}">
              <c16:uniqueId val="{00000000-A8D5-4C7E-9FE9-22FC467DB808}"/>
            </c:ext>
          </c:extLst>
        </c:ser>
        <c:ser>
          <c:idx val="1"/>
          <c:order val="1"/>
          <c:tx>
            <c:strRef>
              <c:f>Hoja1!$C$1</c:f>
              <c:strCache>
                <c:ptCount val="1"/>
                <c:pt idx="0">
                  <c:v>Serie 2</c:v>
                </c:pt>
              </c:strCache>
            </c:strRef>
          </c:tx>
          <c:spPr>
            <a:solidFill>
              <a:schemeClr val="accent2"/>
            </a:solidFill>
            <a:ln>
              <a:noFill/>
            </a:ln>
            <a:effectLst/>
            <a:sp3d/>
          </c:spPr>
          <c:invertIfNegative val="0"/>
          <c:cat>
            <c:strRef>
              <c:f>Hoja1!$A$2:$A$8</c:f>
              <c:strCache>
                <c:ptCount val="7"/>
                <c:pt idx="0">
                  <c:v>Aves de Corral</c:v>
                </c:pt>
                <c:pt idx="1">
                  <c:v>Apícola </c:v>
                </c:pt>
                <c:pt idx="2">
                  <c:v>Frutales Menores</c:v>
                </c:pt>
                <c:pt idx="3">
                  <c:v>Bovinos </c:v>
                </c:pt>
                <c:pt idx="4">
                  <c:v>Subsistemas Pecuario</c:v>
                </c:pt>
                <c:pt idx="5">
                  <c:v>Hortalizas</c:v>
                </c:pt>
                <c:pt idx="6">
                  <c:v>Subsistema Agrícola </c:v>
                </c:pt>
              </c:strCache>
            </c:strRef>
          </c:cat>
          <c:val>
            <c:numRef>
              <c:f>Hoja1!$C$2:$C$8</c:f>
              <c:numCache>
                <c:formatCode>0.00%</c:formatCode>
                <c:ptCount val="7"/>
                <c:pt idx="0" formatCode="General">
                  <c:v>0</c:v>
                </c:pt>
                <c:pt idx="1">
                  <c:v>8.3000000000000004E-2</c:v>
                </c:pt>
                <c:pt idx="2" formatCode="General">
                  <c:v>0</c:v>
                </c:pt>
                <c:pt idx="3" formatCode="General">
                  <c:v>0</c:v>
                </c:pt>
                <c:pt idx="4" formatCode="General">
                  <c:v>0</c:v>
                </c:pt>
                <c:pt idx="5" formatCode="General">
                  <c:v>0</c:v>
                </c:pt>
                <c:pt idx="6" formatCode="General">
                  <c:v>0</c:v>
                </c:pt>
              </c:numCache>
            </c:numRef>
          </c:val>
          <c:extLst xmlns:c16r2="http://schemas.microsoft.com/office/drawing/2015/06/chart">
            <c:ext xmlns:c16="http://schemas.microsoft.com/office/drawing/2014/chart" uri="{C3380CC4-5D6E-409C-BE32-E72D297353CC}">
              <c16:uniqueId val="{00000001-A8D5-4C7E-9FE9-22FC467DB808}"/>
            </c:ext>
          </c:extLst>
        </c:ser>
        <c:ser>
          <c:idx val="2"/>
          <c:order val="2"/>
          <c:tx>
            <c:strRef>
              <c:f>Hoja1!$D$1</c:f>
              <c:strCache>
                <c:ptCount val="1"/>
                <c:pt idx="0">
                  <c:v>Serie 3</c:v>
                </c:pt>
              </c:strCache>
            </c:strRef>
          </c:tx>
          <c:spPr>
            <a:solidFill>
              <a:schemeClr val="accent3"/>
            </a:solidFill>
            <a:ln>
              <a:noFill/>
            </a:ln>
            <a:effectLst/>
            <a:sp3d/>
          </c:spPr>
          <c:invertIfNegative val="0"/>
          <c:cat>
            <c:strRef>
              <c:f>Hoja1!$A$2:$A$8</c:f>
              <c:strCache>
                <c:ptCount val="7"/>
                <c:pt idx="0">
                  <c:v>Aves de Corral</c:v>
                </c:pt>
                <c:pt idx="1">
                  <c:v>Apícola </c:v>
                </c:pt>
                <c:pt idx="2">
                  <c:v>Frutales Menores</c:v>
                </c:pt>
                <c:pt idx="3">
                  <c:v>Bovinos </c:v>
                </c:pt>
                <c:pt idx="4">
                  <c:v>Subsistemas Pecuario</c:v>
                </c:pt>
                <c:pt idx="5">
                  <c:v>Hortalizas</c:v>
                </c:pt>
                <c:pt idx="6">
                  <c:v>Subsistema Agrícola </c:v>
                </c:pt>
              </c:strCache>
            </c:strRef>
          </c:cat>
          <c:val>
            <c:numRef>
              <c:f>Hoja1!$D$2:$D$8</c:f>
              <c:numCache>
                <c:formatCode>General</c:formatCode>
                <c:ptCount val="7"/>
                <c:pt idx="0">
                  <c:v>0</c:v>
                </c:pt>
                <c:pt idx="1">
                  <c:v>0</c:v>
                </c:pt>
                <c:pt idx="2" formatCode="0.00%">
                  <c:v>0.09</c:v>
                </c:pt>
                <c:pt idx="3">
                  <c:v>0</c:v>
                </c:pt>
                <c:pt idx="4">
                  <c:v>0</c:v>
                </c:pt>
                <c:pt idx="5">
                  <c:v>0</c:v>
                </c:pt>
                <c:pt idx="6">
                  <c:v>0</c:v>
                </c:pt>
              </c:numCache>
            </c:numRef>
          </c:val>
          <c:extLst xmlns:c16r2="http://schemas.microsoft.com/office/drawing/2015/06/chart">
            <c:ext xmlns:c16="http://schemas.microsoft.com/office/drawing/2014/chart" uri="{C3380CC4-5D6E-409C-BE32-E72D297353CC}">
              <c16:uniqueId val="{00000002-A8D5-4C7E-9FE9-22FC467DB808}"/>
            </c:ext>
          </c:extLst>
        </c:ser>
        <c:ser>
          <c:idx val="3"/>
          <c:order val="3"/>
          <c:tx>
            <c:strRef>
              <c:f>Hoja1!$E$1</c:f>
              <c:strCache>
                <c:ptCount val="1"/>
                <c:pt idx="0">
                  <c:v>Serie 4</c:v>
                </c:pt>
              </c:strCache>
            </c:strRef>
          </c:tx>
          <c:spPr>
            <a:solidFill>
              <a:schemeClr val="accent4"/>
            </a:solidFill>
            <a:ln>
              <a:noFill/>
            </a:ln>
            <a:effectLst/>
            <a:sp3d/>
          </c:spPr>
          <c:invertIfNegative val="0"/>
          <c:cat>
            <c:strRef>
              <c:f>Hoja1!$A$2:$A$8</c:f>
              <c:strCache>
                <c:ptCount val="7"/>
                <c:pt idx="0">
                  <c:v>Aves de Corral</c:v>
                </c:pt>
                <c:pt idx="1">
                  <c:v>Apícola </c:v>
                </c:pt>
                <c:pt idx="2">
                  <c:v>Frutales Menores</c:v>
                </c:pt>
                <c:pt idx="3">
                  <c:v>Bovinos </c:v>
                </c:pt>
                <c:pt idx="4">
                  <c:v>Subsistemas Pecuario</c:v>
                </c:pt>
                <c:pt idx="5">
                  <c:v>Hortalizas</c:v>
                </c:pt>
                <c:pt idx="6">
                  <c:v>Subsistema Agrícola </c:v>
                </c:pt>
              </c:strCache>
            </c:strRef>
          </c:cat>
          <c:val>
            <c:numRef>
              <c:f>Hoja1!$E$2:$E$8</c:f>
              <c:numCache>
                <c:formatCode>General</c:formatCode>
                <c:ptCount val="7"/>
                <c:pt idx="3" formatCode="0.00%">
                  <c:v>0.13</c:v>
                </c:pt>
                <c:pt idx="4">
                  <c:v>0</c:v>
                </c:pt>
                <c:pt idx="5">
                  <c:v>0</c:v>
                </c:pt>
                <c:pt idx="6">
                  <c:v>0</c:v>
                </c:pt>
              </c:numCache>
            </c:numRef>
          </c:val>
          <c:extLst xmlns:c16r2="http://schemas.microsoft.com/office/drawing/2015/06/chart">
            <c:ext xmlns:c16="http://schemas.microsoft.com/office/drawing/2014/chart" uri="{C3380CC4-5D6E-409C-BE32-E72D297353CC}">
              <c16:uniqueId val="{00000003-A8D5-4C7E-9FE9-22FC467DB808}"/>
            </c:ext>
          </c:extLst>
        </c:ser>
        <c:ser>
          <c:idx val="4"/>
          <c:order val="4"/>
          <c:tx>
            <c:strRef>
              <c:f>Hoja1!$F$1</c:f>
              <c:strCache>
                <c:ptCount val="1"/>
                <c:pt idx="0">
                  <c:v>Serie 5</c:v>
                </c:pt>
              </c:strCache>
            </c:strRef>
          </c:tx>
          <c:spPr>
            <a:solidFill>
              <a:schemeClr val="accent5"/>
            </a:solidFill>
            <a:ln>
              <a:noFill/>
            </a:ln>
            <a:effectLst/>
            <a:sp3d/>
          </c:spPr>
          <c:invertIfNegative val="0"/>
          <c:cat>
            <c:strRef>
              <c:f>Hoja1!$A$2:$A$8</c:f>
              <c:strCache>
                <c:ptCount val="7"/>
                <c:pt idx="0">
                  <c:v>Aves de Corral</c:v>
                </c:pt>
                <c:pt idx="1">
                  <c:v>Apícola </c:v>
                </c:pt>
                <c:pt idx="2">
                  <c:v>Frutales Menores</c:v>
                </c:pt>
                <c:pt idx="3">
                  <c:v>Bovinos </c:v>
                </c:pt>
                <c:pt idx="4">
                  <c:v>Subsistemas Pecuario</c:v>
                </c:pt>
                <c:pt idx="5">
                  <c:v>Hortalizas</c:v>
                </c:pt>
                <c:pt idx="6">
                  <c:v>Subsistema Agrícola </c:v>
                </c:pt>
              </c:strCache>
            </c:strRef>
          </c:cat>
          <c:val>
            <c:numRef>
              <c:f>Hoja1!$F$2:$F$8</c:f>
              <c:numCache>
                <c:formatCode>General</c:formatCode>
                <c:ptCount val="7"/>
                <c:pt idx="4" formatCode="0.00%">
                  <c:v>0.19</c:v>
                </c:pt>
                <c:pt idx="5">
                  <c:v>0</c:v>
                </c:pt>
                <c:pt idx="6">
                  <c:v>0</c:v>
                </c:pt>
              </c:numCache>
            </c:numRef>
          </c:val>
          <c:extLst xmlns:c16r2="http://schemas.microsoft.com/office/drawing/2015/06/chart">
            <c:ext xmlns:c16="http://schemas.microsoft.com/office/drawing/2014/chart" uri="{C3380CC4-5D6E-409C-BE32-E72D297353CC}">
              <c16:uniqueId val="{00000004-A8D5-4C7E-9FE9-22FC467DB808}"/>
            </c:ext>
          </c:extLst>
        </c:ser>
        <c:ser>
          <c:idx val="5"/>
          <c:order val="5"/>
          <c:tx>
            <c:strRef>
              <c:f>Hoja1!$G$1</c:f>
              <c:strCache>
                <c:ptCount val="1"/>
                <c:pt idx="0">
                  <c:v>Serie 6</c:v>
                </c:pt>
              </c:strCache>
            </c:strRef>
          </c:tx>
          <c:spPr>
            <a:solidFill>
              <a:schemeClr val="accent6"/>
            </a:solidFill>
            <a:ln>
              <a:noFill/>
            </a:ln>
            <a:effectLst/>
            <a:sp3d/>
          </c:spPr>
          <c:invertIfNegative val="0"/>
          <c:cat>
            <c:strRef>
              <c:f>Hoja1!$A$2:$A$8</c:f>
              <c:strCache>
                <c:ptCount val="7"/>
                <c:pt idx="0">
                  <c:v>Aves de Corral</c:v>
                </c:pt>
                <c:pt idx="1">
                  <c:v>Apícola </c:v>
                </c:pt>
                <c:pt idx="2">
                  <c:v>Frutales Menores</c:v>
                </c:pt>
                <c:pt idx="3">
                  <c:v>Bovinos </c:v>
                </c:pt>
                <c:pt idx="4">
                  <c:v>Subsistemas Pecuario</c:v>
                </c:pt>
                <c:pt idx="5">
                  <c:v>Hortalizas</c:v>
                </c:pt>
                <c:pt idx="6">
                  <c:v>Subsistema Agrícola </c:v>
                </c:pt>
              </c:strCache>
            </c:strRef>
          </c:cat>
          <c:val>
            <c:numRef>
              <c:f>Hoja1!$G$2:$G$8</c:f>
              <c:numCache>
                <c:formatCode>General</c:formatCode>
                <c:ptCount val="7"/>
                <c:pt idx="5" formatCode="0.00%">
                  <c:v>0.20399999999999999</c:v>
                </c:pt>
                <c:pt idx="6">
                  <c:v>0</c:v>
                </c:pt>
              </c:numCache>
            </c:numRef>
          </c:val>
          <c:extLst xmlns:c16r2="http://schemas.microsoft.com/office/drawing/2015/06/chart">
            <c:ext xmlns:c16="http://schemas.microsoft.com/office/drawing/2014/chart" uri="{C3380CC4-5D6E-409C-BE32-E72D297353CC}">
              <c16:uniqueId val="{00000005-A8D5-4C7E-9FE9-22FC467DB808}"/>
            </c:ext>
          </c:extLst>
        </c:ser>
        <c:ser>
          <c:idx val="6"/>
          <c:order val="6"/>
          <c:tx>
            <c:strRef>
              <c:f>Hoja1!$H$1</c:f>
              <c:strCache>
                <c:ptCount val="1"/>
                <c:pt idx="0">
                  <c:v>Serie 7</c:v>
                </c:pt>
              </c:strCache>
            </c:strRef>
          </c:tx>
          <c:spPr>
            <a:solidFill>
              <a:schemeClr val="accent1">
                <a:lumMod val="60000"/>
              </a:schemeClr>
            </a:solidFill>
            <a:ln>
              <a:noFill/>
            </a:ln>
            <a:effectLst/>
            <a:sp3d/>
          </c:spPr>
          <c:invertIfNegative val="0"/>
          <c:cat>
            <c:strRef>
              <c:f>Hoja1!$A$2:$A$8</c:f>
              <c:strCache>
                <c:ptCount val="7"/>
                <c:pt idx="0">
                  <c:v>Aves de Corral</c:v>
                </c:pt>
                <c:pt idx="1">
                  <c:v>Apícola </c:v>
                </c:pt>
                <c:pt idx="2">
                  <c:v>Frutales Menores</c:v>
                </c:pt>
                <c:pt idx="3">
                  <c:v>Bovinos </c:v>
                </c:pt>
                <c:pt idx="4">
                  <c:v>Subsistemas Pecuario</c:v>
                </c:pt>
                <c:pt idx="5">
                  <c:v>Hortalizas</c:v>
                </c:pt>
                <c:pt idx="6">
                  <c:v>Subsistema Agrícola </c:v>
                </c:pt>
              </c:strCache>
            </c:strRef>
          </c:cat>
          <c:val>
            <c:numRef>
              <c:f>Hoja1!$H$2:$H$8</c:f>
              <c:numCache>
                <c:formatCode>General</c:formatCode>
                <c:ptCount val="7"/>
                <c:pt idx="6" formatCode="0.00%">
                  <c:v>0.247</c:v>
                </c:pt>
              </c:numCache>
            </c:numRef>
          </c:val>
          <c:extLst xmlns:c16r2="http://schemas.microsoft.com/office/drawing/2015/06/chart">
            <c:ext xmlns:c16="http://schemas.microsoft.com/office/drawing/2014/chart" uri="{C3380CC4-5D6E-409C-BE32-E72D297353CC}">
              <c16:uniqueId val="{00000006-A8D5-4C7E-9FE9-22FC467DB808}"/>
            </c:ext>
          </c:extLst>
        </c:ser>
        <c:dLbls>
          <c:showLegendKey val="0"/>
          <c:showVal val="0"/>
          <c:showCatName val="0"/>
          <c:showSerName val="0"/>
          <c:showPercent val="0"/>
          <c:showBubbleSize val="0"/>
        </c:dLbls>
        <c:gapWidth val="182"/>
        <c:shape val="box"/>
        <c:axId val="387155504"/>
        <c:axId val="387156288"/>
        <c:axId val="0"/>
      </c:bar3DChart>
      <c:catAx>
        <c:axId val="3871555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L"/>
          </a:p>
        </c:txPr>
        <c:crossAx val="387156288"/>
        <c:crosses val="autoZero"/>
        <c:auto val="1"/>
        <c:lblAlgn val="ctr"/>
        <c:lblOffset val="100"/>
        <c:noMultiLvlLbl val="0"/>
      </c:catAx>
      <c:valAx>
        <c:axId val="387156288"/>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L"/>
          </a:p>
        </c:txPr>
        <c:crossAx val="38715550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CL" b="1"/>
              <a:t>Principales</a:t>
            </a:r>
            <a:r>
              <a:rPr lang="es-CL" b="1" baseline="0"/>
              <a:t> Rubros a Nivel Nacional </a:t>
            </a:r>
            <a:endParaRPr lang="es-CL"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CL"/>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Hoja1!$B$1</c:f>
              <c:strCache>
                <c:ptCount val="1"/>
                <c:pt idx="0">
                  <c:v>Serie 1</c:v>
                </c:pt>
              </c:strCache>
            </c:strRef>
          </c:tx>
          <c:spPr>
            <a:solidFill>
              <a:schemeClr val="accent1"/>
            </a:solidFill>
            <a:ln>
              <a:noFill/>
            </a:ln>
            <a:effectLst/>
            <a:sp3d/>
          </c:spPr>
          <c:invertIfNegative val="0"/>
          <c:cat>
            <c:strRef>
              <c:f>Hoja1!$A$2:$A$8</c:f>
              <c:strCache>
                <c:ptCount val="7"/>
                <c:pt idx="0">
                  <c:v>Subsistema Agrícola </c:v>
                </c:pt>
                <c:pt idx="1">
                  <c:v>Hortalizas </c:v>
                </c:pt>
                <c:pt idx="2">
                  <c:v>Subsistema Pecuario</c:v>
                </c:pt>
                <c:pt idx="3">
                  <c:v>Bovinos</c:v>
                </c:pt>
                <c:pt idx="4">
                  <c:v>Ovinos</c:v>
                </c:pt>
                <c:pt idx="5">
                  <c:v>Frutales menores</c:v>
                </c:pt>
                <c:pt idx="6">
                  <c:v>Turismo Rural</c:v>
                </c:pt>
              </c:strCache>
            </c:strRef>
          </c:cat>
          <c:val>
            <c:numRef>
              <c:f>Hoja1!$B$2:$B$8</c:f>
              <c:numCache>
                <c:formatCode>0.00%</c:formatCode>
                <c:ptCount val="7"/>
                <c:pt idx="0">
                  <c:v>0.27900000000000003</c:v>
                </c:pt>
                <c:pt idx="1">
                  <c:v>0</c:v>
                </c:pt>
                <c:pt idx="2">
                  <c:v>0</c:v>
                </c:pt>
                <c:pt idx="3">
                  <c:v>0</c:v>
                </c:pt>
                <c:pt idx="4">
                  <c:v>0</c:v>
                </c:pt>
                <c:pt idx="5" formatCode="General">
                  <c:v>0</c:v>
                </c:pt>
                <c:pt idx="6" formatCode="General">
                  <c:v>0</c:v>
                </c:pt>
              </c:numCache>
            </c:numRef>
          </c:val>
          <c:extLst xmlns:c16r2="http://schemas.microsoft.com/office/drawing/2015/06/chart">
            <c:ext xmlns:c16="http://schemas.microsoft.com/office/drawing/2014/chart" uri="{C3380CC4-5D6E-409C-BE32-E72D297353CC}">
              <c16:uniqueId val="{00000000-7FC8-4B33-98A4-DB8DFD870067}"/>
            </c:ext>
          </c:extLst>
        </c:ser>
        <c:ser>
          <c:idx val="1"/>
          <c:order val="1"/>
          <c:tx>
            <c:strRef>
              <c:f>Hoja1!$C$1</c:f>
              <c:strCache>
                <c:ptCount val="1"/>
                <c:pt idx="0">
                  <c:v>Serie 2</c:v>
                </c:pt>
              </c:strCache>
            </c:strRef>
          </c:tx>
          <c:spPr>
            <a:solidFill>
              <a:schemeClr val="accent2"/>
            </a:solidFill>
            <a:ln>
              <a:noFill/>
            </a:ln>
            <a:effectLst/>
            <a:sp3d/>
          </c:spPr>
          <c:invertIfNegative val="0"/>
          <c:cat>
            <c:strRef>
              <c:f>Hoja1!$A$2:$A$8</c:f>
              <c:strCache>
                <c:ptCount val="7"/>
                <c:pt idx="0">
                  <c:v>Subsistema Agrícola </c:v>
                </c:pt>
                <c:pt idx="1">
                  <c:v>Hortalizas </c:v>
                </c:pt>
                <c:pt idx="2">
                  <c:v>Subsistema Pecuario</c:v>
                </c:pt>
                <c:pt idx="3">
                  <c:v>Bovinos</c:v>
                </c:pt>
                <c:pt idx="4">
                  <c:v>Ovinos</c:v>
                </c:pt>
                <c:pt idx="5">
                  <c:v>Frutales menores</c:v>
                </c:pt>
                <c:pt idx="6">
                  <c:v>Turismo Rural</c:v>
                </c:pt>
              </c:strCache>
            </c:strRef>
          </c:cat>
          <c:val>
            <c:numRef>
              <c:f>Hoja1!$C$2:$C$8</c:f>
              <c:numCache>
                <c:formatCode>0.00%</c:formatCode>
                <c:ptCount val="7"/>
                <c:pt idx="0" formatCode="General">
                  <c:v>0</c:v>
                </c:pt>
                <c:pt idx="1">
                  <c:v>0.224</c:v>
                </c:pt>
                <c:pt idx="2" formatCode="General">
                  <c:v>0</c:v>
                </c:pt>
                <c:pt idx="3" formatCode="General">
                  <c:v>0</c:v>
                </c:pt>
                <c:pt idx="4" formatCode="General">
                  <c:v>0</c:v>
                </c:pt>
                <c:pt idx="5" formatCode="General">
                  <c:v>0</c:v>
                </c:pt>
                <c:pt idx="6" formatCode="General">
                  <c:v>0</c:v>
                </c:pt>
              </c:numCache>
            </c:numRef>
          </c:val>
          <c:extLst xmlns:c16r2="http://schemas.microsoft.com/office/drawing/2015/06/chart">
            <c:ext xmlns:c16="http://schemas.microsoft.com/office/drawing/2014/chart" uri="{C3380CC4-5D6E-409C-BE32-E72D297353CC}">
              <c16:uniqueId val="{00000001-7FC8-4B33-98A4-DB8DFD870067}"/>
            </c:ext>
          </c:extLst>
        </c:ser>
        <c:ser>
          <c:idx val="2"/>
          <c:order val="2"/>
          <c:tx>
            <c:strRef>
              <c:f>Hoja1!$D$1</c:f>
              <c:strCache>
                <c:ptCount val="1"/>
                <c:pt idx="0">
                  <c:v>Serie 3</c:v>
                </c:pt>
              </c:strCache>
            </c:strRef>
          </c:tx>
          <c:spPr>
            <a:solidFill>
              <a:schemeClr val="accent3"/>
            </a:solidFill>
            <a:ln>
              <a:noFill/>
            </a:ln>
            <a:effectLst/>
            <a:sp3d/>
          </c:spPr>
          <c:invertIfNegative val="0"/>
          <c:cat>
            <c:strRef>
              <c:f>Hoja1!$A$2:$A$8</c:f>
              <c:strCache>
                <c:ptCount val="7"/>
                <c:pt idx="0">
                  <c:v>Subsistema Agrícola </c:v>
                </c:pt>
                <c:pt idx="1">
                  <c:v>Hortalizas </c:v>
                </c:pt>
                <c:pt idx="2">
                  <c:v>Subsistema Pecuario</c:v>
                </c:pt>
                <c:pt idx="3">
                  <c:v>Bovinos</c:v>
                </c:pt>
                <c:pt idx="4">
                  <c:v>Ovinos</c:v>
                </c:pt>
                <c:pt idx="5">
                  <c:v>Frutales menores</c:v>
                </c:pt>
                <c:pt idx="6">
                  <c:v>Turismo Rural</c:v>
                </c:pt>
              </c:strCache>
            </c:strRef>
          </c:cat>
          <c:val>
            <c:numRef>
              <c:f>Hoja1!$D$2:$D$8</c:f>
              <c:numCache>
                <c:formatCode>General</c:formatCode>
                <c:ptCount val="7"/>
                <c:pt idx="0">
                  <c:v>0</c:v>
                </c:pt>
                <c:pt idx="1">
                  <c:v>0</c:v>
                </c:pt>
                <c:pt idx="2" formatCode="0.00%">
                  <c:v>0.19800000000000001</c:v>
                </c:pt>
                <c:pt idx="3">
                  <c:v>0</c:v>
                </c:pt>
                <c:pt idx="4">
                  <c:v>0</c:v>
                </c:pt>
                <c:pt idx="5">
                  <c:v>0</c:v>
                </c:pt>
                <c:pt idx="6">
                  <c:v>0</c:v>
                </c:pt>
              </c:numCache>
            </c:numRef>
          </c:val>
          <c:extLst xmlns:c16r2="http://schemas.microsoft.com/office/drawing/2015/06/chart">
            <c:ext xmlns:c16="http://schemas.microsoft.com/office/drawing/2014/chart" uri="{C3380CC4-5D6E-409C-BE32-E72D297353CC}">
              <c16:uniqueId val="{00000002-7FC8-4B33-98A4-DB8DFD870067}"/>
            </c:ext>
          </c:extLst>
        </c:ser>
        <c:ser>
          <c:idx val="3"/>
          <c:order val="3"/>
          <c:tx>
            <c:strRef>
              <c:f>Hoja1!$E$1</c:f>
              <c:strCache>
                <c:ptCount val="1"/>
                <c:pt idx="0">
                  <c:v>Serie 4</c:v>
                </c:pt>
              </c:strCache>
            </c:strRef>
          </c:tx>
          <c:spPr>
            <a:solidFill>
              <a:schemeClr val="accent4"/>
            </a:solidFill>
            <a:ln>
              <a:noFill/>
            </a:ln>
            <a:effectLst/>
            <a:sp3d/>
          </c:spPr>
          <c:invertIfNegative val="0"/>
          <c:cat>
            <c:strRef>
              <c:f>Hoja1!$A$2:$A$8</c:f>
              <c:strCache>
                <c:ptCount val="7"/>
                <c:pt idx="0">
                  <c:v>Subsistema Agrícola </c:v>
                </c:pt>
                <c:pt idx="1">
                  <c:v>Hortalizas </c:v>
                </c:pt>
                <c:pt idx="2">
                  <c:v>Subsistema Pecuario</c:v>
                </c:pt>
                <c:pt idx="3">
                  <c:v>Bovinos</c:v>
                </c:pt>
                <c:pt idx="4">
                  <c:v>Ovinos</c:v>
                </c:pt>
                <c:pt idx="5">
                  <c:v>Frutales menores</c:v>
                </c:pt>
                <c:pt idx="6">
                  <c:v>Turismo Rural</c:v>
                </c:pt>
              </c:strCache>
            </c:strRef>
          </c:cat>
          <c:val>
            <c:numRef>
              <c:f>Hoja1!$E$2:$E$8</c:f>
              <c:numCache>
                <c:formatCode>General</c:formatCode>
                <c:ptCount val="7"/>
                <c:pt idx="3" formatCode="0.00%">
                  <c:v>0.126</c:v>
                </c:pt>
                <c:pt idx="4">
                  <c:v>0</c:v>
                </c:pt>
                <c:pt idx="5">
                  <c:v>0</c:v>
                </c:pt>
                <c:pt idx="6">
                  <c:v>0</c:v>
                </c:pt>
              </c:numCache>
            </c:numRef>
          </c:val>
          <c:extLst xmlns:c16r2="http://schemas.microsoft.com/office/drawing/2015/06/chart">
            <c:ext xmlns:c16="http://schemas.microsoft.com/office/drawing/2014/chart" uri="{C3380CC4-5D6E-409C-BE32-E72D297353CC}">
              <c16:uniqueId val="{00000003-7FC8-4B33-98A4-DB8DFD870067}"/>
            </c:ext>
          </c:extLst>
        </c:ser>
        <c:ser>
          <c:idx val="4"/>
          <c:order val="4"/>
          <c:tx>
            <c:strRef>
              <c:f>Hoja1!$F$1</c:f>
              <c:strCache>
                <c:ptCount val="1"/>
                <c:pt idx="0">
                  <c:v>Serie 5</c:v>
                </c:pt>
              </c:strCache>
            </c:strRef>
          </c:tx>
          <c:spPr>
            <a:solidFill>
              <a:schemeClr val="accent5"/>
            </a:solidFill>
            <a:ln>
              <a:noFill/>
            </a:ln>
            <a:effectLst/>
            <a:sp3d/>
          </c:spPr>
          <c:invertIfNegative val="0"/>
          <c:cat>
            <c:strRef>
              <c:f>Hoja1!$A$2:$A$8</c:f>
              <c:strCache>
                <c:ptCount val="7"/>
                <c:pt idx="0">
                  <c:v>Subsistema Agrícola </c:v>
                </c:pt>
                <c:pt idx="1">
                  <c:v>Hortalizas </c:v>
                </c:pt>
                <c:pt idx="2">
                  <c:v>Subsistema Pecuario</c:v>
                </c:pt>
                <c:pt idx="3">
                  <c:v>Bovinos</c:v>
                </c:pt>
                <c:pt idx="4">
                  <c:v>Ovinos</c:v>
                </c:pt>
                <c:pt idx="5">
                  <c:v>Frutales menores</c:v>
                </c:pt>
                <c:pt idx="6">
                  <c:v>Turismo Rural</c:v>
                </c:pt>
              </c:strCache>
            </c:strRef>
          </c:cat>
          <c:val>
            <c:numRef>
              <c:f>Hoja1!$F$2:$F$8</c:f>
              <c:numCache>
                <c:formatCode>General</c:formatCode>
                <c:ptCount val="7"/>
                <c:pt idx="4" formatCode="0.00%">
                  <c:v>9.6000000000000002E-2</c:v>
                </c:pt>
                <c:pt idx="5">
                  <c:v>0</c:v>
                </c:pt>
                <c:pt idx="6">
                  <c:v>0</c:v>
                </c:pt>
              </c:numCache>
            </c:numRef>
          </c:val>
          <c:extLst xmlns:c16r2="http://schemas.microsoft.com/office/drawing/2015/06/chart">
            <c:ext xmlns:c16="http://schemas.microsoft.com/office/drawing/2014/chart" uri="{C3380CC4-5D6E-409C-BE32-E72D297353CC}">
              <c16:uniqueId val="{00000004-7FC8-4B33-98A4-DB8DFD870067}"/>
            </c:ext>
          </c:extLst>
        </c:ser>
        <c:ser>
          <c:idx val="5"/>
          <c:order val="5"/>
          <c:tx>
            <c:strRef>
              <c:f>Hoja1!$G$1</c:f>
              <c:strCache>
                <c:ptCount val="1"/>
                <c:pt idx="0">
                  <c:v>Serie 6</c:v>
                </c:pt>
              </c:strCache>
            </c:strRef>
          </c:tx>
          <c:spPr>
            <a:solidFill>
              <a:schemeClr val="accent6"/>
            </a:solidFill>
            <a:ln>
              <a:noFill/>
            </a:ln>
            <a:effectLst/>
            <a:sp3d/>
          </c:spPr>
          <c:invertIfNegative val="0"/>
          <c:cat>
            <c:strRef>
              <c:f>Hoja1!$A$2:$A$8</c:f>
              <c:strCache>
                <c:ptCount val="7"/>
                <c:pt idx="0">
                  <c:v>Subsistema Agrícola </c:v>
                </c:pt>
                <c:pt idx="1">
                  <c:v>Hortalizas </c:v>
                </c:pt>
                <c:pt idx="2">
                  <c:v>Subsistema Pecuario</c:v>
                </c:pt>
                <c:pt idx="3">
                  <c:v>Bovinos</c:v>
                </c:pt>
                <c:pt idx="4">
                  <c:v>Ovinos</c:v>
                </c:pt>
                <c:pt idx="5">
                  <c:v>Frutales menores</c:v>
                </c:pt>
                <c:pt idx="6">
                  <c:v>Turismo Rural</c:v>
                </c:pt>
              </c:strCache>
            </c:strRef>
          </c:cat>
          <c:val>
            <c:numRef>
              <c:f>Hoja1!$G$2:$G$8</c:f>
              <c:numCache>
                <c:formatCode>General</c:formatCode>
                <c:ptCount val="7"/>
                <c:pt idx="5" formatCode="0.00%">
                  <c:v>3.9E-2</c:v>
                </c:pt>
                <c:pt idx="6">
                  <c:v>0</c:v>
                </c:pt>
              </c:numCache>
            </c:numRef>
          </c:val>
          <c:extLst xmlns:c16r2="http://schemas.microsoft.com/office/drawing/2015/06/chart">
            <c:ext xmlns:c16="http://schemas.microsoft.com/office/drawing/2014/chart" uri="{C3380CC4-5D6E-409C-BE32-E72D297353CC}">
              <c16:uniqueId val="{00000005-7FC8-4B33-98A4-DB8DFD870067}"/>
            </c:ext>
          </c:extLst>
        </c:ser>
        <c:ser>
          <c:idx val="6"/>
          <c:order val="6"/>
          <c:tx>
            <c:strRef>
              <c:f>Hoja1!$H$1</c:f>
              <c:strCache>
                <c:ptCount val="1"/>
                <c:pt idx="0">
                  <c:v>Serie 7</c:v>
                </c:pt>
              </c:strCache>
            </c:strRef>
          </c:tx>
          <c:spPr>
            <a:solidFill>
              <a:schemeClr val="accent1">
                <a:lumMod val="60000"/>
              </a:schemeClr>
            </a:solidFill>
            <a:ln>
              <a:noFill/>
            </a:ln>
            <a:effectLst/>
            <a:sp3d/>
          </c:spPr>
          <c:invertIfNegative val="0"/>
          <c:cat>
            <c:strRef>
              <c:f>Hoja1!$A$2:$A$8</c:f>
              <c:strCache>
                <c:ptCount val="7"/>
                <c:pt idx="0">
                  <c:v>Subsistema Agrícola </c:v>
                </c:pt>
                <c:pt idx="1">
                  <c:v>Hortalizas </c:v>
                </c:pt>
                <c:pt idx="2">
                  <c:v>Subsistema Pecuario</c:v>
                </c:pt>
                <c:pt idx="3">
                  <c:v>Bovinos</c:v>
                </c:pt>
                <c:pt idx="4">
                  <c:v>Ovinos</c:v>
                </c:pt>
                <c:pt idx="5">
                  <c:v>Frutales menores</c:v>
                </c:pt>
                <c:pt idx="6">
                  <c:v>Turismo Rural</c:v>
                </c:pt>
              </c:strCache>
            </c:strRef>
          </c:cat>
          <c:val>
            <c:numRef>
              <c:f>Hoja1!$H$2:$H$8</c:f>
              <c:numCache>
                <c:formatCode>General</c:formatCode>
                <c:ptCount val="7"/>
                <c:pt idx="6" formatCode="0.00%">
                  <c:v>3.7999999999999999E-2</c:v>
                </c:pt>
              </c:numCache>
            </c:numRef>
          </c:val>
          <c:extLst xmlns:c16r2="http://schemas.microsoft.com/office/drawing/2015/06/chart">
            <c:ext xmlns:c16="http://schemas.microsoft.com/office/drawing/2014/chart" uri="{C3380CC4-5D6E-409C-BE32-E72D297353CC}">
              <c16:uniqueId val="{00000006-7FC8-4B33-98A4-DB8DFD870067}"/>
            </c:ext>
          </c:extLst>
        </c:ser>
        <c:dLbls>
          <c:showLegendKey val="0"/>
          <c:showVal val="0"/>
          <c:showCatName val="0"/>
          <c:showSerName val="0"/>
          <c:showPercent val="0"/>
          <c:showBubbleSize val="0"/>
        </c:dLbls>
        <c:gapWidth val="182"/>
        <c:shape val="box"/>
        <c:axId val="387157072"/>
        <c:axId val="387150408"/>
        <c:axId val="0"/>
      </c:bar3DChart>
      <c:catAx>
        <c:axId val="38715707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L"/>
          </a:p>
        </c:txPr>
        <c:crossAx val="387150408"/>
        <c:crosses val="autoZero"/>
        <c:auto val="1"/>
        <c:lblAlgn val="ctr"/>
        <c:lblOffset val="100"/>
        <c:noMultiLvlLbl val="0"/>
      </c:catAx>
      <c:valAx>
        <c:axId val="387150408"/>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L"/>
          </a:p>
        </c:txPr>
        <c:crossAx val="387157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CL" b="1"/>
              <a:t>Principales</a:t>
            </a:r>
            <a:r>
              <a:rPr lang="es-CL" b="1" baseline="0"/>
              <a:t> Rubros a Nivel Nacional </a:t>
            </a:r>
            <a:endParaRPr lang="es-CL" b="1"/>
          </a:p>
        </c:rich>
      </c:tx>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s-CL"/>
        </a:p>
      </c:txPr>
    </c:title>
    <c:autoTitleDeleted val="0"/>
    <c:view3D>
      <c:rotX val="15"/>
      <c:rotY val="2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bar"/>
        <c:grouping val="stacked"/>
        <c:varyColors val="0"/>
        <c:ser>
          <c:idx val="0"/>
          <c:order val="0"/>
          <c:tx>
            <c:strRef>
              <c:f>Hoja1!$B$1</c:f>
              <c:strCache>
                <c:ptCount val="1"/>
                <c:pt idx="0">
                  <c:v>Serie 1</c:v>
                </c:pt>
              </c:strCache>
            </c:strRef>
          </c:tx>
          <c:spPr>
            <a:solidFill>
              <a:schemeClr val="accent1"/>
            </a:solidFill>
            <a:ln>
              <a:noFill/>
            </a:ln>
            <a:effectLst/>
            <a:sp3d/>
          </c:spPr>
          <c:invertIfNegative val="0"/>
          <c:cat>
            <c:strRef>
              <c:f>Hoja1!$A$2:$A$8</c:f>
              <c:strCache>
                <c:ptCount val="7"/>
                <c:pt idx="0">
                  <c:v>Caprinos</c:v>
                </c:pt>
                <c:pt idx="1">
                  <c:v>Frutales Mayores</c:v>
                </c:pt>
                <c:pt idx="2">
                  <c:v>Hortalizas</c:v>
                </c:pt>
                <c:pt idx="3">
                  <c:v>Apícola</c:v>
                </c:pt>
                <c:pt idx="4">
                  <c:v>Flores y Follajes</c:v>
                </c:pt>
                <c:pt idx="5">
                  <c:v>Subsistema Agrícola </c:v>
                </c:pt>
                <c:pt idx="6">
                  <c:v>Subsistema Pecuario</c:v>
                </c:pt>
              </c:strCache>
            </c:strRef>
          </c:cat>
          <c:val>
            <c:numRef>
              <c:f>Hoja1!$B$2:$B$8</c:f>
              <c:numCache>
                <c:formatCode>0.00%</c:formatCode>
                <c:ptCount val="7"/>
                <c:pt idx="0">
                  <c:v>0.5</c:v>
                </c:pt>
                <c:pt idx="1">
                  <c:v>0</c:v>
                </c:pt>
                <c:pt idx="2">
                  <c:v>0</c:v>
                </c:pt>
                <c:pt idx="3">
                  <c:v>0</c:v>
                </c:pt>
                <c:pt idx="4">
                  <c:v>0</c:v>
                </c:pt>
                <c:pt idx="5" formatCode="General">
                  <c:v>0</c:v>
                </c:pt>
                <c:pt idx="6" formatCode="General">
                  <c:v>0</c:v>
                </c:pt>
              </c:numCache>
            </c:numRef>
          </c:val>
          <c:extLst xmlns:c16r2="http://schemas.microsoft.com/office/drawing/2015/06/chart">
            <c:ext xmlns:c16="http://schemas.microsoft.com/office/drawing/2014/chart" uri="{C3380CC4-5D6E-409C-BE32-E72D297353CC}">
              <c16:uniqueId val="{00000000-BF4B-4119-9F88-1C9684D0E660}"/>
            </c:ext>
          </c:extLst>
        </c:ser>
        <c:ser>
          <c:idx val="1"/>
          <c:order val="1"/>
          <c:tx>
            <c:strRef>
              <c:f>Hoja1!$C$1</c:f>
              <c:strCache>
                <c:ptCount val="1"/>
                <c:pt idx="0">
                  <c:v>Serie 2</c:v>
                </c:pt>
              </c:strCache>
            </c:strRef>
          </c:tx>
          <c:spPr>
            <a:solidFill>
              <a:schemeClr val="accent2"/>
            </a:solidFill>
            <a:ln>
              <a:noFill/>
            </a:ln>
            <a:effectLst/>
            <a:sp3d/>
          </c:spPr>
          <c:invertIfNegative val="0"/>
          <c:cat>
            <c:strRef>
              <c:f>Hoja1!$A$2:$A$8</c:f>
              <c:strCache>
                <c:ptCount val="7"/>
                <c:pt idx="0">
                  <c:v>Caprinos</c:v>
                </c:pt>
                <c:pt idx="1">
                  <c:v>Frutales Mayores</c:v>
                </c:pt>
                <c:pt idx="2">
                  <c:v>Hortalizas</c:v>
                </c:pt>
                <c:pt idx="3">
                  <c:v>Apícola</c:v>
                </c:pt>
                <c:pt idx="4">
                  <c:v>Flores y Follajes</c:v>
                </c:pt>
                <c:pt idx="5">
                  <c:v>Subsistema Agrícola </c:v>
                </c:pt>
                <c:pt idx="6">
                  <c:v>Subsistema Pecuario</c:v>
                </c:pt>
              </c:strCache>
            </c:strRef>
          </c:cat>
          <c:val>
            <c:numRef>
              <c:f>Hoja1!$C$2:$C$8</c:f>
              <c:numCache>
                <c:formatCode>0.00%</c:formatCode>
                <c:ptCount val="7"/>
                <c:pt idx="0" formatCode="General">
                  <c:v>0</c:v>
                </c:pt>
                <c:pt idx="1">
                  <c:v>0.16700000000000001</c:v>
                </c:pt>
                <c:pt idx="2" formatCode="General">
                  <c:v>0</c:v>
                </c:pt>
                <c:pt idx="3" formatCode="General">
                  <c:v>0</c:v>
                </c:pt>
                <c:pt idx="4" formatCode="General">
                  <c:v>0</c:v>
                </c:pt>
                <c:pt idx="5" formatCode="General">
                  <c:v>0</c:v>
                </c:pt>
                <c:pt idx="6" formatCode="General">
                  <c:v>0</c:v>
                </c:pt>
              </c:numCache>
            </c:numRef>
          </c:val>
          <c:extLst xmlns:c16r2="http://schemas.microsoft.com/office/drawing/2015/06/chart">
            <c:ext xmlns:c16="http://schemas.microsoft.com/office/drawing/2014/chart" uri="{C3380CC4-5D6E-409C-BE32-E72D297353CC}">
              <c16:uniqueId val="{00000001-BF4B-4119-9F88-1C9684D0E660}"/>
            </c:ext>
          </c:extLst>
        </c:ser>
        <c:ser>
          <c:idx val="2"/>
          <c:order val="2"/>
          <c:tx>
            <c:strRef>
              <c:f>Hoja1!$D$1</c:f>
              <c:strCache>
                <c:ptCount val="1"/>
                <c:pt idx="0">
                  <c:v>Serie 3</c:v>
                </c:pt>
              </c:strCache>
            </c:strRef>
          </c:tx>
          <c:spPr>
            <a:solidFill>
              <a:schemeClr val="accent3"/>
            </a:solidFill>
            <a:ln>
              <a:noFill/>
            </a:ln>
            <a:effectLst/>
            <a:sp3d/>
          </c:spPr>
          <c:invertIfNegative val="0"/>
          <c:cat>
            <c:strRef>
              <c:f>Hoja1!$A$2:$A$8</c:f>
              <c:strCache>
                <c:ptCount val="7"/>
                <c:pt idx="0">
                  <c:v>Caprinos</c:v>
                </c:pt>
                <c:pt idx="1">
                  <c:v>Frutales Mayores</c:v>
                </c:pt>
                <c:pt idx="2">
                  <c:v>Hortalizas</c:v>
                </c:pt>
                <c:pt idx="3">
                  <c:v>Apícola</c:v>
                </c:pt>
                <c:pt idx="4">
                  <c:v>Flores y Follajes</c:v>
                </c:pt>
                <c:pt idx="5">
                  <c:v>Subsistema Agrícola </c:v>
                </c:pt>
                <c:pt idx="6">
                  <c:v>Subsistema Pecuario</c:v>
                </c:pt>
              </c:strCache>
            </c:strRef>
          </c:cat>
          <c:val>
            <c:numRef>
              <c:f>Hoja1!$D$2:$D$8</c:f>
              <c:numCache>
                <c:formatCode>General</c:formatCode>
                <c:ptCount val="7"/>
                <c:pt idx="0">
                  <c:v>0</c:v>
                </c:pt>
                <c:pt idx="1">
                  <c:v>0</c:v>
                </c:pt>
                <c:pt idx="2" formatCode="0.00%">
                  <c:v>0.13300000000000001</c:v>
                </c:pt>
                <c:pt idx="3">
                  <c:v>0</c:v>
                </c:pt>
                <c:pt idx="4">
                  <c:v>0</c:v>
                </c:pt>
                <c:pt idx="5">
                  <c:v>0</c:v>
                </c:pt>
                <c:pt idx="6">
                  <c:v>0</c:v>
                </c:pt>
              </c:numCache>
            </c:numRef>
          </c:val>
          <c:extLst xmlns:c16r2="http://schemas.microsoft.com/office/drawing/2015/06/chart">
            <c:ext xmlns:c16="http://schemas.microsoft.com/office/drawing/2014/chart" uri="{C3380CC4-5D6E-409C-BE32-E72D297353CC}">
              <c16:uniqueId val="{00000002-BF4B-4119-9F88-1C9684D0E660}"/>
            </c:ext>
          </c:extLst>
        </c:ser>
        <c:ser>
          <c:idx val="3"/>
          <c:order val="3"/>
          <c:tx>
            <c:strRef>
              <c:f>Hoja1!$E$1</c:f>
              <c:strCache>
                <c:ptCount val="1"/>
                <c:pt idx="0">
                  <c:v>Serie 4</c:v>
                </c:pt>
              </c:strCache>
            </c:strRef>
          </c:tx>
          <c:spPr>
            <a:solidFill>
              <a:schemeClr val="accent4"/>
            </a:solidFill>
            <a:ln>
              <a:noFill/>
            </a:ln>
            <a:effectLst/>
            <a:sp3d/>
          </c:spPr>
          <c:invertIfNegative val="0"/>
          <c:cat>
            <c:strRef>
              <c:f>Hoja1!$A$2:$A$8</c:f>
              <c:strCache>
                <c:ptCount val="7"/>
                <c:pt idx="0">
                  <c:v>Caprinos</c:v>
                </c:pt>
                <c:pt idx="1">
                  <c:v>Frutales Mayores</c:v>
                </c:pt>
                <c:pt idx="2">
                  <c:v>Hortalizas</c:v>
                </c:pt>
                <c:pt idx="3">
                  <c:v>Apícola</c:v>
                </c:pt>
                <c:pt idx="4">
                  <c:v>Flores y Follajes</c:v>
                </c:pt>
                <c:pt idx="5">
                  <c:v>Subsistema Agrícola </c:v>
                </c:pt>
                <c:pt idx="6">
                  <c:v>Subsistema Pecuario</c:v>
                </c:pt>
              </c:strCache>
            </c:strRef>
          </c:cat>
          <c:val>
            <c:numRef>
              <c:f>Hoja1!$E$2:$E$8</c:f>
              <c:numCache>
                <c:formatCode>General</c:formatCode>
                <c:ptCount val="7"/>
                <c:pt idx="3" formatCode="0.00%">
                  <c:v>0.1</c:v>
                </c:pt>
                <c:pt idx="4">
                  <c:v>0</c:v>
                </c:pt>
                <c:pt idx="5">
                  <c:v>0</c:v>
                </c:pt>
                <c:pt idx="6">
                  <c:v>0</c:v>
                </c:pt>
              </c:numCache>
            </c:numRef>
          </c:val>
          <c:extLst xmlns:c16r2="http://schemas.microsoft.com/office/drawing/2015/06/chart">
            <c:ext xmlns:c16="http://schemas.microsoft.com/office/drawing/2014/chart" uri="{C3380CC4-5D6E-409C-BE32-E72D297353CC}">
              <c16:uniqueId val="{00000003-BF4B-4119-9F88-1C9684D0E660}"/>
            </c:ext>
          </c:extLst>
        </c:ser>
        <c:ser>
          <c:idx val="4"/>
          <c:order val="4"/>
          <c:tx>
            <c:strRef>
              <c:f>Hoja1!$F$1</c:f>
              <c:strCache>
                <c:ptCount val="1"/>
                <c:pt idx="0">
                  <c:v>Serie 5</c:v>
                </c:pt>
              </c:strCache>
            </c:strRef>
          </c:tx>
          <c:spPr>
            <a:solidFill>
              <a:schemeClr val="accent5"/>
            </a:solidFill>
            <a:ln>
              <a:noFill/>
            </a:ln>
            <a:effectLst/>
            <a:sp3d/>
          </c:spPr>
          <c:invertIfNegative val="0"/>
          <c:cat>
            <c:strRef>
              <c:f>Hoja1!$A$2:$A$8</c:f>
              <c:strCache>
                <c:ptCount val="7"/>
                <c:pt idx="0">
                  <c:v>Caprinos</c:v>
                </c:pt>
                <c:pt idx="1">
                  <c:v>Frutales Mayores</c:v>
                </c:pt>
                <c:pt idx="2">
                  <c:v>Hortalizas</c:v>
                </c:pt>
                <c:pt idx="3">
                  <c:v>Apícola</c:v>
                </c:pt>
                <c:pt idx="4">
                  <c:v>Flores y Follajes</c:v>
                </c:pt>
                <c:pt idx="5">
                  <c:v>Subsistema Agrícola </c:v>
                </c:pt>
                <c:pt idx="6">
                  <c:v>Subsistema Pecuario</c:v>
                </c:pt>
              </c:strCache>
            </c:strRef>
          </c:cat>
          <c:val>
            <c:numRef>
              <c:f>Hoja1!$F$2:$F$8</c:f>
              <c:numCache>
                <c:formatCode>General</c:formatCode>
                <c:ptCount val="7"/>
                <c:pt idx="4" formatCode="0.00%">
                  <c:v>3.3000000000000002E-2</c:v>
                </c:pt>
                <c:pt idx="5">
                  <c:v>0</c:v>
                </c:pt>
                <c:pt idx="6">
                  <c:v>0</c:v>
                </c:pt>
              </c:numCache>
            </c:numRef>
          </c:val>
          <c:extLst xmlns:c16r2="http://schemas.microsoft.com/office/drawing/2015/06/chart">
            <c:ext xmlns:c16="http://schemas.microsoft.com/office/drawing/2014/chart" uri="{C3380CC4-5D6E-409C-BE32-E72D297353CC}">
              <c16:uniqueId val="{00000004-BF4B-4119-9F88-1C9684D0E660}"/>
            </c:ext>
          </c:extLst>
        </c:ser>
        <c:ser>
          <c:idx val="5"/>
          <c:order val="5"/>
          <c:tx>
            <c:strRef>
              <c:f>Hoja1!$G$1</c:f>
              <c:strCache>
                <c:ptCount val="1"/>
                <c:pt idx="0">
                  <c:v>Serie 6</c:v>
                </c:pt>
              </c:strCache>
            </c:strRef>
          </c:tx>
          <c:spPr>
            <a:solidFill>
              <a:schemeClr val="accent6"/>
            </a:solidFill>
            <a:ln>
              <a:noFill/>
            </a:ln>
            <a:effectLst/>
            <a:sp3d/>
          </c:spPr>
          <c:invertIfNegative val="0"/>
          <c:cat>
            <c:strRef>
              <c:f>Hoja1!$A$2:$A$8</c:f>
              <c:strCache>
                <c:ptCount val="7"/>
                <c:pt idx="0">
                  <c:v>Caprinos</c:v>
                </c:pt>
                <c:pt idx="1">
                  <c:v>Frutales Mayores</c:v>
                </c:pt>
                <c:pt idx="2">
                  <c:v>Hortalizas</c:v>
                </c:pt>
                <c:pt idx="3">
                  <c:v>Apícola</c:v>
                </c:pt>
                <c:pt idx="4">
                  <c:v>Flores y Follajes</c:v>
                </c:pt>
                <c:pt idx="5">
                  <c:v>Subsistema Agrícola </c:v>
                </c:pt>
                <c:pt idx="6">
                  <c:v>Subsistema Pecuario</c:v>
                </c:pt>
              </c:strCache>
            </c:strRef>
          </c:cat>
          <c:val>
            <c:numRef>
              <c:f>Hoja1!$G$2:$G$8</c:f>
              <c:numCache>
                <c:formatCode>General</c:formatCode>
                <c:ptCount val="7"/>
                <c:pt idx="5" formatCode="0.00%">
                  <c:v>3.3000000000000002E-2</c:v>
                </c:pt>
                <c:pt idx="6">
                  <c:v>0</c:v>
                </c:pt>
              </c:numCache>
            </c:numRef>
          </c:val>
          <c:extLst xmlns:c16r2="http://schemas.microsoft.com/office/drawing/2015/06/chart">
            <c:ext xmlns:c16="http://schemas.microsoft.com/office/drawing/2014/chart" uri="{C3380CC4-5D6E-409C-BE32-E72D297353CC}">
              <c16:uniqueId val="{00000005-BF4B-4119-9F88-1C9684D0E660}"/>
            </c:ext>
          </c:extLst>
        </c:ser>
        <c:ser>
          <c:idx val="6"/>
          <c:order val="6"/>
          <c:tx>
            <c:strRef>
              <c:f>Hoja1!$H$1</c:f>
              <c:strCache>
                <c:ptCount val="1"/>
                <c:pt idx="0">
                  <c:v>Serie 7</c:v>
                </c:pt>
              </c:strCache>
            </c:strRef>
          </c:tx>
          <c:spPr>
            <a:solidFill>
              <a:schemeClr val="accent1">
                <a:lumMod val="60000"/>
              </a:schemeClr>
            </a:solidFill>
            <a:ln>
              <a:noFill/>
            </a:ln>
            <a:effectLst/>
            <a:sp3d/>
          </c:spPr>
          <c:invertIfNegative val="0"/>
          <c:cat>
            <c:strRef>
              <c:f>Hoja1!$A$2:$A$8</c:f>
              <c:strCache>
                <c:ptCount val="7"/>
                <c:pt idx="0">
                  <c:v>Caprinos</c:v>
                </c:pt>
                <c:pt idx="1">
                  <c:v>Frutales Mayores</c:v>
                </c:pt>
                <c:pt idx="2">
                  <c:v>Hortalizas</c:v>
                </c:pt>
                <c:pt idx="3">
                  <c:v>Apícola</c:v>
                </c:pt>
                <c:pt idx="4">
                  <c:v>Flores y Follajes</c:v>
                </c:pt>
                <c:pt idx="5">
                  <c:v>Subsistema Agrícola </c:v>
                </c:pt>
                <c:pt idx="6">
                  <c:v>Subsistema Pecuario</c:v>
                </c:pt>
              </c:strCache>
            </c:strRef>
          </c:cat>
          <c:val>
            <c:numRef>
              <c:f>Hoja1!$H$2:$H$8</c:f>
              <c:numCache>
                <c:formatCode>General</c:formatCode>
                <c:ptCount val="7"/>
                <c:pt idx="6" formatCode="0.00%">
                  <c:v>3.3000000000000002E-2</c:v>
                </c:pt>
              </c:numCache>
            </c:numRef>
          </c:val>
          <c:extLst xmlns:c16r2="http://schemas.microsoft.com/office/drawing/2015/06/chart">
            <c:ext xmlns:c16="http://schemas.microsoft.com/office/drawing/2014/chart" uri="{C3380CC4-5D6E-409C-BE32-E72D297353CC}">
              <c16:uniqueId val="{00000006-BF4B-4119-9F88-1C9684D0E660}"/>
            </c:ext>
          </c:extLst>
        </c:ser>
        <c:dLbls>
          <c:showLegendKey val="0"/>
          <c:showVal val="0"/>
          <c:showCatName val="0"/>
          <c:showSerName val="0"/>
          <c:showPercent val="0"/>
          <c:showBubbleSize val="0"/>
        </c:dLbls>
        <c:gapWidth val="182"/>
        <c:shape val="box"/>
        <c:axId val="387150016"/>
        <c:axId val="387151192"/>
        <c:axId val="0"/>
      </c:bar3DChart>
      <c:catAx>
        <c:axId val="38715001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L"/>
          </a:p>
        </c:txPr>
        <c:crossAx val="387151192"/>
        <c:crosses val="autoZero"/>
        <c:auto val="1"/>
        <c:lblAlgn val="ctr"/>
        <c:lblOffset val="100"/>
        <c:noMultiLvlLbl val="0"/>
      </c:catAx>
      <c:valAx>
        <c:axId val="387151192"/>
        <c:scaling>
          <c:orientation val="minMax"/>
        </c:scaling>
        <c:delete val="0"/>
        <c:axPos val="b"/>
        <c:majorGridlines>
          <c:spPr>
            <a:ln w="9525" cap="flat" cmpd="sng" algn="ctr">
              <a:solidFill>
                <a:schemeClr val="tx1">
                  <a:lumMod val="15000"/>
                  <a:lumOff val="85000"/>
                </a:schemeClr>
              </a:solidFill>
              <a:round/>
            </a:ln>
            <a:effectLst/>
          </c:spPr>
        </c:majorGridlines>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tx1">
                    <a:lumMod val="65000"/>
                    <a:lumOff val="35000"/>
                  </a:schemeClr>
                </a:solidFill>
                <a:latin typeface="+mn-lt"/>
                <a:ea typeface="+mn-ea"/>
                <a:cs typeface="+mn-cs"/>
              </a:defRPr>
            </a:pPr>
            <a:endParaRPr lang="es-CL"/>
          </a:p>
        </c:txPr>
        <c:crossAx val="3871500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Comp_usuarios2!$B$22</c:f>
              <c:strCache>
                <c:ptCount val="1"/>
                <c:pt idx="0">
                  <c:v>Usuarios/as Programas regulares</c:v>
                </c:pt>
              </c:strCache>
            </c:strRef>
          </c:tx>
          <c:spPr>
            <a:ln w="19050" cap="rnd">
              <a:solidFill>
                <a:schemeClr val="accent5">
                  <a:lumMod val="75000"/>
                </a:schemeClr>
              </a:solidFill>
              <a:round/>
            </a:ln>
            <a:effectLst/>
          </c:spPr>
          <c:marker>
            <c:symbol val="circle"/>
            <c:size val="5"/>
            <c:spPr>
              <a:solidFill>
                <a:schemeClr val="accent1"/>
              </a:solidFill>
              <a:ln w="12700">
                <a:solidFill>
                  <a:srgbClr val="002060"/>
                </a:solidFill>
              </a:ln>
              <a:effectLst/>
            </c:spPr>
          </c:marker>
          <c:dLbls>
            <c:dLbl>
              <c:idx val="0"/>
              <c:layout>
                <c:manualLayout>
                  <c:x val="-3.0425055928411649E-2"/>
                  <c:y val="5.648008965658326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EAE-45F5-B372-692E45FBDB88}"/>
                </c:ext>
                <c:ext xmlns:c15="http://schemas.microsoft.com/office/drawing/2012/chart" uri="{CE6537A1-D6FC-4f65-9D91-7224C49458BB}"/>
              </c:extLst>
            </c:dLbl>
            <c:dLbl>
              <c:idx val="1"/>
              <c:layout>
                <c:manualLayout>
                  <c:x val="-2.6845637583892617E-2"/>
                  <c:y val="4.84115054199284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EAE-45F5-B372-692E45FBDB88}"/>
                </c:ext>
                <c:ext xmlns:c15="http://schemas.microsoft.com/office/drawing/2012/chart" uri="{CE6537A1-D6FC-4f65-9D91-7224C49458BB}"/>
              </c:extLst>
            </c:dLbl>
            <c:dLbl>
              <c:idx val="2"/>
              <c:layout>
                <c:manualLayout>
                  <c:x val="-1.7897091722595144E-2"/>
                  <c:y val="5.648008965658319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EAE-45F5-B372-692E45FBDB88}"/>
                </c:ext>
                <c:ext xmlns:c15="http://schemas.microsoft.com/office/drawing/2012/chart" uri="{CE6537A1-D6FC-4f65-9D91-7224C49458BB}"/>
              </c:extLst>
            </c:dLbl>
            <c:dLbl>
              <c:idx val="3"/>
              <c:layout>
                <c:manualLayout>
                  <c:x val="-2.6845637583892617E-2"/>
                  <c:y val="5.244579753825588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EAE-45F5-B372-692E45FBDB88}"/>
                </c:ext>
                <c:ext xmlns:c15="http://schemas.microsoft.com/office/drawing/2012/chart" uri="{CE6537A1-D6FC-4f65-9D91-7224C49458BB}"/>
              </c:extLst>
            </c:dLbl>
            <c:dLbl>
              <c:idx val="4"/>
              <c:layout>
                <c:manualLayout>
                  <c:x val="-3.0425055928411632E-2"/>
                  <c:y val="5.648008965658326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EAE-45F5-B372-692E45FBDB88}"/>
                </c:ext>
                <c:ext xmlns:c15="http://schemas.microsoft.com/office/drawing/2012/chart" uri="{CE6537A1-D6FC-4f65-9D91-7224C49458BB}"/>
              </c:extLst>
            </c:dLbl>
            <c:dLbl>
              <c:idx val="5"/>
              <c:layout>
                <c:manualLayout>
                  <c:x val="-2.1476510067114159E-2"/>
                  <c:y val="6.051438177491064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EAE-45F5-B372-692E45FBDB88}"/>
                </c:ext>
                <c:ext xmlns:c15="http://schemas.microsoft.com/office/drawing/2012/chart" uri="{CE6537A1-D6FC-4f65-9D91-7224C49458BB}"/>
              </c:extLst>
            </c:dLbl>
            <c:dLbl>
              <c:idx val="6"/>
              <c:layout>
                <c:manualLayout>
                  <c:x val="-2.3266219239373734E-2"/>
                  <c:y val="6.051438177491064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CEAE-45F5-B372-692E45FBDB88}"/>
                </c:ext>
                <c:ext xmlns:c15="http://schemas.microsoft.com/office/drawing/2012/chart" uri="{CE6537A1-D6FC-4f65-9D91-7224C49458BB}"/>
              </c:extLst>
            </c:dLbl>
            <c:dLbl>
              <c:idx val="7"/>
              <c:layout>
                <c:manualLayout>
                  <c:x val="-2.6845637583892617E-2"/>
                  <c:y val="4.841150541992851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EAE-45F5-B372-692E45FBDB88}"/>
                </c:ext>
                <c:ext xmlns:c15="http://schemas.microsoft.com/office/drawing/2012/chart" uri="{CE6537A1-D6FC-4f65-9D91-7224C49458BB}"/>
              </c:extLst>
            </c:dLbl>
            <c:dLbl>
              <c:idx val="8"/>
              <c:layout>
                <c:manualLayout>
                  <c:x val="-3.400447427293065E-2"/>
                  <c:y val="4.034292118327376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8-CEAE-45F5-B372-692E45FBDB88}"/>
                </c:ext>
                <c:ext xmlns:c15="http://schemas.microsoft.com/office/drawing/2012/chart" uri="{CE6537A1-D6FC-4f65-9D91-7224C49458BB}"/>
              </c:extLst>
            </c:dLbl>
            <c:dLbl>
              <c:idx val="9"/>
              <c:layout>
                <c:manualLayout>
                  <c:x val="-3.2214765100671013E-2"/>
                  <c:y val="6.051438177491056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9-CEAE-45F5-B372-692E45FBDB88}"/>
                </c:ext>
                <c:ext xmlns:c15="http://schemas.microsoft.com/office/drawing/2012/chart" uri="{CE6537A1-D6FC-4f65-9D91-7224C49458BB}"/>
              </c:extLst>
            </c:dLbl>
            <c:dLbl>
              <c:idx val="10"/>
              <c:layout>
                <c:manualLayout>
                  <c:x val="-1.1042661066409432E-16"/>
                  <c:y val="7.4316183828200225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A-CEAE-45F5-B372-692E45FBDB88}"/>
                </c:ext>
                <c:ext xmlns:c15="http://schemas.microsoft.com/office/drawing/2012/chart" uri="{CE6537A1-D6FC-4f65-9D91-7224C49458BB}"/>
              </c:extLst>
            </c:dLbl>
            <c:dLbl>
              <c:idx val="12"/>
              <c:layout>
                <c:manualLayout>
                  <c:x val="-2.2085322132818863E-16"/>
                  <c:y val="6.605883006951124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B-CEAE-45F5-B372-692E45FBDB88}"/>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Comp_usuarios2!$A$23:$A$35</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Comp_usuarios2!$B$23:$B$35</c:f>
              <c:numCache>
                <c:formatCode>_(* #,##0_);_(* \(#,##0\);_(* "-"_);_(@_)</c:formatCode>
                <c:ptCount val="13"/>
                <c:pt idx="0">
                  <c:v>116572</c:v>
                </c:pt>
                <c:pt idx="1">
                  <c:v>116918</c:v>
                </c:pt>
                <c:pt idx="2">
                  <c:v>151609</c:v>
                </c:pt>
                <c:pt idx="3">
                  <c:v>158652</c:v>
                </c:pt>
                <c:pt idx="4">
                  <c:v>156708</c:v>
                </c:pt>
                <c:pt idx="5">
                  <c:v>157741</c:v>
                </c:pt>
                <c:pt idx="6">
                  <c:v>160057</c:v>
                </c:pt>
                <c:pt idx="7">
                  <c:v>156740</c:v>
                </c:pt>
                <c:pt idx="8">
                  <c:v>155147</c:v>
                </c:pt>
                <c:pt idx="9">
                  <c:v>154474</c:v>
                </c:pt>
                <c:pt idx="10">
                  <c:v>158204</c:v>
                </c:pt>
                <c:pt idx="11">
                  <c:v>140768</c:v>
                </c:pt>
                <c:pt idx="12" formatCode="_-* #,##0_-;\-* #,##0_-;_-* &quot;-&quot;??_-;_-@_-">
                  <c:v>127818</c:v>
                </c:pt>
              </c:numCache>
            </c:numRef>
          </c:val>
          <c:smooth val="0"/>
          <c:extLst xmlns:c16r2="http://schemas.microsoft.com/office/drawing/2015/06/chart">
            <c:ext xmlns:c16="http://schemas.microsoft.com/office/drawing/2014/chart" uri="{C3380CC4-5D6E-409C-BE32-E72D297353CC}">
              <c16:uniqueId val="{0000000C-CEAE-45F5-B372-692E45FBDB88}"/>
            </c:ext>
          </c:extLst>
        </c:ser>
        <c:ser>
          <c:idx val="1"/>
          <c:order val="1"/>
          <c:tx>
            <c:strRef>
              <c:f>Comp_usuarios2!$C$22</c:f>
              <c:strCache>
                <c:ptCount val="1"/>
                <c:pt idx="0">
                  <c:v>Usuarios/as Programas regulares + Emergencia</c:v>
                </c:pt>
              </c:strCache>
            </c:strRef>
          </c:tx>
          <c:spPr>
            <a:ln w="19050" cap="rnd">
              <a:solidFill>
                <a:srgbClr val="C00000"/>
              </a:solidFill>
              <a:round/>
            </a:ln>
            <a:effectLst/>
          </c:spPr>
          <c:marker>
            <c:symbol val="circle"/>
            <c:size val="5"/>
            <c:spPr>
              <a:solidFill>
                <a:srgbClr val="FF0000"/>
              </a:solidFill>
              <a:ln w="12700">
                <a:solidFill>
                  <a:srgbClr val="C00000"/>
                </a:solidFill>
              </a:ln>
              <a:effectLst/>
            </c:spPr>
          </c:marker>
          <c:dLbls>
            <c:dLbl>
              <c:idx val="0"/>
              <c:layout>
                <c:manualLayout>
                  <c:x val="-4.832214765100673E-2"/>
                  <c:y val="-3.630862906494638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D-CEAE-45F5-B372-692E45FBDB88}"/>
                </c:ext>
                <c:ext xmlns:c15="http://schemas.microsoft.com/office/drawing/2012/chart" uri="{CE6537A1-D6FC-4f65-9D91-7224C49458BB}"/>
              </c:extLst>
            </c:dLbl>
            <c:dLbl>
              <c:idx val="1"/>
              <c:layout>
                <c:manualLayout>
                  <c:x val="-7.7777777777777779E-2"/>
                  <c:y val="-0.1111111111111111"/>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E-CEAE-45F5-B372-692E45FBDB88}"/>
                </c:ext>
                <c:ext xmlns:c15="http://schemas.microsoft.com/office/drawing/2012/chart" uri="{CE6537A1-D6FC-4f65-9D91-7224C49458BB}"/>
              </c:extLst>
            </c:dLbl>
            <c:dLbl>
              <c:idx val="2"/>
              <c:layout>
                <c:manualLayout>
                  <c:x val="-6.6666666666666721E-2"/>
                  <c:y val="-7.407407407407407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F-CEAE-45F5-B372-692E45FBDB88}"/>
                </c:ext>
                <c:ext xmlns:c15="http://schemas.microsoft.com/office/drawing/2012/chart" uri="{CE6537A1-D6FC-4f65-9D91-7224C49458BB}"/>
              </c:extLst>
            </c:dLbl>
            <c:dLbl>
              <c:idx val="3"/>
              <c:layout>
                <c:manualLayout>
                  <c:x val="-2.5000000000000001E-2"/>
                  <c:y val="-5.0925925925925923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0-CEAE-45F5-B372-692E45FBDB88}"/>
                </c:ext>
                <c:ext xmlns:c15="http://schemas.microsoft.com/office/drawing/2012/chart" uri="{CE6537A1-D6FC-4f65-9D91-7224C49458BB}"/>
              </c:extLst>
            </c:dLbl>
            <c:dLbl>
              <c:idx val="4"/>
              <c:layout>
                <c:manualLayout>
                  <c:x val="-4.1163310961968742E-2"/>
                  <c:y val="-4.841150541992855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1-CEAE-45F5-B372-692E45FBDB88}"/>
                </c:ext>
                <c:ext xmlns:c15="http://schemas.microsoft.com/office/drawing/2012/chart" uri="{CE6537A1-D6FC-4f65-9D91-7224C49458BB}"/>
              </c:extLst>
            </c:dLbl>
            <c:dLbl>
              <c:idx val="5"/>
              <c:layout>
                <c:manualLayout>
                  <c:x val="-3.9373601789709174E-2"/>
                  <c:y val="-5.648008965658330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2-CEAE-45F5-B372-692E45FBDB88}"/>
                </c:ext>
                <c:ext xmlns:c15="http://schemas.microsoft.com/office/drawing/2012/chart" uri="{CE6537A1-D6FC-4f65-9D91-7224C49458BB}"/>
              </c:extLst>
            </c:dLbl>
            <c:dLbl>
              <c:idx val="7"/>
              <c:layout>
                <c:manualLayout>
                  <c:x val="-2.3266219239373602E-2"/>
                  <c:y val="-4.841150541992851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3-CEAE-45F5-B372-692E45FBDB88}"/>
                </c:ext>
                <c:ext xmlns:c15="http://schemas.microsoft.com/office/drawing/2012/chart" uri="{CE6537A1-D6FC-4f65-9D91-7224C49458BB}"/>
              </c:extLst>
            </c:dLbl>
            <c:dLbl>
              <c:idx val="8"/>
              <c:layout>
                <c:manualLayout>
                  <c:x val="-1.6107382550335701E-2"/>
                  <c:y val="-4.034292118327376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4-CEAE-45F5-B372-692E45FBDB88}"/>
                </c:ext>
                <c:ext xmlns:c15="http://schemas.microsoft.com/office/drawing/2012/chart" uri="{CE6537A1-D6FC-4f65-9D91-7224C49458BB}"/>
              </c:extLst>
            </c:dLbl>
            <c:dLbl>
              <c:idx val="9"/>
              <c:layout>
                <c:manualLayout>
                  <c:x val="-1.610738255033544E-2"/>
                  <c:y val="-7.6651550248220179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5-CEAE-45F5-B372-692E45FBDB88}"/>
                </c:ext>
                <c:ext xmlns:c15="http://schemas.microsoft.com/office/drawing/2012/chart" uri="{CE6537A1-D6FC-4f65-9D91-7224C49458BB}"/>
              </c:extLst>
            </c:dLbl>
            <c:dLbl>
              <c:idx val="10"/>
              <c:layout>
                <c:manualLayout>
                  <c:x val="-9.0350088808683095E-3"/>
                  <c:y val="-6.6058830069511312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6-CEAE-45F5-B372-692E45FBDB88}"/>
                </c:ext>
                <c:ext xmlns:c15="http://schemas.microsoft.com/office/drawing/2012/chart" uri="{CE6537A1-D6FC-4f65-9D91-7224C49458BB}"/>
              </c:extLst>
            </c:dLbl>
            <c:dLbl>
              <c:idx val="11"/>
              <c:layout>
                <c:manualLayout>
                  <c:x val="-1.5501869989356196E-3"/>
                  <c:y val="-3.2274336946619006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17-CEAE-45F5-B372-692E45FBDB88}"/>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Comp_usuarios2!$A$23:$A$35</c:f>
              <c:numCache>
                <c:formatCode>General</c:formatCod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numCache>
            </c:numRef>
          </c:cat>
          <c:val>
            <c:numRef>
              <c:f>Comp_usuarios2!$C$23:$C$35</c:f>
              <c:numCache>
                <c:formatCode>_(* #,##0_);_(* \(#,##0\);_(* "-"_);_(@_)</c:formatCode>
                <c:ptCount val="13"/>
                <c:pt idx="0">
                  <c:v>131030</c:v>
                </c:pt>
                <c:pt idx="1">
                  <c:v>125906</c:v>
                </c:pt>
                <c:pt idx="2">
                  <c:v>164849</c:v>
                </c:pt>
                <c:pt idx="3">
                  <c:v>165974</c:v>
                </c:pt>
                <c:pt idx="4">
                  <c:v>162257</c:v>
                </c:pt>
                <c:pt idx="5">
                  <c:v>176400</c:v>
                </c:pt>
                <c:pt idx="6">
                  <c:v>198233</c:v>
                </c:pt>
                <c:pt idx="7">
                  <c:v>157407</c:v>
                </c:pt>
                <c:pt idx="8">
                  <c:v>162215</c:v>
                </c:pt>
                <c:pt idx="9">
                  <c:v>155889</c:v>
                </c:pt>
                <c:pt idx="10">
                  <c:v>164896</c:v>
                </c:pt>
                <c:pt idx="11">
                  <c:v>164549</c:v>
                </c:pt>
                <c:pt idx="12" formatCode="_-* #,##0_-;\-* #,##0_-;_-* &quot;-&quot;??_-;_-@_-">
                  <c:v>162211</c:v>
                </c:pt>
              </c:numCache>
            </c:numRef>
          </c:val>
          <c:smooth val="0"/>
          <c:extLst xmlns:c16r2="http://schemas.microsoft.com/office/drawing/2015/06/chart">
            <c:ext xmlns:c16="http://schemas.microsoft.com/office/drawing/2014/chart" uri="{C3380CC4-5D6E-409C-BE32-E72D297353CC}">
              <c16:uniqueId val="{00000018-CEAE-45F5-B372-692E45FBDB88}"/>
            </c:ext>
          </c:extLst>
        </c:ser>
        <c:dLbls>
          <c:showLegendKey val="0"/>
          <c:showVal val="0"/>
          <c:showCatName val="0"/>
          <c:showSerName val="0"/>
          <c:showPercent val="0"/>
          <c:showBubbleSize val="0"/>
        </c:dLbls>
        <c:marker val="1"/>
        <c:smooth val="0"/>
        <c:axId val="2501624"/>
        <c:axId val="373157496"/>
      </c:lineChart>
      <c:catAx>
        <c:axId val="2501624"/>
        <c:scaling>
          <c:orientation val="minMax"/>
        </c:scaling>
        <c:delete val="0"/>
        <c:axPos val="b"/>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73157496"/>
        <c:crosses val="autoZero"/>
        <c:auto val="1"/>
        <c:lblAlgn val="ctr"/>
        <c:lblOffset val="100"/>
        <c:noMultiLvlLbl val="0"/>
      </c:catAx>
      <c:valAx>
        <c:axId val="373157496"/>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501624"/>
        <c:crosses val="autoZero"/>
        <c:crossBetween val="between"/>
      </c:valAx>
      <c:spPr>
        <a:noFill/>
        <a:ln>
          <a:solidFill>
            <a:schemeClr val="bg1">
              <a:lumMod val="50000"/>
            </a:schemeClr>
          </a:solid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CL" sz="1800" b="1" i="0" baseline="0">
                <a:effectLst>
                  <a:outerShdw blurRad="50800" dist="38100" dir="5400000" algn="t" rotWithShape="0">
                    <a:srgbClr val="000000">
                      <a:alpha val="40000"/>
                    </a:srgbClr>
                  </a:outerShdw>
                </a:effectLst>
              </a:rPr>
              <a:t>Composición de Usuarias y Usuarios por Programas</a:t>
            </a:r>
            <a:endParaRPr lang="es-CL">
              <a:effectLst/>
            </a:endParaRP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CL"/>
        </a:p>
      </c:txPr>
    </c:title>
    <c:autoTitleDeleted val="0"/>
    <c:plotArea>
      <c:layout>
        <c:manualLayout>
          <c:layoutTarget val="inner"/>
          <c:xMode val="edge"/>
          <c:yMode val="edge"/>
          <c:x val="7.114220757013319E-2"/>
          <c:y val="8.991781340952075E-2"/>
          <c:w val="0.85771558485973365"/>
          <c:h val="0.84480536765718195"/>
        </c:manualLayout>
      </c:layout>
      <c:barChart>
        <c:barDir val="col"/>
        <c:grouping val="stacked"/>
        <c:varyColors val="0"/>
        <c:ser>
          <c:idx val="0"/>
          <c:order val="0"/>
          <c:tx>
            <c:strRef>
              <c:f>Comp_usuarios!$K$9</c:f>
              <c:strCache>
                <c:ptCount val="1"/>
                <c:pt idx="0">
                  <c:v>solo emergencias</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C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Comp_usuarios!$A$10:$A$22</c:f>
              <c:strCach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strCache>
            </c:strRef>
          </c:cat>
          <c:val>
            <c:numRef>
              <c:f>Comp_usuarios!$K$10:$K$22</c:f>
              <c:numCache>
                <c:formatCode>_-* #,##0_-;\-* #,##0_-;_-* "-"??_-;_-@_-</c:formatCode>
                <c:ptCount val="13"/>
                <c:pt idx="0">
                  <c:v>14471</c:v>
                </c:pt>
                <c:pt idx="1">
                  <c:v>9654</c:v>
                </c:pt>
                <c:pt idx="2">
                  <c:v>13234</c:v>
                </c:pt>
                <c:pt idx="3">
                  <c:v>7391</c:v>
                </c:pt>
                <c:pt idx="4">
                  <c:v>5545</c:v>
                </c:pt>
                <c:pt idx="5">
                  <c:v>18683</c:v>
                </c:pt>
                <c:pt idx="6">
                  <c:v>38697</c:v>
                </c:pt>
                <c:pt idx="7" formatCode="General">
                  <c:v>667</c:v>
                </c:pt>
                <c:pt idx="8" formatCode="General">
                  <c:v>7319</c:v>
                </c:pt>
                <c:pt idx="9" formatCode="General">
                  <c:v>1262</c:v>
                </c:pt>
                <c:pt idx="10" formatCode="General">
                  <c:v>6692</c:v>
                </c:pt>
                <c:pt idx="11" formatCode="General">
                  <c:v>4210</c:v>
                </c:pt>
                <c:pt idx="12" formatCode="General">
                  <c:v>4134</c:v>
                </c:pt>
              </c:numCache>
            </c:numRef>
          </c:val>
          <c:extLst xmlns:c16r2="http://schemas.microsoft.com/office/drawing/2015/06/chart">
            <c:ext xmlns:c16="http://schemas.microsoft.com/office/drawing/2014/chart" uri="{C3380CC4-5D6E-409C-BE32-E72D297353CC}">
              <c16:uniqueId val="{00000000-DD2E-49CA-87A9-F0F6D4D079F8}"/>
            </c:ext>
          </c:extLst>
        </c:ser>
        <c:ser>
          <c:idx val="5"/>
          <c:order val="1"/>
          <c:tx>
            <c:strRef>
              <c:f>Comp_usuarios!$G$9</c:f>
              <c:strCache>
                <c:ptCount val="1"/>
                <c:pt idx="0">
                  <c:v>Clientes con emergencias</c:v>
                </c:pt>
              </c:strCache>
            </c:strRef>
          </c:tx>
          <c:spPr>
            <a:gradFill rotWithShape="1">
              <a:gsLst>
                <a:gs pos="0">
                  <a:schemeClr val="accent6">
                    <a:satMod val="103000"/>
                    <a:lumMod val="102000"/>
                    <a:tint val="94000"/>
                  </a:schemeClr>
                </a:gs>
                <a:gs pos="50000">
                  <a:schemeClr val="accent6">
                    <a:satMod val="110000"/>
                    <a:lumMod val="100000"/>
                    <a:shade val="100000"/>
                  </a:schemeClr>
                </a:gs>
                <a:gs pos="100000">
                  <a:schemeClr val="accent6">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dLbl>
              <c:idx val="7"/>
              <c:layout>
                <c:manualLayout>
                  <c:x val="-4.6242785791643119E-3"/>
                  <c:y val="-3.453968392109722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D2E-49CA-87A9-F0F6D4D079F8}"/>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C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Comp_usuarios!$A$10:$A$22</c:f>
              <c:strCach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strCache>
            </c:strRef>
          </c:cat>
          <c:val>
            <c:numRef>
              <c:f>Comp_usuarios!$G$10:$G$22</c:f>
              <c:numCache>
                <c:formatCode>_-* #,##0_-;\-* #,##0_-;_-* "-"??_-;_-@_-</c:formatCode>
                <c:ptCount val="13"/>
                <c:pt idx="0">
                  <c:v>8122</c:v>
                </c:pt>
                <c:pt idx="1">
                  <c:v>18804</c:v>
                </c:pt>
                <c:pt idx="2">
                  <c:v>16647</c:v>
                </c:pt>
                <c:pt idx="3">
                  <c:v>24519</c:v>
                </c:pt>
                <c:pt idx="4">
                  <c:v>17540</c:v>
                </c:pt>
                <c:pt idx="5">
                  <c:v>47637</c:v>
                </c:pt>
                <c:pt idx="6">
                  <c:v>82139</c:v>
                </c:pt>
                <c:pt idx="7">
                  <c:v>2167</c:v>
                </c:pt>
                <c:pt idx="8">
                  <c:v>15787</c:v>
                </c:pt>
                <c:pt idx="9">
                  <c:v>10517</c:v>
                </c:pt>
                <c:pt idx="10">
                  <c:v>33109</c:v>
                </c:pt>
                <c:pt idx="11">
                  <c:v>19571</c:v>
                </c:pt>
                <c:pt idx="12">
                  <c:v>30259</c:v>
                </c:pt>
              </c:numCache>
            </c:numRef>
          </c:val>
          <c:extLst xmlns:c16r2="http://schemas.microsoft.com/office/drawing/2015/06/chart">
            <c:ext xmlns:c16="http://schemas.microsoft.com/office/drawing/2014/chart" uri="{C3380CC4-5D6E-409C-BE32-E72D297353CC}">
              <c16:uniqueId val="{00000002-DD2E-49CA-87A9-F0F6D4D079F8}"/>
            </c:ext>
          </c:extLst>
        </c:ser>
        <c:ser>
          <c:idx val="2"/>
          <c:order val="2"/>
          <c:tx>
            <c:strRef>
              <c:f>Comp_usuarios!$E$9</c:f>
              <c:strCache>
                <c:ptCount val="1"/>
                <c:pt idx="0">
                  <c:v>Clientes sin emergencias</c:v>
                </c:pt>
              </c:strCache>
            </c:strRef>
          </c:tx>
          <c:spPr>
            <a:gradFill rotWithShape="1">
              <a:gsLst>
                <a:gs pos="0">
                  <a:schemeClr val="accent3">
                    <a:satMod val="103000"/>
                    <a:lumMod val="102000"/>
                    <a:tint val="94000"/>
                  </a:schemeClr>
                </a:gs>
                <a:gs pos="50000">
                  <a:schemeClr val="accent3">
                    <a:satMod val="110000"/>
                    <a:lumMod val="100000"/>
                    <a:shade val="100000"/>
                  </a:schemeClr>
                </a:gs>
                <a:gs pos="100000">
                  <a:schemeClr val="accent3">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C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Comp_usuarios!$A$10:$A$22</c:f>
              <c:strCach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strCache>
            </c:strRef>
          </c:cat>
          <c:val>
            <c:numRef>
              <c:f>Comp_usuarios!$E$10:$E$22</c:f>
              <c:numCache>
                <c:formatCode>_-* #,##0_-;\-* #,##0_-;_-* "-"??_-;_-@_-</c:formatCode>
                <c:ptCount val="13"/>
                <c:pt idx="0">
                  <c:v>107302</c:v>
                </c:pt>
                <c:pt idx="1">
                  <c:v>96446</c:v>
                </c:pt>
                <c:pt idx="2">
                  <c:v>134593</c:v>
                </c:pt>
                <c:pt idx="3">
                  <c:v>133638</c:v>
                </c:pt>
                <c:pt idx="4">
                  <c:v>138896</c:v>
                </c:pt>
                <c:pt idx="5">
                  <c:v>109759</c:v>
                </c:pt>
                <c:pt idx="6">
                  <c:v>77551</c:v>
                </c:pt>
                <c:pt idx="7">
                  <c:v>154130</c:v>
                </c:pt>
                <c:pt idx="8">
                  <c:v>136929</c:v>
                </c:pt>
                <c:pt idx="9">
                  <c:v>143409</c:v>
                </c:pt>
                <c:pt idx="10">
                  <c:v>125095</c:v>
                </c:pt>
                <c:pt idx="11">
                  <c:v>140768</c:v>
                </c:pt>
                <c:pt idx="12">
                  <c:v>127818</c:v>
                </c:pt>
              </c:numCache>
            </c:numRef>
          </c:val>
          <c:extLst xmlns:c16r2="http://schemas.microsoft.com/office/drawing/2015/06/chart">
            <c:ext xmlns:c16="http://schemas.microsoft.com/office/drawing/2014/chart" uri="{C3380CC4-5D6E-409C-BE32-E72D297353CC}">
              <c16:uniqueId val="{00000003-DD2E-49CA-87A9-F0F6D4D079F8}"/>
            </c:ext>
          </c:extLst>
        </c:ser>
        <c:dLbls>
          <c:showLegendKey val="0"/>
          <c:showVal val="0"/>
          <c:showCatName val="0"/>
          <c:showSerName val="0"/>
          <c:showPercent val="0"/>
          <c:showBubbleSize val="0"/>
        </c:dLbls>
        <c:gapWidth val="150"/>
        <c:overlap val="100"/>
        <c:axId val="373157888"/>
        <c:axId val="373157104"/>
      </c:barChart>
      <c:lineChart>
        <c:grouping val="standard"/>
        <c:varyColors val="0"/>
        <c:ser>
          <c:idx val="3"/>
          <c:order val="3"/>
          <c:tx>
            <c:strRef>
              <c:f>Comp_usuarios!$I$9</c:f>
              <c:strCache>
                <c:ptCount val="1"/>
                <c:pt idx="0">
                  <c:v>N° Usuarios</c:v>
                </c:pt>
              </c:strCache>
            </c:strRef>
          </c:tx>
          <c:spPr>
            <a:ln w="34925" cap="rnd">
              <a:solidFill>
                <a:schemeClr val="accent4"/>
              </a:solidFill>
              <a:round/>
            </a:ln>
            <a:effectLst>
              <a:outerShdw blurRad="57150" dist="19050" dir="5400000" algn="ctr" rotWithShape="0">
                <a:srgbClr val="000000">
                  <a:alpha val="63000"/>
                </a:srgbClr>
              </a:outerShdw>
            </a:effectLst>
          </c:spPr>
          <c:marker>
            <c:symbol val="circle"/>
            <c:size val="6"/>
            <c:spPr>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w="9525">
                <a:solidFill>
                  <a:schemeClr val="accent4"/>
                </a:solidFill>
                <a:round/>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C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Comp_usuarios!$A$10:$A$22</c:f>
              <c:strCache>
                <c:ptCount val="13"/>
                <c:pt idx="0">
                  <c:v>2009</c:v>
                </c:pt>
                <c:pt idx="1">
                  <c:v>2010</c:v>
                </c:pt>
                <c:pt idx="2">
                  <c:v>2011</c:v>
                </c:pt>
                <c:pt idx="3">
                  <c:v>2012</c:v>
                </c:pt>
                <c:pt idx="4">
                  <c:v>2013</c:v>
                </c:pt>
                <c:pt idx="5">
                  <c:v>2014</c:v>
                </c:pt>
                <c:pt idx="6">
                  <c:v>2015</c:v>
                </c:pt>
                <c:pt idx="7">
                  <c:v>2016</c:v>
                </c:pt>
                <c:pt idx="8">
                  <c:v>2017</c:v>
                </c:pt>
                <c:pt idx="9">
                  <c:v>2018</c:v>
                </c:pt>
                <c:pt idx="10">
                  <c:v>2019</c:v>
                </c:pt>
                <c:pt idx="11">
                  <c:v>2020</c:v>
                </c:pt>
                <c:pt idx="12">
                  <c:v>2021</c:v>
                </c:pt>
              </c:strCache>
            </c:strRef>
          </c:cat>
          <c:val>
            <c:numRef>
              <c:f>Comp_usuarios!$I$10:$I$22</c:f>
              <c:numCache>
                <c:formatCode>_-* #,##0_-;\-* #,##0_-;_-* "-"??_-;_-@_-</c:formatCode>
                <c:ptCount val="13"/>
                <c:pt idx="0">
                  <c:v>131463</c:v>
                </c:pt>
                <c:pt idx="1">
                  <c:v>131000</c:v>
                </c:pt>
                <c:pt idx="2">
                  <c:v>168569</c:v>
                </c:pt>
                <c:pt idx="3">
                  <c:v>166014</c:v>
                </c:pt>
                <c:pt idx="4">
                  <c:v>162616</c:v>
                </c:pt>
                <c:pt idx="5">
                  <c:v>176349</c:v>
                </c:pt>
                <c:pt idx="6">
                  <c:v>198769</c:v>
                </c:pt>
                <c:pt idx="7">
                  <c:v>157407</c:v>
                </c:pt>
                <c:pt idx="8">
                  <c:v>162215</c:v>
                </c:pt>
                <c:pt idx="9">
                  <c:v>155889</c:v>
                </c:pt>
                <c:pt idx="10">
                  <c:v>164896</c:v>
                </c:pt>
                <c:pt idx="11">
                  <c:v>164549</c:v>
                </c:pt>
                <c:pt idx="12">
                  <c:v>162211</c:v>
                </c:pt>
              </c:numCache>
            </c:numRef>
          </c:val>
          <c:smooth val="0"/>
          <c:extLst xmlns:c16r2="http://schemas.microsoft.com/office/drawing/2015/06/chart">
            <c:ext xmlns:c16="http://schemas.microsoft.com/office/drawing/2014/chart" uri="{C3380CC4-5D6E-409C-BE32-E72D297353CC}">
              <c16:uniqueId val="{00000004-DD2E-49CA-87A9-F0F6D4D079F8}"/>
            </c:ext>
          </c:extLst>
        </c:ser>
        <c:dLbls>
          <c:showLegendKey val="0"/>
          <c:showVal val="0"/>
          <c:showCatName val="0"/>
          <c:showSerName val="0"/>
          <c:showPercent val="0"/>
          <c:showBubbleSize val="0"/>
        </c:dLbls>
        <c:marker val="1"/>
        <c:smooth val="0"/>
        <c:axId val="373155536"/>
        <c:axId val="373154360"/>
      </c:lineChart>
      <c:catAx>
        <c:axId val="373157888"/>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CL"/>
          </a:p>
        </c:txPr>
        <c:crossAx val="373157104"/>
        <c:crosses val="autoZero"/>
        <c:auto val="1"/>
        <c:lblAlgn val="ctr"/>
        <c:lblOffset val="100"/>
        <c:noMultiLvlLbl val="0"/>
      </c:catAx>
      <c:valAx>
        <c:axId val="373157104"/>
        <c:scaling>
          <c:orientation val="minMax"/>
          <c:max val="220000"/>
        </c:scaling>
        <c:delete val="0"/>
        <c:axPos val="l"/>
        <c:majorGridlines>
          <c:spPr>
            <a:ln w="9525" cap="flat" cmpd="sng" algn="ctr">
              <a:solidFill>
                <a:schemeClr val="lt1">
                  <a:lumMod val="95000"/>
                  <a:alpha val="10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CL"/>
          </a:p>
        </c:txPr>
        <c:crossAx val="373157888"/>
        <c:crosses val="autoZero"/>
        <c:crossBetween val="between"/>
      </c:valAx>
      <c:valAx>
        <c:axId val="373154360"/>
        <c:scaling>
          <c:orientation val="minMax"/>
          <c:max val="220000"/>
        </c:scaling>
        <c:delete val="0"/>
        <c:axPos val="r"/>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CL"/>
          </a:p>
        </c:txPr>
        <c:crossAx val="373155536"/>
        <c:crosses val="max"/>
        <c:crossBetween val="between"/>
      </c:valAx>
      <c:catAx>
        <c:axId val="373155536"/>
        <c:scaling>
          <c:orientation val="minMax"/>
        </c:scaling>
        <c:delete val="1"/>
        <c:axPos val="b"/>
        <c:numFmt formatCode="General" sourceLinked="1"/>
        <c:majorTickMark val="none"/>
        <c:minorTickMark val="none"/>
        <c:tickLblPos val="nextTo"/>
        <c:crossAx val="37315436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CL"/>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CL"/>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Asistencia Técnica</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'15'!$S$67</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9AED-4180-9CF5-BDB43226D350}"/>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9AED-4180-9CF5-BDB43226D350}"/>
              </c:ext>
            </c:extLst>
          </c:dPt>
          <c:cat>
            <c:strRef>
              <c:f>'15'!$T$66:$U$66</c:f>
              <c:strCache>
                <c:ptCount val="2"/>
                <c:pt idx="0">
                  <c:v>Masculino</c:v>
                </c:pt>
                <c:pt idx="1">
                  <c:v>Femenino</c:v>
                </c:pt>
              </c:strCache>
            </c:strRef>
          </c:cat>
          <c:val>
            <c:numRef>
              <c:f>'15'!$T$67:$U$67</c:f>
              <c:numCache>
                <c:formatCode>0%</c:formatCode>
                <c:ptCount val="2"/>
                <c:pt idx="0">
                  <c:v>0.44444444444444442</c:v>
                </c:pt>
                <c:pt idx="1">
                  <c:v>0.55555555555555558</c:v>
                </c:pt>
              </c:numCache>
            </c:numRef>
          </c:val>
          <c:extLst xmlns:c16r2="http://schemas.microsoft.com/office/drawing/2015/06/chart">
            <c:ext xmlns:c16="http://schemas.microsoft.com/office/drawing/2014/chart" uri="{C3380CC4-5D6E-409C-BE32-E72D297353CC}">
              <c16:uniqueId val="{00000004-9AED-4180-9CF5-BDB43226D350}"/>
            </c:ext>
          </c:extLst>
        </c:ser>
        <c:ser>
          <c:idx val="1"/>
          <c:order val="1"/>
          <c:tx>
            <c:strRef>
              <c:f>'15'!$S$68</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9AED-4180-9CF5-BDB43226D350}"/>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9AED-4180-9CF5-BDB43226D350}"/>
              </c:ext>
            </c:extLst>
          </c:dPt>
          <c:dLbls>
            <c:dLbl>
              <c:idx val="0"/>
              <c:tx>
                <c:rich>
                  <a:bodyPr/>
                  <a:lstStyle/>
                  <a:p>
                    <a:fld id="{B4BA4E35-07CA-481C-A7C3-3B14891234B8}"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9AED-4180-9CF5-BDB43226D350}"/>
                </c:ext>
                <c:ext xmlns:c15="http://schemas.microsoft.com/office/drawing/2012/chart" uri="{CE6537A1-D6FC-4f65-9D91-7224C49458BB}">
                  <c15:dlblFieldTable/>
                  <c15:showDataLabelsRange val="1"/>
                </c:ext>
              </c:extLst>
            </c:dLbl>
            <c:dLbl>
              <c:idx val="1"/>
              <c:tx>
                <c:rich>
                  <a:bodyPr/>
                  <a:lstStyle/>
                  <a:p>
                    <a:fld id="{1FB33F1A-8767-448C-9609-02376F6DD097}"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'15'!$T$66:$U$66</c:f>
              <c:strCache>
                <c:ptCount val="2"/>
                <c:pt idx="0">
                  <c:v>Masculino</c:v>
                </c:pt>
                <c:pt idx="1">
                  <c:v>Femenino</c:v>
                </c:pt>
              </c:strCache>
            </c:strRef>
          </c:cat>
          <c:val>
            <c:numRef>
              <c:f>'15'!$T$68:$U$68</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9AED-4180-9CF5-BDB43226D350}"/>
            </c:ext>
            <c:ext xmlns:c15="http://schemas.microsoft.com/office/drawing/2012/chart" uri="{02D57815-91ED-43cb-92C2-25804820EDAC}">
              <c15:datalabelsRange>
                <c15:f>'15'!$T$67:$U$67</c15:f>
                <c15:dlblRangeCache>
                  <c:ptCount val="2"/>
                  <c:pt idx="0">
                    <c:v>44%</c:v>
                  </c:pt>
                  <c:pt idx="1">
                    <c:v>56%</c:v>
                  </c:pt>
                </c15:dlblRangeCache>
              </c15:datalabelsRange>
            </c:ext>
          </c:extLst>
        </c:ser>
        <c:dLbls>
          <c:showLegendKey val="0"/>
          <c:showVal val="0"/>
          <c:showCatName val="0"/>
          <c:showSerName val="0"/>
          <c:showPercent val="0"/>
          <c:showBubbleSize val="0"/>
        </c:dLbls>
        <c:gapWidth val="0"/>
        <c:overlap val="100"/>
        <c:axId val="373154752"/>
        <c:axId val="373156712"/>
      </c:barChart>
      <c:catAx>
        <c:axId val="373154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73156712"/>
        <c:crosses val="autoZero"/>
        <c:auto val="1"/>
        <c:lblAlgn val="ctr"/>
        <c:lblOffset val="100"/>
        <c:noMultiLvlLbl val="0"/>
      </c:catAx>
      <c:valAx>
        <c:axId val="373156712"/>
        <c:scaling>
          <c:orientation val="minMax"/>
          <c:max val="1"/>
        </c:scaling>
        <c:delete val="1"/>
        <c:axPos val="l"/>
        <c:numFmt formatCode="0%" sourceLinked="1"/>
        <c:majorTickMark val="none"/>
        <c:minorTickMark val="none"/>
        <c:tickLblPos val="nextTo"/>
        <c:crossAx val="3731547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Crédito</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'15'!$S$79</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250F-49F1-94E0-E344FF7375BC}"/>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250F-49F1-94E0-E344FF7375BC}"/>
              </c:ext>
            </c:extLst>
          </c:dPt>
          <c:cat>
            <c:strRef>
              <c:f>'15'!$T$66:$U$66</c:f>
              <c:strCache>
                <c:ptCount val="2"/>
                <c:pt idx="0">
                  <c:v>Masculino</c:v>
                </c:pt>
                <c:pt idx="1">
                  <c:v>Femenino</c:v>
                </c:pt>
              </c:strCache>
            </c:strRef>
          </c:cat>
          <c:val>
            <c:numRef>
              <c:f>'15'!$T$79:$U$79</c:f>
              <c:numCache>
                <c:formatCode>0%</c:formatCode>
                <c:ptCount val="2"/>
                <c:pt idx="0">
                  <c:v>0.53492647058823528</c:v>
                </c:pt>
                <c:pt idx="1">
                  <c:v>0.46507352941176472</c:v>
                </c:pt>
              </c:numCache>
            </c:numRef>
          </c:val>
          <c:extLst xmlns:c16r2="http://schemas.microsoft.com/office/drawing/2015/06/chart">
            <c:ext xmlns:c16="http://schemas.microsoft.com/office/drawing/2014/chart" uri="{C3380CC4-5D6E-409C-BE32-E72D297353CC}">
              <c16:uniqueId val="{00000004-250F-49F1-94E0-E344FF7375BC}"/>
            </c:ext>
          </c:extLst>
        </c:ser>
        <c:ser>
          <c:idx val="1"/>
          <c:order val="1"/>
          <c:tx>
            <c:strRef>
              <c:f>'15'!$S$80</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250F-49F1-94E0-E344FF7375BC}"/>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250F-49F1-94E0-E344FF7375BC}"/>
              </c:ext>
            </c:extLst>
          </c:dPt>
          <c:dLbls>
            <c:dLbl>
              <c:idx val="0"/>
              <c:tx>
                <c:rich>
                  <a:bodyPr/>
                  <a:lstStyle/>
                  <a:p>
                    <a:fld id="{FD92D0A4-93ED-4702-8D29-1E2336C35375}"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250F-49F1-94E0-E344FF7375BC}"/>
                </c:ext>
                <c:ext xmlns:c15="http://schemas.microsoft.com/office/drawing/2012/chart" uri="{CE6537A1-D6FC-4f65-9D91-7224C49458BB}">
                  <c15:dlblFieldTable/>
                  <c15:showDataLabelsRange val="1"/>
                </c:ext>
              </c:extLst>
            </c:dLbl>
            <c:dLbl>
              <c:idx val="1"/>
              <c:tx>
                <c:rich>
                  <a:bodyPr/>
                  <a:lstStyle/>
                  <a:p>
                    <a:fld id="{24563F9A-170A-4906-9E48-132FED2F1D1B}"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'15'!$T$66:$U$66</c:f>
              <c:strCache>
                <c:ptCount val="2"/>
                <c:pt idx="0">
                  <c:v>Masculino</c:v>
                </c:pt>
                <c:pt idx="1">
                  <c:v>Femenino</c:v>
                </c:pt>
              </c:strCache>
            </c:strRef>
          </c:cat>
          <c:val>
            <c:numRef>
              <c:f>'15'!$T$80:$U$80</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250F-49F1-94E0-E344FF7375BC}"/>
            </c:ext>
            <c:ext xmlns:c15="http://schemas.microsoft.com/office/drawing/2012/chart" uri="{02D57815-91ED-43cb-92C2-25804820EDAC}">
              <c15:datalabelsRange>
                <c15:f>'15'!$T$79:$U$79</c15:f>
                <c15:dlblRangeCache>
                  <c:ptCount val="2"/>
                  <c:pt idx="0">
                    <c:v>53%</c:v>
                  </c:pt>
                  <c:pt idx="1">
                    <c:v>47%</c:v>
                  </c:pt>
                </c15:dlblRangeCache>
              </c15:datalabelsRange>
            </c:ext>
          </c:extLst>
        </c:ser>
        <c:dLbls>
          <c:showLegendKey val="0"/>
          <c:showVal val="0"/>
          <c:showCatName val="0"/>
          <c:showSerName val="0"/>
          <c:showPercent val="0"/>
          <c:showBubbleSize val="0"/>
        </c:dLbls>
        <c:gapWidth val="0"/>
        <c:overlap val="100"/>
        <c:axId val="578010544"/>
        <c:axId val="578009368"/>
      </c:barChart>
      <c:catAx>
        <c:axId val="5780105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78009368"/>
        <c:crosses val="autoZero"/>
        <c:auto val="1"/>
        <c:lblAlgn val="ctr"/>
        <c:lblOffset val="100"/>
        <c:noMultiLvlLbl val="0"/>
      </c:catAx>
      <c:valAx>
        <c:axId val="578009368"/>
        <c:scaling>
          <c:orientation val="minMax"/>
          <c:max val="1"/>
        </c:scaling>
        <c:delete val="1"/>
        <c:axPos val="l"/>
        <c:numFmt formatCode="0%" sourceLinked="1"/>
        <c:majorTickMark val="none"/>
        <c:minorTickMark val="none"/>
        <c:tickLblPos val="nextTo"/>
        <c:crossAx val="57801054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Inversión</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'15'!$S$91</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C40A-4DBA-8FBF-428B7602CC9C}"/>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C40A-4DBA-8FBF-428B7602CC9C}"/>
              </c:ext>
            </c:extLst>
          </c:dPt>
          <c:cat>
            <c:strRef>
              <c:f>'15'!$T$66:$U$66</c:f>
              <c:strCache>
                <c:ptCount val="2"/>
                <c:pt idx="0">
                  <c:v>Masculino</c:v>
                </c:pt>
                <c:pt idx="1">
                  <c:v>Femenino</c:v>
                </c:pt>
              </c:strCache>
            </c:strRef>
          </c:cat>
          <c:val>
            <c:numRef>
              <c:f>'15'!$T$91:$U$91</c:f>
              <c:numCache>
                <c:formatCode>0%</c:formatCode>
                <c:ptCount val="2"/>
                <c:pt idx="0">
                  <c:v>0.41761363636363635</c:v>
                </c:pt>
                <c:pt idx="1">
                  <c:v>0.58238636363636365</c:v>
                </c:pt>
              </c:numCache>
            </c:numRef>
          </c:val>
          <c:extLst xmlns:c16r2="http://schemas.microsoft.com/office/drawing/2015/06/chart">
            <c:ext xmlns:c16="http://schemas.microsoft.com/office/drawing/2014/chart" uri="{C3380CC4-5D6E-409C-BE32-E72D297353CC}">
              <c16:uniqueId val="{00000004-C40A-4DBA-8FBF-428B7602CC9C}"/>
            </c:ext>
          </c:extLst>
        </c:ser>
        <c:ser>
          <c:idx val="1"/>
          <c:order val="1"/>
          <c:tx>
            <c:strRef>
              <c:f>'15'!$S$92</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C40A-4DBA-8FBF-428B7602CC9C}"/>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C40A-4DBA-8FBF-428B7602CC9C}"/>
              </c:ext>
            </c:extLst>
          </c:dPt>
          <c:dLbls>
            <c:dLbl>
              <c:idx val="0"/>
              <c:tx>
                <c:rich>
                  <a:bodyPr/>
                  <a:lstStyle/>
                  <a:p>
                    <a:fld id="{DFEF6D77-83AE-42F4-8603-D89EC8437A61}"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C40A-4DBA-8FBF-428B7602CC9C}"/>
                </c:ext>
                <c:ext xmlns:c15="http://schemas.microsoft.com/office/drawing/2012/chart" uri="{CE6537A1-D6FC-4f65-9D91-7224C49458BB}">
                  <c15:dlblFieldTable/>
                  <c15:showDataLabelsRange val="1"/>
                </c:ext>
              </c:extLst>
            </c:dLbl>
            <c:dLbl>
              <c:idx val="1"/>
              <c:tx>
                <c:rich>
                  <a:bodyPr/>
                  <a:lstStyle/>
                  <a:p>
                    <a:fld id="{A42DCBD5-2384-4573-937F-250894771C7F}"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'15'!$T$66:$U$66</c:f>
              <c:strCache>
                <c:ptCount val="2"/>
                <c:pt idx="0">
                  <c:v>Masculino</c:v>
                </c:pt>
                <c:pt idx="1">
                  <c:v>Femenino</c:v>
                </c:pt>
              </c:strCache>
            </c:strRef>
          </c:cat>
          <c:val>
            <c:numRef>
              <c:f>'15'!$T$92:$U$92</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C40A-4DBA-8FBF-428B7602CC9C}"/>
            </c:ext>
            <c:ext xmlns:c15="http://schemas.microsoft.com/office/drawing/2012/chart" uri="{02D57815-91ED-43cb-92C2-25804820EDAC}">
              <c15:datalabelsRange>
                <c15:f>'15'!$T$91:$U$91</c15:f>
                <c15:dlblRangeCache>
                  <c:ptCount val="2"/>
                  <c:pt idx="0">
                    <c:v>42%</c:v>
                  </c:pt>
                  <c:pt idx="1">
                    <c:v>58%</c:v>
                  </c:pt>
                </c15:dlblRangeCache>
              </c15:datalabelsRange>
            </c:ext>
          </c:extLst>
        </c:ser>
        <c:dLbls>
          <c:showLegendKey val="0"/>
          <c:showVal val="0"/>
          <c:showCatName val="0"/>
          <c:showSerName val="0"/>
          <c:showPercent val="0"/>
          <c:showBubbleSize val="0"/>
        </c:dLbls>
        <c:gapWidth val="0"/>
        <c:overlap val="100"/>
        <c:axId val="578010936"/>
        <c:axId val="578009760"/>
      </c:barChart>
      <c:catAx>
        <c:axId val="57801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78009760"/>
        <c:crosses val="autoZero"/>
        <c:auto val="1"/>
        <c:lblAlgn val="ctr"/>
        <c:lblOffset val="100"/>
        <c:noMultiLvlLbl val="0"/>
      </c:catAx>
      <c:valAx>
        <c:axId val="578009760"/>
        <c:scaling>
          <c:orientation val="minMax"/>
          <c:max val="1"/>
        </c:scaling>
        <c:delete val="1"/>
        <c:axPos val="l"/>
        <c:numFmt formatCode="0%" sourceLinked="1"/>
        <c:majorTickMark val="none"/>
        <c:minorTickMark val="none"/>
        <c:tickLblPos val="nextTo"/>
        <c:crossAx val="578010936"/>
        <c:crosses val="autoZero"/>
        <c:crossBetween val="between"/>
      </c:valAx>
      <c:spPr>
        <a:noFill/>
        <a:ln w="25400">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graficos!$G$4</c:f>
              <c:strCache>
                <c:ptCount val="1"/>
                <c:pt idx="0">
                  <c:v>Contrata</c:v>
                </c:pt>
              </c:strCache>
            </c:strRef>
          </c:tx>
          <c:spPr>
            <a:solidFill>
              <a:srgbClr val="002060"/>
            </a:solidFill>
            <a:ln>
              <a:noFill/>
            </a:ln>
            <a:effectLst/>
          </c:spPr>
          <c:invertIfNegative val="0"/>
          <c:cat>
            <c:strRef>
              <c:f>graficos!$F$5:$F$21</c:f>
              <c:strCache>
                <c:ptCount val="17"/>
                <c:pt idx="0">
                  <c:v>ARICA Y PARINACOTA</c:v>
                </c:pt>
                <c:pt idx="1">
                  <c:v>TARAPACA</c:v>
                </c:pt>
                <c:pt idx="2">
                  <c:v>ANTOFAGASTA</c:v>
                </c:pt>
                <c:pt idx="3">
                  <c:v>ATACAMA</c:v>
                </c:pt>
                <c:pt idx="4">
                  <c:v>COQUIMBO</c:v>
                </c:pt>
                <c:pt idx="5">
                  <c:v>VALPARAISO</c:v>
                </c:pt>
                <c:pt idx="6">
                  <c:v>METROPOLITANA</c:v>
                </c:pt>
                <c:pt idx="7">
                  <c:v>O´HIGGINS</c:v>
                </c:pt>
                <c:pt idx="8">
                  <c:v>MAULE</c:v>
                </c:pt>
                <c:pt idx="9">
                  <c:v>ÑUBLE</c:v>
                </c:pt>
                <c:pt idx="10">
                  <c:v>BIOBIO</c:v>
                </c:pt>
                <c:pt idx="11">
                  <c:v>ARAUCANIA</c:v>
                </c:pt>
                <c:pt idx="12">
                  <c:v>LOS RIOS</c:v>
                </c:pt>
                <c:pt idx="13">
                  <c:v>LOS LAGOS</c:v>
                </c:pt>
                <c:pt idx="14">
                  <c:v>AYSEN</c:v>
                </c:pt>
                <c:pt idx="15">
                  <c:v>MAGALLANES</c:v>
                </c:pt>
                <c:pt idx="16">
                  <c:v>NIVEL CENTRAL</c:v>
                </c:pt>
              </c:strCache>
            </c:strRef>
          </c:cat>
          <c:val>
            <c:numRef>
              <c:f>graficos!$G$5:$G$21</c:f>
              <c:numCache>
                <c:formatCode>General</c:formatCode>
                <c:ptCount val="17"/>
                <c:pt idx="0">
                  <c:v>23</c:v>
                </c:pt>
                <c:pt idx="1">
                  <c:v>19</c:v>
                </c:pt>
                <c:pt idx="2">
                  <c:v>17</c:v>
                </c:pt>
                <c:pt idx="3">
                  <c:v>25</c:v>
                </c:pt>
                <c:pt idx="4">
                  <c:v>77</c:v>
                </c:pt>
                <c:pt idx="5">
                  <c:v>100</c:v>
                </c:pt>
                <c:pt idx="6">
                  <c:v>53</c:v>
                </c:pt>
                <c:pt idx="7">
                  <c:v>89</c:v>
                </c:pt>
                <c:pt idx="8">
                  <c:v>135</c:v>
                </c:pt>
                <c:pt idx="9">
                  <c:v>68</c:v>
                </c:pt>
                <c:pt idx="10">
                  <c:v>83</c:v>
                </c:pt>
                <c:pt idx="11">
                  <c:v>198</c:v>
                </c:pt>
                <c:pt idx="12">
                  <c:v>97</c:v>
                </c:pt>
                <c:pt idx="13">
                  <c:v>154</c:v>
                </c:pt>
                <c:pt idx="14">
                  <c:v>61</c:v>
                </c:pt>
                <c:pt idx="15">
                  <c:v>19</c:v>
                </c:pt>
                <c:pt idx="16">
                  <c:v>223</c:v>
                </c:pt>
              </c:numCache>
            </c:numRef>
          </c:val>
          <c:extLst xmlns:c16r2="http://schemas.microsoft.com/office/drawing/2015/06/chart">
            <c:ext xmlns:c16="http://schemas.microsoft.com/office/drawing/2014/chart" uri="{C3380CC4-5D6E-409C-BE32-E72D297353CC}">
              <c16:uniqueId val="{00000000-76FE-4B9A-BDF6-A9913136644E}"/>
            </c:ext>
          </c:extLst>
        </c:ser>
        <c:ser>
          <c:idx val="1"/>
          <c:order val="1"/>
          <c:tx>
            <c:strRef>
              <c:f>graficos!$H$4</c:f>
              <c:strCache>
                <c:ptCount val="1"/>
                <c:pt idx="0">
                  <c:v>Planta (Titular)</c:v>
                </c:pt>
              </c:strCache>
            </c:strRef>
          </c:tx>
          <c:spPr>
            <a:solidFill>
              <a:srgbClr val="FF0000"/>
            </a:solidFill>
            <a:ln>
              <a:noFill/>
            </a:ln>
            <a:effectLst/>
          </c:spPr>
          <c:invertIfNegative val="0"/>
          <c:cat>
            <c:strRef>
              <c:f>graficos!$F$5:$F$21</c:f>
              <c:strCache>
                <c:ptCount val="17"/>
                <c:pt idx="0">
                  <c:v>ARICA Y PARINACOTA</c:v>
                </c:pt>
                <c:pt idx="1">
                  <c:v>TARAPACA</c:v>
                </c:pt>
                <c:pt idx="2">
                  <c:v>ANTOFAGASTA</c:v>
                </c:pt>
                <c:pt idx="3">
                  <c:v>ATACAMA</c:v>
                </c:pt>
                <c:pt idx="4">
                  <c:v>COQUIMBO</c:v>
                </c:pt>
                <c:pt idx="5">
                  <c:v>VALPARAISO</c:v>
                </c:pt>
                <c:pt idx="6">
                  <c:v>METROPOLITANA</c:v>
                </c:pt>
                <c:pt idx="7">
                  <c:v>O´HIGGINS</c:v>
                </c:pt>
                <c:pt idx="8">
                  <c:v>MAULE</c:v>
                </c:pt>
                <c:pt idx="9">
                  <c:v>ÑUBLE</c:v>
                </c:pt>
                <c:pt idx="10">
                  <c:v>BIOBIO</c:v>
                </c:pt>
                <c:pt idx="11">
                  <c:v>ARAUCANIA</c:v>
                </c:pt>
                <c:pt idx="12">
                  <c:v>LOS RIOS</c:v>
                </c:pt>
                <c:pt idx="13">
                  <c:v>LOS LAGOS</c:v>
                </c:pt>
                <c:pt idx="14">
                  <c:v>AYSEN</c:v>
                </c:pt>
                <c:pt idx="15">
                  <c:v>MAGALLANES</c:v>
                </c:pt>
                <c:pt idx="16">
                  <c:v>NIVEL CENTRAL</c:v>
                </c:pt>
              </c:strCache>
            </c:strRef>
          </c:cat>
          <c:val>
            <c:numRef>
              <c:f>graficos!$H$5:$H$21</c:f>
              <c:numCache>
                <c:formatCode>General</c:formatCode>
                <c:ptCount val="17"/>
                <c:pt idx="0">
                  <c:v>5</c:v>
                </c:pt>
                <c:pt idx="1">
                  <c:v>2</c:v>
                </c:pt>
                <c:pt idx="2">
                  <c:v>2</c:v>
                </c:pt>
                <c:pt idx="3">
                  <c:v>1</c:v>
                </c:pt>
                <c:pt idx="4">
                  <c:v>7</c:v>
                </c:pt>
                <c:pt idx="5">
                  <c:v>10</c:v>
                </c:pt>
                <c:pt idx="6">
                  <c:v>8</c:v>
                </c:pt>
                <c:pt idx="7">
                  <c:v>13</c:v>
                </c:pt>
                <c:pt idx="8">
                  <c:v>21</c:v>
                </c:pt>
                <c:pt idx="9">
                  <c:v>10</c:v>
                </c:pt>
                <c:pt idx="10">
                  <c:v>15</c:v>
                </c:pt>
                <c:pt idx="11">
                  <c:v>25</c:v>
                </c:pt>
                <c:pt idx="12">
                  <c:v>12</c:v>
                </c:pt>
                <c:pt idx="13">
                  <c:v>16</c:v>
                </c:pt>
                <c:pt idx="14">
                  <c:v>2</c:v>
                </c:pt>
                <c:pt idx="15">
                  <c:v>6</c:v>
                </c:pt>
                <c:pt idx="16">
                  <c:v>22</c:v>
                </c:pt>
              </c:numCache>
            </c:numRef>
          </c:val>
          <c:extLst xmlns:c16r2="http://schemas.microsoft.com/office/drawing/2015/06/chart">
            <c:ext xmlns:c16="http://schemas.microsoft.com/office/drawing/2014/chart" uri="{C3380CC4-5D6E-409C-BE32-E72D297353CC}">
              <c16:uniqueId val="{00000001-76FE-4B9A-BDF6-A9913136644E}"/>
            </c:ext>
          </c:extLst>
        </c:ser>
        <c:dLbls>
          <c:showLegendKey val="0"/>
          <c:showVal val="0"/>
          <c:showCatName val="0"/>
          <c:showSerName val="0"/>
          <c:showPercent val="0"/>
          <c:showBubbleSize val="0"/>
        </c:dLbls>
        <c:gapWidth val="150"/>
        <c:overlap val="100"/>
        <c:axId val="569577224"/>
        <c:axId val="375199080"/>
      </c:barChart>
      <c:lineChart>
        <c:grouping val="standard"/>
        <c:varyColors val="0"/>
        <c:ser>
          <c:idx val="2"/>
          <c:order val="2"/>
          <c:tx>
            <c:strRef>
              <c:f>graficos!$I$4</c:f>
              <c:strCache>
                <c:ptCount val="1"/>
                <c:pt idx="0">
                  <c:v>Total general</c:v>
                </c:pt>
              </c:strCache>
            </c:strRef>
          </c:tx>
          <c:spPr>
            <a:ln w="28575" cap="sq">
              <a:noFill/>
              <a:round/>
            </a:ln>
            <a:effectLst/>
          </c:spPr>
          <c:marker>
            <c:symbol val="diamond"/>
            <c:size val="5"/>
            <c:spPr>
              <a:solidFill>
                <a:srgbClr val="92D050"/>
              </a:solidFill>
              <a:ln w="9525" cap="sq">
                <a:solidFill>
                  <a:srgbClr val="92D050"/>
                </a:solidFill>
                <a:bevel/>
              </a:ln>
              <a:effectLst/>
            </c:spPr>
          </c:marker>
          <c:dLbls>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graficos!$F$5:$F$21</c:f>
              <c:strCache>
                <c:ptCount val="17"/>
                <c:pt idx="0">
                  <c:v>ARICA Y PARINACOTA</c:v>
                </c:pt>
                <c:pt idx="1">
                  <c:v>TARAPACA</c:v>
                </c:pt>
                <c:pt idx="2">
                  <c:v>ANTOFAGASTA</c:v>
                </c:pt>
                <c:pt idx="3">
                  <c:v>ATACAMA</c:v>
                </c:pt>
                <c:pt idx="4">
                  <c:v>COQUIMBO</c:v>
                </c:pt>
                <c:pt idx="5">
                  <c:v>VALPARAISO</c:v>
                </c:pt>
                <c:pt idx="6">
                  <c:v>METROPOLITANA</c:v>
                </c:pt>
                <c:pt idx="7">
                  <c:v>O´HIGGINS</c:v>
                </c:pt>
                <c:pt idx="8">
                  <c:v>MAULE</c:v>
                </c:pt>
                <c:pt idx="9">
                  <c:v>ÑUBLE</c:v>
                </c:pt>
                <c:pt idx="10">
                  <c:v>BIOBIO</c:v>
                </c:pt>
                <c:pt idx="11">
                  <c:v>ARAUCANIA</c:v>
                </c:pt>
                <c:pt idx="12">
                  <c:v>LOS RIOS</c:v>
                </c:pt>
                <c:pt idx="13">
                  <c:v>LOS LAGOS</c:v>
                </c:pt>
                <c:pt idx="14">
                  <c:v>AYSEN</c:v>
                </c:pt>
                <c:pt idx="15">
                  <c:v>MAGALLANES</c:v>
                </c:pt>
                <c:pt idx="16">
                  <c:v>NIVEL CENTRAL</c:v>
                </c:pt>
              </c:strCache>
            </c:strRef>
          </c:cat>
          <c:val>
            <c:numRef>
              <c:f>graficos!$I$5:$I$21</c:f>
              <c:numCache>
                <c:formatCode>General</c:formatCode>
                <c:ptCount val="17"/>
                <c:pt idx="0">
                  <c:v>28</c:v>
                </c:pt>
                <c:pt idx="1">
                  <c:v>21</c:v>
                </c:pt>
                <c:pt idx="2">
                  <c:v>19</c:v>
                </c:pt>
                <c:pt idx="3">
                  <c:v>26</c:v>
                </c:pt>
                <c:pt idx="4">
                  <c:v>84</c:v>
                </c:pt>
                <c:pt idx="5">
                  <c:v>110</c:v>
                </c:pt>
                <c:pt idx="6">
                  <c:v>61</c:v>
                </c:pt>
                <c:pt idx="7">
                  <c:v>102</c:v>
                </c:pt>
                <c:pt idx="8">
                  <c:v>156</c:v>
                </c:pt>
                <c:pt idx="9">
                  <c:v>78</c:v>
                </c:pt>
                <c:pt idx="10">
                  <c:v>98</c:v>
                </c:pt>
                <c:pt idx="11">
                  <c:v>223</c:v>
                </c:pt>
                <c:pt idx="12">
                  <c:v>109</c:v>
                </c:pt>
                <c:pt idx="13">
                  <c:v>170</c:v>
                </c:pt>
                <c:pt idx="14">
                  <c:v>63</c:v>
                </c:pt>
                <c:pt idx="15">
                  <c:v>25</c:v>
                </c:pt>
                <c:pt idx="16">
                  <c:v>245</c:v>
                </c:pt>
              </c:numCache>
            </c:numRef>
          </c:val>
          <c:smooth val="0"/>
          <c:extLst xmlns:c16r2="http://schemas.microsoft.com/office/drawing/2015/06/chart">
            <c:ext xmlns:c16="http://schemas.microsoft.com/office/drawing/2014/chart" uri="{C3380CC4-5D6E-409C-BE32-E72D297353CC}">
              <c16:uniqueId val="{00000002-76FE-4B9A-BDF6-A9913136644E}"/>
            </c:ext>
          </c:extLst>
        </c:ser>
        <c:dLbls>
          <c:showLegendKey val="0"/>
          <c:showVal val="0"/>
          <c:showCatName val="0"/>
          <c:showSerName val="0"/>
          <c:showPercent val="0"/>
          <c:showBubbleSize val="0"/>
        </c:dLbls>
        <c:marker val="1"/>
        <c:smooth val="0"/>
        <c:axId val="569577224"/>
        <c:axId val="375199080"/>
      </c:lineChart>
      <c:catAx>
        <c:axId val="5695772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700" b="0" i="0" u="none" strike="noStrike" kern="1200" baseline="0">
                <a:solidFill>
                  <a:schemeClr val="tx1">
                    <a:lumMod val="65000"/>
                    <a:lumOff val="35000"/>
                  </a:schemeClr>
                </a:solidFill>
                <a:latin typeface="+mn-lt"/>
                <a:ea typeface="+mn-ea"/>
                <a:cs typeface="+mn-cs"/>
              </a:defRPr>
            </a:pPr>
            <a:endParaRPr lang="es-CL"/>
          </a:p>
        </c:txPr>
        <c:crossAx val="375199080"/>
        <c:crosses val="autoZero"/>
        <c:auto val="1"/>
        <c:lblAlgn val="ctr"/>
        <c:lblOffset val="100"/>
        <c:noMultiLvlLbl val="0"/>
      </c:catAx>
      <c:valAx>
        <c:axId val="37519908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695772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Asistencia Técnica</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'1'!$S$67</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E6E8-4F43-BBDE-34591D3175AA}"/>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E6E8-4F43-BBDE-34591D3175AA}"/>
              </c:ext>
            </c:extLst>
          </c:dPt>
          <c:cat>
            <c:strRef>
              <c:f>'1'!$T$66:$U$66</c:f>
              <c:strCache>
                <c:ptCount val="2"/>
                <c:pt idx="0">
                  <c:v>Masculino</c:v>
                </c:pt>
                <c:pt idx="1">
                  <c:v>Femenino</c:v>
                </c:pt>
              </c:strCache>
            </c:strRef>
          </c:cat>
          <c:val>
            <c:numRef>
              <c:f>'1'!$T$67:$U$67</c:f>
              <c:numCache>
                <c:formatCode>0%</c:formatCode>
                <c:ptCount val="2"/>
                <c:pt idx="0">
                  <c:v>0.5345423143350605</c:v>
                </c:pt>
                <c:pt idx="1">
                  <c:v>0.46545768566493956</c:v>
                </c:pt>
              </c:numCache>
            </c:numRef>
          </c:val>
          <c:extLst xmlns:c16r2="http://schemas.microsoft.com/office/drawing/2015/06/chart">
            <c:ext xmlns:c16="http://schemas.microsoft.com/office/drawing/2014/chart" uri="{C3380CC4-5D6E-409C-BE32-E72D297353CC}">
              <c16:uniqueId val="{00000004-E6E8-4F43-BBDE-34591D3175AA}"/>
            </c:ext>
          </c:extLst>
        </c:ser>
        <c:ser>
          <c:idx val="1"/>
          <c:order val="1"/>
          <c:tx>
            <c:strRef>
              <c:f>'1'!$S$68</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E6E8-4F43-BBDE-34591D3175AA}"/>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E6E8-4F43-BBDE-34591D3175AA}"/>
              </c:ext>
            </c:extLst>
          </c:dPt>
          <c:dLbls>
            <c:dLbl>
              <c:idx val="0"/>
              <c:tx>
                <c:rich>
                  <a:bodyPr/>
                  <a:lstStyle/>
                  <a:p>
                    <a:fld id="{38D5C2EE-B856-4446-91D2-29279ADA0462}"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E6E8-4F43-BBDE-34591D3175AA}"/>
                </c:ext>
                <c:ext xmlns:c15="http://schemas.microsoft.com/office/drawing/2012/chart" uri="{CE6537A1-D6FC-4f65-9D91-7224C49458BB}">
                  <c15:dlblFieldTable/>
                  <c15:showDataLabelsRange val="1"/>
                </c:ext>
              </c:extLst>
            </c:dLbl>
            <c:dLbl>
              <c:idx val="1"/>
              <c:tx>
                <c:rich>
                  <a:bodyPr/>
                  <a:lstStyle/>
                  <a:p>
                    <a:fld id="{8CFE8E70-A97D-4487-B6E7-3880D946B5DC}"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'1'!$T$66:$U$66</c:f>
              <c:strCache>
                <c:ptCount val="2"/>
                <c:pt idx="0">
                  <c:v>Masculino</c:v>
                </c:pt>
                <c:pt idx="1">
                  <c:v>Femenino</c:v>
                </c:pt>
              </c:strCache>
            </c:strRef>
          </c:cat>
          <c:val>
            <c:numRef>
              <c:f>'1'!$T$68:$U$68</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E6E8-4F43-BBDE-34591D3175AA}"/>
            </c:ext>
            <c:ext xmlns:c15="http://schemas.microsoft.com/office/drawing/2012/chart" uri="{02D57815-91ED-43cb-92C2-25804820EDAC}">
              <c15:datalabelsRange>
                <c15:f>'1'!$T$67:$V$67</c15:f>
                <c15:dlblRangeCache>
                  <c:ptCount val="3"/>
                  <c:pt idx="0">
                    <c:v>53%</c:v>
                  </c:pt>
                  <c:pt idx="1">
                    <c:v>47%</c:v>
                  </c:pt>
                </c15:dlblRangeCache>
              </c15:datalabelsRange>
            </c:ext>
          </c:extLst>
        </c:ser>
        <c:dLbls>
          <c:showLegendKey val="0"/>
          <c:showVal val="0"/>
          <c:showCatName val="0"/>
          <c:showSerName val="0"/>
          <c:showPercent val="0"/>
          <c:showBubbleSize val="0"/>
        </c:dLbls>
        <c:gapWidth val="0"/>
        <c:overlap val="100"/>
        <c:axId val="578011328"/>
        <c:axId val="578011720"/>
      </c:barChart>
      <c:catAx>
        <c:axId val="5780113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78011720"/>
        <c:crosses val="autoZero"/>
        <c:auto val="1"/>
        <c:lblAlgn val="ctr"/>
        <c:lblOffset val="100"/>
        <c:noMultiLvlLbl val="0"/>
      </c:catAx>
      <c:valAx>
        <c:axId val="578011720"/>
        <c:scaling>
          <c:orientation val="minMax"/>
          <c:max val="1"/>
        </c:scaling>
        <c:delete val="1"/>
        <c:axPos val="l"/>
        <c:numFmt formatCode="0%" sourceLinked="1"/>
        <c:majorTickMark val="none"/>
        <c:minorTickMark val="none"/>
        <c:tickLblPos val="nextTo"/>
        <c:crossAx val="57801132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Crédito</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'1'!$S$79</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3844-4B2D-A836-4BBAC5982D31}"/>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3844-4B2D-A836-4BBAC5982D31}"/>
              </c:ext>
            </c:extLst>
          </c:dPt>
          <c:cat>
            <c:strRef>
              <c:f>'1'!$T$66:$U$66</c:f>
              <c:strCache>
                <c:ptCount val="2"/>
                <c:pt idx="0">
                  <c:v>Masculino</c:v>
                </c:pt>
                <c:pt idx="1">
                  <c:v>Femenino</c:v>
                </c:pt>
              </c:strCache>
            </c:strRef>
          </c:cat>
          <c:val>
            <c:numRef>
              <c:f>'1'!$T$79:$U$79</c:f>
              <c:numCache>
                <c:formatCode>0%</c:formatCode>
                <c:ptCount val="2"/>
                <c:pt idx="0">
                  <c:v>0.55980861244019142</c:v>
                </c:pt>
                <c:pt idx="1">
                  <c:v>0.44019138755980863</c:v>
                </c:pt>
              </c:numCache>
            </c:numRef>
          </c:val>
          <c:extLst xmlns:c16r2="http://schemas.microsoft.com/office/drawing/2015/06/chart">
            <c:ext xmlns:c16="http://schemas.microsoft.com/office/drawing/2014/chart" uri="{C3380CC4-5D6E-409C-BE32-E72D297353CC}">
              <c16:uniqueId val="{00000004-3844-4B2D-A836-4BBAC5982D31}"/>
            </c:ext>
          </c:extLst>
        </c:ser>
        <c:ser>
          <c:idx val="1"/>
          <c:order val="1"/>
          <c:tx>
            <c:strRef>
              <c:f>'1'!$S$80</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3844-4B2D-A836-4BBAC5982D31}"/>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3844-4B2D-A836-4BBAC5982D31}"/>
              </c:ext>
            </c:extLst>
          </c:dPt>
          <c:dLbls>
            <c:dLbl>
              <c:idx val="0"/>
              <c:tx>
                <c:rich>
                  <a:bodyPr/>
                  <a:lstStyle/>
                  <a:p>
                    <a:fld id="{41DFACFB-1605-4690-BF69-5034DE4EC638}"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3844-4B2D-A836-4BBAC5982D31}"/>
                </c:ext>
                <c:ext xmlns:c15="http://schemas.microsoft.com/office/drawing/2012/chart" uri="{CE6537A1-D6FC-4f65-9D91-7224C49458BB}">
                  <c15:dlblFieldTable/>
                  <c15:showDataLabelsRange val="1"/>
                </c:ext>
              </c:extLst>
            </c:dLbl>
            <c:dLbl>
              <c:idx val="1"/>
              <c:tx>
                <c:rich>
                  <a:bodyPr/>
                  <a:lstStyle/>
                  <a:p>
                    <a:fld id="{750266AB-F74B-48BB-8FDA-CB77E00E1BB3}"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'1'!$T$66:$U$66</c:f>
              <c:strCache>
                <c:ptCount val="2"/>
                <c:pt idx="0">
                  <c:v>Masculino</c:v>
                </c:pt>
                <c:pt idx="1">
                  <c:v>Femenino</c:v>
                </c:pt>
              </c:strCache>
            </c:strRef>
          </c:cat>
          <c:val>
            <c:numRef>
              <c:f>'1'!$T$80:$U$80</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3844-4B2D-A836-4BBAC5982D31}"/>
            </c:ext>
            <c:ext xmlns:c15="http://schemas.microsoft.com/office/drawing/2012/chart" uri="{02D57815-91ED-43cb-92C2-25804820EDAC}">
              <c15:datalabelsRange>
                <c15:f>'1'!$T$79:$U$79</c15:f>
                <c15:dlblRangeCache>
                  <c:ptCount val="2"/>
                  <c:pt idx="0">
                    <c:v>56%</c:v>
                  </c:pt>
                  <c:pt idx="1">
                    <c:v>44%</c:v>
                  </c:pt>
                </c15:dlblRangeCache>
              </c15:datalabelsRange>
            </c:ext>
          </c:extLst>
        </c:ser>
        <c:dLbls>
          <c:showLegendKey val="0"/>
          <c:showVal val="0"/>
          <c:showCatName val="0"/>
          <c:showSerName val="0"/>
          <c:showPercent val="0"/>
          <c:showBubbleSize val="0"/>
        </c:dLbls>
        <c:gapWidth val="0"/>
        <c:overlap val="100"/>
        <c:axId val="578008976"/>
        <c:axId val="567802232"/>
      </c:barChart>
      <c:catAx>
        <c:axId val="578008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67802232"/>
        <c:crosses val="autoZero"/>
        <c:auto val="1"/>
        <c:lblAlgn val="ctr"/>
        <c:lblOffset val="100"/>
        <c:noMultiLvlLbl val="0"/>
      </c:catAx>
      <c:valAx>
        <c:axId val="567802232"/>
        <c:scaling>
          <c:orientation val="minMax"/>
          <c:max val="1"/>
        </c:scaling>
        <c:delete val="1"/>
        <c:axPos val="l"/>
        <c:numFmt formatCode="0%" sourceLinked="1"/>
        <c:majorTickMark val="none"/>
        <c:minorTickMark val="none"/>
        <c:tickLblPos val="nextTo"/>
        <c:crossAx val="57800897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Inversión</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'1'!$S$91</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EE44-4A5B-B480-0F6584B45EC2}"/>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EE44-4A5B-B480-0F6584B45EC2}"/>
              </c:ext>
            </c:extLst>
          </c:dPt>
          <c:cat>
            <c:strRef>
              <c:f>'1'!$T$66:$U$66</c:f>
              <c:strCache>
                <c:ptCount val="2"/>
                <c:pt idx="0">
                  <c:v>Masculino</c:v>
                </c:pt>
                <c:pt idx="1">
                  <c:v>Femenino</c:v>
                </c:pt>
              </c:strCache>
            </c:strRef>
          </c:cat>
          <c:val>
            <c:numRef>
              <c:f>'1'!$T$91:$U$91</c:f>
              <c:numCache>
                <c:formatCode>0%</c:formatCode>
                <c:ptCount val="2"/>
                <c:pt idx="0">
                  <c:v>0.52982810920121337</c:v>
                </c:pt>
                <c:pt idx="1">
                  <c:v>0.47017189079878663</c:v>
                </c:pt>
              </c:numCache>
            </c:numRef>
          </c:val>
          <c:extLst xmlns:c16r2="http://schemas.microsoft.com/office/drawing/2015/06/chart">
            <c:ext xmlns:c16="http://schemas.microsoft.com/office/drawing/2014/chart" uri="{C3380CC4-5D6E-409C-BE32-E72D297353CC}">
              <c16:uniqueId val="{00000004-EE44-4A5B-B480-0F6584B45EC2}"/>
            </c:ext>
          </c:extLst>
        </c:ser>
        <c:ser>
          <c:idx val="1"/>
          <c:order val="1"/>
          <c:tx>
            <c:strRef>
              <c:f>'1'!$S$92</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EE44-4A5B-B480-0F6584B45EC2}"/>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EE44-4A5B-B480-0F6584B45EC2}"/>
              </c:ext>
            </c:extLst>
          </c:dPt>
          <c:dLbls>
            <c:dLbl>
              <c:idx val="0"/>
              <c:tx>
                <c:rich>
                  <a:bodyPr/>
                  <a:lstStyle/>
                  <a:p>
                    <a:fld id="{0B3C5E67-FEBA-4D77-ABD1-6D00871F4F12}"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EE44-4A5B-B480-0F6584B45EC2}"/>
                </c:ext>
                <c:ext xmlns:c15="http://schemas.microsoft.com/office/drawing/2012/chart" uri="{CE6537A1-D6FC-4f65-9D91-7224C49458BB}">
                  <c15:dlblFieldTable/>
                  <c15:showDataLabelsRange val="1"/>
                </c:ext>
              </c:extLst>
            </c:dLbl>
            <c:dLbl>
              <c:idx val="1"/>
              <c:tx>
                <c:rich>
                  <a:bodyPr/>
                  <a:lstStyle/>
                  <a:p>
                    <a:fld id="{FD460412-D9F5-49B5-BA8A-44526337BC33}"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'1'!$T$66:$U$66</c:f>
              <c:strCache>
                <c:ptCount val="2"/>
                <c:pt idx="0">
                  <c:v>Masculino</c:v>
                </c:pt>
                <c:pt idx="1">
                  <c:v>Femenino</c:v>
                </c:pt>
              </c:strCache>
            </c:strRef>
          </c:cat>
          <c:val>
            <c:numRef>
              <c:f>'1'!$T$92:$U$92</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EE44-4A5B-B480-0F6584B45EC2}"/>
            </c:ext>
            <c:ext xmlns:c15="http://schemas.microsoft.com/office/drawing/2012/chart" uri="{02D57815-91ED-43cb-92C2-25804820EDAC}">
              <c15:datalabelsRange>
                <c15:f>'1'!$T$91:$U$91</c15:f>
                <c15:dlblRangeCache>
                  <c:ptCount val="2"/>
                  <c:pt idx="0">
                    <c:v>53%</c:v>
                  </c:pt>
                  <c:pt idx="1">
                    <c:v>47%</c:v>
                  </c:pt>
                </c15:dlblRangeCache>
              </c15:datalabelsRange>
            </c:ext>
          </c:extLst>
        </c:ser>
        <c:dLbls>
          <c:showLegendKey val="0"/>
          <c:showVal val="0"/>
          <c:showCatName val="0"/>
          <c:showSerName val="0"/>
          <c:showPercent val="0"/>
          <c:showBubbleSize val="0"/>
        </c:dLbls>
        <c:gapWidth val="0"/>
        <c:overlap val="100"/>
        <c:axId val="567800272"/>
        <c:axId val="567801448"/>
      </c:barChart>
      <c:catAx>
        <c:axId val="56780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67801448"/>
        <c:crosses val="autoZero"/>
        <c:auto val="1"/>
        <c:lblAlgn val="ctr"/>
        <c:lblOffset val="100"/>
        <c:noMultiLvlLbl val="0"/>
      </c:catAx>
      <c:valAx>
        <c:axId val="567801448"/>
        <c:scaling>
          <c:orientation val="minMax"/>
          <c:max val="1"/>
        </c:scaling>
        <c:delete val="1"/>
        <c:axPos val="l"/>
        <c:numFmt formatCode="0%" sourceLinked="1"/>
        <c:majorTickMark val="none"/>
        <c:minorTickMark val="none"/>
        <c:tickLblPos val="nextTo"/>
        <c:crossAx val="56780027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Asistencia Técnica</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'2'!$S$67</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2F59-44C0-BF78-61821E5C98CB}"/>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2F59-44C0-BF78-61821E5C98CB}"/>
              </c:ext>
            </c:extLst>
          </c:dPt>
          <c:cat>
            <c:strRef>
              <c:f>'2'!$T$66:$U$66</c:f>
              <c:strCache>
                <c:ptCount val="2"/>
                <c:pt idx="0">
                  <c:v>Masculino</c:v>
                </c:pt>
                <c:pt idx="1">
                  <c:v>Femenino</c:v>
                </c:pt>
              </c:strCache>
            </c:strRef>
          </c:cat>
          <c:val>
            <c:numRef>
              <c:f>'2'!$T$67:$U$67</c:f>
              <c:numCache>
                <c:formatCode>0%</c:formatCode>
                <c:ptCount val="2"/>
                <c:pt idx="0">
                  <c:v>0.39004149377593361</c:v>
                </c:pt>
                <c:pt idx="1">
                  <c:v>0.60995850622406644</c:v>
                </c:pt>
              </c:numCache>
            </c:numRef>
          </c:val>
          <c:extLst xmlns:c16r2="http://schemas.microsoft.com/office/drawing/2015/06/chart">
            <c:ext xmlns:c16="http://schemas.microsoft.com/office/drawing/2014/chart" uri="{C3380CC4-5D6E-409C-BE32-E72D297353CC}">
              <c16:uniqueId val="{00000004-2F59-44C0-BF78-61821E5C98CB}"/>
            </c:ext>
          </c:extLst>
        </c:ser>
        <c:ser>
          <c:idx val="1"/>
          <c:order val="1"/>
          <c:tx>
            <c:strRef>
              <c:f>'2'!$S$68</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2F59-44C0-BF78-61821E5C98CB}"/>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2F59-44C0-BF78-61821E5C98CB}"/>
              </c:ext>
            </c:extLst>
          </c:dPt>
          <c:dLbls>
            <c:dLbl>
              <c:idx val="0"/>
              <c:tx>
                <c:rich>
                  <a:bodyPr/>
                  <a:lstStyle/>
                  <a:p>
                    <a:fld id="{069889A4-A3C8-49F3-89A6-8B52F25E82F6}"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2F59-44C0-BF78-61821E5C98CB}"/>
                </c:ext>
                <c:ext xmlns:c15="http://schemas.microsoft.com/office/drawing/2012/chart" uri="{CE6537A1-D6FC-4f65-9D91-7224C49458BB}">
                  <c15:dlblFieldTable/>
                  <c15:showDataLabelsRange val="1"/>
                </c:ext>
              </c:extLst>
            </c:dLbl>
            <c:dLbl>
              <c:idx val="1"/>
              <c:tx>
                <c:rich>
                  <a:bodyPr/>
                  <a:lstStyle/>
                  <a:p>
                    <a:fld id="{55261DBE-432E-448B-B942-3146C6968A93}"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'2'!$T$66:$U$66</c:f>
              <c:strCache>
                <c:ptCount val="2"/>
                <c:pt idx="0">
                  <c:v>Masculino</c:v>
                </c:pt>
                <c:pt idx="1">
                  <c:v>Femenino</c:v>
                </c:pt>
              </c:strCache>
            </c:strRef>
          </c:cat>
          <c:val>
            <c:numRef>
              <c:f>'2'!$T$68:$U$68</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2F59-44C0-BF78-61821E5C98CB}"/>
            </c:ext>
            <c:ext xmlns:c15="http://schemas.microsoft.com/office/drawing/2012/chart" uri="{02D57815-91ED-43cb-92C2-25804820EDAC}">
              <c15:datalabelsRange>
                <c15:f>'2'!$T$67:$U$67</c15:f>
                <c15:dlblRangeCache>
                  <c:ptCount val="2"/>
                  <c:pt idx="0">
                    <c:v>39%</c:v>
                  </c:pt>
                  <c:pt idx="1">
                    <c:v>61%</c:v>
                  </c:pt>
                </c15:dlblRangeCache>
              </c15:datalabelsRange>
            </c:ext>
          </c:extLst>
        </c:ser>
        <c:dLbls>
          <c:showLegendKey val="0"/>
          <c:showVal val="0"/>
          <c:showCatName val="0"/>
          <c:showSerName val="0"/>
          <c:showPercent val="0"/>
          <c:showBubbleSize val="0"/>
        </c:dLbls>
        <c:gapWidth val="0"/>
        <c:overlap val="100"/>
        <c:axId val="567803016"/>
        <c:axId val="567800664"/>
      </c:barChart>
      <c:catAx>
        <c:axId val="5678030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67800664"/>
        <c:crosses val="autoZero"/>
        <c:auto val="1"/>
        <c:lblAlgn val="ctr"/>
        <c:lblOffset val="100"/>
        <c:noMultiLvlLbl val="0"/>
      </c:catAx>
      <c:valAx>
        <c:axId val="567800664"/>
        <c:scaling>
          <c:orientation val="minMax"/>
          <c:max val="1"/>
        </c:scaling>
        <c:delete val="1"/>
        <c:axPos val="l"/>
        <c:numFmt formatCode="0%" sourceLinked="1"/>
        <c:majorTickMark val="none"/>
        <c:minorTickMark val="none"/>
        <c:tickLblPos val="nextTo"/>
        <c:crossAx val="5678030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Crédito</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'2'!$S$79</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91C8-477E-BB8B-368EAF92CA35}"/>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91C8-477E-BB8B-368EAF92CA35}"/>
              </c:ext>
            </c:extLst>
          </c:dPt>
          <c:cat>
            <c:strRef>
              <c:f>'2'!$T$66:$U$66</c:f>
              <c:strCache>
                <c:ptCount val="2"/>
                <c:pt idx="0">
                  <c:v>Masculino</c:v>
                </c:pt>
                <c:pt idx="1">
                  <c:v>Femenino</c:v>
                </c:pt>
              </c:strCache>
            </c:strRef>
          </c:cat>
          <c:val>
            <c:numRef>
              <c:f>'2'!$T$79:$U$79</c:f>
              <c:numCache>
                <c:formatCode>0%</c:formatCode>
                <c:ptCount val="2"/>
                <c:pt idx="0">
                  <c:v>0.40993788819875776</c:v>
                </c:pt>
                <c:pt idx="1">
                  <c:v>0.59006211180124224</c:v>
                </c:pt>
              </c:numCache>
            </c:numRef>
          </c:val>
          <c:extLst xmlns:c16r2="http://schemas.microsoft.com/office/drawing/2015/06/chart">
            <c:ext xmlns:c16="http://schemas.microsoft.com/office/drawing/2014/chart" uri="{C3380CC4-5D6E-409C-BE32-E72D297353CC}">
              <c16:uniqueId val="{00000004-91C8-477E-BB8B-368EAF92CA35}"/>
            </c:ext>
          </c:extLst>
        </c:ser>
        <c:ser>
          <c:idx val="1"/>
          <c:order val="1"/>
          <c:tx>
            <c:strRef>
              <c:f>'2'!$S$80</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91C8-477E-BB8B-368EAF92CA35}"/>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91C8-477E-BB8B-368EAF92CA35}"/>
              </c:ext>
            </c:extLst>
          </c:dPt>
          <c:dLbls>
            <c:dLbl>
              <c:idx val="0"/>
              <c:tx>
                <c:rich>
                  <a:bodyPr/>
                  <a:lstStyle/>
                  <a:p>
                    <a:fld id="{B6347EC5-FE02-4053-B6CA-EDC03FC6ED89}"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91C8-477E-BB8B-368EAF92CA35}"/>
                </c:ext>
                <c:ext xmlns:c15="http://schemas.microsoft.com/office/drawing/2012/chart" uri="{CE6537A1-D6FC-4f65-9D91-7224C49458BB}">
                  <c15:dlblFieldTable/>
                  <c15:showDataLabelsRange val="1"/>
                </c:ext>
              </c:extLst>
            </c:dLbl>
            <c:dLbl>
              <c:idx val="1"/>
              <c:tx>
                <c:rich>
                  <a:bodyPr/>
                  <a:lstStyle/>
                  <a:p>
                    <a:fld id="{D550121D-A40B-41EF-8D0E-972EBDD6BB52}"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'2'!$T$66:$U$66</c:f>
              <c:strCache>
                <c:ptCount val="2"/>
                <c:pt idx="0">
                  <c:v>Masculino</c:v>
                </c:pt>
                <c:pt idx="1">
                  <c:v>Femenino</c:v>
                </c:pt>
              </c:strCache>
            </c:strRef>
          </c:cat>
          <c:val>
            <c:numRef>
              <c:f>'2'!$T$80:$U$80</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91C8-477E-BB8B-368EAF92CA35}"/>
            </c:ext>
            <c:ext xmlns:c15="http://schemas.microsoft.com/office/drawing/2012/chart" uri="{02D57815-91ED-43cb-92C2-25804820EDAC}">
              <c15:datalabelsRange>
                <c15:f>'2'!$T$79:$U$79</c15:f>
                <c15:dlblRangeCache>
                  <c:ptCount val="2"/>
                  <c:pt idx="0">
                    <c:v>41%</c:v>
                  </c:pt>
                  <c:pt idx="1">
                    <c:v>59%</c:v>
                  </c:pt>
                </c15:dlblRangeCache>
              </c15:datalabelsRange>
            </c:ext>
          </c:extLst>
        </c:ser>
        <c:dLbls>
          <c:showLegendKey val="0"/>
          <c:showVal val="0"/>
          <c:showCatName val="0"/>
          <c:showSerName val="0"/>
          <c:showPercent val="0"/>
          <c:showBubbleSize val="0"/>
        </c:dLbls>
        <c:gapWidth val="0"/>
        <c:overlap val="100"/>
        <c:axId val="567799880"/>
        <c:axId val="567801056"/>
      </c:barChart>
      <c:catAx>
        <c:axId val="567799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567801056"/>
        <c:crosses val="autoZero"/>
        <c:auto val="1"/>
        <c:lblAlgn val="ctr"/>
        <c:lblOffset val="100"/>
        <c:noMultiLvlLbl val="0"/>
      </c:catAx>
      <c:valAx>
        <c:axId val="567801056"/>
        <c:scaling>
          <c:orientation val="minMax"/>
          <c:max val="1"/>
        </c:scaling>
        <c:delete val="1"/>
        <c:axPos val="l"/>
        <c:numFmt formatCode="0%" sourceLinked="1"/>
        <c:majorTickMark val="none"/>
        <c:minorTickMark val="none"/>
        <c:tickLblPos val="nextTo"/>
        <c:crossAx val="56779988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Inversión</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'2'!$S$91</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2B9A-4425-A0E7-45CB64501AE5}"/>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2B9A-4425-A0E7-45CB64501AE5}"/>
              </c:ext>
            </c:extLst>
          </c:dPt>
          <c:cat>
            <c:strRef>
              <c:f>'2'!$T$66:$U$66</c:f>
              <c:strCache>
                <c:ptCount val="2"/>
                <c:pt idx="0">
                  <c:v>Masculino</c:v>
                </c:pt>
                <c:pt idx="1">
                  <c:v>Femenino</c:v>
                </c:pt>
              </c:strCache>
            </c:strRef>
          </c:cat>
          <c:val>
            <c:numRef>
              <c:f>'2'!$T$91:$U$91</c:f>
              <c:numCache>
                <c:formatCode>0%</c:formatCode>
                <c:ptCount val="2"/>
                <c:pt idx="0">
                  <c:v>0.38421733505821476</c:v>
                </c:pt>
                <c:pt idx="1">
                  <c:v>0.61578266494178524</c:v>
                </c:pt>
              </c:numCache>
            </c:numRef>
          </c:val>
          <c:extLst xmlns:c16r2="http://schemas.microsoft.com/office/drawing/2015/06/chart">
            <c:ext xmlns:c16="http://schemas.microsoft.com/office/drawing/2014/chart" uri="{C3380CC4-5D6E-409C-BE32-E72D297353CC}">
              <c16:uniqueId val="{00000004-2B9A-4425-A0E7-45CB64501AE5}"/>
            </c:ext>
          </c:extLst>
        </c:ser>
        <c:ser>
          <c:idx val="1"/>
          <c:order val="1"/>
          <c:tx>
            <c:strRef>
              <c:f>'2'!$S$92</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2B9A-4425-A0E7-45CB64501AE5}"/>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2B9A-4425-A0E7-45CB64501AE5}"/>
              </c:ext>
            </c:extLst>
          </c:dPt>
          <c:dLbls>
            <c:dLbl>
              <c:idx val="0"/>
              <c:tx>
                <c:rich>
                  <a:bodyPr/>
                  <a:lstStyle/>
                  <a:p>
                    <a:fld id="{AD454C1C-2638-4EB0-854F-3C271A5B6621}"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2B9A-4425-A0E7-45CB64501AE5}"/>
                </c:ext>
                <c:ext xmlns:c15="http://schemas.microsoft.com/office/drawing/2012/chart" uri="{CE6537A1-D6FC-4f65-9D91-7224C49458BB}">
                  <c15:dlblFieldTable/>
                  <c15:showDataLabelsRange val="1"/>
                </c:ext>
              </c:extLst>
            </c:dLbl>
            <c:dLbl>
              <c:idx val="1"/>
              <c:tx>
                <c:rich>
                  <a:bodyPr/>
                  <a:lstStyle/>
                  <a:p>
                    <a:fld id="{20986188-6540-4390-BA76-57C22EDBD2DC}"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'2'!$T$66:$U$66</c:f>
              <c:strCache>
                <c:ptCount val="2"/>
                <c:pt idx="0">
                  <c:v>Masculino</c:v>
                </c:pt>
                <c:pt idx="1">
                  <c:v>Femenino</c:v>
                </c:pt>
              </c:strCache>
            </c:strRef>
          </c:cat>
          <c:val>
            <c:numRef>
              <c:f>'2'!$T$92:$U$92</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2B9A-4425-A0E7-45CB64501AE5}"/>
            </c:ext>
            <c:ext xmlns:c15="http://schemas.microsoft.com/office/drawing/2012/chart" uri="{02D57815-91ED-43cb-92C2-25804820EDAC}">
              <c15:datalabelsRange>
                <c15:f>'2'!$T$91:$U$91</c15:f>
                <c15:dlblRangeCache>
                  <c:ptCount val="2"/>
                  <c:pt idx="0">
                    <c:v>38%</c:v>
                  </c:pt>
                  <c:pt idx="1">
                    <c:v>62%</c:v>
                  </c:pt>
                </c15:dlblRangeCache>
              </c15:datalabelsRange>
            </c:ext>
          </c:extLst>
        </c:ser>
        <c:dLbls>
          <c:showLegendKey val="0"/>
          <c:showVal val="0"/>
          <c:showCatName val="0"/>
          <c:showSerName val="0"/>
          <c:showPercent val="0"/>
          <c:showBubbleSize val="0"/>
        </c:dLbls>
        <c:gapWidth val="0"/>
        <c:overlap val="100"/>
        <c:axId val="489174192"/>
        <c:axId val="489172624"/>
      </c:barChart>
      <c:catAx>
        <c:axId val="489174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89172624"/>
        <c:crosses val="autoZero"/>
        <c:auto val="1"/>
        <c:lblAlgn val="ctr"/>
        <c:lblOffset val="100"/>
        <c:noMultiLvlLbl val="0"/>
      </c:catAx>
      <c:valAx>
        <c:axId val="489172624"/>
        <c:scaling>
          <c:orientation val="minMax"/>
          <c:max val="1"/>
        </c:scaling>
        <c:delete val="1"/>
        <c:axPos val="l"/>
        <c:numFmt formatCode="0%" sourceLinked="1"/>
        <c:majorTickMark val="none"/>
        <c:minorTickMark val="none"/>
        <c:tickLblPos val="nextTo"/>
        <c:crossAx val="48917419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Asistencia Técnica</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'3'!$S$67</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25C9-4629-BE75-421184653B17}"/>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25C9-4629-BE75-421184653B17}"/>
              </c:ext>
            </c:extLst>
          </c:dPt>
          <c:cat>
            <c:strRef>
              <c:f>'3'!$T$66:$U$66</c:f>
              <c:strCache>
                <c:ptCount val="2"/>
                <c:pt idx="0">
                  <c:v>Masculino</c:v>
                </c:pt>
                <c:pt idx="1">
                  <c:v>Femenino</c:v>
                </c:pt>
              </c:strCache>
            </c:strRef>
          </c:cat>
          <c:val>
            <c:numRef>
              <c:f>'3'!$T$67:$U$67</c:f>
              <c:numCache>
                <c:formatCode>0%</c:formatCode>
                <c:ptCount val="2"/>
                <c:pt idx="0">
                  <c:v>0.54613466334164584</c:v>
                </c:pt>
                <c:pt idx="1">
                  <c:v>0.4538653366583541</c:v>
                </c:pt>
              </c:numCache>
            </c:numRef>
          </c:val>
          <c:extLst xmlns:c16r2="http://schemas.microsoft.com/office/drawing/2015/06/chart">
            <c:ext xmlns:c16="http://schemas.microsoft.com/office/drawing/2014/chart" uri="{C3380CC4-5D6E-409C-BE32-E72D297353CC}">
              <c16:uniqueId val="{00000004-25C9-4629-BE75-421184653B17}"/>
            </c:ext>
          </c:extLst>
        </c:ser>
        <c:ser>
          <c:idx val="1"/>
          <c:order val="1"/>
          <c:tx>
            <c:strRef>
              <c:f>'3'!$S$68</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25C9-4629-BE75-421184653B17}"/>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25C9-4629-BE75-421184653B17}"/>
              </c:ext>
            </c:extLst>
          </c:dPt>
          <c:dLbls>
            <c:dLbl>
              <c:idx val="0"/>
              <c:tx>
                <c:rich>
                  <a:bodyPr/>
                  <a:lstStyle/>
                  <a:p>
                    <a:fld id="{D7714F5F-0DC7-4BAA-9AE4-0AF8158E848F}"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25C9-4629-BE75-421184653B17}"/>
                </c:ext>
                <c:ext xmlns:c15="http://schemas.microsoft.com/office/drawing/2012/chart" uri="{CE6537A1-D6FC-4f65-9D91-7224C49458BB}">
                  <c15:dlblFieldTable/>
                  <c15:showDataLabelsRange val="1"/>
                </c:ext>
              </c:extLst>
            </c:dLbl>
            <c:dLbl>
              <c:idx val="1"/>
              <c:tx>
                <c:rich>
                  <a:bodyPr/>
                  <a:lstStyle/>
                  <a:p>
                    <a:fld id="{686E4A5F-6540-4775-9EE8-DB9C2323D8D4}"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'3'!$T$66:$U$66</c:f>
              <c:strCache>
                <c:ptCount val="2"/>
                <c:pt idx="0">
                  <c:v>Masculino</c:v>
                </c:pt>
                <c:pt idx="1">
                  <c:v>Femenino</c:v>
                </c:pt>
              </c:strCache>
            </c:strRef>
          </c:cat>
          <c:val>
            <c:numRef>
              <c:f>'3'!$T$68:$U$68</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25C9-4629-BE75-421184653B17}"/>
            </c:ext>
            <c:ext xmlns:c15="http://schemas.microsoft.com/office/drawing/2012/chart" uri="{02D57815-91ED-43cb-92C2-25804820EDAC}">
              <c15:datalabelsRange>
                <c15:f>'3'!$T$67:$U$67</c15:f>
                <c15:dlblRangeCache>
                  <c:ptCount val="2"/>
                  <c:pt idx="0">
                    <c:v>55%</c:v>
                  </c:pt>
                  <c:pt idx="1">
                    <c:v>45%</c:v>
                  </c:pt>
                </c15:dlblRangeCache>
              </c15:datalabelsRange>
            </c:ext>
          </c:extLst>
        </c:ser>
        <c:dLbls>
          <c:showLegendKey val="0"/>
          <c:showVal val="0"/>
          <c:showCatName val="0"/>
          <c:showSerName val="0"/>
          <c:showPercent val="0"/>
          <c:showBubbleSize val="0"/>
        </c:dLbls>
        <c:gapWidth val="0"/>
        <c:overlap val="100"/>
        <c:axId val="489171448"/>
        <c:axId val="489173800"/>
      </c:barChart>
      <c:catAx>
        <c:axId val="4891714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89173800"/>
        <c:crosses val="autoZero"/>
        <c:auto val="1"/>
        <c:lblAlgn val="ctr"/>
        <c:lblOffset val="100"/>
        <c:noMultiLvlLbl val="0"/>
      </c:catAx>
      <c:valAx>
        <c:axId val="489173800"/>
        <c:scaling>
          <c:orientation val="minMax"/>
          <c:max val="1"/>
        </c:scaling>
        <c:delete val="1"/>
        <c:axPos val="l"/>
        <c:numFmt formatCode="0%" sourceLinked="1"/>
        <c:majorTickMark val="none"/>
        <c:minorTickMark val="none"/>
        <c:tickLblPos val="nextTo"/>
        <c:crossAx val="48917144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Crédito</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'3'!$S$79</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A2B5-46AA-A13F-5DDD4EFB80A9}"/>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A2B5-46AA-A13F-5DDD4EFB80A9}"/>
              </c:ext>
            </c:extLst>
          </c:dPt>
          <c:cat>
            <c:strRef>
              <c:f>'3'!$T$66:$U$66</c:f>
              <c:strCache>
                <c:ptCount val="2"/>
                <c:pt idx="0">
                  <c:v>Masculino</c:v>
                </c:pt>
                <c:pt idx="1">
                  <c:v>Femenino</c:v>
                </c:pt>
              </c:strCache>
            </c:strRef>
          </c:cat>
          <c:val>
            <c:numRef>
              <c:f>'3'!$T$79:$U$79</c:f>
              <c:numCache>
                <c:formatCode>0%</c:formatCode>
                <c:ptCount val="2"/>
                <c:pt idx="0">
                  <c:v>0.63200000000000001</c:v>
                </c:pt>
                <c:pt idx="1">
                  <c:v>0.36799999999999999</c:v>
                </c:pt>
              </c:numCache>
            </c:numRef>
          </c:val>
          <c:extLst xmlns:c16r2="http://schemas.microsoft.com/office/drawing/2015/06/chart">
            <c:ext xmlns:c16="http://schemas.microsoft.com/office/drawing/2014/chart" uri="{C3380CC4-5D6E-409C-BE32-E72D297353CC}">
              <c16:uniqueId val="{00000004-A2B5-46AA-A13F-5DDD4EFB80A9}"/>
            </c:ext>
          </c:extLst>
        </c:ser>
        <c:ser>
          <c:idx val="1"/>
          <c:order val="1"/>
          <c:tx>
            <c:strRef>
              <c:f>'3'!$S$80</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A2B5-46AA-A13F-5DDD4EFB80A9}"/>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A2B5-46AA-A13F-5DDD4EFB80A9}"/>
              </c:ext>
            </c:extLst>
          </c:dPt>
          <c:dLbls>
            <c:dLbl>
              <c:idx val="0"/>
              <c:tx>
                <c:rich>
                  <a:bodyPr/>
                  <a:lstStyle/>
                  <a:p>
                    <a:fld id="{3C5A8475-6D22-45A7-B073-290EB83863FE}"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A2B5-46AA-A13F-5DDD4EFB80A9}"/>
                </c:ext>
                <c:ext xmlns:c15="http://schemas.microsoft.com/office/drawing/2012/chart" uri="{CE6537A1-D6FC-4f65-9D91-7224C49458BB}">
                  <c15:dlblFieldTable/>
                  <c15:showDataLabelsRange val="1"/>
                </c:ext>
              </c:extLst>
            </c:dLbl>
            <c:dLbl>
              <c:idx val="1"/>
              <c:tx>
                <c:rich>
                  <a:bodyPr/>
                  <a:lstStyle/>
                  <a:p>
                    <a:fld id="{B0BB30F2-83B6-4F7E-AAA1-ED937FD670D3}"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'3'!$T$66:$U$66</c:f>
              <c:strCache>
                <c:ptCount val="2"/>
                <c:pt idx="0">
                  <c:v>Masculino</c:v>
                </c:pt>
                <c:pt idx="1">
                  <c:v>Femenino</c:v>
                </c:pt>
              </c:strCache>
            </c:strRef>
          </c:cat>
          <c:val>
            <c:numRef>
              <c:f>'3'!$T$80:$U$80</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A2B5-46AA-A13F-5DDD4EFB80A9}"/>
            </c:ext>
            <c:ext xmlns:c15="http://schemas.microsoft.com/office/drawing/2012/chart" uri="{02D57815-91ED-43cb-92C2-25804820EDAC}">
              <c15:datalabelsRange>
                <c15:f>'3'!$T$79:$U$79</c15:f>
                <c15:dlblRangeCache>
                  <c:ptCount val="2"/>
                  <c:pt idx="0">
                    <c:v>63%</c:v>
                  </c:pt>
                  <c:pt idx="1">
                    <c:v>37%</c:v>
                  </c:pt>
                </c15:dlblRangeCache>
              </c15:datalabelsRange>
            </c:ext>
          </c:extLst>
        </c:ser>
        <c:dLbls>
          <c:showLegendKey val="0"/>
          <c:showVal val="0"/>
          <c:showCatName val="0"/>
          <c:showSerName val="0"/>
          <c:showPercent val="0"/>
          <c:showBubbleSize val="0"/>
        </c:dLbls>
        <c:gapWidth val="0"/>
        <c:overlap val="100"/>
        <c:axId val="489174976"/>
        <c:axId val="489171840"/>
      </c:barChart>
      <c:catAx>
        <c:axId val="489174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89171840"/>
        <c:crosses val="autoZero"/>
        <c:auto val="1"/>
        <c:lblAlgn val="ctr"/>
        <c:lblOffset val="100"/>
        <c:noMultiLvlLbl val="0"/>
      </c:catAx>
      <c:valAx>
        <c:axId val="489171840"/>
        <c:scaling>
          <c:orientation val="minMax"/>
          <c:max val="1"/>
        </c:scaling>
        <c:delete val="1"/>
        <c:axPos val="l"/>
        <c:numFmt formatCode="0%" sourceLinked="1"/>
        <c:majorTickMark val="none"/>
        <c:minorTickMark val="none"/>
        <c:tickLblPos val="nextTo"/>
        <c:crossAx val="48917497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Inversión</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'3'!$S$91</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C165-419E-BFF9-71DF5E0745E5}"/>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C165-419E-BFF9-71DF5E0745E5}"/>
              </c:ext>
            </c:extLst>
          </c:dPt>
          <c:cat>
            <c:strRef>
              <c:f>'3'!$T$66:$U$66</c:f>
              <c:strCache>
                <c:ptCount val="2"/>
                <c:pt idx="0">
                  <c:v>Masculino</c:v>
                </c:pt>
                <c:pt idx="1">
                  <c:v>Femenino</c:v>
                </c:pt>
              </c:strCache>
            </c:strRef>
          </c:cat>
          <c:val>
            <c:numRef>
              <c:f>'3'!$T$91:$U$91</c:f>
              <c:numCache>
                <c:formatCode>0%</c:formatCode>
                <c:ptCount val="2"/>
                <c:pt idx="0">
                  <c:v>0.50450450450450446</c:v>
                </c:pt>
                <c:pt idx="1">
                  <c:v>0.49549549549549549</c:v>
                </c:pt>
              </c:numCache>
            </c:numRef>
          </c:val>
          <c:extLst xmlns:c16r2="http://schemas.microsoft.com/office/drawing/2015/06/chart">
            <c:ext xmlns:c16="http://schemas.microsoft.com/office/drawing/2014/chart" uri="{C3380CC4-5D6E-409C-BE32-E72D297353CC}">
              <c16:uniqueId val="{00000004-C165-419E-BFF9-71DF5E0745E5}"/>
            </c:ext>
          </c:extLst>
        </c:ser>
        <c:ser>
          <c:idx val="1"/>
          <c:order val="1"/>
          <c:tx>
            <c:strRef>
              <c:f>'3'!$S$92</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C165-419E-BFF9-71DF5E0745E5}"/>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C165-419E-BFF9-71DF5E0745E5}"/>
              </c:ext>
            </c:extLst>
          </c:dPt>
          <c:dLbls>
            <c:dLbl>
              <c:idx val="0"/>
              <c:tx>
                <c:rich>
                  <a:bodyPr/>
                  <a:lstStyle/>
                  <a:p>
                    <a:fld id="{8C3F2607-F1EB-4C59-BA49-8C87A9B4CC92}"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C165-419E-BFF9-71DF5E0745E5}"/>
                </c:ext>
                <c:ext xmlns:c15="http://schemas.microsoft.com/office/drawing/2012/chart" uri="{CE6537A1-D6FC-4f65-9D91-7224C49458BB}">
                  <c15:dlblFieldTable/>
                  <c15:showDataLabelsRange val="1"/>
                </c:ext>
              </c:extLst>
            </c:dLbl>
            <c:dLbl>
              <c:idx val="1"/>
              <c:tx>
                <c:rich>
                  <a:bodyPr/>
                  <a:lstStyle/>
                  <a:p>
                    <a:fld id="{3112B32A-B999-46C6-A704-E942362700DD}"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'3'!$T$66:$U$66</c:f>
              <c:strCache>
                <c:ptCount val="2"/>
                <c:pt idx="0">
                  <c:v>Masculino</c:v>
                </c:pt>
                <c:pt idx="1">
                  <c:v>Femenino</c:v>
                </c:pt>
              </c:strCache>
            </c:strRef>
          </c:cat>
          <c:val>
            <c:numRef>
              <c:f>'3'!$T$92:$U$92</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C165-419E-BFF9-71DF5E0745E5}"/>
            </c:ext>
            <c:ext xmlns:c15="http://schemas.microsoft.com/office/drawing/2012/chart" uri="{02D57815-91ED-43cb-92C2-25804820EDAC}">
              <c15:datalabelsRange>
                <c15:f>'3'!$T$91:$U$91</c15:f>
                <c15:dlblRangeCache>
                  <c:ptCount val="2"/>
                  <c:pt idx="0">
                    <c:v>50%</c:v>
                  </c:pt>
                  <c:pt idx="1">
                    <c:v>50%</c:v>
                  </c:pt>
                </c15:dlblRangeCache>
              </c15:datalabelsRange>
            </c:ext>
          </c:extLst>
        </c:ser>
        <c:dLbls>
          <c:showLegendKey val="0"/>
          <c:showVal val="0"/>
          <c:showCatName val="0"/>
          <c:showSerName val="0"/>
          <c:showPercent val="0"/>
          <c:showBubbleSize val="0"/>
        </c:dLbls>
        <c:gapWidth val="0"/>
        <c:overlap val="100"/>
        <c:axId val="385424784"/>
        <c:axId val="385424000"/>
      </c:barChart>
      <c:catAx>
        <c:axId val="3854247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85424000"/>
        <c:crosses val="autoZero"/>
        <c:auto val="1"/>
        <c:lblAlgn val="ctr"/>
        <c:lblOffset val="100"/>
        <c:noMultiLvlLbl val="0"/>
      </c:catAx>
      <c:valAx>
        <c:axId val="385424000"/>
        <c:scaling>
          <c:orientation val="minMax"/>
          <c:max val="1"/>
        </c:scaling>
        <c:delete val="1"/>
        <c:axPos val="l"/>
        <c:numFmt formatCode="0%" sourceLinked="1"/>
        <c:majorTickMark val="none"/>
        <c:minorTickMark val="none"/>
        <c:tickLblPos val="nextTo"/>
        <c:crossAx val="38542478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Asistencia Técnica</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'4'!$S$67</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CDB4-4097-923F-30A9AB550EB4}"/>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CDB4-4097-923F-30A9AB550EB4}"/>
              </c:ext>
            </c:extLst>
          </c:dPt>
          <c:cat>
            <c:strRef>
              <c:f>'4'!$T$66:$U$66</c:f>
              <c:strCache>
                <c:ptCount val="2"/>
                <c:pt idx="0">
                  <c:v>Masculino</c:v>
                </c:pt>
                <c:pt idx="1">
                  <c:v>Femenino</c:v>
                </c:pt>
              </c:strCache>
            </c:strRef>
          </c:cat>
          <c:val>
            <c:numRef>
              <c:f>'4'!$T$67:$U$67</c:f>
              <c:numCache>
                <c:formatCode>0%</c:formatCode>
                <c:ptCount val="2"/>
                <c:pt idx="0">
                  <c:v>0.59594460929772497</c:v>
                </c:pt>
                <c:pt idx="1">
                  <c:v>0.40405539070227497</c:v>
                </c:pt>
              </c:numCache>
            </c:numRef>
          </c:val>
          <c:extLst xmlns:c16r2="http://schemas.microsoft.com/office/drawing/2015/06/chart">
            <c:ext xmlns:c16="http://schemas.microsoft.com/office/drawing/2014/chart" uri="{C3380CC4-5D6E-409C-BE32-E72D297353CC}">
              <c16:uniqueId val="{00000004-CDB4-4097-923F-30A9AB550EB4}"/>
            </c:ext>
          </c:extLst>
        </c:ser>
        <c:ser>
          <c:idx val="1"/>
          <c:order val="1"/>
          <c:tx>
            <c:strRef>
              <c:f>'4'!$S$68</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CDB4-4097-923F-30A9AB550EB4}"/>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CDB4-4097-923F-30A9AB550EB4}"/>
              </c:ext>
            </c:extLst>
          </c:dPt>
          <c:dLbls>
            <c:dLbl>
              <c:idx val="0"/>
              <c:tx>
                <c:rich>
                  <a:bodyPr/>
                  <a:lstStyle/>
                  <a:p>
                    <a:fld id="{47A194BB-8ED8-4AA5-BFB4-EA8E10DB963B}"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CDB4-4097-923F-30A9AB550EB4}"/>
                </c:ext>
                <c:ext xmlns:c15="http://schemas.microsoft.com/office/drawing/2012/chart" uri="{CE6537A1-D6FC-4f65-9D91-7224C49458BB}">
                  <c15:dlblFieldTable/>
                  <c15:showDataLabelsRange val="1"/>
                </c:ext>
              </c:extLst>
            </c:dLbl>
            <c:dLbl>
              <c:idx val="1"/>
              <c:tx>
                <c:rich>
                  <a:bodyPr/>
                  <a:lstStyle/>
                  <a:p>
                    <a:fld id="{7F77AE2A-A792-4483-9D67-61ECFEC69009}"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'4'!$T$66:$U$66</c:f>
              <c:strCache>
                <c:ptCount val="2"/>
                <c:pt idx="0">
                  <c:v>Masculino</c:v>
                </c:pt>
                <c:pt idx="1">
                  <c:v>Femenino</c:v>
                </c:pt>
              </c:strCache>
            </c:strRef>
          </c:cat>
          <c:val>
            <c:numRef>
              <c:f>'4'!$T$68:$U$68</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CDB4-4097-923F-30A9AB550EB4}"/>
            </c:ext>
            <c:ext xmlns:c15="http://schemas.microsoft.com/office/drawing/2012/chart" uri="{02D57815-91ED-43cb-92C2-25804820EDAC}">
              <c15:datalabelsRange>
                <c15:f>'4'!$T$67:$U$67</c15:f>
                <c15:dlblRangeCache>
                  <c:ptCount val="2"/>
                  <c:pt idx="0">
                    <c:v>60%</c:v>
                  </c:pt>
                  <c:pt idx="1">
                    <c:v>40%</c:v>
                  </c:pt>
                </c15:dlblRangeCache>
              </c15:datalabelsRange>
            </c:ext>
          </c:extLst>
        </c:ser>
        <c:dLbls>
          <c:showLegendKey val="0"/>
          <c:showVal val="0"/>
          <c:showCatName val="0"/>
          <c:showSerName val="0"/>
          <c:showPercent val="0"/>
          <c:showBubbleSize val="0"/>
        </c:dLbls>
        <c:gapWidth val="0"/>
        <c:overlap val="100"/>
        <c:axId val="385421256"/>
        <c:axId val="385422432"/>
      </c:barChart>
      <c:catAx>
        <c:axId val="3854212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85422432"/>
        <c:crosses val="autoZero"/>
        <c:auto val="1"/>
        <c:lblAlgn val="ctr"/>
        <c:lblOffset val="100"/>
        <c:noMultiLvlLbl val="0"/>
      </c:catAx>
      <c:valAx>
        <c:axId val="385422432"/>
        <c:scaling>
          <c:orientation val="minMax"/>
          <c:max val="1"/>
        </c:scaling>
        <c:delete val="1"/>
        <c:axPos val="l"/>
        <c:numFmt formatCode="0%" sourceLinked="1"/>
        <c:majorTickMark val="none"/>
        <c:minorTickMark val="none"/>
        <c:tickLblPos val="nextTo"/>
        <c:crossAx val="38542125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a:t>PROFESIONAL</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bar"/>
        <c:grouping val="percentStacked"/>
        <c:varyColors val="0"/>
        <c:ser>
          <c:idx val="0"/>
          <c:order val="0"/>
          <c:tx>
            <c:strRef>
              <c:f>graficos!$B$56:$B$57</c:f>
              <c:strCache>
                <c:ptCount val="2"/>
                <c:pt idx="1">
                  <c:v>Contrata</c:v>
                </c:pt>
              </c:strCache>
            </c:strRef>
          </c:tx>
          <c:spPr>
            <a:solidFill>
              <a:srgbClr val="002060"/>
            </a:solidFill>
            <a:ln>
              <a:noFill/>
            </a:ln>
            <a:effectLst/>
          </c:spPr>
          <c:invertIfNegative val="0"/>
          <c:dLbls>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graficos!$A$58:$A$74</c:f>
              <c:strCache>
                <c:ptCount val="17"/>
                <c:pt idx="0">
                  <c:v>ARICA Y PARINACOTA</c:v>
                </c:pt>
                <c:pt idx="1">
                  <c:v>TARAPACA</c:v>
                </c:pt>
                <c:pt idx="2">
                  <c:v>ANTOFAGASTA</c:v>
                </c:pt>
                <c:pt idx="3">
                  <c:v>ATACAMA</c:v>
                </c:pt>
                <c:pt idx="4">
                  <c:v>COQUIMBO</c:v>
                </c:pt>
                <c:pt idx="5">
                  <c:v>VALPARAISO</c:v>
                </c:pt>
                <c:pt idx="6">
                  <c:v>METROPOLITANA</c:v>
                </c:pt>
                <c:pt idx="7">
                  <c:v>O´HIGGINS</c:v>
                </c:pt>
                <c:pt idx="8">
                  <c:v>MAULE</c:v>
                </c:pt>
                <c:pt idx="9">
                  <c:v>ÑUBLE</c:v>
                </c:pt>
                <c:pt idx="10">
                  <c:v>BIOBIO</c:v>
                </c:pt>
                <c:pt idx="11">
                  <c:v>ARAUCANIA</c:v>
                </c:pt>
                <c:pt idx="12">
                  <c:v>LOS RIOS</c:v>
                </c:pt>
                <c:pt idx="13">
                  <c:v>LOS LAGOS</c:v>
                </c:pt>
                <c:pt idx="14">
                  <c:v>AYSEN</c:v>
                </c:pt>
                <c:pt idx="15">
                  <c:v>MAGALLANES</c:v>
                </c:pt>
                <c:pt idx="16">
                  <c:v>NIVEL CENTRAL</c:v>
                </c:pt>
              </c:strCache>
            </c:strRef>
          </c:cat>
          <c:val>
            <c:numRef>
              <c:f>graficos!$B$58:$B$74</c:f>
              <c:numCache>
                <c:formatCode>General</c:formatCode>
                <c:ptCount val="17"/>
                <c:pt idx="0">
                  <c:v>20</c:v>
                </c:pt>
                <c:pt idx="1">
                  <c:v>18</c:v>
                </c:pt>
                <c:pt idx="2">
                  <c:v>13</c:v>
                </c:pt>
                <c:pt idx="3">
                  <c:v>17</c:v>
                </c:pt>
                <c:pt idx="4">
                  <c:v>57</c:v>
                </c:pt>
                <c:pt idx="5">
                  <c:v>83</c:v>
                </c:pt>
                <c:pt idx="6">
                  <c:v>40</c:v>
                </c:pt>
                <c:pt idx="7">
                  <c:v>68</c:v>
                </c:pt>
                <c:pt idx="8">
                  <c:v>118</c:v>
                </c:pt>
                <c:pt idx="9">
                  <c:v>56</c:v>
                </c:pt>
                <c:pt idx="10">
                  <c:v>72</c:v>
                </c:pt>
                <c:pt idx="11">
                  <c:v>167</c:v>
                </c:pt>
                <c:pt idx="12">
                  <c:v>72</c:v>
                </c:pt>
                <c:pt idx="13">
                  <c:v>115</c:v>
                </c:pt>
                <c:pt idx="14">
                  <c:v>51</c:v>
                </c:pt>
                <c:pt idx="15">
                  <c:v>13</c:v>
                </c:pt>
                <c:pt idx="16">
                  <c:v>176</c:v>
                </c:pt>
              </c:numCache>
            </c:numRef>
          </c:val>
          <c:extLst xmlns:c16r2="http://schemas.microsoft.com/office/drawing/2015/06/chart">
            <c:ext xmlns:c16="http://schemas.microsoft.com/office/drawing/2014/chart" uri="{C3380CC4-5D6E-409C-BE32-E72D297353CC}">
              <c16:uniqueId val="{00000000-121B-418B-8CCA-067F2237B25F}"/>
            </c:ext>
          </c:extLst>
        </c:ser>
        <c:ser>
          <c:idx val="1"/>
          <c:order val="1"/>
          <c:tx>
            <c:strRef>
              <c:f>graficos!$C$56:$C$57</c:f>
              <c:strCache>
                <c:ptCount val="2"/>
                <c:pt idx="1">
                  <c:v>Planta</c:v>
                </c:pt>
              </c:strCache>
            </c:strRef>
          </c:tx>
          <c:spPr>
            <a:solidFill>
              <a:srgbClr val="FF0000"/>
            </a:solidFill>
            <a:ln>
              <a:noFill/>
            </a:ln>
            <a:effectLst/>
          </c:spPr>
          <c:invertIfNegative val="0"/>
          <c:dLbls>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graficos!$A$58:$A$74</c:f>
              <c:strCache>
                <c:ptCount val="17"/>
                <c:pt idx="0">
                  <c:v>ARICA Y PARINACOTA</c:v>
                </c:pt>
                <c:pt idx="1">
                  <c:v>TARAPACA</c:v>
                </c:pt>
                <c:pt idx="2">
                  <c:v>ANTOFAGASTA</c:v>
                </c:pt>
                <c:pt idx="3">
                  <c:v>ATACAMA</c:v>
                </c:pt>
                <c:pt idx="4">
                  <c:v>COQUIMBO</c:v>
                </c:pt>
                <c:pt idx="5">
                  <c:v>VALPARAISO</c:v>
                </c:pt>
                <c:pt idx="6">
                  <c:v>METROPOLITANA</c:v>
                </c:pt>
                <c:pt idx="7">
                  <c:v>O´HIGGINS</c:v>
                </c:pt>
                <c:pt idx="8">
                  <c:v>MAULE</c:v>
                </c:pt>
                <c:pt idx="9">
                  <c:v>ÑUBLE</c:v>
                </c:pt>
                <c:pt idx="10">
                  <c:v>BIOBIO</c:v>
                </c:pt>
                <c:pt idx="11">
                  <c:v>ARAUCANIA</c:v>
                </c:pt>
                <c:pt idx="12">
                  <c:v>LOS RIOS</c:v>
                </c:pt>
                <c:pt idx="13">
                  <c:v>LOS LAGOS</c:v>
                </c:pt>
                <c:pt idx="14">
                  <c:v>AYSEN</c:v>
                </c:pt>
                <c:pt idx="15">
                  <c:v>MAGALLANES</c:v>
                </c:pt>
                <c:pt idx="16">
                  <c:v>NIVEL CENTRAL</c:v>
                </c:pt>
              </c:strCache>
            </c:strRef>
          </c:cat>
          <c:val>
            <c:numRef>
              <c:f>graficos!$C$58:$C$74</c:f>
              <c:numCache>
                <c:formatCode>General</c:formatCode>
                <c:ptCount val="17"/>
                <c:pt idx="0">
                  <c:v>1</c:v>
                </c:pt>
                <c:pt idx="1">
                  <c:v>0</c:v>
                </c:pt>
                <c:pt idx="2">
                  <c:v>0</c:v>
                </c:pt>
                <c:pt idx="3">
                  <c:v>0</c:v>
                </c:pt>
                <c:pt idx="4">
                  <c:v>2</c:v>
                </c:pt>
                <c:pt idx="5">
                  <c:v>3</c:v>
                </c:pt>
                <c:pt idx="6">
                  <c:v>3</c:v>
                </c:pt>
                <c:pt idx="7">
                  <c:v>5</c:v>
                </c:pt>
                <c:pt idx="8">
                  <c:v>12</c:v>
                </c:pt>
                <c:pt idx="9">
                  <c:v>4</c:v>
                </c:pt>
                <c:pt idx="10">
                  <c:v>7</c:v>
                </c:pt>
                <c:pt idx="11">
                  <c:v>10</c:v>
                </c:pt>
                <c:pt idx="12">
                  <c:v>4</c:v>
                </c:pt>
                <c:pt idx="13">
                  <c:v>7</c:v>
                </c:pt>
                <c:pt idx="14">
                  <c:v>0</c:v>
                </c:pt>
                <c:pt idx="15">
                  <c:v>1</c:v>
                </c:pt>
                <c:pt idx="16">
                  <c:v>6</c:v>
                </c:pt>
              </c:numCache>
            </c:numRef>
          </c:val>
          <c:extLst xmlns:c16r2="http://schemas.microsoft.com/office/drawing/2015/06/chart">
            <c:ext xmlns:c16="http://schemas.microsoft.com/office/drawing/2014/chart" uri="{C3380CC4-5D6E-409C-BE32-E72D297353CC}">
              <c16:uniqueId val="{00000001-121B-418B-8CCA-067F2237B25F}"/>
            </c:ext>
          </c:extLst>
        </c:ser>
        <c:ser>
          <c:idx val="2"/>
          <c:order val="2"/>
          <c:tx>
            <c:strRef>
              <c:f>graficos!$D$56:$D$57</c:f>
              <c:strCache>
                <c:ptCount val="2"/>
                <c:pt idx="1">
                  <c:v>Suplente</c:v>
                </c:pt>
              </c:strCache>
            </c:strRef>
          </c:tx>
          <c:spPr>
            <a:solidFill>
              <a:srgbClr val="92D050"/>
            </a:solidFill>
            <a:ln>
              <a:noFill/>
            </a:ln>
            <a:effectLst/>
          </c:spPr>
          <c:invertIfNegative val="0"/>
          <c:dLbls>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graficos!$A$58:$A$74</c:f>
              <c:strCache>
                <c:ptCount val="17"/>
                <c:pt idx="0">
                  <c:v>ARICA Y PARINACOTA</c:v>
                </c:pt>
                <c:pt idx="1">
                  <c:v>TARAPACA</c:v>
                </c:pt>
                <c:pt idx="2">
                  <c:v>ANTOFAGASTA</c:v>
                </c:pt>
                <c:pt idx="3">
                  <c:v>ATACAMA</c:v>
                </c:pt>
                <c:pt idx="4">
                  <c:v>COQUIMBO</c:v>
                </c:pt>
                <c:pt idx="5">
                  <c:v>VALPARAISO</c:v>
                </c:pt>
                <c:pt idx="6">
                  <c:v>METROPOLITANA</c:v>
                </c:pt>
                <c:pt idx="7">
                  <c:v>O´HIGGINS</c:v>
                </c:pt>
                <c:pt idx="8">
                  <c:v>MAULE</c:v>
                </c:pt>
                <c:pt idx="9">
                  <c:v>ÑUBLE</c:v>
                </c:pt>
                <c:pt idx="10">
                  <c:v>BIOBIO</c:v>
                </c:pt>
                <c:pt idx="11">
                  <c:v>ARAUCANIA</c:v>
                </c:pt>
                <c:pt idx="12">
                  <c:v>LOS RIOS</c:v>
                </c:pt>
                <c:pt idx="13">
                  <c:v>LOS LAGOS</c:v>
                </c:pt>
                <c:pt idx="14">
                  <c:v>AYSEN</c:v>
                </c:pt>
                <c:pt idx="15">
                  <c:v>MAGALLANES</c:v>
                </c:pt>
                <c:pt idx="16">
                  <c:v>NIVEL CENTRAL</c:v>
                </c:pt>
              </c:strCache>
            </c:strRef>
          </c:cat>
          <c:val>
            <c:numRef>
              <c:f>graficos!$D$58:$D$74</c:f>
              <c:numCache>
                <c:formatCode>General</c:formatCode>
                <c:ptCount val="17"/>
                <c:pt idx="0">
                  <c:v>0</c:v>
                </c:pt>
                <c:pt idx="1">
                  <c:v>0</c:v>
                </c:pt>
                <c:pt idx="2">
                  <c:v>0</c:v>
                </c:pt>
                <c:pt idx="3">
                  <c:v>0</c:v>
                </c:pt>
                <c:pt idx="4">
                  <c:v>0</c:v>
                </c:pt>
                <c:pt idx="5">
                  <c:v>2</c:v>
                </c:pt>
                <c:pt idx="6">
                  <c:v>0</c:v>
                </c:pt>
                <c:pt idx="7">
                  <c:v>0</c:v>
                </c:pt>
                <c:pt idx="8">
                  <c:v>3</c:v>
                </c:pt>
                <c:pt idx="9">
                  <c:v>1</c:v>
                </c:pt>
                <c:pt idx="10">
                  <c:v>1</c:v>
                </c:pt>
                <c:pt idx="11">
                  <c:v>2</c:v>
                </c:pt>
                <c:pt idx="12">
                  <c:v>0</c:v>
                </c:pt>
                <c:pt idx="13">
                  <c:v>0</c:v>
                </c:pt>
                <c:pt idx="14">
                  <c:v>0</c:v>
                </c:pt>
                <c:pt idx="15">
                  <c:v>0</c:v>
                </c:pt>
                <c:pt idx="16">
                  <c:v>3</c:v>
                </c:pt>
              </c:numCache>
            </c:numRef>
          </c:val>
          <c:extLst xmlns:c16r2="http://schemas.microsoft.com/office/drawing/2015/06/chart">
            <c:ext xmlns:c16="http://schemas.microsoft.com/office/drawing/2014/chart" uri="{C3380CC4-5D6E-409C-BE32-E72D297353CC}">
              <c16:uniqueId val="{00000002-121B-418B-8CCA-067F2237B25F}"/>
            </c:ext>
          </c:extLst>
        </c:ser>
        <c:dLbls>
          <c:dLblPos val="ctr"/>
          <c:showLegendKey val="0"/>
          <c:showVal val="1"/>
          <c:showCatName val="0"/>
          <c:showSerName val="0"/>
          <c:showPercent val="0"/>
          <c:showBubbleSize val="0"/>
        </c:dLbls>
        <c:gapWidth val="150"/>
        <c:overlap val="100"/>
        <c:axId val="375200256"/>
        <c:axId val="375201040"/>
      </c:barChart>
      <c:catAx>
        <c:axId val="375200256"/>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75201040"/>
        <c:crosses val="autoZero"/>
        <c:auto val="1"/>
        <c:lblAlgn val="ctr"/>
        <c:lblOffset val="100"/>
        <c:noMultiLvlLbl val="0"/>
      </c:catAx>
      <c:valAx>
        <c:axId val="37520104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75200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Crédito</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'4'!$S$79</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A1CD-4B54-986D-70D8B41B032B}"/>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A1CD-4B54-986D-70D8B41B032B}"/>
              </c:ext>
            </c:extLst>
          </c:dPt>
          <c:cat>
            <c:strRef>
              <c:f>'4'!$T$66:$U$66</c:f>
              <c:strCache>
                <c:ptCount val="2"/>
                <c:pt idx="0">
                  <c:v>Masculino</c:v>
                </c:pt>
                <c:pt idx="1">
                  <c:v>Femenino</c:v>
                </c:pt>
              </c:strCache>
            </c:strRef>
          </c:cat>
          <c:val>
            <c:numRef>
              <c:f>'4'!$T$79:$U$79</c:f>
              <c:numCache>
                <c:formatCode>0%</c:formatCode>
                <c:ptCount val="2"/>
                <c:pt idx="0">
                  <c:v>0.67619047619047623</c:v>
                </c:pt>
                <c:pt idx="1">
                  <c:v>0.32380952380952382</c:v>
                </c:pt>
              </c:numCache>
            </c:numRef>
          </c:val>
          <c:extLst xmlns:c16r2="http://schemas.microsoft.com/office/drawing/2015/06/chart">
            <c:ext xmlns:c16="http://schemas.microsoft.com/office/drawing/2014/chart" uri="{C3380CC4-5D6E-409C-BE32-E72D297353CC}">
              <c16:uniqueId val="{00000004-A1CD-4B54-986D-70D8B41B032B}"/>
            </c:ext>
          </c:extLst>
        </c:ser>
        <c:ser>
          <c:idx val="1"/>
          <c:order val="1"/>
          <c:tx>
            <c:strRef>
              <c:f>'4'!$S$80</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A1CD-4B54-986D-70D8B41B032B}"/>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A1CD-4B54-986D-70D8B41B032B}"/>
              </c:ext>
            </c:extLst>
          </c:dPt>
          <c:dLbls>
            <c:dLbl>
              <c:idx val="0"/>
              <c:tx>
                <c:rich>
                  <a:bodyPr/>
                  <a:lstStyle/>
                  <a:p>
                    <a:fld id="{34855B83-F1A1-4439-9646-E727F7A0809F}"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A1CD-4B54-986D-70D8B41B032B}"/>
                </c:ext>
                <c:ext xmlns:c15="http://schemas.microsoft.com/office/drawing/2012/chart" uri="{CE6537A1-D6FC-4f65-9D91-7224C49458BB}">
                  <c15:dlblFieldTable/>
                  <c15:showDataLabelsRange val="1"/>
                </c:ext>
              </c:extLst>
            </c:dLbl>
            <c:dLbl>
              <c:idx val="1"/>
              <c:tx>
                <c:rich>
                  <a:bodyPr/>
                  <a:lstStyle/>
                  <a:p>
                    <a:fld id="{C9276C27-6AF4-478E-821A-D56F3F7BA7B9}"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'4'!$T$66:$U$66</c:f>
              <c:strCache>
                <c:ptCount val="2"/>
                <c:pt idx="0">
                  <c:v>Masculino</c:v>
                </c:pt>
                <c:pt idx="1">
                  <c:v>Femenino</c:v>
                </c:pt>
              </c:strCache>
            </c:strRef>
          </c:cat>
          <c:val>
            <c:numRef>
              <c:f>'4'!$T$80:$U$80</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A1CD-4B54-986D-70D8B41B032B}"/>
            </c:ext>
            <c:ext xmlns:c15="http://schemas.microsoft.com/office/drawing/2012/chart" uri="{02D57815-91ED-43cb-92C2-25804820EDAC}">
              <c15:datalabelsRange>
                <c15:f>'4'!$T$79:$U$79</c15:f>
                <c15:dlblRangeCache>
                  <c:ptCount val="2"/>
                  <c:pt idx="0">
                    <c:v>68%</c:v>
                  </c:pt>
                  <c:pt idx="1">
                    <c:v>32%</c:v>
                  </c:pt>
                </c15:dlblRangeCache>
              </c15:datalabelsRange>
            </c:ext>
          </c:extLst>
        </c:ser>
        <c:dLbls>
          <c:showLegendKey val="0"/>
          <c:showVal val="0"/>
          <c:showCatName val="0"/>
          <c:showSerName val="0"/>
          <c:showPercent val="0"/>
          <c:showBubbleSize val="0"/>
        </c:dLbls>
        <c:gapWidth val="0"/>
        <c:overlap val="100"/>
        <c:axId val="385421648"/>
        <c:axId val="385423608"/>
      </c:barChart>
      <c:catAx>
        <c:axId val="385421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85423608"/>
        <c:crosses val="autoZero"/>
        <c:auto val="1"/>
        <c:lblAlgn val="ctr"/>
        <c:lblOffset val="100"/>
        <c:noMultiLvlLbl val="0"/>
      </c:catAx>
      <c:valAx>
        <c:axId val="385423608"/>
        <c:scaling>
          <c:orientation val="minMax"/>
          <c:max val="1"/>
        </c:scaling>
        <c:delete val="1"/>
        <c:axPos val="l"/>
        <c:numFmt formatCode="0%" sourceLinked="1"/>
        <c:majorTickMark val="none"/>
        <c:minorTickMark val="none"/>
        <c:tickLblPos val="nextTo"/>
        <c:crossAx val="38542164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Inversión</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'4'!$S$91</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90AC-4367-B3FD-296C62A96234}"/>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90AC-4367-B3FD-296C62A96234}"/>
              </c:ext>
            </c:extLst>
          </c:dPt>
          <c:cat>
            <c:strRef>
              <c:f>'4'!$T$66:$U$66</c:f>
              <c:strCache>
                <c:ptCount val="2"/>
                <c:pt idx="0">
                  <c:v>Masculino</c:v>
                </c:pt>
                <c:pt idx="1">
                  <c:v>Femenino</c:v>
                </c:pt>
              </c:strCache>
            </c:strRef>
          </c:cat>
          <c:val>
            <c:numRef>
              <c:f>'4'!$T$91:$U$91</c:f>
              <c:numCache>
                <c:formatCode>0%</c:formatCode>
                <c:ptCount val="2"/>
                <c:pt idx="0">
                  <c:v>0.56157450796626052</c:v>
                </c:pt>
                <c:pt idx="1">
                  <c:v>0.43842549203373948</c:v>
                </c:pt>
              </c:numCache>
            </c:numRef>
          </c:val>
          <c:extLst xmlns:c16r2="http://schemas.microsoft.com/office/drawing/2015/06/chart">
            <c:ext xmlns:c16="http://schemas.microsoft.com/office/drawing/2014/chart" uri="{C3380CC4-5D6E-409C-BE32-E72D297353CC}">
              <c16:uniqueId val="{00000004-90AC-4367-B3FD-296C62A96234}"/>
            </c:ext>
          </c:extLst>
        </c:ser>
        <c:ser>
          <c:idx val="1"/>
          <c:order val="1"/>
          <c:tx>
            <c:strRef>
              <c:f>'4'!$S$92</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90AC-4367-B3FD-296C62A96234}"/>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90AC-4367-B3FD-296C62A96234}"/>
              </c:ext>
            </c:extLst>
          </c:dPt>
          <c:dLbls>
            <c:dLbl>
              <c:idx val="0"/>
              <c:tx>
                <c:rich>
                  <a:bodyPr/>
                  <a:lstStyle/>
                  <a:p>
                    <a:fld id="{DCD00165-D120-4467-8AC0-D8A9E2A0A786}"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90AC-4367-B3FD-296C62A96234}"/>
                </c:ext>
                <c:ext xmlns:c15="http://schemas.microsoft.com/office/drawing/2012/chart" uri="{CE6537A1-D6FC-4f65-9D91-7224C49458BB}">
                  <c15:dlblFieldTable/>
                  <c15:showDataLabelsRange val="1"/>
                </c:ext>
              </c:extLst>
            </c:dLbl>
            <c:dLbl>
              <c:idx val="1"/>
              <c:tx>
                <c:rich>
                  <a:bodyPr/>
                  <a:lstStyle/>
                  <a:p>
                    <a:fld id="{D2355256-CE3B-4372-988F-E48DF592BB32}"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'4'!$T$66:$U$66</c:f>
              <c:strCache>
                <c:ptCount val="2"/>
                <c:pt idx="0">
                  <c:v>Masculino</c:v>
                </c:pt>
                <c:pt idx="1">
                  <c:v>Femenino</c:v>
                </c:pt>
              </c:strCache>
            </c:strRef>
          </c:cat>
          <c:val>
            <c:numRef>
              <c:f>'4'!$T$92:$U$92</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90AC-4367-B3FD-296C62A96234}"/>
            </c:ext>
            <c:ext xmlns:c15="http://schemas.microsoft.com/office/drawing/2012/chart" uri="{02D57815-91ED-43cb-92C2-25804820EDAC}">
              <c15:datalabelsRange>
                <c15:f>'4'!$T$91:$U$91</c15:f>
                <c15:dlblRangeCache>
                  <c:ptCount val="2"/>
                  <c:pt idx="0">
                    <c:v>56%</c:v>
                  </c:pt>
                  <c:pt idx="1">
                    <c:v>44%</c:v>
                  </c:pt>
                </c15:dlblRangeCache>
              </c15:datalabelsRange>
            </c:ext>
          </c:extLst>
        </c:ser>
        <c:dLbls>
          <c:showLegendKey val="0"/>
          <c:showVal val="0"/>
          <c:showCatName val="0"/>
          <c:showSerName val="0"/>
          <c:showPercent val="0"/>
          <c:showBubbleSize val="0"/>
        </c:dLbls>
        <c:gapWidth val="0"/>
        <c:overlap val="100"/>
        <c:axId val="387289024"/>
        <c:axId val="387289416"/>
      </c:barChart>
      <c:catAx>
        <c:axId val="3872890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87289416"/>
        <c:crosses val="autoZero"/>
        <c:auto val="1"/>
        <c:lblAlgn val="ctr"/>
        <c:lblOffset val="100"/>
        <c:noMultiLvlLbl val="0"/>
      </c:catAx>
      <c:valAx>
        <c:axId val="387289416"/>
        <c:scaling>
          <c:orientation val="minMax"/>
          <c:max val="1"/>
        </c:scaling>
        <c:delete val="1"/>
        <c:axPos val="l"/>
        <c:numFmt formatCode="0%" sourceLinked="1"/>
        <c:majorTickMark val="none"/>
        <c:minorTickMark val="none"/>
        <c:tickLblPos val="nextTo"/>
        <c:crossAx val="38728902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Asistencia Técnica</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'5'!$S$67</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C654-4189-B451-1241D9E2028B}"/>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C654-4189-B451-1241D9E2028B}"/>
              </c:ext>
            </c:extLst>
          </c:dPt>
          <c:cat>
            <c:strRef>
              <c:f>'5'!$T$66:$U$66</c:f>
              <c:strCache>
                <c:ptCount val="2"/>
                <c:pt idx="0">
                  <c:v>Masculino</c:v>
                </c:pt>
                <c:pt idx="1">
                  <c:v>Femenino</c:v>
                </c:pt>
              </c:strCache>
            </c:strRef>
          </c:cat>
          <c:val>
            <c:numRef>
              <c:f>'5'!$T$67:$U$67</c:f>
              <c:numCache>
                <c:formatCode>0%</c:formatCode>
                <c:ptCount val="2"/>
                <c:pt idx="0">
                  <c:v>0.62190577588501461</c:v>
                </c:pt>
                <c:pt idx="1">
                  <c:v>0.37809422411498533</c:v>
                </c:pt>
              </c:numCache>
            </c:numRef>
          </c:val>
          <c:extLst xmlns:c16r2="http://schemas.microsoft.com/office/drawing/2015/06/chart">
            <c:ext xmlns:c16="http://schemas.microsoft.com/office/drawing/2014/chart" uri="{C3380CC4-5D6E-409C-BE32-E72D297353CC}">
              <c16:uniqueId val="{00000004-C654-4189-B451-1241D9E2028B}"/>
            </c:ext>
          </c:extLst>
        </c:ser>
        <c:ser>
          <c:idx val="1"/>
          <c:order val="1"/>
          <c:tx>
            <c:strRef>
              <c:f>'5'!$S$68</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C654-4189-B451-1241D9E2028B}"/>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C654-4189-B451-1241D9E2028B}"/>
              </c:ext>
            </c:extLst>
          </c:dPt>
          <c:dLbls>
            <c:dLbl>
              <c:idx val="0"/>
              <c:tx>
                <c:rich>
                  <a:bodyPr/>
                  <a:lstStyle/>
                  <a:p>
                    <a:fld id="{F4DE04DD-53CB-45BA-96DC-7988F73D62D0}"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C654-4189-B451-1241D9E2028B}"/>
                </c:ext>
                <c:ext xmlns:c15="http://schemas.microsoft.com/office/drawing/2012/chart" uri="{CE6537A1-D6FC-4f65-9D91-7224C49458BB}">
                  <c15:dlblFieldTable/>
                  <c15:showDataLabelsRange val="1"/>
                </c:ext>
              </c:extLst>
            </c:dLbl>
            <c:dLbl>
              <c:idx val="1"/>
              <c:tx>
                <c:rich>
                  <a:bodyPr/>
                  <a:lstStyle/>
                  <a:p>
                    <a:fld id="{018834EC-9B1B-4D7A-8429-74FCFA6090DE}"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'5'!$T$66:$U$66</c:f>
              <c:strCache>
                <c:ptCount val="2"/>
                <c:pt idx="0">
                  <c:v>Masculino</c:v>
                </c:pt>
                <c:pt idx="1">
                  <c:v>Femenino</c:v>
                </c:pt>
              </c:strCache>
            </c:strRef>
          </c:cat>
          <c:val>
            <c:numRef>
              <c:f>'5'!$T$68:$U$68</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C654-4189-B451-1241D9E2028B}"/>
            </c:ext>
            <c:ext xmlns:c15="http://schemas.microsoft.com/office/drawing/2012/chart" uri="{02D57815-91ED-43cb-92C2-25804820EDAC}">
              <c15:datalabelsRange>
                <c15:f>'5'!$T$67:$U$67</c15:f>
                <c15:dlblRangeCache>
                  <c:ptCount val="2"/>
                  <c:pt idx="0">
                    <c:v>62%</c:v>
                  </c:pt>
                  <c:pt idx="1">
                    <c:v>38%</c:v>
                  </c:pt>
                </c15:dlblRangeCache>
              </c15:datalabelsRange>
            </c:ext>
          </c:extLst>
        </c:ser>
        <c:dLbls>
          <c:showLegendKey val="0"/>
          <c:showVal val="0"/>
          <c:showCatName val="0"/>
          <c:showSerName val="0"/>
          <c:showPercent val="0"/>
          <c:showBubbleSize val="0"/>
        </c:dLbls>
        <c:gapWidth val="0"/>
        <c:overlap val="100"/>
        <c:axId val="387291376"/>
        <c:axId val="387290984"/>
      </c:barChart>
      <c:catAx>
        <c:axId val="3872913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87290984"/>
        <c:crosses val="autoZero"/>
        <c:auto val="1"/>
        <c:lblAlgn val="ctr"/>
        <c:lblOffset val="100"/>
        <c:noMultiLvlLbl val="0"/>
      </c:catAx>
      <c:valAx>
        <c:axId val="387290984"/>
        <c:scaling>
          <c:orientation val="minMax"/>
          <c:max val="1"/>
        </c:scaling>
        <c:delete val="1"/>
        <c:axPos val="l"/>
        <c:numFmt formatCode="0%" sourceLinked="1"/>
        <c:majorTickMark val="none"/>
        <c:minorTickMark val="none"/>
        <c:tickLblPos val="nextTo"/>
        <c:crossAx val="38729137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Créditos</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'5'!$S$79</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F2C3-4CD8-B74E-AE31F21E2B06}"/>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F2C3-4CD8-B74E-AE31F21E2B06}"/>
              </c:ext>
            </c:extLst>
          </c:dPt>
          <c:cat>
            <c:strRef>
              <c:f>'5'!$T$66:$U$66</c:f>
              <c:strCache>
                <c:ptCount val="2"/>
                <c:pt idx="0">
                  <c:v>Masculino</c:v>
                </c:pt>
                <c:pt idx="1">
                  <c:v>Femenino</c:v>
                </c:pt>
              </c:strCache>
            </c:strRef>
          </c:cat>
          <c:val>
            <c:numRef>
              <c:f>'5'!$T$79:$U$79</c:f>
              <c:numCache>
                <c:formatCode>0%</c:formatCode>
                <c:ptCount val="2"/>
                <c:pt idx="0">
                  <c:v>0.67100506146059291</c:v>
                </c:pt>
                <c:pt idx="1">
                  <c:v>0.32899493853940709</c:v>
                </c:pt>
              </c:numCache>
            </c:numRef>
          </c:val>
          <c:extLst xmlns:c16r2="http://schemas.microsoft.com/office/drawing/2015/06/chart">
            <c:ext xmlns:c16="http://schemas.microsoft.com/office/drawing/2014/chart" uri="{C3380CC4-5D6E-409C-BE32-E72D297353CC}">
              <c16:uniqueId val="{00000004-F2C3-4CD8-B74E-AE31F21E2B06}"/>
            </c:ext>
          </c:extLst>
        </c:ser>
        <c:ser>
          <c:idx val="1"/>
          <c:order val="1"/>
          <c:tx>
            <c:strRef>
              <c:f>'5'!$S$80</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F2C3-4CD8-B74E-AE31F21E2B06}"/>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F2C3-4CD8-B74E-AE31F21E2B06}"/>
              </c:ext>
            </c:extLst>
          </c:dPt>
          <c:dLbls>
            <c:dLbl>
              <c:idx val="0"/>
              <c:tx>
                <c:rich>
                  <a:bodyPr/>
                  <a:lstStyle/>
                  <a:p>
                    <a:fld id="{EFE300B8-8B53-4A93-AFC0-87C167315CD5}"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F2C3-4CD8-B74E-AE31F21E2B06}"/>
                </c:ext>
                <c:ext xmlns:c15="http://schemas.microsoft.com/office/drawing/2012/chart" uri="{CE6537A1-D6FC-4f65-9D91-7224C49458BB}">
                  <c15:dlblFieldTable/>
                  <c15:showDataLabelsRange val="1"/>
                </c:ext>
              </c:extLst>
            </c:dLbl>
            <c:dLbl>
              <c:idx val="1"/>
              <c:tx>
                <c:rich>
                  <a:bodyPr/>
                  <a:lstStyle/>
                  <a:p>
                    <a:fld id="{3FA94EAE-BAD1-4187-8D9E-2A89529A6A13}"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'5'!$T$66:$U$66</c:f>
              <c:strCache>
                <c:ptCount val="2"/>
                <c:pt idx="0">
                  <c:v>Masculino</c:v>
                </c:pt>
                <c:pt idx="1">
                  <c:v>Femenino</c:v>
                </c:pt>
              </c:strCache>
            </c:strRef>
          </c:cat>
          <c:val>
            <c:numRef>
              <c:f>'5'!$T$80:$U$80</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F2C3-4CD8-B74E-AE31F21E2B06}"/>
            </c:ext>
            <c:ext xmlns:c15="http://schemas.microsoft.com/office/drawing/2012/chart" uri="{02D57815-91ED-43cb-92C2-25804820EDAC}">
              <c15:datalabelsRange>
                <c15:f>'5'!$T$79:$U$79</c15:f>
                <c15:dlblRangeCache>
                  <c:ptCount val="2"/>
                  <c:pt idx="0">
                    <c:v>67%</c:v>
                  </c:pt>
                  <c:pt idx="1">
                    <c:v>33%</c:v>
                  </c:pt>
                </c15:dlblRangeCache>
              </c15:datalabelsRange>
            </c:ext>
          </c:extLst>
        </c:ser>
        <c:dLbls>
          <c:showLegendKey val="0"/>
          <c:showVal val="0"/>
          <c:showCatName val="0"/>
          <c:showSerName val="0"/>
          <c:showPercent val="0"/>
          <c:showBubbleSize val="0"/>
        </c:dLbls>
        <c:gapWidth val="0"/>
        <c:overlap val="100"/>
        <c:axId val="387290200"/>
        <c:axId val="387291768"/>
      </c:barChart>
      <c:catAx>
        <c:axId val="3872902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87291768"/>
        <c:crosses val="autoZero"/>
        <c:auto val="1"/>
        <c:lblAlgn val="ctr"/>
        <c:lblOffset val="100"/>
        <c:noMultiLvlLbl val="0"/>
      </c:catAx>
      <c:valAx>
        <c:axId val="387291768"/>
        <c:scaling>
          <c:orientation val="minMax"/>
          <c:max val="1"/>
        </c:scaling>
        <c:delete val="1"/>
        <c:axPos val="l"/>
        <c:numFmt formatCode="0%" sourceLinked="1"/>
        <c:majorTickMark val="none"/>
        <c:minorTickMark val="none"/>
        <c:tickLblPos val="nextTo"/>
        <c:crossAx val="38729020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Inversión</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'5'!$S$91</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DE4F-4DB9-8113-55FC914238D3}"/>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DE4F-4DB9-8113-55FC914238D3}"/>
              </c:ext>
            </c:extLst>
          </c:dPt>
          <c:cat>
            <c:strRef>
              <c:f>'5'!$T$66:$U$66</c:f>
              <c:strCache>
                <c:ptCount val="2"/>
                <c:pt idx="0">
                  <c:v>Masculino</c:v>
                </c:pt>
                <c:pt idx="1">
                  <c:v>Femenino</c:v>
                </c:pt>
              </c:strCache>
            </c:strRef>
          </c:cat>
          <c:val>
            <c:numRef>
              <c:f>'5'!$T$91:$U$91</c:f>
              <c:numCache>
                <c:formatCode>0%</c:formatCode>
                <c:ptCount val="2"/>
                <c:pt idx="0">
                  <c:v>0.57746478873239437</c:v>
                </c:pt>
                <c:pt idx="1">
                  <c:v>0.42253521126760563</c:v>
                </c:pt>
              </c:numCache>
            </c:numRef>
          </c:val>
          <c:extLst xmlns:c16r2="http://schemas.microsoft.com/office/drawing/2015/06/chart">
            <c:ext xmlns:c16="http://schemas.microsoft.com/office/drawing/2014/chart" uri="{C3380CC4-5D6E-409C-BE32-E72D297353CC}">
              <c16:uniqueId val="{00000004-DE4F-4DB9-8113-55FC914238D3}"/>
            </c:ext>
          </c:extLst>
        </c:ser>
        <c:ser>
          <c:idx val="1"/>
          <c:order val="1"/>
          <c:tx>
            <c:strRef>
              <c:f>'5'!$S$92</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DE4F-4DB9-8113-55FC914238D3}"/>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DE4F-4DB9-8113-55FC914238D3}"/>
              </c:ext>
            </c:extLst>
          </c:dPt>
          <c:dLbls>
            <c:dLbl>
              <c:idx val="0"/>
              <c:tx>
                <c:rich>
                  <a:bodyPr/>
                  <a:lstStyle/>
                  <a:p>
                    <a:fld id="{FF1FFF32-4B50-4EDC-AA2E-BF9AF79B26FC}"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DE4F-4DB9-8113-55FC914238D3}"/>
                </c:ext>
                <c:ext xmlns:c15="http://schemas.microsoft.com/office/drawing/2012/chart" uri="{CE6537A1-D6FC-4f65-9D91-7224C49458BB}">
                  <c15:dlblFieldTable/>
                  <c15:showDataLabelsRange val="1"/>
                </c:ext>
              </c:extLst>
            </c:dLbl>
            <c:dLbl>
              <c:idx val="1"/>
              <c:tx>
                <c:rich>
                  <a:bodyPr/>
                  <a:lstStyle/>
                  <a:p>
                    <a:fld id="{8A6485AF-FB1C-4B08-BD1A-47050F4F4805}"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'5'!$T$66:$U$66</c:f>
              <c:strCache>
                <c:ptCount val="2"/>
                <c:pt idx="0">
                  <c:v>Masculino</c:v>
                </c:pt>
                <c:pt idx="1">
                  <c:v>Femenino</c:v>
                </c:pt>
              </c:strCache>
            </c:strRef>
          </c:cat>
          <c:val>
            <c:numRef>
              <c:f>'5'!$T$92:$U$92</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DE4F-4DB9-8113-55FC914238D3}"/>
            </c:ext>
            <c:ext xmlns:c15="http://schemas.microsoft.com/office/drawing/2012/chart" uri="{02D57815-91ED-43cb-92C2-25804820EDAC}">
              <c15:datalabelsRange>
                <c15:f>'5'!$T$91:$U$91</c15:f>
                <c15:dlblRangeCache>
                  <c:ptCount val="2"/>
                  <c:pt idx="0">
                    <c:v>58%</c:v>
                  </c:pt>
                  <c:pt idx="1">
                    <c:v>42%</c:v>
                  </c:pt>
                </c15:dlblRangeCache>
              </c15:datalabelsRange>
            </c:ext>
          </c:extLst>
        </c:ser>
        <c:dLbls>
          <c:showLegendKey val="0"/>
          <c:showVal val="0"/>
          <c:showCatName val="0"/>
          <c:showSerName val="0"/>
          <c:showPercent val="0"/>
          <c:showBubbleSize val="0"/>
        </c:dLbls>
        <c:gapWidth val="0"/>
        <c:overlap val="100"/>
        <c:axId val="384914928"/>
        <c:axId val="384914536"/>
      </c:barChart>
      <c:catAx>
        <c:axId val="38491492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84914536"/>
        <c:crosses val="autoZero"/>
        <c:auto val="1"/>
        <c:lblAlgn val="ctr"/>
        <c:lblOffset val="100"/>
        <c:noMultiLvlLbl val="0"/>
      </c:catAx>
      <c:valAx>
        <c:axId val="384914536"/>
        <c:scaling>
          <c:orientation val="minMax"/>
          <c:max val="1"/>
        </c:scaling>
        <c:delete val="1"/>
        <c:axPos val="l"/>
        <c:numFmt formatCode="0%" sourceLinked="1"/>
        <c:majorTickMark val="none"/>
        <c:minorTickMark val="none"/>
        <c:tickLblPos val="nextTo"/>
        <c:crossAx val="38491492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Asistencia Técnica</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'13'!$S$67</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9CDA-4211-9099-1C2636FF5EC7}"/>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9CDA-4211-9099-1C2636FF5EC7}"/>
              </c:ext>
            </c:extLst>
          </c:dPt>
          <c:cat>
            <c:strRef>
              <c:f>'13'!$T$66:$U$66</c:f>
              <c:strCache>
                <c:ptCount val="2"/>
                <c:pt idx="0">
                  <c:v>Masculino</c:v>
                </c:pt>
                <c:pt idx="1">
                  <c:v>Femenino</c:v>
                </c:pt>
              </c:strCache>
            </c:strRef>
          </c:cat>
          <c:val>
            <c:numRef>
              <c:f>'13'!$T$67:$U$67</c:f>
              <c:numCache>
                <c:formatCode>0%</c:formatCode>
                <c:ptCount val="2"/>
                <c:pt idx="0">
                  <c:v>0.5669633166919904</c:v>
                </c:pt>
                <c:pt idx="1">
                  <c:v>0.43303668330800954</c:v>
                </c:pt>
              </c:numCache>
            </c:numRef>
          </c:val>
          <c:extLst xmlns:c16r2="http://schemas.microsoft.com/office/drawing/2015/06/chart">
            <c:ext xmlns:c16="http://schemas.microsoft.com/office/drawing/2014/chart" uri="{C3380CC4-5D6E-409C-BE32-E72D297353CC}">
              <c16:uniqueId val="{00000004-9CDA-4211-9099-1C2636FF5EC7}"/>
            </c:ext>
          </c:extLst>
        </c:ser>
        <c:ser>
          <c:idx val="1"/>
          <c:order val="1"/>
          <c:tx>
            <c:strRef>
              <c:f>'13'!$S$68</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9CDA-4211-9099-1C2636FF5EC7}"/>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9CDA-4211-9099-1C2636FF5EC7}"/>
              </c:ext>
            </c:extLst>
          </c:dPt>
          <c:dLbls>
            <c:dLbl>
              <c:idx val="0"/>
              <c:tx>
                <c:rich>
                  <a:bodyPr/>
                  <a:lstStyle/>
                  <a:p>
                    <a:fld id="{F9ADE1F1-FF8A-4B7A-B8D8-E579C9560C63}"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9CDA-4211-9099-1C2636FF5EC7}"/>
                </c:ext>
                <c:ext xmlns:c15="http://schemas.microsoft.com/office/drawing/2012/chart" uri="{CE6537A1-D6FC-4f65-9D91-7224C49458BB}">
                  <c15:dlblFieldTable/>
                  <c15:showDataLabelsRange val="1"/>
                </c:ext>
              </c:extLst>
            </c:dLbl>
            <c:dLbl>
              <c:idx val="1"/>
              <c:tx>
                <c:rich>
                  <a:bodyPr/>
                  <a:lstStyle/>
                  <a:p>
                    <a:fld id="{794FA662-222D-4B4B-8298-96B3FBABF177}"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'13'!$T$66:$U$66</c:f>
              <c:strCache>
                <c:ptCount val="2"/>
                <c:pt idx="0">
                  <c:v>Masculino</c:v>
                </c:pt>
                <c:pt idx="1">
                  <c:v>Femenino</c:v>
                </c:pt>
              </c:strCache>
            </c:strRef>
          </c:cat>
          <c:val>
            <c:numRef>
              <c:f>'13'!$T$68:$U$68</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9CDA-4211-9099-1C2636FF5EC7}"/>
            </c:ext>
            <c:ext xmlns:c15="http://schemas.microsoft.com/office/drawing/2012/chart" uri="{02D57815-91ED-43cb-92C2-25804820EDAC}">
              <c15:datalabelsRange>
                <c15:f>'13'!$T$67:$U$67</c15:f>
                <c15:dlblRangeCache>
                  <c:ptCount val="2"/>
                  <c:pt idx="0">
                    <c:v>57%</c:v>
                  </c:pt>
                  <c:pt idx="1">
                    <c:v>43%</c:v>
                  </c:pt>
                </c15:dlblRangeCache>
              </c15:datalabelsRange>
            </c:ext>
          </c:extLst>
        </c:ser>
        <c:dLbls>
          <c:showLegendKey val="0"/>
          <c:showVal val="0"/>
          <c:showCatName val="0"/>
          <c:showSerName val="0"/>
          <c:showPercent val="0"/>
          <c:showBubbleSize val="0"/>
        </c:dLbls>
        <c:gapWidth val="0"/>
        <c:overlap val="100"/>
        <c:axId val="384915712"/>
        <c:axId val="384916104"/>
      </c:barChart>
      <c:catAx>
        <c:axId val="384915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84916104"/>
        <c:crosses val="autoZero"/>
        <c:auto val="1"/>
        <c:lblAlgn val="ctr"/>
        <c:lblOffset val="100"/>
        <c:noMultiLvlLbl val="0"/>
      </c:catAx>
      <c:valAx>
        <c:axId val="384916104"/>
        <c:scaling>
          <c:orientation val="minMax"/>
          <c:max val="1"/>
        </c:scaling>
        <c:delete val="1"/>
        <c:axPos val="l"/>
        <c:numFmt formatCode="0%" sourceLinked="1"/>
        <c:majorTickMark val="none"/>
        <c:minorTickMark val="none"/>
        <c:tickLblPos val="nextTo"/>
        <c:crossAx val="38491571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Crédito</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'13'!$S$79</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F1C0-466B-BA0E-ABBF51A6913D}"/>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F1C0-466B-BA0E-ABBF51A6913D}"/>
              </c:ext>
            </c:extLst>
          </c:dPt>
          <c:cat>
            <c:strRef>
              <c:f>'13'!$T$66:$U$66</c:f>
              <c:strCache>
                <c:ptCount val="2"/>
                <c:pt idx="0">
                  <c:v>Masculino</c:v>
                </c:pt>
                <c:pt idx="1">
                  <c:v>Femenino</c:v>
                </c:pt>
              </c:strCache>
            </c:strRef>
          </c:cat>
          <c:val>
            <c:numRef>
              <c:f>'13'!$T$79:$U$79</c:f>
              <c:numCache>
                <c:formatCode>0%</c:formatCode>
                <c:ptCount val="2"/>
                <c:pt idx="0">
                  <c:v>0.67233384853168465</c:v>
                </c:pt>
                <c:pt idx="1">
                  <c:v>0.32766615146831529</c:v>
                </c:pt>
              </c:numCache>
            </c:numRef>
          </c:val>
          <c:extLst xmlns:c16r2="http://schemas.microsoft.com/office/drawing/2015/06/chart">
            <c:ext xmlns:c16="http://schemas.microsoft.com/office/drawing/2014/chart" uri="{C3380CC4-5D6E-409C-BE32-E72D297353CC}">
              <c16:uniqueId val="{00000004-F1C0-466B-BA0E-ABBF51A6913D}"/>
            </c:ext>
          </c:extLst>
        </c:ser>
        <c:ser>
          <c:idx val="1"/>
          <c:order val="1"/>
          <c:tx>
            <c:strRef>
              <c:f>'13'!$S$80</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F1C0-466B-BA0E-ABBF51A6913D}"/>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F1C0-466B-BA0E-ABBF51A6913D}"/>
              </c:ext>
            </c:extLst>
          </c:dPt>
          <c:dLbls>
            <c:dLbl>
              <c:idx val="0"/>
              <c:tx>
                <c:rich>
                  <a:bodyPr/>
                  <a:lstStyle/>
                  <a:p>
                    <a:fld id="{0C16D7C3-2158-42F4-AC4A-D21DB20AAE6C}"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F1C0-466B-BA0E-ABBF51A6913D}"/>
                </c:ext>
                <c:ext xmlns:c15="http://schemas.microsoft.com/office/drawing/2012/chart" uri="{CE6537A1-D6FC-4f65-9D91-7224C49458BB}">
                  <c15:dlblFieldTable/>
                  <c15:showDataLabelsRange val="1"/>
                </c:ext>
              </c:extLst>
            </c:dLbl>
            <c:dLbl>
              <c:idx val="1"/>
              <c:tx>
                <c:rich>
                  <a:bodyPr/>
                  <a:lstStyle/>
                  <a:p>
                    <a:fld id="{E690980C-82F8-405F-AE53-C89D2A1C90BC}"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'13'!$T$66:$U$66</c:f>
              <c:strCache>
                <c:ptCount val="2"/>
                <c:pt idx="0">
                  <c:v>Masculino</c:v>
                </c:pt>
                <c:pt idx="1">
                  <c:v>Femenino</c:v>
                </c:pt>
              </c:strCache>
            </c:strRef>
          </c:cat>
          <c:val>
            <c:numRef>
              <c:f>'13'!$T$80:$U$80</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F1C0-466B-BA0E-ABBF51A6913D}"/>
            </c:ext>
            <c:ext xmlns:c15="http://schemas.microsoft.com/office/drawing/2012/chart" uri="{02D57815-91ED-43cb-92C2-25804820EDAC}">
              <c15:datalabelsRange>
                <c15:f>'13'!$T$79:$U$79</c15:f>
                <c15:dlblRangeCache>
                  <c:ptCount val="2"/>
                  <c:pt idx="0">
                    <c:v>67%</c:v>
                  </c:pt>
                  <c:pt idx="1">
                    <c:v>33%</c:v>
                  </c:pt>
                </c15:dlblRangeCache>
              </c15:datalabelsRange>
            </c:ext>
          </c:extLst>
        </c:ser>
        <c:dLbls>
          <c:showLegendKey val="0"/>
          <c:showVal val="0"/>
          <c:showCatName val="0"/>
          <c:showSerName val="0"/>
          <c:showPercent val="0"/>
          <c:showBubbleSize val="0"/>
        </c:dLbls>
        <c:gapWidth val="0"/>
        <c:overlap val="100"/>
        <c:axId val="384917280"/>
        <c:axId val="384916888"/>
      </c:barChart>
      <c:catAx>
        <c:axId val="384917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84916888"/>
        <c:crosses val="autoZero"/>
        <c:auto val="1"/>
        <c:lblAlgn val="ctr"/>
        <c:lblOffset val="100"/>
        <c:noMultiLvlLbl val="0"/>
      </c:catAx>
      <c:valAx>
        <c:axId val="384916888"/>
        <c:scaling>
          <c:orientation val="minMax"/>
          <c:max val="1"/>
        </c:scaling>
        <c:delete val="1"/>
        <c:axPos val="l"/>
        <c:numFmt formatCode="0%" sourceLinked="1"/>
        <c:majorTickMark val="none"/>
        <c:minorTickMark val="none"/>
        <c:tickLblPos val="nextTo"/>
        <c:crossAx val="38491728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Inversión</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'13'!$S$91</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BCB1-46B2-B95E-D266FC0A8D5D}"/>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BCB1-46B2-B95E-D266FC0A8D5D}"/>
              </c:ext>
            </c:extLst>
          </c:dPt>
          <c:cat>
            <c:strRef>
              <c:f>'13'!$T$66:$U$66</c:f>
              <c:strCache>
                <c:ptCount val="2"/>
                <c:pt idx="0">
                  <c:v>Masculino</c:v>
                </c:pt>
                <c:pt idx="1">
                  <c:v>Femenino</c:v>
                </c:pt>
              </c:strCache>
            </c:strRef>
          </c:cat>
          <c:val>
            <c:numRef>
              <c:f>'13'!$T$91:$U$91</c:f>
              <c:numCache>
                <c:formatCode>0%</c:formatCode>
                <c:ptCount val="2"/>
                <c:pt idx="0">
                  <c:v>0.5119118522930316</c:v>
                </c:pt>
                <c:pt idx="1">
                  <c:v>0.48808814770696846</c:v>
                </c:pt>
              </c:numCache>
            </c:numRef>
          </c:val>
          <c:extLst xmlns:c16r2="http://schemas.microsoft.com/office/drawing/2015/06/chart">
            <c:ext xmlns:c16="http://schemas.microsoft.com/office/drawing/2014/chart" uri="{C3380CC4-5D6E-409C-BE32-E72D297353CC}">
              <c16:uniqueId val="{00000004-BCB1-46B2-B95E-D266FC0A8D5D}"/>
            </c:ext>
          </c:extLst>
        </c:ser>
        <c:ser>
          <c:idx val="1"/>
          <c:order val="1"/>
          <c:tx>
            <c:strRef>
              <c:f>'13'!$S$92</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BCB1-46B2-B95E-D266FC0A8D5D}"/>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BCB1-46B2-B95E-D266FC0A8D5D}"/>
              </c:ext>
            </c:extLst>
          </c:dPt>
          <c:dLbls>
            <c:dLbl>
              <c:idx val="0"/>
              <c:tx>
                <c:rich>
                  <a:bodyPr/>
                  <a:lstStyle/>
                  <a:p>
                    <a:fld id="{182046B3-E1F2-4705-9E95-5B4173ACBC80}"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BCB1-46B2-B95E-D266FC0A8D5D}"/>
                </c:ext>
                <c:ext xmlns:c15="http://schemas.microsoft.com/office/drawing/2012/chart" uri="{CE6537A1-D6FC-4f65-9D91-7224C49458BB}">
                  <c15:dlblFieldTable/>
                  <c15:showDataLabelsRange val="1"/>
                </c:ext>
              </c:extLst>
            </c:dLbl>
            <c:dLbl>
              <c:idx val="1"/>
              <c:tx>
                <c:rich>
                  <a:bodyPr/>
                  <a:lstStyle/>
                  <a:p>
                    <a:fld id="{87E60EA7-C5BF-4953-928A-2CE2948B9481}"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'13'!$T$66:$U$66</c:f>
              <c:strCache>
                <c:ptCount val="2"/>
                <c:pt idx="0">
                  <c:v>Masculino</c:v>
                </c:pt>
                <c:pt idx="1">
                  <c:v>Femenino</c:v>
                </c:pt>
              </c:strCache>
            </c:strRef>
          </c:cat>
          <c:val>
            <c:numRef>
              <c:f>'13'!$T$92:$U$92</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BCB1-46B2-B95E-D266FC0A8D5D}"/>
            </c:ext>
            <c:ext xmlns:c15="http://schemas.microsoft.com/office/drawing/2012/chart" uri="{02D57815-91ED-43cb-92C2-25804820EDAC}">
              <c15:datalabelsRange>
                <c15:f>'13'!$T$91:$U$91</c15:f>
                <c15:dlblRangeCache>
                  <c:ptCount val="2"/>
                  <c:pt idx="0">
                    <c:v>51%</c:v>
                  </c:pt>
                  <c:pt idx="1">
                    <c:v>49%</c:v>
                  </c:pt>
                </c15:dlblRangeCache>
              </c15:datalabelsRange>
            </c:ext>
          </c:extLst>
        </c:ser>
        <c:dLbls>
          <c:showLegendKey val="0"/>
          <c:showVal val="0"/>
          <c:showCatName val="0"/>
          <c:showSerName val="0"/>
          <c:showPercent val="0"/>
          <c:showBubbleSize val="0"/>
        </c:dLbls>
        <c:gapWidth val="0"/>
        <c:overlap val="100"/>
        <c:axId val="384914144"/>
        <c:axId val="387110984"/>
      </c:barChart>
      <c:catAx>
        <c:axId val="3849141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87110984"/>
        <c:crosses val="autoZero"/>
        <c:auto val="1"/>
        <c:lblAlgn val="ctr"/>
        <c:lblOffset val="100"/>
        <c:noMultiLvlLbl val="0"/>
      </c:catAx>
      <c:valAx>
        <c:axId val="387110984"/>
        <c:scaling>
          <c:orientation val="minMax"/>
          <c:max val="1"/>
        </c:scaling>
        <c:delete val="1"/>
        <c:axPos val="l"/>
        <c:numFmt formatCode="0%" sourceLinked="1"/>
        <c:majorTickMark val="none"/>
        <c:minorTickMark val="none"/>
        <c:tickLblPos val="nextTo"/>
        <c:crossAx val="38491414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Asistencia Técnica</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'6'!$S$67</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5E04-4622-AB48-1B3B039C38A7}"/>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5E04-4622-AB48-1B3B039C38A7}"/>
              </c:ext>
            </c:extLst>
          </c:dPt>
          <c:cat>
            <c:strRef>
              <c:f>'6'!$T$66:$U$66</c:f>
              <c:strCache>
                <c:ptCount val="2"/>
                <c:pt idx="0">
                  <c:v>Masculino</c:v>
                </c:pt>
                <c:pt idx="1">
                  <c:v>Femenino</c:v>
                </c:pt>
              </c:strCache>
            </c:strRef>
          </c:cat>
          <c:val>
            <c:numRef>
              <c:f>'6'!$T$67:$U$67</c:f>
              <c:numCache>
                <c:formatCode>0%</c:formatCode>
                <c:ptCount val="2"/>
                <c:pt idx="0">
                  <c:v>0.62421852457439642</c:v>
                </c:pt>
                <c:pt idx="1">
                  <c:v>0.37578147542560353</c:v>
                </c:pt>
              </c:numCache>
            </c:numRef>
          </c:val>
          <c:extLst xmlns:c16r2="http://schemas.microsoft.com/office/drawing/2015/06/chart">
            <c:ext xmlns:c16="http://schemas.microsoft.com/office/drawing/2014/chart" uri="{C3380CC4-5D6E-409C-BE32-E72D297353CC}">
              <c16:uniqueId val="{00000004-5E04-4622-AB48-1B3B039C38A7}"/>
            </c:ext>
          </c:extLst>
        </c:ser>
        <c:ser>
          <c:idx val="1"/>
          <c:order val="1"/>
          <c:tx>
            <c:strRef>
              <c:f>'6'!$S$68</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5E04-4622-AB48-1B3B039C38A7}"/>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5E04-4622-AB48-1B3B039C38A7}"/>
              </c:ext>
            </c:extLst>
          </c:dPt>
          <c:dLbls>
            <c:dLbl>
              <c:idx val="0"/>
              <c:tx>
                <c:rich>
                  <a:bodyPr/>
                  <a:lstStyle/>
                  <a:p>
                    <a:fld id="{E6910B19-C5F7-48C6-98F1-53BB5D1BFEEC}"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5E04-4622-AB48-1B3B039C38A7}"/>
                </c:ext>
                <c:ext xmlns:c15="http://schemas.microsoft.com/office/drawing/2012/chart" uri="{CE6537A1-D6FC-4f65-9D91-7224C49458BB}">
                  <c15:dlblFieldTable/>
                  <c15:showDataLabelsRange val="1"/>
                </c:ext>
              </c:extLst>
            </c:dLbl>
            <c:dLbl>
              <c:idx val="1"/>
              <c:tx>
                <c:rich>
                  <a:bodyPr/>
                  <a:lstStyle/>
                  <a:p>
                    <a:fld id="{859C181D-7683-4594-AE10-14CA06766D22}"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'6'!$T$66:$U$66</c:f>
              <c:strCache>
                <c:ptCount val="2"/>
                <c:pt idx="0">
                  <c:v>Masculino</c:v>
                </c:pt>
                <c:pt idx="1">
                  <c:v>Femenino</c:v>
                </c:pt>
              </c:strCache>
            </c:strRef>
          </c:cat>
          <c:val>
            <c:numRef>
              <c:f>'6'!$T$68:$U$68</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5E04-4622-AB48-1B3B039C38A7}"/>
            </c:ext>
            <c:ext xmlns:c15="http://schemas.microsoft.com/office/drawing/2012/chart" uri="{02D57815-91ED-43cb-92C2-25804820EDAC}">
              <c15:datalabelsRange>
                <c15:f>'6'!$T$67:$U$67</c15:f>
                <c15:dlblRangeCache>
                  <c:ptCount val="2"/>
                  <c:pt idx="0">
                    <c:v>62%</c:v>
                  </c:pt>
                  <c:pt idx="1">
                    <c:v>38%</c:v>
                  </c:pt>
                </c15:dlblRangeCache>
              </c15:datalabelsRange>
            </c:ext>
          </c:extLst>
        </c:ser>
        <c:dLbls>
          <c:showLegendKey val="0"/>
          <c:showVal val="0"/>
          <c:showCatName val="0"/>
          <c:showSerName val="0"/>
          <c:showPercent val="0"/>
          <c:showBubbleSize val="0"/>
        </c:dLbls>
        <c:gapWidth val="0"/>
        <c:overlap val="100"/>
        <c:axId val="387115296"/>
        <c:axId val="387114120"/>
      </c:barChart>
      <c:catAx>
        <c:axId val="3871152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87114120"/>
        <c:crosses val="autoZero"/>
        <c:auto val="1"/>
        <c:lblAlgn val="ctr"/>
        <c:lblOffset val="100"/>
        <c:noMultiLvlLbl val="0"/>
      </c:catAx>
      <c:valAx>
        <c:axId val="387114120"/>
        <c:scaling>
          <c:orientation val="minMax"/>
          <c:max val="1"/>
        </c:scaling>
        <c:delete val="1"/>
        <c:axPos val="l"/>
        <c:numFmt formatCode="0%" sourceLinked="1"/>
        <c:majorTickMark val="none"/>
        <c:minorTickMark val="none"/>
        <c:tickLblPos val="nextTo"/>
        <c:crossAx val="38711529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Crédito</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'6'!$S$79</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C7F2-42FD-91D1-67EAD13FDE38}"/>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C7F2-42FD-91D1-67EAD13FDE38}"/>
              </c:ext>
            </c:extLst>
          </c:dPt>
          <c:cat>
            <c:strRef>
              <c:f>'6'!$T$66:$U$66</c:f>
              <c:strCache>
                <c:ptCount val="2"/>
                <c:pt idx="0">
                  <c:v>Masculino</c:v>
                </c:pt>
                <c:pt idx="1">
                  <c:v>Femenino</c:v>
                </c:pt>
              </c:strCache>
            </c:strRef>
          </c:cat>
          <c:val>
            <c:numRef>
              <c:f>'6'!$T$79:$U$79</c:f>
              <c:numCache>
                <c:formatCode>0%</c:formatCode>
                <c:ptCount val="2"/>
                <c:pt idx="0">
                  <c:v>0.76360887096774188</c:v>
                </c:pt>
                <c:pt idx="1">
                  <c:v>0.23639112903225806</c:v>
                </c:pt>
              </c:numCache>
            </c:numRef>
          </c:val>
          <c:extLst xmlns:c16r2="http://schemas.microsoft.com/office/drawing/2015/06/chart">
            <c:ext xmlns:c16="http://schemas.microsoft.com/office/drawing/2014/chart" uri="{C3380CC4-5D6E-409C-BE32-E72D297353CC}">
              <c16:uniqueId val="{00000004-C7F2-42FD-91D1-67EAD13FDE38}"/>
            </c:ext>
          </c:extLst>
        </c:ser>
        <c:ser>
          <c:idx val="1"/>
          <c:order val="1"/>
          <c:tx>
            <c:strRef>
              <c:f>'6'!$S$80</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C7F2-42FD-91D1-67EAD13FDE38}"/>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C7F2-42FD-91D1-67EAD13FDE38}"/>
              </c:ext>
            </c:extLst>
          </c:dPt>
          <c:dLbls>
            <c:dLbl>
              <c:idx val="0"/>
              <c:tx>
                <c:rich>
                  <a:bodyPr/>
                  <a:lstStyle/>
                  <a:p>
                    <a:fld id="{6909F747-742B-4FD0-B31F-E4B4E6E08129}"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C7F2-42FD-91D1-67EAD13FDE38}"/>
                </c:ext>
                <c:ext xmlns:c15="http://schemas.microsoft.com/office/drawing/2012/chart" uri="{CE6537A1-D6FC-4f65-9D91-7224C49458BB}">
                  <c15:dlblFieldTable/>
                  <c15:showDataLabelsRange val="1"/>
                </c:ext>
              </c:extLst>
            </c:dLbl>
            <c:dLbl>
              <c:idx val="1"/>
              <c:tx>
                <c:rich>
                  <a:bodyPr/>
                  <a:lstStyle/>
                  <a:p>
                    <a:fld id="{5B3BDB4A-D9EA-41F6-A504-4171012279F1}"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'6'!$T$66:$U$66</c:f>
              <c:strCache>
                <c:ptCount val="2"/>
                <c:pt idx="0">
                  <c:v>Masculino</c:v>
                </c:pt>
                <c:pt idx="1">
                  <c:v>Femenino</c:v>
                </c:pt>
              </c:strCache>
            </c:strRef>
          </c:cat>
          <c:val>
            <c:numRef>
              <c:f>'6'!$T$80:$U$80</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C7F2-42FD-91D1-67EAD13FDE38}"/>
            </c:ext>
            <c:ext xmlns:c15="http://schemas.microsoft.com/office/drawing/2012/chart" uri="{02D57815-91ED-43cb-92C2-25804820EDAC}">
              <c15:datalabelsRange>
                <c15:f>'6'!$T$79:$U$79</c15:f>
                <c15:dlblRangeCache>
                  <c:ptCount val="2"/>
                  <c:pt idx="0">
                    <c:v>76%</c:v>
                  </c:pt>
                  <c:pt idx="1">
                    <c:v>24%</c:v>
                  </c:pt>
                </c15:dlblRangeCache>
              </c15:datalabelsRange>
            </c:ext>
          </c:extLst>
        </c:ser>
        <c:dLbls>
          <c:showLegendKey val="0"/>
          <c:showVal val="0"/>
          <c:showCatName val="0"/>
          <c:showSerName val="0"/>
          <c:showPercent val="0"/>
          <c:showBubbleSize val="0"/>
        </c:dLbls>
        <c:gapWidth val="0"/>
        <c:overlap val="100"/>
        <c:axId val="387113336"/>
        <c:axId val="387114904"/>
      </c:barChart>
      <c:catAx>
        <c:axId val="3871133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87114904"/>
        <c:crosses val="autoZero"/>
        <c:auto val="1"/>
        <c:lblAlgn val="ctr"/>
        <c:lblOffset val="100"/>
        <c:noMultiLvlLbl val="0"/>
      </c:catAx>
      <c:valAx>
        <c:axId val="387114904"/>
        <c:scaling>
          <c:orientation val="minMax"/>
          <c:max val="1"/>
        </c:scaling>
        <c:delete val="1"/>
        <c:axPos val="l"/>
        <c:numFmt formatCode="0%" sourceLinked="1"/>
        <c:majorTickMark val="none"/>
        <c:minorTickMark val="none"/>
        <c:tickLblPos val="nextTo"/>
        <c:crossAx val="38711333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a:t>TÉCNICO</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bar"/>
        <c:grouping val="percentStacked"/>
        <c:varyColors val="0"/>
        <c:ser>
          <c:idx val="0"/>
          <c:order val="0"/>
          <c:tx>
            <c:strRef>
              <c:f>graficos!$B$85</c:f>
              <c:strCache>
                <c:ptCount val="1"/>
                <c:pt idx="0">
                  <c:v>Contrata</c:v>
                </c:pt>
              </c:strCache>
            </c:strRef>
          </c:tx>
          <c:spPr>
            <a:solidFill>
              <a:srgbClr val="002060"/>
            </a:solidFill>
            <a:ln>
              <a:noFill/>
            </a:ln>
            <a:effectLst/>
          </c:spPr>
          <c:invertIfNegative val="0"/>
          <c:dLbls>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graficos!$A$86:$A$102</c:f>
              <c:strCache>
                <c:ptCount val="17"/>
                <c:pt idx="0">
                  <c:v>ARICA Y PARINACOTA</c:v>
                </c:pt>
                <c:pt idx="1">
                  <c:v>TARAPACA</c:v>
                </c:pt>
                <c:pt idx="2">
                  <c:v>ANTOFAGASTA</c:v>
                </c:pt>
                <c:pt idx="3">
                  <c:v>ATACAMA</c:v>
                </c:pt>
                <c:pt idx="4">
                  <c:v>COQUIMBO</c:v>
                </c:pt>
                <c:pt idx="5">
                  <c:v>VALPARAISO</c:v>
                </c:pt>
                <c:pt idx="6">
                  <c:v>METROPOLITANA</c:v>
                </c:pt>
                <c:pt idx="7">
                  <c:v>O´HIGGINS</c:v>
                </c:pt>
                <c:pt idx="8">
                  <c:v>MAULE</c:v>
                </c:pt>
                <c:pt idx="9">
                  <c:v>ÑUBLE</c:v>
                </c:pt>
                <c:pt idx="10">
                  <c:v>BIOBIO</c:v>
                </c:pt>
                <c:pt idx="11">
                  <c:v>ARAUCANIA</c:v>
                </c:pt>
                <c:pt idx="12">
                  <c:v>LOS RIOS</c:v>
                </c:pt>
                <c:pt idx="13">
                  <c:v>LOS LAGOS</c:v>
                </c:pt>
                <c:pt idx="14">
                  <c:v>AYSEN</c:v>
                </c:pt>
                <c:pt idx="15">
                  <c:v>MAGALLANES</c:v>
                </c:pt>
                <c:pt idx="16">
                  <c:v>NIVEL CENTRAL</c:v>
                </c:pt>
              </c:strCache>
            </c:strRef>
          </c:cat>
          <c:val>
            <c:numRef>
              <c:f>graficos!$B$86:$B$102</c:f>
              <c:numCache>
                <c:formatCode>General</c:formatCode>
                <c:ptCount val="17"/>
                <c:pt idx="0">
                  <c:v>2</c:v>
                </c:pt>
                <c:pt idx="1">
                  <c:v>1</c:v>
                </c:pt>
                <c:pt idx="2">
                  <c:v>3</c:v>
                </c:pt>
                <c:pt idx="3">
                  <c:v>7</c:v>
                </c:pt>
                <c:pt idx="4">
                  <c:v>16</c:v>
                </c:pt>
                <c:pt idx="5">
                  <c:v>13</c:v>
                </c:pt>
                <c:pt idx="6">
                  <c:v>8</c:v>
                </c:pt>
                <c:pt idx="7">
                  <c:v>13</c:v>
                </c:pt>
                <c:pt idx="8">
                  <c:v>11</c:v>
                </c:pt>
                <c:pt idx="9">
                  <c:v>11</c:v>
                </c:pt>
                <c:pt idx="10">
                  <c:v>7</c:v>
                </c:pt>
                <c:pt idx="11">
                  <c:v>24</c:v>
                </c:pt>
                <c:pt idx="12">
                  <c:v>15</c:v>
                </c:pt>
                <c:pt idx="13">
                  <c:v>33</c:v>
                </c:pt>
                <c:pt idx="14">
                  <c:v>8</c:v>
                </c:pt>
                <c:pt idx="15">
                  <c:v>1</c:v>
                </c:pt>
                <c:pt idx="16">
                  <c:v>20</c:v>
                </c:pt>
              </c:numCache>
            </c:numRef>
          </c:val>
          <c:extLst xmlns:c16r2="http://schemas.microsoft.com/office/drawing/2015/06/chart">
            <c:ext xmlns:c16="http://schemas.microsoft.com/office/drawing/2014/chart" uri="{C3380CC4-5D6E-409C-BE32-E72D297353CC}">
              <c16:uniqueId val="{00000000-DC9F-43D1-9252-F9B0205947E4}"/>
            </c:ext>
          </c:extLst>
        </c:ser>
        <c:ser>
          <c:idx val="1"/>
          <c:order val="1"/>
          <c:tx>
            <c:strRef>
              <c:f>graficos!$C$85</c:f>
              <c:strCache>
                <c:ptCount val="1"/>
                <c:pt idx="0">
                  <c:v>Planta</c:v>
                </c:pt>
              </c:strCache>
            </c:strRef>
          </c:tx>
          <c:spPr>
            <a:solidFill>
              <a:srgbClr val="FF0000"/>
            </a:solidFill>
            <a:ln>
              <a:noFill/>
            </a:ln>
            <a:effectLst/>
          </c:spPr>
          <c:invertIfNegative val="0"/>
          <c:dLbls>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graficos!$A$86:$A$102</c:f>
              <c:strCache>
                <c:ptCount val="17"/>
                <c:pt idx="0">
                  <c:v>ARICA Y PARINACOTA</c:v>
                </c:pt>
                <c:pt idx="1">
                  <c:v>TARAPACA</c:v>
                </c:pt>
                <c:pt idx="2">
                  <c:v>ANTOFAGASTA</c:v>
                </c:pt>
                <c:pt idx="3">
                  <c:v>ATACAMA</c:v>
                </c:pt>
                <c:pt idx="4">
                  <c:v>COQUIMBO</c:v>
                </c:pt>
                <c:pt idx="5">
                  <c:v>VALPARAISO</c:v>
                </c:pt>
                <c:pt idx="6">
                  <c:v>METROPOLITANA</c:v>
                </c:pt>
                <c:pt idx="7">
                  <c:v>O´HIGGINS</c:v>
                </c:pt>
                <c:pt idx="8">
                  <c:v>MAULE</c:v>
                </c:pt>
                <c:pt idx="9">
                  <c:v>ÑUBLE</c:v>
                </c:pt>
                <c:pt idx="10">
                  <c:v>BIOBIO</c:v>
                </c:pt>
                <c:pt idx="11">
                  <c:v>ARAUCANIA</c:v>
                </c:pt>
                <c:pt idx="12">
                  <c:v>LOS RIOS</c:v>
                </c:pt>
                <c:pt idx="13">
                  <c:v>LOS LAGOS</c:v>
                </c:pt>
                <c:pt idx="14">
                  <c:v>AYSEN</c:v>
                </c:pt>
                <c:pt idx="15">
                  <c:v>MAGALLANES</c:v>
                </c:pt>
                <c:pt idx="16">
                  <c:v>NIVEL CENTRAL</c:v>
                </c:pt>
              </c:strCache>
            </c:strRef>
          </c:cat>
          <c:val>
            <c:numRef>
              <c:f>graficos!$C$86:$C$102</c:f>
              <c:numCache>
                <c:formatCode>General</c:formatCode>
                <c:ptCount val="17"/>
                <c:pt idx="0">
                  <c:v>0</c:v>
                </c:pt>
                <c:pt idx="1">
                  <c:v>1</c:v>
                </c:pt>
                <c:pt idx="2">
                  <c:v>0</c:v>
                </c:pt>
                <c:pt idx="3">
                  <c:v>0</c:v>
                </c:pt>
                <c:pt idx="4">
                  <c:v>1</c:v>
                </c:pt>
                <c:pt idx="5">
                  <c:v>0</c:v>
                </c:pt>
                <c:pt idx="6">
                  <c:v>1</c:v>
                </c:pt>
                <c:pt idx="7">
                  <c:v>2</c:v>
                </c:pt>
                <c:pt idx="8">
                  <c:v>1</c:v>
                </c:pt>
                <c:pt idx="9">
                  <c:v>1</c:v>
                </c:pt>
                <c:pt idx="10">
                  <c:v>1</c:v>
                </c:pt>
                <c:pt idx="11">
                  <c:v>0</c:v>
                </c:pt>
                <c:pt idx="12">
                  <c:v>2</c:v>
                </c:pt>
                <c:pt idx="13">
                  <c:v>3</c:v>
                </c:pt>
                <c:pt idx="14">
                  <c:v>0</c:v>
                </c:pt>
                <c:pt idx="15">
                  <c:v>2</c:v>
                </c:pt>
                <c:pt idx="16">
                  <c:v>1</c:v>
                </c:pt>
              </c:numCache>
            </c:numRef>
          </c:val>
          <c:extLst xmlns:c16r2="http://schemas.microsoft.com/office/drawing/2015/06/chart">
            <c:ext xmlns:c16="http://schemas.microsoft.com/office/drawing/2014/chart" uri="{C3380CC4-5D6E-409C-BE32-E72D297353CC}">
              <c16:uniqueId val="{00000001-DC9F-43D1-9252-F9B0205947E4}"/>
            </c:ext>
          </c:extLst>
        </c:ser>
        <c:ser>
          <c:idx val="2"/>
          <c:order val="2"/>
          <c:tx>
            <c:strRef>
              <c:f>graficos!$D$85</c:f>
              <c:strCache>
                <c:ptCount val="1"/>
                <c:pt idx="0">
                  <c:v>Suplente</c:v>
                </c:pt>
              </c:strCache>
            </c:strRef>
          </c:tx>
          <c:spPr>
            <a:solidFill>
              <a:srgbClr val="92D050"/>
            </a:solidFill>
            <a:ln>
              <a:noFill/>
            </a:ln>
            <a:effectLst/>
          </c:spPr>
          <c:invertIfNegative val="0"/>
          <c:dLbls>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graficos!$A$86:$A$102</c:f>
              <c:strCache>
                <c:ptCount val="17"/>
                <c:pt idx="0">
                  <c:v>ARICA Y PARINACOTA</c:v>
                </c:pt>
                <c:pt idx="1">
                  <c:v>TARAPACA</c:v>
                </c:pt>
                <c:pt idx="2">
                  <c:v>ANTOFAGASTA</c:v>
                </c:pt>
                <c:pt idx="3">
                  <c:v>ATACAMA</c:v>
                </c:pt>
                <c:pt idx="4">
                  <c:v>COQUIMBO</c:v>
                </c:pt>
                <c:pt idx="5">
                  <c:v>VALPARAISO</c:v>
                </c:pt>
                <c:pt idx="6">
                  <c:v>METROPOLITANA</c:v>
                </c:pt>
                <c:pt idx="7">
                  <c:v>O´HIGGINS</c:v>
                </c:pt>
                <c:pt idx="8">
                  <c:v>MAULE</c:v>
                </c:pt>
                <c:pt idx="9">
                  <c:v>ÑUBLE</c:v>
                </c:pt>
                <c:pt idx="10">
                  <c:v>BIOBIO</c:v>
                </c:pt>
                <c:pt idx="11">
                  <c:v>ARAUCANIA</c:v>
                </c:pt>
                <c:pt idx="12">
                  <c:v>LOS RIOS</c:v>
                </c:pt>
                <c:pt idx="13">
                  <c:v>LOS LAGOS</c:v>
                </c:pt>
                <c:pt idx="14">
                  <c:v>AYSEN</c:v>
                </c:pt>
                <c:pt idx="15">
                  <c:v>MAGALLANES</c:v>
                </c:pt>
                <c:pt idx="16">
                  <c:v>NIVEL CENTRAL</c:v>
                </c:pt>
              </c:strCache>
            </c:strRef>
          </c:cat>
          <c:val>
            <c:numRef>
              <c:f>graficos!$D$86:$D$102</c:f>
              <c:numCache>
                <c:formatCode>General</c:formatCode>
                <c:ptCount val="17"/>
                <c:pt idx="0">
                  <c:v>2</c:v>
                </c:pt>
                <c:pt idx="1">
                  <c:v>0</c:v>
                </c:pt>
                <c:pt idx="2">
                  <c:v>1</c:v>
                </c:pt>
                <c:pt idx="3">
                  <c:v>0</c:v>
                </c:pt>
                <c:pt idx="4">
                  <c:v>1</c:v>
                </c:pt>
                <c:pt idx="5">
                  <c:v>1</c:v>
                </c:pt>
                <c:pt idx="6">
                  <c:v>1</c:v>
                </c:pt>
                <c:pt idx="7">
                  <c:v>3</c:v>
                </c:pt>
                <c:pt idx="8">
                  <c:v>0</c:v>
                </c:pt>
                <c:pt idx="9">
                  <c:v>2</c:v>
                </c:pt>
                <c:pt idx="10">
                  <c:v>3</c:v>
                </c:pt>
                <c:pt idx="11">
                  <c:v>6</c:v>
                </c:pt>
                <c:pt idx="12">
                  <c:v>4</c:v>
                </c:pt>
                <c:pt idx="13">
                  <c:v>2</c:v>
                </c:pt>
                <c:pt idx="14">
                  <c:v>0</c:v>
                </c:pt>
                <c:pt idx="15">
                  <c:v>0</c:v>
                </c:pt>
                <c:pt idx="16">
                  <c:v>3</c:v>
                </c:pt>
              </c:numCache>
            </c:numRef>
          </c:val>
          <c:extLst xmlns:c16r2="http://schemas.microsoft.com/office/drawing/2015/06/chart">
            <c:ext xmlns:c16="http://schemas.microsoft.com/office/drawing/2014/chart" uri="{C3380CC4-5D6E-409C-BE32-E72D297353CC}">
              <c16:uniqueId val="{00000002-DC9F-43D1-9252-F9B0205947E4}"/>
            </c:ext>
          </c:extLst>
        </c:ser>
        <c:dLbls>
          <c:dLblPos val="ctr"/>
          <c:showLegendKey val="0"/>
          <c:showVal val="1"/>
          <c:showCatName val="0"/>
          <c:showSerName val="0"/>
          <c:showPercent val="0"/>
          <c:showBubbleSize val="0"/>
        </c:dLbls>
        <c:gapWidth val="150"/>
        <c:overlap val="100"/>
        <c:axId val="498416400"/>
        <c:axId val="498416008"/>
      </c:barChart>
      <c:catAx>
        <c:axId val="49841640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98416008"/>
        <c:crosses val="autoZero"/>
        <c:auto val="1"/>
        <c:lblAlgn val="ctr"/>
        <c:lblOffset val="100"/>
        <c:noMultiLvlLbl val="0"/>
      </c:catAx>
      <c:valAx>
        <c:axId val="4984160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98416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Inversión</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'6'!$S$91</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9910-4EED-A474-26A139420DF4}"/>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9910-4EED-A474-26A139420DF4}"/>
              </c:ext>
            </c:extLst>
          </c:dPt>
          <c:cat>
            <c:strRef>
              <c:f>'6'!$T$66:$U$66</c:f>
              <c:strCache>
                <c:ptCount val="2"/>
                <c:pt idx="0">
                  <c:v>Masculino</c:v>
                </c:pt>
                <c:pt idx="1">
                  <c:v>Femenino</c:v>
                </c:pt>
              </c:strCache>
            </c:strRef>
          </c:cat>
          <c:val>
            <c:numRef>
              <c:f>'6'!$T$91:$U$91</c:f>
              <c:numCache>
                <c:formatCode>0%</c:formatCode>
                <c:ptCount val="2"/>
                <c:pt idx="0">
                  <c:v>0.5745995711943499</c:v>
                </c:pt>
                <c:pt idx="1">
                  <c:v>0.42540042880565015</c:v>
                </c:pt>
              </c:numCache>
            </c:numRef>
          </c:val>
          <c:extLst xmlns:c16r2="http://schemas.microsoft.com/office/drawing/2015/06/chart">
            <c:ext xmlns:c16="http://schemas.microsoft.com/office/drawing/2014/chart" uri="{C3380CC4-5D6E-409C-BE32-E72D297353CC}">
              <c16:uniqueId val="{00000004-9910-4EED-A474-26A139420DF4}"/>
            </c:ext>
          </c:extLst>
        </c:ser>
        <c:ser>
          <c:idx val="1"/>
          <c:order val="1"/>
          <c:tx>
            <c:strRef>
              <c:f>'6'!$S$92</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9910-4EED-A474-26A139420DF4}"/>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9910-4EED-A474-26A139420DF4}"/>
              </c:ext>
            </c:extLst>
          </c:dPt>
          <c:dLbls>
            <c:dLbl>
              <c:idx val="0"/>
              <c:tx>
                <c:rich>
                  <a:bodyPr/>
                  <a:lstStyle/>
                  <a:p>
                    <a:fld id="{808C4CF9-6E2A-40EB-8509-F1C821E2C117}"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9910-4EED-A474-26A139420DF4}"/>
                </c:ext>
                <c:ext xmlns:c15="http://schemas.microsoft.com/office/drawing/2012/chart" uri="{CE6537A1-D6FC-4f65-9D91-7224C49458BB}">
                  <c15:dlblFieldTable/>
                  <c15:showDataLabelsRange val="1"/>
                </c:ext>
              </c:extLst>
            </c:dLbl>
            <c:dLbl>
              <c:idx val="1"/>
              <c:tx>
                <c:rich>
                  <a:bodyPr/>
                  <a:lstStyle/>
                  <a:p>
                    <a:fld id="{F6EBA74D-22E5-40CD-94C5-C5108049A2CA}"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'6'!$T$66:$U$66</c:f>
              <c:strCache>
                <c:ptCount val="2"/>
                <c:pt idx="0">
                  <c:v>Masculino</c:v>
                </c:pt>
                <c:pt idx="1">
                  <c:v>Femenino</c:v>
                </c:pt>
              </c:strCache>
            </c:strRef>
          </c:cat>
          <c:val>
            <c:numRef>
              <c:f>'6'!$T$92:$U$92</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9910-4EED-A474-26A139420DF4}"/>
            </c:ext>
            <c:ext xmlns:c15="http://schemas.microsoft.com/office/drawing/2012/chart" uri="{02D57815-91ED-43cb-92C2-25804820EDAC}">
              <c15:datalabelsRange>
                <c15:f>'6'!$T$91:$U$91</c15:f>
                <c15:dlblRangeCache>
                  <c:ptCount val="2"/>
                  <c:pt idx="0">
                    <c:v>57%</c:v>
                  </c:pt>
                  <c:pt idx="1">
                    <c:v>43%</c:v>
                  </c:pt>
                </c15:dlblRangeCache>
              </c15:datalabelsRange>
            </c:ext>
          </c:extLst>
        </c:ser>
        <c:dLbls>
          <c:showLegendKey val="0"/>
          <c:showVal val="0"/>
          <c:showCatName val="0"/>
          <c:showSerName val="0"/>
          <c:showPercent val="0"/>
          <c:showBubbleSize val="0"/>
        </c:dLbls>
        <c:gapWidth val="0"/>
        <c:overlap val="100"/>
        <c:axId val="387108632"/>
        <c:axId val="387112160"/>
      </c:barChart>
      <c:catAx>
        <c:axId val="3871086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87112160"/>
        <c:crosses val="autoZero"/>
        <c:auto val="1"/>
        <c:lblAlgn val="ctr"/>
        <c:lblOffset val="100"/>
        <c:noMultiLvlLbl val="0"/>
      </c:catAx>
      <c:valAx>
        <c:axId val="387112160"/>
        <c:scaling>
          <c:orientation val="minMax"/>
          <c:max val="1"/>
        </c:scaling>
        <c:delete val="1"/>
        <c:axPos val="l"/>
        <c:numFmt formatCode="0%" sourceLinked="1"/>
        <c:majorTickMark val="none"/>
        <c:minorTickMark val="none"/>
        <c:tickLblPos val="nextTo"/>
        <c:crossAx val="38710863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Asistencia Técnica</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'7'!$S$67</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CA62-41DC-99E1-DD949F263D3D}"/>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CA62-41DC-99E1-DD949F263D3D}"/>
              </c:ext>
            </c:extLst>
          </c:dPt>
          <c:cat>
            <c:strRef>
              <c:f>'7'!$T$66:$U$66</c:f>
              <c:strCache>
                <c:ptCount val="2"/>
                <c:pt idx="0">
                  <c:v>Masculino</c:v>
                </c:pt>
                <c:pt idx="1">
                  <c:v>Femenino</c:v>
                </c:pt>
              </c:strCache>
            </c:strRef>
          </c:cat>
          <c:val>
            <c:numRef>
              <c:f>'7'!$T$67:$U$67</c:f>
              <c:numCache>
                <c:formatCode>0%</c:formatCode>
                <c:ptCount val="2"/>
                <c:pt idx="0">
                  <c:v>0.60454953606704576</c:v>
                </c:pt>
                <c:pt idx="1">
                  <c:v>0.39545046393295419</c:v>
                </c:pt>
              </c:numCache>
            </c:numRef>
          </c:val>
          <c:extLst xmlns:c16r2="http://schemas.microsoft.com/office/drawing/2015/06/chart">
            <c:ext xmlns:c16="http://schemas.microsoft.com/office/drawing/2014/chart" uri="{C3380CC4-5D6E-409C-BE32-E72D297353CC}">
              <c16:uniqueId val="{00000004-CA62-41DC-99E1-DD949F263D3D}"/>
            </c:ext>
          </c:extLst>
        </c:ser>
        <c:ser>
          <c:idx val="1"/>
          <c:order val="1"/>
          <c:tx>
            <c:strRef>
              <c:f>'7'!$S$68</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CA62-41DC-99E1-DD949F263D3D}"/>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CA62-41DC-99E1-DD949F263D3D}"/>
              </c:ext>
            </c:extLst>
          </c:dPt>
          <c:dLbls>
            <c:dLbl>
              <c:idx val="0"/>
              <c:tx>
                <c:rich>
                  <a:bodyPr/>
                  <a:lstStyle/>
                  <a:p>
                    <a:fld id="{CE5DBBAC-A73B-4B7D-BFFA-3CD3275C3EF4}"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CA62-41DC-99E1-DD949F263D3D}"/>
                </c:ext>
                <c:ext xmlns:c15="http://schemas.microsoft.com/office/drawing/2012/chart" uri="{CE6537A1-D6FC-4f65-9D91-7224C49458BB}">
                  <c15:dlblFieldTable/>
                  <c15:showDataLabelsRange val="1"/>
                </c:ext>
              </c:extLst>
            </c:dLbl>
            <c:dLbl>
              <c:idx val="1"/>
              <c:tx>
                <c:rich>
                  <a:bodyPr/>
                  <a:lstStyle/>
                  <a:p>
                    <a:fld id="{0C158529-97C7-4A87-B24F-CAFBD81BAA90}"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'7'!$T$66:$U$66</c:f>
              <c:strCache>
                <c:ptCount val="2"/>
                <c:pt idx="0">
                  <c:v>Masculino</c:v>
                </c:pt>
                <c:pt idx="1">
                  <c:v>Femenino</c:v>
                </c:pt>
              </c:strCache>
            </c:strRef>
          </c:cat>
          <c:val>
            <c:numRef>
              <c:f>'7'!$T$68:$U$68</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CA62-41DC-99E1-DD949F263D3D}"/>
            </c:ext>
            <c:ext xmlns:c15="http://schemas.microsoft.com/office/drawing/2012/chart" uri="{02D57815-91ED-43cb-92C2-25804820EDAC}">
              <c15:datalabelsRange>
                <c15:f>'7'!$T$67:$U$67</c15:f>
                <c15:dlblRangeCache>
                  <c:ptCount val="2"/>
                  <c:pt idx="0">
                    <c:v>60%</c:v>
                  </c:pt>
                  <c:pt idx="1">
                    <c:v>40%</c:v>
                  </c:pt>
                </c15:dlblRangeCache>
              </c15:datalabelsRange>
            </c:ext>
          </c:extLst>
        </c:ser>
        <c:dLbls>
          <c:showLegendKey val="0"/>
          <c:showVal val="0"/>
          <c:showCatName val="0"/>
          <c:showSerName val="0"/>
          <c:showPercent val="0"/>
          <c:showBubbleSize val="0"/>
        </c:dLbls>
        <c:gapWidth val="0"/>
        <c:overlap val="100"/>
        <c:axId val="387112552"/>
        <c:axId val="387112944"/>
      </c:barChart>
      <c:catAx>
        <c:axId val="3871125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87112944"/>
        <c:crosses val="autoZero"/>
        <c:auto val="1"/>
        <c:lblAlgn val="ctr"/>
        <c:lblOffset val="100"/>
        <c:noMultiLvlLbl val="0"/>
      </c:catAx>
      <c:valAx>
        <c:axId val="387112944"/>
        <c:scaling>
          <c:orientation val="minMax"/>
          <c:max val="1"/>
        </c:scaling>
        <c:delete val="1"/>
        <c:axPos val="l"/>
        <c:numFmt formatCode="0%" sourceLinked="1"/>
        <c:majorTickMark val="none"/>
        <c:minorTickMark val="none"/>
        <c:tickLblPos val="nextTo"/>
        <c:crossAx val="3871125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Crédito</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'7'!$S$79</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52FF-4D10-AEE8-798C6BB6461A}"/>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52FF-4D10-AEE8-798C6BB6461A}"/>
              </c:ext>
            </c:extLst>
          </c:dPt>
          <c:cat>
            <c:strRef>
              <c:f>'7'!$T$66:$U$66</c:f>
              <c:strCache>
                <c:ptCount val="2"/>
                <c:pt idx="0">
                  <c:v>Masculino</c:v>
                </c:pt>
                <c:pt idx="1">
                  <c:v>Femenino</c:v>
                </c:pt>
              </c:strCache>
            </c:strRef>
          </c:cat>
          <c:val>
            <c:numRef>
              <c:f>'7'!$T$79:$U$79</c:f>
              <c:numCache>
                <c:formatCode>0%</c:formatCode>
                <c:ptCount val="2"/>
                <c:pt idx="0">
                  <c:v>0.69367262723521317</c:v>
                </c:pt>
                <c:pt idx="1">
                  <c:v>0.30632737276478678</c:v>
                </c:pt>
              </c:numCache>
            </c:numRef>
          </c:val>
          <c:extLst xmlns:c16r2="http://schemas.microsoft.com/office/drawing/2015/06/chart">
            <c:ext xmlns:c16="http://schemas.microsoft.com/office/drawing/2014/chart" uri="{C3380CC4-5D6E-409C-BE32-E72D297353CC}">
              <c16:uniqueId val="{00000004-52FF-4D10-AEE8-798C6BB6461A}"/>
            </c:ext>
          </c:extLst>
        </c:ser>
        <c:ser>
          <c:idx val="1"/>
          <c:order val="1"/>
          <c:tx>
            <c:strRef>
              <c:f>'7'!$S$80</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52FF-4D10-AEE8-798C6BB6461A}"/>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52FF-4D10-AEE8-798C6BB6461A}"/>
              </c:ext>
            </c:extLst>
          </c:dPt>
          <c:dLbls>
            <c:dLbl>
              <c:idx val="0"/>
              <c:tx>
                <c:rich>
                  <a:bodyPr/>
                  <a:lstStyle/>
                  <a:p>
                    <a:fld id="{934A3249-0F02-4563-984A-349FEDCFEEAB}"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52FF-4D10-AEE8-798C6BB6461A}"/>
                </c:ext>
                <c:ext xmlns:c15="http://schemas.microsoft.com/office/drawing/2012/chart" uri="{CE6537A1-D6FC-4f65-9D91-7224C49458BB}">
                  <c15:dlblFieldTable/>
                  <c15:showDataLabelsRange val="1"/>
                </c:ext>
              </c:extLst>
            </c:dLbl>
            <c:dLbl>
              <c:idx val="1"/>
              <c:tx>
                <c:rich>
                  <a:bodyPr/>
                  <a:lstStyle/>
                  <a:p>
                    <a:fld id="{9B504676-5179-457E-9199-AC385DE348DE}"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'7'!$T$66:$U$66</c:f>
              <c:strCache>
                <c:ptCount val="2"/>
                <c:pt idx="0">
                  <c:v>Masculino</c:v>
                </c:pt>
                <c:pt idx="1">
                  <c:v>Femenino</c:v>
                </c:pt>
              </c:strCache>
            </c:strRef>
          </c:cat>
          <c:val>
            <c:numRef>
              <c:f>'7'!$T$80:$U$80</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52FF-4D10-AEE8-798C6BB6461A}"/>
            </c:ext>
            <c:ext xmlns:c15="http://schemas.microsoft.com/office/drawing/2012/chart" uri="{02D57815-91ED-43cb-92C2-25804820EDAC}">
              <c15:datalabelsRange>
                <c15:f>'7'!$T$79:$U$79</c15:f>
                <c15:dlblRangeCache>
                  <c:ptCount val="2"/>
                  <c:pt idx="0">
                    <c:v>69%</c:v>
                  </c:pt>
                  <c:pt idx="1">
                    <c:v>31%</c:v>
                  </c:pt>
                </c15:dlblRangeCache>
              </c15:datalabelsRange>
            </c:ext>
          </c:extLst>
        </c:ser>
        <c:dLbls>
          <c:showLegendKey val="0"/>
          <c:showVal val="0"/>
          <c:showCatName val="0"/>
          <c:showSerName val="0"/>
          <c:showPercent val="0"/>
          <c:showBubbleSize val="0"/>
        </c:dLbls>
        <c:gapWidth val="0"/>
        <c:overlap val="100"/>
        <c:axId val="387115688"/>
        <c:axId val="387109416"/>
      </c:barChart>
      <c:catAx>
        <c:axId val="3871156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87109416"/>
        <c:crosses val="autoZero"/>
        <c:auto val="1"/>
        <c:lblAlgn val="ctr"/>
        <c:lblOffset val="100"/>
        <c:noMultiLvlLbl val="0"/>
      </c:catAx>
      <c:valAx>
        <c:axId val="387109416"/>
        <c:scaling>
          <c:orientation val="minMax"/>
          <c:max val="1"/>
        </c:scaling>
        <c:delete val="1"/>
        <c:axPos val="l"/>
        <c:numFmt formatCode="0%" sourceLinked="1"/>
        <c:majorTickMark val="none"/>
        <c:minorTickMark val="none"/>
        <c:tickLblPos val="nextTo"/>
        <c:crossAx val="3871156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Inversión</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'7'!$S$91</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3EED-4CE7-B4C4-D5CDDA06DEDC}"/>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3EED-4CE7-B4C4-D5CDDA06DEDC}"/>
              </c:ext>
            </c:extLst>
          </c:dPt>
          <c:cat>
            <c:strRef>
              <c:f>'7'!$T$66:$U$66</c:f>
              <c:strCache>
                <c:ptCount val="2"/>
                <c:pt idx="0">
                  <c:v>Masculino</c:v>
                </c:pt>
                <c:pt idx="1">
                  <c:v>Femenino</c:v>
                </c:pt>
              </c:strCache>
            </c:strRef>
          </c:cat>
          <c:val>
            <c:numRef>
              <c:f>'7'!$T$91:$U$91</c:f>
              <c:numCache>
                <c:formatCode>0%</c:formatCode>
                <c:ptCount val="2"/>
                <c:pt idx="0">
                  <c:v>0.53447134132882057</c:v>
                </c:pt>
                <c:pt idx="1">
                  <c:v>0.46552865867117943</c:v>
                </c:pt>
              </c:numCache>
            </c:numRef>
          </c:val>
          <c:extLst xmlns:c16r2="http://schemas.microsoft.com/office/drawing/2015/06/chart">
            <c:ext xmlns:c16="http://schemas.microsoft.com/office/drawing/2014/chart" uri="{C3380CC4-5D6E-409C-BE32-E72D297353CC}">
              <c16:uniqueId val="{00000004-3EED-4CE7-B4C4-D5CDDA06DEDC}"/>
            </c:ext>
          </c:extLst>
        </c:ser>
        <c:ser>
          <c:idx val="1"/>
          <c:order val="1"/>
          <c:tx>
            <c:strRef>
              <c:f>'7'!$S$92</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3EED-4CE7-B4C4-D5CDDA06DEDC}"/>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3EED-4CE7-B4C4-D5CDDA06DEDC}"/>
              </c:ext>
            </c:extLst>
          </c:dPt>
          <c:dLbls>
            <c:dLbl>
              <c:idx val="0"/>
              <c:tx>
                <c:rich>
                  <a:bodyPr/>
                  <a:lstStyle/>
                  <a:p>
                    <a:fld id="{5F05AD27-F825-433E-91D3-BCB711AC3C93}"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3EED-4CE7-B4C4-D5CDDA06DEDC}"/>
                </c:ext>
                <c:ext xmlns:c15="http://schemas.microsoft.com/office/drawing/2012/chart" uri="{CE6537A1-D6FC-4f65-9D91-7224C49458BB}">
                  <c15:dlblFieldTable/>
                  <c15:showDataLabelsRange val="1"/>
                </c:ext>
              </c:extLst>
            </c:dLbl>
            <c:dLbl>
              <c:idx val="1"/>
              <c:tx>
                <c:rich>
                  <a:bodyPr/>
                  <a:lstStyle/>
                  <a:p>
                    <a:fld id="{87F2BFFA-2719-48A1-AB81-04A926F7D497}"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'7'!$T$66:$U$66</c:f>
              <c:strCache>
                <c:ptCount val="2"/>
                <c:pt idx="0">
                  <c:v>Masculino</c:v>
                </c:pt>
                <c:pt idx="1">
                  <c:v>Femenino</c:v>
                </c:pt>
              </c:strCache>
            </c:strRef>
          </c:cat>
          <c:val>
            <c:numRef>
              <c:f>'7'!$T$92:$U$92</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3EED-4CE7-B4C4-D5CDDA06DEDC}"/>
            </c:ext>
            <c:ext xmlns:c15="http://schemas.microsoft.com/office/drawing/2012/chart" uri="{02D57815-91ED-43cb-92C2-25804820EDAC}">
              <c15:datalabelsRange>
                <c15:f>'7'!$T$91:$U$91</c15:f>
                <c15:dlblRangeCache>
                  <c:ptCount val="2"/>
                  <c:pt idx="0">
                    <c:v>53%</c:v>
                  </c:pt>
                  <c:pt idx="1">
                    <c:v>47%</c:v>
                  </c:pt>
                </c15:dlblRangeCache>
              </c15:datalabelsRange>
            </c:ext>
          </c:extLst>
        </c:ser>
        <c:dLbls>
          <c:showLegendKey val="0"/>
          <c:showVal val="0"/>
          <c:showCatName val="0"/>
          <c:showSerName val="0"/>
          <c:showPercent val="0"/>
          <c:showBubbleSize val="0"/>
        </c:dLbls>
        <c:gapWidth val="0"/>
        <c:overlap val="100"/>
        <c:axId val="387109808"/>
        <c:axId val="387110592"/>
      </c:barChart>
      <c:catAx>
        <c:axId val="3871098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87110592"/>
        <c:crosses val="autoZero"/>
        <c:auto val="1"/>
        <c:lblAlgn val="ctr"/>
        <c:lblOffset val="100"/>
        <c:noMultiLvlLbl val="0"/>
      </c:catAx>
      <c:valAx>
        <c:axId val="387110592"/>
        <c:scaling>
          <c:orientation val="minMax"/>
          <c:max val="1"/>
        </c:scaling>
        <c:delete val="1"/>
        <c:axPos val="l"/>
        <c:numFmt formatCode="0%" sourceLinked="1"/>
        <c:majorTickMark val="none"/>
        <c:minorTickMark val="none"/>
        <c:tickLblPos val="nextTo"/>
        <c:crossAx val="38710980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Asistencia Técnica</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'16'!$S$67</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F257-4528-9803-A78932FB7B8A}"/>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F257-4528-9803-A78932FB7B8A}"/>
              </c:ext>
            </c:extLst>
          </c:dPt>
          <c:cat>
            <c:strRef>
              <c:f>'16'!$T$66:$U$66</c:f>
              <c:strCache>
                <c:ptCount val="2"/>
                <c:pt idx="0">
                  <c:v>Masculino</c:v>
                </c:pt>
                <c:pt idx="1">
                  <c:v>Femenino</c:v>
                </c:pt>
              </c:strCache>
            </c:strRef>
          </c:cat>
          <c:val>
            <c:numRef>
              <c:f>'16'!$T$67:$U$67</c:f>
              <c:numCache>
                <c:formatCode>0%</c:formatCode>
                <c:ptCount val="2"/>
                <c:pt idx="0">
                  <c:v>0.59217289719626165</c:v>
                </c:pt>
                <c:pt idx="1">
                  <c:v>0.4078271028037383</c:v>
                </c:pt>
              </c:numCache>
            </c:numRef>
          </c:val>
          <c:extLst xmlns:c16r2="http://schemas.microsoft.com/office/drawing/2015/06/chart">
            <c:ext xmlns:c16="http://schemas.microsoft.com/office/drawing/2014/chart" uri="{C3380CC4-5D6E-409C-BE32-E72D297353CC}">
              <c16:uniqueId val="{00000004-F257-4528-9803-A78932FB7B8A}"/>
            </c:ext>
          </c:extLst>
        </c:ser>
        <c:ser>
          <c:idx val="1"/>
          <c:order val="1"/>
          <c:tx>
            <c:strRef>
              <c:f>'16'!$S$68</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F257-4528-9803-A78932FB7B8A}"/>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F257-4528-9803-A78932FB7B8A}"/>
              </c:ext>
            </c:extLst>
          </c:dPt>
          <c:dLbls>
            <c:dLbl>
              <c:idx val="0"/>
              <c:tx>
                <c:rich>
                  <a:bodyPr/>
                  <a:lstStyle/>
                  <a:p>
                    <a:fld id="{0BC87E5B-D107-4353-BD30-3142C7AA3104}"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F257-4528-9803-A78932FB7B8A}"/>
                </c:ext>
                <c:ext xmlns:c15="http://schemas.microsoft.com/office/drawing/2012/chart" uri="{CE6537A1-D6FC-4f65-9D91-7224C49458BB}">
                  <c15:dlblFieldTable/>
                  <c15:showDataLabelsRange val="1"/>
                </c:ext>
              </c:extLst>
            </c:dLbl>
            <c:dLbl>
              <c:idx val="1"/>
              <c:tx>
                <c:rich>
                  <a:bodyPr/>
                  <a:lstStyle/>
                  <a:p>
                    <a:fld id="{952B9B47-4C40-4F8F-8C25-30EE29658FFF}"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'16'!$T$66:$U$66</c:f>
              <c:strCache>
                <c:ptCount val="2"/>
                <c:pt idx="0">
                  <c:v>Masculino</c:v>
                </c:pt>
                <c:pt idx="1">
                  <c:v>Femenino</c:v>
                </c:pt>
              </c:strCache>
            </c:strRef>
          </c:cat>
          <c:val>
            <c:numRef>
              <c:f>'16'!$T$68:$U$68</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F257-4528-9803-A78932FB7B8A}"/>
            </c:ext>
            <c:ext xmlns:c15="http://schemas.microsoft.com/office/drawing/2012/chart" uri="{02D57815-91ED-43cb-92C2-25804820EDAC}">
              <c15:datalabelsRange>
                <c15:f>'16'!$T$67:$U$67</c15:f>
                <c15:dlblRangeCache>
                  <c:ptCount val="2"/>
                  <c:pt idx="0">
                    <c:v>59%</c:v>
                  </c:pt>
                  <c:pt idx="1">
                    <c:v>41%</c:v>
                  </c:pt>
                </c15:dlblRangeCache>
              </c15:datalabelsRange>
            </c:ext>
          </c:extLst>
        </c:ser>
        <c:dLbls>
          <c:showLegendKey val="0"/>
          <c:showVal val="0"/>
          <c:showCatName val="0"/>
          <c:showSerName val="0"/>
          <c:showPercent val="0"/>
          <c:showBubbleSize val="0"/>
        </c:dLbls>
        <c:gapWidth val="0"/>
        <c:overlap val="100"/>
        <c:axId val="385224272"/>
        <c:axId val="385229760"/>
      </c:barChart>
      <c:catAx>
        <c:axId val="385224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85229760"/>
        <c:crosses val="autoZero"/>
        <c:auto val="1"/>
        <c:lblAlgn val="ctr"/>
        <c:lblOffset val="100"/>
        <c:noMultiLvlLbl val="0"/>
      </c:catAx>
      <c:valAx>
        <c:axId val="385229760"/>
        <c:scaling>
          <c:orientation val="minMax"/>
          <c:max val="1"/>
        </c:scaling>
        <c:delete val="1"/>
        <c:axPos val="l"/>
        <c:numFmt formatCode="0%" sourceLinked="1"/>
        <c:majorTickMark val="none"/>
        <c:minorTickMark val="none"/>
        <c:tickLblPos val="nextTo"/>
        <c:crossAx val="38522427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Crédito</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'16'!$S$79</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2A3B-4BF1-8CF6-85FC6845C7B1}"/>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2A3B-4BF1-8CF6-85FC6845C7B1}"/>
              </c:ext>
            </c:extLst>
          </c:dPt>
          <c:cat>
            <c:strRef>
              <c:f>'16'!$T$66:$U$66</c:f>
              <c:strCache>
                <c:ptCount val="2"/>
                <c:pt idx="0">
                  <c:v>Masculino</c:v>
                </c:pt>
                <c:pt idx="1">
                  <c:v>Femenino</c:v>
                </c:pt>
              </c:strCache>
            </c:strRef>
          </c:cat>
          <c:val>
            <c:numRef>
              <c:f>'16'!$T$79:$U$79</c:f>
              <c:numCache>
                <c:formatCode>0%</c:formatCode>
                <c:ptCount val="2"/>
                <c:pt idx="0">
                  <c:v>0.69791368962560729</c:v>
                </c:pt>
                <c:pt idx="1">
                  <c:v>0.30208631037439271</c:v>
                </c:pt>
              </c:numCache>
            </c:numRef>
          </c:val>
          <c:extLst xmlns:c16r2="http://schemas.microsoft.com/office/drawing/2015/06/chart">
            <c:ext xmlns:c16="http://schemas.microsoft.com/office/drawing/2014/chart" uri="{C3380CC4-5D6E-409C-BE32-E72D297353CC}">
              <c16:uniqueId val="{00000004-2A3B-4BF1-8CF6-85FC6845C7B1}"/>
            </c:ext>
          </c:extLst>
        </c:ser>
        <c:ser>
          <c:idx val="1"/>
          <c:order val="1"/>
          <c:tx>
            <c:strRef>
              <c:f>'16'!$S$80</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2A3B-4BF1-8CF6-85FC6845C7B1}"/>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2A3B-4BF1-8CF6-85FC6845C7B1}"/>
              </c:ext>
            </c:extLst>
          </c:dPt>
          <c:dLbls>
            <c:dLbl>
              <c:idx val="0"/>
              <c:tx>
                <c:rich>
                  <a:bodyPr/>
                  <a:lstStyle/>
                  <a:p>
                    <a:fld id="{BB729E51-BEF4-42C3-B61C-0FA3D40BA2D2}"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2A3B-4BF1-8CF6-85FC6845C7B1}"/>
                </c:ext>
                <c:ext xmlns:c15="http://schemas.microsoft.com/office/drawing/2012/chart" uri="{CE6537A1-D6FC-4f65-9D91-7224C49458BB}">
                  <c15:dlblFieldTable/>
                  <c15:showDataLabelsRange val="1"/>
                </c:ext>
              </c:extLst>
            </c:dLbl>
            <c:dLbl>
              <c:idx val="1"/>
              <c:tx>
                <c:rich>
                  <a:bodyPr/>
                  <a:lstStyle/>
                  <a:p>
                    <a:fld id="{B8BAB431-D077-4B1F-BC10-BE16925A5521}"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'16'!$T$66:$U$66</c:f>
              <c:strCache>
                <c:ptCount val="2"/>
                <c:pt idx="0">
                  <c:v>Masculino</c:v>
                </c:pt>
                <c:pt idx="1">
                  <c:v>Femenino</c:v>
                </c:pt>
              </c:strCache>
            </c:strRef>
          </c:cat>
          <c:val>
            <c:numRef>
              <c:f>'16'!$T$80:$U$80</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2A3B-4BF1-8CF6-85FC6845C7B1}"/>
            </c:ext>
            <c:ext xmlns:c15="http://schemas.microsoft.com/office/drawing/2012/chart" uri="{02D57815-91ED-43cb-92C2-25804820EDAC}">
              <c15:datalabelsRange>
                <c15:f>'16'!$T$79:$U$79</c15:f>
                <c15:dlblRangeCache>
                  <c:ptCount val="2"/>
                  <c:pt idx="0">
                    <c:v>70%</c:v>
                  </c:pt>
                  <c:pt idx="1">
                    <c:v>30%</c:v>
                  </c:pt>
                </c15:dlblRangeCache>
              </c15:datalabelsRange>
            </c:ext>
          </c:extLst>
        </c:ser>
        <c:dLbls>
          <c:showLegendKey val="0"/>
          <c:showVal val="0"/>
          <c:showCatName val="0"/>
          <c:showSerName val="0"/>
          <c:showPercent val="0"/>
          <c:showBubbleSize val="0"/>
        </c:dLbls>
        <c:gapWidth val="0"/>
        <c:overlap val="100"/>
        <c:axId val="385228976"/>
        <c:axId val="385224664"/>
      </c:barChart>
      <c:catAx>
        <c:axId val="3852289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85224664"/>
        <c:crosses val="autoZero"/>
        <c:auto val="1"/>
        <c:lblAlgn val="ctr"/>
        <c:lblOffset val="100"/>
        <c:noMultiLvlLbl val="0"/>
      </c:catAx>
      <c:valAx>
        <c:axId val="385224664"/>
        <c:scaling>
          <c:orientation val="minMax"/>
          <c:max val="1"/>
        </c:scaling>
        <c:delete val="1"/>
        <c:axPos val="l"/>
        <c:numFmt formatCode="0%" sourceLinked="1"/>
        <c:majorTickMark val="none"/>
        <c:minorTickMark val="none"/>
        <c:tickLblPos val="nextTo"/>
        <c:crossAx val="38522897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Inversión</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'16'!$S$91</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A634-4CA2-A51D-1AF7132986A1}"/>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A634-4CA2-A51D-1AF7132986A1}"/>
              </c:ext>
            </c:extLst>
          </c:dPt>
          <c:cat>
            <c:strRef>
              <c:f>'16'!$T$66:$U$66</c:f>
              <c:strCache>
                <c:ptCount val="2"/>
                <c:pt idx="0">
                  <c:v>Masculino</c:v>
                </c:pt>
                <c:pt idx="1">
                  <c:v>Femenino</c:v>
                </c:pt>
              </c:strCache>
            </c:strRef>
          </c:cat>
          <c:val>
            <c:numRef>
              <c:f>'16'!$T$91:$U$91</c:f>
              <c:numCache>
                <c:formatCode>0%</c:formatCode>
                <c:ptCount val="2"/>
                <c:pt idx="0">
                  <c:v>0.54420713518673192</c:v>
                </c:pt>
                <c:pt idx="1">
                  <c:v>0.45579286481326808</c:v>
                </c:pt>
              </c:numCache>
            </c:numRef>
          </c:val>
          <c:extLst xmlns:c16r2="http://schemas.microsoft.com/office/drawing/2015/06/chart">
            <c:ext xmlns:c16="http://schemas.microsoft.com/office/drawing/2014/chart" uri="{C3380CC4-5D6E-409C-BE32-E72D297353CC}">
              <c16:uniqueId val="{00000004-A634-4CA2-A51D-1AF7132986A1}"/>
            </c:ext>
          </c:extLst>
        </c:ser>
        <c:ser>
          <c:idx val="1"/>
          <c:order val="1"/>
          <c:tx>
            <c:strRef>
              <c:f>'16'!$S$92</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A634-4CA2-A51D-1AF7132986A1}"/>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A634-4CA2-A51D-1AF7132986A1}"/>
              </c:ext>
            </c:extLst>
          </c:dPt>
          <c:dLbls>
            <c:dLbl>
              <c:idx val="0"/>
              <c:tx>
                <c:rich>
                  <a:bodyPr/>
                  <a:lstStyle/>
                  <a:p>
                    <a:fld id="{3251B759-E64A-4CAD-8519-039BA16F9917}"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A634-4CA2-A51D-1AF7132986A1}"/>
                </c:ext>
                <c:ext xmlns:c15="http://schemas.microsoft.com/office/drawing/2012/chart" uri="{CE6537A1-D6FC-4f65-9D91-7224C49458BB}">
                  <c15:dlblFieldTable/>
                  <c15:showDataLabelsRange val="1"/>
                </c:ext>
              </c:extLst>
            </c:dLbl>
            <c:dLbl>
              <c:idx val="1"/>
              <c:tx>
                <c:rich>
                  <a:bodyPr/>
                  <a:lstStyle/>
                  <a:p>
                    <a:fld id="{95CD930A-5CBE-4DC7-B663-27466DE947A5}"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'16'!$T$66:$U$66</c:f>
              <c:strCache>
                <c:ptCount val="2"/>
                <c:pt idx="0">
                  <c:v>Masculino</c:v>
                </c:pt>
                <c:pt idx="1">
                  <c:v>Femenino</c:v>
                </c:pt>
              </c:strCache>
            </c:strRef>
          </c:cat>
          <c:val>
            <c:numRef>
              <c:f>'16'!$T$92:$U$92</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A634-4CA2-A51D-1AF7132986A1}"/>
            </c:ext>
            <c:ext xmlns:c15="http://schemas.microsoft.com/office/drawing/2012/chart" uri="{02D57815-91ED-43cb-92C2-25804820EDAC}">
              <c15:datalabelsRange>
                <c15:f>'16'!$T$91:$U$91</c15:f>
                <c15:dlblRangeCache>
                  <c:ptCount val="2"/>
                  <c:pt idx="0">
                    <c:v>54%</c:v>
                  </c:pt>
                  <c:pt idx="1">
                    <c:v>46%</c:v>
                  </c:pt>
                </c15:dlblRangeCache>
              </c15:datalabelsRange>
            </c:ext>
          </c:extLst>
        </c:ser>
        <c:dLbls>
          <c:showLegendKey val="0"/>
          <c:showVal val="0"/>
          <c:showCatName val="0"/>
          <c:showSerName val="0"/>
          <c:showPercent val="0"/>
          <c:showBubbleSize val="0"/>
        </c:dLbls>
        <c:gapWidth val="0"/>
        <c:overlap val="100"/>
        <c:axId val="385230936"/>
        <c:axId val="385225056"/>
      </c:barChart>
      <c:catAx>
        <c:axId val="3852309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85225056"/>
        <c:crosses val="autoZero"/>
        <c:auto val="1"/>
        <c:lblAlgn val="ctr"/>
        <c:lblOffset val="100"/>
        <c:noMultiLvlLbl val="0"/>
      </c:catAx>
      <c:valAx>
        <c:axId val="385225056"/>
        <c:scaling>
          <c:orientation val="minMax"/>
          <c:max val="1"/>
        </c:scaling>
        <c:delete val="1"/>
        <c:axPos val="l"/>
        <c:numFmt formatCode="0%" sourceLinked="1"/>
        <c:majorTickMark val="none"/>
        <c:minorTickMark val="none"/>
        <c:tickLblPos val="nextTo"/>
        <c:crossAx val="38523093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Asistencia Técnica</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'8'!$S$67</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966D-4522-9E74-D3CCB4EE41F3}"/>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966D-4522-9E74-D3CCB4EE41F3}"/>
              </c:ext>
            </c:extLst>
          </c:dPt>
          <c:cat>
            <c:strRef>
              <c:f>'8'!$T$66:$U$66</c:f>
              <c:strCache>
                <c:ptCount val="2"/>
                <c:pt idx="0">
                  <c:v>Masculino</c:v>
                </c:pt>
                <c:pt idx="1">
                  <c:v>Femenino</c:v>
                </c:pt>
              </c:strCache>
            </c:strRef>
          </c:cat>
          <c:val>
            <c:numRef>
              <c:f>'8'!$T$67:$U$67</c:f>
              <c:numCache>
                <c:formatCode>0%</c:formatCode>
                <c:ptCount val="2"/>
                <c:pt idx="0">
                  <c:v>0.46764973904398971</c:v>
                </c:pt>
                <c:pt idx="1">
                  <c:v>0.53235026095601023</c:v>
                </c:pt>
              </c:numCache>
            </c:numRef>
          </c:val>
          <c:extLst xmlns:c16r2="http://schemas.microsoft.com/office/drawing/2015/06/chart">
            <c:ext xmlns:c16="http://schemas.microsoft.com/office/drawing/2014/chart" uri="{C3380CC4-5D6E-409C-BE32-E72D297353CC}">
              <c16:uniqueId val="{00000004-966D-4522-9E74-D3CCB4EE41F3}"/>
            </c:ext>
          </c:extLst>
        </c:ser>
        <c:ser>
          <c:idx val="1"/>
          <c:order val="1"/>
          <c:tx>
            <c:strRef>
              <c:f>'8'!$S$68</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966D-4522-9E74-D3CCB4EE41F3}"/>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966D-4522-9E74-D3CCB4EE41F3}"/>
              </c:ext>
            </c:extLst>
          </c:dPt>
          <c:dLbls>
            <c:dLbl>
              <c:idx val="0"/>
              <c:tx>
                <c:rich>
                  <a:bodyPr/>
                  <a:lstStyle/>
                  <a:p>
                    <a:fld id="{B6C935B4-6F59-4664-A6FE-FB2B2585CEB4}"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966D-4522-9E74-D3CCB4EE41F3}"/>
                </c:ext>
                <c:ext xmlns:c15="http://schemas.microsoft.com/office/drawing/2012/chart" uri="{CE6537A1-D6FC-4f65-9D91-7224C49458BB}">
                  <c15:dlblFieldTable/>
                  <c15:showDataLabelsRange val="1"/>
                </c:ext>
              </c:extLst>
            </c:dLbl>
            <c:dLbl>
              <c:idx val="1"/>
              <c:tx>
                <c:rich>
                  <a:bodyPr/>
                  <a:lstStyle/>
                  <a:p>
                    <a:fld id="{2C7079F5-9D9C-4A70-8CB6-15ED5C460BB3}"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'8'!$T$66:$U$66</c:f>
              <c:strCache>
                <c:ptCount val="2"/>
                <c:pt idx="0">
                  <c:v>Masculino</c:v>
                </c:pt>
                <c:pt idx="1">
                  <c:v>Femenino</c:v>
                </c:pt>
              </c:strCache>
            </c:strRef>
          </c:cat>
          <c:val>
            <c:numRef>
              <c:f>'8'!$T$68:$U$68</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966D-4522-9E74-D3CCB4EE41F3}"/>
            </c:ext>
            <c:ext xmlns:c15="http://schemas.microsoft.com/office/drawing/2012/chart" uri="{02D57815-91ED-43cb-92C2-25804820EDAC}">
              <c15:datalabelsRange>
                <c15:f>'8'!$T$67:$U$67</c15:f>
                <c15:dlblRangeCache>
                  <c:ptCount val="2"/>
                  <c:pt idx="0">
                    <c:v>47%</c:v>
                  </c:pt>
                  <c:pt idx="1">
                    <c:v>53%</c:v>
                  </c:pt>
                </c15:dlblRangeCache>
              </c15:datalabelsRange>
            </c:ext>
          </c:extLst>
        </c:ser>
        <c:dLbls>
          <c:showLegendKey val="0"/>
          <c:showVal val="0"/>
          <c:showCatName val="0"/>
          <c:showSerName val="0"/>
          <c:showPercent val="0"/>
          <c:showBubbleSize val="0"/>
        </c:dLbls>
        <c:gapWidth val="0"/>
        <c:overlap val="100"/>
        <c:axId val="385228192"/>
        <c:axId val="385225840"/>
      </c:barChart>
      <c:catAx>
        <c:axId val="3852281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85225840"/>
        <c:crosses val="autoZero"/>
        <c:auto val="1"/>
        <c:lblAlgn val="ctr"/>
        <c:lblOffset val="100"/>
        <c:noMultiLvlLbl val="0"/>
      </c:catAx>
      <c:valAx>
        <c:axId val="385225840"/>
        <c:scaling>
          <c:orientation val="minMax"/>
          <c:max val="1"/>
        </c:scaling>
        <c:delete val="1"/>
        <c:axPos val="l"/>
        <c:numFmt formatCode="0%" sourceLinked="1"/>
        <c:majorTickMark val="none"/>
        <c:minorTickMark val="none"/>
        <c:tickLblPos val="nextTo"/>
        <c:crossAx val="38522819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Crédito</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'8'!$S$79</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BF48-42B6-8BB7-EB507187B983}"/>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BF48-42B6-8BB7-EB507187B983}"/>
              </c:ext>
            </c:extLst>
          </c:dPt>
          <c:cat>
            <c:strRef>
              <c:f>'8'!$T$66:$U$66</c:f>
              <c:strCache>
                <c:ptCount val="2"/>
                <c:pt idx="0">
                  <c:v>Masculino</c:v>
                </c:pt>
                <c:pt idx="1">
                  <c:v>Femenino</c:v>
                </c:pt>
              </c:strCache>
            </c:strRef>
          </c:cat>
          <c:val>
            <c:numRef>
              <c:f>'8'!$T$79:$U$79</c:f>
              <c:numCache>
                <c:formatCode>0%</c:formatCode>
                <c:ptCount val="2"/>
                <c:pt idx="0">
                  <c:v>0.57505518763796915</c:v>
                </c:pt>
                <c:pt idx="1">
                  <c:v>0.42494481236203091</c:v>
                </c:pt>
              </c:numCache>
            </c:numRef>
          </c:val>
          <c:extLst xmlns:c16r2="http://schemas.microsoft.com/office/drawing/2015/06/chart">
            <c:ext xmlns:c16="http://schemas.microsoft.com/office/drawing/2014/chart" uri="{C3380CC4-5D6E-409C-BE32-E72D297353CC}">
              <c16:uniqueId val="{00000004-BF48-42B6-8BB7-EB507187B983}"/>
            </c:ext>
          </c:extLst>
        </c:ser>
        <c:ser>
          <c:idx val="1"/>
          <c:order val="1"/>
          <c:tx>
            <c:strRef>
              <c:f>'8'!$S$80</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BF48-42B6-8BB7-EB507187B983}"/>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BF48-42B6-8BB7-EB507187B983}"/>
              </c:ext>
            </c:extLst>
          </c:dPt>
          <c:dLbls>
            <c:dLbl>
              <c:idx val="0"/>
              <c:tx>
                <c:rich>
                  <a:bodyPr/>
                  <a:lstStyle/>
                  <a:p>
                    <a:fld id="{F99838C0-A1DB-405F-A1B0-3A2CCA5BD1DE}"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BF48-42B6-8BB7-EB507187B983}"/>
                </c:ext>
                <c:ext xmlns:c15="http://schemas.microsoft.com/office/drawing/2012/chart" uri="{CE6537A1-D6FC-4f65-9D91-7224C49458BB}">
                  <c15:dlblFieldTable/>
                  <c15:showDataLabelsRange val="1"/>
                </c:ext>
              </c:extLst>
            </c:dLbl>
            <c:dLbl>
              <c:idx val="1"/>
              <c:tx>
                <c:rich>
                  <a:bodyPr/>
                  <a:lstStyle/>
                  <a:p>
                    <a:fld id="{947617FD-9674-4C0C-B8B5-A5B1C61E1C47}"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'8'!$T$66:$U$66</c:f>
              <c:strCache>
                <c:ptCount val="2"/>
                <c:pt idx="0">
                  <c:v>Masculino</c:v>
                </c:pt>
                <c:pt idx="1">
                  <c:v>Femenino</c:v>
                </c:pt>
              </c:strCache>
            </c:strRef>
          </c:cat>
          <c:val>
            <c:numRef>
              <c:f>'8'!$T$80:$U$80</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BF48-42B6-8BB7-EB507187B983}"/>
            </c:ext>
            <c:ext xmlns:c15="http://schemas.microsoft.com/office/drawing/2012/chart" uri="{02D57815-91ED-43cb-92C2-25804820EDAC}">
              <c15:datalabelsRange>
                <c15:f>'8'!$T$79:$U$79</c15:f>
                <c15:dlblRangeCache>
                  <c:ptCount val="2"/>
                  <c:pt idx="0">
                    <c:v>58%</c:v>
                  </c:pt>
                  <c:pt idx="1">
                    <c:v>42%</c:v>
                  </c:pt>
                </c15:dlblRangeCache>
              </c15:datalabelsRange>
            </c:ext>
          </c:extLst>
        </c:ser>
        <c:dLbls>
          <c:showLegendKey val="0"/>
          <c:showVal val="0"/>
          <c:showCatName val="0"/>
          <c:showSerName val="0"/>
          <c:showPercent val="0"/>
          <c:showBubbleSize val="0"/>
        </c:dLbls>
        <c:gapWidth val="0"/>
        <c:overlap val="100"/>
        <c:axId val="385226624"/>
        <c:axId val="385227800"/>
      </c:barChart>
      <c:catAx>
        <c:axId val="385226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85227800"/>
        <c:crosses val="autoZero"/>
        <c:auto val="1"/>
        <c:lblAlgn val="ctr"/>
        <c:lblOffset val="100"/>
        <c:noMultiLvlLbl val="0"/>
      </c:catAx>
      <c:valAx>
        <c:axId val="385227800"/>
        <c:scaling>
          <c:orientation val="minMax"/>
          <c:max val="1"/>
        </c:scaling>
        <c:delete val="1"/>
        <c:axPos val="l"/>
        <c:numFmt formatCode="0%" sourceLinked="1"/>
        <c:majorTickMark val="none"/>
        <c:minorTickMark val="none"/>
        <c:tickLblPos val="nextTo"/>
        <c:crossAx val="38522662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Inversión</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'8'!$S$91</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0FB9-4C3E-95A4-F2D4D88B446B}"/>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0FB9-4C3E-95A4-F2D4D88B446B}"/>
              </c:ext>
            </c:extLst>
          </c:dPt>
          <c:cat>
            <c:strRef>
              <c:f>'8'!$T$66:$U$66</c:f>
              <c:strCache>
                <c:ptCount val="2"/>
                <c:pt idx="0">
                  <c:v>Masculino</c:v>
                </c:pt>
                <c:pt idx="1">
                  <c:v>Femenino</c:v>
                </c:pt>
              </c:strCache>
            </c:strRef>
          </c:cat>
          <c:val>
            <c:numRef>
              <c:f>'8'!$T$91:$U$91</c:f>
              <c:numCache>
                <c:formatCode>0%</c:formatCode>
                <c:ptCount val="2"/>
                <c:pt idx="0">
                  <c:v>0.44573939625525411</c:v>
                </c:pt>
                <c:pt idx="1">
                  <c:v>0.55426060374474584</c:v>
                </c:pt>
              </c:numCache>
            </c:numRef>
          </c:val>
          <c:extLst xmlns:c16r2="http://schemas.microsoft.com/office/drawing/2015/06/chart">
            <c:ext xmlns:c16="http://schemas.microsoft.com/office/drawing/2014/chart" uri="{C3380CC4-5D6E-409C-BE32-E72D297353CC}">
              <c16:uniqueId val="{00000004-0FB9-4C3E-95A4-F2D4D88B446B}"/>
            </c:ext>
          </c:extLst>
        </c:ser>
        <c:ser>
          <c:idx val="1"/>
          <c:order val="1"/>
          <c:tx>
            <c:strRef>
              <c:f>'8'!$S$92</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0FB9-4C3E-95A4-F2D4D88B446B}"/>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0FB9-4C3E-95A4-F2D4D88B446B}"/>
              </c:ext>
            </c:extLst>
          </c:dPt>
          <c:dLbls>
            <c:dLbl>
              <c:idx val="0"/>
              <c:tx>
                <c:rich>
                  <a:bodyPr/>
                  <a:lstStyle/>
                  <a:p>
                    <a:fld id="{92A714E8-70C6-4594-9E31-7764D91E7959}"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0FB9-4C3E-95A4-F2D4D88B446B}"/>
                </c:ext>
                <c:ext xmlns:c15="http://schemas.microsoft.com/office/drawing/2012/chart" uri="{CE6537A1-D6FC-4f65-9D91-7224C49458BB}">
                  <c15:dlblFieldTable/>
                  <c15:showDataLabelsRange val="1"/>
                </c:ext>
              </c:extLst>
            </c:dLbl>
            <c:dLbl>
              <c:idx val="1"/>
              <c:tx>
                <c:rich>
                  <a:bodyPr/>
                  <a:lstStyle/>
                  <a:p>
                    <a:fld id="{3BFB0D4A-C83F-47EE-B6AB-2243CF1C204C}"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'8'!$T$66:$U$66</c:f>
              <c:strCache>
                <c:ptCount val="2"/>
                <c:pt idx="0">
                  <c:v>Masculino</c:v>
                </c:pt>
                <c:pt idx="1">
                  <c:v>Femenino</c:v>
                </c:pt>
              </c:strCache>
            </c:strRef>
          </c:cat>
          <c:val>
            <c:numRef>
              <c:f>'8'!$T$92:$U$92</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0FB9-4C3E-95A4-F2D4D88B446B}"/>
            </c:ext>
            <c:ext xmlns:c15="http://schemas.microsoft.com/office/drawing/2012/chart" uri="{02D57815-91ED-43cb-92C2-25804820EDAC}">
              <c15:datalabelsRange>
                <c15:f>'8'!$T$91:$U$91</c15:f>
                <c15:dlblRangeCache>
                  <c:ptCount val="2"/>
                  <c:pt idx="0">
                    <c:v>45%</c:v>
                  </c:pt>
                  <c:pt idx="1">
                    <c:v>55%</c:v>
                  </c:pt>
                </c15:dlblRangeCache>
              </c15:datalabelsRange>
            </c:ext>
          </c:extLst>
        </c:ser>
        <c:dLbls>
          <c:showLegendKey val="0"/>
          <c:showVal val="0"/>
          <c:showCatName val="0"/>
          <c:showSerName val="0"/>
          <c:showPercent val="0"/>
          <c:showBubbleSize val="0"/>
        </c:dLbls>
        <c:gapWidth val="0"/>
        <c:overlap val="100"/>
        <c:axId val="385223488"/>
        <c:axId val="385223880"/>
      </c:barChart>
      <c:catAx>
        <c:axId val="3852234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85223880"/>
        <c:crosses val="autoZero"/>
        <c:auto val="1"/>
        <c:lblAlgn val="ctr"/>
        <c:lblOffset val="100"/>
        <c:noMultiLvlLbl val="0"/>
      </c:catAx>
      <c:valAx>
        <c:axId val="385223880"/>
        <c:scaling>
          <c:orientation val="minMax"/>
          <c:max val="1"/>
        </c:scaling>
        <c:delete val="1"/>
        <c:axPos val="l"/>
        <c:numFmt formatCode="0%" sourceLinked="1"/>
        <c:majorTickMark val="none"/>
        <c:minorTickMark val="none"/>
        <c:tickLblPos val="nextTo"/>
        <c:crossAx val="38522348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a:t>ADMINISTATIVOS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bar"/>
        <c:grouping val="percentStacked"/>
        <c:varyColors val="0"/>
        <c:ser>
          <c:idx val="0"/>
          <c:order val="0"/>
          <c:tx>
            <c:strRef>
              <c:f>graficos!$B$106</c:f>
              <c:strCache>
                <c:ptCount val="1"/>
                <c:pt idx="0">
                  <c:v>Contrata</c:v>
                </c:pt>
              </c:strCache>
            </c:strRef>
          </c:tx>
          <c:spPr>
            <a:solidFill>
              <a:srgbClr val="002060"/>
            </a:solidFill>
            <a:ln>
              <a:noFill/>
            </a:ln>
            <a:effectLst/>
          </c:spPr>
          <c:invertIfNegative val="0"/>
          <c:dLbls>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graficos!$A$107:$A$123</c:f>
              <c:strCache>
                <c:ptCount val="17"/>
                <c:pt idx="0">
                  <c:v>ARICA Y PARINACOTA</c:v>
                </c:pt>
                <c:pt idx="1">
                  <c:v>TARAPACA</c:v>
                </c:pt>
                <c:pt idx="2">
                  <c:v>ANTOFAGASTA</c:v>
                </c:pt>
                <c:pt idx="3">
                  <c:v>ATACAMA</c:v>
                </c:pt>
                <c:pt idx="4">
                  <c:v>COQUIMBO</c:v>
                </c:pt>
                <c:pt idx="5">
                  <c:v>VALPARAISO</c:v>
                </c:pt>
                <c:pt idx="6">
                  <c:v>METROPOLITANA</c:v>
                </c:pt>
                <c:pt idx="7">
                  <c:v>O´HIGGINS</c:v>
                </c:pt>
                <c:pt idx="8">
                  <c:v>MAULE</c:v>
                </c:pt>
                <c:pt idx="9">
                  <c:v>ÑUBLE</c:v>
                </c:pt>
                <c:pt idx="10">
                  <c:v>BIOBIO</c:v>
                </c:pt>
                <c:pt idx="11">
                  <c:v>ARAUCANIA</c:v>
                </c:pt>
                <c:pt idx="12">
                  <c:v>LOS RIOS</c:v>
                </c:pt>
                <c:pt idx="13">
                  <c:v>LOS LAGOS</c:v>
                </c:pt>
                <c:pt idx="14">
                  <c:v>AYSEN</c:v>
                </c:pt>
                <c:pt idx="15">
                  <c:v>MAGALLANES</c:v>
                </c:pt>
                <c:pt idx="16">
                  <c:v>NIVEL CENTRAL</c:v>
                </c:pt>
              </c:strCache>
            </c:strRef>
          </c:cat>
          <c:val>
            <c:numRef>
              <c:f>graficos!$B$107:$B$123</c:f>
              <c:numCache>
                <c:formatCode>General</c:formatCode>
                <c:ptCount val="17"/>
                <c:pt idx="0">
                  <c:v>1</c:v>
                </c:pt>
                <c:pt idx="1">
                  <c:v>1</c:v>
                </c:pt>
                <c:pt idx="2">
                  <c:v>1</c:v>
                </c:pt>
                <c:pt idx="3">
                  <c:v>4</c:v>
                </c:pt>
                <c:pt idx="4">
                  <c:v>4</c:v>
                </c:pt>
                <c:pt idx="5">
                  <c:v>5</c:v>
                </c:pt>
                <c:pt idx="6">
                  <c:v>8</c:v>
                </c:pt>
                <c:pt idx="7">
                  <c:v>6</c:v>
                </c:pt>
                <c:pt idx="8">
                  <c:v>1</c:v>
                </c:pt>
                <c:pt idx="9">
                  <c:v>4</c:v>
                </c:pt>
                <c:pt idx="10">
                  <c:v>7</c:v>
                </c:pt>
                <c:pt idx="11">
                  <c:v>10</c:v>
                </c:pt>
                <c:pt idx="12">
                  <c:v>6</c:v>
                </c:pt>
                <c:pt idx="13">
                  <c:v>2</c:v>
                </c:pt>
                <c:pt idx="14">
                  <c:v>5</c:v>
                </c:pt>
                <c:pt idx="15">
                  <c:v>23</c:v>
                </c:pt>
                <c:pt idx="16">
                  <c:v>88</c:v>
                </c:pt>
              </c:numCache>
            </c:numRef>
          </c:val>
          <c:extLst xmlns:c16r2="http://schemas.microsoft.com/office/drawing/2015/06/chart">
            <c:ext xmlns:c16="http://schemas.microsoft.com/office/drawing/2014/chart" uri="{C3380CC4-5D6E-409C-BE32-E72D297353CC}">
              <c16:uniqueId val="{00000000-2A23-4B84-AC78-1BC07752D178}"/>
            </c:ext>
          </c:extLst>
        </c:ser>
        <c:ser>
          <c:idx val="1"/>
          <c:order val="1"/>
          <c:tx>
            <c:strRef>
              <c:f>graficos!$C$106</c:f>
              <c:strCache>
                <c:ptCount val="1"/>
                <c:pt idx="0">
                  <c:v>Planta</c:v>
                </c:pt>
              </c:strCache>
            </c:strRef>
          </c:tx>
          <c:spPr>
            <a:solidFill>
              <a:srgbClr val="FF0000"/>
            </a:solidFill>
            <a:ln>
              <a:noFill/>
            </a:ln>
            <a:effectLst/>
          </c:spPr>
          <c:invertIfNegative val="0"/>
          <c:dLbls>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graficos!$A$107:$A$123</c:f>
              <c:strCache>
                <c:ptCount val="17"/>
                <c:pt idx="0">
                  <c:v>ARICA Y PARINACOTA</c:v>
                </c:pt>
                <c:pt idx="1">
                  <c:v>TARAPACA</c:v>
                </c:pt>
                <c:pt idx="2">
                  <c:v>ANTOFAGASTA</c:v>
                </c:pt>
                <c:pt idx="3">
                  <c:v>ATACAMA</c:v>
                </c:pt>
                <c:pt idx="4">
                  <c:v>COQUIMBO</c:v>
                </c:pt>
                <c:pt idx="5">
                  <c:v>VALPARAISO</c:v>
                </c:pt>
                <c:pt idx="6">
                  <c:v>METROPOLITANA</c:v>
                </c:pt>
                <c:pt idx="7">
                  <c:v>O´HIGGINS</c:v>
                </c:pt>
                <c:pt idx="8">
                  <c:v>MAULE</c:v>
                </c:pt>
                <c:pt idx="9">
                  <c:v>ÑUBLE</c:v>
                </c:pt>
                <c:pt idx="10">
                  <c:v>BIOBIO</c:v>
                </c:pt>
                <c:pt idx="11">
                  <c:v>ARAUCANIA</c:v>
                </c:pt>
                <c:pt idx="12">
                  <c:v>LOS RIOS</c:v>
                </c:pt>
                <c:pt idx="13">
                  <c:v>LOS LAGOS</c:v>
                </c:pt>
                <c:pt idx="14">
                  <c:v>AYSEN</c:v>
                </c:pt>
                <c:pt idx="15">
                  <c:v>MAGALLANES</c:v>
                </c:pt>
                <c:pt idx="16">
                  <c:v>NIVEL CENTRAL</c:v>
                </c:pt>
              </c:strCache>
            </c:strRef>
          </c:cat>
          <c:val>
            <c:numRef>
              <c:f>graficos!$C$107:$C$123</c:f>
              <c:numCache>
                <c:formatCode>General</c:formatCode>
                <c:ptCount val="17"/>
                <c:pt idx="0">
                  <c:v>0</c:v>
                </c:pt>
                <c:pt idx="1">
                  <c:v>0</c:v>
                </c:pt>
                <c:pt idx="2">
                  <c:v>0</c:v>
                </c:pt>
                <c:pt idx="3">
                  <c:v>0</c:v>
                </c:pt>
                <c:pt idx="4">
                  <c:v>1</c:v>
                </c:pt>
                <c:pt idx="5">
                  <c:v>0</c:v>
                </c:pt>
                <c:pt idx="6">
                  <c:v>1</c:v>
                </c:pt>
                <c:pt idx="7">
                  <c:v>0</c:v>
                </c:pt>
                <c:pt idx="8">
                  <c:v>0</c:v>
                </c:pt>
                <c:pt idx="9">
                  <c:v>0</c:v>
                </c:pt>
                <c:pt idx="10">
                  <c:v>0</c:v>
                </c:pt>
                <c:pt idx="11">
                  <c:v>0</c:v>
                </c:pt>
                <c:pt idx="12">
                  <c:v>0</c:v>
                </c:pt>
                <c:pt idx="13">
                  <c:v>0</c:v>
                </c:pt>
                <c:pt idx="14">
                  <c:v>0</c:v>
                </c:pt>
                <c:pt idx="15">
                  <c:v>0</c:v>
                </c:pt>
                <c:pt idx="16">
                  <c:v>2</c:v>
                </c:pt>
              </c:numCache>
            </c:numRef>
          </c:val>
          <c:extLst xmlns:c16r2="http://schemas.microsoft.com/office/drawing/2015/06/chart">
            <c:ext xmlns:c16="http://schemas.microsoft.com/office/drawing/2014/chart" uri="{C3380CC4-5D6E-409C-BE32-E72D297353CC}">
              <c16:uniqueId val="{00000001-2A23-4B84-AC78-1BC07752D178}"/>
            </c:ext>
          </c:extLst>
        </c:ser>
        <c:ser>
          <c:idx val="2"/>
          <c:order val="2"/>
          <c:tx>
            <c:strRef>
              <c:f>graficos!$D$106</c:f>
              <c:strCache>
                <c:ptCount val="1"/>
                <c:pt idx="0">
                  <c:v>Suplente</c:v>
                </c:pt>
              </c:strCache>
            </c:strRef>
          </c:tx>
          <c:spPr>
            <a:solidFill>
              <a:srgbClr val="92D050"/>
            </a:solidFill>
            <a:ln>
              <a:noFill/>
            </a:ln>
            <a:effectLst/>
          </c:spPr>
          <c:invertIfNegative val="0"/>
          <c:dLbls>
            <c:spPr>
              <a:solidFill>
                <a:schemeClr val="bg1"/>
              </a:solidFill>
              <a:ln>
                <a:solidFill>
                  <a:schemeClr val="tx1"/>
                </a:solid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graficos!$A$107:$A$123</c:f>
              <c:strCache>
                <c:ptCount val="17"/>
                <c:pt idx="0">
                  <c:v>ARICA Y PARINACOTA</c:v>
                </c:pt>
                <c:pt idx="1">
                  <c:v>TARAPACA</c:v>
                </c:pt>
                <c:pt idx="2">
                  <c:v>ANTOFAGASTA</c:v>
                </c:pt>
                <c:pt idx="3">
                  <c:v>ATACAMA</c:v>
                </c:pt>
                <c:pt idx="4">
                  <c:v>COQUIMBO</c:v>
                </c:pt>
                <c:pt idx="5">
                  <c:v>VALPARAISO</c:v>
                </c:pt>
                <c:pt idx="6">
                  <c:v>METROPOLITANA</c:v>
                </c:pt>
                <c:pt idx="7">
                  <c:v>O´HIGGINS</c:v>
                </c:pt>
                <c:pt idx="8">
                  <c:v>MAULE</c:v>
                </c:pt>
                <c:pt idx="9">
                  <c:v>ÑUBLE</c:v>
                </c:pt>
                <c:pt idx="10">
                  <c:v>BIOBIO</c:v>
                </c:pt>
                <c:pt idx="11">
                  <c:v>ARAUCANIA</c:v>
                </c:pt>
                <c:pt idx="12">
                  <c:v>LOS RIOS</c:v>
                </c:pt>
                <c:pt idx="13">
                  <c:v>LOS LAGOS</c:v>
                </c:pt>
                <c:pt idx="14">
                  <c:v>AYSEN</c:v>
                </c:pt>
                <c:pt idx="15">
                  <c:v>MAGALLANES</c:v>
                </c:pt>
                <c:pt idx="16">
                  <c:v>NIVEL CENTRAL</c:v>
                </c:pt>
              </c:strCache>
            </c:strRef>
          </c:cat>
          <c:val>
            <c:numRef>
              <c:f>graficos!$D$107:$D$123</c:f>
              <c:numCache>
                <c:formatCode>General</c:formatCode>
                <c:ptCount val="17"/>
                <c:pt idx="0">
                  <c:v>0</c:v>
                </c:pt>
                <c:pt idx="1">
                  <c:v>0</c:v>
                </c:pt>
                <c:pt idx="2">
                  <c:v>0</c:v>
                </c:pt>
                <c:pt idx="3">
                  <c:v>1</c:v>
                </c:pt>
                <c:pt idx="4">
                  <c:v>0</c:v>
                </c:pt>
                <c:pt idx="5">
                  <c:v>2</c:v>
                </c:pt>
                <c:pt idx="6">
                  <c:v>0</c:v>
                </c:pt>
                <c:pt idx="7">
                  <c:v>2</c:v>
                </c:pt>
                <c:pt idx="8">
                  <c:v>1</c:v>
                </c:pt>
                <c:pt idx="9">
                  <c:v>0</c:v>
                </c:pt>
                <c:pt idx="10">
                  <c:v>5</c:v>
                </c:pt>
                <c:pt idx="11">
                  <c:v>1</c:v>
                </c:pt>
                <c:pt idx="12">
                  <c:v>2</c:v>
                </c:pt>
                <c:pt idx="13">
                  <c:v>0</c:v>
                </c:pt>
                <c:pt idx="14">
                  <c:v>0</c:v>
                </c:pt>
                <c:pt idx="15">
                  <c:v>0</c:v>
                </c:pt>
                <c:pt idx="16">
                  <c:v>14</c:v>
                </c:pt>
              </c:numCache>
            </c:numRef>
          </c:val>
          <c:extLst xmlns:c16r2="http://schemas.microsoft.com/office/drawing/2015/06/chart">
            <c:ext xmlns:c16="http://schemas.microsoft.com/office/drawing/2014/chart" uri="{C3380CC4-5D6E-409C-BE32-E72D297353CC}">
              <c16:uniqueId val="{00000002-2A23-4B84-AC78-1BC07752D178}"/>
            </c:ext>
          </c:extLst>
        </c:ser>
        <c:dLbls>
          <c:dLblPos val="ctr"/>
          <c:showLegendKey val="0"/>
          <c:showVal val="1"/>
          <c:showCatName val="0"/>
          <c:showSerName val="0"/>
          <c:showPercent val="0"/>
          <c:showBubbleSize val="0"/>
        </c:dLbls>
        <c:gapWidth val="150"/>
        <c:overlap val="100"/>
        <c:axId val="498418752"/>
        <c:axId val="498415616"/>
      </c:barChart>
      <c:catAx>
        <c:axId val="498418752"/>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98415616"/>
        <c:crosses val="autoZero"/>
        <c:auto val="1"/>
        <c:lblAlgn val="ctr"/>
        <c:lblOffset val="100"/>
        <c:noMultiLvlLbl val="0"/>
      </c:catAx>
      <c:valAx>
        <c:axId val="498415616"/>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9841875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Asistencia Técnica</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'9'!$S$67</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8AF9-4863-BA24-6D8911988083}"/>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8AF9-4863-BA24-6D8911988083}"/>
              </c:ext>
            </c:extLst>
          </c:dPt>
          <c:cat>
            <c:strRef>
              <c:f>'9'!$T$66:$U$66</c:f>
              <c:strCache>
                <c:ptCount val="2"/>
                <c:pt idx="0">
                  <c:v>Masculino</c:v>
                </c:pt>
                <c:pt idx="1">
                  <c:v>Femenino</c:v>
                </c:pt>
              </c:strCache>
            </c:strRef>
          </c:cat>
          <c:val>
            <c:numRef>
              <c:f>'9'!$T$67:$U$67</c:f>
              <c:numCache>
                <c:formatCode>0%</c:formatCode>
                <c:ptCount val="2"/>
                <c:pt idx="0">
                  <c:v>0.50047158371284595</c:v>
                </c:pt>
                <c:pt idx="1">
                  <c:v>0.49952841628715405</c:v>
                </c:pt>
              </c:numCache>
            </c:numRef>
          </c:val>
          <c:extLst xmlns:c16r2="http://schemas.microsoft.com/office/drawing/2015/06/chart">
            <c:ext xmlns:c16="http://schemas.microsoft.com/office/drawing/2014/chart" uri="{C3380CC4-5D6E-409C-BE32-E72D297353CC}">
              <c16:uniqueId val="{00000004-8AF9-4863-BA24-6D8911988083}"/>
            </c:ext>
          </c:extLst>
        </c:ser>
        <c:ser>
          <c:idx val="1"/>
          <c:order val="1"/>
          <c:tx>
            <c:strRef>
              <c:f>'9'!$S$68</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8AF9-4863-BA24-6D8911988083}"/>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8AF9-4863-BA24-6D8911988083}"/>
              </c:ext>
            </c:extLst>
          </c:dPt>
          <c:dLbls>
            <c:dLbl>
              <c:idx val="0"/>
              <c:tx>
                <c:rich>
                  <a:bodyPr/>
                  <a:lstStyle/>
                  <a:p>
                    <a:fld id="{7371AB25-91C6-47AB-B3FA-3616266744DF}"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8AF9-4863-BA24-6D8911988083}"/>
                </c:ext>
                <c:ext xmlns:c15="http://schemas.microsoft.com/office/drawing/2012/chart" uri="{CE6537A1-D6FC-4f65-9D91-7224C49458BB}">
                  <c15:dlblFieldTable/>
                  <c15:showDataLabelsRange val="1"/>
                </c:ext>
              </c:extLst>
            </c:dLbl>
            <c:dLbl>
              <c:idx val="1"/>
              <c:tx>
                <c:rich>
                  <a:bodyPr/>
                  <a:lstStyle/>
                  <a:p>
                    <a:fld id="{D2681162-7C77-4EC5-ACC0-812F772478D5}"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'9'!$T$66:$U$66</c:f>
              <c:strCache>
                <c:ptCount val="2"/>
                <c:pt idx="0">
                  <c:v>Masculino</c:v>
                </c:pt>
                <c:pt idx="1">
                  <c:v>Femenino</c:v>
                </c:pt>
              </c:strCache>
            </c:strRef>
          </c:cat>
          <c:val>
            <c:numRef>
              <c:f>'9'!$T$68:$U$68</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8AF9-4863-BA24-6D8911988083}"/>
            </c:ext>
            <c:ext xmlns:c15="http://schemas.microsoft.com/office/drawing/2012/chart" uri="{02D57815-91ED-43cb-92C2-25804820EDAC}">
              <c15:datalabelsRange>
                <c15:f>'9'!$T$67:$U$67</c15:f>
                <c15:dlblRangeCache>
                  <c:ptCount val="2"/>
                  <c:pt idx="0">
                    <c:v>50%</c:v>
                  </c:pt>
                  <c:pt idx="1">
                    <c:v>50%</c:v>
                  </c:pt>
                </c15:dlblRangeCache>
              </c15:datalabelsRange>
            </c:ext>
          </c:extLst>
        </c:ser>
        <c:dLbls>
          <c:showLegendKey val="0"/>
          <c:showVal val="0"/>
          <c:showCatName val="0"/>
          <c:showSerName val="0"/>
          <c:showPercent val="0"/>
          <c:showBubbleSize val="0"/>
        </c:dLbls>
        <c:gapWidth val="0"/>
        <c:overlap val="100"/>
        <c:axId val="385228584"/>
        <c:axId val="385227408"/>
      </c:barChart>
      <c:catAx>
        <c:axId val="385228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85227408"/>
        <c:crosses val="autoZero"/>
        <c:auto val="1"/>
        <c:lblAlgn val="ctr"/>
        <c:lblOffset val="100"/>
        <c:noMultiLvlLbl val="0"/>
      </c:catAx>
      <c:valAx>
        <c:axId val="385227408"/>
        <c:scaling>
          <c:orientation val="minMax"/>
          <c:max val="1"/>
        </c:scaling>
        <c:delete val="1"/>
        <c:axPos val="l"/>
        <c:numFmt formatCode="0%" sourceLinked="1"/>
        <c:majorTickMark val="none"/>
        <c:minorTickMark val="none"/>
        <c:tickLblPos val="nextTo"/>
        <c:crossAx val="38522858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Crédito</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'9'!$S$79</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BF03-4D50-BC82-0C413BABC3A8}"/>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BF03-4D50-BC82-0C413BABC3A8}"/>
              </c:ext>
            </c:extLst>
          </c:dPt>
          <c:cat>
            <c:strRef>
              <c:f>'9'!$T$66:$U$66</c:f>
              <c:strCache>
                <c:ptCount val="2"/>
                <c:pt idx="0">
                  <c:v>Masculino</c:v>
                </c:pt>
                <c:pt idx="1">
                  <c:v>Femenino</c:v>
                </c:pt>
              </c:strCache>
            </c:strRef>
          </c:cat>
          <c:val>
            <c:numRef>
              <c:f>'9'!$T$79:$U$79</c:f>
              <c:numCache>
                <c:formatCode>0%</c:formatCode>
                <c:ptCount val="2"/>
                <c:pt idx="0">
                  <c:v>0.5</c:v>
                </c:pt>
                <c:pt idx="1">
                  <c:v>0.5</c:v>
                </c:pt>
              </c:numCache>
            </c:numRef>
          </c:val>
          <c:extLst xmlns:c16r2="http://schemas.microsoft.com/office/drawing/2015/06/chart">
            <c:ext xmlns:c16="http://schemas.microsoft.com/office/drawing/2014/chart" uri="{C3380CC4-5D6E-409C-BE32-E72D297353CC}">
              <c16:uniqueId val="{00000004-BF03-4D50-BC82-0C413BABC3A8}"/>
            </c:ext>
          </c:extLst>
        </c:ser>
        <c:ser>
          <c:idx val="1"/>
          <c:order val="1"/>
          <c:tx>
            <c:strRef>
              <c:f>'9'!$S$80</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BF03-4D50-BC82-0C413BABC3A8}"/>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BF03-4D50-BC82-0C413BABC3A8}"/>
              </c:ext>
            </c:extLst>
          </c:dPt>
          <c:dLbls>
            <c:dLbl>
              <c:idx val="0"/>
              <c:tx>
                <c:rich>
                  <a:bodyPr/>
                  <a:lstStyle/>
                  <a:p>
                    <a:fld id="{FE7AC970-DF5D-48EA-942E-F2DD1CF198CA}"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BF03-4D50-BC82-0C413BABC3A8}"/>
                </c:ext>
                <c:ext xmlns:c15="http://schemas.microsoft.com/office/drawing/2012/chart" uri="{CE6537A1-D6FC-4f65-9D91-7224C49458BB}">
                  <c15:dlblFieldTable/>
                  <c15:showDataLabelsRange val="1"/>
                </c:ext>
              </c:extLst>
            </c:dLbl>
            <c:dLbl>
              <c:idx val="1"/>
              <c:tx>
                <c:rich>
                  <a:bodyPr/>
                  <a:lstStyle/>
                  <a:p>
                    <a:fld id="{D7760BC3-EFED-47FE-8334-E09E72844031}"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'9'!$T$66:$U$66</c:f>
              <c:strCache>
                <c:ptCount val="2"/>
                <c:pt idx="0">
                  <c:v>Masculino</c:v>
                </c:pt>
                <c:pt idx="1">
                  <c:v>Femenino</c:v>
                </c:pt>
              </c:strCache>
            </c:strRef>
          </c:cat>
          <c:val>
            <c:numRef>
              <c:f>'9'!$T$80:$U$80</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BF03-4D50-BC82-0C413BABC3A8}"/>
            </c:ext>
            <c:ext xmlns:c15="http://schemas.microsoft.com/office/drawing/2012/chart" uri="{02D57815-91ED-43cb-92C2-25804820EDAC}">
              <c15:datalabelsRange>
                <c15:f>'9'!$T$79:$U$79</c15:f>
                <c15:dlblRangeCache>
                  <c:ptCount val="2"/>
                  <c:pt idx="0">
                    <c:v>50%</c:v>
                  </c:pt>
                  <c:pt idx="1">
                    <c:v>50%</c:v>
                  </c:pt>
                </c15:dlblRangeCache>
              </c15:datalabelsRange>
            </c:ext>
          </c:extLst>
        </c:ser>
        <c:dLbls>
          <c:showLegendKey val="0"/>
          <c:showVal val="0"/>
          <c:showCatName val="0"/>
          <c:showSerName val="0"/>
          <c:showPercent val="0"/>
          <c:showBubbleSize val="0"/>
        </c:dLbls>
        <c:gapWidth val="0"/>
        <c:overlap val="100"/>
        <c:axId val="394087168"/>
        <c:axId val="394089520"/>
      </c:barChart>
      <c:catAx>
        <c:axId val="3940871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94089520"/>
        <c:crosses val="autoZero"/>
        <c:auto val="1"/>
        <c:lblAlgn val="ctr"/>
        <c:lblOffset val="100"/>
        <c:noMultiLvlLbl val="0"/>
      </c:catAx>
      <c:valAx>
        <c:axId val="394089520"/>
        <c:scaling>
          <c:orientation val="minMax"/>
          <c:max val="1"/>
        </c:scaling>
        <c:delete val="1"/>
        <c:axPos val="l"/>
        <c:numFmt formatCode="0%" sourceLinked="1"/>
        <c:majorTickMark val="none"/>
        <c:minorTickMark val="none"/>
        <c:tickLblPos val="nextTo"/>
        <c:crossAx val="39408716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Inversión</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'9'!$S$91</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FB78-414B-8456-69F00B63C268}"/>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FB78-414B-8456-69F00B63C268}"/>
              </c:ext>
            </c:extLst>
          </c:dPt>
          <c:cat>
            <c:strRef>
              <c:f>'9'!$T$66:$U$66</c:f>
              <c:strCache>
                <c:ptCount val="2"/>
                <c:pt idx="0">
                  <c:v>Masculino</c:v>
                </c:pt>
                <c:pt idx="1">
                  <c:v>Femenino</c:v>
                </c:pt>
              </c:strCache>
            </c:strRef>
          </c:cat>
          <c:val>
            <c:numRef>
              <c:f>'9'!$T$91:$U$91</c:f>
              <c:numCache>
                <c:formatCode>0%</c:formatCode>
                <c:ptCount val="2"/>
                <c:pt idx="0">
                  <c:v>0.4884452208634889</c:v>
                </c:pt>
                <c:pt idx="1">
                  <c:v>0.51155477913651115</c:v>
                </c:pt>
              </c:numCache>
            </c:numRef>
          </c:val>
          <c:extLst xmlns:c16r2="http://schemas.microsoft.com/office/drawing/2015/06/chart">
            <c:ext xmlns:c16="http://schemas.microsoft.com/office/drawing/2014/chart" uri="{C3380CC4-5D6E-409C-BE32-E72D297353CC}">
              <c16:uniqueId val="{00000004-FB78-414B-8456-69F00B63C268}"/>
            </c:ext>
          </c:extLst>
        </c:ser>
        <c:ser>
          <c:idx val="1"/>
          <c:order val="1"/>
          <c:tx>
            <c:strRef>
              <c:f>'9'!$S$92</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FB78-414B-8456-69F00B63C268}"/>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FB78-414B-8456-69F00B63C268}"/>
              </c:ext>
            </c:extLst>
          </c:dPt>
          <c:dLbls>
            <c:dLbl>
              <c:idx val="0"/>
              <c:tx>
                <c:rich>
                  <a:bodyPr/>
                  <a:lstStyle/>
                  <a:p>
                    <a:fld id="{A11427AA-45CF-4326-80CA-7521BAF88DDC}"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FB78-414B-8456-69F00B63C268}"/>
                </c:ext>
                <c:ext xmlns:c15="http://schemas.microsoft.com/office/drawing/2012/chart" uri="{CE6537A1-D6FC-4f65-9D91-7224C49458BB}">
                  <c15:dlblFieldTable/>
                  <c15:showDataLabelsRange val="1"/>
                </c:ext>
              </c:extLst>
            </c:dLbl>
            <c:dLbl>
              <c:idx val="1"/>
              <c:tx>
                <c:rich>
                  <a:bodyPr/>
                  <a:lstStyle/>
                  <a:p>
                    <a:fld id="{0FC71144-AE19-43C8-90F1-0564FE09C897}"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'9'!$T$66:$U$66</c:f>
              <c:strCache>
                <c:ptCount val="2"/>
                <c:pt idx="0">
                  <c:v>Masculino</c:v>
                </c:pt>
                <c:pt idx="1">
                  <c:v>Femenino</c:v>
                </c:pt>
              </c:strCache>
            </c:strRef>
          </c:cat>
          <c:val>
            <c:numRef>
              <c:f>'9'!$T$92:$U$92</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FB78-414B-8456-69F00B63C268}"/>
            </c:ext>
            <c:ext xmlns:c15="http://schemas.microsoft.com/office/drawing/2012/chart" uri="{02D57815-91ED-43cb-92C2-25804820EDAC}">
              <c15:datalabelsRange>
                <c15:f>'9'!$T$91:$U$91</c15:f>
                <c15:dlblRangeCache>
                  <c:ptCount val="2"/>
                  <c:pt idx="0">
                    <c:v>49%</c:v>
                  </c:pt>
                  <c:pt idx="1">
                    <c:v>51%</c:v>
                  </c:pt>
                </c15:dlblRangeCache>
              </c15:datalabelsRange>
            </c:ext>
          </c:extLst>
        </c:ser>
        <c:dLbls>
          <c:showLegendKey val="0"/>
          <c:showVal val="0"/>
          <c:showCatName val="0"/>
          <c:showSerName val="0"/>
          <c:showPercent val="0"/>
          <c:showBubbleSize val="0"/>
        </c:dLbls>
        <c:gapWidth val="0"/>
        <c:overlap val="100"/>
        <c:axId val="394091480"/>
        <c:axId val="394091088"/>
      </c:barChart>
      <c:catAx>
        <c:axId val="3940914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94091088"/>
        <c:crosses val="autoZero"/>
        <c:auto val="1"/>
        <c:lblAlgn val="ctr"/>
        <c:lblOffset val="100"/>
        <c:noMultiLvlLbl val="0"/>
      </c:catAx>
      <c:valAx>
        <c:axId val="394091088"/>
        <c:scaling>
          <c:orientation val="minMax"/>
          <c:max val="1"/>
        </c:scaling>
        <c:delete val="1"/>
        <c:axPos val="l"/>
        <c:numFmt formatCode="0%" sourceLinked="1"/>
        <c:majorTickMark val="none"/>
        <c:minorTickMark val="none"/>
        <c:tickLblPos val="nextTo"/>
        <c:crossAx val="39409148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Asistencia Técnica</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'14'!$S$67</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49CB-4811-9151-8DAF868C4B79}"/>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49CB-4811-9151-8DAF868C4B79}"/>
              </c:ext>
            </c:extLst>
          </c:dPt>
          <c:cat>
            <c:strRef>
              <c:f>'14'!$T$66:$U$66</c:f>
              <c:strCache>
                <c:ptCount val="2"/>
                <c:pt idx="0">
                  <c:v>Masculino</c:v>
                </c:pt>
                <c:pt idx="1">
                  <c:v>Femenino</c:v>
                </c:pt>
              </c:strCache>
            </c:strRef>
          </c:cat>
          <c:val>
            <c:numRef>
              <c:f>'14'!$T$67:$U$67</c:f>
              <c:numCache>
                <c:formatCode>0%</c:formatCode>
                <c:ptCount val="2"/>
                <c:pt idx="0">
                  <c:v>0.43193001640240569</c:v>
                </c:pt>
                <c:pt idx="1">
                  <c:v>0.56806998359759431</c:v>
                </c:pt>
              </c:numCache>
            </c:numRef>
          </c:val>
          <c:extLst xmlns:c16r2="http://schemas.microsoft.com/office/drawing/2015/06/chart">
            <c:ext xmlns:c16="http://schemas.microsoft.com/office/drawing/2014/chart" uri="{C3380CC4-5D6E-409C-BE32-E72D297353CC}">
              <c16:uniqueId val="{00000004-49CB-4811-9151-8DAF868C4B79}"/>
            </c:ext>
          </c:extLst>
        </c:ser>
        <c:ser>
          <c:idx val="1"/>
          <c:order val="1"/>
          <c:tx>
            <c:strRef>
              <c:f>'14'!$S$68</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49CB-4811-9151-8DAF868C4B79}"/>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49CB-4811-9151-8DAF868C4B79}"/>
              </c:ext>
            </c:extLst>
          </c:dPt>
          <c:dLbls>
            <c:dLbl>
              <c:idx val="0"/>
              <c:tx>
                <c:rich>
                  <a:bodyPr/>
                  <a:lstStyle/>
                  <a:p>
                    <a:fld id="{6627B81D-2B9D-4971-81B9-37CA306D5A52}"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49CB-4811-9151-8DAF868C4B79}"/>
                </c:ext>
                <c:ext xmlns:c15="http://schemas.microsoft.com/office/drawing/2012/chart" uri="{CE6537A1-D6FC-4f65-9D91-7224C49458BB}">
                  <c15:dlblFieldTable/>
                  <c15:showDataLabelsRange val="1"/>
                </c:ext>
              </c:extLst>
            </c:dLbl>
            <c:dLbl>
              <c:idx val="1"/>
              <c:tx>
                <c:rich>
                  <a:bodyPr/>
                  <a:lstStyle/>
                  <a:p>
                    <a:fld id="{35211838-D080-4353-8969-3B68829BABF5}"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'14'!$T$66:$U$66</c:f>
              <c:strCache>
                <c:ptCount val="2"/>
                <c:pt idx="0">
                  <c:v>Masculino</c:v>
                </c:pt>
                <c:pt idx="1">
                  <c:v>Femenino</c:v>
                </c:pt>
              </c:strCache>
            </c:strRef>
          </c:cat>
          <c:val>
            <c:numRef>
              <c:f>'14'!$T$68:$U$68</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49CB-4811-9151-8DAF868C4B79}"/>
            </c:ext>
            <c:ext xmlns:c15="http://schemas.microsoft.com/office/drawing/2012/chart" uri="{02D57815-91ED-43cb-92C2-25804820EDAC}">
              <c15:datalabelsRange>
                <c15:f>'14'!$T$67:$U$67</c15:f>
                <c15:dlblRangeCache>
                  <c:ptCount val="2"/>
                  <c:pt idx="0">
                    <c:v>43%</c:v>
                  </c:pt>
                  <c:pt idx="1">
                    <c:v>57%</c:v>
                  </c:pt>
                </c15:dlblRangeCache>
              </c15:datalabelsRange>
            </c:ext>
          </c:extLst>
        </c:ser>
        <c:dLbls>
          <c:showLegendKey val="0"/>
          <c:showVal val="0"/>
          <c:showCatName val="0"/>
          <c:showSerName val="0"/>
          <c:showPercent val="0"/>
          <c:showBubbleSize val="0"/>
        </c:dLbls>
        <c:gapWidth val="0"/>
        <c:overlap val="100"/>
        <c:axId val="394085208"/>
        <c:axId val="394084424"/>
      </c:barChart>
      <c:catAx>
        <c:axId val="3940852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94084424"/>
        <c:crosses val="autoZero"/>
        <c:auto val="1"/>
        <c:lblAlgn val="ctr"/>
        <c:lblOffset val="100"/>
        <c:noMultiLvlLbl val="0"/>
      </c:catAx>
      <c:valAx>
        <c:axId val="394084424"/>
        <c:scaling>
          <c:orientation val="minMax"/>
          <c:max val="1"/>
        </c:scaling>
        <c:delete val="1"/>
        <c:axPos val="l"/>
        <c:numFmt formatCode="0%" sourceLinked="1"/>
        <c:majorTickMark val="none"/>
        <c:minorTickMark val="none"/>
        <c:tickLblPos val="nextTo"/>
        <c:crossAx val="39408520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Crédito</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'14'!$S$79</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6384-4B55-A951-008EB00B5225}"/>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6384-4B55-A951-008EB00B5225}"/>
              </c:ext>
            </c:extLst>
          </c:dPt>
          <c:cat>
            <c:strRef>
              <c:f>'14'!$T$66:$U$66</c:f>
              <c:strCache>
                <c:ptCount val="2"/>
                <c:pt idx="0">
                  <c:v>Masculino</c:v>
                </c:pt>
                <c:pt idx="1">
                  <c:v>Femenino</c:v>
                </c:pt>
              </c:strCache>
            </c:strRef>
          </c:cat>
          <c:val>
            <c:numRef>
              <c:f>'14'!$T$79:$U$79</c:f>
              <c:numCache>
                <c:formatCode>0%</c:formatCode>
                <c:ptCount val="2"/>
                <c:pt idx="0">
                  <c:v>0.48445501097293342</c:v>
                </c:pt>
                <c:pt idx="1">
                  <c:v>0.51554498902706658</c:v>
                </c:pt>
              </c:numCache>
            </c:numRef>
          </c:val>
          <c:extLst xmlns:c16r2="http://schemas.microsoft.com/office/drawing/2015/06/chart">
            <c:ext xmlns:c16="http://schemas.microsoft.com/office/drawing/2014/chart" uri="{C3380CC4-5D6E-409C-BE32-E72D297353CC}">
              <c16:uniqueId val="{00000004-6384-4B55-A951-008EB00B5225}"/>
            </c:ext>
          </c:extLst>
        </c:ser>
        <c:ser>
          <c:idx val="1"/>
          <c:order val="1"/>
          <c:tx>
            <c:strRef>
              <c:f>'14'!$S$80</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6384-4B55-A951-008EB00B5225}"/>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6384-4B55-A951-008EB00B5225}"/>
              </c:ext>
            </c:extLst>
          </c:dPt>
          <c:dLbls>
            <c:dLbl>
              <c:idx val="0"/>
              <c:tx>
                <c:rich>
                  <a:bodyPr/>
                  <a:lstStyle/>
                  <a:p>
                    <a:fld id="{5D898229-C3E3-4AE2-9915-5350C75B79F6}"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6384-4B55-A951-008EB00B5225}"/>
                </c:ext>
                <c:ext xmlns:c15="http://schemas.microsoft.com/office/drawing/2012/chart" uri="{CE6537A1-D6FC-4f65-9D91-7224C49458BB}">
                  <c15:dlblFieldTable/>
                  <c15:showDataLabelsRange val="1"/>
                </c:ext>
              </c:extLst>
            </c:dLbl>
            <c:dLbl>
              <c:idx val="1"/>
              <c:tx>
                <c:rich>
                  <a:bodyPr/>
                  <a:lstStyle/>
                  <a:p>
                    <a:fld id="{29D38999-C121-429F-BF08-3DE5BBBFFBE3}"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'14'!$T$66:$U$66</c:f>
              <c:strCache>
                <c:ptCount val="2"/>
                <c:pt idx="0">
                  <c:v>Masculino</c:v>
                </c:pt>
                <c:pt idx="1">
                  <c:v>Femenino</c:v>
                </c:pt>
              </c:strCache>
            </c:strRef>
          </c:cat>
          <c:val>
            <c:numRef>
              <c:f>'14'!$T$80:$U$80</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6384-4B55-A951-008EB00B5225}"/>
            </c:ext>
            <c:ext xmlns:c15="http://schemas.microsoft.com/office/drawing/2012/chart" uri="{02D57815-91ED-43cb-92C2-25804820EDAC}">
              <c15:datalabelsRange>
                <c15:f>'14'!$T$79:$U$79</c15:f>
                <c15:dlblRangeCache>
                  <c:ptCount val="2"/>
                  <c:pt idx="0">
                    <c:v>48%</c:v>
                  </c:pt>
                  <c:pt idx="1">
                    <c:v>52%</c:v>
                  </c:pt>
                </c15:dlblRangeCache>
              </c15:datalabelsRange>
            </c:ext>
          </c:extLst>
        </c:ser>
        <c:dLbls>
          <c:showLegendKey val="0"/>
          <c:showVal val="0"/>
          <c:showCatName val="0"/>
          <c:showSerName val="0"/>
          <c:showPercent val="0"/>
          <c:showBubbleSize val="0"/>
        </c:dLbls>
        <c:gapWidth val="0"/>
        <c:overlap val="100"/>
        <c:axId val="394087560"/>
        <c:axId val="394090304"/>
      </c:barChart>
      <c:catAx>
        <c:axId val="394087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94090304"/>
        <c:crosses val="autoZero"/>
        <c:auto val="1"/>
        <c:lblAlgn val="ctr"/>
        <c:lblOffset val="100"/>
        <c:noMultiLvlLbl val="0"/>
      </c:catAx>
      <c:valAx>
        <c:axId val="394090304"/>
        <c:scaling>
          <c:orientation val="minMax"/>
          <c:max val="1"/>
        </c:scaling>
        <c:delete val="1"/>
        <c:axPos val="l"/>
        <c:numFmt formatCode="0%" sourceLinked="1"/>
        <c:majorTickMark val="none"/>
        <c:minorTickMark val="none"/>
        <c:tickLblPos val="nextTo"/>
        <c:crossAx val="39408756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Inversión</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'14'!$S$91</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40C3-4B3C-8DBA-D8125BB4967C}"/>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40C3-4B3C-8DBA-D8125BB4967C}"/>
              </c:ext>
            </c:extLst>
          </c:dPt>
          <c:cat>
            <c:strRef>
              <c:f>'14'!$T$66:$U$66</c:f>
              <c:strCache>
                <c:ptCount val="2"/>
                <c:pt idx="0">
                  <c:v>Masculino</c:v>
                </c:pt>
                <c:pt idx="1">
                  <c:v>Femenino</c:v>
                </c:pt>
              </c:strCache>
            </c:strRef>
          </c:cat>
          <c:val>
            <c:numRef>
              <c:f>'14'!$T$91:$U$91</c:f>
              <c:numCache>
                <c:formatCode>0%</c:formatCode>
                <c:ptCount val="2"/>
                <c:pt idx="0">
                  <c:v>0.41029466616933979</c:v>
                </c:pt>
                <c:pt idx="1">
                  <c:v>0.58970533383066015</c:v>
                </c:pt>
              </c:numCache>
            </c:numRef>
          </c:val>
          <c:extLst xmlns:c16r2="http://schemas.microsoft.com/office/drawing/2015/06/chart">
            <c:ext xmlns:c16="http://schemas.microsoft.com/office/drawing/2014/chart" uri="{C3380CC4-5D6E-409C-BE32-E72D297353CC}">
              <c16:uniqueId val="{00000004-40C3-4B3C-8DBA-D8125BB4967C}"/>
            </c:ext>
          </c:extLst>
        </c:ser>
        <c:ser>
          <c:idx val="1"/>
          <c:order val="1"/>
          <c:tx>
            <c:strRef>
              <c:f>'14'!$S$92</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40C3-4B3C-8DBA-D8125BB4967C}"/>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40C3-4B3C-8DBA-D8125BB4967C}"/>
              </c:ext>
            </c:extLst>
          </c:dPt>
          <c:dLbls>
            <c:dLbl>
              <c:idx val="0"/>
              <c:tx>
                <c:rich>
                  <a:bodyPr/>
                  <a:lstStyle/>
                  <a:p>
                    <a:fld id="{99AF86AF-CCB5-4BE8-813C-1D8842B52AB6}"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40C3-4B3C-8DBA-D8125BB4967C}"/>
                </c:ext>
                <c:ext xmlns:c15="http://schemas.microsoft.com/office/drawing/2012/chart" uri="{CE6537A1-D6FC-4f65-9D91-7224C49458BB}">
                  <c15:dlblFieldTable/>
                  <c15:showDataLabelsRange val="1"/>
                </c:ext>
              </c:extLst>
            </c:dLbl>
            <c:dLbl>
              <c:idx val="1"/>
              <c:tx>
                <c:rich>
                  <a:bodyPr/>
                  <a:lstStyle/>
                  <a:p>
                    <a:fld id="{8745F007-EC3E-4392-A514-1A90EE2A0FB9}"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'14'!$T$66:$U$66</c:f>
              <c:strCache>
                <c:ptCount val="2"/>
                <c:pt idx="0">
                  <c:v>Masculino</c:v>
                </c:pt>
                <c:pt idx="1">
                  <c:v>Femenino</c:v>
                </c:pt>
              </c:strCache>
            </c:strRef>
          </c:cat>
          <c:val>
            <c:numRef>
              <c:f>'14'!$T$92:$U$92</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40C3-4B3C-8DBA-D8125BB4967C}"/>
            </c:ext>
            <c:ext xmlns:c15="http://schemas.microsoft.com/office/drawing/2012/chart" uri="{02D57815-91ED-43cb-92C2-25804820EDAC}">
              <c15:datalabelsRange>
                <c15:f>'14'!$T$91:$U$91</c15:f>
                <c15:dlblRangeCache>
                  <c:ptCount val="2"/>
                  <c:pt idx="0">
                    <c:v>41%</c:v>
                  </c:pt>
                  <c:pt idx="1">
                    <c:v>59%</c:v>
                  </c:pt>
                </c15:dlblRangeCache>
              </c15:datalabelsRange>
            </c:ext>
          </c:extLst>
        </c:ser>
        <c:dLbls>
          <c:showLegendKey val="0"/>
          <c:showVal val="0"/>
          <c:showCatName val="0"/>
          <c:showSerName val="0"/>
          <c:showPercent val="0"/>
          <c:showBubbleSize val="0"/>
        </c:dLbls>
        <c:gapWidth val="0"/>
        <c:overlap val="100"/>
        <c:axId val="394085600"/>
        <c:axId val="394085992"/>
      </c:barChart>
      <c:catAx>
        <c:axId val="3940856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94085992"/>
        <c:crosses val="autoZero"/>
        <c:auto val="1"/>
        <c:lblAlgn val="ctr"/>
        <c:lblOffset val="100"/>
        <c:noMultiLvlLbl val="0"/>
      </c:catAx>
      <c:valAx>
        <c:axId val="394085992"/>
        <c:scaling>
          <c:orientation val="minMax"/>
          <c:max val="1"/>
        </c:scaling>
        <c:delete val="1"/>
        <c:axPos val="l"/>
        <c:numFmt formatCode="0%" sourceLinked="1"/>
        <c:majorTickMark val="none"/>
        <c:minorTickMark val="none"/>
        <c:tickLblPos val="nextTo"/>
        <c:crossAx val="39408560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Asistencia Técnica</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'10'!$S$67</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3C03-4D9E-8B6C-516FBB0E3632}"/>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3C03-4D9E-8B6C-516FBB0E3632}"/>
              </c:ext>
            </c:extLst>
          </c:dPt>
          <c:cat>
            <c:strRef>
              <c:f>'10'!$T$66:$U$66</c:f>
              <c:strCache>
                <c:ptCount val="2"/>
                <c:pt idx="0">
                  <c:v>Masculino</c:v>
                </c:pt>
                <c:pt idx="1">
                  <c:v>Femenino</c:v>
                </c:pt>
              </c:strCache>
            </c:strRef>
          </c:cat>
          <c:val>
            <c:numRef>
              <c:f>'10'!$T$67:$U$67</c:f>
              <c:numCache>
                <c:formatCode>0%</c:formatCode>
                <c:ptCount val="2"/>
                <c:pt idx="0">
                  <c:v>0.49764274489261395</c:v>
                </c:pt>
                <c:pt idx="1">
                  <c:v>0.50235725510738605</c:v>
                </c:pt>
              </c:numCache>
            </c:numRef>
          </c:val>
          <c:extLst xmlns:c16r2="http://schemas.microsoft.com/office/drawing/2015/06/chart">
            <c:ext xmlns:c16="http://schemas.microsoft.com/office/drawing/2014/chart" uri="{C3380CC4-5D6E-409C-BE32-E72D297353CC}">
              <c16:uniqueId val="{00000004-3C03-4D9E-8B6C-516FBB0E3632}"/>
            </c:ext>
          </c:extLst>
        </c:ser>
        <c:ser>
          <c:idx val="1"/>
          <c:order val="1"/>
          <c:tx>
            <c:strRef>
              <c:f>'10'!$S$68</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3C03-4D9E-8B6C-516FBB0E3632}"/>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3C03-4D9E-8B6C-516FBB0E3632}"/>
              </c:ext>
            </c:extLst>
          </c:dPt>
          <c:dLbls>
            <c:dLbl>
              <c:idx val="0"/>
              <c:tx>
                <c:rich>
                  <a:bodyPr/>
                  <a:lstStyle/>
                  <a:p>
                    <a:fld id="{33C40075-555E-434E-9118-3BF13775DB7E}"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3C03-4D9E-8B6C-516FBB0E3632}"/>
                </c:ext>
                <c:ext xmlns:c15="http://schemas.microsoft.com/office/drawing/2012/chart" uri="{CE6537A1-D6FC-4f65-9D91-7224C49458BB}">
                  <c15:dlblFieldTable/>
                  <c15:showDataLabelsRange val="1"/>
                </c:ext>
              </c:extLst>
            </c:dLbl>
            <c:dLbl>
              <c:idx val="1"/>
              <c:tx>
                <c:rich>
                  <a:bodyPr/>
                  <a:lstStyle/>
                  <a:p>
                    <a:fld id="{C957A43D-699A-4D3E-B98B-E8C7F1DFE029}"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'10'!$T$66:$U$66</c:f>
              <c:strCache>
                <c:ptCount val="2"/>
                <c:pt idx="0">
                  <c:v>Masculino</c:v>
                </c:pt>
                <c:pt idx="1">
                  <c:v>Femenino</c:v>
                </c:pt>
              </c:strCache>
            </c:strRef>
          </c:cat>
          <c:val>
            <c:numRef>
              <c:f>'10'!$T$68:$U$68</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3C03-4D9E-8B6C-516FBB0E3632}"/>
            </c:ext>
            <c:ext xmlns:c15="http://schemas.microsoft.com/office/drawing/2012/chart" uri="{02D57815-91ED-43cb-92C2-25804820EDAC}">
              <c15:datalabelsRange>
                <c15:f>'10'!$T$67:$U$67</c15:f>
                <c15:dlblRangeCache>
                  <c:ptCount val="2"/>
                  <c:pt idx="0">
                    <c:v>50%</c:v>
                  </c:pt>
                  <c:pt idx="1">
                    <c:v>50%</c:v>
                  </c:pt>
                </c15:dlblRangeCache>
              </c15:datalabelsRange>
            </c:ext>
          </c:extLst>
        </c:ser>
        <c:dLbls>
          <c:showLegendKey val="0"/>
          <c:showVal val="0"/>
          <c:showCatName val="0"/>
          <c:showSerName val="0"/>
          <c:showPercent val="0"/>
          <c:showBubbleSize val="0"/>
        </c:dLbls>
        <c:gapWidth val="0"/>
        <c:overlap val="100"/>
        <c:axId val="394086776"/>
        <c:axId val="394088344"/>
      </c:barChart>
      <c:catAx>
        <c:axId val="3940867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94088344"/>
        <c:crosses val="autoZero"/>
        <c:auto val="1"/>
        <c:lblAlgn val="ctr"/>
        <c:lblOffset val="100"/>
        <c:noMultiLvlLbl val="0"/>
      </c:catAx>
      <c:valAx>
        <c:axId val="394088344"/>
        <c:scaling>
          <c:orientation val="minMax"/>
          <c:max val="1"/>
        </c:scaling>
        <c:delete val="1"/>
        <c:axPos val="l"/>
        <c:numFmt formatCode="0%" sourceLinked="1"/>
        <c:majorTickMark val="none"/>
        <c:minorTickMark val="none"/>
        <c:tickLblPos val="nextTo"/>
        <c:crossAx val="39408677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Crédito</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'10'!$S$79</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18FC-488C-A2AE-124B751D28CE}"/>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18FC-488C-A2AE-124B751D28CE}"/>
              </c:ext>
            </c:extLst>
          </c:dPt>
          <c:cat>
            <c:strRef>
              <c:f>'10'!$T$66:$U$66</c:f>
              <c:strCache>
                <c:ptCount val="2"/>
                <c:pt idx="0">
                  <c:v>Masculino</c:v>
                </c:pt>
                <c:pt idx="1">
                  <c:v>Femenino</c:v>
                </c:pt>
              </c:strCache>
            </c:strRef>
          </c:cat>
          <c:val>
            <c:numRef>
              <c:f>'10'!$T$79:$U$79</c:f>
              <c:numCache>
                <c:formatCode>0%</c:formatCode>
                <c:ptCount val="2"/>
                <c:pt idx="0">
                  <c:v>0.55553152373742831</c:v>
                </c:pt>
                <c:pt idx="1">
                  <c:v>0.44446847626257163</c:v>
                </c:pt>
              </c:numCache>
            </c:numRef>
          </c:val>
          <c:extLst xmlns:c16r2="http://schemas.microsoft.com/office/drawing/2015/06/chart">
            <c:ext xmlns:c16="http://schemas.microsoft.com/office/drawing/2014/chart" uri="{C3380CC4-5D6E-409C-BE32-E72D297353CC}">
              <c16:uniqueId val="{00000004-18FC-488C-A2AE-124B751D28CE}"/>
            </c:ext>
          </c:extLst>
        </c:ser>
        <c:ser>
          <c:idx val="1"/>
          <c:order val="1"/>
          <c:tx>
            <c:strRef>
              <c:f>'10'!$S$80</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18FC-488C-A2AE-124B751D28CE}"/>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18FC-488C-A2AE-124B751D28CE}"/>
              </c:ext>
            </c:extLst>
          </c:dPt>
          <c:dLbls>
            <c:dLbl>
              <c:idx val="0"/>
              <c:tx>
                <c:rich>
                  <a:bodyPr/>
                  <a:lstStyle/>
                  <a:p>
                    <a:fld id="{3E3C5CBF-F03F-437C-A14B-A41E9CEF7515}"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18FC-488C-A2AE-124B751D28CE}"/>
                </c:ext>
                <c:ext xmlns:c15="http://schemas.microsoft.com/office/drawing/2012/chart" uri="{CE6537A1-D6FC-4f65-9D91-7224C49458BB}">
                  <c15:dlblFieldTable/>
                  <c15:showDataLabelsRange val="1"/>
                </c:ext>
              </c:extLst>
            </c:dLbl>
            <c:dLbl>
              <c:idx val="1"/>
              <c:tx>
                <c:rich>
                  <a:bodyPr/>
                  <a:lstStyle/>
                  <a:p>
                    <a:fld id="{9F11A546-2572-4D59-A47F-AD72842B47B4}"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'10'!$T$66:$U$66</c:f>
              <c:strCache>
                <c:ptCount val="2"/>
                <c:pt idx="0">
                  <c:v>Masculino</c:v>
                </c:pt>
                <c:pt idx="1">
                  <c:v>Femenino</c:v>
                </c:pt>
              </c:strCache>
            </c:strRef>
          </c:cat>
          <c:val>
            <c:numRef>
              <c:f>'10'!$T$80:$U$80</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18FC-488C-A2AE-124B751D28CE}"/>
            </c:ext>
            <c:ext xmlns:c15="http://schemas.microsoft.com/office/drawing/2012/chart" uri="{02D57815-91ED-43cb-92C2-25804820EDAC}">
              <c15:datalabelsRange>
                <c15:f>'10'!$T$79:$U$79</c15:f>
                <c15:dlblRangeCache>
                  <c:ptCount val="2"/>
                  <c:pt idx="0">
                    <c:v>56%</c:v>
                  </c:pt>
                  <c:pt idx="1">
                    <c:v>44%</c:v>
                  </c:pt>
                </c15:dlblRangeCache>
              </c15:datalabelsRange>
            </c:ext>
          </c:extLst>
        </c:ser>
        <c:dLbls>
          <c:showLegendKey val="0"/>
          <c:showVal val="0"/>
          <c:showCatName val="0"/>
          <c:showSerName val="0"/>
          <c:showPercent val="0"/>
          <c:showBubbleSize val="0"/>
        </c:dLbls>
        <c:gapWidth val="0"/>
        <c:overlap val="100"/>
        <c:axId val="385424392"/>
        <c:axId val="327800400"/>
      </c:barChart>
      <c:catAx>
        <c:axId val="3854243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27800400"/>
        <c:crosses val="autoZero"/>
        <c:auto val="1"/>
        <c:lblAlgn val="ctr"/>
        <c:lblOffset val="100"/>
        <c:noMultiLvlLbl val="0"/>
      </c:catAx>
      <c:valAx>
        <c:axId val="327800400"/>
        <c:scaling>
          <c:orientation val="minMax"/>
          <c:max val="1"/>
        </c:scaling>
        <c:delete val="1"/>
        <c:axPos val="l"/>
        <c:numFmt formatCode="0%" sourceLinked="1"/>
        <c:majorTickMark val="none"/>
        <c:minorTickMark val="none"/>
        <c:tickLblPos val="nextTo"/>
        <c:crossAx val="38542439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Inversión</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'10'!$S$91</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1124-4B6B-B733-050AD0CA55FA}"/>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1124-4B6B-B733-050AD0CA55FA}"/>
              </c:ext>
            </c:extLst>
          </c:dPt>
          <c:cat>
            <c:strRef>
              <c:f>'10'!$T$66:$U$66</c:f>
              <c:strCache>
                <c:ptCount val="2"/>
                <c:pt idx="0">
                  <c:v>Masculino</c:v>
                </c:pt>
                <c:pt idx="1">
                  <c:v>Femenino</c:v>
                </c:pt>
              </c:strCache>
            </c:strRef>
          </c:cat>
          <c:val>
            <c:numRef>
              <c:f>'10'!$T$91:$U$91</c:f>
              <c:numCache>
                <c:formatCode>0%</c:formatCode>
                <c:ptCount val="2"/>
                <c:pt idx="0">
                  <c:v>0.46161443244666844</c:v>
                </c:pt>
                <c:pt idx="1">
                  <c:v>0.53838556755333156</c:v>
                </c:pt>
              </c:numCache>
            </c:numRef>
          </c:val>
          <c:extLst xmlns:c16r2="http://schemas.microsoft.com/office/drawing/2015/06/chart">
            <c:ext xmlns:c16="http://schemas.microsoft.com/office/drawing/2014/chart" uri="{C3380CC4-5D6E-409C-BE32-E72D297353CC}">
              <c16:uniqueId val="{00000004-1124-4B6B-B733-050AD0CA55FA}"/>
            </c:ext>
          </c:extLst>
        </c:ser>
        <c:ser>
          <c:idx val="1"/>
          <c:order val="1"/>
          <c:tx>
            <c:strRef>
              <c:f>'10'!$S$92</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1124-4B6B-B733-050AD0CA55FA}"/>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1124-4B6B-B733-050AD0CA55FA}"/>
              </c:ext>
            </c:extLst>
          </c:dPt>
          <c:dLbls>
            <c:dLbl>
              <c:idx val="0"/>
              <c:tx>
                <c:rich>
                  <a:bodyPr/>
                  <a:lstStyle/>
                  <a:p>
                    <a:fld id="{0F4AAD2A-C2CE-4043-A0DC-424E9447E11B}"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1124-4B6B-B733-050AD0CA55FA}"/>
                </c:ext>
                <c:ext xmlns:c15="http://schemas.microsoft.com/office/drawing/2012/chart" uri="{CE6537A1-D6FC-4f65-9D91-7224C49458BB}">
                  <c15:dlblFieldTable/>
                  <c15:showDataLabelsRange val="1"/>
                </c:ext>
              </c:extLst>
            </c:dLbl>
            <c:dLbl>
              <c:idx val="1"/>
              <c:tx>
                <c:rich>
                  <a:bodyPr/>
                  <a:lstStyle/>
                  <a:p>
                    <a:fld id="{2AA5F38C-5BDA-46EC-A0DC-7A147C0EB80F}"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'10'!$T$66:$U$66</c:f>
              <c:strCache>
                <c:ptCount val="2"/>
                <c:pt idx="0">
                  <c:v>Masculino</c:v>
                </c:pt>
                <c:pt idx="1">
                  <c:v>Femenino</c:v>
                </c:pt>
              </c:strCache>
            </c:strRef>
          </c:cat>
          <c:val>
            <c:numRef>
              <c:f>'10'!$T$92:$U$92</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1124-4B6B-B733-050AD0CA55FA}"/>
            </c:ext>
            <c:ext xmlns:c15="http://schemas.microsoft.com/office/drawing/2012/chart" uri="{02D57815-91ED-43cb-92C2-25804820EDAC}">
              <c15:datalabelsRange>
                <c15:f>'10'!$T$91:$U$91</c15:f>
                <c15:dlblRangeCache>
                  <c:ptCount val="2"/>
                  <c:pt idx="0">
                    <c:v>46%</c:v>
                  </c:pt>
                  <c:pt idx="1">
                    <c:v>54%</c:v>
                  </c:pt>
                </c15:dlblRangeCache>
              </c15:datalabelsRange>
            </c:ext>
          </c:extLst>
        </c:ser>
        <c:dLbls>
          <c:showLegendKey val="0"/>
          <c:showVal val="0"/>
          <c:showCatName val="0"/>
          <c:showSerName val="0"/>
          <c:showPercent val="0"/>
          <c:showBubbleSize val="0"/>
        </c:dLbls>
        <c:gapWidth val="0"/>
        <c:overlap val="100"/>
        <c:axId val="327802752"/>
        <c:axId val="327797656"/>
      </c:barChart>
      <c:catAx>
        <c:axId val="3278027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27797656"/>
        <c:crosses val="autoZero"/>
        <c:auto val="1"/>
        <c:lblAlgn val="ctr"/>
        <c:lblOffset val="100"/>
        <c:noMultiLvlLbl val="0"/>
      </c:catAx>
      <c:valAx>
        <c:axId val="327797656"/>
        <c:scaling>
          <c:orientation val="minMax"/>
          <c:max val="1"/>
        </c:scaling>
        <c:delete val="1"/>
        <c:axPos val="l"/>
        <c:numFmt formatCode="0%" sourceLinked="1"/>
        <c:majorTickMark val="none"/>
        <c:minorTickMark val="none"/>
        <c:tickLblPos val="nextTo"/>
        <c:crossAx val="32780275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Asistencia Técnica</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'11'!$S$67</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F1B4-496D-9762-99F47E762AC9}"/>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F1B4-496D-9762-99F47E762AC9}"/>
              </c:ext>
            </c:extLst>
          </c:dPt>
          <c:cat>
            <c:strRef>
              <c:f>'11'!$T$66:$U$66</c:f>
              <c:strCache>
                <c:ptCount val="2"/>
                <c:pt idx="0">
                  <c:v>Masculino</c:v>
                </c:pt>
                <c:pt idx="1">
                  <c:v>Femenino</c:v>
                </c:pt>
              </c:strCache>
            </c:strRef>
          </c:cat>
          <c:val>
            <c:numRef>
              <c:f>'11'!$T$67:$U$67</c:f>
              <c:numCache>
                <c:formatCode>0%</c:formatCode>
                <c:ptCount val="2"/>
                <c:pt idx="0">
                  <c:v>0.53675612602100353</c:v>
                </c:pt>
                <c:pt idx="1">
                  <c:v>0.46324387397899652</c:v>
                </c:pt>
              </c:numCache>
            </c:numRef>
          </c:val>
          <c:extLst xmlns:c16r2="http://schemas.microsoft.com/office/drawing/2015/06/chart">
            <c:ext xmlns:c16="http://schemas.microsoft.com/office/drawing/2014/chart" uri="{C3380CC4-5D6E-409C-BE32-E72D297353CC}">
              <c16:uniqueId val="{00000004-F1B4-496D-9762-99F47E762AC9}"/>
            </c:ext>
          </c:extLst>
        </c:ser>
        <c:ser>
          <c:idx val="1"/>
          <c:order val="1"/>
          <c:tx>
            <c:strRef>
              <c:f>'11'!$S$68</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F1B4-496D-9762-99F47E762AC9}"/>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F1B4-496D-9762-99F47E762AC9}"/>
              </c:ext>
            </c:extLst>
          </c:dPt>
          <c:dLbls>
            <c:dLbl>
              <c:idx val="0"/>
              <c:tx>
                <c:rich>
                  <a:bodyPr/>
                  <a:lstStyle/>
                  <a:p>
                    <a:fld id="{2BFA54DB-5013-4A87-B63D-02441308B66E}"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F1B4-496D-9762-99F47E762AC9}"/>
                </c:ext>
                <c:ext xmlns:c15="http://schemas.microsoft.com/office/drawing/2012/chart" uri="{CE6537A1-D6FC-4f65-9D91-7224C49458BB}">
                  <c15:dlblFieldTable/>
                  <c15:showDataLabelsRange val="1"/>
                </c:ext>
              </c:extLst>
            </c:dLbl>
            <c:dLbl>
              <c:idx val="1"/>
              <c:tx>
                <c:rich>
                  <a:bodyPr/>
                  <a:lstStyle/>
                  <a:p>
                    <a:fld id="{0326B0E1-CCD4-4740-B73B-59520BC30484}"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'11'!$T$66:$U$66</c:f>
              <c:strCache>
                <c:ptCount val="2"/>
                <c:pt idx="0">
                  <c:v>Masculino</c:v>
                </c:pt>
                <c:pt idx="1">
                  <c:v>Femenino</c:v>
                </c:pt>
              </c:strCache>
            </c:strRef>
          </c:cat>
          <c:val>
            <c:numRef>
              <c:f>'11'!$T$68:$U$68</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F1B4-496D-9762-99F47E762AC9}"/>
            </c:ext>
            <c:ext xmlns:c15="http://schemas.microsoft.com/office/drawing/2012/chart" uri="{02D57815-91ED-43cb-92C2-25804820EDAC}">
              <c15:datalabelsRange>
                <c15:f>'11'!$T$67:$U$67</c15:f>
                <c15:dlblRangeCache>
                  <c:ptCount val="2"/>
                  <c:pt idx="0">
                    <c:v>54%</c:v>
                  </c:pt>
                  <c:pt idx="1">
                    <c:v>46%</c:v>
                  </c:pt>
                </c15:dlblRangeCache>
              </c15:datalabelsRange>
            </c:ext>
          </c:extLst>
        </c:ser>
        <c:dLbls>
          <c:showLegendKey val="0"/>
          <c:showVal val="0"/>
          <c:showCatName val="0"/>
          <c:showSerName val="0"/>
          <c:showPercent val="0"/>
          <c:showBubbleSize val="0"/>
        </c:dLbls>
        <c:gapWidth val="0"/>
        <c:overlap val="100"/>
        <c:axId val="327801968"/>
        <c:axId val="327803536"/>
      </c:barChart>
      <c:catAx>
        <c:axId val="327801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27803536"/>
        <c:crosses val="autoZero"/>
        <c:auto val="1"/>
        <c:lblAlgn val="ctr"/>
        <c:lblOffset val="100"/>
        <c:noMultiLvlLbl val="0"/>
      </c:catAx>
      <c:valAx>
        <c:axId val="327803536"/>
        <c:scaling>
          <c:orientation val="minMax"/>
          <c:max val="1"/>
        </c:scaling>
        <c:delete val="1"/>
        <c:axPos val="l"/>
        <c:numFmt formatCode="0%" sourceLinked="1"/>
        <c:majorTickMark val="none"/>
        <c:minorTickMark val="none"/>
        <c:tickLblPos val="nextTo"/>
        <c:crossAx val="327801968"/>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rgbClr val="002060"/>
            </a:solidFill>
            <a:ln>
              <a:noFill/>
            </a:ln>
            <a:effectLst/>
          </c:spPr>
          <c:invertIfNegative val="0"/>
          <c:dLbls>
            <c:numFmt formatCode="#,##0_);\(#,##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Hoja1!$E$6:$E$22</c:f>
              <c:strCache>
                <c:ptCount val="17"/>
                <c:pt idx="0">
                  <c:v>Nivel Central</c:v>
                </c:pt>
                <c:pt idx="1">
                  <c:v>MAGALLANES</c:v>
                </c:pt>
                <c:pt idx="2">
                  <c:v>GENERAL CARLOS IBAÑEZ DEL CAMPO</c:v>
                </c:pt>
                <c:pt idx="3">
                  <c:v>LOS LAGOS</c:v>
                </c:pt>
                <c:pt idx="4">
                  <c:v>LOS RIOS</c:v>
                </c:pt>
                <c:pt idx="5">
                  <c:v>ARAUCANÍA</c:v>
                </c:pt>
                <c:pt idx="6">
                  <c:v>BIO BIO</c:v>
                </c:pt>
                <c:pt idx="7">
                  <c:v>O'HIGGINS</c:v>
                </c:pt>
                <c:pt idx="8">
                  <c:v>MAULE</c:v>
                </c:pt>
                <c:pt idx="9">
                  <c:v>LIBERTADOR BERNARDO O'HIGGINS</c:v>
                </c:pt>
                <c:pt idx="10">
                  <c:v>METROPOLITANA</c:v>
                </c:pt>
                <c:pt idx="11">
                  <c:v>VALPARAISO</c:v>
                </c:pt>
                <c:pt idx="12">
                  <c:v>COQUIMBO</c:v>
                </c:pt>
                <c:pt idx="13">
                  <c:v>ATACAMA</c:v>
                </c:pt>
                <c:pt idx="14">
                  <c:v>AYSEN</c:v>
                </c:pt>
                <c:pt idx="15">
                  <c:v>TARAPACA</c:v>
                </c:pt>
                <c:pt idx="16">
                  <c:v>ARICA Y PARINACOTA</c:v>
                </c:pt>
              </c:strCache>
            </c:strRef>
          </c:cat>
          <c:val>
            <c:numRef>
              <c:f>Hoja1!$F$6:$F$22</c:f>
              <c:numCache>
                <c:formatCode>General</c:formatCode>
                <c:ptCount val="17"/>
                <c:pt idx="0">
                  <c:v>29</c:v>
                </c:pt>
                <c:pt idx="1">
                  <c:v>421</c:v>
                </c:pt>
                <c:pt idx="2">
                  <c:v>1904</c:v>
                </c:pt>
                <c:pt idx="3">
                  <c:v>20328</c:v>
                </c:pt>
                <c:pt idx="4">
                  <c:v>10928</c:v>
                </c:pt>
                <c:pt idx="5">
                  <c:v>45261</c:v>
                </c:pt>
                <c:pt idx="6">
                  <c:v>14193</c:v>
                </c:pt>
                <c:pt idx="7">
                  <c:v>11233</c:v>
                </c:pt>
                <c:pt idx="8">
                  <c:v>19519</c:v>
                </c:pt>
                <c:pt idx="9">
                  <c:v>11404</c:v>
                </c:pt>
                <c:pt idx="10">
                  <c:v>5126</c:v>
                </c:pt>
                <c:pt idx="11">
                  <c:v>8353</c:v>
                </c:pt>
                <c:pt idx="12">
                  <c:v>8847</c:v>
                </c:pt>
                <c:pt idx="13">
                  <c:v>1294</c:v>
                </c:pt>
                <c:pt idx="14">
                  <c:v>1136</c:v>
                </c:pt>
                <c:pt idx="15">
                  <c:v>1189</c:v>
                </c:pt>
                <c:pt idx="16">
                  <c:v>1065</c:v>
                </c:pt>
              </c:numCache>
            </c:numRef>
          </c:val>
          <c:extLst xmlns:c16r2="http://schemas.microsoft.com/office/drawing/2015/06/chart">
            <c:ext xmlns:c16="http://schemas.microsoft.com/office/drawing/2014/chart" uri="{C3380CC4-5D6E-409C-BE32-E72D297353CC}">
              <c16:uniqueId val="{00000000-0018-47F9-B096-DEF68F2B91B8}"/>
            </c:ext>
          </c:extLst>
        </c:ser>
        <c:dLbls>
          <c:showLegendKey val="0"/>
          <c:showVal val="0"/>
          <c:showCatName val="0"/>
          <c:showSerName val="0"/>
          <c:showPercent val="0"/>
          <c:showBubbleSize val="0"/>
        </c:dLbls>
        <c:gapWidth val="182"/>
        <c:axId val="498417968"/>
        <c:axId val="498417184"/>
      </c:barChart>
      <c:catAx>
        <c:axId val="4984179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98417184"/>
        <c:crosses val="autoZero"/>
        <c:auto val="1"/>
        <c:lblAlgn val="ctr"/>
        <c:lblOffset val="100"/>
        <c:noMultiLvlLbl val="0"/>
      </c:catAx>
      <c:valAx>
        <c:axId val="49841718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s-CL"/>
          </a:p>
        </c:txPr>
        <c:crossAx val="4984179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Crédito</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'11'!$S$79</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ED35-4719-B3CB-62381C2858AD}"/>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ED35-4719-B3CB-62381C2858AD}"/>
              </c:ext>
            </c:extLst>
          </c:dPt>
          <c:cat>
            <c:strRef>
              <c:f>'11'!$T$66:$U$66</c:f>
              <c:strCache>
                <c:ptCount val="2"/>
                <c:pt idx="0">
                  <c:v>Masculino</c:v>
                </c:pt>
                <c:pt idx="1">
                  <c:v>Femenino</c:v>
                </c:pt>
              </c:strCache>
            </c:strRef>
          </c:cat>
          <c:val>
            <c:numRef>
              <c:f>'11'!$T$79:$U$79</c:f>
              <c:numCache>
                <c:formatCode>0%</c:formatCode>
                <c:ptCount val="2"/>
                <c:pt idx="0">
                  <c:v>0.60925449871465298</c:v>
                </c:pt>
                <c:pt idx="1">
                  <c:v>0.39074550128534702</c:v>
                </c:pt>
              </c:numCache>
            </c:numRef>
          </c:val>
          <c:extLst xmlns:c16r2="http://schemas.microsoft.com/office/drawing/2015/06/chart">
            <c:ext xmlns:c16="http://schemas.microsoft.com/office/drawing/2014/chart" uri="{C3380CC4-5D6E-409C-BE32-E72D297353CC}">
              <c16:uniqueId val="{00000004-ED35-4719-B3CB-62381C2858AD}"/>
            </c:ext>
          </c:extLst>
        </c:ser>
        <c:ser>
          <c:idx val="1"/>
          <c:order val="1"/>
          <c:tx>
            <c:strRef>
              <c:f>'11'!$S$80</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ED35-4719-B3CB-62381C2858AD}"/>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ED35-4719-B3CB-62381C2858AD}"/>
              </c:ext>
            </c:extLst>
          </c:dPt>
          <c:dLbls>
            <c:dLbl>
              <c:idx val="0"/>
              <c:tx>
                <c:rich>
                  <a:bodyPr/>
                  <a:lstStyle/>
                  <a:p>
                    <a:fld id="{4E834279-D93D-4D86-AB26-36D1CCA17A90}"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ED35-4719-B3CB-62381C2858AD}"/>
                </c:ext>
                <c:ext xmlns:c15="http://schemas.microsoft.com/office/drawing/2012/chart" uri="{CE6537A1-D6FC-4f65-9D91-7224C49458BB}">
                  <c15:dlblFieldTable/>
                  <c15:showDataLabelsRange val="1"/>
                </c:ext>
              </c:extLst>
            </c:dLbl>
            <c:dLbl>
              <c:idx val="1"/>
              <c:tx>
                <c:rich>
                  <a:bodyPr/>
                  <a:lstStyle/>
                  <a:p>
                    <a:fld id="{23D022BF-867C-4E7C-974B-B660FB08DC2D}"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'11'!$T$66:$U$66</c:f>
              <c:strCache>
                <c:ptCount val="2"/>
                <c:pt idx="0">
                  <c:v>Masculino</c:v>
                </c:pt>
                <c:pt idx="1">
                  <c:v>Femenino</c:v>
                </c:pt>
              </c:strCache>
            </c:strRef>
          </c:cat>
          <c:val>
            <c:numRef>
              <c:f>'11'!$T$80:$U$80</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ED35-4719-B3CB-62381C2858AD}"/>
            </c:ext>
            <c:ext xmlns:c15="http://schemas.microsoft.com/office/drawing/2012/chart" uri="{02D57815-91ED-43cb-92C2-25804820EDAC}">
              <c15:datalabelsRange>
                <c15:f>'11'!$T$79:$U$79</c15:f>
                <c15:dlblRangeCache>
                  <c:ptCount val="2"/>
                  <c:pt idx="0">
                    <c:v>61%</c:v>
                  </c:pt>
                  <c:pt idx="1">
                    <c:v>39%</c:v>
                  </c:pt>
                </c15:dlblRangeCache>
              </c15:datalabelsRange>
            </c:ext>
          </c:extLst>
        </c:ser>
        <c:dLbls>
          <c:showLegendKey val="0"/>
          <c:showVal val="0"/>
          <c:showCatName val="0"/>
          <c:showSerName val="0"/>
          <c:showPercent val="0"/>
          <c:showBubbleSize val="0"/>
        </c:dLbls>
        <c:gapWidth val="0"/>
        <c:overlap val="100"/>
        <c:axId val="327802360"/>
        <c:axId val="327799224"/>
      </c:barChart>
      <c:catAx>
        <c:axId val="3278023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27799224"/>
        <c:crosses val="autoZero"/>
        <c:auto val="1"/>
        <c:lblAlgn val="ctr"/>
        <c:lblOffset val="100"/>
        <c:noMultiLvlLbl val="0"/>
      </c:catAx>
      <c:valAx>
        <c:axId val="327799224"/>
        <c:scaling>
          <c:orientation val="minMax"/>
          <c:max val="1"/>
        </c:scaling>
        <c:delete val="1"/>
        <c:axPos val="l"/>
        <c:numFmt formatCode="0%" sourceLinked="1"/>
        <c:majorTickMark val="none"/>
        <c:minorTickMark val="none"/>
        <c:tickLblPos val="nextTo"/>
        <c:crossAx val="32780236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Inversión</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'11'!$S$91</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059C-444E-864E-5D9BEAFC63FD}"/>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059C-444E-864E-5D9BEAFC63FD}"/>
              </c:ext>
            </c:extLst>
          </c:dPt>
          <c:cat>
            <c:strRef>
              <c:f>'11'!$T$66:$U$66</c:f>
              <c:strCache>
                <c:ptCount val="2"/>
                <c:pt idx="0">
                  <c:v>Masculino</c:v>
                </c:pt>
                <c:pt idx="1">
                  <c:v>Femenino</c:v>
                </c:pt>
              </c:strCache>
            </c:strRef>
          </c:cat>
          <c:val>
            <c:numRef>
              <c:f>'11'!$T$91:$U$91</c:f>
              <c:numCache>
                <c:formatCode>0%</c:formatCode>
                <c:ptCount val="2"/>
                <c:pt idx="0">
                  <c:v>0.47383720930232559</c:v>
                </c:pt>
                <c:pt idx="1">
                  <c:v>0.52616279069767447</c:v>
                </c:pt>
              </c:numCache>
            </c:numRef>
          </c:val>
          <c:extLst xmlns:c16r2="http://schemas.microsoft.com/office/drawing/2015/06/chart">
            <c:ext xmlns:c16="http://schemas.microsoft.com/office/drawing/2014/chart" uri="{C3380CC4-5D6E-409C-BE32-E72D297353CC}">
              <c16:uniqueId val="{00000004-059C-444E-864E-5D9BEAFC63FD}"/>
            </c:ext>
          </c:extLst>
        </c:ser>
        <c:ser>
          <c:idx val="1"/>
          <c:order val="1"/>
          <c:tx>
            <c:strRef>
              <c:f>'11'!$S$92</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059C-444E-864E-5D9BEAFC63FD}"/>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059C-444E-864E-5D9BEAFC63FD}"/>
              </c:ext>
            </c:extLst>
          </c:dPt>
          <c:dLbls>
            <c:dLbl>
              <c:idx val="0"/>
              <c:tx>
                <c:rich>
                  <a:bodyPr/>
                  <a:lstStyle/>
                  <a:p>
                    <a:fld id="{4AC49391-7A18-4261-9EC5-A9782583DF90}"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059C-444E-864E-5D9BEAFC63FD}"/>
                </c:ext>
                <c:ext xmlns:c15="http://schemas.microsoft.com/office/drawing/2012/chart" uri="{CE6537A1-D6FC-4f65-9D91-7224C49458BB}">
                  <c15:dlblFieldTable/>
                  <c15:showDataLabelsRange val="1"/>
                </c:ext>
              </c:extLst>
            </c:dLbl>
            <c:dLbl>
              <c:idx val="1"/>
              <c:tx>
                <c:rich>
                  <a:bodyPr/>
                  <a:lstStyle/>
                  <a:p>
                    <a:fld id="{E81A358E-9208-401F-95BF-2868FB96DD0D}"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'11'!$T$66:$U$66</c:f>
              <c:strCache>
                <c:ptCount val="2"/>
                <c:pt idx="0">
                  <c:v>Masculino</c:v>
                </c:pt>
                <c:pt idx="1">
                  <c:v>Femenino</c:v>
                </c:pt>
              </c:strCache>
            </c:strRef>
          </c:cat>
          <c:val>
            <c:numRef>
              <c:f>'11'!$T$92:$U$92</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059C-444E-864E-5D9BEAFC63FD}"/>
            </c:ext>
            <c:ext xmlns:c15="http://schemas.microsoft.com/office/drawing/2012/chart" uri="{02D57815-91ED-43cb-92C2-25804820EDAC}">
              <c15:datalabelsRange>
                <c15:f>'11'!$T$91:$U$91</c15:f>
                <c15:dlblRangeCache>
                  <c:ptCount val="2"/>
                  <c:pt idx="0">
                    <c:v>47%</c:v>
                  </c:pt>
                  <c:pt idx="1">
                    <c:v>53%</c:v>
                  </c:pt>
                </c15:dlblRangeCache>
              </c15:datalabelsRange>
            </c:ext>
          </c:extLst>
        </c:ser>
        <c:dLbls>
          <c:showLegendKey val="0"/>
          <c:showVal val="0"/>
          <c:showCatName val="0"/>
          <c:showSerName val="0"/>
          <c:showPercent val="0"/>
          <c:showBubbleSize val="0"/>
        </c:dLbls>
        <c:gapWidth val="0"/>
        <c:overlap val="100"/>
        <c:axId val="327799616"/>
        <c:axId val="327797264"/>
      </c:barChart>
      <c:catAx>
        <c:axId val="327799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27797264"/>
        <c:crosses val="autoZero"/>
        <c:auto val="1"/>
        <c:lblAlgn val="ctr"/>
        <c:lblOffset val="100"/>
        <c:noMultiLvlLbl val="0"/>
      </c:catAx>
      <c:valAx>
        <c:axId val="327797264"/>
        <c:scaling>
          <c:orientation val="minMax"/>
          <c:max val="1"/>
        </c:scaling>
        <c:delete val="1"/>
        <c:axPos val="l"/>
        <c:numFmt formatCode="0%" sourceLinked="1"/>
        <c:majorTickMark val="none"/>
        <c:minorTickMark val="none"/>
        <c:tickLblPos val="nextTo"/>
        <c:crossAx val="32779961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Asistencia Técnica</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'12'!$S$67</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B5D1-4A4B-B008-389331A2D4CD}"/>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B5D1-4A4B-B008-389331A2D4CD}"/>
              </c:ext>
            </c:extLst>
          </c:dPt>
          <c:cat>
            <c:strRef>
              <c:f>'12'!$T$66:$U$66</c:f>
              <c:strCache>
                <c:ptCount val="2"/>
                <c:pt idx="0">
                  <c:v>Masculino</c:v>
                </c:pt>
                <c:pt idx="1">
                  <c:v>Femenino</c:v>
                </c:pt>
              </c:strCache>
            </c:strRef>
          </c:cat>
          <c:val>
            <c:numRef>
              <c:f>'12'!$T$67:$U$67</c:f>
              <c:numCache>
                <c:formatCode>0%</c:formatCode>
                <c:ptCount val="2"/>
                <c:pt idx="0">
                  <c:v>0.44252873563218392</c:v>
                </c:pt>
                <c:pt idx="1">
                  <c:v>0.55747126436781613</c:v>
                </c:pt>
              </c:numCache>
            </c:numRef>
          </c:val>
          <c:extLst xmlns:c16r2="http://schemas.microsoft.com/office/drawing/2015/06/chart">
            <c:ext xmlns:c16="http://schemas.microsoft.com/office/drawing/2014/chart" uri="{C3380CC4-5D6E-409C-BE32-E72D297353CC}">
              <c16:uniqueId val="{00000004-B5D1-4A4B-B008-389331A2D4CD}"/>
            </c:ext>
          </c:extLst>
        </c:ser>
        <c:ser>
          <c:idx val="1"/>
          <c:order val="1"/>
          <c:tx>
            <c:strRef>
              <c:f>'12'!$S$68</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B5D1-4A4B-B008-389331A2D4CD}"/>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B5D1-4A4B-B008-389331A2D4CD}"/>
              </c:ext>
            </c:extLst>
          </c:dPt>
          <c:dLbls>
            <c:dLbl>
              <c:idx val="0"/>
              <c:tx>
                <c:rich>
                  <a:bodyPr/>
                  <a:lstStyle/>
                  <a:p>
                    <a:fld id="{2AE27769-BF9A-4E94-BF4C-14E95E908FAF}"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B5D1-4A4B-B008-389331A2D4CD}"/>
                </c:ext>
                <c:ext xmlns:c15="http://schemas.microsoft.com/office/drawing/2012/chart" uri="{CE6537A1-D6FC-4f65-9D91-7224C49458BB}">
                  <c15:dlblFieldTable/>
                  <c15:showDataLabelsRange val="1"/>
                </c:ext>
              </c:extLst>
            </c:dLbl>
            <c:dLbl>
              <c:idx val="1"/>
              <c:tx>
                <c:rich>
                  <a:bodyPr/>
                  <a:lstStyle/>
                  <a:p>
                    <a:fld id="{C9918B65-C970-459F-B49A-10F117C5B3BD}"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'12'!$T$66:$U$66</c:f>
              <c:strCache>
                <c:ptCount val="2"/>
                <c:pt idx="0">
                  <c:v>Masculino</c:v>
                </c:pt>
                <c:pt idx="1">
                  <c:v>Femenino</c:v>
                </c:pt>
              </c:strCache>
            </c:strRef>
          </c:cat>
          <c:val>
            <c:numRef>
              <c:f>'12'!$T$68:$U$68</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B5D1-4A4B-B008-389331A2D4CD}"/>
            </c:ext>
            <c:ext xmlns:c15="http://schemas.microsoft.com/office/drawing/2012/chart" uri="{02D57815-91ED-43cb-92C2-25804820EDAC}">
              <c15:datalabelsRange>
                <c15:f>'12'!$T$67:$U$67</c15:f>
                <c15:dlblRangeCache>
                  <c:ptCount val="2"/>
                  <c:pt idx="0">
                    <c:v>44%</c:v>
                  </c:pt>
                  <c:pt idx="1">
                    <c:v>56%</c:v>
                  </c:pt>
                </c15:dlblRangeCache>
              </c15:datalabelsRange>
            </c:ext>
          </c:extLst>
        </c:ser>
        <c:dLbls>
          <c:showLegendKey val="0"/>
          <c:showVal val="0"/>
          <c:showCatName val="0"/>
          <c:showSerName val="0"/>
          <c:showPercent val="0"/>
          <c:showBubbleSize val="0"/>
        </c:dLbls>
        <c:gapWidth val="0"/>
        <c:overlap val="100"/>
        <c:axId val="327801576"/>
        <c:axId val="327803144"/>
      </c:barChart>
      <c:catAx>
        <c:axId val="3278015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327803144"/>
        <c:crosses val="autoZero"/>
        <c:auto val="1"/>
        <c:lblAlgn val="ctr"/>
        <c:lblOffset val="100"/>
        <c:noMultiLvlLbl val="0"/>
      </c:catAx>
      <c:valAx>
        <c:axId val="327803144"/>
        <c:scaling>
          <c:orientation val="minMax"/>
          <c:max val="1"/>
        </c:scaling>
        <c:delete val="1"/>
        <c:axPos val="l"/>
        <c:numFmt formatCode="0%" sourceLinked="1"/>
        <c:majorTickMark val="none"/>
        <c:minorTickMark val="none"/>
        <c:tickLblPos val="nextTo"/>
        <c:crossAx val="32780157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Inversión</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'12'!$S$91</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2593-4AF1-8A8C-A6E6EFAC56D0}"/>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2593-4AF1-8A8C-A6E6EFAC56D0}"/>
              </c:ext>
            </c:extLst>
          </c:dPt>
          <c:cat>
            <c:strRef>
              <c:f>'12'!$T$66:$U$66</c:f>
              <c:strCache>
                <c:ptCount val="2"/>
                <c:pt idx="0">
                  <c:v>Masculino</c:v>
                </c:pt>
                <c:pt idx="1">
                  <c:v>Femenino</c:v>
                </c:pt>
              </c:strCache>
            </c:strRef>
          </c:cat>
          <c:val>
            <c:numRef>
              <c:f>'12'!$T$91:$U$91</c:f>
              <c:numCache>
                <c:formatCode>0%</c:formatCode>
                <c:ptCount val="2"/>
                <c:pt idx="0">
                  <c:v>0.41025641025641024</c:v>
                </c:pt>
                <c:pt idx="1">
                  <c:v>0.58974358974358976</c:v>
                </c:pt>
              </c:numCache>
            </c:numRef>
          </c:val>
          <c:extLst xmlns:c16r2="http://schemas.microsoft.com/office/drawing/2015/06/chart">
            <c:ext xmlns:c16="http://schemas.microsoft.com/office/drawing/2014/chart" uri="{C3380CC4-5D6E-409C-BE32-E72D297353CC}">
              <c16:uniqueId val="{00000004-2593-4AF1-8A8C-A6E6EFAC56D0}"/>
            </c:ext>
          </c:extLst>
        </c:ser>
        <c:ser>
          <c:idx val="1"/>
          <c:order val="1"/>
          <c:tx>
            <c:strRef>
              <c:f>'12'!$S$92</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2593-4AF1-8A8C-A6E6EFAC56D0}"/>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2593-4AF1-8A8C-A6E6EFAC56D0}"/>
              </c:ext>
            </c:extLst>
          </c:dPt>
          <c:dLbls>
            <c:dLbl>
              <c:idx val="0"/>
              <c:tx>
                <c:rich>
                  <a:bodyPr/>
                  <a:lstStyle/>
                  <a:p>
                    <a:fld id="{D4E1647D-EA71-4559-8055-1F899C14DD15}"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2593-4AF1-8A8C-A6E6EFAC56D0}"/>
                </c:ext>
                <c:ext xmlns:c15="http://schemas.microsoft.com/office/drawing/2012/chart" uri="{CE6537A1-D6FC-4f65-9D91-7224C49458BB}">
                  <c15:dlblFieldTable/>
                  <c15:showDataLabelsRange val="1"/>
                </c:ext>
              </c:extLst>
            </c:dLbl>
            <c:dLbl>
              <c:idx val="1"/>
              <c:tx>
                <c:rich>
                  <a:bodyPr/>
                  <a:lstStyle/>
                  <a:p>
                    <a:fld id="{DBA92B8C-0470-451C-904D-16D91C8938B2}"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'12'!$T$66:$U$66</c:f>
              <c:strCache>
                <c:ptCount val="2"/>
                <c:pt idx="0">
                  <c:v>Masculino</c:v>
                </c:pt>
                <c:pt idx="1">
                  <c:v>Femenino</c:v>
                </c:pt>
              </c:strCache>
            </c:strRef>
          </c:cat>
          <c:val>
            <c:numRef>
              <c:f>'12'!$T$92:$U$92</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2593-4AF1-8A8C-A6E6EFAC56D0}"/>
            </c:ext>
            <c:ext xmlns:c15="http://schemas.microsoft.com/office/drawing/2012/chart" uri="{02D57815-91ED-43cb-92C2-25804820EDAC}">
              <c15:datalabelsRange>
                <c15:f>'12'!$T$91:$U$91</c15:f>
                <c15:dlblRangeCache>
                  <c:ptCount val="2"/>
                  <c:pt idx="0">
                    <c:v>41%</c:v>
                  </c:pt>
                  <c:pt idx="1">
                    <c:v>59%</c:v>
                  </c:pt>
                </c15:dlblRangeCache>
              </c15:datalabelsRange>
            </c:ext>
          </c:extLst>
        </c:ser>
        <c:dLbls>
          <c:showLegendKey val="0"/>
          <c:showVal val="0"/>
          <c:showCatName val="0"/>
          <c:showSerName val="0"/>
          <c:showPercent val="0"/>
          <c:showBubbleSize val="0"/>
        </c:dLbls>
        <c:gapWidth val="0"/>
        <c:overlap val="100"/>
        <c:axId val="327796872"/>
        <c:axId val="474249432"/>
      </c:barChart>
      <c:catAx>
        <c:axId val="3277968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74249432"/>
        <c:crosses val="autoZero"/>
        <c:auto val="1"/>
        <c:lblAlgn val="ctr"/>
        <c:lblOffset val="100"/>
        <c:noMultiLvlLbl val="0"/>
      </c:catAx>
      <c:valAx>
        <c:axId val="474249432"/>
        <c:scaling>
          <c:orientation val="minMax"/>
          <c:max val="1"/>
        </c:scaling>
        <c:delete val="1"/>
        <c:axPos val="l"/>
        <c:numFmt formatCode="0%" sourceLinked="1"/>
        <c:majorTickMark val="none"/>
        <c:minorTickMark val="none"/>
        <c:tickLblPos val="nextTo"/>
        <c:crossAx val="327796872"/>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r>
              <a:rPr lang="es-CL" sz="900" dirty="0" smtClean="0"/>
              <a:t>Crédito</a:t>
            </a:r>
            <a:endParaRPr lang="es-CL" sz="900" dirty="0"/>
          </a:p>
        </c:rich>
      </c:tx>
      <c:overlay val="0"/>
      <c:spPr>
        <a:noFill/>
        <a:ln>
          <a:noFill/>
        </a:ln>
        <a:effectLst/>
      </c:spPr>
      <c:txPr>
        <a:bodyPr rot="0" spcFirstLastPara="1" vertOverflow="ellipsis" vert="horz" wrap="square" anchor="ctr" anchorCtr="1"/>
        <a:lstStyle/>
        <a:p>
          <a:pPr>
            <a:defRPr sz="9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barChart>
        <c:barDir val="col"/>
        <c:grouping val="clustered"/>
        <c:varyColors val="0"/>
        <c:ser>
          <c:idx val="0"/>
          <c:order val="0"/>
          <c:tx>
            <c:strRef>
              <c:f>'12'!$S$79</c:f>
              <c:strCache>
                <c:ptCount val="1"/>
                <c:pt idx="0">
                  <c:v>carga</c:v>
                </c:pt>
              </c:strCache>
            </c:strRef>
          </c:tx>
          <c:spPr>
            <a:solidFill>
              <a:schemeClr val="accent1"/>
            </a:solidFill>
            <a:ln>
              <a:noFill/>
            </a:ln>
            <a:effectLst/>
          </c:spPr>
          <c:invertIfNegative val="0"/>
          <c:dPt>
            <c:idx val="0"/>
            <c:invertIfNegative val="0"/>
            <c:bubble3D val="0"/>
            <c:spPr>
              <a:blipFill>
                <a:blip xmlns:r="http://schemas.openxmlformats.org/officeDocument/2006/relationships" r:embed="rId3"/>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1-1AB4-4834-AC61-4E05C2D27525}"/>
              </c:ext>
            </c:extLst>
          </c:dPt>
          <c:dPt>
            <c:idx val="1"/>
            <c:invertIfNegative val="0"/>
            <c:bubble3D val="0"/>
            <c:spPr>
              <a:blipFill>
                <a:blip xmlns:r="http://schemas.openxmlformats.org/officeDocument/2006/relationships" r:embed="rId4"/>
                <a:stretch>
                  <a:fillRect/>
                </a:stretch>
              </a:blipFill>
              <a:ln>
                <a:noFill/>
              </a:ln>
              <a:effectLst/>
            </c:spPr>
            <c:pictureOptions>
              <c:pictureFormat val="stackScale"/>
            </c:pictureOptions>
            <c:extLst xmlns:c16r2="http://schemas.microsoft.com/office/drawing/2015/06/chart">
              <c:ext xmlns:c16="http://schemas.microsoft.com/office/drawing/2014/chart" uri="{C3380CC4-5D6E-409C-BE32-E72D297353CC}">
                <c16:uniqueId val="{00000003-1AB4-4834-AC61-4E05C2D27525}"/>
              </c:ext>
            </c:extLst>
          </c:dPt>
          <c:cat>
            <c:strRef>
              <c:f>'12'!$T$66:$U$66</c:f>
              <c:strCache>
                <c:ptCount val="2"/>
                <c:pt idx="0">
                  <c:v>Masculino</c:v>
                </c:pt>
                <c:pt idx="1">
                  <c:v>Femenino</c:v>
                </c:pt>
              </c:strCache>
            </c:strRef>
          </c:cat>
          <c:val>
            <c:numRef>
              <c:f>'12'!$T$79:$U$79</c:f>
              <c:numCache>
                <c:formatCode>0%</c:formatCode>
                <c:ptCount val="2"/>
                <c:pt idx="0">
                  <c:v>0.49748743718592964</c:v>
                </c:pt>
                <c:pt idx="1">
                  <c:v>0.50251256281407031</c:v>
                </c:pt>
              </c:numCache>
            </c:numRef>
          </c:val>
          <c:extLst xmlns:c16r2="http://schemas.microsoft.com/office/drawing/2015/06/chart">
            <c:ext xmlns:c16="http://schemas.microsoft.com/office/drawing/2014/chart" uri="{C3380CC4-5D6E-409C-BE32-E72D297353CC}">
              <c16:uniqueId val="{00000004-1AB4-4834-AC61-4E05C2D27525}"/>
            </c:ext>
          </c:extLst>
        </c:ser>
        <c:ser>
          <c:idx val="1"/>
          <c:order val="1"/>
          <c:tx>
            <c:strRef>
              <c:f>'12'!$S$80</c:f>
              <c:strCache>
                <c:ptCount val="1"/>
                <c:pt idx="0">
                  <c:v>completo</c:v>
                </c:pt>
              </c:strCache>
            </c:strRef>
          </c:tx>
          <c:spPr>
            <a:solidFill>
              <a:schemeClr val="accent2"/>
            </a:solidFill>
            <a:ln>
              <a:noFill/>
            </a:ln>
            <a:effectLst/>
          </c:spPr>
          <c:invertIfNegative val="0"/>
          <c:dPt>
            <c:idx val="0"/>
            <c:invertIfNegative val="0"/>
            <c:bubble3D val="0"/>
            <c:spPr>
              <a:blipFill>
                <a:blip xmlns:r="http://schemas.openxmlformats.org/officeDocument/2006/relationships" r:embed="rId5"/>
                <a:stretch>
                  <a:fillRect/>
                </a:stretch>
              </a:blipFill>
              <a:ln>
                <a:noFill/>
              </a:ln>
              <a:effectLst/>
            </c:spPr>
            <c:extLst xmlns:c16r2="http://schemas.microsoft.com/office/drawing/2015/06/chart">
              <c:ext xmlns:c16="http://schemas.microsoft.com/office/drawing/2014/chart" uri="{C3380CC4-5D6E-409C-BE32-E72D297353CC}">
                <c16:uniqueId val="{00000006-1AB4-4834-AC61-4E05C2D27525}"/>
              </c:ext>
            </c:extLst>
          </c:dPt>
          <c:dPt>
            <c:idx val="1"/>
            <c:invertIfNegative val="0"/>
            <c:bubble3D val="0"/>
            <c:spPr>
              <a:blipFill>
                <a:blip xmlns:r="http://schemas.openxmlformats.org/officeDocument/2006/relationships" r:embed="rId6"/>
                <a:stretch>
                  <a:fillRect/>
                </a:stretch>
              </a:blipFill>
              <a:ln>
                <a:noFill/>
              </a:ln>
              <a:effectLst/>
            </c:spPr>
            <c:extLst xmlns:c16r2="http://schemas.microsoft.com/office/drawing/2015/06/chart">
              <c:ext xmlns:c16="http://schemas.microsoft.com/office/drawing/2014/chart" uri="{C3380CC4-5D6E-409C-BE32-E72D297353CC}">
                <c16:uniqueId val="{00000008-1AB4-4834-AC61-4E05C2D27525}"/>
              </c:ext>
            </c:extLst>
          </c:dPt>
          <c:dLbls>
            <c:dLbl>
              <c:idx val="0"/>
              <c:tx>
                <c:rich>
                  <a:bodyPr/>
                  <a:lstStyle/>
                  <a:p>
                    <a:fld id="{D57E4F81-D924-4A60-ABAD-18F987FD1956}" type="CELLRANGE">
                      <a:rPr lang="en-US"/>
                      <a:pPr/>
                      <a:t>[CELLRANGE]</a:t>
                    </a:fld>
                    <a:endParaRPr lang="es-CL"/>
                  </a:p>
                </c:rich>
              </c:tx>
              <c:dLblPos val="outEnd"/>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6-1AB4-4834-AC61-4E05C2D27525}"/>
                </c:ext>
                <c:ext xmlns:c15="http://schemas.microsoft.com/office/drawing/2012/chart" uri="{CE6537A1-D6FC-4f65-9D91-7224C49458BB}">
                  <c15:dlblFieldTable/>
                  <c15:showDataLabelsRange val="1"/>
                </c:ext>
              </c:extLst>
            </c:dLbl>
            <c:dLbl>
              <c:idx val="1"/>
              <c:tx>
                <c:rich>
                  <a:bodyPr/>
                  <a:lstStyle/>
                  <a:p>
                    <a:fld id="{5AFB2C85-45A0-4F3E-B6B6-55D7A520C1D1}" type="CELLRANGE">
                      <a:rPr lang="es-CL"/>
                      <a:pPr/>
                      <a:t>[CELLRANGE]</a:t>
                    </a:fld>
                    <a:endParaRPr lang="es-CL"/>
                  </a:p>
                </c:rich>
              </c:tx>
              <c:dLblPos val="outEnd"/>
              <c:showLegendKey val="0"/>
              <c:showVal val="0"/>
              <c:showCatName val="0"/>
              <c:showSerName val="0"/>
              <c:showPercent val="0"/>
              <c:showBubbleSize val="0"/>
              <c:extLst>
                <c:ext xmlns:c15="http://schemas.microsoft.com/office/drawing/2012/chart" uri="{CE6537A1-D6FC-4f65-9D91-7224C49458BB}">
                  <c15:dlblFieldTable/>
                  <c15:xForSave val="1"/>
                  <c15:showDataLabelsRange val="1"/>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es-CL"/>
              </a:p>
            </c:txPr>
            <c:dLblPos val="outEnd"/>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howDataLabelsRange val="1"/>
                <c15:showLeaderLines val="1"/>
                <c15:leaderLines>
                  <c:spPr>
                    <a:ln w="9525" cap="flat" cmpd="sng" algn="ctr">
                      <a:solidFill>
                        <a:schemeClr val="tx1">
                          <a:lumMod val="35000"/>
                          <a:lumOff val="65000"/>
                        </a:schemeClr>
                      </a:solidFill>
                      <a:round/>
                    </a:ln>
                    <a:effectLst/>
                  </c:spPr>
                </c15:leaderLines>
              </c:ext>
            </c:extLst>
          </c:dLbls>
          <c:cat>
            <c:strRef>
              <c:f>'12'!$T$66:$U$66</c:f>
              <c:strCache>
                <c:ptCount val="2"/>
                <c:pt idx="0">
                  <c:v>Masculino</c:v>
                </c:pt>
                <c:pt idx="1">
                  <c:v>Femenino</c:v>
                </c:pt>
              </c:strCache>
            </c:strRef>
          </c:cat>
          <c:val>
            <c:numRef>
              <c:f>'12'!$T$80:$U$80</c:f>
              <c:numCache>
                <c:formatCode>0%</c:formatCode>
                <c:ptCount val="2"/>
                <c:pt idx="0">
                  <c:v>1</c:v>
                </c:pt>
                <c:pt idx="1">
                  <c:v>1</c:v>
                </c:pt>
              </c:numCache>
            </c:numRef>
          </c:val>
          <c:extLst xmlns:c16r2="http://schemas.microsoft.com/office/drawing/2015/06/chart">
            <c:ext xmlns:c16="http://schemas.microsoft.com/office/drawing/2014/chart" uri="{C3380CC4-5D6E-409C-BE32-E72D297353CC}">
              <c16:uniqueId val="{00000009-1AB4-4834-AC61-4E05C2D27525}"/>
            </c:ext>
            <c:ext xmlns:c15="http://schemas.microsoft.com/office/drawing/2012/chart" uri="{02D57815-91ED-43cb-92C2-25804820EDAC}">
              <c15:datalabelsRange>
                <c15:f>'12'!$T$79:$U$79</c15:f>
                <c15:dlblRangeCache>
                  <c:ptCount val="2"/>
                  <c:pt idx="0">
                    <c:v>50%</c:v>
                  </c:pt>
                  <c:pt idx="1">
                    <c:v>50%</c:v>
                  </c:pt>
                </c15:dlblRangeCache>
              </c15:datalabelsRange>
            </c:ext>
          </c:extLst>
        </c:ser>
        <c:dLbls>
          <c:showLegendKey val="0"/>
          <c:showVal val="0"/>
          <c:showCatName val="0"/>
          <c:showSerName val="0"/>
          <c:showPercent val="0"/>
          <c:showBubbleSize val="0"/>
        </c:dLbls>
        <c:gapWidth val="0"/>
        <c:overlap val="100"/>
        <c:axId val="474247864"/>
        <c:axId val="474247472"/>
      </c:barChart>
      <c:catAx>
        <c:axId val="4742478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74247472"/>
        <c:crosses val="autoZero"/>
        <c:auto val="1"/>
        <c:lblAlgn val="ctr"/>
        <c:lblOffset val="100"/>
        <c:noMultiLvlLbl val="0"/>
      </c:catAx>
      <c:valAx>
        <c:axId val="474247472"/>
        <c:scaling>
          <c:orientation val="minMax"/>
          <c:max val="1"/>
        </c:scaling>
        <c:delete val="1"/>
        <c:axPos val="l"/>
        <c:numFmt formatCode="0%" sourceLinked="1"/>
        <c:majorTickMark val="none"/>
        <c:minorTickMark val="none"/>
        <c:tickLblPos val="nextTo"/>
        <c:crossAx val="474247864"/>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pPr>
      <a:endParaRPr lang="es-CL"/>
    </a:p>
  </c:txPr>
  <c:externalData r:id="rId7">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r>
              <a:rPr lang="es-CL"/>
              <a:t>PRESUPUESTO 2021</a:t>
            </a:r>
          </a:p>
        </c:rich>
      </c:tx>
      <c:overlay val="0"/>
      <c:spPr>
        <a:noFill/>
        <a:ln>
          <a:noFill/>
        </a:ln>
        <a:effectLst/>
      </c:spPr>
      <c:txPr>
        <a:bodyPr rot="0" spcFirstLastPara="1" vertOverflow="ellipsis" vert="horz" wrap="square" anchor="ctr" anchorCtr="1"/>
        <a:lstStyle/>
        <a:p>
          <a:pPr>
            <a:defRPr sz="2128" b="1" i="0" u="none" strike="noStrike" kern="1200" cap="all" baseline="0">
              <a:solidFill>
                <a:schemeClr val="tx1">
                  <a:lumMod val="65000"/>
                  <a:lumOff val="35000"/>
                </a:schemeClr>
              </a:solidFill>
              <a:latin typeface="+mn-lt"/>
              <a:ea typeface="+mn-ea"/>
              <a:cs typeface="+mn-cs"/>
            </a:defRPr>
          </a:pPr>
          <a:endParaRPr lang="es-CL"/>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BD79-4FAF-93B2-F661A053976D}"/>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BD79-4FAF-93B2-F661A053976D}"/>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BD79-4FAF-93B2-F661A053976D}"/>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BD79-4FAF-93B2-F661A053976D}"/>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BD79-4FAF-93B2-F661A053976D}"/>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s-CL"/>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s-CL"/>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3"/>
                      </a:solidFill>
                      <a:latin typeface="+mn-lt"/>
                      <a:ea typeface="+mn-ea"/>
                      <a:cs typeface="+mn-cs"/>
                    </a:defRPr>
                  </a:pPr>
                  <a:endParaRPr lang="es-CL"/>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s-CL"/>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5"/>
                      </a:solidFill>
                      <a:latin typeface="+mn-lt"/>
                      <a:ea typeface="+mn-ea"/>
                      <a:cs typeface="+mn-cs"/>
                    </a:defRPr>
                  </a:pPr>
                  <a:endParaRPr lang="es-CL"/>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Reporte!$S$14:$S$18</c:f>
              <c:strCache>
                <c:ptCount val="5"/>
                <c:pt idx="0">
                  <c:v>Asistencia tecnica</c:v>
                </c:pt>
                <c:pt idx="1">
                  <c:v>creditos </c:v>
                </c:pt>
                <c:pt idx="2">
                  <c:v>Inversion</c:v>
                </c:pt>
                <c:pt idx="3">
                  <c:v>Soporte</c:v>
                </c:pt>
                <c:pt idx="4">
                  <c:v>Deuda</c:v>
                </c:pt>
              </c:strCache>
            </c:strRef>
          </c:cat>
          <c:val>
            <c:numRef>
              <c:f>Reporte!$T$14:$T$18</c:f>
              <c:numCache>
                <c:formatCode>0%</c:formatCode>
                <c:ptCount val="5"/>
                <c:pt idx="0">
                  <c:v>0.27026229347822489</c:v>
                </c:pt>
                <c:pt idx="1">
                  <c:v>0.26600575974965202</c:v>
                </c:pt>
                <c:pt idx="2">
                  <c:v>0.26697223715573415</c:v>
                </c:pt>
                <c:pt idx="3">
                  <c:v>0.18885295611064823</c:v>
                </c:pt>
                <c:pt idx="4">
                  <c:v>7.9067535057408614E-3</c:v>
                </c:pt>
              </c:numCache>
            </c:numRef>
          </c:val>
          <c:extLst xmlns:c16r2="http://schemas.microsoft.com/office/drawing/2015/06/chart">
            <c:ext xmlns:c16="http://schemas.microsoft.com/office/drawing/2014/chart" uri="{C3380CC4-5D6E-409C-BE32-E72D297353CC}">
              <c16:uniqueId val="{0000000A-BD79-4FAF-93B2-F661A053976D}"/>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C00000"/>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Hoja1!$B$190:$M$190</c:f>
              <c:strCache>
                <c:ptCount val="12"/>
                <c:pt idx="0">
                  <c:v>Suelo</c:v>
                </c:pt>
                <c:pt idx="1">
                  <c:v>SAT</c:v>
                </c:pt>
                <c:pt idx="2">
                  <c:v>PRODESAL</c:v>
                </c:pt>
                <c:pt idx="3">
                  <c:v>PRODEMU</c:v>
                </c:pt>
                <c:pt idx="4">
                  <c:v>PDTI</c:v>
                </c:pt>
                <c:pt idx="5">
                  <c:v>PADIS</c:v>
                </c:pt>
                <c:pt idx="6">
                  <c:v>Crédito Corto Plazo</c:v>
                </c:pt>
                <c:pt idx="7">
                  <c:v>Crédito Largo Plazo</c:v>
                </c:pt>
                <c:pt idx="8">
                  <c:v>Riego</c:v>
                </c:pt>
                <c:pt idx="9">
                  <c:v>PDI</c:v>
                </c:pt>
                <c:pt idx="10">
                  <c:v>Praderas</c:v>
                </c:pt>
                <c:pt idx="11">
                  <c:v>Emergencia</c:v>
                </c:pt>
              </c:strCache>
            </c:strRef>
          </c:cat>
          <c:val>
            <c:numRef>
              <c:f>Hoja1!$B$191:$M$191</c:f>
              <c:numCache>
                <c:formatCode>General</c:formatCode>
                <c:ptCount val="12"/>
                <c:pt idx="0">
                  <c:v>17735</c:v>
                </c:pt>
                <c:pt idx="1">
                  <c:v>12679</c:v>
                </c:pt>
                <c:pt idx="2">
                  <c:v>68772</c:v>
                </c:pt>
                <c:pt idx="3">
                  <c:v>1273</c:v>
                </c:pt>
                <c:pt idx="4">
                  <c:v>48711</c:v>
                </c:pt>
                <c:pt idx="5">
                  <c:v>2292</c:v>
                </c:pt>
                <c:pt idx="6">
                  <c:v>32642</c:v>
                </c:pt>
                <c:pt idx="7">
                  <c:v>27642</c:v>
                </c:pt>
                <c:pt idx="8">
                  <c:v>6177</c:v>
                </c:pt>
                <c:pt idx="9">
                  <c:v>1621</c:v>
                </c:pt>
                <c:pt idx="10">
                  <c:v>15347</c:v>
                </c:pt>
                <c:pt idx="11">
                  <c:v>34392</c:v>
                </c:pt>
              </c:numCache>
            </c:numRef>
          </c:val>
          <c:extLst xmlns:c16r2="http://schemas.microsoft.com/office/drawing/2015/06/chart">
            <c:ext xmlns:c16="http://schemas.microsoft.com/office/drawing/2014/chart" uri="{C3380CC4-5D6E-409C-BE32-E72D297353CC}">
              <c16:uniqueId val="{00000000-45D5-4DA6-AE3D-080360AAA716}"/>
            </c:ext>
          </c:extLst>
        </c:ser>
        <c:dLbls>
          <c:showLegendKey val="0"/>
          <c:showVal val="0"/>
          <c:showCatName val="0"/>
          <c:showSerName val="0"/>
          <c:showPercent val="0"/>
          <c:showBubbleSize val="0"/>
        </c:dLbls>
        <c:gapWidth val="219"/>
        <c:overlap val="-27"/>
        <c:axId val="474249040"/>
        <c:axId val="474249824"/>
      </c:barChart>
      <c:catAx>
        <c:axId val="4742490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74249824"/>
        <c:crosses val="autoZero"/>
        <c:auto val="1"/>
        <c:lblAlgn val="ctr"/>
        <c:lblOffset val="100"/>
        <c:noMultiLvlLbl val="0"/>
      </c:catAx>
      <c:valAx>
        <c:axId val="47424982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74249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Hoja1!$B$213:$M$213</c:f>
              <c:strCache>
                <c:ptCount val="12"/>
                <c:pt idx="0">
                  <c:v>SUELO</c:v>
                </c:pt>
                <c:pt idx="1">
                  <c:v>SAT</c:v>
                </c:pt>
                <c:pt idx="2">
                  <c:v>PRODESAL</c:v>
                </c:pt>
                <c:pt idx="3">
                  <c:v>INDAP-PRODEMU</c:v>
                </c:pt>
                <c:pt idx="4">
                  <c:v>PDTI</c:v>
                </c:pt>
                <c:pt idx="5">
                  <c:v>PADIS</c:v>
                </c:pt>
                <c:pt idx="6">
                  <c:v>Crédito Corto Plazo</c:v>
                </c:pt>
                <c:pt idx="7">
                  <c:v>Crédito Largo Plazo</c:v>
                </c:pt>
                <c:pt idx="8">
                  <c:v>RIEGO</c:v>
                </c:pt>
                <c:pt idx="9">
                  <c:v>PDI</c:v>
                </c:pt>
                <c:pt idx="10">
                  <c:v>PRADERAS</c:v>
                </c:pt>
                <c:pt idx="11">
                  <c:v>EMERGENCIA</c:v>
                </c:pt>
              </c:strCache>
            </c:strRef>
          </c:cat>
          <c:val>
            <c:numRef>
              <c:f>Hoja1!$B$231:$M$231</c:f>
              <c:numCache>
                <c:formatCode>_-* #,##0_-;\-* #,##0_-;_-* "-"??_-;_-@_-</c:formatCode>
                <c:ptCount val="12"/>
                <c:pt idx="0">
                  <c:v>19486212</c:v>
                </c:pt>
                <c:pt idx="1">
                  <c:v>10074668</c:v>
                </c:pt>
                <c:pt idx="2">
                  <c:v>38605963</c:v>
                </c:pt>
                <c:pt idx="3">
                  <c:v>3132170</c:v>
                </c:pt>
                <c:pt idx="4">
                  <c:v>34616330</c:v>
                </c:pt>
                <c:pt idx="5">
                  <c:v>3242141</c:v>
                </c:pt>
                <c:pt idx="6">
                  <c:v>55472415</c:v>
                </c:pt>
                <c:pt idx="7">
                  <c:v>25398301</c:v>
                </c:pt>
                <c:pt idx="8">
                  <c:v>27637275</c:v>
                </c:pt>
                <c:pt idx="9">
                  <c:v>3598789</c:v>
                </c:pt>
                <c:pt idx="10">
                  <c:v>4843642</c:v>
                </c:pt>
                <c:pt idx="11">
                  <c:v>6412480</c:v>
                </c:pt>
              </c:numCache>
            </c:numRef>
          </c:val>
          <c:extLst xmlns:c16r2="http://schemas.microsoft.com/office/drawing/2015/06/chart">
            <c:ext xmlns:c16="http://schemas.microsoft.com/office/drawing/2014/chart" uri="{C3380CC4-5D6E-409C-BE32-E72D297353CC}">
              <c16:uniqueId val="{00000000-EDF1-4093-BC40-806270FAA971}"/>
            </c:ext>
          </c:extLst>
        </c:ser>
        <c:dLbls>
          <c:showLegendKey val="0"/>
          <c:showVal val="0"/>
          <c:showCatName val="0"/>
          <c:showSerName val="0"/>
          <c:showPercent val="0"/>
          <c:showBubbleSize val="0"/>
        </c:dLbls>
        <c:gapWidth val="182"/>
        <c:axId val="474241984"/>
        <c:axId val="474244728"/>
      </c:barChart>
      <c:catAx>
        <c:axId val="474241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74244728"/>
        <c:crosses val="autoZero"/>
        <c:auto val="1"/>
        <c:lblAlgn val="ctr"/>
        <c:lblOffset val="100"/>
        <c:noMultiLvlLbl val="0"/>
      </c:catAx>
      <c:valAx>
        <c:axId val="474244728"/>
        <c:scaling>
          <c:orientation val="minMax"/>
        </c:scaling>
        <c:delete val="0"/>
        <c:axPos val="b"/>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742419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r>
              <a:rPr lang="es-CL"/>
              <a:t>PRESUPUESTO (%) POR PROGRAMA 2021</a:t>
            </a:r>
          </a:p>
        </c:rich>
      </c:tx>
      <c:overlay val="0"/>
      <c:spPr>
        <a:noFill/>
        <a:ln>
          <a:noFill/>
        </a:ln>
        <a:effectLst/>
      </c:spPr>
      <c:txPr>
        <a:bodyPr rot="0" spcFirstLastPara="1" vertOverflow="ellipsis" vert="horz" wrap="square" anchor="ctr" anchorCtr="1"/>
        <a:lstStyle/>
        <a:p>
          <a:pPr>
            <a:defRPr sz="1600" b="1" i="0" u="none" strike="noStrike" kern="1200" cap="all" baseline="0">
              <a:solidFill>
                <a:schemeClr val="tx1">
                  <a:lumMod val="65000"/>
                  <a:lumOff val="35000"/>
                </a:schemeClr>
              </a:solidFill>
              <a:latin typeface="+mn-lt"/>
              <a:ea typeface="+mn-ea"/>
              <a:cs typeface="+mn-cs"/>
            </a:defRPr>
          </a:pPr>
          <a:endParaRPr lang="es-CL"/>
        </a:p>
      </c:txPr>
    </c:title>
    <c:autoTitleDeleted val="0"/>
    <c:view3D>
      <c:rotX val="30"/>
      <c:rotY val="18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1-08B1-48B8-A47A-39BC6F1186B3}"/>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3-08B1-48B8-A47A-39BC6F1186B3}"/>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5-08B1-48B8-A47A-39BC6F1186B3}"/>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7-08B1-48B8-A47A-39BC6F1186B3}"/>
              </c:ext>
            </c:extLst>
          </c:dPt>
          <c:dPt>
            <c:idx val="4"/>
            <c:bubble3D val="0"/>
            <c:spPr>
              <a:solidFill>
                <a:schemeClr val="accent5"/>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9-08B1-48B8-A47A-39BC6F1186B3}"/>
              </c:ext>
            </c:extLst>
          </c:dPt>
          <c:dPt>
            <c:idx val="5"/>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B-08B1-48B8-A47A-39BC6F1186B3}"/>
              </c:ext>
            </c:extLst>
          </c:dPt>
          <c:dPt>
            <c:idx val="6"/>
            <c:bubble3D val="0"/>
            <c:spPr>
              <a:solidFill>
                <a:schemeClr val="accent1">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D-08B1-48B8-A47A-39BC6F1186B3}"/>
              </c:ext>
            </c:extLst>
          </c:dPt>
          <c:dPt>
            <c:idx val="7"/>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0F-08B1-48B8-A47A-39BC6F1186B3}"/>
              </c:ext>
            </c:extLst>
          </c:dPt>
          <c:dPt>
            <c:idx val="8"/>
            <c:bubble3D val="0"/>
            <c:spPr>
              <a:solidFill>
                <a:schemeClr val="accent3">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1-08B1-48B8-A47A-39BC6F1186B3}"/>
              </c:ext>
            </c:extLst>
          </c:dPt>
          <c:dPt>
            <c:idx val="9"/>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3-08B1-48B8-A47A-39BC6F1186B3}"/>
              </c:ext>
            </c:extLst>
          </c:dPt>
          <c:dPt>
            <c:idx val="10"/>
            <c:bubble3D val="0"/>
            <c:spPr>
              <a:solidFill>
                <a:schemeClr val="accent5">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5-08B1-48B8-A47A-39BC6F1186B3}"/>
              </c:ext>
            </c:extLst>
          </c:dPt>
          <c:dPt>
            <c:idx val="11"/>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xmlns:c16r2="http://schemas.microsoft.com/office/drawing/2015/06/chart">
              <c:ext xmlns:c16="http://schemas.microsoft.com/office/drawing/2014/chart" uri="{C3380CC4-5D6E-409C-BE32-E72D297353CC}">
                <c16:uniqueId val="{00000017-08B1-48B8-A47A-39BC6F1186B3}"/>
              </c:ext>
            </c:extLst>
          </c:dPt>
          <c:dLbls>
            <c:dLbl>
              <c:idx val="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solidFill>
                      <a:latin typeface="+mn-lt"/>
                      <a:ea typeface="+mn-ea"/>
                      <a:cs typeface="+mn-cs"/>
                    </a:defRPr>
                  </a:pPr>
                  <a:endParaRPr lang="es-CL"/>
                </a:p>
              </c:txPr>
              <c:dLblPos val="outEnd"/>
              <c:showLegendKey val="0"/>
              <c:showVal val="0"/>
              <c:showCatName val="1"/>
              <c:showSerName val="0"/>
              <c:showPercent val="1"/>
              <c:showBubbleSize val="0"/>
            </c:dLbl>
            <c:dLbl>
              <c:idx val="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solidFill>
                      <a:latin typeface="+mn-lt"/>
                      <a:ea typeface="+mn-ea"/>
                      <a:cs typeface="+mn-cs"/>
                    </a:defRPr>
                  </a:pPr>
                  <a:endParaRPr lang="es-CL"/>
                </a:p>
              </c:txPr>
              <c:dLblPos val="outEnd"/>
              <c:showLegendKey val="0"/>
              <c:showVal val="0"/>
              <c:showCatName val="1"/>
              <c:showSerName val="0"/>
              <c:showPercent val="1"/>
              <c:showBubbleSize val="0"/>
            </c:dLbl>
            <c:dLbl>
              <c:idx val="2"/>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solidFill>
                      <a:latin typeface="+mn-lt"/>
                      <a:ea typeface="+mn-ea"/>
                      <a:cs typeface="+mn-cs"/>
                    </a:defRPr>
                  </a:pPr>
                  <a:endParaRPr lang="es-CL"/>
                </a:p>
              </c:txPr>
              <c:dLblPos val="outEnd"/>
              <c:showLegendKey val="0"/>
              <c:showVal val="0"/>
              <c:showCatName val="1"/>
              <c:showSerName val="0"/>
              <c:showPercent val="1"/>
              <c:showBubbleSize val="0"/>
            </c:dLbl>
            <c:dLbl>
              <c:idx val="3"/>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solidFill>
                      <a:latin typeface="+mn-lt"/>
                      <a:ea typeface="+mn-ea"/>
                      <a:cs typeface="+mn-cs"/>
                    </a:defRPr>
                  </a:pPr>
                  <a:endParaRPr lang="es-CL"/>
                </a:p>
              </c:txPr>
              <c:dLblPos val="outEnd"/>
              <c:showLegendKey val="0"/>
              <c:showVal val="0"/>
              <c:showCatName val="1"/>
              <c:showSerName val="0"/>
              <c:showPercent val="1"/>
              <c:showBubbleSize val="0"/>
            </c:dLbl>
            <c:dLbl>
              <c:idx val="4"/>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solidFill>
                      <a:latin typeface="+mn-lt"/>
                      <a:ea typeface="+mn-ea"/>
                      <a:cs typeface="+mn-cs"/>
                    </a:defRPr>
                  </a:pPr>
                  <a:endParaRPr lang="es-CL"/>
                </a:p>
              </c:txPr>
              <c:dLblPos val="outEnd"/>
              <c:showLegendKey val="0"/>
              <c:showVal val="0"/>
              <c:showCatName val="1"/>
              <c:showSerName val="0"/>
              <c:showPercent val="1"/>
              <c:showBubbleSize val="0"/>
            </c:dLbl>
            <c:dLbl>
              <c:idx val="5"/>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solidFill>
                      <a:latin typeface="+mn-lt"/>
                      <a:ea typeface="+mn-ea"/>
                      <a:cs typeface="+mn-cs"/>
                    </a:defRPr>
                  </a:pPr>
                  <a:endParaRPr lang="es-CL"/>
                </a:p>
              </c:txPr>
              <c:dLblPos val="outEnd"/>
              <c:showLegendKey val="0"/>
              <c:showVal val="0"/>
              <c:showCatName val="1"/>
              <c:showSerName val="0"/>
              <c:showPercent val="1"/>
              <c:showBubbleSize val="0"/>
            </c:dLbl>
            <c:dLbl>
              <c:idx val="6"/>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1">
                          <a:lumMod val="60000"/>
                        </a:schemeClr>
                      </a:solidFill>
                      <a:latin typeface="+mn-lt"/>
                      <a:ea typeface="+mn-ea"/>
                      <a:cs typeface="+mn-cs"/>
                    </a:defRPr>
                  </a:pPr>
                  <a:endParaRPr lang="es-CL"/>
                </a:p>
              </c:txPr>
              <c:dLblPos val="outEnd"/>
              <c:showLegendKey val="0"/>
              <c:showVal val="0"/>
              <c:showCatName val="1"/>
              <c:showSerName val="0"/>
              <c:showPercent val="1"/>
              <c:showBubbleSize val="0"/>
            </c:dLbl>
            <c:dLbl>
              <c:idx val="7"/>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2">
                          <a:lumMod val="60000"/>
                        </a:schemeClr>
                      </a:solidFill>
                      <a:latin typeface="+mn-lt"/>
                      <a:ea typeface="+mn-ea"/>
                      <a:cs typeface="+mn-cs"/>
                    </a:defRPr>
                  </a:pPr>
                  <a:endParaRPr lang="es-CL"/>
                </a:p>
              </c:txPr>
              <c:dLblPos val="outEnd"/>
              <c:showLegendKey val="0"/>
              <c:showVal val="0"/>
              <c:showCatName val="1"/>
              <c:showSerName val="0"/>
              <c:showPercent val="1"/>
              <c:showBubbleSize val="0"/>
            </c:dLbl>
            <c:dLbl>
              <c:idx val="8"/>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3">
                          <a:lumMod val="60000"/>
                        </a:schemeClr>
                      </a:solidFill>
                      <a:latin typeface="+mn-lt"/>
                      <a:ea typeface="+mn-ea"/>
                      <a:cs typeface="+mn-cs"/>
                    </a:defRPr>
                  </a:pPr>
                  <a:endParaRPr lang="es-CL"/>
                </a:p>
              </c:txPr>
              <c:dLblPos val="outEnd"/>
              <c:showLegendKey val="0"/>
              <c:showVal val="0"/>
              <c:showCatName val="1"/>
              <c:showSerName val="0"/>
              <c:showPercent val="1"/>
              <c:showBubbleSize val="0"/>
            </c:dLbl>
            <c:dLbl>
              <c:idx val="9"/>
              <c:layout>
                <c:manualLayout>
                  <c:x val="5.0973223456279748E-2"/>
                  <c:y val="6.024259265144616E-3"/>
                </c:manualLayout>
              </c:layout>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4">
                          <a:lumMod val="60000"/>
                        </a:schemeClr>
                      </a:solidFill>
                      <a:latin typeface="+mn-lt"/>
                      <a:ea typeface="+mn-ea"/>
                      <a:cs typeface="+mn-cs"/>
                    </a:defRPr>
                  </a:pPr>
                  <a:endParaRPr lang="es-CL"/>
                </a:p>
              </c:txPr>
              <c:dLblPos val="bestFit"/>
              <c:showLegendKey val="0"/>
              <c:showVal val="0"/>
              <c:showCatName val="1"/>
              <c:showSerName val="0"/>
              <c:showPercent val="1"/>
              <c:showBubbleSize val="0"/>
              <c:extLst xmlns:c16r2="http://schemas.microsoft.com/office/drawing/2015/06/chart">
                <c:ext xmlns:c16="http://schemas.microsoft.com/office/drawing/2014/chart" uri="{C3380CC4-5D6E-409C-BE32-E72D297353CC}">
                  <c16:uniqueId val="{00000013-08B1-48B8-A47A-39BC6F1186B3}"/>
                </c:ext>
                <c:ext xmlns:c15="http://schemas.microsoft.com/office/drawing/2012/chart" uri="{CE6537A1-D6FC-4f65-9D91-7224C49458BB}"/>
              </c:extLst>
            </c:dLbl>
            <c:dLbl>
              <c:idx val="10"/>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5">
                          <a:lumMod val="60000"/>
                        </a:schemeClr>
                      </a:solidFill>
                      <a:latin typeface="+mn-lt"/>
                      <a:ea typeface="+mn-ea"/>
                      <a:cs typeface="+mn-cs"/>
                    </a:defRPr>
                  </a:pPr>
                  <a:endParaRPr lang="es-CL"/>
                </a:p>
              </c:txPr>
              <c:dLblPos val="outEnd"/>
              <c:showLegendKey val="0"/>
              <c:showVal val="0"/>
              <c:showCatName val="1"/>
              <c:showSerName val="0"/>
              <c:showPercent val="1"/>
              <c:showBubbleSize val="0"/>
            </c:dLbl>
            <c:dLbl>
              <c:idx val="11"/>
              <c:spPr>
                <a:noFill/>
                <a:ln>
                  <a:noFill/>
                </a:ln>
                <a:effectLst/>
              </c:spPr>
              <c:txPr>
                <a:bodyPr rot="0" spcFirstLastPara="1" vertOverflow="ellipsis" vert="horz" wrap="square" lIns="38100" tIns="19050" rIns="38100" bIns="19050" anchor="ctr" anchorCtr="1">
                  <a:spAutoFit/>
                </a:bodyPr>
                <a:lstStyle/>
                <a:p>
                  <a:pPr>
                    <a:defRPr sz="1000" b="1" i="0" u="none" strike="noStrike" kern="1200" spc="0" baseline="0">
                      <a:solidFill>
                        <a:schemeClr val="accent6">
                          <a:lumMod val="60000"/>
                        </a:schemeClr>
                      </a:solidFill>
                      <a:latin typeface="+mn-lt"/>
                      <a:ea typeface="+mn-ea"/>
                      <a:cs typeface="+mn-cs"/>
                    </a:defRPr>
                  </a:pPr>
                  <a:endParaRPr lang="es-CL"/>
                </a:p>
              </c:txPr>
              <c:dLblPos val="outEnd"/>
              <c:showLegendKey val="0"/>
              <c:showVal val="0"/>
              <c:showCatName val="1"/>
              <c:showSerName val="0"/>
              <c:showPercent val="1"/>
              <c:showBubbleSize val="0"/>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Hoja1!$B$213:$M$213</c:f>
              <c:strCache>
                <c:ptCount val="12"/>
                <c:pt idx="0">
                  <c:v>SUELO</c:v>
                </c:pt>
                <c:pt idx="1">
                  <c:v>SAT</c:v>
                </c:pt>
                <c:pt idx="2">
                  <c:v>PRODESAL</c:v>
                </c:pt>
                <c:pt idx="3">
                  <c:v>INDAP-PRODEMU</c:v>
                </c:pt>
                <c:pt idx="4">
                  <c:v>PDTI</c:v>
                </c:pt>
                <c:pt idx="5">
                  <c:v>PADIS</c:v>
                </c:pt>
                <c:pt idx="6">
                  <c:v>Crédito Corto Plazo</c:v>
                </c:pt>
                <c:pt idx="7">
                  <c:v>Crédito Largo Plazo</c:v>
                </c:pt>
                <c:pt idx="8">
                  <c:v>RIEGO</c:v>
                </c:pt>
                <c:pt idx="9">
                  <c:v>PDI</c:v>
                </c:pt>
                <c:pt idx="10">
                  <c:v>PRADERAS</c:v>
                </c:pt>
                <c:pt idx="11">
                  <c:v>EMERGENCIA</c:v>
                </c:pt>
              </c:strCache>
            </c:strRef>
          </c:cat>
          <c:val>
            <c:numRef>
              <c:f>Hoja1!$B$231:$M$231</c:f>
              <c:numCache>
                <c:formatCode>_-* #,##0_-;\-* #,##0_-;_-* "-"??_-;_-@_-</c:formatCode>
                <c:ptCount val="12"/>
                <c:pt idx="0">
                  <c:v>19486212</c:v>
                </c:pt>
                <c:pt idx="1">
                  <c:v>10074668</c:v>
                </c:pt>
                <c:pt idx="2">
                  <c:v>38605963</c:v>
                </c:pt>
                <c:pt idx="3">
                  <c:v>3132170</c:v>
                </c:pt>
                <c:pt idx="4">
                  <c:v>34616330</c:v>
                </c:pt>
                <c:pt idx="5">
                  <c:v>3242141</c:v>
                </c:pt>
                <c:pt idx="6">
                  <c:v>55472415</c:v>
                </c:pt>
                <c:pt idx="7">
                  <c:v>25398301</c:v>
                </c:pt>
                <c:pt idx="8">
                  <c:v>27637275</c:v>
                </c:pt>
                <c:pt idx="9">
                  <c:v>3598789</c:v>
                </c:pt>
                <c:pt idx="10">
                  <c:v>4843642</c:v>
                </c:pt>
                <c:pt idx="11">
                  <c:v>6412480</c:v>
                </c:pt>
              </c:numCache>
            </c:numRef>
          </c:val>
          <c:extLst xmlns:c16r2="http://schemas.microsoft.com/office/drawing/2015/06/chart">
            <c:ext xmlns:c16="http://schemas.microsoft.com/office/drawing/2014/chart" uri="{C3380CC4-5D6E-409C-BE32-E72D297353CC}">
              <c16:uniqueId val="{00000018-08B1-48B8-A47A-39BC6F1186B3}"/>
            </c:ext>
          </c:extLst>
        </c:ser>
        <c:dLbls>
          <c:dLblPos val="outEnd"/>
          <c:showLegendKey val="0"/>
          <c:showVal val="0"/>
          <c:showCatName val="1"/>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8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3025458851391356"/>
          <c:w val="1"/>
          <c:h val="0.61809671659603826"/>
        </c:manualLayout>
      </c:layout>
      <c:pie3DChart>
        <c:varyColors val="1"/>
        <c:ser>
          <c:idx val="0"/>
          <c:order val="0"/>
          <c:tx>
            <c:strRef>
              <c:f>Hoja1!$B$1</c:f>
              <c:strCache>
                <c:ptCount val="1"/>
                <c:pt idx="0">
                  <c:v>Usuarios</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DB34-41C7-8A23-8D3B4334D1A1}"/>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DB34-41C7-8A23-8D3B4334D1A1}"/>
              </c:ext>
            </c:extLst>
          </c:dPt>
          <c:dLbls>
            <c:dLbl>
              <c:idx val="0"/>
              <c:layout>
                <c:manualLayout>
                  <c:x val="7.6441973592772869E-3"/>
                  <c:y val="-0.21645950810861536"/>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DB34-41C7-8A23-8D3B4334D1A1}"/>
                </c:ext>
                <c:ext xmlns:c15="http://schemas.microsoft.com/office/drawing/2012/chart" uri="{CE6537A1-D6FC-4f65-9D91-7224C49458BB}">
                  <c15:layout>
                    <c:manualLayout>
                      <c:w val="0.26546212647671996"/>
                      <c:h val="0.4353196099674973"/>
                    </c:manualLayout>
                  </c15:layout>
                </c:ext>
              </c:extLst>
            </c:dLbl>
            <c:dLbl>
              <c:idx val="1"/>
              <c:layout>
                <c:manualLayout>
                  <c:x val="-4.1695621959694215E-2"/>
                  <c:y val="-8.8161677515121009E-2"/>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DB34-41C7-8A23-8D3B4334D1A1}"/>
                </c:ext>
                <c:ext xmlns:c15="http://schemas.microsoft.com/office/drawing/2012/chart" uri="{CE6537A1-D6FC-4f65-9D91-7224C49458BB}">
                  <c15:layout>
                    <c:manualLayout>
                      <c:w val="0.26546212647671996"/>
                      <c:h val="0.4353196099674973"/>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Hoja1!$A$2:$A$3</c:f>
              <c:strCache>
                <c:ptCount val="2"/>
                <c:pt idx="0">
                  <c:v>Femenino</c:v>
                </c:pt>
                <c:pt idx="1">
                  <c:v>Masculino</c:v>
                </c:pt>
              </c:strCache>
            </c:strRef>
          </c:cat>
          <c:val>
            <c:numRef>
              <c:f>Hoja1!$B$2:$B$3</c:f>
              <c:numCache>
                <c:formatCode>General</c:formatCode>
                <c:ptCount val="2"/>
                <c:pt idx="0">
                  <c:v>34098</c:v>
                </c:pt>
                <c:pt idx="1">
                  <c:v>34674</c:v>
                </c:pt>
              </c:numCache>
            </c:numRef>
          </c:val>
          <c:extLst xmlns:c16r2="http://schemas.microsoft.com/office/drawing/2015/06/chart">
            <c:ext xmlns:c16="http://schemas.microsoft.com/office/drawing/2014/chart" uri="{C3380CC4-5D6E-409C-BE32-E72D297353CC}">
              <c16:uniqueId val="{00000004-DB34-41C7-8A23-8D3B4334D1A1}"/>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3.8369821562436714E-2"/>
          <c:y val="0.84308272408527474"/>
          <c:w val="0.89999945281336002"/>
          <c:h val="0.15691727591472518"/>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sz="900"/>
      </a:pPr>
      <a:endParaRPr lang="es-C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396633227872712"/>
          <c:y val="4.6333083061719314E-2"/>
          <c:w val="0.76237170358947937"/>
          <c:h val="0.87735085672424373"/>
        </c:manualLayout>
      </c:layout>
      <c:barChart>
        <c:barDir val="bar"/>
        <c:grouping val="clustered"/>
        <c:varyColors val="0"/>
        <c:ser>
          <c:idx val="0"/>
          <c:order val="0"/>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C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Hoja1!$E$40:$E$55</c:f>
              <c:strCache>
                <c:ptCount val="16"/>
                <c:pt idx="0">
                  <c:v>MAGALLANES</c:v>
                </c:pt>
                <c:pt idx="1">
                  <c:v>AYSEN</c:v>
                </c:pt>
                <c:pt idx="2">
                  <c:v>LOS LAGOS</c:v>
                </c:pt>
                <c:pt idx="3">
                  <c:v>LOS RIOS</c:v>
                </c:pt>
                <c:pt idx="4">
                  <c:v>ARAUCANÍA</c:v>
                </c:pt>
                <c:pt idx="5">
                  <c:v>BIO BIO</c:v>
                </c:pt>
                <c:pt idx="6">
                  <c:v>ÑUBLE</c:v>
                </c:pt>
                <c:pt idx="7">
                  <c:v>MAULE</c:v>
                </c:pt>
                <c:pt idx="8">
                  <c:v>O'HIGGINS</c:v>
                </c:pt>
                <c:pt idx="9">
                  <c:v>METROPOLITANA</c:v>
                </c:pt>
                <c:pt idx="10">
                  <c:v>VALPARAISO</c:v>
                </c:pt>
                <c:pt idx="11">
                  <c:v>COQUIMBO</c:v>
                </c:pt>
                <c:pt idx="12">
                  <c:v>ATACAMA</c:v>
                </c:pt>
                <c:pt idx="13">
                  <c:v>ANTOFAGASTA</c:v>
                </c:pt>
                <c:pt idx="14">
                  <c:v>TARAPACA</c:v>
                </c:pt>
                <c:pt idx="15">
                  <c:v>ARICA Y PARINACOTA</c:v>
                </c:pt>
              </c:strCache>
            </c:strRef>
          </c:cat>
          <c:val>
            <c:numRef>
              <c:f>Hoja1!$F$40:$F$55</c:f>
              <c:numCache>
                <c:formatCode>General</c:formatCode>
                <c:ptCount val="16"/>
                <c:pt idx="0">
                  <c:v>213</c:v>
                </c:pt>
                <c:pt idx="1">
                  <c:v>841</c:v>
                </c:pt>
                <c:pt idx="2">
                  <c:v>10269</c:v>
                </c:pt>
                <c:pt idx="3">
                  <c:v>6015</c:v>
                </c:pt>
                <c:pt idx="4">
                  <c:v>22300</c:v>
                </c:pt>
                <c:pt idx="5">
                  <c:v>7365</c:v>
                </c:pt>
                <c:pt idx="6">
                  <c:v>4636</c:v>
                </c:pt>
                <c:pt idx="7">
                  <c:v>7829</c:v>
                </c:pt>
                <c:pt idx="8">
                  <c:v>4164</c:v>
                </c:pt>
                <c:pt idx="9">
                  <c:v>2227</c:v>
                </c:pt>
                <c:pt idx="10">
                  <c:v>3155</c:v>
                </c:pt>
                <c:pt idx="11">
                  <c:v>3533</c:v>
                </c:pt>
                <c:pt idx="12">
                  <c:v>605</c:v>
                </c:pt>
                <c:pt idx="13">
                  <c:v>677</c:v>
                </c:pt>
                <c:pt idx="14">
                  <c:v>541</c:v>
                </c:pt>
                <c:pt idx="15">
                  <c:v>556</c:v>
                </c:pt>
              </c:numCache>
            </c:numRef>
          </c:val>
          <c:extLst xmlns:c16r2="http://schemas.microsoft.com/office/drawing/2015/06/chart">
            <c:ext xmlns:c16="http://schemas.microsoft.com/office/drawing/2014/chart" uri="{C3380CC4-5D6E-409C-BE32-E72D297353CC}">
              <c16:uniqueId val="{00000000-A5E5-46D4-AEE9-5FEDE5F608B2}"/>
            </c:ext>
          </c:extLst>
        </c:ser>
        <c:dLbls>
          <c:showLegendKey val="0"/>
          <c:showVal val="0"/>
          <c:showCatName val="0"/>
          <c:showSerName val="0"/>
          <c:showPercent val="0"/>
          <c:showBubbleSize val="0"/>
        </c:dLbls>
        <c:gapWidth val="115"/>
        <c:overlap val="-20"/>
        <c:axId val="2499664"/>
        <c:axId val="2502800"/>
      </c:barChart>
      <c:catAx>
        <c:axId val="2499664"/>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CL"/>
          </a:p>
        </c:txPr>
        <c:crossAx val="2502800"/>
        <c:crosses val="autoZero"/>
        <c:auto val="1"/>
        <c:lblAlgn val="ctr"/>
        <c:lblOffset val="100"/>
        <c:noMultiLvlLbl val="0"/>
      </c:catAx>
      <c:valAx>
        <c:axId val="2502800"/>
        <c:scaling>
          <c:orientation val="minMax"/>
        </c:scaling>
        <c:delete val="0"/>
        <c:axPos val="b"/>
        <c:majorGridlines>
          <c:spPr>
            <a:ln w="9525" cap="flat" cmpd="sng" algn="ctr">
              <a:solidFill>
                <a:schemeClr val="lt1">
                  <a:lumMod val="95000"/>
                  <a:alpha val="1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CL"/>
          </a:p>
        </c:txPr>
        <c:crossAx val="2499664"/>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CL"/>
    </a:p>
  </c:txPr>
  <c:externalData r:id="rId3">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8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3025458851391356"/>
          <c:w val="1"/>
          <c:h val="0.61809671659603826"/>
        </c:manualLayout>
      </c:layout>
      <c:pie3DChart>
        <c:varyColors val="1"/>
        <c:ser>
          <c:idx val="0"/>
          <c:order val="0"/>
          <c:tx>
            <c:strRef>
              <c:f>Hoja1!$B$1</c:f>
              <c:strCache>
                <c:ptCount val="1"/>
                <c:pt idx="0">
                  <c:v>Usuarios</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252B-46C7-B937-85ED5E614D75}"/>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252B-46C7-B937-85ED5E614D75}"/>
              </c:ext>
            </c:extLst>
          </c:dPt>
          <c:dLbls>
            <c:dLbl>
              <c:idx val="0"/>
              <c:layout>
                <c:manualLayout>
                  <c:x val="7.6441973592772869E-3"/>
                  <c:y val="-0.21645950810861536"/>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252B-46C7-B937-85ED5E614D75}"/>
                </c:ext>
                <c:ext xmlns:c15="http://schemas.microsoft.com/office/drawing/2012/chart" uri="{CE6537A1-D6FC-4f65-9D91-7224C49458BB}">
                  <c15:layout>
                    <c:manualLayout>
                      <c:w val="0.26546212647671996"/>
                      <c:h val="0.4353196099674973"/>
                    </c:manualLayout>
                  </c15:layout>
                </c:ext>
              </c:extLst>
            </c:dLbl>
            <c:dLbl>
              <c:idx val="1"/>
              <c:layout>
                <c:manualLayout>
                  <c:x val="-1.2740181756461981E-16"/>
                  <c:y val="-0.20733827556495849"/>
                </c:manualLayout>
              </c:layout>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252B-46C7-B937-85ED5E614D75}"/>
                </c:ext>
                <c:ext xmlns:c15="http://schemas.microsoft.com/office/drawing/2012/chart" uri="{CE6537A1-D6FC-4f65-9D91-7224C49458BB}">
                  <c15:layout>
                    <c:manualLayout>
                      <c:w val="0.29325920778318276"/>
                      <c:h val="0.50032502708559046"/>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Hoja1!$A$2:$A$3</c:f>
              <c:strCache>
                <c:ptCount val="2"/>
                <c:pt idx="0">
                  <c:v>Femenino</c:v>
                </c:pt>
                <c:pt idx="1">
                  <c:v>Masculino</c:v>
                </c:pt>
              </c:strCache>
            </c:strRef>
          </c:cat>
          <c:val>
            <c:numRef>
              <c:f>Hoja1!$B$2:$B$3</c:f>
              <c:numCache>
                <c:formatCode>General</c:formatCode>
                <c:ptCount val="2"/>
                <c:pt idx="0">
                  <c:v>26099</c:v>
                </c:pt>
                <c:pt idx="1">
                  <c:v>22012</c:v>
                </c:pt>
              </c:numCache>
            </c:numRef>
          </c:val>
          <c:extLst xmlns:c16r2="http://schemas.microsoft.com/office/drawing/2015/06/chart">
            <c:ext xmlns:c16="http://schemas.microsoft.com/office/drawing/2014/chart" uri="{C3380CC4-5D6E-409C-BE32-E72D297353CC}">
              <c16:uniqueId val="{00000004-252B-46C7-B937-85ED5E614D75}"/>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3.8369821562436714E-2"/>
          <c:y val="0.84308272408527474"/>
          <c:w val="0.89999945281336002"/>
          <c:h val="0.15691727591472518"/>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sz="900"/>
      </a:pPr>
      <a:endParaRPr lang="es-CL"/>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8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3025458851391356"/>
          <c:w val="1"/>
          <c:h val="0.61809671659603826"/>
        </c:manualLayout>
      </c:layout>
      <c:pie3DChart>
        <c:varyColors val="1"/>
        <c:ser>
          <c:idx val="0"/>
          <c:order val="0"/>
          <c:tx>
            <c:strRef>
              <c:f>Hoja1!$B$1</c:f>
              <c:strCache>
                <c:ptCount val="1"/>
                <c:pt idx="0">
                  <c:v>Usuarios</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04D4-48B2-8334-04AC4CBAB9B6}"/>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04D4-48B2-8334-04AC4CBAB9B6}"/>
              </c:ext>
            </c:extLst>
          </c:dPt>
          <c:dLbls>
            <c:dLbl>
              <c:idx val="0"/>
              <c:layout>
                <c:manualLayout>
                  <c:x val="7.6441973592772869E-3"/>
                  <c:y val="-0.21645950810861536"/>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04D4-48B2-8334-04AC4CBAB9B6}"/>
                </c:ext>
                <c:ext xmlns:c15="http://schemas.microsoft.com/office/drawing/2012/chart" uri="{CE6537A1-D6FC-4f65-9D91-7224C49458BB}">
                  <c15:layout>
                    <c:manualLayout>
                      <c:w val="0.26546212647671996"/>
                      <c:h val="0.4353196099674973"/>
                    </c:manualLayout>
                  </c15:layout>
                </c:ext>
              </c:extLst>
            </c:dLbl>
            <c:dLbl>
              <c:idx val="1"/>
              <c:layout>
                <c:manualLayout>
                  <c:x val="0"/>
                  <c:y val="-5.7382209672328335E-2"/>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04D4-48B2-8334-04AC4CBAB9B6}"/>
                </c:ext>
                <c:ext xmlns:c15="http://schemas.microsoft.com/office/drawing/2012/chart" uri="{CE6537A1-D6FC-4f65-9D91-7224C49458BB}">
                  <c15:layout>
                    <c:manualLayout>
                      <c:w val="0.26546212647671996"/>
                      <c:h val="0.4353196099674973"/>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Hoja1!$A$2:$A$3</c:f>
              <c:strCache>
                <c:ptCount val="2"/>
                <c:pt idx="0">
                  <c:v>Femenino</c:v>
                </c:pt>
                <c:pt idx="1">
                  <c:v>Masculino</c:v>
                </c:pt>
              </c:strCache>
            </c:strRef>
          </c:cat>
          <c:val>
            <c:numRef>
              <c:f>Hoja1!$B$2:$B$3</c:f>
              <c:numCache>
                <c:formatCode>General</c:formatCode>
                <c:ptCount val="2"/>
                <c:pt idx="0">
                  <c:v>1022</c:v>
                </c:pt>
                <c:pt idx="1">
                  <c:v>1270</c:v>
                </c:pt>
              </c:numCache>
            </c:numRef>
          </c:val>
          <c:extLst xmlns:c16r2="http://schemas.microsoft.com/office/drawing/2015/06/chart">
            <c:ext xmlns:c16="http://schemas.microsoft.com/office/drawing/2014/chart" uri="{C3380CC4-5D6E-409C-BE32-E72D297353CC}">
              <c16:uniqueId val="{00000004-04D4-48B2-8334-04AC4CBAB9B6}"/>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3.8369821562436714E-2"/>
          <c:y val="0.84308272408527474"/>
          <c:w val="0.89999945281336002"/>
          <c:h val="0.15691727591472518"/>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sz="900"/>
      </a:pPr>
      <a:endParaRPr lang="es-CL"/>
    </a:p>
  </c:txPr>
  <c:externalData r:id="rId3">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3025458851391356"/>
          <c:w val="1"/>
          <c:h val="0.61809671659603826"/>
        </c:manualLayout>
      </c:layout>
      <c:pie3DChart>
        <c:varyColors val="1"/>
        <c:ser>
          <c:idx val="0"/>
          <c:order val="0"/>
          <c:tx>
            <c:strRef>
              <c:f>Hoja1!$B$1</c:f>
              <c:strCache>
                <c:ptCount val="1"/>
                <c:pt idx="0">
                  <c:v>Usuarios</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72F3-4F74-92D3-023E35594742}"/>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72F3-4F74-92D3-023E35594742}"/>
              </c:ext>
            </c:extLst>
          </c:dPt>
          <c:dLbls>
            <c:dLbl>
              <c:idx val="0"/>
              <c:layout>
                <c:manualLayout>
                  <c:x val="4.9339819318971502E-2"/>
                  <c:y val="-0.21645950810861536"/>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72F3-4F74-92D3-023E35594742}"/>
                </c:ext>
                <c:ext xmlns:c15="http://schemas.microsoft.com/office/drawing/2012/chart" uri="{CE6537A1-D6FC-4f65-9D91-7224C49458BB}">
                  <c15:layout>
                    <c:manualLayout>
                      <c:w val="0.35781847630408253"/>
                      <c:h val="0.4353196099674973"/>
                    </c:manualLayout>
                  </c15:layout>
                </c:ext>
              </c:extLst>
            </c:dLbl>
            <c:dLbl>
              <c:idx val="1"/>
              <c:layout>
                <c:manualLayout>
                  <c:x val="4.4475330090340513E-2"/>
                  <c:y val="-8.8161677515121009E-2"/>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72F3-4F74-92D3-023E35594742}"/>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Hoja1!$A$2:$A$3</c:f>
              <c:strCache>
                <c:ptCount val="2"/>
                <c:pt idx="0">
                  <c:v>Femenino</c:v>
                </c:pt>
                <c:pt idx="1">
                  <c:v>Masculino</c:v>
                </c:pt>
              </c:strCache>
            </c:strRef>
          </c:cat>
          <c:val>
            <c:numRef>
              <c:f>Hoja1!$B$2:$B$3</c:f>
              <c:numCache>
                <c:formatCode>General</c:formatCode>
                <c:ptCount val="2"/>
                <c:pt idx="0">
                  <c:v>1272</c:v>
                </c:pt>
                <c:pt idx="1">
                  <c:v>1</c:v>
                </c:pt>
              </c:numCache>
            </c:numRef>
          </c:val>
          <c:extLst xmlns:c16r2="http://schemas.microsoft.com/office/drawing/2015/06/chart">
            <c:ext xmlns:c16="http://schemas.microsoft.com/office/drawing/2014/chart" uri="{C3380CC4-5D6E-409C-BE32-E72D297353CC}">
              <c16:uniqueId val="{00000004-72F3-4F74-92D3-023E35594742}"/>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3.8369821562436714E-2"/>
          <c:y val="0.84308272408527474"/>
          <c:w val="0.89999945281336002"/>
          <c:h val="0.15691727591472518"/>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sz="900"/>
      </a:pPr>
      <a:endParaRPr lang="es-CL"/>
    </a:p>
  </c:txPr>
  <c:externalData r:id="rId3">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8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3025458851391356"/>
          <c:w val="1"/>
          <c:h val="0.61809671659603826"/>
        </c:manualLayout>
      </c:layout>
      <c:pie3DChart>
        <c:varyColors val="1"/>
        <c:ser>
          <c:idx val="0"/>
          <c:order val="0"/>
          <c:tx>
            <c:strRef>
              <c:f>Hoja1!$B$1</c:f>
              <c:strCache>
                <c:ptCount val="1"/>
                <c:pt idx="0">
                  <c:v>Usuarios</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A183-49B3-89D5-2AA4C209D965}"/>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A183-49B3-89D5-2AA4C209D965}"/>
              </c:ext>
            </c:extLst>
          </c:dPt>
          <c:dLbls>
            <c:dLbl>
              <c:idx val="0"/>
              <c:layout>
                <c:manualLayout>
                  <c:x val="2.1542738012508687E-2"/>
                  <c:y val="-0.21645950810861536"/>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A183-49B3-89D5-2AA4C209D965}"/>
                </c:ext>
                <c:ext xmlns:c15="http://schemas.microsoft.com/office/drawing/2012/chart" uri="{CE6537A1-D6FC-4f65-9D91-7224C49458BB}">
                  <c15:layout>
                    <c:manualLayout>
                      <c:w val="0.29325920778318276"/>
                      <c:h val="0.4353196099674973"/>
                    </c:manualLayout>
                  </c15:layout>
                </c:ext>
              </c:extLst>
            </c:dLbl>
            <c:dLbl>
              <c:idx val="1"/>
              <c:layout>
                <c:manualLayout>
                  <c:x val="-2.7293669597764376E-3"/>
                  <c:y val="0"/>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A183-49B3-89D5-2AA4C209D965}"/>
                </c:ext>
                <c:ext xmlns:c15="http://schemas.microsoft.com/office/drawing/2012/chart" uri="{CE6537A1-D6FC-4f65-9D91-7224C49458BB}">
                  <c15:layout>
                    <c:manualLayout>
                      <c:w val="0.32105628908964556"/>
                      <c:h val="0.4353196099674973"/>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Hoja1!$A$2:$A$3</c:f>
              <c:strCache>
                <c:ptCount val="2"/>
                <c:pt idx="0">
                  <c:v>Femenino</c:v>
                </c:pt>
                <c:pt idx="1">
                  <c:v>Masculino</c:v>
                </c:pt>
              </c:strCache>
            </c:strRef>
          </c:cat>
          <c:val>
            <c:numRef>
              <c:f>Hoja1!$B$2:$B$3</c:f>
              <c:numCache>
                <c:formatCode>General</c:formatCode>
                <c:ptCount val="2"/>
                <c:pt idx="0">
                  <c:v>3377</c:v>
                </c:pt>
                <c:pt idx="1">
                  <c:v>10573</c:v>
                </c:pt>
              </c:numCache>
            </c:numRef>
          </c:val>
          <c:extLst xmlns:c16r2="http://schemas.microsoft.com/office/drawing/2015/06/chart">
            <c:ext xmlns:c16="http://schemas.microsoft.com/office/drawing/2014/chart" uri="{C3380CC4-5D6E-409C-BE32-E72D297353CC}">
              <c16:uniqueId val="{00000004-A183-49B3-89D5-2AA4C209D965}"/>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3.8369821562436714E-2"/>
          <c:y val="0.84308272408527474"/>
          <c:w val="0.89999945281336002"/>
          <c:h val="0.15691727591472518"/>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sz="900"/>
      </a:pPr>
      <a:endParaRPr lang="es-CL"/>
    </a:p>
  </c:txPr>
  <c:externalData r:id="rId3">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8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0858634545004735"/>
          <c:w val="1"/>
          <c:h val="0.61809671659603826"/>
        </c:manualLayout>
      </c:layout>
      <c:pie3DChart>
        <c:varyColors val="1"/>
        <c:ser>
          <c:idx val="0"/>
          <c:order val="0"/>
          <c:tx>
            <c:strRef>
              <c:f>Hoja1!$B$1</c:f>
              <c:strCache>
                <c:ptCount val="1"/>
                <c:pt idx="0">
                  <c:v>Usuarios</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06E9-4A0A-AB3C-13EC9B1D5291}"/>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06E9-4A0A-AB3C-13EC9B1D5291}"/>
              </c:ext>
            </c:extLst>
          </c:dPt>
          <c:dLbls>
            <c:dLbl>
              <c:idx val="0"/>
              <c:layout>
                <c:manualLayout>
                  <c:x val="6.9492703266156803E-4"/>
                  <c:y val="-4.3111729127033552E-2"/>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06E9-4A0A-AB3C-13EC9B1D5291}"/>
                </c:ext>
                <c:ext xmlns:c15="http://schemas.microsoft.com/office/drawing/2012/chart" uri="{CE6537A1-D6FC-4f65-9D91-7224C49458BB}">
                  <c15:layout>
                    <c:manualLayout>
                      <c:w val="0.30715774843641419"/>
                      <c:h val="0.4353196099674973"/>
                    </c:manualLayout>
                  </c15:layout>
                </c:ext>
              </c:extLst>
            </c:dLbl>
            <c:dLbl>
              <c:idx val="1"/>
              <c:layout>
                <c:manualLayout>
                  <c:x val="-7.0061777371643692E-3"/>
                  <c:y val="0"/>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06E9-4A0A-AB3C-13EC9B1D5291}"/>
                </c:ext>
                <c:ext xmlns:c15="http://schemas.microsoft.com/office/drawing/2012/chart" uri="{CE6537A1-D6FC-4f65-9D91-7224C49458BB}">
                  <c15:layout>
                    <c:manualLayout>
                      <c:w val="0.32928159866048712"/>
                      <c:h val="0.4353196099674973"/>
                    </c:manualLayout>
                  </c15:layout>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Hoja1!$A$2:$A$3</c:f>
              <c:strCache>
                <c:ptCount val="2"/>
                <c:pt idx="0">
                  <c:v>Femenino</c:v>
                </c:pt>
                <c:pt idx="1">
                  <c:v>Masculino</c:v>
                </c:pt>
              </c:strCache>
            </c:strRef>
          </c:cat>
          <c:val>
            <c:numRef>
              <c:f>Hoja1!$B$2:$B$3</c:f>
              <c:numCache>
                <c:formatCode>General</c:formatCode>
                <c:ptCount val="2"/>
                <c:pt idx="0">
                  <c:v>1048</c:v>
                </c:pt>
                <c:pt idx="1">
                  <c:v>2212</c:v>
                </c:pt>
              </c:numCache>
            </c:numRef>
          </c:val>
          <c:extLst xmlns:c16r2="http://schemas.microsoft.com/office/drawing/2015/06/chart">
            <c:ext xmlns:c16="http://schemas.microsoft.com/office/drawing/2014/chart" uri="{C3380CC4-5D6E-409C-BE32-E72D297353CC}">
              <c16:uniqueId val="{00000004-06E9-4A0A-AB3C-13EC9B1D5291}"/>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3.8369821562436714E-2"/>
          <c:y val="0.84308272408527474"/>
          <c:w val="0.89999945281336002"/>
          <c:h val="0.15691727591472518"/>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sz="900"/>
      </a:pPr>
      <a:endParaRPr lang="es-CL"/>
    </a:p>
  </c:txPr>
  <c:externalData r:id="rId3">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59"/>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3025458851391356"/>
          <c:w val="1"/>
          <c:h val="0.61809671659603826"/>
        </c:manualLayout>
      </c:layout>
      <c:pie3DChart>
        <c:varyColors val="1"/>
        <c:ser>
          <c:idx val="0"/>
          <c:order val="0"/>
          <c:tx>
            <c:strRef>
              <c:f>Hoja1!$B$1</c:f>
              <c:strCache>
                <c:ptCount val="1"/>
                <c:pt idx="0">
                  <c:v>Usuarios</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815F-470A-8916-9B2852BE2A8C}"/>
              </c:ext>
            </c:extLst>
          </c:dPt>
          <c:dPt>
            <c:idx val="1"/>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815F-470A-8916-9B2852BE2A8C}"/>
              </c:ext>
            </c:extLst>
          </c:dPt>
          <c:dPt>
            <c:idx val="2"/>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815F-470A-8916-9B2852BE2A8C}"/>
              </c:ext>
            </c:extLst>
          </c:dPt>
          <c:dLbls>
            <c:dLbl>
              <c:idx val="0"/>
              <c:layout>
                <c:manualLayout>
                  <c:x val="4.0742891031595001E-2"/>
                  <c:y val="-0.21645950810861536"/>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n-lt"/>
                      <a:ea typeface="+mn-ea"/>
                      <a:cs typeface="+mn-cs"/>
                    </a:defRPr>
                  </a:pPr>
                  <a:endParaRPr lang="es-CL"/>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815F-470A-8916-9B2852BE2A8C}"/>
                </c:ext>
                <c:ext xmlns:c15="http://schemas.microsoft.com/office/drawing/2012/chart" uri="{CE6537A1-D6FC-4f65-9D91-7224C49458BB}">
                  <c15:layout>
                    <c:manualLayout>
                      <c:w val="0.34554973821989526"/>
                      <c:h val="0.40341365461847389"/>
                    </c:manualLayout>
                  </c15:layout>
                </c:ext>
              </c:extLst>
            </c:dLbl>
            <c:dLbl>
              <c:idx val="1"/>
              <c:layout>
                <c:manualLayout>
                  <c:x val="0"/>
                  <c:y val="-0.13836290042057997"/>
                </c:manualLayout>
              </c:layout>
              <c:tx>
                <c:rich>
                  <a:bodyPr rot="0" spcFirstLastPara="1" vertOverflow="ellipsis" vert="horz" wrap="square" lIns="38100" tIns="19050" rIns="38100" bIns="19050" anchor="ctr" anchorCtr="1">
                    <a:noAutofit/>
                  </a:bodyPr>
                  <a:lstStyle/>
                  <a:p>
                    <a:pPr>
                      <a:defRPr sz="700" b="0" i="0" u="none" strike="noStrike" kern="1200" baseline="0">
                        <a:solidFill>
                          <a:sysClr val="windowText" lastClr="000000"/>
                        </a:solidFill>
                        <a:latin typeface="+mn-lt"/>
                        <a:ea typeface="+mn-ea"/>
                        <a:cs typeface="+mn-cs"/>
                      </a:defRPr>
                    </a:pPr>
                    <a:fld id="{E861BE82-8918-4CB6-BA33-203D9A241ABE}" type="PERCENTAGE">
                      <a:rPr lang="en-US" sz="700">
                        <a:solidFill>
                          <a:sysClr val="windowText" lastClr="000000"/>
                        </a:solidFill>
                      </a:rPr>
                      <a:pPr>
                        <a:defRPr sz="700">
                          <a:solidFill>
                            <a:sysClr val="windowText" lastClr="000000"/>
                          </a:solidFill>
                        </a:defRPr>
                      </a:pPr>
                      <a:t>[PORCENTAJE]</a:t>
                    </a:fld>
                    <a:endParaRPr lang="es-CL"/>
                  </a:p>
                </c:rich>
              </c:tx>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ysClr val="windowText" lastClr="000000"/>
                      </a:solidFill>
                      <a:latin typeface="+mn-lt"/>
                      <a:ea typeface="+mn-ea"/>
                      <a:cs typeface="+mn-cs"/>
                    </a:defRPr>
                  </a:pPr>
                  <a:endParaRPr lang="es-CL"/>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815F-470A-8916-9B2852BE2A8C}"/>
                </c:ext>
                <c:ext xmlns:c15="http://schemas.microsoft.com/office/drawing/2012/chart" uri="{CE6537A1-D6FC-4f65-9D91-7224C49458BB}">
                  <c15:layout>
                    <c:manualLayout>
                      <c:w val="0.34554973821989526"/>
                      <c:h val="0.34317269076305223"/>
                    </c:manualLayout>
                  </c15:layout>
                  <c15:dlblFieldTable/>
                  <c15:showDataLabelsRange val="0"/>
                </c:ext>
              </c:extLst>
            </c:dLbl>
            <c:dLbl>
              <c:idx val="2"/>
              <c:layout>
                <c:manualLayout>
                  <c:x val="0.18851701128981913"/>
                  <c:y val="7.9056383012364423E-7"/>
                </c:manualLayout>
              </c:layout>
              <c:spPr>
                <a:noFill/>
                <a:ln>
                  <a:noFill/>
                </a:ln>
                <a:effectLst/>
              </c:spPr>
              <c:txPr>
                <a:bodyPr rot="0" spcFirstLastPara="1" vertOverflow="ellipsis" vert="horz" wrap="square" lIns="38100" tIns="19050" rIns="38100" bIns="19050" anchor="ctr" anchorCtr="1">
                  <a:noAutofit/>
                </a:bodyPr>
                <a:lstStyle/>
                <a:p>
                  <a:pPr>
                    <a:defRPr sz="800" b="0" i="0" u="none" strike="noStrike" kern="1200" baseline="0">
                      <a:solidFill>
                        <a:sysClr val="windowText" lastClr="000000"/>
                      </a:solidFill>
                      <a:latin typeface="+mn-lt"/>
                      <a:ea typeface="+mn-ea"/>
                      <a:cs typeface="+mn-cs"/>
                    </a:defRPr>
                  </a:pPr>
                  <a:endParaRPr lang="es-CL"/>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815F-470A-8916-9B2852BE2A8C}"/>
                </c:ext>
                <c:ext xmlns:c15="http://schemas.microsoft.com/office/drawing/2012/chart" uri="{CE6537A1-D6FC-4f65-9D91-7224C49458BB}">
                  <c15:layout>
                    <c:manualLayout>
                      <c:w val="0.2800299177262528"/>
                      <c:h val="0.31184738955823288"/>
                    </c:manualLayout>
                  </c15:layout>
                </c:ext>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ysClr val="windowText" lastClr="000000"/>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Hoja1!$A$2:$A$4</c:f>
              <c:strCache>
                <c:ptCount val="3"/>
                <c:pt idx="0">
                  <c:v>Fem.</c:v>
                </c:pt>
                <c:pt idx="1">
                  <c:v>Masc.</c:v>
                </c:pt>
                <c:pt idx="2">
                  <c:v>P.Jurid.</c:v>
                </c:pt>
              </c:strCache>
            </c:strRef>
          </c:cat>
          <c:val>
            <c:numRef>
              <c:f>Hoja1!$B$2:$B$4</c:f>
              <c:numCache>
                <c:formatCode>General</c:formatCode>
                <c:ptCount val="3"/>
                <c:pt idx="0">
                  <c:v>806</c:v>
                </c:pt>
                <c:pt idx="1">
                  <c:v>675</c:v>
                </c:pt>
                <c:pt idx="2">
                  <c:v>96</c:v>
                </c:pt>
              </c:numCache>
            </c:numRef>
          </c:val>
          <c:extLst xmlns:c16r2="http://schemas.microsoft.com/office/drawing/2015/06/chart">
            <c:ext xmlns:c16="http://schemas.microsoft.com/office/drawing/2014/chart" uri="{C3380CC4-5D6E-409C-BE32-E72D297353CC}">
              <c16:uniqueId val="{00000006-815F-470A-8916-9B2852BE2A8C}"/>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
          <c:y val="0.75611707799796968"/>
          <c:w val="1"/>
          <c:h val="0.24388292200203035"/>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sz="900"/>
      </a:pPr>
      <a:endParaRPr lang="es-CL"/>
    </a:p>
  </c:txPr>
  <c:externalData r:id="rId3">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8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3025458851391356"/>
          <c:w val="1"/>
          <c:h val="0.61809671659603826"/>
        </c:manualLayout>
      </c:layout>
      <c:pie3DChart>
        <c:varyColors val="1"/>
        <c:ser>
          <c:idx val="0"/>
          <c:order val="0"/>
          <c:tx>
            <c:strRef>
              <c:f>Hoja1!$B$1</c:f>
              <c:strCache>
                <c:ptCount val="1"/>
                <c:pt idx="0">
                  <c:v>Usuarios</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3531-4AA1-A86A-537071CC5BDF}"/>
              </c:ext>
            </c:extLst>
          </c:dPt>
          <c:dPt>
            <c:idx val="1"/>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3531-4AA1-A86A-537071CC5BDF}"/>
              </c:ext>
            </c:extLst>
          </c:dPt>
          <c:dPt>
            <c:idx val="2"/>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3531-4AA1-A86A-537071CC5BDF}"/>
              </c:ext>
            </c:extLst>
          </c:dPt>
          <c:dLbls>
            <c:dLbl>
              <c:idx val="0"/>
              <c:layout>
                <c:manualLayout>
                  <c:x val="2.5784027905192623E-2"/>
                  <c:y val="-0.21645950810861536"/>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3531-4AA1-A86A-537071CC5BDF}"/>
                </c:ext>
                <c:ext xmlns:c15="http://schemas.microsoft.com/office/drawing/2012/chart" uri="{CE6537A1-D6FC-4f65-9D91-7224C49458BB}">
                  <c15:layout>
                    <c:manualLayout>
                      <c:w val="0.31563201196709051"/>
                      <c:h val="0.40341365461847389"/>
                    </c:manualLayout>
                  </c15:layout>
                </c:ext>
              </c:extLst>
            </c:dLbl>
            <c:dLbl>
              <c:idx val="1"/>
              <c:layout>
                <c:manualLayout>
                  <c:x val="-3.739715781600626E-3"/>
                  <c:y val="-3.0120481927710829E-2"/>
                </c:manualLayout>
              </c:layout>
              <c:tx>
                <c:rich>
                  <a:bodyPr rot="0" spcFirstLastPara="1" vertOverflow="ellipsis" vert="horz" wrap="square" lIns="38100" tIns="19050" rIns="38100" bIns="19050" anchor="ctr" anchorCtr="1">
                    <a:noAutofit/>
                  </a:bodyPr>
                  <a:lstStyle/>
                  <a:p>
                    <a:pPr>
                      <a:defRPr sz="700" b="0" i="0" u="none" strike="noStrike" kern="1200" baseline="0">
                        <a:solidFill>
                          <a:sysClr val="windowText" lastClr="000000"/>
                        </a:solidFill>
                        <a:latin typeface="+mn-lt"/>
                        <a:ea typeface="+mn-ea"/>
                        <a:cs typeface="+mn-cs"/>
                      </a:defRPr>
                    </a:pPr>
                    <a:fld id="{E861BE82-8918-4CB6-BA33-203D9A241ABE}" type="PERCENTAGE">
                      <a:rPr lang="en-US" sz="700">
                        <a:solidFill>
                          <a:sysClr val="windowText" lastClr="000000"/>
                        </a:solidFill>
                      </a:rPr>
                      <a:pPr>
                        <a:defRPr sz="700">
                          <a:solidFill>
                            <a:sysClr val="windowText" lastClr="000000"/>
                          </a:solidFill>
                        </a:defRPr>
                      </a:pPr>
                      <a:t>[PORCENTAJE]</a:t>
                    </a:fld>
                    <a:endParaRPr lang="es-CL"/>
                  </a:p>
                </c:rich>
              </c:tx>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ysClr val="windowText" lastClr="000000"/>
                      </a:solidFill>
                      <a:latin typeface="+mn-lt"/>
                      <a:ea typeface="+mn-ea"/>
                      <a:cs typeface="+mn-cs"/>
                    </a:defRPr>
                  </a:pPr>
                  <a:endParaRPr lang="es-CL"/>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3531-4AA1-A86A-537071CC5BDF}"/>
                </c:ext>
                <c:ext xmlns:c15="http://schemas.microsoft.com/office/drawing/2012/chart" uri="{CE6537A1-D6FC-4f65-9D91-7224C49458BB}">
                  <c15:layout>
                    <c:manualLayout>
                      <c:w val="0.36798803290949883"/>
                      <c:h val="0.34317269076305223"/>
                    </c:manualLayout>
                  </c15:layout>
                  <c15:dlblFieldTable/>
                  <c15:showDataLabelsRange val="0"/>
                </c:ext>
              </c:extLst>
            </c:dLbl>
            <c:dLbl>
              <c:idx val="2"/>
              <c:layout>
                <c:manualLayout>
                  <c:x val="4.640799330243553E-2"/>
                  <c:y val="5.4171180931744311E-3"/>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3531-4AA1-A86A-537071CC5BD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Hoja1!$A$2:$A$4</c:f>
              <c:strCache>
                <c:ptCount val="3"/>
                <c:pt idx="0">
                  <c:v>Fem.</c:v>
                </c:pt>
                <c:pt idx="1">
                  <c:v>Masc.</c:v>
                </c:pt>
                <c:pt idx="2">
                  <c:v>P.Jurid.</c:v>
                </c:pt>
              </c:strCache>
            </c:strRef>
          </c:cat>
          <c:val>
            <c:numRef>
              <c:f>Hoja1!$B$2:$B$4</c:f>
              <c:numCache>
                <c:formatCode>General</c:formatCode>
                <c:ptCount val="3"/>
                <c:pt idx="0">
                  <c:v>6198</c:v>
                </c:pt>
                <c:pt idx="1">
                  <c:v>11513</c:v>
                </c:pt>
                <c:pt idx="2">
                  <c:v>24</c:v>
                </c:pt>
              </c:numCache>
            </c:numRef>
          </c:val>
          <c:extLst xmlns:c16r2="http://schemas.microsoft.com/office/drawing/2015/06/chart">
            <c:ext xmlns:c16="http://schemas.microsoft.com/office/drawing/2014/chart" uri="{C3380CC4-5D6E-409C-BE32-E72D297353CC}">
              <c16:uniqueId val="{00000006-3531-4AA1-A86A-537071CC5BDF}"/>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
          <c:y val="0.75611707799796968"/>
          <c:w val="1"/>
          <c:h val="0.24388292200203035"/>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sz="900"/>
      </a:pPr>
      <a:endParaRPr lang="es-CL"/>
    </a:p>
  </c:txPr>
  <c:externalData r:id="rId3">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8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3025458851391356"/>
          <c:w val="1"/>
          <c:h val="0.61809671659603826"/>
        </c:manualLayout>
      </c:layout>
      <c:pie3DChart>
        <c:varyColors val="1"/>
        <c:ser>
          <c:idx val="0"/>
          <c:order val="0"/>
          <c:tx>
            <c:strRef>
              <c:f>Hoja1!$B$1</c:f>
              <c:strCache>
                <c:ptCount val="1"/>
                <c:pt idx="0">
                  <c:v>Usuarios</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5B70-469C-A1BB-32E124261215}"/>
              </c:ext>
            </c:extLst>
          </c:dPt>
          <c:dPt>
            <c:idx val="1"/>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5B70-469C-A1BB-32E124261215}"/>
              </c:ext>
            </c:extLst>
          </c:dPt>
          <c:dPt>
            <c:idx val="2"/>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5B70-469C-A1BB-32E124261215}"/>
              </c:ext>
            </c:extLst>
          </c:dPt>
          <c:dLbls>
            <c:dLbl>
              <c:idx val="0"/>
              <c:layout>
                <c:manualLayout>
                  <c:x val="4.0742891031595001E-2"/>
                  <c:y val="-0.21645950810861536"/>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n-lt"/>
                      <a:ea typeface="+mn-ea"/>
                      <a:cs typeface="+mn-cs"/>
                    </a:defRPr>
                  </a:pPr>
                  <a:endParaRPr lang="es-CL"/>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5B70-469C-A1BB-32E124261215}"/>
                </c:ext>
                <c:ext xmlns:c15="http://schemas.microsoft.com/office/drawing/2012/chart" uri="{CE6537A1-D6FC-4f65-9D91-7224C49458BB}">
                  <c15:layout>
                    <c:manualLayout>
                      <c:w val="0.34554973821989526"/>
                      <c:h val="0.40341365461847389"/>
                    </c:manualLayout>
                  </c15:layout>
                </c:ext>
              </c:extLst>
            </c:dLbl>
            <c:dLbl>
              <c:idx val="1"/>
              <c:layout>
                <c:manualLayout>
                  <c:x val="-7.4794315632012243E-3"/>
                  <c:y val="-8.7363627739303673E-2"/>
                </c:manualLayout>
              </c:layout>
              <c:tx>
                <c:rich>
                  <a:bodyPr rot="0" spcFirstLastPara="1" vertOverflow="ellipsis" vert="horz" wrap="square" lIns="38100" tIns="19050" rIns="38100" bIns="19050" anchor="ctr" anchorCtr="1">
                    <a:noAutofit/>
                  </a:bodyPr>
                  <a:lstStyle/>
                  <a:p>
                    <a:pPr>
                      <a:defRPr sz="700" b="0" i="0" u="none" strike="noStrike" kern="1200" baseline="0">
                        <a:solidFill>
                          <a:sysClr val="windowText" lastClr="000000"/>
                        </a:solidFill>
                        <a:latin typeface="+mn-lt"/>
                        <a:ea typeface="+mn-ea"/>
                        <a:cs typeface="+mn-cs"/>
                      </a:defRPr>
                    </a:pPr>
                    <a:fld id="{E861BE82-8918-4CB6-BA33-203D9A241ABE}" type="PERCENTAGE">
                      <a:rPr lang="en-US" sz="700">
                        <a:solidFill>
                          <a:sysClr val="windowText" lastClr="000000"/>
                        </a:solidFill>
                      </a:rPr>
                      <a:pPr>
                        <a:defRPr sz="700">
                          <a:solidFill>
                            <a:sysClr val="windowText" lastClr="000000"/>
                          </a:solidFill>
                        </a:defRPr>
                      </a:pPr>
                      <a:t>[PORCENTAJE]</a:t>
                    </a:fld>
                    <a:endParaRPr lang="es-CL"/>
                  </a:p>
                </c:rich>
              </c:tx>
              <c:spPr>
                <a:noFill/>
                <a:ln>
                  <a:noFill/>
                </a:ln>
                <a:effectLst/>
              </c:spPr>
              <c:txPr>
                <a:bodyPr rot="0" spcFirstLastPara="1" vertOverflow="ellipsis" vert="horz" wrap="square" lIns="38100" tIns="19050" rIns="38100" bIns="19050" anchor="ctr" anchorCtr="1">
                  <a:noAutofit/>
                </a:bodyPr>
                <a:lstStyle/>
                <a:p>
                  <a:pPr>
                    <a:defRPr sz="700" b="0" i="0" u="none" strike="noStrike" kern="1200" baseline="0">
                      <a:solidFill>
                        <a:sysClr val="windowText" lastClr="000000"/>
                      </a:solidFill>
                      <a:latin typeface="+mn-lt"/>
                      <a:ea typeface="+mn-ea"/>
                      <a:cs typeface="+mn-cs"/>
                    </a:defRPr>
                  </a:pPr>
                  <a:endParaRPr lang="es-CL"/>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5B70-469C-A1BB-32E124261215}"/>
                </c:ext>
                <c:ext xmlns:c15="http://schemas.microsoft.com/office/drawing/2012/chart" uri="{CE6537A1-D6FC-4f65-9D91-7224C49458BB}">
                  <c15:layout>
                    <c:manualLayout>
                      <c:w val="0.33059087509349283"/>
                      <c:h val="0.28293172690763052"/>
                    </c:manualLayout>
                  </c15:layout>
                  <c15:dlblFieldTable/>
                  <c15:showDataLabelsRange val="0"/>
                </c:ext>
              </c:extLst>
            </c:dLbl>
            <c:dLbl>
              <c:idx val="2"/>
              <c:layout>
                <c:manualLayout>
                  <c:x val="4.640799330243553E-2"/>
                  <c:y val="5.4171180931744311E-3"/>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5B70-469C-A1BB-32E12426121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ysClr val="windowText" lastClr="000000"/>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Hoja1!$A$2:$A$4</c:f>
              <c:strCache>
                <c:ptCount val="3"/>
                <c:pt idx="0">
                  <c:v>Fem.</c:v>
                </c:pt>
                <c:pt idx="1">
                  <c:v>Masc.</c:v>
                </c:pt>
                <c:pt idx="2">
                  <c:v>P.Jurid.</c:v>
                </c:pt>
              </c:strCache>
            </c:strRef>
          </c:cat>
          <c:val>
            <c:numRef>
              <c:f>Hoja1!$B$2:$B$4</c:f>
              <c:numCache>
                <c:formatCode>General</c:formatCode>
                <c:ptCount val="3"/>
                <c:pt idx="0">
                  <c:v>6000</c:v>
                </c:pt>
                <c:pt idx="1">
                  <c:v>9345</c:v>
                </c:pt>
                <c:pt idx="2">
                  <c:v>2</c:v>
                </c:pt>
              </c:numCache>
            </c:numRef>
          </c:val>
          <c:extLst xmlns:c16r2="http://schemas.microsoft.com/office/drawing/2015/06/chart">
            <c:ext xmlns:c16="http://schemas.microsoft.com/office/drawing/2014/chart" uri="{C3380CC4-5D6E-409C-BE32-E72D297353CC}">
              <c16:uniqueId val="{00000006-5B70-469C-A1BB-32E124261215}"/>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
          <c:y val="0.75611707799796968"/>
          <c:w val="1"/>
          <c:h val="0.24388292200203035"/>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sz="900"/>
      </a:pPr>
      <a:endParaRPr lang="es-CL"/>
    </a:p>
  </c:txPr>
  <c:externalData r:id="rId3">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59"/>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3025458851391356"/>
          <c:w val="1"/>
          <c:h val="0.61809671659603826"/>
        </c:manualLayout>
      </c:layout>
      <c:pie3DChart>
        <c:varyColors val="1"/>
        <c:ser>
          <c:idx val="0"/>
          <c:order val="0"/>
          <c:tx>
            <c:strRef>
              <c:f>Hoja1!$B$1</c:f>
              <c:strCache>
                <c:ptCount val="1"/>
                <c:pt idx="0">
                  <c:v>Usuarios</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2E4D-48E7-B929-88C746BD908F}"/>
              </c:ext>
            </c:extLst>
          </c:dPt>
          <c:dPt>
            <c:idx val="1"/>
            <c:bubble3D val="0"/>
            <c:spPr>
              <a:solidFill>
                <a:schemeClr val="accent3"/>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2E4D-48E7-B929-88C746BD908F}"/>
              </c:ext>
            </c:extLst>
          </c:dPt>
          <c:dPt>
            <c:idx val="2"/>
            <c:bubble3D val="0"/>
            <c:spPr>
              <a:solidFill>
                <a:schemeClr val="accent5"/>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2E4D-48E7-B929-88C746BD908F}"/>
              </c:ext>
            </c:extLst>
          </c:dPt>
          <c:dLbls>
            <c:dLbl>
              <c:idx val="0"/>
              <c:layout>
                <c:manualLayout>
                  <c:x val="2.5784027905192623E-2"/>
                  <c:y val="-0.21645950810861536"/>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n-lt"/>
                      <a:ea typeface="+mn-ea"/>
                      <a:cs typeface="+mn-cs"/>
                    </a:defRPr>
                  </a:pPr>
                  <a:endParaRPr lang="es-CL"/>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2E4D-48E7-B929-88C746BD908F}"/>
                </c:ext>
                <c:ext xmlns:c15="http://schemas.microsoft.com/office/drawing/2012/chart" uri="{CE6537A1-D6FC-4f65-9D91-7224C49458BB}">
                  <c15:layout>
                    <c:manualLayout>
                      <c:w val="0.31563201196709051"/>
                      <c:h val="0.40341365461847389"/>
                    </c:manualLayout>
                  </c15:layout>
                </c:ext>
              </c:extLst>
            </c:dLbl>
            <c:dLbl>
              <c:idx val="1"/>
              <c:layout>
                <c:manualLayout>
                  <c:x val="0"/>
                  <c:y val="0"/>
                </c:manualLayout>
              </c:layout>
              <c:tx>
                <c:rich>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n-lt"/>
                        <a:ea typeface="+mn-ea"/>
                        <a:cs typeface="+mn-cs"/>
                      </a:defRPr>
                    </a:pPr>
                    <a:fld id="{E861BE82-8918-4CB6-BA33-203D9A241ABE}" type="PERCENTAGE">
                      <a:rPr lang="en-US" sz="700">
                        <a:solidFill>
                          <a:sysClr val="windowText" lastClr="000000"/>
                        </a:solidFill>
                      </a:rPr>
                      <a:pPr>
                        <a:defRPr sz="700">
                          <a:solidFill>
                            <a:sysClr val="windowText" lastClr="000000"/>
                          </a:solidFill>
                        </a:defRPr>
                      </a:pPr>
                      <a:t>[PORCENTAJE]</a:t>
                    </a:fld>
                    <a:endParaRPr lang="es-CL"/>
                  </a:p>
                </c:rich>
              </c:tx>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n-lt"/>
                      <a:ea typeface="+mn-ea"/>
                      <a:cs typeface="+mn-cs"/>
                    </a:defRPr>
                  </a:pPr>
                  <a:endParaRPr lang="es-CL"/>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2E4D-48E7-B929-88C746BD908F}"/>
                </c:ext>
                <c:ext xmlns:c15="http://schemas.microsoft.com/office/drawing/2012/chart" uri="{CE6537A1-D6FC-4f65-9D91-7224C49458BB}">
                  <c15:layout>
                    <c:manualLayout>
                      <c:w val="0.34554973821989526"/>
                      <c:h val="0.40341365461847389"/>
                    </c:manualLayout>
                  </c15:layout>
                  <c15:dlblFieldTable/>
                  <c15:showDataLabelsRange val="0"/>
                </c:ext>
              </c:extLst>
            </c:dLbl>
            <c:dLbl>
              <c:idx val="2"/>
              <c:layout>
                <c:manualLayout>
                  <c:x val="4.640799330243553E-2"/>
                  <c:y val="5.4171180931744311E-3"/>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2E4D-48E7-B929-88C746BD908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ysClr val="windowText" lastClr="000000"/>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Hoja1!$A$2:$A$4</c:f>
              <c:strCache>
                <c:ptCount val="3"/>
                <c:pt idx="0">
                  <c:v>Fem.</c:v>
                </c:pt>
                <c:pt idx="1">
                  <c:v>Masc.</c:v>
                </c:pt>
                <c:pt idx="2">
                  <c:v>P.Jurid.</c:v>
                </c:pt>
              </c:strCache>
            </c:strRef>
          </c:cat>
          <c:val>
            <c:numRef>
              <c:f>Hoja1!$B$2:$B$4</c:f>
              <c:numCache>
                <c:formatCode>General</c:formatCode>
                <c:ptCount val="3"/>
                <c:pt idx="0">
                  <c:v>2293</c:v>
                </c:pt>
                <c:pt idx="1">
                  <c:v>3806</c:v>
                </c:pt>
                <c:pt idx="2">
                  <c:v>78</c:v>
                </c:pt>
              </c:numCache>
            </c:numRef>
          </c:val>
          <c:extLst xmlns:c16r2="http://schemas.microsoft.com/office/drawing/2015/06/chart">
            <c:ext xmlns:c16="http://schemas.microsoft.com/office/drawing/2014/chart" uri="{C3380CC4-5D6E-409C-BE32-E72D297353CC}">
              <c16:uniqueId val="{00000006-2E4D-48E7-B929-88C746BD908F}"/>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
          <c:y val="0.75611707799796968"/>
          <c:w val="1"/>
          <c:h val="0.24388292200203035"/>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sz="900"/>
      </a:pPr>
      <a:endParaRPr lang="es-CL"/>
    </a:p>
  </c:txPr>
  <c:externalData r:id="rId3">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30"/>
      <c:rotY val="18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3025458851391356"/>
          <c:w val="1"/>
          <c:h val="0.61809671659603826"/>
        </c:manualLayout>
      </c:layout>
      <c:pie3DChart>
        <c:varyColors val="1"/>
        <c:ser>
          <c:idx val="0"/>
          <c:order val="0"/>
          <c:tx>
            <c:strRef>
              <c:f>Hoja1!$B$1</c:f>
              <c:strCache>
                <c:ptCount val="1"/>
                <c:pt idx="0">
                  <c:v>Usuarios</c:v>
                </c:pt>
              </c:strCache>
            </c:strRef>
          </c:tx>
          <c:dPt>
            <c:idx val="0"/>
            <c:bubble3D val="0"/>
            <c:spPr>
              <a:solidFill>
                <a:srgbClr val="FFFF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776E-4A30-ABAC-9BE59858EE46}"/>
              </c:ext>
            </c:extLst>
          </c:dPt>
          <c:dPt>
            <c:idx val="1"/>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776E-4A30-ABAC-9BE59858EE46}"/>
              </c:ext>
            </c:extLst>
          </c:dPt>
          <c:dPt>
            <c:idx val="2"/>
            <c:bubble3D val="0"/>
            <c:spPr>
              <a:solidFill>
                <a:schemeClr val="accent6">
                  <a:shade val="6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776E-4A30-ABAC-9BE59858EE46}"/>
              </c:ext>
            </c:extLst>
          </c:dPt>
          <c:dLbls>
            <c:dLbl>
              <c:idx val="0"/>
              <c:layout>
                <c:manualLayout>
                  <c:x val="1.0825164778790218E-2"/>
                  <c:y val="-0.21645950810861536"/>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n-lt"/>
                      <a:ea typeface="+mn-ea"/>
                      <a:cs typeface="+mn-cs"/>
                    </a:defRPr>
                  </a:pPr>
                  <a:endParaRPr lang="es-CL"/>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776E-4A30-ABAC-9BE59858EE46}"/>
                </c:ext>
                <c:ext xmlns:c15="http://schemas.microsoft.com/office/drawing/2012/chart" uri="{CE6537A1-D6FC-4f65-9D91-7224C49458BB}">
                  <c15:layout>
                    <c:manualLayout>
                      <c:w val="0.2857142857142857"/>
                      <c:h val="0.40341365461847389"/>
                    </c:manualLayout>
                  </c15:layout>
                </c:ext>
              </c:extLst>
            </c:dLbl>
            <c:dLbl>
              <c:idx val="1"/>
              <c:layout>
                <c:manualLayout>
                  <c:x val="-6.7314884068810768E-2"/>
                  <c:y val="0"/>
                </c:manualLayout>
              </c:layout>
              <c:tx>
                <c:rich>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n-lt"/>
                        <a:ea typeface="+mn-ea"/>
                        <a:cs typeface="+mn-cs"/>
                      </a:defRPr>
                    </a:pPr>
                    <a:fld id="{E861BE82-8918-4CB6-BA33-203D9A241ABE}" type="PERCENTAGE">
                      <a:rPr lang="en-US" sz="700">
                        <a:solidFill>
                          <a:sysClr val="windowText" lastClr="000000"/>
                        </a:solidFill>
                      </a:rPr>
                      <a:pPr>
                        <a:defRPr sz="700">
                          <a:solidFill>
                            <a:sysClr val="windowText" lastClr="000000"/>
                          </a:solidFill>
                        </a:defRPr>
                      </a:pPr>
                      <a:t>[PORCENTAJE]</a:t>
                    </a:fld>
                    <a:endParaRPr lang="es-CL"/>
                  </a:p>
                </c:rich>
              </c:tx>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n-lt"/>
                      <a:ea typeface="+mn-ea"/>
                      <a:cs typeface="+mn-cs"/>
                    </a:defRPr>
                  </a:pPr>
                  <a:endParaRPr lang="es-CL"/>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776E-4A30-ABAC-9BE59858EE46}"/>
                </c:ext>
                <c:ext xmlns:c15="http://schemas.microsoft.com/office/drawing/2012/chart" uri="{CE6537A1-D6FC-4f65-9D91-7224C49458BB}">
                  <c15:layout>
                    <c:manualLayout>
                      <c:w val="0.33059087509349289"/>
                      <c:h val="0.40341365461847389"/>
                    </c:manualLayout>
                  </c15:layout>
                  <c15:dlblFieldTable/>
                  <c15:showDataLabelsRange val="0"/>
                </c:ext>
              </c:extLst>
            </c:dLbl>
            <c:dLbl>
              <c:idx val="2"/>
              <c:layout>
                <c:manualLayout>
                  <c:x val="4.640799330243553E-2"/>
                  <c:y val="5.4171180931744311E-3"/>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776E-4A30-ABAC-9BE59858EE46}"/>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ysClr val="windowText" lastClr="000000"/>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Hoja1!$A$2:$A$4</c:f>
              <c:strCache>
                <c:ptCount val="3"/>
                <c:pt idx="0">
                  <c:v>Fem.</c:v>
                </c:pt>
                <c:pt idx="1">
                  <c:v>Masc.</c:v>
                </c:pt>
                <c:pt idx="2">
                  <c:v>P.Jurid.</c:v>
                </c:pt>
              </c:strCache>
            </c:strRef>
          </c:cat>
          <c:val>
            <c:numRef>
              <c:f>Hoja1!$B$2:$B$4</c:f>
              <c:numCache>
                <c:formatCode>General</c:formatCode>
                <c:ptCount val="3"/>
                <c:pt idx="0">
                  <c:v>8381</c:v>
                </c:pt>
                <c:pt idx="1">
                  <c:v>14378</c:v>
                </c:pt>
                <c:pt idx="2">
                  <c:v>52</c:v>
                </c:pt>
              </c:numCache>
            </c:numRef>
          </c:val>
          <c:extLst xmlns:c16r2="http://schemas.microsoft.com/office/drawing/2015/06/chart">
            <c:ext xmlns:c16="http://schemas.microsoft.com/office/drawing/2014/chart" uri="{C3380CC4-5D6E-409C-BE32-E72D297353CC}">
              <c16:uniqueId val="{00000006-776E-4A30-ABAC-9BE59858EE46}"/>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
          <c:y val="0.75611707799796968"/>
          <c:w val="1"/>
          <c:h val="0.24388292200203035"/>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sz="900"/>
      </a:pPr>
      <a:endParaRPr lang="es-C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CL" sz="1600" b="1" i="0" baseline="0">
                <a:effectLst>
                  <a:outerShdw blurRad="50800" dist="38100" dir="5400000" algn="t" rotWithShape="0">
                    <a:srgbClr val="000000">
                      <a:alpha val="40000"/>
                    </a:srgbClr>
                  </a:outerShdw>
                </a:effectLst>
              </a:rPr>
              <a:t>Usuarias/Usuarios Jóvenes</a:t>
            </a:r>
            <a:endParaRPr lang="es-CL" sz="1600">
              <a:effectLst/>
            </a:endParaRPr>
          </a:p>
        </c:rich>
      </c:tx>
      <c:overlay val="0"/>
      <c:spPr>
        <a:noFill/>
        <a:ln>
          <a:noFill/>
        </a:ln>
        <a:effectLst/>
      </c:spPr>
      <c:txPr>
        <a:bodyPr rot="0" spcFirstLastPara="1" vertOverflow="ellipsis" vert="horz" wrap="square" anchor="ctr" anchorCtr="1"/>
        <a:lstStyle/>
        <a:p>
          <a:pPr>
            <a:defRPr sz="1600"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CL"/>
        </a:p>
      </c:txPr>
    </c:title>
    <c:autoTitleDeleted val="0"/>
    <c:plotArea>
      <c:layout/>
      <c:barChart>
        <c:barDir val="bar"/>
        <c:grouping val="clustered"/>
        <c:varyColors val="0"/>
        <c:ser>
          <c:idx val="0"/>
          <c:order val="0"/>
          <c:tx>
            <c:strRef>
              <c:f>Hoja1!$G$70</c:f>
              <c:strCache>
                <c:ptCount val="1"/>
                <c:pt idx="0">
                  <c:v>Femenino</c:v>
                </c:pt>
              </c:strCache>
            </c:strRef>
          </c:tx>
          <c:spPr>
            <a:gradFill rotWithShape="1">
              <a:gsLst>
                <a:gs pos="0">
                  <a:schemeClr val="accent1">
                    <a:satMod val="103000"/>
                    <a:lumMod val="102000"/>
                    <a:tint val="94000"/>
                  </a:schemeClr>
                </a:gs>
                <a:gs pos="50000">
                  <a:schemeClr val="accent1">
                    <a:satMod val="110000"/>
                    <a:lumMod val="100000"/>
                    <a:shade val="100000"/>
                  </a:schemeClr>
                </a:gs>
                <a:gs pos="100000">
                  <a:schemeClr val="accent1">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s-C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Hoja1!$F$71:$F$86</c:f>
              <c:strCache>
                <c:ptCount val="16"/>
                <c:pt idx="0">
                  <c:v>MAGALLANES</c:v>
                </c:pt>
                <c:pt idx="1">
                  <c:v>AYSEN</c:v>
                </c:pt>
                <c:pt idx="2">
                  <c:v>LOS LAGOS</c:v>
                </c:pt>
                <c:pt idx="3">
                  <c:v>LOS RIOS</c:v>
                </c:pt>
                <c:pt idx="4">
                  <c:v>ARAUCANÍA</c:v>
                </c:pt>
                <c:pt idx="5">
                  <c:v>BIO BIO</c:v>
                </c:pt>
                <c:pt idx="6">
                  <c:v>ÑUBLE</c:v>
                </c:pt>
                <c:pt idx="7">
                  <c:v>MAULE</c:v>
                </c:pt>
                <c:pt idx="8">
                  <c:v>O'HIGGINS</c:v>
                </c:pt>
                <c:pt idx="9">
                  <c:v>METROPOLITANA</c:v>
                </c:pt>
                <c:pt idx="10">
                  <c:v>VALPARAISO</c:v>
                </c:pt>
                <c:pt idx="11">
                  <c:v>COQUIMBO</c:v>
                </c:pt>
                <c:pt idx="12">
                  <c:v>ATACAMA</c:v>
                </c:pt>
                <c:pt idx="13">
                  <c:v>ANTOFAGASTA</c:v>
                </c:pt>
                <c:pt idx="14">
                  <c:v>TARAPACA</c:v>
                </c:pt>
                <c:pt idx="15">
                  <c:v>ARICA Y PARINACOTA</c:v>
                </c:pt>
              </c:strCache>
            </c:strRef>
          </c:cat>
          <c:val>
            <c:numRef>
              <c:f>Hoja1!$G$71:$G$86</c:f>
              <c:numCache>
                <c:formatCode>General</c:formatCode>
                <c:ptCount val="16"/>
                <c:pt idx="0">
                  <c:v>9</c:v>
                </c:pt>
                <c:pt idx="1">
                  <c:v>68</c:v>
                </c:pt>
                <c:pt idx="2">
                  <c:v>801</c:v>
                </c:pt>
                <c:pt idx="3">
                  <c:v>506</c:v>
                </c:pt>
                <c:pt idx="4">
                  <c:v>2442</c:v>
                </c:pt>
                <c:pt idx="5">
                  <c:v>806</c:v>
                </c:pt>
                <c:pt idx="6">
                  <c:v>176</c:v>
                </c:pt>
                <c:pt idx="7">
                  <c:v>442</c:v>
                </c:pt>
                <c:pt idx="8">
                  <c:v>190</c:v>
                </c:pt>
                <c:pt idx="9">
                  <c:v>150</c:v>
                </c:pt>
                <c:pt idx="10">
                  <c:v>224</c:v>
                </c:pt>
                <c:pt idx="11">
                  <c:v>159</c:v>
                </c:pt>
                <c:pt idx="12">
                  <c:v>18</c:v>
                </c:pt>
                <c:pt idx="13">
                  <c:v>51</c:v>
                </c:pt>
                <c:pt idx="14">
                  <c:v>37</c:v>
                </c:pt>
                <c:pt idx="15">
                  <c:v>52</c:v>
                </c:pt>
              </c:numCache>
            </c:numRef>
          </c:val>
          <c:extLst xmlns:c16r2="http://schemas.microsoft.com/office/drawing/2015/06/chart">
            <c:ext xmlns:c16="http://schemas.microsoft.com/office/drawing/2014/chart" uri="{C3380CC4-5D6E-409C-BE32-E72D297353CC}">
              <c16:uniqueId val="{00000000-B337-4214-87E9-A4814F7DCF1D}"/>
            </c:ext>
          </c:extLst>
        </c:ser>
        <c:ser>
          <c:idx val="1"/>
          <c:order val="1"/>
          <c:tx>
            <c:strRef>
              <c:f>Hoja1!$H$70</c:f>
              <c:strCache>
                <c:ptCount val="1"/>
                <c:pt idx="0">
                  <c:v>Masculino</c:v>
                </c:pt>
              </c:strCache>
            </c:strRef>
          </c:tx>
          <c:spPr>
            <a:gradFill rotWithShape="1">
              <a:gsLst>
                <a:gs pos="0">
                  <a:schemeClr val="accent2">
                    <a:satMod val="103000"/>
                    <a:lumMod val="102000"/>
                    <a:tint val="94000"/>
                  </a:schemeClr>
                </a:gs>
                <a:gs pos="50000">
                  <a:schemeClr val="accent2">
                    <a:satMod val="110000"/>
                    <a:lumMod val="100000"/>
                    <a:shade val="100000"/>
                  </a:schemeClr>
                </a:gs>
                <a:gs pos="100000">
                  <a:schemeClr val="accent2">
                    <a:lumMod val="99000"/>
                    <a:satMod val="120000"/>
                    <a:shade val="78000"/>
                  </a:schemeClr>
                </a:gs>
              </a:gsLst>
              <a:lin ang="5400000" scaled="0"/>
            </a:gra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lt1">
                        <a:lumMod val="85000"/>
                      </a:schemeClr>
                    </a:solidFill>
                    <a:latin typeface="+mn-lt"/>
                    <a:ea typeface="+mn-ea"/>
                    <a:cs typeface="+mn-cs"/>
                  </a:defRPr>
                </a:pPr>
                <a:endParaRPr lang="es-C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Hoja1!$F$71:$F$86</c:f>
              <c:strCache>
                <c:ptCount val="16"/>
                <c:pt idx="0">
                  <c:v>MAGALLANES</c:v>
                </c:pt>
                <c:pt idx="1">
                  <c:v>AYSEN</c:v>
                </c:pt>
                <c:pt idx="2">
                  <c:v>LOS LAGOS</c:v>
                </c:pt>
                <c:pt idx="3">
                  <c:v>LOS RIOS</c:v>
                </c:pt>
                <c:pt idx="4">
                  <c:v>ARAUCANÍA</c:v>
                </c:pt>
                <c:pt idx="5">
                  <c:v>BIO BIO</c:v>
                </c:pt>
                <c:pt idx="6">
                  <c:v>ÑUBLE</c:v>
                </c:pt>
                <c:pt idx="7">
                  <c:v>MAULE</c:v>
                </c:pt>
                <c:pt idx="8">
                  <c:v>O'HIGGINS</c:v>
                </c:pt>
                <c:pt idx="9">
                  <c:v>METROPOLITANA</c:v>
                </c:pt>
                <c:pt idx="10">
                  <c:v>VALPARAISO</c:v>
                </c:pt>
                <c:pt idx="11">
                  <c:v>COQUIMBO</c:v>
                </c:pt>
                <c:pt idx="12">
                  <c:v>ATACAMA</c:v>
                </c:pt>
                <c:pt idx="13">
                  <c:v>ANTOFAGASTA</c:v>
                </c:pt>
                <c:pt idx="14">
                  <c:v>TARAPACA</c:v>
                </c:pt>
                <c:pt idx="15">
                  <c:v>ARICA Y PARINACOTA</c:v>
                </c:pt>
              </c:strCache>
            </c:strRef>
          </c:cat>
          <c:val>
            <c:numRef>
              <c:f>Hoja1!$H$71:$H$86</c:f>
              <c:numCache>
                <c:formatCode>General</c:formatCode>
                <c:ptCount val="16"/>
                <c:pt idx="0">
                  <c:v>15</c:v>
                </c:pt>
                <c:pt idx="1">
                  <c:v>98</c:v>
                </c:pt>
                <c:pt idx="2">
                  <c:v>601</c:v>
                </c:pt>
                <c:pt idx="3">
                  <c:v>305</c:v>
                </c:pt>
                <c:pt idx="4">
                  <c:v>1941</c:v>
                </c:pt>
                <c:pt idx="5">
                  <c:v>681</c:v>
                </c:pt>
                <c:pt idx="6">
                  <c:v>306</c:v>
                </c:pt>
                <c:pt idx="7">
                  <c:v>656</c:v>
                </c:pt>
                <c:pt idx="8">
                  <c:v>404</c:v>
                </c:pt>
                <c:pt idx="9">
                  <c:v>233</c:v>
                </c:pt>
                <c:pt idx="10">
                  <c:v>315</c:v>
                </c:pt>
                <c:pt idx="11">
                  <c:v>217</c:v>
                </c:pt>
                <c:pt idx="12">
                  <c:v>26</c:v>
                </c:pt>
                <c:pt idx="13">
                  <c:v>32</c:v>
                </c:pt>
                <c:pt idx="14">
                  <c:v>41</c:v>
                </c:pt>
                <c:pt idx="15">
                  <c:v>58</c:v>
                </c:pt>
              </c:numCache>
            </c:numRef>
          </c:val>
          <c:extLst xmlns:c16r2="http://schemas.microsoft.com/office/drawing/2015/06/chart">
            <c:ext xmlns:c16="http://schemas.microsoft.com/office/drawing/2014/chart" uri="{C3380CC4-5D6E-409C-BE32-E72D297353CC}">
              <c16:uniqueId val="{00000001-B337-4214-87E9-A4814F7DCF1D}"/>
            </c:ext>
          </c:extLst>
        </c:ser>
        <c:dLbls>
          <c:showLegendKey val="0"/>
          <c:showVal val="0"/>
          <c:showCatName val="0"/>
          <c:showSerName val="0"/>
          <c:showPercent val="0"/>
          <c:showBubbleSize val="0"/>
        </c:dLbls>
        <c:gapWidth val="115"/>
        <c:overlap val="-20"/>
        <c:axId val="2500056"/>
        <c:axId val="2503192"/>
      </c:barChart>
      <c:catAx>
        <c:axId val="2500056"/>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CL"/>
          </a:p>
        </c:txPr>
        <c:crossAx val="2503192"/>
        <c:crosses val="autoZero"/>
        <c:auto val="1"/>
        <c:lblAlgn val="ctr"/>
        <c:lblOffset val="100"/>
        <c:noMultiLvlLbl val="0"/>
      </c:catAx>
      <c:valAx>
        <c:axId val="2503192"/>
        <c:scaling>
          <c:orientation val="minMax"/>
        </c:scaling>
        <c:delete val="0"/>
        <c:axPos val="b"/>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CL"/>
          </a:p>
        </c:txPr>
        <c:crossAx val="25000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CL"/>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CL"/>
    </a:p>
  </c:txPr>
  <c:externalData r:id="rId3">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view3D>
      <c:rotX val="30"/>
      <c:rotY val="18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3025458851391356"/>
          <c:w val="1"/>
          <c:h val="0.61809671659603826"/>
        </c:manualLayout>
      </c:layout>
      <c:pie3DChart>
        <c:varyColors val="1"/>
        <c:ser>
          <c:idx val="0"/>
          <c:order val="0"/>
          <c:tx>
            <c:strRef>
              <c:f>Hoja1!$B$1</c:f>
              <c:strCache>
                <c:ptCount val="1"/>
                <c:pt idx="0">
                  <c:v>Usuarios</c:v>
                </c:pt>
              </c:strCache>
            </c:strRef>
          </c:tx>
          <c:dPt>
            <c:idx val="0"/>
            <c:bubble3D val="0"/>
            <c:spPr>
              <a:solidFill>
                <a:srgbClr val="FFFF00"/>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7679-46EF-84A6-F1CA77D0E7AF}"/>
              </c:ext>
            </c:extLst>
          </c:dPt>
          <c:dPt>
            <c:idx val="1"/>
            <c:bubble3D val="0"/>
            <c:spPr>
              <a:solidFill>
                <a:schemeClr val="accent6"/>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7679-46EF-84A6-F1CA77D0E7AF}"/>
              </c:ext>
            </c:extLst>
          </c:dPt>
          <c:dPt>
            <c:idx val="2"/>
            <c:bubble3D val="0"/>
            <c:spPr>
              <a:solidFill>
                <a:schemeClr val="accent6">
                  <a:shade val="65000"/>
                </a:schemeClr>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5-7679-46EF-84A6-F1CA77D0E7AF}"/>
              </c:ext>
            </c:extLst>
          </c:dPt>
          <c:dLbls>
            <c:dLbl>
              <c:idx val="0"/>
              <c:layout>
                <c:manualLayout>
                  <c:x val="1.0825741023209793E-2"/>
                  <c:y val="-0.32808789598974547"/>
                </c:manualLayout>
              </c:layout>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n-lt"/>
                      <a:ea typeface="+mn-ea"/>
                      <a:cs typeface="+mn-cs"/>
                    </a:defRPr>
                  </a:pPr>
                  <a:endParaRPr lang="es-CL"/>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7679-46EF-84A6-F1CA77D0E7AF}"/>
                </c:ext>
                <c:ext xmlns:c15="http://schemas.microsoft.com/office/drawing/2012/chart" uri="{CE6537A1-D6FC-4f65-9D91-7224C49458BB}">
                  <c15:layout>
                    <c:manualLayout>
                      <c:w val="0.2857142857142857"/>
                      <c:h val="0.37376744186046512"/>
                    </c:manualLayout>
                  </c15:layout>
                </c:ext>
              </c:extLst>
            </c:dLbl>
            <c:dLbl>
              <c:idx val="1"/>
              <c:layout>
                <c:manualLayout>
                  <c:x val="-0.10471204188481677"/>
                  <c:y val="-6.3293902215711406E-2"/>
                </c:manualLayout>
              </c:layout>
              <c:tx>
                <c:rich>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n-lt"/>
                        <a:ea typeface="+mn-ea"/>
                        <a:cs typeface="+mn-cs"/>
                      </a:defRPr>
                    </a:pPr>
                    <a:fld id="{E861BE82-8918-4CB6-BA33-203D9A241ABE}" type="PERCENTAGE">
                      <a:rPr lang="en-US" sz="700">
                        <a:solidFill>
                          <a:sysClr val="windowText" lastClr="000000"/>
                        </a:solidFill>
                      </a:rPr>
                      <a:pPr>
                        <a:defRPr sz="700">
                          <a:solidFill>
                            <a:sysClr val="windowText" lastClr="000000"/>
                          </a:solidFill>
                        </a:defRPr>
                      </a:pPr>
                      <a:t>[PORCENTAJE]</a:t>
                    </a:fld>
                    <a:endParaRPr lang="es-CL"/>
                  </a:p>
                </c:rich>
              </c:tx>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n-lt"/>
                      <a:ea typeface="+mn-ea"/>
                      <a:cs typeface="+mn-cs"/>
                    </a:defRPr>
                  </a:pPr>
                  <a:endParaRPr lang="es-CL"/>
                </a:p>
              </c:txPr>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7679-46EF-84A6-F1CA77D0E7AF}"/>
                </c:ext>
                <c:ext xmlns:c15="http://schemas.microsoft.com/office/drawing/2012/chart" uri="{CE6537A1-D6FC-4f65-9D91-7224C49458BB}">
                  <c15:layout>
                    <c:manualLayout>
                      <c:w val="0.2857142857142857"/>
                      <c:h val="0.37376744186046512"/>
                    </c:manualLayout>
                  </c15:layout>
                  <c15:dlblFieldTable/>
                  <c15:showDataLabelsRange val="0"/>
                </c:ext>
              </c:extLst>
            </c:dLbl>
            <c:dLbl>
              <c:idx val="2"/>
              <c:layout>
                <c:manualLayout>
                  <c:x val="4.640799330243553E-2"/>
                  <c:y val="5.4171180931744311E-3"/>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5-7679-46EF-84A6-F1CA77D0E7AF}"/>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500" b="0" i="0" u="none" strike="noStrike" kern="1200" baseline="0">
                    <a:solidFill>
                      <a:sysClr val="windowText" lastClr="000000"/>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Hoja1!$A$2:$A$4</c:f>
              <c:strCache>
                <c:ptCount val="3"/>
                <c:pt idx="0">
                  <c:v>Fem.</c:v>
                </c:pt>
                <c:pt idx="1">
                  <c:v>Masc.</c:v>
                </c:pt>
                <c:pt idx="2">
                  <c:v>P.Jurid.</c:v>
                </c:pt>
              </c:strCache>
            </c:strRef>
          </c:cat>
          <c:val>
            <c:numRef>
              <c:f>Hoja1!$B$2:$B$4</c:f>
              <c:numCache>
                <c:formatCode>General</c:formatCode>
                <c:ptCount val="3"/>
                <c:pt idx="0">
                  <c:v>4040</c:v>
                </c:pt>
                <c:pt idx="1">
                  <c:v>5447</c:v>
                </c:pt>
                <c:pt idx="2">
                  <c:v>38</c:v>
                </c:pt>
              </c:numCache>
            </c:numRef>
          </c:val>
          <c:extLst xmlns:c16r2="http://schemas.microsoft.com/office/drawing/2015/06/chart">
            <c:ext xmlns:c16="http://schemas.microsoft.com/office/drawing/2014/chart" uri="{C3380CC4-5D6E-409C-BE32-E72D297353CC}">
              <c16:uniqueId val="{00000006-7679-46EF-84A6-F1CA77D0E7AF}"/>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
          <c:y val="0.75611646218641282"/>
          <c:w val="1"/>
          <c:h val="0.24388292200203035"/>
        </c:manualLayout>
      </c:layout>
      <c:overlay val="0"/>
      <c:spPr>
        <a:noFill/>
        <a:ln>
          <a:no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sz="900"/>
      </a:pPr>
      <a:endParaRPr lang="es-CL"/>
    </a:p>
  </c:txPr>
  <c:externalData r:id="rId3">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Hoja1!$M$312</c:f>
              <c:strCache>
                <c:ptCount val="1"/>
                <c:pt idx="0">
                  <c:v>Fem.</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rgbClr val="FF0000"/>
                    </a:solidFill>
                    <a:latin typeface="+mn-lt"/>
                    <a:ea typeface="+mn-ea"/>
                    <a:cs typeface="+mn-cs"/>
                  </a:defRPr>
                </a:pPr>
                <a:endParaRPr lang="es-C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Hoja1!$L$313:$L$324</c:f>
              <c:strCache>
                <c:ptCount val="12"/>
                <c:pt idx="0">
                  <c:v>Antofagasta</c:v>
                </c:pt>
                <c:pt idx="1">
                  <c:v>Coquimbo</c:v>
                </c:pt>
                <c:pt idx="2">
                  <c:v>Valparaiso</c:v>
                </c:pt>
                <c:pt idx="3">
                  <c:v>Metropolitana</c:v>
                </c:pt>
                <c:pt idx="4">
                  <c:v>O´Higgins</c:v>
                </c:pt>
                <c:pt idx="5">
                  <c:v>Maule</c:v>
                </c:pt>
                <c:pt idx="6">
                  <c:v>Ñuble</c:v>
                </c:pt>
                <c:pt idx="7">
                  <c:v>Bio Bio</c:v>
                </c:pt>
                <c:pt idx="8">
                  <c:v>Araucanía</c:v>
                </c:pt>
                <c:pt idx="9">
                  <c:v>Los Rios</c:v>
                </c:pt>
                <c:pt idx="10">
                  <c:v>Los Lagos </c:v>
                </c:pt>
                <c:pt idx="11">
                  <c:v>Aysén</c:v>
                </c:pt>
              </c:strCache>
            </c:strRef>
          </c:cat>
          <c:val>
            <c:numRef>
              <c:f>Hoja1!$M$313:$M$324</c:f>
              <c:numCache>
                <c:formatCode>General</c:formatCode>
                <c:ptCount val="12"/>
                <c:pt idx="0">
                  <c:v>7</c:v>
                </c:pt>
                <c:pt idx="1">
                  <c:v>2152</c:v>
                </c:pt>
                <c:pt idx="2">
                  <c:v>910</c:v>
                </c:pt>
                <c:pt idx="3">
                  <c:v>478</c:v>
                </c:pt>
                <c:pt idx="4">
                  <c:v>563</c:v>
                </c:pt>
                <c:pt idx="5">
                  <c:v>4128</c:v>
                </c:pt>
                <c:pt idx="6">
                  <c:v>1942</c:v>
                </c:pt>
                <c:pt idx="7">
                  <c:v>900</c:v>
                </c:pt>
                <c:pt idx="8">
                  <c:v>1015</c:v>
                </c:pt>
                <c:pt idx="9">
                  <c:v>5</c:v>
                </c:pt>
                <c:pt idx="10">
                  <c:v>1268</c:v>
                </c:pt>
                <c:pt idx="11">
                  <c:v>12</c:v>
                </c:pt>
              </c:numCache>
            </c:numRef>
          </c:val>
          <c:extLst xmlns:c16r2="http://schemas.microsoft.com/office/drawing/2015/06/chart">
            <c:ext xmlns:c16="http://schemas.microsoft.com/office/drawing/2014/chart" uri="{C3380CC4-5D6E-409C-BE32-E72D297353CC}">
              <c16:uniqueId val="{00000000-A1B2-4C0B-919C-33288E03C3A5}"/>
            </c:ext>
          </c:extLst>
        </c:ser>
        <c:ser>
          <c:idx val="1"/>
          <c:order val="1"/>
          <c:tx>
            <c:strRef>
              <c:f>Hoja1!$N$312</c:f>
              <c:strCache>
                <c:ptCount val="1"/>
                <c:pt idx="0">
                  <c:v>Masc.</c:v>
                </c:pt>
              </c:strCache>
            </c:strRef>
          </c:tx>
          <c:spPr>
            <a:solidFill>
              <a:schemeClr val="accent2"/>
            </a:solidFill>
            <a:ln>
              <a:noFill/>
            </a:ln>
            <a:effectLst/>
          </c:spPr>
          <c:invertIfNegative val="0"/>
          <c:dLbls>
            <c:dLbl>
              <c:idx val="8"/>
              <c:layout>
                <c:manualLayout>
                  <c:x val="7.8380169078874692E-17"/>
                  <c:y val="-1.329198050509534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A1B2-4C0B-919C-33288E03C3A5}"/>
                </c:ext>
                <c:ext xmlns:c15="http://schemas.microsoft.com/office/drawing/2012/chart" uri="{CE6537A1-D6FC-4f65-9D91-7224C49458BB}"/>
              </c:extLst>
            </c:dLbl>
            <c:dLbl>
              <c:idx val="10"/>
              <c:layout>
                <c:manualLayout>
                  <c:x val="1.0688328345446772E-2"/>
                  <c:y val="-8.8613203367301722E-3"/>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A1B2-4C0B-919C-33288E03C3A5}"/>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700" b="0" i="0" u="none" strike="noStrike" kern="1200" baseline="0">
                    <a:solidFill>
                      <a:sysClr val="windowText" lastClr="000000"/>
                    </a:solidFill>
                    <a:latin typeface="+mn-lt"/>
                    <a:ea typeface="+mn-ea"/>
                    <a:cs typeface="+mn-cs"/>
                  </a:defRPr>
                </a:pPr>
                <a:endParaRPr lang="es-C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Hoja1!$L$313:$L$324</c:f>
              <c:strCache>
                <c:ptCount val="12"/>
                <c:pt idx="0">
                  <c:v>Antofagasta</c:v>
                </c:pt>
                <c:pt idx="1">
                  <c:v>Coquimbo</c:v>
                </c:pt>
                <c:pt idx="2">
                  <c:v>Valparaiso</c:v>
                </c:pt>
                <c:pt idx="3">
                  <c:v>Metropolitana</c:v>
                </c:pt>
                <c:pt idx="4">
                  <c:v>O´Higgins</c:v>
                </c:pt>
                <c:pt idx="5">
                  <c:v>Maule</c:v>
                </c:pt>
                <c:pt idx="6">
                  <c:v>Ñuble</c:v>
                </c:pt>
                <c:pt idx="7">
                  <c:v>Bio Bio</c:v>
                </c:pt>
                <c:pt idx="8">
                  <c:v>Araucanía</c:v>
                </c:pt>
                <c:pt idx="9">
                  <c:v>Los Rios</c:v>
                </c:pt>
                <c:pt idx="10">
                  <c:v>Los Lagos </c:v>
                </c:pt>
                <c:pt idx="11">
                  <c:v>Aysén</c:v>
                </c:pt>
              </c:strCache>
            </c:strRef>
          </c:cat>
          <c:val>
            <c:numRef>
              <c:f>Hoja1!$N$313:$N$324</c:f>
              <c:numCache>
                <c:formatCode>General</c:formatCode>
                <c:ptCount val="12"/>
                <c:pt idx="0">
                  <c:v>16</c:v>
                </c:pt>
                <c:pt idx="1">
                  <c:v>3184</c:v>
                </c:pt>
                <c:pt idx="2">
                  <c:v>2139</c:v>
                </c:pt>
                <c:pt idx="3">
                  <c:v>759</c:v>
                </c:pt>
                <c:pt idx="4">
                  <c:v>1611</c:v>
                </c:pt>
                <c:pt idx="5">
                  <c:v>6742</c:v>
                </c:pt>
                <c:pt idx="6">
                  <c:v>3058</c:v>
                </c:pt>
                <c:pt idx="7">
                  <c:v>1269</c:v>
                </c:pt>
                <c:pt idx="8">
                  <c:v>1124</c:v>
                </c:pt>
                <c:pt idx="9">
                  <c:v>2</c:v>
                </c:pt>
                <c:pt idx="10">
                  <c:v>1058</c:v>
                </c:pt>
                <c:pt idx="11">
                  <c:v>44</c:v>
                </c:pt>
              </c:numCache>
            </c:numRef>
          </c:val>
          <c:extLst xmlns:c16r2="http://schemas.microsoft.com/office/drawing/2015/06/chart">
            <c:ext xmlns:c16="http://schemas.microsoft.com/office/drawing/2014/chart" uri="{C3380CC4-5D6E-409C-BE32-E72D297353CC}">
              <c16:uniqueId val="{00000003-A1B2-4C0B-919C-33288E03C3A5}"/>
            </c:ext>
          </c:extLst>
        </c:ser>
        <c:dLbls>
          <c:showLegendKey val="0"/>
          <c:showVal val="0"/>
          <c:showCatName val="0"/>
          <c:showSerName val="0"/>
          <c:showPercent val="0"/>
          <c:showBubbleSize val="0"/>
        </c:dLbls>
        <c:gapWidth val="219"/>
        <c:overlap val="-27"/>
        <c:axId val="474245512"/>
        <c:axId val="474243944"/>
      </c:barChart>
      <c:catAx>
        <c:axId val="4742455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mn-lt"/>
                <a:ea typeface="+mn-ea"/>
                <a:cs typeface="+mn-cs"/>
              </a:defRPr>
            </a:pPr>
            <a:endParaRPr lang="es-CL"/>
          </a:p>
        </c:txPr>
        <c:crossAx val="474243944"/>
        <c:crosses val="autoZero"/>
        <c:auto val="1"/>
        <c:lblAlgn val="ctr"/>
        <c:lblOffset val="100"/>
        <c:noMultiLvlLbl val="0"/>
      </c:catAx>
      <c:valAx>
        <c:axId val="474243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474245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a:noFill/>
    </a:ln>
    <a:effectLst/>
  </c:spPr>
  <c:txPr>
    <a:bodyPr/>
    <a:lstStyle/>
    <a:p>
      <a:pPr>
        <a:defRPr/>
      </a:pPr>
      <a:endParaRPr lang="es-CL"/>
    </a:p>
  </c:txPr>
  <c:externalData r:id="rId3">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18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0"/>
          <c:y val="0.13025458851391356"/>
          <c:w val="1"/>
          <c:h val="0.61809671659603826"/>
        </c:manualLayout>
      </c:layout>
      <c:pie3DChart>
        <c:varyColors val="1"/>
        <c:ser>
          <c:idx val="0"/>
          <c:order val="0"/>
          <c:tx>
            <c:strRef>
              <c:f>Hoja1!$B$1</c:f>
              <c:strCache>
                <c:ptCount val="1"/>
                <c:pt idx="0">
                  <c:v>Usuarios</c:v>
                </c:pt>
              </c:strCache>
            </c:strRef>
          </c:tx>
          <c:dPt>
            <c:idx val="0"/>
            <c:bubble3D val="0"/>
            <c:spPr>
              <a:solidFill>
                <a:schemeClr val="accent1"/>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1-25BF-418A-BEB6-380C47BBF08E}"/>
              </c:ext>
            </c:extLst>
          </c:dPt>
          <c:dPt>
            <c:idx val="1"/>
            <c:bubble3D val="0"/>
            <c:spPr>
              <a:solidFill>
                <a:schemeClr val="accent2"/>
              </a:solidFill>
              <a:ln w="25400">
                <a:solidFill>
                  <a:schemeClr val="lt1"/>
                </a:solidFill>
              </a:ln>
              <a:effectLst/>
              <a:sp3d contourW="25400">
                <a:contourClr>
                  <a:schemeClr val="lt1"/>
                </a:contourClr>
              </a:sp3d>
            </c:spPr>
            <c:extLst xmlns:c16r2="http://schemas.microsoft.com/office/drawing/2015/06/chart">
              <c:ext xmlns:c16="http://schemas.microsoft.com/office/drawing/2014/chart" uri="{C3380CC4-5D6E-409C-BE32-E72D297353CC}">
                <c16:uniqueId val="{00000003-25BF-418A-BEB6-380C47BBF08E}"/>
              </c:ext>
            </c:extLst>
          </c:dPt>
          <c:dLbls>
            <c:dLbl>
              <c:idx val="0"/>
              <c:layout>
                <c:manualLayout>
                  <c:x val="0"/>
                  <c:y val="9.4651501895596388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1-25BF-418A-BEB6-380C47BBF08E}"/>
                </c:ext>
                <c:ext xmlns:c15="http://schemas.microsoft.com/office/drawing/2012/chart" uri="{CE6537A1-D6FC-4f65-9D91-7224C49458BB}"/>
              </c:extLst>
            </c:dLbl>
            <c:dLbl>
              <c:idx val="1"/>
              <c:layout>
                <c:manualLayout>
                  <c:x val="4.4475330090340513E-2"/>
                  <c:y val="-8.8161677515121009E-2"/>
                </c:manualLayout>
              </c:layout>
              <c:showLegendKey val="0"/>
              <c:showVal val="0"/>
              <c:showCatName val="0"/>
              <c:showSerName val="0"/>
              <c:showPercent val="1"/>
              <c:showBubbleSize val="0"/>
              <c:extLst xmlns:c16r2="http://schemas.microsoft.com/office/drawing/2015/06/chart">
                <c:ext xmlns:c16="http://schemas.microsoft.com/office/drawing/2014/chart" uri="{C3380CC4-5D6E-409C-BE32-E72D297353CC}">
                  <c16:uniqueId val="{00000003-25BF-418A-BEB6-380C47BBF08E}"/>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000" b="0" i="0" u="none" strike="noStrike" kern="1200" baseline="0">
                    <a:solidFill>
                      <a:schemeClr val="tx1">
                        <a:lumMod val="75000"/>
                        <a:lumOff val="25000"/>
                      </a:schemeClr>
                    </a:solidFill>
                    <a:latin typeface="+mn-lt"/>
                    <a:ea typeface="+mn-ea"/>
                    <a:cs typeface="+mn-cs"/>
                  </a:defRPr>
                </a:pPr>
                <a:endParaRPr lang="es-CL"/>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Hoja1!$A$2:$A$3</c:f>
              <c:strCache>
                <c:ptCount val="2"/>
                <c:pt idx="0">
                  <c:v>Femenino</c:v>
                </c:pt>
                <c:pt idx="1">
                  <c:v>Masculino</c:v>
                </c:pt>
              </c:strCache>
            </c:strRef>
          </c:cat>
          <c:val>
            <c:numRef>
              <c:f>Hoja1!$B$2:$B$3</c:f>
              <c:numCache>
                <c:formatCode>General</c:formatCode>
                <c:ptCount val="2"/>
                <c:pt idx="0">
                  <c:v>13380</c:v>
                </c:pt>
                <c:pt idx="1">
                  <c:v>21006</c:v>
                </c:pt>
              </c:numCache>
            </c:numRef>
          </c:val>
          <c:extLst xmlns:c16r2="http://schemas.microsoft.com/office/drawing/2015/06/chart">
            <c:ext xmlns:c16="http://schemas.microsoft.com/office/drawing/2014/chart" uri="{C3380CC4-5D6E-409C-BE32-E72D297353CC}">
              <c16:uniqueId val="{00000004-25BF-418A-BEB6-380C47BBF08E}"/>
            </c:ext>
          </c:extLst>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3.8369821562436714E-2"/>
          <c:y val="0.84308272408527474"/>
          <c:w val="0.89999945281336002"/>
          <c:h val="0.15691727591472518"/>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chart>
  <c:spPr>
    <a:noFill/>
    <a:ln w="9525" cap="flat" cmpd="sng" algn="ctr">
      <a:noFill/>
      <a:round/>
    </a:ln>
    <a:effectLst/>
  </c:spPr>
  <c:txPr>
    <a:bodyPr/>
    <a:lstStyle/>
    <a:p>
      <a:pPr>
        <a:defRPr sz="1000"/>
      </a:pPr>
      <a:endParaRPr lang="es-CL"/>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Hoja1!$D$4</c:f>
              <c:strCache>
                <c:ptCount val="1"/>
                <c:pt idx="0">
                  <c:v>nominal</c:v>
                </c:pt>
              </c:strCache>
            </c:strRef>
          </c:tx>
          <c:spPr>
            <a:solidFill>
              <a:srgbClr val="FF0000"/>
            </a:solidFill>
          </c:spPr>
          <c:invertIfNegative val="0"/>
          <c:cat>
            <c:numRef>
              <c:f>Hoja1!$C$6:$C$17</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Hoja1!$D$6:$D$17</c:f>
              <c:numCache>
                <c:formatCode>_-* #,##0_-;\-* #,##0_-;_-* "-"??_-;_-@_-</c:formatCode>
                <c:ptCount val="12"/>
                <c:pt idx="0">
                  <c:v>170210596.50299999</c:v>
                </c:pt>
                <c:pt idx="1">
                  <c:v>194505088.22600001</c:v>
                </c:pt>
                <c:pt idx="2">
                  <c:v>215515213.61700001</c:v>
                </c:pt>
                <c:pt idx="3">
                  <c:v>228274150.84599999</c:v>
                </c:pt>
                <c:pt idx="4">
                  <c:v>248725865.134</c:v>
                </c:pt>
                <c:pt idx="5">
                  <c:v>262930320.22100002</c:v>
                </c:pt>
                <c:pt idx="6">
                  <c:v>264124469.07300001</c:v>
                </c:pt>
                <c:pt idx="7">
                  <c:v>283095087.25400001</c:v>
                </c:pt>
                <c:pt idx="8">
                  <c:v>284765675.54699999</c:v>
                </c:pt>
                <c:pt idx="9">
                  <c:v>302460396.55199999</c:v>
                </c:pt>
                <c:pt idx="10">
                  <c:v>298877235.52299994</c:v>
                </c:pt>
                <c:pt idx="11">
                  <c:v>313552079.01699996</c:v>
                </c:pt>
              </c:numCache>
            </c:numRef>
          </c:val>
          <c:extLst xmlns:c16r2="http://schemas.microsoft.com/office/drawing/2015/06/chart">
            <c:ext xmlns:c16="http://schemas.microsoft.com/office/drawing/2014/chart" uri="{C3380CC4-5D6E-409C-BE32-E72D297353CC}">
              <c16:uniqueId val="{00000000-7B5D-477C-9A86-E26FED53A8F5}"/>
            </c:ext>
          </c:extLst>
        </c:ser>
        <c:ser>
          <c:idx val="1"/>
          <c:order val="1"/>
          <c:tx>
            <c:strRef>
              <c:f>Hoja1!$E$4</c:f>
              <c:strCache>
                <c:ptCount val="1"/>
                <c:pt idx="0">
                  <c:v>Real 2010</c:v>
                </c:pt>
              </c:strCache>
            </c:strRef>
          </c:tx>
          <c:spPr>
            <a:solidFill>
              <a:srgbClr val="002060"/>
            </a:solidFill>
          </c:spPr>
          <c:invertIfNegative val="0"/>
          <c:cat>
            <c:numRef>
              <c:f>Hoja1!$C$6:$C$17</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Hoja1!$E$6:$E$17</c:f>
              <c:numCache>
                <c:formatCode>_-* #,##0_-;\-* #,##0_-;_-* "-"??_-;_-@_-</c:formatCode>
                <c:ptCount val="12"/>
                <c:pt idx="0">
                  <c:v>170210596.50299999</c:v>
                </c:pt>
                <c:pt idx="1">
                  <c:v>186743672.00673351</c:v>
                </c:pt>
                <c:pt idx="2">
                  <c:v>203885538.65663475</c:v>
                </c:pt>
                <c:pt idx="3">
                  <c:v>209633781.44449198</c:v>
                </c:pt>
                <c:pt idx="4">
                  <c:v>218273320.31743491</c:v>
                </c:pt>
                <c:pt idx="5">
                  <c:v>221058546.38468319</c:v>
                </c:pt>
                <c:pt idx="6">
                  <c:v>216207311.02016246</c:v>
                </c:pt>
                <c:pt idx="7">
                  <c:v>226593497.62338558</c:v>
                </c:pt>
                <c:pt idx="8">
                  <c:v>222234898.72766852</c:v>
                </c:pt>
                <c:pt idx="9">
                  <c:v>229167235.83186314</c:v>
                </c:pt>
                <c:pt idx="10">
                  <c:v>219322199.05287182</c:v>
                </c:pt>
                <c:pt idx="11">
                  <c:v>209574694.55299032</c:v>
                </c:pt>
              </c:numCache>
            </c:numRef>
          </c:val>
          <c:extLst xmlns:c16r2="http://schemas.microsoft.com/office/drawing/2015/06/chart">
            <c:ext xmlns:c16="http://schemas.microsoft.com/office/drawing/2014/chart" uri="{C3380CC4-5D6E-409C-BE32-E72D297353CC}">
              <c16:uniqueId val="{00000001-7B5D-477C-9A86-E26FED53A8F5}"/>
            </c:ext>
          </c:extLst>
        </c:ser>
        <c:dLbls>
          <c:showLegendKey val="0"/>
          <c:showVal val="0"/>
          <c:showCatName val="0"/>
          <c:showSerName val="0"/>
          <c:showPercent val="0"/>
          <c:showBubbleSize val="0"/>
        </c:dLbls>
        <c:gapWidth val="150"/>
        <c:axId val="474246296"/>
        <c:axId val="474242768"/>
      </c:barChart>
      <c:catAx>
        <c:axId val="474246296"/>
        <c:scaling>
          <c:orientation val="minMax"/>
        </c:scaling>
        <c:delete val="0"/>
        <c:axPos val="b"/>
        <c:numFmt formatCode="#,##0" sourceLinked="0"/>
        <c:majorTickMark val="none"/>
        <c:minorTickMark val="none"/>
        <c:tickLblPos val="nextTo"/>
        <c:txPr>
          <a:bodyPr/>
          <a:lstStyle/>
          <a:p>
            <a:pPr>
              <a:defRPr sz="1200" b="1"/>
            </a:pPr>
            <a:endParaRPr lang="es-CL"/>
          </a:p>
        </c:txPr>
        <c:crossAx val="474242768"/>
        <c:crosses val="autoZero"/>
        <c:auto val="1"/>
        <c:lblAlgn val="ctr"/>
        <c:lblOffset val="100"/>
        <c:noMultiLvlLbl val="0"/>
      </c:catAx>
      <c:valAx>
        <c:axId val="474242768"/>
        <c:scaling>
          <c:orientation val="minMax"/>
        </c:scaling>
        <c:delete val="0"/>
        <c:axPos val="l"/>
        <c:majorGridlines/>
        <c:numFmt formatCode="#,##0" sourceLinked="0"/>
        <c:majorTickMark val="none"/>
        <c:minorTickMark val="none"/>
        <c:tickLblPos val="nextTo"/>
        <c:txPr>
          <a:bodyPr/>
          <a:lstStyle/>
          <a:p>
            <a:pPr>
              <a:defRPr sz="1200" b="1" baseline="0"/>
            </a:pPr>
            <a:endParaRPr lang="es-CL"/>
          </a:p>
        </c:txPr>
        <c:crossAx val="474246296"/>
        <c:crosses val="autoZero"/>
        <c:crossBetween val="between"/>
        <c:dispUnits>
          <c:builtInUnit val="thousands"/>
        </c:dispUnits>
      </c:valAx>
      <c:dTable>
        <c:showHorzBorder val="1"/>
        <c:showVertBorder val="1"/>
        <c:showOutline val="1"/>
        <c:showKeys val="1"/>
        <c:txPr>
          <a:bodyPr/>
          <a:lstStyle/>
          <a:p>
            <a:pPr rtl="0">
              <a:defRPr sz="800" b="1"/>
            </a:pPr>
            <a:endParaRPr lang="es-CL"/>
          </a:p>
        </c:txPr>
      </c:dTable>
    </c:plotArea>
    <c:plotVisOnly val="1"/>
    <c:dispBlanksAs val="gap"/>
    <c:showDLblsOverMax val="0"/>
  </c:chart>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Hoja1!$G$4</c:f>
              <c:strCache>
                <c:ptCount val="1"/>
                <c:pt idx="0">
                  <c:v>subt. 24</c:v>
                </c:pt>
              </c:strCache>
            </c:strRef>
          </c:tx>
          <c:spPr>
            <a:solidFill>
              <a:srgbClr val="FF0000"/>
            </a:solidFill>
          </c:spPr>
          <c:invertIfNegative val="0"/>
          <c:cat>
            <c:numRef>
              <c:f>Hoja1!$C$6:$C$17</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Hoja1!$G$6:$G$17</c:f>
              <c:numCache>
                <c:formatCode>_-* #,##0_-;\-* #,##0_-;_-* "-"??_-;_-@_-</c:formatCode>
                <c:ptCount val="12"/>
                <c:pt idx="0">
                  <c:v>45998688</c:v>
                </c:pt>
                <c:pt idx="1">
                  <c:v>59484480</c:v>
                </c:pt>
                <c:pt idx="2">
                  <c:v>67459091.709000006</c:v>
                </c:pt>
                <c:pt idx="3">
                  <c:v>67100202.081</c:v>
                </c:pt>
                <c:pt idx="4">
                  <c:v>77584431</c:v>
                </c:pt>
                <c:pt idx="5">
                  <c:v>84478500</c:v>
                </c:pt>
                <c:pt idx="6">
                  <c:v>73179173</c:v>
                </c:pt>
                <c:pt idx="7">
                  <c:v>87292791</c:v>
                </c:pt>
                <c:pt idx="8">
                  <c:v>80346221</c:v>
                </c:pt>
                <c:pt idx="9">
                  <c:v>87504755.920000002</c:v>
                </c:pt>
                <c:pt idx="10">
                  <c:v>80152560</c:v>
                </c:pt>
                <c:pt idx="11">
                  <c:v>84741304</c:v>
                </c:pt>
              </c:numCache>
            </c:numRef>
          </c:val>
          <c:extLst xmlns:c16r2="http://schemas.microsoft.com/office/drawing/2015/06/chart">
            <c:ext xmlns:c16="http://schemas.microsoft.com/office/drawing/2014/chart" uri="{C3380CC4-5D6E-409C-BE32-E72D297353CC}">
              <c16:uniqueId val="{00000000-3215-43B5-A964-BA4AC368BEFA}"/>
            </c:ext>
          </c:extLst>
        </c:ser>
        <c:ser>
          <c:idx val="1"/>
          <c:order val="1"/>
          <c:tx>
            <c:strRef>
              <c:f>Hoja1!$H$4</c:f>
              <c:strCache>
                <c:ptCount val="1"/>
                <c:pt idx="0">
                  <c:v>Real</c:v>
                </c:pt>
              </c:strCache>
            </c:strRef>
          </c:tx>
          <c:spPr>
            <a:solidFill>
              <a:srgbClr val="002060"/>
            </a:solidFill>
          </c:spPr>
          <c:invertIfNegative val="0"/>
          <c:cat>
            <c:numRef>
              <c:f>Hoja1!$C$6:$C$17</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Hoja1!$H$6:$H$17</c:f>
              <c:numCache>
                <c:formatCode>_-* #,##0_-;\-* #,##0_-;_-* "-"??_-;_-@_-</c:formatCode>
                <c:ptCount val="12"/>
                <c:pt idx="0">
                  <c:v>45998688</c:v>
                </c:pt>
                <c:pt idx="1">
                  <c:v>57110846.425282449</c:v>
                </c:pt>
                <c:pt idx="2">
                  <c:v>63818850.741643734</c:v>
                </c:pt>
                <c:pt idx="3">
                  <c:v>61620945.89246431</c:v>
                </c:pt>
                <c:pt idx="4">
                  <c:v>68085445.597648144</c:v>
                </c:pt>
                <c:pt idx="5">
                  <c:v>71025260.209860459</c:v>
                </c:pt>
                <c:pt idx="6">
                  <c:v>59903091.419509292</c:v>
                </c:pt>
                <c:pt idx="7">
                  <c:v>69870441.842920795</c:v>
                </c:pt>
                <c:pt idx="8">
                  <c:v>62703253.307433195</c:v>
                </c:pt>
                <c:pt idx="9">
                  <c:v>66300326.472264759</c:v>
                </c:pt>
                <c:pt idx="10">
                  <c:v>58817580.027985945</c:v>
                </c:pt>
                <c:pt idx="11">
                  <c:v>56640137.604889609</c:v>
                </c:pt>
              </c:numCache>
            </c:numRef>
          </c:val>
          <c:extLst xmlns:c16r2="http://schemas.microsoft.com/office/drawing/2015/06/chart">
            <c:ext xmlns:c16="http://schemas.microsoft.com/office/drawing/2014/chart" uri="{C3380CC4-5D6E-409C-BE32-E72D297353CC}">
              <c16:uniqueId val="{00000001-3215-43B5-A964-BA4AC368BEFA}"/>
            </c:ext>
          </c:extLst>
        </c:ser>
        <c:dLbls>
          <c:showLegendKey val="0"/>
          <c:showVal val="0"/>
          <c:showCatName val="0"/>
          <c:showSerName val="0"/>
          <c:showPercent val="0"/>
          <c:showBubbleSize val="0"/>
        </c:dLbls>
        <c:gapWidth val="150"/>
        <c:axId val="474235320"/>
        <c:axId val="474238848"/>
      </c:barChart>
      <c:catAx>
        <c:axId val="474235320"/>
        <c:scaling>
          <c:orientation val="minMax"/>
        </c:scaling>
        <c:delete val="0"/>
        <c:axPos val="b"/>
        <c:numFmt formatCode="#,##0" sourceLinked="0"/>
        <c:majorTickMark val="none"/>
        <c:minorTickMark val="none"/>
        <c:tickLblPos val="nextTo"/>
        <c:txPr>
          <a:bodyPr/>
          <a:lstStyle/>
          <a:p>
            <a:pPr>
              <a:defRPr sz="1200" b="1"/>
            </a:pPr>
            <a:endParaRPr lang="es-CL"/>
          </a:p>
        </c:txPr>
        <c:crossAx val="474238848"/>
        <c:crosses val="autoZero"/>
        <c:auto val="1"/>
        <c:lblAlgn val="ctr"/>
        <c:lblOffset val="100"/>
        <c:noMultiLvlLbl val="0"/>
      </c:catAx>
      <c:valAx>
        <c:axId val="474238848"/>
        <c:scaling>
          <c:orientation val="minMax"/>
        </c:scaling>
        <c:delete val="0"/>
        <c:axPos val="l"/>
        <c:majorGridlines/>
        <c:numFmt formatCode="#,##0" sourceLinked="0"/>
        <c:majorTickMark val="none"/>
        <c:minorTickMark val="none"/>
        <c:tickLblPos val="nextTo"/>
        <c:txPr>
          <a:bodyPr/>
          <a:lstStyle/>
          <a:p>
            <a:pPr>
              <a:defRPr sz="1200" b="1" baseline="0"/>
            </a:pPr>
            <a:endParaRPr lang="es-CL"/>
          </a:p>
        </c:txPr>
        <c:crossAx val="474235320"/>
        <c:crosses val="autoZero"/>
        <c:crossBetween val="between"/>
        <c:dispUnits>
          <c:builtInUnit val="thousands"/>
        </c:dispUnits>
      </c:valAx>
      <c:dTable>
        <c:showHorzBorder val="1"/>
        <c:showVertBorder val="1"/>
        <c:showOutline val="1"/>
        <c:showKeys val="1"/>
        <c:txPr>
          <a:bodyPr/>
          <a:lstStyle/>
          <a:p>
            <a:pPr rtl="0">
              <a:defRPr sz="800" b="1"/>
            </a:pPr>
            <a:endParaRPr lang="es-CL"/>
          </a:p>
        </c:txPr>
      </c:dTable>
    </c:plotArea>
    <c:plotVisOnly val="1"/>
    <c:dispBlanksAs val="gap"/>
    <c:showDLblsOverMax val="0"/>
  </c:chart>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Hoja1!$M$4</c:f>
              <c:strCache>
                <c:ptCount val="1"/>
                <c:pt idx="0">
                  <c:v>subt. 33</c:v>
                </c:pt>
              </c:strCache>
            </c:strRef>
          </c:tx>
          <c:spPr>
            <a:solidFill>
              <a:srgbClr val="FF0000"/>
            </a:solidFill>
          </c:spPr>
          <c:invertIfNegative val="0"/>
          <c:cat>
            <c:numRef>
              <c:f>Hoja1!$C$6:$C$17</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Hoja1!$M$6:$M$17</c:f>
              <c:numCache>
                <c:formatCode>_-* #,##0_-;\-* #,##0_-;_-* "-"??_-;_-@_-</c:formatCode>
                <c:ptCount val="12"/>
                <c:pt idx="0">
                  <c:v>40423013.093000002</c:v>
                </c:pt>
                <c:pt idx="1">
                  <c:v>35835188</c:v>
                </c:pt>
                <c:pt idx="2">
                  <c:v>51087605.226999998</c:v>
                </c:pt>
                <c:pt idx="3">
                  <c:v>58158531.557999998</c:v>
                </c:pt>
                <c:pt idx="4">
                  <c:v>66000726</c:v>
                </c:pt>
                <c:pt idx="5">
                  <c:v>58614089</c:v>
                </c:pt>
                <c:pt idx="6">
                  <c:v>63933616</c:v>
                </c:pt>
                <c:pt idx="7">
                  <c:v>64572020</c:v>
                </c:pt>
                <c:pt idx="8">
                  <c:v>68382016</c:v>
                </c:pt>
                <c:pt idx="9">
                  <c:v>71991424</c:v>
                </c:pt>
                <c:pt idx="10">
                  <c:v>70867827</c:v>
                </c:pt>
                <c:pt idx="11">
                  <c:v>83709700</c:v>
                </c:pt>
              </c:numCache>
            </c:numRef>
          </c:val>
          <c:extLst xmlns:c16r2="http://schemas.microsoft.com/office/drawing/2015/06/chart">
            <c:ext xmlns:c16="http://schemas.microsoft.com/office/drawing/2014/chart" uri="{C3380CC4-5D6E-409C-BE32-E72D297353CC}">
              <c16:uniqueId val="{00000000-7218-42C3-91F8-E327F8220DC6}"/>
            </c:ext>
          </c:extLst>
        </c:ser>
        <c:ser>
          <c:idx val="1"/>
          <c:order val="1"/>
          <c:tx>
            <c:strRef>
              <c:f>Hoja1!$N$4</c:f>
              <c:strCache>
                <c:ptCount val="1"/>
                <c:pt idx="0">
                  <c:v>Real</c:v>
                </c:pt>
              </c:strCache>
            </c:strRef>
          </c:tx>
          <c:spPr>
            <a:solidFill>
              <a:srgbClr val="002060"/>
            </a:solidFill>
          </c:spPr>
          <c:invertIfNegative val="0"/>
          <c:cat>
            <c:numRef>
              <c:f>Hoja1!$C$6:$C$17</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Hoja1!$N$6:$N$17</c:f>
              <c:numCache>
                <c:formatCode>_-* #,##0_-;\-* #,##0_-;_-* "-"??_-;_-@_-</c:formatCode>
                <c:ptCount val="12"/>
                <c:pt idx="0">
                  <c:v>40423013.093000002</c:v>
                </c:pt>
                <c:pt idx="1">
                  <c:v>34405241.812471494</c:v>
                </c:pt>
                <c:pt idx="2">
                  <c:v>48330805.679895535</c:v>
                </c:pt>
                <c:pt idx="3">
                  <c:v>53409432.686872266</c:v>
                </c:pt>
                <c:pt idx="4">
                  <c:v>57919981.903048068</c:v>
                </c:pt>
                <c:pt idx="5">
                  <c:v>49279768.499546267</c:v>
                </c:pt>
                <c:pt idx="6">
                  <c:v>52334852.759647913</c:v>
                </c:pt>
                <c:pt idx="7">
                  <c:v>51684400.468876265</c:v>
                </c:pt>
                <c:pt idx="8">
                  <c:v>53366229.519630417</c:v>
                </c:pt>
                <c:pt idx="9">
                  <c:v>54546234.250021055</c:v>
                </c:pt>
                <c:pt idx="10">
                  <c:v>52004253.96246811</c:v>
                </c:pt>
                <c:pt idx="11">
                  <c:v>55950625.056041472</c:v>
                </c:pt>
              </c:numCache>
            </c:numRef>
          </c:val>
          <c:extLst xmlns:c16r2="http://schemas.microsoft.com/office/drawing/2015/06/chart">
            <c:ext xmlns:c16="http://schemas.microsoft.com/office/drawing/2014/chart" uri="{C3380CC4-5D6E-409C-BE32-E72D297353CC}">
              <c16:uniqueId val="{00000001-7218-42C3-91F8-E327F8220DC6}"/>
            </c:ext>
          </c:extLst>
        </c:ser>
        <c:dLbls>
          <c:showLegendKey val="0"/>
          <c:showVal val="0"/>
          <c:showCatName val="0"/>
          <c:showSerName val="0"/>
          <c:showPercent val="0"/>
          <c:showBubbleSize val="0"/>
        </c:dLbls>
        <c:gapWidth val="150"/>
        <c:axId val="474236888"/>
        <c:axId val="474234536"/>
      </c:barChart>
      <c:catAx>
        <c:axId val="474236888"/>
        <c:scaling>
          <c:orientation val="minMax"/>
        </c:scaling>
        <c:delete val="0"/>
        <c:axPos val="b"/>
        <c:numFmt formatCode="#,##0" sourceLinked="0"/>
        <c:majorTickMark val="none"/>
        <c:minorTickMark val="none"/>
        <c:tickLblPos val="nextTo"/>
        <c:crossAx val="474234536"/>
        <c:crosses val="autoZero"/>
        <c:auto val="1"/>
        <c:lblAlgn val="ctr"/>
        <c:lblOffset val="100"/>
        <c:noMultiLvlLbl val="0"/>
      </c:catAx>
      <c:valAx>
        <c:axId val="474234536"/>
        <c:scaling>
          <c:orientation val="minMax"/>
        </c:scaling>
        <c:delete val="0"/>
        <c:axPos val="l"/>
        <c:majorGridlines/>
        <c:numFmt formatCode="#,##0" sourceLinked="0"/>
        <c:majorTickMark val="none"/>
        <c:minorTickMark val="none"/>
        <c:tickLblPos val="nextTo"/>
        <c:txPr>
          <a:bodyPr/>
          <a:lstStyle/>
          <a:p>
            <a:pPr>
              <a:defRPr b="1"/>
            </a:pPr>
            <a:endParaRPr lang="es-CL"/>
          </a:p>
        </c:txPr>
        <c:crossAx val="474236888"/>
        <c:crosses val="autoZero"/>
        <c:crossBetween val="between"/>
        <c:dispUnits>
          <c:builtInUnit val="thousands"/>
        </c:dispUnits>
      </c:valAx>
      <c:dTable>
        <c:showHorzBorder val="1"/>
        <c:showVertBorder val="1"/>
        <c:showOutline val="1"/>
        <c:showKeys val="1"/>
      </c:dTable>
    </c:plotArea>
    <c:plotVisOnly val="1"/>
    <c:dispBlanksAs val="gap"/>
    <c:showDLblsOverMax val="0"/>
  </c:chart>
  <c:txPr>
    <a:bodyPr/>
    <a:lstStyle/>
    <a:p>
      <a:pPr>
        <a:defRPr sz="800"/>
      </a:pPr>
      <a:endParaRPr lang="es-CL"/>
    </a:p>
  </c:txPr>
  <c:externalData r:id="rId1">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manualLayout>
          <c:layoutTarget val="inner"/>
          <c:xMode val="edge"/>
          <c:yMode val="edge"/>
          <c:x val="7.7387990457719755E-2"/>
          <c:y val="4.2506568338348545E-2"/>
          <c:w val="0.91086122014914672"/>
          <c:h val="0.79425201320198335"/>
        </c:manualLayout>
      </c:layout>
      <c:barChart>
        <c:barDir val="col"/>
        <c:grouping val="clustered"/>
        <c:varyColors val="0"/>
        <c:ser>
          <c:idx val="0"/>
          <c:order val="0"/>
          <c:tx>
            <c:strRef>
              <c:f>Hoja1!$J$4</c:f>
              <c:strCache>
                <c:ptCount val="1"/>
                <c:pt idx="0">
                  <c:v>subt. 32</c:v>
                </c:pt>
              </c:strCache>
            </c:strRef>
          </c:tx>
          <c:spPr>
            <a:solidFill>
              <a:srgbClr val="FF0000"/>
            </a:solidFill>
          </c:spPr>
          <c:invertIfNegative val="0"/>
          <c:cat>
            <c:numRef>
              <c:f>Hoja1!$C$6:$C$17</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Hoja1!$J$6:$J$17</c:f>
              <c:numCache>
                <c:formatCode>_-* #,##0_-;\-* #,##0_-;_-* "-"??_-;_-@_-</c:formatCode>
                <c:ptCount val="12"/>
                <c:pt idx="0">
                  <c:v>47721498.659000002</c:v>
                </c:pt>
                <c:pt idx="1">
                  <c:v>52652923</c:v>
                </c:pt>
                <c:pt idx="2">
                  <c:v>58106185.225000001</c:v>
                </c:pt>
                <c:pt idx="3">
                  <c:v>60352533</c:v>
                </c:pt>
                <c:pt idx="4">
                  <c:v>60519953</c:v>
                </c:pt>
                <c:pt idx="5">
                  <c:v>72218598</c:v>
                </c:pt>
                <c:pt idx="6">
                  <c:v>76062905</c:v>
                </c:pt>
                <c:pt idx="7">
                  <c:v>78450677</c:v>
                </c:pt>
                <c:pt idx="8">
                  <c:v>80474924</c:v>
                </c:pt>
                <c:pt idx="9">
                  <c:v>85675685</c:v>
                </c:pt>
                <c:pt idx="10">
                  <c:v>80297290.520999998</c:v>
                </c:pt>
                <c:pt idx="11">
                  <c:v>83406659</c:v>
                </c:pt>
              </c:numCache>
            </c:numRef>
          </c:val>
          <c:extLst xmlns:c16r2="http://schemas.microsoft.com/office/drawing/2015/06/chart">
            <c:ext xmlns:c16="http://schemas.microsoft.com/office/drawing/2014/chart" uri="{C3380CC4-5D6E-409C-BE32-E72D297353CC}">
              <c16:uniqueId val="{00000000-0C10-4360-A221-A3B55D445434}"/>
            </c:ext>
          </c:extLst>
        </c:ser>
        <c:ser>
          <c:idx val="1"/>
          <c:order val="1"/>
          <c:tx>
            <c:strRef>
              <c:f>Hoja1!$K$4</c:f>
              <c:strCache>
                <c:ptCount val="1"/>
                <c:pt idx="0">
                  <c:v>Real</c:v>
                </c:pt>
              </c:strCache>
            </c:strRef>
          </c:tx>
          <c:spPr>
            <a:solidFill>
              <a:srgbClr val="002060"/>
            </a:solidFill>
          </c:spPr>
          <c:invertIfNegative val="0"/>
          <c:cat>
            <c:numRef>
              <c:f>Hoja1!$C$6:$C$17</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Hoja1!$K$6:$K$17</c:f>
              <c:numCache>
                <c:formatCode>_-* #,##0_-;\-* #,##0_-;_-* "-"??_-;_-@_-</c:formatCode>
                <c:ptCount val="12"/>
                <c:pt idx="0">
                  <c:v>47721498.659000002</c:v>
                </c:pt>
                <c:pt idx="1">
                  <c:v>50551891.842968486</c:v>
                </c:pt>
                <c:pt idx="2">
                  <c:v>54970647.663580142</c:v>
                </c:pt>
                <c:pt idx="3">
                  <c:v>55424276.755184732</c:v>
                </c:pt>
                <c:pt idx="4">
                  <c:v>53110242.795409851</c:v>
                </c:pt>
                <c:pt idx="5">
                  <c:v>60717753.214620382</c:v>
                </c:pt>
                <c:pt idx="6">
                  <c:v>62263660.06962733</c:v>
                </c:pt>
                <c:pt idx="7">
                  <c:v>62793082.934720963</c:v>
                </c:pt>
                <c:pt idx="8">
                  <c:v>62803694.830506526</c:v>
                </c:pt>
                <c:pt idx="9">
                  <c:v>64914481.807458274</c:v>
                </c:pt>
                <c:pt idx="10">
                  <c:v>58923786.230275795</c:v>
                </c:pt>
                <c:pt idx="11">
                  <c:v>55748075.84886945</c:v>
                </c:pt>
              </c:numCache>
            </c:numRef>
          </c:val>
          <c:extLst xmlns:c16r2="http://schemas.microsoft.com/office/drawing/2015/06/chart">
            <c:ext xmlns:c16="http://schemas.microsoft.com/office/drawing/2014/chart" uri="{C3380CC4-5D6E-409C-BE32-E72D297353CC}">
              <c16:uniqueId val="{00000001-0C10-4360-A221-A3B55D445434}"/>
            </c:ext>
          </c:extLst>
        </c:ser>
        <c:dLbls>
          <c:showLegendKey val="0"/>
          <c:showVal val="0"/>
          <c:showCatName val="0"/>
          <c:showSerName val="0"/>
          <c:showPercent val="0"/>
          <c:showBubbleSize val="0"/>
        </c:dLbls>
        <c:gapWidth val="150"/>
        <c:axId val="474240024"/>
        <c:axId val="474237280"/>
      </c:barChart>
      <c:catAx>
        <c:axId val="474240024"/>
        <c:scaling>
          <c:orientation val="minMax"/>
        </c:scaling>
        <c:delete val="0"/>
        <c:axPos val="b"/>
        <c:numFmt formatCode="#,##0" sourceLinked="0"/>
        <c:majorTickMark val="none"/>
        <c:minorTickMark val="none"/>
        <c:tickLblPos val="nextTo"/>
        <c:txPr>
          <a:bodyPr/>
          <a:lstStyle/>
          <a:p>
            <a:pPr>
              <a:defRPr sz="1200" b="1"/>
            </a:pPr>
            <a:endParaRPr lang="es-CL"/>
          </a:p>
        </c:txPr>
        <c:crossAx val="474237280"/>
        <c:crosses val="autoZero"/>
        <c:auto val="1"/>
        <c:lblAlgn val="ctr"/>
        <c:lblOffset val="100"/>
        <c:noMultiLvlLbl val="0"/>
      </c:catAx>
      <c:valAx>
        <c:axId val="474237280"/>
        <c:scaling>
          <c:orientation val="minMax"/>
        </c:scaling>
        <c:delete val="0"/>
        <c:axPos val="l"/>
        <c:majorGridlines/>
        <c:numFmt formatCode="#,##0" sourceLinked="0"/>
        <c:majorTickMark val="none"/>
        <c:minorTickMark val="none"/>
        <c:tickLblPos val="nextTo"/>
        <c:txPr>
          <a:bodyPr/>
          <a:lstStyle/>
          <a:p>
            <a:pPr>
              <a:defRPr sz="1200" b="1" baseline="0"/>
            </a:pPr>
            <a:endParaRPr lang="es-CL"/>
          </a:p>
        </c:txPr>
        <c:crossAx val="474240024"/>
        <c:crosses val="autoZero"/>
        <c:crossBetween val="between"/>
        <c:dispUnits>
          <c:builtInUnit val="thousands"/>
        </c:dispUnits>
      </c:valAx>
      <c:dTable>
        <c:showHorzBorder val="1"/>
        <c:showVertBorder val="1"/>
        <c:showOutline val="1"/>
        <c:showKeys val="1"/>
        <c:txPr>
          <a:bodyPr/>
          <a:lstStyle/>
          <a:p>
            <a:pPr rtl="0">
              <a:defRPr sz="800" b="1"/>
            </a:pPr>
            <a:endParaRPr lang="es-CL"/>
          </a:p>
        </c:txPr>
      </c:dTable>
    </c:plotArea>
    <c:plotVisOnly val="1"/>
    <c:dispBlanksAs val="gap"/>
    <c:showDLblsOverMax val="0"/>
  </c:chart>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Hoja1!$S$4</c:f>
              <c:strCache>
                <c:ptCount val="1"/>
                <c:pt idx="0">
                  <c:v>subt. 22</c:v>
                </c:pt>
              </c:strCache>
            </c:strRef>
          </c:tx>
          <c:spPr>
            <a:solidFill>
              <a:srgbClr val="FF0000"/>
            </a:solidFill>
          </c:spPr>
          <c:invertIfNegative val="0"/>
          <c:cat>
            <c:numRef>
              <c:f>Hoja1!$C$6:$C$17</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Hoja1!$S$6:$S$17</c:f>
              <c:numCache>
                <c:formatCode>_-* #,##0_-;\-* #,##0_-;_-* "-"??_-;_-@_-</c:formatCode>
                <c:ptCount val="12"/>
                <c:pt idx="0">
                  <c:v>5549436</c:v>
                </c:pt>
                <c:pt idx="1">
                  <c:v>5760742</c:v>
                </c:pt>
                <c:pt idx="2">
                  <c:v>5146558</c:v>
                </c:pt>
                <c:pt idx="3">
                  <c:v>5254637</c:v>
                </c:pt>
                <c:pt idx="4">
                  <c:v>5412276</c:v>
                </c:pt>
                <c:pt idx="5">
                  <c:v>5574646</c:v>
                </c:pt>
                <c:pt idx="6">
                  <c:v>7578247</c:v>
                </c:pt>
                <c:pt idx="7">
                  <c:v>7497794</c:v>
                </c:pt>
                <c:pt idx="8">
                  <c:v>7318506</c:v>
                </c:pt>
                <c:pt idx="9">
                  <c:v>7201869</c:v>
                </c:pt>
                <c:pt idx="10">
                  <c:v>6136653</c:v>
                </c:pt>
                <c:pt idx="11">
                  <c:v>6659605</c:v>
                </c:pt>
              </c:numCache>
            </c:numRef>
          </c:val>
          <c:extLst xmlns:c16r2="http://schemas.microsoft.com/office/drawing/2015/06/chart">
            <c:ext xmlns:c16="http://schemas.microsoft.com/office/drawing/2014/chart" uri="{C3380CC4-5D6E-409C-BE32-E72D297353CC}">
              <c16:uniqueId val="{00000000-C45B-45F6-830C-40F8457B637B}"/>
            </c:ext>
          </c:extLst>
        </c:ser>
        <c:ser>
          <c:idx val="1"/>
          <c:order val="1"/>
          <c:tx>
            <c:strRef>
              <c:f>Hoja1!$T$4</c:f>
              <c:strCache>
                <c:ptCount val="1"/>
                <c:pt idx="0">
                  <c:v>Real</c:v>
                </c:pt>
              </c:strCache>
            </c:strRef>
          </c:tx>
          <c:spPr>
            <a:solidFill>
              <a:srgbClr val="002060"/>
            </a:solidFill>
          </c:spPr>
          <c:invertIfNegative val="0"/>
          <c:cat>
            <c:numRef>
              <c:f>Hoja1!$C$6:$C$17</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Hoja1!$T$6:$T$17</c:f>
              <c:numCache>
                <c:formatCode>_-* #,##0_-;\-* #,##0_-;_-* "-"??_-;_-@_-</c:formatCode>
                <c:ptCount val="12"/>
                <c:pt idx="0">
                  <c:v>5549436</c:v>
                </c:pt>
                <c:pt idx="1">
                  <c:v>5530868.7519446155</c:v>
                </c:pt>
                <c:pt idx="2">
                  <c:v>4868838.4102775119</c:v>
                </c:pt>
                <c:pt idx="3">
                  <c:v>4825554.8004262494</c:v>
                </c:pt>
                <c:pt idx="4">
                  <c:v>4749628.4809700632</c:v>
                </c:pt>
                <c:pt idx="5">
                  <c:v>4686881.0730287321</c:v>
                </c:pt>
                <c:pt idx="6">
                  <c:v>6203410.1265481925</c:v>
                </c:pt>
                <c:pt idx="7">
                  <c:v>6001345.2843683325</c:v>
                </c:pt>
                <c:pt idx="8">
                  <c:v>5711458.8569133785</c:v>
                </c:pt>
                <c:pt idx="9">
                  <c:v>5456689.3066591499</c:v>
                </c:pt>
                <c:pt idx="10">
                  <c:v>4503200.882560458</c:v>
                </c:pt>
                <c:pt idx="11">
                  <c:v>4451205.3247872004</c:v>
                </c:pt>
              </c:numCache>
            </c:numRef>
          </c:val>
          <c:extLst xmlns:c16r2="http://schemas.microsoft.com/office/drawing/2015/06/chart">
            <c:ext xmlns:c16="http://schemas.microsoft.com/office/drawing/2014/chart" uri="{C3380CC4-5D6E-409C-BE32-E72D297353CC}">
              <c16:uniqueId val="{00000001-C45B-45F6-830C-40F8457B637B}"/>
            </c:ext>
          </c:extLst>
        </c:ser>
        <c:dLbls>
          <c:showLegendKey val="0"/>
          <c:showVal val="0"/>
          <c:showCatName val="0"/>
          <c:showSerName val="0"/>
          <c:showPercent val="0"/>
          <c:showBubbleSize val="0"/>
        </c:dLbls>
        <c:gapWidth val="150"/>
        <c:axId val="474240808"/>
        <c:axId val="474239240"/>
      </c:barChart>
      <c:catAx>
        <c:axId val="474240808"/>
        <c:scaling>
          <c:orientation val="minMax"/>
        </c:scaling>
        <c:delete val="0"/>
        <c:axPos val="b"/>
        <c:numFmt formatCode="#,##0" sourceLinked="0"/>
        <c:majorTickMark val="none"/>
        <c:minorTickMark val="none"/>
        <c:tickLblPos val="nextTo"/>
        <c:crossAx val="474239240"/>
        <c:crosses val="autoZero"/>
        <c:auto val="1"/>
        <c:lblAlgn val="ctr"/>
        <c:lblOffset val="100"/>
        <c:noMultiLvlLbl val="0"/>
      </c:catAx>
      <c:valAx>
        <c:axId val="474239240"/>
        <c:scaling>
          <c:orientation val="minMax"/>
        </c:scaling>
        <c:delete val="0"/>
        <c:axPos val="l"/>
        <c:majorGridlines/>
        <c:numFmt formatCode="#,##0" sourceLinked="0"/>
        <c:majorTickMark val="none"/>
        <c:minorTickMark val="none"/>
        <c:tickLblPos val="nextTo"/>
        <c:txPr>
          <a:bodyPr/>
          <a:lstStyle/>
          <a:p>
            <a:pPr>
              <a:defRPr b="1"/>
            </a:pPr>
            <a:endParaRPr lang="es-CL"/>
          </a:p>
        </c:txPr>
        <c:crossAx val="474240808"/>
        <c:crosses val="autoZero"/>
        <c:crossBetween val="between"/>
        <c:dispUnits>
          <c:builtInUnit val="thousands"/>
        </c:dispUnits>
      </c:valAx>
      <c:dTable>
        <c:showHorzBorder val="1"/>
        <c:showVertBorder val="1"/>
        <c:showOutline val="1"/>
        <c:showKeys val="1"/>
      </c:dTable>
    </c:plotArea>
    <c:plotVisOnly val="1"/>
    <c:dispBlanksAs val="gap"/>
    <c:showDLblsOverMax val="0"/>
  </c:chart>
  <c:txPr>
    <a:bodyPr/>
    <a:lstStyle/>
    <a:p>
      <a:pPr>
        <a:defRPr sz="800"/>
      </a:pPr>
      <a:endParaRPr lang="es-CL"/>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4"/>
    </mc:Choice>
    <mc:Fallback>
      <c:style val="4"/>
    </mc:Fallback>
  </mc:AlternateContent>
  <c:chart>
    <c:autoTitleDeleted val="1"/>
    <c:plotArea>
      <c:layout/>
      <c:barChart>
        <c:barDir val="col"/>
        <c:grouping val="clustered"/>
        <c:varyColors val="0"/>
        <c:ser>
          <c:idx val="0"/>
          <c:order val="0"/>
          <c:tx>
            <c:strRef>
              <c:f>Hoja1!$P$4</c:f>
              <c:strCache>
                <c:ptCount val="1"/>
                <c:pt idx="0">
                  <c:v>subt. 21</c:v>
                </c:pt>
              </c:strCache>
            </c:strRef>
          </c:tx>
          <c:spPr>
            <a:solidFill>
              <a:srgbClr val="FF0000"/>
            </a:solidFill>
          </c:spPr>
          <c:invertIfNegative val="0"/>
          <c:cat>
            <c:numRef>
              <c:f>Hoja1!$C$6:$C$17</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Hoja1!$P$6:$P$17</c:f>
              <c:numCache>
                <c:formatCode>_-* #,##0_-;\-* #,##0_-;_-* "-"??_-;_-@_-</c:formatCode>
                <c:ptCount val="12"/>
                <c:pt idx="0">
                  <c:v>25713428</c:v>
                </c:pt>
                <c:pt idx="1">
                  <c:v>26627728</c:v>
                </c:pt>
                <c:pt idx="2">
                  <c:v>28281665</c:v>
                </c:pt>
                <c:pt idx="3">
                  <c:v>29152228</c:v>
                </c:pt>
                <c:pt idx="4">
                  <c:v>32160631</c:v>
                </c:pt>
                <c:pt idx="5">
                  <c:v>34033426</c:v>
                </c:pt>
                <c:pt idx="6">
                  <c:v>39251027</c:v>
                </c:pt>
                <c:pt idx="7">
                  <c:v>40289979</c:v>
                </c:pt>
                <c:pt idx="8">
                  <c:v>39941458</c:v>
                </c:pt>
                <c:pt idx="9">
                  <c:v>42491202</c:v>
                </c:pt>
                <c:pt idx="10">
                  <c:v>43557102</c:v>
                </c:pt>
                <c:pt idx="11">
                  <c:v>45254407</c:v>
                </c:pt>
              </c:numCache>
            </c:numRef>
          </c:val>
          <c:extLst xmlns:c16r2="http://schemas.microsoft.com/office/drawing/2015/06/chart">
            <c:ext xmlns:c16="http://schemas.microsoft.com/office/drawing/2014/chart" uri="{C3380CC4-5D6E-409C-BE32-E72D297353CC}">
              <c16:uniqueId val="{00000000-C7F2-40C1-AAA1-8D06872F0662}"/>
            </c:ext>
          </c:extLst>
        </c:ser>
        <c:ser>
          <c:idx val="1"/>
          <c:order val="1"/>
          <c:tx>
            <c:strRef>
              <c:f>Hoja1!$Q$4</c:f>
              <c:strCache>
                <c:ptCount val="1"/>
                <c:pt idx="0">
                  <c:v>Real</c:v>
                </c:pt>
              </c:strCache>
            </c:strRef>
          </c:tx>
          <c:spPr>
            <a:solidFill>
              <a:srgbClr val="002060"/>
            </a:solidFill>
          </c:spPr>
          <c:invertIfNegative val="0"/>
          <c:cat>
            <c:numRef>
              <c:f>Hoja1!$C$6:$C$17</c:f>
              <c:numCache>
                <c:formatCode>General</c:formatCode>
                <c:ptCount val="12"/>
                <c:pt idx="0">
                  <c:v>2010</c:v>
                </c:pt>
                <c:pt idx="1">
                  <c:v>2011</c:v>
                </c:pt>
                <c:pt idx="2">
                  <c:v>2012</c:v>
                </c:pt>
                <c:pt idx="3">
                  <c:v>2013</c:v>
                </c:pt>
                <c:pt idx="4">
                  <c:v>2014</c:v>
                </c:pt>
                <c:pt idx="5">
                  <c:v>2015</c:v>
                </c:pt>
                <c:pt idx="6">
                  <c:v>2016</c:v>
                </c:pt>
                <c:pt idx="7">
                  <c:v>2017</c:v>
                </c:pt>
                <c:pt idx="8">
                  <c:v>2018</c:v>
                </c:pt>
                <c:pt idx="9">
                  <c:v>2019</c:v>
                </c:pt>
                <c:pt idx="10">
                  <c:v>2020</c:v>
                </c:pt>
                <c:pt idx="11">
                  <c:v>2021</c:v>
                </c:pt>
              </c:numCache>
            </c:numRef>
          </c:cat>
          <c:val>
            <c:numRef>
              <c:f>Hoja1!$Q$6:$Q$17</c:f>
              <c:numCache>
                <c:formatCode>_-* #,##0_-;\-* #,##0_-;_-* "-"??_-;_-@_-</c:formatCode>
                <c:ptCount val="12"/>
                <c:pt idx="0">
                  <c:v>25713428</c:v>
                </c:pt>
                <c:pt idx="1">
                  <c:v>25565190.860913523</c:v>
                </c:pt>
                <c:pt idx="2">
                  <c:v>26755524.150043808</c:v>
                </c:pt>
                <c:pt idx="3">
                  <c:v>26771720.628564928</c:v>
                </c:pt>
                <c:pt idx="4">
                  <c:v>28223070.841835994</c:v>
                </c:pt>
                <c:pt idx="5">
                  <c:v>28613587.3326708</c:v>
                </c:pt>
                <c:pt idx="6">
                  <c:v>32130150.72868653</c:v>
                </c:pt>
                <c:pt idx="7">
                  <c:v>32248695.480157118</c:v>
                </c:pt>
                <c:pt idx="8">
                  <c:v>31170841.97951518</c:v>
                </c:pt>
                <c:pt idx="9">
                  <c:v>32194599.426967345</c:v>
                </c:pt>
                <c:pt idx="10">
                  <c:v>31963088.049491454</c:v>
                </c:pt>
                <c:pt idx="11">
                  <c:v>30247538.316234544</c:v>
                </c:pt>
              </c:numCache>
            </c:numRef>
          </c:val>
          <c:extLst xmlns:c16r2="http://schemas.microsoft.com/office/drawing/2015/06/chart">
            <c:ext xmlns:c16="http://schemas.microsoft.com/office/drawing/2014/chart" uri="{C3380CC4-5D6E-409C-BE32-E72D297353CC}">
              <c16:uniqueId val="{00000001-C7F2-40C1-AAA1-8D06872F0662}"/>
            </c:ext>
          </c:extLst>
        </c:ser>
        <c:dLbls>
          <c:showLegendKey val="0"/>
          <c:showVal val="0"/>
          <c:showCatName val="0"/>
          <c:showSerName val="0"/>
          <c:showPercent val="0"/>
          <c:showBubbleSize val="0"/>
        </c:dLbls>
        <c:gapWidth val="150"/>
        <c:axId val="474241592"/>
        <c:axId val="474243160"/>
      </c:barChart>
      <c:catAx>
        <c:axId val="474241592"/>
        <c:scaling>
          <c:orientation val="minMax"/>
        </c:scaling>
        <c:delete val="0"/>
        <c:axPos val="b"/>
        <c:numFmt formatCode="#,##0" sourceLinked="0"/>
        <c:majorTickMark val="none"/>
        <c:minorTickMark val="none"/>
        <c:tickLblPos val="nextTo"/>
        <c:crossAx val="474243160"/>
        <c:crosses val="autoZero"/>
        <c:auto val="1"/>
        <c:lblAlgn val="ctr"/>
        <c:lblOffset val="100"/>
        <c:noMultiLvlLbl val="0"/>
      </c:catAx>
      <c:valAx>
        <c:axId val="474243160"/>
        <c:scaling>
          <c:orientation val="minMax"/>
        </c:scaling>
        <c:delete val="0"/>
        <c:axPos val="l"/>
        <c:majorGridlines/>
        <c:numFmt formatCode="#,##0" sourceLinked="0"/>
        <c:majorTickMark val="none"/>
        <c:minorTickMark val="none"/>
        <c:tickLblPos val="nextTo"/>
        <c:txPr>
          <a:bodyPr/>
          <a:lstStyle/>
          <a:p>
            <a:pPr>
              <a:defRPr b="1"/>
            </a:pPr>
            <a:endParaRPr lang="es-CL"/>
          </a:p>
        </c:txPr>
        <c:crossAx val="474241592"/>
        <c:crosses val="autoZero"/>
        <c:crossBetween val="between"/>
        <c:dispUnits>
          <c:builtInUnit val="thousands"/>
        </c:dispUnits>
      </c:valAx>
      <c:dTable>
        <c:showHorzBorder val="1"/>
        <c:showVertBorder val="1"/>
        <c:showOutline val="1"/>
        <c:showKeys val="1"/>
      </c:dTable>
    </c:plotArea>
    <c:plotVisOnly val="1"/>
    <c:dispBlanksAs val="gap"/>
    <c:showDLblsOverMax val="0"/>
  </c:chart>
  <c:txPr>
    <a:bodyPr/>
    <a:lstStyle/>
    <a:p>
      <a:pPr>
        <a:defRPr sz="800"/>
      </a:pPr>
      <a:endParaRPr lang="es-CL"/>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Hoja1!$E$117</c:f>
              <c:strCache>
                <c:ptCount val="1"/>
                <c:pt idx="0">
                  <c:v>Prodesal</c:v>
                </c:pt>
              </c:strCache>
            </c:strRef>
          </c:tx>
          <c:spPr>
            <a:solidFill>
              <a:schemeClr val="accent1"/>
            </a:solidFill>
            <a:ln>
              <a:solidFill>
                <a:schemeClr val="accent1"/>
              </a:solid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C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Hoja1!$D$118:$D$133</c:f>
              <c:strCache>
                <c:ptCount val="16"/>
                <c:pt idx="0">
                  <c:v>MAGALLANES</c:v>
                </c:pt>
                <c:pt idx="1">
                  <c:v>GENERAL CARLOS IBAÑEZ DEL CAMPO</c:v>
                </c:pt>
                <c:pt idx="2">
                  <c:v>LOS LAGOS</c:v>
                </c:pt>
                <c:pt idx="3">
                  <c:v>LOS RIOS</c:v>
                </c:pt>
                <c:pt idx="4">
                  <c:v>ARAUCANÍA</c:v>
                </c:pt>
                <c:pt idx="5">
                  <c:v>BIO BIO</c:v>
                </c:pt>
                <c:pt idx="6">
                  <c:v>ÑUBLE</c:v>
                </c:pt>
                <c:pt idx="7">
                  <c:v>MAULE</c:v>
                </c:pt>
                <c:pt idx="8">
                  <c:v>LIBERTADOR BERNARDO O'HIGGINS</c:v>
                </c:pt>
                <c:pt idx="9">
                  <c:v>METROPOLITANA</c:v>
                </c:pt>
                <c:pt idx="10">
                  <c:v>VALPARAISO</c:v>
                </c:pt>
                <c:pt idx="11">
                  <c:v>COQUIMBO</c:v>
                </c:pt>
                <c:pt idx="12">
                  <c:v>ATACAMA</c:v>
                </c:pt>
                <c:pt idx="13">
                  <c:v>ANTOFAGASTA</c:v>
                </c:pt>
                <c:pt idx="14">
                  <c:v>TARAPACA</c:v>
                </c:pt>
                <c:pt idx="15">
                  <c:v>ARICA Y PARINACOTA</c:v>
                </c:pt>
              </c:strCache>
            </c:strRef>
          </c:cat>
          <c:val>
            <c:numRef>
              <c:f>Hoja1!$E$118:$E$133</c:f>
              <c:numCache>
                <c:formatCode>General</c:formatCode>
                <c:ptCount val="16"/>
                <c:pt idx="0">
                  <c:v>81</c:v>
                </c:pt>
                <c:pt idx="1">
                  <c:v>106</c:v>
                </c:pt>
                <c:pt idx="2">
                  <c:v>2129</c:v>
                </c:pt>
                <c:pt idx="3">
                  <c:v>1369</c:v>
                </c:pt>
                <c:pt idx="4">
                  <c:v>524</c:v>
                </c:pt>
                <c:pt idx="5">
                  <c:v>406</c:v>
                </c:pt>
                <c:pt idx="6">
                  <c:v>168</c:v>
                </c:pt>
                <c:pt idx="7">
                  <c:v>340</c:v>
                </c:pt>
                <c:pt idx="8">
                  <c:v>210</c:v>
                </c:pt>
                <c:pt idx="9">
                  <c:v>149</c:v>
                </c:pt>
                <c:pt idx="10">
                  <c:v>256</c:v>
                </c:pt>
                <c:pt idx="11">
                  <c:v>23</c:v>
                </c:pt>
                <c:pt idx="12">
                  <c:v>103</c:v>
                </c:pt>
                <c:pt idx="13">
                  <c:v>116</c:v>
                </c:pt>
                <c:pt idx="14">
                  <c:v>0</c:v>
                </c:pt>
                <c:pt idx="15">
                  <c:v>115</c:v>
                </c:pt>
              </c:numCache>
            </c:numRef>
          </c:val>
          <c:extLst xmlns:c16r2="http://schemas.microsoft.com/office/drawing/2015/06/chart">
            <c:ext xmlns:c16="http://schemas.microsoft.com/office/drawing/2014/chart" uri="{C3380CC4-5D6E-409C-BE32-E72D297353CC}">
              <c16:uniqueId val="{00000000-6686-48B9-9B8F-D4BAEBAF3692}"/>
            </c:ext>
          </c:extLst>
        </c:ser>
        <c:ser>
          <c:idx val="1"/>
          <c:order val="1"/>
          <c:tx>
            <c:strRef>
              <c:f>Hoja1!$F$117</c:f>
              <c:strCache>
                <c:ptCount val="1"/>
                <c:pt idx="0">
                  <c:v>PDTI</c:v>
                </c:pt>
              </c:strCache>
            </c:strRef>
          </c:tx>
          <c:spPr>
            <a:solidFill>
              <a:schemeClr val="accent2"/>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CL"/>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Hoja1!$D$118:$D$133</c:f>
              <c:strCache>
                <c:ptCount val="16"/>
                <c:pt idx="0">
                  <c:v>MAGALLANES</c:v>
                </c:pt>
                <c:pt idx="1">
                  <c:v>GENERAL CARLOS IBAÑEZ DEL CAMPO</c:v>
                </c:pt>
                <c:pt idx="2">
                  <c:v>LOS LAGOS</c:v>
                </c:pt>
                <c:pt idx="3">
                  <c:v>LOS RIOS</c:v>
                </c:pt>
                <c:pt idx="4">
                  <c:v>ARAUCANÍA</c:v>
                </c:pt>
                <c:pt idx="5">
                  <c:v>BIO BIO</c:v>
                </c:pt>
                <c:pt idx="6">
                  <c:v>ÑUBLE</c:v>
                </c:pt>
                <c:pt idx="7">
                  <c:v>MAULE</c:v>
                </c:pt>
                <c:pt idx="8">
                  <c:v>LIBERTADOR BERNARDO O'HIGGINS</c:v>
                </c:pt>
                <c:pt idx="9">
                  <c:v>METROPOLITANA</c:v>
                </c:pt>
                <c:pt idx="10">
                  <c:v>VALPARAISO</c:v>
                </c:pt>
                <c:pt idx="11">
                  <c:v>COQUIMBO</c:v>
                </c:pt>
                <c:pt idx="12">
                  <c:v>ATACAMA</c:v>
                </c:pt>
                <c:pt idx="13">
                  <c:v>ANTOFAGASTA</c:v>
                </c:pt>
                <c:pt idx="14">
                  <c:v>TARAPACA</c:v>
                </c:pt>
                <c:pt idx="15">
                  <c:v>ARICA Y PARINACOTA</c:v>
                </c:pt>
              </c:strCache>
            </c:strRef>
          </c:cat>
          <c:val>
            <c:numRef>
              <c:f>Hoja1!$F$118:$F$133</c:f>
              <c:numCache>
                <c:formatCode>General</c:formatCode>
                <c:ptCount val="16"/>
                <c:pt idx="0">
                  <c:v>0</c:v>
                </c:pt>
                <c:pt idx="1">
                  <c:v>40</c:v>
                </c:pt>
                <c:pt idx="2">
                  <c:v>4871</c:v>
                </c:pt>
                <c:pt idx="3">
                  <c:v>3361</c:v>
                </c:pt>
                <c:pt idx="4">
                  <c:v>35055</c:v>
                </c:pt>
                <c:pt idx="5">
                  <c:v>4225</c:v>
                </c:pt>
                <c:pt idx="6">
                  <c:v>0</c:v>
                </c:pt>
                <c:pt idx="7">
                  <c:v>0</c:v>
                </c:pt>
                <c:pt idx="8">
                  <c:v>0</c:v>
                </c:pt>
                <c:pt idx="9">
                  <c:v>0</c:v>
                </c:pt>
                <c:pt idx="10">
                  <c:v>110</c:v>
                </c:pt>
                <c:pt idx="11">
                  <c:v>0</c:v>
                </c:pt>
                <c:pt idx="12">
                  <c:v>80</c:v>
                </c:pt>
                <c:pt idx="13">
                  <c:v>517</c:v>
                </c:pt>
                <c:pt idx="14">
                  <c:v>1098</c:v>
                </c:pt>
                <c:pt idx="15">
                  <c:v>351</c:v>
                </c:pt>
              </c:numCache>
            </c:numRef>
          </c:val>
          <c:extLst xmlns:c16r2="http://schemas.microsoft.com/office/drawing/2015/06/chart">
            <c:ext xmlns:c16="http://schemas.microsoft.com/office/drawing/2014/chart" uri="{C3380CC4-5D6E-409C-BE32-E72D297353CC}">
              <c16:uniqueId val="{00000001-6686-48B9-9B8F-D4BAEBAF3692}"/>
            </c:ext>
          </c:extLst>
        </c:ser>
        <c:dLbls>
          <c:showLegendKey val="0"/>
          <c:showVal val="0"/>
          <c:showCatName val="0"/>
          <c:showSerName val="0"/>
          <c:showPercent val="0"/>
          <c:showBubbleSize val="0"/>
        </c:dLbls>
        <c:gapWidth val="150"/>
        <c:overlap val="100"/>
        <c:axId val="2500448"/>
        <c:axId val="2502016"/>
      </c:barChart>
      <c:catAx>
        <c:axId val="2500448"/>
        <c:scaling>
          <c:orientation val="minMax"/>
        </c:scaling>
        <c:delete val="0"/>
        <c:axPos val="l"/>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CL"/>
          </a:p>
        </c:txPr>
        <c:crossAx val="2502016"/>
        <c:crosses val="autoZero"/>
        <c:auto val="1"/>
        <c:lblAlgn val="ctr"/>
        <c:lblOffset val="100"/>
        <c:noMultiLvlLbl val="0"/>
      </c:catAx>
      <c:valAx>
        <c:axId val="2502016"/>
        <c:scaling>
          <c:orientation val="minMax"/>
        </c:scaling>
        <c:delete val="0"/>
        <c:axPos val="b"/>
        <c:majorGridlines>
          <c:spPr>
            <a:ln w="9525" cap="flat" cmpd="sng" algn="ctr">
              <a:solidFill>
                <a:schemeClr val="lt1">
                  <a:lumMod val="95000"/>
                  <a:alpha val="10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CL"/>
          </a:p>
        </c:txPr>
        <c:crossAx val="2500448"/>
        <c:crosses val="autoZero"/>
        <c:crossBetween val="between"/>
        <c:min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lt1">
                  <a:lumMod val="85000"/>
                </a:schemeClr>
              </a:solidFill>
              <a:latin typeface="+mn-lt"/>
              <a:ea typeface="+mn-ea"/>
              <a:cs typeface="+mn-cs"/>
            </a:defRPr>
          </a:pPr>
          <a:endParaRPr lang="es-CL"/>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withinLinearReversed" id="26">
  <a:schemeClr val="accent6"/>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withinLinearReversed" id="26">
  <a:schemeClr val="accent6"/>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328">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gradFill>
        <a:gsLst>
          <a:gs pos="100000">
            <a:schemeClr val="dk1">
              <a:lumMod val="95000"/>
              <a:lumOff val="5000"/>
            </a:schemeClr>
          </a:gs>
          <a:gs pos="0">
            <a:schemeClr val="dk1">
              <a:lumMod val="75000"/>
              <a:lumOff val="25000"/>
            </a:schemeClr>
          </a:gs>
        </a:gsLst>
        <a:path path="circle">
          <a:fillToRect l="50000" t="50000" r="50000" b="50000"/>
        </a:path>
      </a:gradFill>
      <a:ln w="9525">
        <a:solidFill>
          <a:schemeClr val="dk1">
            <a:lumMod val="75000"/>
            <a:lumOff val="25000"/>
          </a:schemeClr>
        </a:solidFill>
      </a:ln>
    </cs:spPr>
  </cs:downBar>
  <cs:dropLine>
    <cs:lnRef idx="0"/>
    <cs:fillRef idx="0"/>
    <cs:effectRef idx="0"/>
    <cs:fontRef idx="minor">
      <a:schemeClr val="tx1"/>
    </cs:fontRef>
    <cs:spPr>
      <a:ln w="9525" cap="flat" cmpd="sng" algn="ctr">
        <a:solidFill>
          <a:schemeClr val="lt1"/>
        </a:solidFill>
        <a:round/>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cap="flat" cmpd="sng" algn="ctr">
        <a:solidFill>
          <a:schemeClr val="lt1"/>
        </a:solidFill>
        <a:round/>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gradFill>
        <a:gsLst>
          <a:gs pos="100000">
            <a:schemeClr val="lt1">
              <a:lumMod val="85000"/>
            </a:schemeClr>
          </a:gs>
          <a:gs pos="0">
            <a:schemeClr val="lt1"/>
          </a:gs>
        </a:gsLst>
        <a:path path="circle">
          <a:fillToRect l="50000" t="50000" r="50000" b="50000"/>
        </a:path>
      </a:gradFill>
      <a:ln w="9525" cap="flat" cmpd="sng" algn="ctr">
        <a:solidFill>
          <a:schemeClr val="lt1"/>
        </a:solidFill>
        <a:round/>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cs:styleClr val="auto"/>
    </cs:fontRef>
    <cs:defRPr sz="100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0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7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2">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charts/style80.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304">
  <cs:axisTitle>
    <cs:lnRef idx="0"/>
    <cs:fillRef idx="0"/>
    <cs:effectRef idx="0"/>
    <cs:fontRef idx="minor">
      <a:schemeClr val="lt1">
        <a:lumMod val="85000"/>
      </a:schemeClr>
    </cs:fontRef>
    <cs:defRPr sz="900"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000" kern="1200"/>
  </cs:chartArea>
  <cs:dataLabel>
    <cs:lnRef idx="0"/>
    <cs:fillRef idx="0"/>
    <cs:effectRef idx="0"/>
    <cs:fontRef idx="minor">
      <a:schemeClr val="lt1">
        <a:lumMod val="85000"/>
      </a:schemeClr>
    </cs:fontRef>
    <cs:defRPr sz="900" kern="1200"/>
  </cs:dataLabel>
  <cs:dataLabelCallout>
    <cs:lnRef idx="0"/>
    <cs:fillRef idx="0"/>
    <cs:effectRef idx="0"/>
    <cs:fontRef idx="minor">
      <a:schemeClr val="dk1">
        <a:lumMod val="65000"/>
        <a:lumOff val="35000"/>
      </a:schemeClr>
    </cs:fontRef>
    <cs:spPr>
      <a:solidFill>
        <a:schemeClr val="lt1"/>
      </a:solidFill>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900"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900"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900"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1600"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900"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900" kern="1200"/>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6921215-61CD-4982-B764-2FD7395F0D84}" type="doc">
      <dgm:prSet loTypeId="urn:microsoft.com/office/officeart/2005/8/layout/hierarchy4" loCatId="list" qsTypeId="urn:microsoft.com/office/officeart/2005/8/quickstyle/simple1" qsCatId="simple" csTypeId="urn:microsoft.com/office/officeart/2005/8/colors/accent1_2" csCatId="accent1" phldr="1"/>
      <dgm:spPr/>
      <dgm:t>
        <a:bodyPr/>
        <a:lstStyle/>
        <a:p>
          <a:endParaRPr lang="es-CL"/>
        </a:p>
      </dgm:t>
    </dgm:pt>
    <dgm:pt modelId="{34747528-0C7A-4DD0-BBFF-629D02035C69}">
      <dgm:prSet phldrT="[Texto]" custT="1"/>
      <dgm:spPr>
        <a:solidFill>
          <a:schemeClr val="accent3">
            <a:lumMod val="60000"/>
            <a:lumOff val="40000"/>
          </a:schemeClr>
        </a:solidFill>
      </dgm:spPr>
      <dgm:t>
        <a:bodyPr/>
        <a:lstStyle/>
        <a:p>
          <a:pPr algn="l"/>
          <a:endParaRPr lang="es-CL" sz="1050" dirty="0" smtClean="0">
            <a:solidFill>
              <a:schemeClr val="tx1"/>
            </a:solidFill>
          </a:endParaRPr>
        </a:p>
        <a:p>
          <a:pPr algn="l"/>
          <a:r>
            <a:rPr lang="es-CL" sz="1050" dirty="0" smtClean="0">
              <a:solidFill>
                <a:schemeClr val="tx1"/>
              </a:solidFill>
            </a:rPr>
            <a:t>Personal M$45.254.407</a:t>
          </a:r>
          <a:endParaRPr lang="es-CL" sz="1050" dirty="0">
            <a:solidFill>
              <a:schemeClr val="tx1"/>
            </a:solidFill>
          </a:endParaRPr>
        </a:p>
        <a:p>
          <a:pPr algn="l"/>
          <a:r>
            <a:rPr lang="es-CL" sz="1050" dirty="0">
              <a:solidFill>
                <a:schemeClr val="tx1"/>
              </a:solidFill>
            </a:rPr>
            <a:t>Bienes y Servicios </a:t>
          </a:r>
          <a:r>
            <a:rPr lang="es-CL" sz="1050" dirty="0" smtClean="0">
              <a:solidFill>
                <a:schemeClr val="tx1"/>
              </a:solidFill>
            </a:rPr>
            <a:t>M$6.659.605</a:t>
          </a:r>
          <a:endParaRPr lang="es-CL" sz="1050" dirty="0">
            <a:solidFill>
              <a:schemeClr val="tx1"/>
            </a:solidFill>
          </a:endParaRPr>
        </a:p>
        <a:p>
          <a:pPr algn="l"/>
          <a:r>
            <a:rPr lang="es-CL" sz="1050" dirty="0">
              <a:solidFill>
                <a:schemeClr val="tx1"/>
              </a:solidFill>
            </a:rPr>
            <a:t>Equipos y </a:t>
          </a:r>
          <a:r>
            <a:rPr lang="es-CL" sz="1050" dirty="0" smtClean="0">
              <a:solidFill>
                <a:schemeClr val="tx1"/>
              </a:solidFill>
            </a:rPr>
            <a:t>Vehículos M$675.401</a:t>
          </a:r>
        </a:p>
        <a:p>
          <a:pPr algn="l"/>
          <a:r>
            <a:rPr lang="es-CL" sz="1050" dirty="0" smtClean="0">
              <a:solidFill>
                <a:schemeClr val="tx1"/>
              </a:solidFill>
            </a:rPr>
            <a:t>Deuda Flotante: M$2.479.179</a:t>
          </a:r>
          <a:endParaRPr lang="es-CL" sz="1050" dirty="0">
            <a:solidFill>
              <a:schemeClr val="tx1"/>
            </a:solidFill>
          </a:endParaRPr>
        </a:p>
        <a:p>
          <a:pPr algn="l"/>
          <a:r>
            <a:rPr lang="es-CL" sz="1050" dirty="0">
              <a:solidFill>
                <a:schemeClr val="tx1"/>
              </a:solidFill>
            </a:rPr>
            <a:t>Otros </a:t>
          </a:r>
          <a:r>
            <a:rPr lang="es-CL" sz="1050" dirty="0" smtClean="0">
              <a:solidFill>
                <a:schemeClr val="tx1"/>
              </a:solidFill>
            </a:rPr>
            <a:t>M$6.598.874</a:t>
          </a:r>
        </a:p>
        <a:p>
          <a:pPr algn="ctr"/>
          <a:endParaRPr lang="es-CL" sz="1050" dirty="0">
            <a:solidFill>
              <a:schemeClr val="tx1"/>
            </a:solidFill>
          </a:endParaRPr>
        </a:p>
      </dgm:t>
    </dgm:pt>
    <dgm:pt modelId="{77CC3B33-1629-43C3-B3C8-D754E3CC0FDF}" type="parTrans" cxnId="{FF77E3FE-9457-473D-9A92-90369E6BDFD3}">
      <dgm:prSet/>
      <dgm:spPr/>
      <dgm:t>
        <a:bodyPr/>
        <a:lstStyle/>
        <a:p>
          <a:endParaRPr lang="es-CL"/>
        </a:p>
      </dgm:t>
    </dgm:pt>
    <dgm:pt modelId="{C25743E7-F69B-45D0-8405-A6216AD3F26C}" type="sibTrans" cxnId="{FF77E3FE-9457-473D-9A92-90369E6BDFD3}">
      <dgm:prSet/>
      <dgm:spPr/>
      <dgm:t>
        <a:bodyPr/>
        <a:lstStyle/>
        <a:p>
          <a:endParaRPr lang="es-CL"/>
        </a:p>
      </dgm:t>
    </dgm:pt>
    <dgm:pt modelId="{4577FCB8-2140-4F07-B3EF-3770A6FB65DC}">
      <dgm:prSet phldrT="[Texto]" custT="1"/>
      <dgm:spPr>
        <a:solidFill>
          <a:schemeClr val="accent2">
            <a:lumMod val="75000"/>
          </a:schemeClr>
        </a:solidFill>
      </dgm:spPr>
      <dgm:t>
        <a:bodyPr/>
        <a:lstStyle/>
        <a:p>
          <a:pPr algn="ctr"/>
          <a:r>
            <a:rPr lang="es-CL" sz="1600" b="1" dirty="0"/>
            <a:t>Programas Regulares</a:t>
          </a:r>
        </a:p>
        <a:p>
          <a:pPr algn="ctr"/>
          <a:r>
            <a:rPr lang="es-CL" sz="1600" b="1" dirty="0" smtClean="0"/>
            <a:t>M$251.857.663</a:t>
          </a:r>
          <a:endParaRPr lang="es-CL" sz="1600" b="1" dirty="0"/>
        </a:p>
      </dgm:t>
    </dgm:pt>
    <dgm:pt modelId="{D7161919-4C6D-47D1-8BE2-C89BB13F20E7}" type="parTrans" cxnId="{CD152DB4-B294-4F87-8BE1-0C1FEFC2FBEC}">
      <dgm:prSet/>
      <dgm:spPr/>
      <dgm:t>
        <a:bodyPr/>
        <a:lstStyle/>
        <a:p>
          <a:endParaRPr lang="es-CL"/>
        </a:p>
      </dgm:t>
    </dgm:pt>
    <dgm:pt modelId="{33F8B6A9-94C9-4292-8996-81F8426FC1D8}" type="sibTrans" cxnId="{CD152DB4-B294-4F87-8BE1-0C1FEFC2FBEC}">
      <dgm:prSet/>
      <dgm:spPr/>
      <dgm:t>
        <a:bodyPr/>
        <a:lstStyle/>
        <a:p>
          <a:endParaRPr lang="es-CL"/>
        </a:p>
      </dgm:t>
    </dgm:pt>
    <dgm:pt modelId="{FF0202EA-D38B-47D1-8418-4DF04C4E00BF}">
      <dgm:prSet phldrT="[Texto]" custT="1"/>
      <dgm:spPr>
        <a:solidFill>
          <a:schemeClr val="accent3">
            <a:lumMod val="75000"/>
          </a:schemeClr>
        </a:solidFill>
      </dgm:spPr>
      <dgm:t>
        <a:bodyPr/>
        <a:lstStyle/>
        <a:p>
          <a:r>
            <a:rPr lang="es-CL" sz="1800" b="1" dirty="0"/>
            <a:t> Gestión Interna</a:t>
          </a:r>
        </a:p>
        <a:p>
          <a:r>
            <a:rPr lang="es-CL" sz="1800" b="1" dirty="0" smtClean="0"/>
            <a:t>M$61.667.466</a:t>
          </a:r>
          <a:endParaRPr lang="es-CL" sz="1800" b="1" dirty="0"/>
        </a:p>
      </dgm:t>
    </dgm:pt>
    <dgm:pt modelId="{313D41C1-4D15-481F-A392-C4B68560AD20}" type="parTrans" cxnId="{914F294B-E5AB-4B59-A746-93ACD093A6B5}">
      <dgm:prSet/>
      <dgm:spPr/>
      <dgm:t>
        <a:bodyPr/>
        <a:lstStyle/>
        <a:p>
          <a:endParaRPr lang="es-CL"/>
        </a:p>
      </dgm:t>
    </dgm:pt>
    <dgm:pt modelId="{9B664FE5-869B-4C2D-BF04-CD2862194C79}" type="sibTrans" cxnId="{914F294B-E5AB-4B59-A746-93ACD093A6B5}">
      <dgm:prSet/>
      <dgm:spPr/>
      <dgm:t>
        <a:bodyPr/>
        <a:lstStyle/>
        <a:p>
          <a:endParaRPr lang="es-CL"/>
        </a:p>
      </dgm:t>
    </dgm:pt>
    <dgm:pt modelId="{429C879B-7D7E-407F-8395-EC1A0E8DC81A}">
      <dgm:prSet custT="1"/>
      <dgm:spPr>
        <a:solidFill>
          <a:schemeClr val="accent1">
            <a:lumMod val="75000"/>
          </a:schemeClr>
        </a:solidFill>
      </dgm:spPr>
      <dgm:t>
        <a:bodyPr/>
        <a:lstStyle/>
        <a:p>
          <a:r>
            <a:rPr lang="es-CL" sz="1800" dirty="0"/>
            <a:t> Presupuesto Institucional (Gastos)</a:t>
          </a:r>
        </a:p>
        <a:p>
          <a:r>
            <a:rPr lang="es-CL" sz="1800" dirty="0" smtClean="0"/>
            <a:t>M$313.552.079</a:t>
          </a:r>
          <a:endParaRPr lang="es-CL" sz="1800" dirty="0"/>
        </a:p>
      </dgm:t>
    </dgm:pt>
    <dgm:pt modelId="{30CA6DE2-F5FF-494F-8D86-CB8D3723676B}" type="parTrans" cxnId="{196FBAC2-4C7D-428D-B6EB-7A10EA1C08B3}">
      <dgm:prSet/>
      <dgm:spPr/>
      <dgm:t>
        <a:bodyPr/>
        <a:lstStyle/>
        <a:p>
          <a:endParaRPr lang="es-CL"/>
        </a:p>
      </dgm:t>
    </dgm:pt>
    <dgm:pt modelId="{842631EB-40B3-4CD2-8ABA-3CEDD2364D2F}" type="sibTrans" cxnId="{196FBAC2-4C7D-428D-B6EB-7A10EA1C08B3}">
      <dgm:prSet/>
      <dgm:spPr/>
      <dgm:t>
        <a:bodyPr/>
        <a:lstStyle/>
        <a:p>
          <a:endParaRPr lang="es-CL"/>
        </a:p>
      </dgm:t>
    </dgm:pt>
    <dgm:pt modelId="{7EF8481A-35A4-47F0-89C7-4C436C350E95}">
      <dgm:prSet phldrT="[Texto]" custT="1"/>
      <dgm:spPr>
        <a:solidFill>
          <a:schemeClr val="accent2">
            <a:lumMod val="60000"/>
            <a:lumOff val="40000"/>
          </a:schemeClr>
        </a:solidFill>
      </dgm:spPr>
      <dgm:t>
        <a:bodyPr/>
        <a:lstStyle/>
        <a:p>
          <a:pPr algn="l"/>
          <a:r>
            <a:rPr lang="es-CL" sz="1200" b="1" dirty="0">
              <a:solidFill>
                <a:schemeClr val="tx1"/>
              </a:solidFill>
            </a:rPr>
            <a:t>Incentivos </a:t>
          </a:r>
          <a:r>
            <a:rPr lang="es-CL" sz="1200" b="1" dirty="0" smtClean="0">
              <a:solidFill>
                <a:schemeClr val="tx1"/>
              </a:solidFill>
            </a:rPr>
            <a:t>M$168.451.004</a:t>
          </a:r>
        </a:p>
        <a:p>
          <a:pPr algn="l"/>
          <a:r>
            <a:rPr lang="es-CL" sz="1100" dirty="0" smtClean="0">
              <a:solidFill>
                <a:schemeClr val="tx1"/>
              </a:solidFill>
            </a:rPr>
            <a:t>- Transferencias Corrientes-Asesorías  M$84.741.304</a:t>
          </a:r>
        </a:p>
        <a:p>
          <a:pPr algn="l"/>
          <a:r>
            <a:rPr lang="es-CL" sz="1100" dirty="0" smtClean="0">
              <a:solidFill>
                <a:schemeClr val="tx1"/>
              </a:solidFill>
            </a:rPr>
            <a:t>- </a:t>
          </a:r>
          <a:r>
            <a:rPr lang="es-CL" sz="1100" dirty="0">
              <a:solidFill>
                <a:schemeClr val="tx1"/>
              </a:solidFill>
            </a:rPr>
            <a:t>Transferencias de Capital-Inversiones </a:t>
          </a:r>
          <a:r>
            <a:rPr lang="es-CL" sz="1100" dirty="0" smtClean="0">
              <a:solidFill>
                <a:schemeClr val="tx1"/>
              </a:solidFill>
            </a:rPr>
            <a:t>M$83.709.700</a:t>
          </a:r>
          <a:endParaRPr lang="es-CL" sz="1100" dirty="0">
            <a:solidFill>
              <a:schemeClr val="tx1"/>
            </a:solidFill>
          </a:endParaRPr>
        </a:p>
        <a:p>
          <a:pPr algn="l"/>
          <a:endParaRPr lang="es-CL" sz="1100" dirty="0">
            <a:solidFill>
              <a:schemeClr val="tx1"/>
            </a:solidFill>
          </a:endParaRPr>
        </a:p>
        <a:p>
          <a:pPr algn="l"/>
          <a:r>
            <a:rPr lang="es-CL" sz="1200" b="1" dirty="0">
              <a:solidFill>
                <a:schemeClr val="tx1"/>
              </a:solidFill>
            </a:rPr>
            <a:t>Prestamos de Fomento </a:t>
          </a:r>
          <a:r>
            <a:rPr lang="es-CL" sz="1200" b="1" dirty="0" smtClean="0">
              <a:solidFill>
                <a:schemeClr val="tx1"/>
              </a:solidFill>
            </a:rPr>
            <a:t>M$83.406.659</a:t>
          </a:r>
          <a:endParaRPr lang="es-CL" sz="1200" b="1" dirty="0">
            <a:solidFill>
              <a:schemeClr val="tx1"/>
            </a:solidFill>
          </a:endParaRPr>
        </a:p>
      </dgm:t>
    </dgm:pt>
    <dgm:pt modelId="{D958A5E3-42C2-4263-8A9C-03E4C5E1AADD}" type="sibTrans" cxnId="{50728705-89D4-46DF-8E4C-239A52CC098D}">
      <dgm:prSet/>
      <dgm:spPr/>
      <dgm:t>
        <a:bodyPr/>
        <a:lstStyle/>
        <a:p>
          <a:endParaRPr lang="es-CL"/>
        </a:p>
      </dgm:t>
    </dgm:pt>
    <dgm:pt modelId="{2E545347-3C4B-48A9-9021-793F80CD9430}" type="parTrans" cxnId="{50728705-89D4-46DF-8E4C-239A52CC098D}">
      <dgm:prSet/>
      <dgm:spPr/>
      <dgm:t>
        <a:bodyPr/>
        <a:lstStyle/>
        <a:p>
          <a:endParaRPr lang="es-CL"/>
        </a:p>
      </dgm:t>
    </dgm:pt>
    <dgm:pt modelId="{B5BE60A5-70DF-4063-8C2F-1BDE40ECE4EF}" type="pres">
      <dgm:prSet presAssocID="{E6921215-61CD-4982-B764-2FD7395F0D84}" presName="Name0" presStyleCnt="0">
        <dgm:presLayoutVars>
          <dgm:chPref val="1"/>
          <dgm:dir val="rev"/>
          <dgm:animOne val="branch"/>
          <dgm:animLvl val="lvl"/>
          <dgm:resizeHandles/>
        </dgm:presLayoutVars>
      </dgm:prSet>
      <dgm:spPr/>
      <dgm:t>
        <a:bodyPr/>
        <a:lstStyle/>
        <a:p>
          <a:endParaRPr lang="es-CL"/>
        </a:p>
      </dgm:t>
    </dgm:pt>
    <dgm:pt modelId="{BBD95444-6EFB-4ED4-9950-92FF2C16145D}" type="pres">
      <dgm:prSet presAssocID="{7EF8481A-35A4-47F0-89C7-4C436C350E95}" presName="vertOne" presStyleCnt="0"/>
      <dgm:spPr/>
    </dgm:pt>
    <dgm:pt modelId="{B2204217-5672-4B72-BDB3-28F00AD37691}" type="pres">
      <dgm:prSet presAssocID="{7EF8481A-35A4-47F0-89C7-4C436C350E95}" presName="txOne" presStyleLbl="node0" presStyleIdx="0" presStyleCnt="1" custScaleX="41626" custLinFactY="100000" custLinFactNeighborX="27876" custLinFactNeighborY="101242">
        <dgm:presLayoutVars>
          <dgm:chPref val="3"/>
        </dgm:presLayoutVars>
      </dgm:prSet>
      <dgm:spPr/>
      <dgm:t>
        <a:bodyPr/>
        <a:lstStyle/>
        <a:p>
          <a:endParaRPr lang="es-CL"/>
        </a:p>
      </dgm:t>
    </dgm:pt>
    <dgm:pt modelId="{ECEE3B43-9E16-434F-B53A-BFB1B1A095BE}" type="pres">
      <dgm:prSet presAssocID="{7EF8481A-35A4-47F0-89C7-4C436C350E95}" presName="parTransOne" presStyleCnt="0"/>
      <dgm:spPr/>
    </dgm:pt>
    <dgm:pt modelId="{07BEDEB4-C944-4F3C-84E0-FC3551EA040B}" type="pres">
      <dgm:prSet presAssocID="{7EF8481A-35A4-47F0-89C7-4C436C350E95}" presName="horzOne" presStyleCnt="0"/>
      <dgm:spPr/>
    </dgm:pt>
    <dgm:pt modelId="{D13255AF-471A-4CD6-90C6-67C502EB4D2F}" type="pres">
      <dgm:prSet presAssocID="{34747528-0C7A-4DD0-BBFF-629D02035C69}" presName="vertTwo" presStyleCnt="0"/>
      <dgm:spPr/>
    </dgm:pt>
    <dgm:pt modelId="{E6042991-3DF1-4CB1-856B-B27355FCF576}" type="pres">
      <dgm:prSet presAssocID="{34747528-0C7A-4DD0-BBFF-629D02035C69}" presName="txTwo" presStyleLbl="node2" presStyleIdx="0" presStyleCnt="3" custLinFactY="13514" custLinFactNeighborX="-4100" custLinFactNeighborY="100000">
        <dgm:presLayoutVars>
          <dgm:chPref val="3"/>
        </dgm:presLayoutVars>
      </dgm:prSet>
      <dgm:spPr/>
      <dgm:t>
        <a:bodyPr/>
        <a:lstStyle/>
        <a:p>
          <a:endParaRPr lang="es-CL"/>
        </a:p>
      </dgm:t>
    </dgm:pt>
    <dgm:pt modelId="{919D805C-A0E4-40DA-8F7D-31EBAC0BE39B}" type="pres">
      <dgm:prSet presAssocID="{34747528-0C7A-4DD0-BBFF-629D02035C69}" presName="horzTwo" presStyleCnt="0"/>
      <dgm:spPr/>
    </dgm:pt>
    <dgm:pt modelId="{FBDFDE2F-5666-463D-B0AB-332EBA3BC9E8}" type="pres">
      <dgm:prSet presAssocID="{C25743E7-F69B-45D0-8405-A6216AD3F26C}" presName="sibSpaceTwo" presStyleCnt="0"/>
      <dgm:spPr/>
    </dgm:pt>
    <dgm:pt modelId="{D355CF96-B25A-4283-831D-0F3DDE471D25}" type="pres">
      <dgm:prSet presAssocID="{4577FCB8-2140-4F07-B3EF-3770A6FB65DC}" presName="vertTwo" presStyleCnt="0"/>
      <dgm:spPr/>
    </dgm:pt>
    <dgm:pt modelId="{BF8D776A-15C4-4FB3-B4F2-3FBD393AD097}" type="pres">
      <dgm:prSet presAssocID="{4577FCB8-2140-4F07-B3EF-3770A6FB65DC}" presName="txTwo" presStyleLbl="node2" presStyleIdx="1" presStyleCnt="3" custScaleX="60638">
        <dgm:presLayoutVars>
          <dgm:chPref val="3"/>
        </dgm:presLayoutVars>
      </dgm:prSet>
      <dgm:spPr/>
      <dgm:t>
        <a:bodyPr/>
        <a:lstStyle/>
        <a:p>
          <a:endParaRPr lang="es-CL"/>
        </a:p>
      </dgm:t>
    </dgm:pt>
    <dgm:pt modelId="{7C08AB0F-9BB7-4880-B81A-7FF23EB6408C}" type="pres">
      <dgm:prSet presAssocID="{4577FCB8-2140-4F07-B3EF-3770A6FB65DC}" presName="parTransTwo" presStyleCnt="0"/>
      <dgm:spPr/>
    </dgm:pt>
    <dgm:pt modelId="{6147447D-5F41-4C63-A36B-C5956BAFB0FA}" type="pres">
      <dgm:prSet presAssocID="{4577FCB8-2140-4F07-B3EF-3770A6FB65DC}" presName="horzTwo" presStyleCnt="0"/>
      <dgm:spPr/>
    </dgm:pt>
    <dgm:pt modelId="{BE427AC8-BC51-4E6E-8D18-36C3721CC246}" type="pres">
      <dgm:prSet presAssocID="{FF0202EA-D38B-47D1-8418-4DF04C4E00BF}" presName="vertThree" presStyleCnt="0"/>
      <dgm:spPr/>
    </dgm:pt>
    <dgm:pt modelId="{9B9BF80D-73D5-4BFF-9B91-84235CBB1D18}" type="pres">
      <dgm:prSet presAssocID="{FF0202EA-D38B-47D1-8418-4DF04C4E00BF}" presName="txThree" presStyleLbl="node3" presStyleIdx="0" presStyleCnt="1" custScaleX="61442">
        <dgm:presLayoutVars>
          <dgm:chPref val="3"/>
        </dgm:presLayoutVars>
      </dgm:prSet>
      <dgm:spPr/>
      <dgm:t>
        <a:bodyPr/>
        <a:lstStyle/>
        <a:p>
          <a:endParaRPr lang="es-CL"/>
        </a:p>
      </dgm:t>
    </dgm:pt>
    <dgm:pt modelId="{C6CCA3AE-6D47-48C1-AFAC-3186BBCECE16}" type="pres">
      <dgm:prSet presAssocID="{FF0202EA-D38B-47D1-8418-4DF04C4E00BF}" presName="horzThree" presStyleCnt="0"/>
      <dgm:spPr/>
    </dgm:pt>
    <dgm:pt modelId="{8B279841-E4C3-4FFE-95A2-A3D8AD5FD36B}" type="pres">
      <dgm:prSet presAssocID="{33F8B6A9-94C9-4292-8996-81F8426FC1D8}" presName="sibSpaceTwo" presStyleCnt="0"/>
      <dgm:spPr/>
    </dgm:pt>
    <dgm:pt modelId="{91319A98-8303-4EBD-9E2D-AAB975126A7F}" type="pres">
      <dgm:prSet presAssocID="{429C879B-7D7E-407F-8395-EC1A0E8DC81A}" presName="vertTwo" presStyleCnt="0"/>
      <dgm:spPr/>
    </dgm:pt>
    <dgm:pt modelId="{BCFEFA5E-71DA-4D08-9526-409054C8E56D}" type="pres">
      <dgm:prSet presAssocID="{429C879B-7D7E-407F-8395-EC1A0E8DC81A}" presName="txTwo" presStyleLbl="node2" presStyleIdx="2" presStyleCnt="3" custScaleX="63893" custScaleY="198999">
        <dgm:presLayoutVars>
          <dgm:chPref val="3"/>
        </dgm:presLayoutVars>
      </dgm:prSet>
      <dgm:spPr/>
      <dgm:t>
        <a:bodyPr/>
        <a:lstStyle/>
        <a:p>
          <a:endParaRPr lang="es-CL"/>
        </a:p>
      </dgm:t>
    </dgm:pt>
    <dgm:pt modelId="{0B798B79-A631-4295-8B37-33004D624B04}" type="pres">
      <dgm:prSet presAssocID="{429C879B-7D7E-407F-8395-EC1A0E8DC81A}" presName="horzTwo" presStyleCnt="0"/>
      <dgm:spPr/>
    </dgm:pt>
  </dgm:ptLst>
  <dgm:cxnLst>
    <dgm:cxn modelId="{42817F5E-4418-4643-A6AF-1073C7C9DE3B}" type="presOf" srcId="{E6921215-61CD-4982-B764-2FD7395F0D84}" destId="{B5BE60A5-70DF-4063-8C2F-1BDE40ECE4EF}" srcOrd="0" destOrd="0" presId="urn:microsoft.com/office/officeart/2005/8/layout/hierarchy4"/>
    <dgm:cxn modelId="{D824C6B7-F6CB-4608-A018-4E50E8A09388}" type="presOf" srcId="{7EF8481A-35A4-47F0-89C7-4C436C350E95}" destId="{B2204217-5672-4B72-BDB3-28F00AD37691}" srcOrd="0" destOrd="0" presId="urn:microsoft.com/office/officeart/2005/8/layout/hierarchy4"/>
    <dgm:cxn modelId="{914F294B-E5AB-4B59-A746-93ACD093A6B5}" srcId="{4577FCB8-2140-4F07-B3EF-3770A6FB65DC}" destId="{FF0202EA-D38B-47D1-8418-4DF04C4E00BF}" srcOrd="0" destOrd="0" parTransId="{313D41C1-4D15-481F-A392-C4B68560AD20}" sibTransId="{9B664FE5-869B-4C2D-BF04-CD2862194C79}"/>
    <dgm:cxn modelId="{8CAF470E-717B-4409-8737-712315772D7F}" type="presOf" srcId="{4577FCB8-2140-4F07-B3EF-3770A6FB65DC}" destId="{BF8D776A-15C4-4FB3-B4F2-3FBD393AD097}" srcOrd="0" destOrd="0" presId="urn:microsoft.com/office/officeart/2005/8/layout/hierarchy4"/>
    <dgm:cxn modelId="{4CAF14B4-C010-4465-A0CE-698474CE011B}" type="presOf" srcId="{FF0202EA-D38B-47D1-8418-4DF04C4E00BF}" destId="{9B9BF80D-73D5-4BFF-9B91-84235CBB1D18}" srcOrd="0" destOrd="0" presId="urn:microsoft.com/office/officeart/2005/8/layout/hierarchy4"/>
    <dgm:cxn modelId="{1CFFB3E4-B815-4897-A074-54FD88CF61B7}" type="presOf" srcId="{429C879B-7D7E-407F-8395-EC1A0E8DC81A}" destId="{BCFEFA5E-71DA-4D08-9526-409054C8E56D}" srcOrd="0" destOrd="0" presId="urn:microsoft.com/office/officeart/2005/8/layout/hierarchy4"/>
    <dgm:cxn modelId="{196FBAC2-4C7D-428D-B6EB-7A10EA1C08B3}" srcId="{7EF8481A-35A4-47F0-89C7-4C436C350E95}" destId="{429C879B-7D7E-407F-8395-EC1A0E8DC81A}" srcOrd="2" destOrd="0" parTransId="{30CA6DE2-F5FF-494F-8D86-CB8D3723676B}" sibTransId="{842631EB-40B3-4CD2-8ABA-3CEDD2364D2F}"/>
    <dgm:cxn modelId="{39B12D22-0F1C-47BA-A9C7-FD20116A65BB}" type="presOf" srcId="{34747528-0C7A-4DD0-BBFF-629D02035C69}" destId="{E6042991-3DF1-4CB1-856B-B27355FCF576}" srcOrd="0" destOrd="0" presId="urn:microsoft.com/office/officeart/2005/8/layout/hierarchy4"/>
    <dgm:cxn modelId="{50728705-89D4-46DF-8E4C-239A52CC098D}" srcId="{E6921215-61CD-4982-B764-2FD7395F0D84}" destId="{7EF8481A-35A4-47F0-89C7-4C436C350E95}" srcOrd="0" destOrd="0" parTransId="{2E545347-3C4B-48A9-9021-793F80CD9430}" sibTransId="{D958A5E3-42C2-4263-8A9C-03E4C5E1AADD}"/>
    <dgm:cxn modelId="{CD152DB4-B294-4F87-8BE1-0C1FEFC2FBEC}" srcId="{7EF8481A-35A4-47F0-89C7-4C436C350E95}" destId="{4577FCB8-2140-4F07-B3EF-3770A6FB65DC}" srcOrd="1" destOrd="0" parTransId="{D7161919-4C6D-47D1-8BE2-C89BB13F20E7}" sibTransId="{33F8B6A9-94C9-4292-8996-81F8426FC1D8}"/>
    <dgm:cxn modelId="{FF77E3FE-9457-473D-9A92-90369E6BDFD3}" srcId="{7EF8481A-35A4-47F0-89C7-4C436C350E95}" destId="{34747528-0C7A-4DD0-BBFF-629D02035C69}" srcOrd="0" destOrd="0" parTransId="{77CC3B33-1629-43C3-B3C8-D754E3CC0FDF}" sibTransId="{C25743E7-F69B-45D0-8405-A6216AD3F26C}"/>
    <dgm:cxn modelId="{DC8862B7-245B-4D67-AF46-FF8E3D4545F2}" type="presParOf" srcId="{B5BE60A5-70DF-4063-8C2F-1BDE40ECE4EF}" destId="{BBD95444-6EFB-4ED4-9950-92FF2C16145D}" srcOrd="0" destOrd="0" presId="urn:microsoft.com/office/officeart/2005/8/layout/hierarchy4"/>
    <dgm:cxn modelId="{F29089D5-6535-47AD-9B80-EB13F7673A82}" type="presParOf" srcId="{BBD95444-6EFB-4ED4-9950-92FF2C16145D}" destId="{B2204217-5672-4B72-BDB3-28F00AD37691}" srcOrd="0" destOrd="0" presId="urn:microsoft.com/office/officeart/2005/8/layout/hierarchy4"/>
    <dgm:cxn modelId="{203EBACC-A4CF-48F4-AF94-796150546E1D}" type="presParOf" srcId="{BBD95444-6EFB-4ED4-9950-92FF2C16145D}" destId="{ECEE3B43-9E16-434F-B53A-BFB1B1A095BE}" srcOrd="1" destOrd="0" presId="urn:microsoft.com/office/officeart/2005/8/layout/hierarchy4"/>
    <dgm:cxn modelId="{09B45594-AA3C-4FB4-A066-90ABA8431AEF}" type="presParOf" srcId="{BBD95444-6EFB-4ED4-9950-92FF2C16145D}" destId="{07BEDEB4-C944-4F3C-84E0-FC3551EA040B}" srcOrd="2" destOrd="0" presId="urn:microsoft.com/office/officeart/2005/8/layout/hierarchy4"/>
    <dgm:cxn modelId="{F190EA83-51E3-42CB-9FEA-F8C981EBE255}" type="presParOf" srcId="{07BEDEB4-C944-4F3C-84E0-FC3551EA040B}" destId="{D13255AF-471A-4CD6-90C6-67C502EB4D2F}" srcOrd="0" destOrd="0" presId="urn:microsoft.com/office/officeart/2005/8/layout/hierarchy4"/>
    <dgm:cxn modelId="{28D3C0B3-FAFC-4E97-93B7-473010813E04}" type="presParOf" srcId="{D13255AF-471A-4CD6-90C6-67C502EB4D2F}" destId="{E6042991-3DF1-4CB1-856B-B27355FCF576}" srcOrd="0" destOrd="0" presId="urn:microsoft.com/office/officeart/2005/8/layout/hierarchy4"/>
    <dgm:cxn modelId="{45D42F3A-3C77-4F97-87EF-629B6E0625F0}" type="presParOf" srcId="{D13255AF-471A-4CD6-90C6-67C502EB4D2F}" destId="{919D805C-A0E4-40DA-8F7D-31EBAC0BE39B}" srcOrd="1" destOrd="0" presId="urn:microsoft.com/office/officeart/2005/8/layout/hierarchy4"/>
    <dgm:cxn modelId="{A216D8BD-55AA-453D-A658-17944CEDBBC7}" type="presParOf" srcId="{07BEDEB4-C944-4F3C-84E0-FC3551EA040B}" destId="{FBDFDE2F-5666-463D-B0AB-332EBA3BC9E8}" srcOrd="1" destOrd="0" presId="urn:microsoft.com/office/officeart/2005/8/layout/hierarchy4"/>
    <dgm:cxn modelId="{F662B45D-779D-45D5-AAE3-8C41FB77F9B0}" type="presParOf" srcId="{07BEDEB4-C944-4F3C-84E0-FC3551EA040B}" destId="{D355CF96-B25A-4283-831D-0F3DDE471D25}" srcOrd="2" destOrd="0" presId="urn:microsoft.com/office/officeart/2005/8/layout/hierarchy4"/>
    <dgm:cxn modelId="{6E7ECEE7-E5EE-4FDE-B0E2-F068F57FE194}" type="presParOf" srcId="{D355CF96-B25A-4283-831D-0F3DDE471D25}" destId="{BF8D776A-15C4-4FB3-B4F2-3FBD393AD097}" srcOrd="0" destOrd="0" presId="urn:microsoft.com/office/officeart/2005/8/layout/hierarchy4"/>
    <dgm:cxn modelId="{BCAAFBA5-C2B8-4D5A-8E47-7BDC2F876795}" type="presParOf" srcId="{D355CF96-B25A-4283-831D-0F3DDE471D25}" destId="{7C08AB0F-9BB7-4880-B81A-7FF23EB6408C}" srcOrd="1" destOrd="0" presId="urn:microsoft.com/office/officeart/2005/8/layout/hierarchy4"/>
    <dgm:cxn modelId="{E05E5014-18B4-4EBD-8066-BAA034531F27}" type="presParOf" srcId="{D355CF96-B25A-4283-831D-0F3DDE471D25}" destId="{6147447D-5F41-4C63-A36B-C5956BAFB0FA}" srcOrd="2" destOrd="0" presId="urn:microsoft.com/office/officeart/2005/8/layout/hierarchy4"/>
    <dgm:cxn modelId="{8286E977-CA62-454C-83FF-EA68E90470BC}" type="presParOf" srcId="{6147447D-5F41-4C63-A36B-C5956BAFB0FA}" destId="{BE427AC8-BC51-4E6E-8D18-36C3721CC246}" srcOrd="0" destOrd="0" presId="urn:microsoft.com/office/officeart/2005/8/layout/hierarchy4"/>
    <dgm:cxn modelId="{57AF4058-A48B-49F6-9F1E-7BE5EF5EA257}" type="presParOf" srcId="{BE427AC8-BC51-4E6E-8D18-36C3721CC246}" destId="{9B9BF80D-73D5-4BFF-9B91-84235CBB1D18}" srcOrd="0" destOrd="0" presId="urn:microsoft.com/office/officeart/2005/8/layout/hierarchy4"/>
    <dgm:cxn modelId="{49E074C4-4018-4EE8-81E9-05CA98BA8AEF}" type="presParOf" srcId="{BE427AC8-BC51-4E6E-8D18-36C3721CC246}" destId="{C6CCA3AE-6D47-48C1-AFAC-3186BBCECE16}" srcOrd="1" destOrd="0" presId="urn:microsoft.com/office/officeart/2005/8/layout/hierarchy4"/>
    <dgm:cxn modelId="{954421A1-FBD2-48A7-9C83-6289722AD2E7}" type="presParOf" srcId="{07BEDEB4-C944-4F3C-84E0-FC3551EA040B}" destId="{8B279841-E4C3-4FFE-95A2-A3D8AD5FD36B}" srcOrd="3" destOrd="0" presId="urn:microsoft.com/office/officeart/2005/8/layout/hierarchy4"/>
    <dgm:cxn modelId="{E776E15F-0B49-4CAC-ADE3-1E28B8E2CC3C}" type="presParOf" srcId="{07BEDEB4-C944-4F3C-84E0-FC3551EA040B}" destId="{91319A98-8303-4EBD-9E2D-AAB975126A7F}" srcOrd="4" destOrd="0" presId="urn:microsoft.com/office/officeart/2005/8/layout/hierarchy4"/>
    <dgm:cxn modelId="{EF186CE0-3288-497F-B348-7D2316986820}" type="presParOf" srcId="{91319A98-8303-4EBD-9E2D-AAB975126A7F}" destId="{BCFEFA5E-71DA-4D08-9526-409054C8E56D}" srcOrd="0" destOrd="0" presId="urn:microsoft.com/office/officeart/2005/8/layout/hierarchy4"/>
    <dgm:cxn modelId="{FCA74AB6-7212-4D8B-9138-720BAF3D01E9}" type="presParOf" srcId="{91319A98-8303-4EBD-9E2D-AAB975126A7F}" destId="{0B798B79-A631-4295-8B37-33004D624B04}" srcOrd="1" destOrd="0" presId="urn:microsoft.com/office/officeart/2005/8/layout/hierarchy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4">
  <dgm:title val=""/>
  <dgm:desc val=""/>
  <dgm:catLst>
    <dgm:cat type="hierarchy" pri="4000"/>
    <dgm:cat type="list" pri="24000"/>
    <dgm:cat type="relationship" pri="10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1" y="1"/>
            <a:ext cx="3077006" cy="513828"/>
          </a:xfrm>
          <a:prstGeom prst="rect">
            <a:avLst/>
          </a:prstGeom>
        </p:spPr>
        <p:txBody>
          <a:bodyPr vert="horz" lIns="97192" tIns="48596" rIns="97192" bIns="48596" rtlCol="0"/>
          <a:lstStyle>
            <a:lvl1pPr algn="l">
              <a:defRPr sz="1300"/>
            </a:lvl1pPr>
          </a:lstStyle>
          <a:p>
            <a:endParaRPr lang="es-CL"/>
          </a:p>
        </p:txBody>
      </p:sp>
      <p:sp>
        <p:nvSpPr>
          <p:cNvPr id="3" name="Marcador de fecha 2"/>
          <p:cNvSpPr>
            <a:spLocks noGrp="1"/>
          </p:cNvSpPr>
          <p:nvPr>
            <p:ph type="dt" sz="quarter" idx="1"/>
          </p:nvPr>
        </p:nvSpPr>
        <p:spPr>
          <a:xfrm>
            <a:off x="4020687" y="1"/>
            <a:ext cx="3077006" cy="513828"/>
          </a:xfrm>
          <a:prstGeom prst="rect">
            <a:avLst/>
          </a:prstGeom>
        </p:spPr>
        <p:txBody>
          <a:bodyPr vert="horz" lIns="97192" tIns="48596" rIns="97192" bIns="48596" rtlCol="0"/>
          <a:lstStyle>
            <a:lvl1pPr algn="r">
              <a:defRPr sz="1300"/>
            </a:lvl1pPr>
          </a:lstStyle>
          <a:p>
            <a:fld id="{E37F3A40-77AE-4123-B745-11EED88746E3}" type="datetimeFigureOut">
              <a:rPr lang="es-CL" smtClean="0"/>
              <a:t>01-03-2022</a:t>
            </a:fld>
            <a:endParaRPr lang="es-CL"/>
          </a:p>
        </p:txBody>
      </p:sp>
      <p:sp>
        <p:nvSpPr>
          <p:cNvPr id="4" name="Marcador de pie de página 3"/>
          <p:cNvSpPr>
            <a:spLocks noGrp="1"/>
          </p:cNvSpPr>
          <p:nvPr>
            <p:ph type="ftr" sz="quarter" idx="2"/>
          </p:nvPr>
        </p:nvSpPr>
        <p:spPr>
          <a:xfrm>
            <a:off x="1" y="9720786"/>
            <a:ext cx="3077006" cy="513828"/>
          </a:xfrm>
          <a:prstGeom prst="rect">
            <a:avLst/>
          </a:prstGeom>
        </p:spPr>
        <p:txBody>
          <a:bodyPr vert="horz" lIns="97192" tIns="48596" rIns="97192" bIns="48596" rtlCol="0" anchor="b"/>
          <a:lstStyle>
            <a:lvl1pPr algn="l">
              <a:defRPr sz="1300"/>
            </a:lvl1pPr>
          </a:lstStyle>
          <a:p>
            <a:endParaRPr lang="es-CL"/>
          </a:p>
        </p:txBody>
      </p:sp>
      <p:sp>
        <p:nvSpPr>
          <p:cNvPr id="5" name="Marcador de número de diapositiva 4"/>
          <p:cNvSpPr>
            <a:spLocks noGrp="1"/>
          </p:cNvSpPr>
          <p:nvPr>
            <p:ph type="sldNum" sz="quarter" idx="3"/>
          </p:nvPr>
        </p:nvSpPr>
        <p:spPr>
          <a:xfrm>
            <a:off x="4020687" y="9720786"/>
            <a:ext cx="3077006" cy="513828"/>
          </a:xfrm>
          <a:prstGeom prst="rect">
            <a:avLst/>
          </a:prstGeom>
        </p:spPr>
        <p:txBody>
          <a:bodyPr vert="horz" lIns="97192" tIns="48596" rIns="97192" bIns="48596" rtlCol="0" anchor="b"/>
          <a:lstStyle>
            <a:lvl1pPr algn="r">
              <a:defRPr sz="1300"/>
            </a:lvl1pPr>
          </a:lstStyle>
          <a:p>
            <a:fld id="{25B16E47-A118-4538-8663-E7E32E2D69DF}" type="slidenum">
              <a:rPr lang="es-CL" smtClean="0"/>
              <a:t>‹Nº›</a:t>
            </a:fld>
            <a:endParaRPr lang="es-CL"/>
          </a:p>
        </p:txBody>
      </p:sp>
    </p:spTree>
    <p:extLst>
      <p:ext uri="{BB962C8B-B14F-4D97-AF65-F5344CB8AC3E}">
        <p14:creationId xmlns:p14="http://schemas.microsoft.com/office/powerpoint/2010/main" val="11486224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76363" cy="513508"/>
          </a:xfrm>
          <a:prstGeom prst="rect">
            <a:avLst/>
          </a:prstGeom>
        </p:spPr>
        <p:txBody>
          <a:bodyPr vert="horz" lIns="99038" tIns="49519" rIns="99038" bIns="49519" rtlCol="0"/>
          <a:lstStyle>
            <a:lvl1pPr algn="l">
              <a:defRPr sz="1300"/>
            </a:lvl1pPr>
          </a:lstStyle>
          <a:p>
            <a:endParaRPr lang="es-CL"/>
          </a:p>
        </p:txBody>
      </p:sp>
      <p:sp>
        <p:nvSpPr>
          <p:cNvPr id="3" name="Marcador de fecha 2"/>
          <p:cNvSpPr>
            <a:spLocks noGrp="1"/>
          </p:cNvSpPr>
          <p:nvPr>
            <p:ph type="dt" idx="1"/>
          </p:nvPr>
        </p:nvSpPr>
        <p:spPr>
          <a:xfrm>
            <a:off x="4021294" y="0"/>
            <a:ext cx="3076363" cy="513508"/>
          </a:xfrm>
          <a:prstGeom prst="rect">
            <a:avLst/>
          </a:prstGeom>
        </p:spPr>
        <p:txBody>
          <a:bodyPr vert="horz" lIns="99038" tIns="49519" rIns="99038" bIns="49519" rtlCol="0"/>
          <a:lstStyle>
            <a:lvl1pPr algn="r">
              <a:defRPr sz="1300"/>
            </a:lvl1pPr>
          </a:lstStyle>
          <a:p>
            <a:fld id="{C4CA30A0-78AA-4790-B45C-1046962EBCAB}" type="datetimeFigureOut">
              <a:rPr lang="es-CL" smtClean="0"/>
              <a:t>01-03-2022</a:t>
            </a:fld>
            <a:endParaRPr lang="es-CL"/>
          </a:p>
        </p:txBody>
      </p:sp>
      <p:sp>
        <p:nvSpPr>
          <p:cNvPr id="4" name="Marcador de imagen de diapositiva 3"/>
          <p:cNvSpPr>
            <a:spLocks noGrp="1" noRot="1" noChangeAspect="1"/>
          </p:cNvSpPr>
          <p:nvPr>
            <p:ph type="sldImg" idx="2"/>
          </p:nvPr>
        </p:nvSpPr>
        <p:spPr>
          <a:xfrm>
            <a:off x="1247775" y="1279525"/>
            <a:ext cx="4603750" cy="3452813"/>
          </a:xfrm>
          <a:prstGeom prst="rect">
            <a:avLst/>
          </a:prstGeom>
          <a:noFill/>
          <a:ln w="12700">
            <a:solidFill>
              <a:prstClr val="black"/>
            </a:solidFill>
          </a:ln>
        </p:spPr>
        <p:txBody>
          <a:bodyPr vert="horz" lIns="99038" tIns="49519" rIns="99038" bIns="49519" rtlCol="0" anchor="ctr"/>
          <a:lstStyle/>
          <a:p>
            <a:endParaRPr lang="es-CL"/>
          </a:p>
        </p:txBody>
      </p:sp>
      <p:sp>
        <p:nvSpPr>
          <p:cNvPr id="5" name="Marcador de notas 4"/>
          <p:cNvSpPr>
            <a:spLocks noGrp="1"/>
          </p:cNvSpPr>
          <p:nvPr>
            <p:ph type="body" sz="quarter" idx="3"/>
          </p:nvPr>
        </p:nvSpPr>
        <p:spPr>
          <a:xfrm>
            <a:off x="709930" y="4925407"/>
            <a:ext cx="5679440" cy="4029879"/>
          </a:xfrm>
          <a:prstGeom prst="rect">
            <a:avLst/>
          </a:prstGeom>
        </p:spPr>
        <p:txBody>
          <a:bodyPr vert="horz" lIns="99038" tIns="49519" rIns="99038" bIns="49519"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L"/>
          </a:p>
        </p:txBody>
      </p:sp>
      <p:sp>
        <p:nvSpPr>
          <p:cNvPr id="6" name="Marcador de pie de página 5"/>
          <p:cNvSpPr>
            <a:spLocks noGrp="1"/>
          </p:cNvSpPr>
          <p:nvPr>
            <p:ph type="ftr" sz="quarter" idx="4"/>
          </p:nvPr>
        </p:nvSpPr>
        <p:spPr>
          <a:xfrm>
            <a:off x="0" y="9721107"/>
            <a:ext cx="3076363" cy="513506"/>
          </a:xfrm>
          <a:prstGeom prst="rect">
            <a:avLst/>
          </a:prstGeom>
        </p:spPr>
        <p:txBody>
          <a:bodyPr vert="horz" lIns="99038" tIns="49519" rIns="99038" bIns="49519" rtlCol="0" anchor="b"/>
          <a:lstStyle>
            <a:lvl1pPr algn="l">
              <a:defRPr sz="1300"/>
            </a:lvl1pPr>
          </a:lstStyle>
          <a:p>
            <a:endParaRPr lang="es-CL"/>
          </a:p>
        </p:txBody>
      </p:sp>
      <p:sp>
        <p:nvSpPr>
          <p:cNvPr id="7" name="Marcador de número de diapositiva 6"/>
          <p:cNvSpPr>
            <a:spLocks noGrp="1"/>
          </p:cNvSpPr>
          <p:nvPr>
            <p:ph type="sldNum" sz="quarter" idx="5"/>
          </p:nvPr>
        </p:nvSpPr>
        <p:spPr>
          <a:xfrm>
            <a:off x="4021294" y="9721107"/>
            <a:ext cx="3076363" cy="513506"/>
          </a:xfrm>
          <a:prstGeom prst="rect">
            <a:avLst/>
          </a:prstGeom>
        </p:spPr>
        <p:txBody>
          <a:bodyPr vert="horz" lIns="99038" tIns="49519" rIns="99038" bIns="49519" rtlCol="0" anchor="b"/>
          <a:lstStyle>
            <a:lvl1pPr algn="r">
              <a:defRPr sz="1300"/>
            </a:lvl1pPr>
          </a:lstStyle>
          <a:p>
            <a:fld id="{EE2CBCC7-03E3-4D00-9C00-467C1184E705}" type="slidenum">
              <a:rPr lang="es-CL" smtClean="0"/>
              <a:t>‹Nº›</a:t>
            </a:fld>
            <a:endParaRPr lang="es-CL"/>
          </a:p>
        </p:txBody>
      </p:sp>
    </p:spTree>
    <p:extLst>
      <p:ext uri="{BB962C8B-B14F-4D97-AF65-F5344CB8AC3E}">
        <p14:creationId xmlns:p14="http://schemas.microsoft.com/office/powerpoint/2010/main" val="3592755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a:p>
        </p:txBody>
      </p:sp>
      <p:sp>
        <p:nvSpPr>
          <p:cNvPr id="4" name="Marcador de número de diapositiva 3"/>
          <p:cNvSpPr>
            <a:spLocks noGrp="1"/>
          </p:cNvSpPr>
          <p:nvPr>
            <p:ph type="sldNum" sz="quarter" idx="10"/>
          </p:nvPr>
        </p:nvSpPr>
        <p:spPr/>
        <p:txBody>
          <a:bodyPr/>
          <a:lstStyle/>
          <a:p>
            <a:fld id="{EE2CBCC7-03E3-4D00-9C00-467C1184E705}" type="slidenum">
              <a:rPr lang="es-CL" smtClean="0"/>
              <a:t>1</a:t>
            </a:fld>
            <a:endParaRPr lang="es-CL"/>
          </a:p>
        </p:txBody>
      </p:sp>
    </p:spTree>
    <p:extLst>
      <p:ext uri="{BB962C8B-B14F-4D97-AF65-F5344CB8AC3E}">
        <p14:creationId xmlns:p14="http://schemas.microsoft.com/office/powerpoint/2010/main" val="19327738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E2CBCC7-03E3-4D00-9C00-467C1184E705}" type="slidenum">
              <a:rPr lang="es-CL" smtClean="0"/>
              <a:t>52</a:t>
            </a:fld>
            <a:endParaRPr lang="es-CL"/>
          </a:p>
        </p:txBody>
      </p:sp>
    </p:spTree>
    <p:extLst>
      <p:ext uri="{BB962C8B-B14F-4D97-AF65-F5344CB8AC3E}">
        <p14:creationId xmlns:p14="http://schemas.microsoft.com/office/powerpoint/2010/main" val="1812882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E2CBCC7-03E3-4D00-9C00-467C1184E705}" type="slidenum">
              <a:rPr lang="es-CL" smtClean="0"/>
              <a:t>53</a:t>
            </a:fld>
            <a:endParaRPr lang="es-CL"/>
          </a:p>
        </p:txBody>
      </p:sp>
    </p:spTree>
    <p:extLst>
      <p:ext uri="{BB962C8B-B14F-4D97-AF65-F5344CB8AC3E}">
        <p14:creationId xmlns:p14="http://schemas.microsoft.com/office/powerpoint/2010/main" val="12216767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CL" dirty="0"/>
          </a:p>
        </p:txBody>
      </p:sp>
      <p:sp>
        <p:nvSpPr>
          <p:cNvPr id="4" name="Marcador de número de diapositiva 3"/>
          <p:cNvSpPr>
            <a:spLocks noGrp="1"/>
          </p:cNvSpPr>
          <p:nvPr>
            <p:ph type="sldNum" sz="quarter" idx="10"/>
          </p:nvPr>
        </p:nvSpPr>
        <p:spPr/>
        <p:txBody>
          <a:bodyPr/>
          <a:lstStyle/>
          <a:p>
            <a:fld id="{EE2CBCC7-03E3-4D00-9C00-467C1184E705}" type="slidenum">
              <a:rPr lang="es-CL" smtClean="0"/>
              <a:t>83</a:t>
            </a:fld>
            <a:endParaRPr lang="es-CL"/>
          </a:p>
        </p:txBody>
      </p:sp>
    </p:spTree>
    <p:extLst>
      <p:ext uri="{BB962C8B-B14F-4D97-AF65-F5344CB8AC3E}">
        <p14:creationId xmlns:p14="http://schemas.microsoft.com/office/powerpoint/2010/main" val="25429058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s-ES_tradnl"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_tradnl" smtClean="0"/>
              <a:t>Click to edit Master subtitle style</a:t>
            </a:r>
            <a:endParaRPr lang="en-US"/>
          </a:p>
        </p:txBody>
      </p:sp>
      <p:sp>
        <p:nvSpPr>
          <p:cNvPr id="4" name="Date Placeholder 3"/>
          <p:cNvSpPr>
            <a:spLocks noGrp="1"/>
          </p:cNvSpPr>
          <p:nvPr>
            <p:ph type="dt" sz="half" idx="10"/>
          </p:nvPr>
        </p:nvSpPr>
        <p:spPr/>
        <p:txBody>
          <a:bodyPr/>
          <a:lstStyle/>
          <a:p>
            <a:fld id="{95802429-18B1-4CD8-8FEF-534A60E799BE}" type="datetime1">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AA1C21-4A01-FC47-935A-F64BC8B7BE09}" type="slidenum">
              <a:rPr lang="en-US" smtClean="0"/>
              <a:t>‹Nº›</a:t>
            </a:fld>
            <a:endParaRPr lang="en-US"/>
          </a:p>
        </p:txBody>
      </p:sp>
      <p:pic>
        <p:nvPicPr>
          <p:cNvPr id="8" name="Imagen 7"/>
          <p:cNvPicPr>
            <a:picLocks noChangeAspect="1"/>
          </p:cNvPicPr>
          <p:nvPr userDrawn="1"/>
        </p:nvPicPr>
        <p:blipFill>
          <a:blip r:embed="rId2"/>
          <a:stretch>
            <a:fillRect/>
          </a:stretch>
        </p:blipFill>
        <p:spPr>
          <a:xfrm>
            <a:off x="7327350" y="0"/>
            <a:ext cx="1359450" cy="178667"/>
          </a:xfrm>
          <a:prstGeom prst="rect">
            <a:avLst/>
          </a:prstGeom>
        </p:spPr>
      </p:pic>
    </p:spTree>
    <p:extLst>
      <p:ext uri="{BB962C8B-B14F-4D97-AF65-F5344CB8AC3E}">
        <p14:creationId xmlns:p14="http://schemas.microsoft.com/office/powerpoint/2010/main" val="31624416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98F5A665-AAD5-4D5E-A84C-936793CE8F8D}" type="datetime1">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AA1C21-4A01-FC47-935A-F64BC8B7BE09}" type="slidenum">
              <a:rPr lang="en-US" smtClean="0"/>
              <a:t>‹Nº›</a:t>
            </a:fld>
            <a:endParaRPr lang="en-US"/>
          </a:p>
        </p:txBody>
      </p:sp>
    </p:spTree>
    <p:extLst>
      <p:ext uri="{BB962C8B-B14F-4D97-AF65-F5344CB8AC3E}">
        <p14:creationId xmlns:p14="http://schemas.microsoft.com/office/powerpoint/2010/main" val="2211132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_tradnl"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8CD8E26B-AD50-42C0-9FB8-E0601B8A694D}" type="datetime1">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AA1C21-4A01-FC47-935A-F64BC8B7BE09}" type="slidenum">
              <a:rPr lang="en-US" smtClean="0"/>
              <a:t>‹Nº›</a:t>
            </a:fld>
            <a:endParaRPr lang="en-US"/>
          </a:p>
        </p:txBody>
      </p:sp>
    </p:spTree>
    <p:extLst>
      <p:ext uri="{BB962C8B-B14F-4D97-AF65-F5344CB8AC3E}">
        <p14:creationId xmlns:p14="http://schemas.microsoft.com/office/powerpoint/2010/main" val="26569710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idx="1"/>
          </p:nvPr>
        </p:nvSpPr>
        <p:spPr/>
        <p:txBody>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10"/>
          </p:nvPr>
        </p:nvSpPr>
        <p:spPr/>
        <p:txBody>
          <a:bodyPr/>
          <a:lstStyle/>
          <a:p>
            <a:fld id="{3430DB5F-0512-46DF-BFB5-768E439270AE}" type="datetime1">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AA1C21-4A01-FC47-935A-F64BC8B7BE09}" type="slidenum">
              <a:rPr lang="en-US" smtClean="0"/>
              <a:t>‹Nº›</a:t>
            </a:fld>
            <a:endParaRPr lang="en-US"/>
          </a:p>
        </p:txBody>
      </p:sp>
      <p:pic>
        <p:nvPicPr>
          <p:cNvPr id="7" name="Imagen 6"/>
          <p:cNvPicPr>
            <a:picLocks noChangeAspect="1"/>
          </p:cNvPicPr>
          <p:nvPr userDrawn="1"/>
        </p:nvPicPr>
        <p:blipFill>
          <a:blip r:embed="rId2"/>
          <a:stretch>
            <a:fillRect/>
          </a:stretch>
        </p:blipFill>
        <p:spPr>
          <a:xfrm>
            <a:off x="7327350" y="0"/>
            <a:ext cx="1359450" cy="178667"/>
          </a:xfrm>
          <a:prstGeom prst="rect">
            <a:avLst/>
          </a:prstGeom>
        </p:spPr>
      </p:pic>
      <p:pic>
        <p:nvPicPr>
          <p:cNvPr id="8" name="Imagen 7"/>
          <p:cNvPicPr>
            <a:picLocks noChangeAspect="1"/>
          </p:cNvPicPr>
          <p:nvPr userDrawn="1"/>
        </p:nvPicPr>
        <p:blipFill>
          <a:blip r:embed="rId3"/>
          <a:stretch>
            <a:fillRect/>
          </a:stretch>
        </p:blipFill>
        <p:spPr>
          <a:xfrm>
            <a:off x="0" y="0"/>
            <a:ext cx="1073250" cy="1045200"/>
          </a:xfrm>
          <a:prstGeom prst="rect">
            <a:avLst/>
          </a:prstGeom>
        </p:spPr>
      </p:pic>
    </p:spTree>
    <p:extLst>
      <p:ext uri="{BB962C8B-B14F-4D97-AF65-F5344CB8AC3E}">
        <p14:creationId xmlns:p14="http://schemas.microsoft.com/office/powerpoint/2010/main" val="2618233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s-ES_tradnl"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_tradnl" smtClean="0"/>
              <a:t>Click to edit Master text styles</a:t>
            </a:r>
          </a:p>
        </p:txBody>
      </p:sp>
      <p:sp>
        <p:nvSpPr>
          <p:cNvPr id="4" name="Date Placeholder 3"/>
          <p:cNvSpPr>
            <a:spLocks noGrp="1"/>
          </p:cNvSpPr>
          <p:nvPr>
            <p:ph type="dt" sz="half" idx="10"/>
          </p:nvPr>
        </p:nvSpPr>
        <p:spPr/>
        <p:txBody>
          <a:bodyPr/>
          <a:lstStyle/>
          <a:p>
            <a:fld id="{4AB7FBA5-5C1E-4A94-BE1C-AB26157EBE59}" type="datetime1">
              <a:rPr lang="en-US" smtClean="0"/>
              <a:t>3/1/2022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2AA1C21-4A01-FC47-935A-F64BC8B7BE09}" type="slidenum">
              <a:rPr lang="en-US" smtClean="0"/>
              <a:t>‹Nº›</a:t>
            </a:fld>
            <a:endParaRPr lang="en-US"/>
          </a:p>
        </p:txBody>
      </p:sp>
      <p:pic>
        <p:nvPicPr>
          <p:cNvPr id="7" name="Imagen 6"/>
          <p:cNvPicPr>
            <a:picLocks noChangeAspect="1"/>
          </p:cNvPicPr>
          <p:nvPr userDrawn="1"/>
        </p:nvPicPr>
        <p:blipFill>
          <a:blip r:embed="rId2"/>
          <a:stretch>
            <a:fillRect/>
          </a:stretch>
        </p:blipFill>
        <p:spPr>
          <a:xfrm>
            <a:off x="7327350" y="0"/>
            <a:ext cx="1359450" cy="178667"/>
          </a:xfrm>
          <a:prstGeom prst="rect">
            <a:avLst/>
          </a:prstGeom>
        </p:spPr>
      </p:pic>
      <p:pic>
        <p:nvPicPr>
          <p:cNvPr id="8" name="Imagen 7"/>
          <p:cNvPicPr>
            <a:picLocks noChangeAspect="1"/>
          </p:cNvPicPr>
          <p:nvPr userDrawn="1"/>
        </p:nvPicPr>
        <p:blipFill>
          <a:blip r:embed="rId3"/>
          <a:stretch>
            <a:fillRect/>
          </a:stretch>
        </p:blipFill>
        <p:spPr>
          <a:xfrm>
            <a:off x="0" y="0"/>
            <a:ext cx="1073250" cy="1045200"/>
          </a:xfrm>
          <a:prstGeom prst="rect">
            <a:avLst/>
          </a:prstGeom>
        </p:spPr>
      </p:pic>
    </p:spTree>
    <p:extLst>
      <p:ext uri="{BB962C8B-B14F-4D97-AF65-F5344CB8AC3E}">
        <p14:creationId xmlns:p14="http://schemas.microsoft.com/office/powerpoint/2010/main" val="12173881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Date Placeholder 4"/>
          <p:cNvSpPr>
            <a:spLocks noGrp="1"/>
          </p:cNvSpPr>
          <p:nvPr>
            <p:ph type="dt" sz="half" idx="10"/>
          </p:nvPr>
        </p:nvSpPr>
        <p:spPr/>
        <p:txBody>
          <a:bodyPr/>
          <a:lstStyle/>
          <a:p>
            <a:fld id="{371107B7-2A6D-479A-8612-555891C963B6}" type="datetime1">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AA1C21-4A01-FC47-935A-F64BC8B7BE09}" type="slidenum">
              <a:rPr lang="en-US" smtClean="0"/>
              <a:t>‹Nº›</a:t>
            </a:fld>
            <a:endParaRPr lang="en-US"/>
          </a:p>
        </p:txBody>
      </p:sp>
      <p:pic>
        <p:nvPicPr>
          <p:cNvPr id="8" name="Imagen 7"/>
          <p:cNvPicPr>
            <a:picLocks noChangeAspect="1"/>
          </p:cNvPicPr>
          <p:nvPr userDrawn="1"/>
        </p:nvPicPr>
        <p:blipFill>
          <a:blip r:embed="rId2"/>
          <a:stretch>
            <a:fillRect/>
          </a:stretch>
        </p:blipFill>
        <p:spPr>
          <a:xfrm>
            <a:off x="7327350" y="2742"/>
            <a:ext cx="1359450" cy="178667"/>
          </a:xfrm>
          <a:prstGeom prst="rect">
            <a:avLst/>
          </a:prstGeom>
        </p:spPr>
      </p:pic>
      <p:pic>
        <p:nvPicPr>
          <p:cNvPr id="9" name="Imagen 8"/>
          <p:cNvPicPr>
            <a:picLocks noChangeAspect="1"/>
          </p:cNvPicPr>
          <p:nvPr userDrawn="1"/>
        </p:nvPicPr>
        <p:blipFill>
          <a:blip r:embed="rId3"/>
          <a:stretch>
            <a:fillRect/>
          </a:stretch>
        </p:blipFill>
        <p:spPr>
          <a:xfrm>
            <a:off x="0" y="2742"/>
            <a:ext cx="1073250" cy="1045200"/>
          </a:xfrm>
          <a:prstGeom prst="rect">
            <a:avLst/>
          </a:prstGeom>
        </p:spPr>
      </p:pic>
    </p:spTree>
    <p:extLst>
      <p:ext uri="{BB962C8B-B14F-4D97-AF65-F5344CB8AC3E}">
        <p14:creationId xmlns:p14="http://schemas.microsoft.com/office/powerpoint/2010/main" val="2524923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_tradnl"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_tradnl"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7" name="Date Placeholder 6"/>
          <p:cNvSpPr>
            <a:spLocks noGrp="1"/>
          </p:cNvSpPr>
          <p:nvPr>
            <p:ph type="dt" sz="half" idx="10"/>
          </p:nvPr>
        </p:nvSpPr>
        <p:spPr/>
        <p:txBody>
          <a:bodyPr/>
          <a:lstStyle/>
          <a:p>
            <a:fld id="{95D65848-1A0D-43CD-BDEB-7874135A2F1A}" type="datetime1">
              <a:rPr lang="en-US" smtClean="0"/>
              <a:t>3/1/2022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2AA1C21-4A01-FC47-935A-F64BC8B7BE09}" type="slidenum">
              <a:rPr lang="en-US" smtClean="0"/>
              <a:t>‹Nº›</a:t>
            </a:fld>
            <a:endParaRPr lang="en-US"/>
          </a:p>
        </p:txBody>
      </p:sp>
      <p:pic>
        <p:nvPicPr>
          <p:cNvPr id="10" name="Imagen 9"/>
          <p:cNvPicPr>
            <a:picLocks noChangeAspect="1"/>
          </p:cNvPicPr>
          <p:nvPr userDrawn="1"/>
        </p:nvPicPr>
        <p:blipFill>
          <a:blip r:embed="rId2"/>
          <a:stretch>
            <a:fillRect/>
          </a:stretch>
        </p:blipFill>
        <p:spPr>
          <a:xfrm>
            <a:off x="7327350" y="0"/>
            <a:ext cx="1359450" cy="178667"/>
          </a:xfrm>
          <a:prstGeom prst="rect">
            <a:avLst/>
          </a:prstGeom>
        </p:spPr>
      </p:pic>
      <p:pic>
        <p:nvPicPr>
          <p:cNvPr id="11" name="Imagen 10"/>
          <p:cNvPicPr>
            <a:picLocks noChangeAspect="1"/>
          </p:cNvPicPr>
          <p:nvPr userDrawn="1"/>
        </p:nvPicPr>
        <p:blipFill>
          <a:blip r:embed="rId3"/>
          <a:stretch>
            <a:fillRect/>
          </a:stretch>
        </p:blipFill>
        <p:spPr>
          <a:xfrm>
            <a:off x="0" y="0"/>
            <a:ext cx="1073250" cy="1045200"/>
          </a:xfrm>
          <a:prstGeom prst="rect">
            <a:avLst/>
          </a:prstGeom>
        </p:spPr>
      </p:pic>
    </p:spTree>
    <p:extLst>
      <p:ext uri="{BB962C8B-B14F-4D97-AF65-F5344CB8AC3E}">
        <p14:creationId xmlns:p14="http://schemas.microsoft.com/office/powerpoint/2010/main" val="12351759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_tradnl" smtClean="0"/>
              <a:t>Click to edit Master title style</a:t>
            </a:r>
            <a:endParaRPr lang="en-US"/>
          </a:p>
        </p:txBody>
      </p:sp>
      <p:sp>
        <p:nvSpPr>
          <p:cNvPr id="3" name="Date Placeholder 2"/>
          <p:cNvSpPr>
            <a:spLocks noGrp="1"/>
          </p:cNvSpPr>
          <p:nvPr>
            <p:ph type="dt" sz="half" idx="10"/>
          </p:nvPr>
        </p:nvSpPr>
        <p:spPr/>
        <p:txBody>
          <a:bodyPr/>
          <a:lstStyle/>
          <a:p>
            <a:fld id="{6F7AAE40-6F04-45AC-85F6-D90D076D0DA5}" type="datetime1">
              <a:rPr lang="en-US" smtClean="0"/>
              <a:t>3/1/2022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2AA1C21-4A01-FC47-935A-F64BC8B7BE09}" type="slidenum">
              <a:rPr lang="en-US" smtClean="0"/>
              <a:t>‹Nº›</a:t>
            </a:fld>
            <a:endParaRPr lang="en-US"/>
          </a:p>
        </p:txBody>
      </p:sp>
      <p:pic>
        <p:nvPicPr>
          <p:cNvPr id="6" name="Imagen 5"/>
          <p:cNvPicPr>
            <a:picLocks noChangeAspect="1"/>
          </p:cNvPicPr>
          <p:nvPr userDrawn="1"/>
        </p:nvPicPr>
        <p:blipFill>
          <a:blip r:embed="rId2"/>
          <a:stretch>
            <a:fillRect/>
          </a:stretch>
        </p:blipFill>
        <p:spPr>
          <a:xfrm>
            <a:off x="7327350" y="0"/>
            <a:ext cx="1359450" cy="178667"/>
          </a:xfrm>
          <a:prstGeom prst="rect">
            <a:avLst/>
          </a:prstGeom>
        </p:spPr>
      </p:pic>
      <p:pic>
        <p:nvPicPr>
          <p:cNvPr id="7" name="Imagen 6"/>
          <p:cNvPicPr>
            <a:picLocks noChangeAspect="1"/>
          </p:cNvPicPr>
          <p:nvPr userDrawn="1"/>
        </p:nvPicPr>
        <p:blipFill>
          <a:blip r:embed="rId3"/>
          <a:stretch>
            <a:fillRect/>
          </a:stretch>
        </p:blipFill>
        <p:spPr>
          <a:xfrm>
            <a:off x="0" y="0"/>
            <a:ext cx="1073250" cy="1045200"/>
          </a:xfrm>
          <a:prstGeom prst="rect">
            <a:avLst/>
          </a:prstGeom>
        </p:spPr>
      </p:pic>
    </p:spTree>
    <p:extLst>
      <p:ext uri="{BB962C8B-B14F-4D97-AF65-F5344CB8AC3E}">
        <p14:creationId xmlns:p14="http://schemas.microsoft.com/office/powerpoint/2010/main" val="1390661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DD8376-C34A-4E8B-A1A6-9E1FAB0915EA}" type="datetime1">
              <a:rPr lang="en-US" smtClean="0"/>
              <a:t>3/1/2022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2AA1C21-4A01-FC47-935A-F64BC8B7BE09}" type="slidenum">
              <a:rPr lang="en-US" smtClean="0"/>
              <a:t>‹Nº›</a:t>
            </a:fld>
            <a:endParaRPr lang="en-US"/>
          </a:p>
        </p:txBody>
      </p:sp>
      <p:pic>
        <p:nvPicPr>
          <p:cNvPr id="5" name="Imagen 4"/>
          <p:cNvPicPr>
            <a:picLocks noChangeAspect="1"/>
          </p:cNvPicPr>
          <p:nvPr userDrawn="1"/>
        </p:nvPicPr>
        <p:blipFill>
          <a:blip r:embed="rId2"/>
          <a:stretch>
            <a:fillRect/>
          </a:stretch>
        </p:blipFill>
        <p:spPr>
          <a:xfrm>
            <a:off x="7327350" y="0"/>
            <a:ext cx="1359450" cy="178667"/>
          </a:xfrm>
          <a:prstGeom prst="rect">
            <a:avLst/>
          </a:prstGeom>
        </p:spPr>
      </p:pic>
      <p:pic>
        <p:nvPicPr>
          <p:cNvPr id="6" name="Imagen 5"/>
          <p:cNvPicPr>
            <a:picLocks noChangeAspect="1"/>
          </p:cNvPicPr>
          <p:nvPr userDrawn="1"/>
        </p:nvPicPr>
        <p:blipFill>
          <a:blip r:embed="rId3"/>
          <a:stretch>
            <a:fillRect/>
          </a:stretch>
        </p:blipFill>
        <p:spPr>
          <a:xfrm>
            <a:off x="2" y="0"/>
            <a:ext cx="1073250" cy="1045200"/>
          </a:xfrm>
          <a:prstGeom prst="rect">
            <a:avLst/>
          </a:prstGeom>
        </p:spPr>
      </p:pic>
    </p:spTree>
    <p:extLst>
      <p:ext uri="{BB962C8B-B14F-4D97-AF65-F5344CB8AC3E}">
        <p14:creationId xmlns:p14="http://schemas.microsoft.com/office/powerpoint/2010/main" val="39268997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s-ES_tradnl"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031E72EC-A93E-4852-84D5-EC6B250C1D9A}" type="datetime1">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AA1C21-4A01-FC47-935A-F64BC8B7BE09}" type="slidenum">
              <a:rPr lang="en-US" smtClean="0"/>
              <a:t>‹Nº›</a:t>
            </a:fld>
            <a:endParaRPr lang="en-US"/>
          </a:p>
        </p:txBody>
      </p:sp>
    </p:spTree>
    <p:extLst>
      <p:ext uri="{BB962C8B-B14F-4D97-AF65-F5344CB8AC3E}">
        <p14:creationId xmlns:p14="http://schemas.microsoft.com/office/powerpoint/2010/main" val="3676735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s-ES_tradnl"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_tradnl" smtClean="0"/>
              <a:t>Click to edit Master text styles</a:t>
            </a:r>
          </a:p>
        </p:txBody>
      </p:sp>
      <p:sp>
        <p:nvSpPr>
          <p:cNvPr id="5" name="Date Placeholder 4"/>
          <p:cNvSpPr>
            <a:spLocks noGrp="1"/>
          </p:cNvSpPr>
          <p:nvPr>
            <p:ph type="dt" sz="half" idx="10"/>
          </p:nvPr>
        </p:nvSpPr>
        <p:spPr/>
        <p:txBody>
          <a:bodyPr/>
          <a:lstStyle/>
          <a:p>
            <a:fld id="{C993445E-308D-4DBB-A0B6-ADE0191E5512}" type="datetime1">
              <a:rPr lang="en-US" smtClean="0"/>
              <a:t>3/1/2022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2AA1C21-4A01-FC47-935A-F64BC8B7BE09}" type="slidenum">
              <a:rPr lang="en-US" smtClean="0"/>
              <a:t>‹Nº›</a:t>
            </a:fld>
            <a:endParaRPr lang="en-US"/>
          </a:p>
        </p:txBody>
      </p:sp>
    </p:spTree>
    <p:extLst>
      <p:ext uri="{BB962C8B-B14F-4D97-AF65-F5344CB8AC3E}">
        <p14:creationId xmlns:p14="http://schemas.microsoft.com/office/powerpoint/2010/main" val="9734035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_tradnl"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_tradnl" smtClean="0"/>
              <a:t>Click to edit Master text styles</a:t>
            </a:r>
          </a:p>
          <a:p>
            <a:pPr lvl="1"/>
            <a:r>
              <a:rPr lang="es-ES_tradnl" smtClean="0"/>
              <a:t>Second level</a:t>
            </a:r>
          </a:p>
          <a:p>
            <a:pPr lvl="2"/>
            <a:r>
              <a:rPr lang="es-ES_tradnl" smtClean="0"/>
              <a:t>Third level</a:t>
            </a:r>
          </a:p>
          <a:p>
            <a:pPr lvl="3"/>
            <a:r>
              <a:rPr lang="es-ES_tradnl" smtClean="0"/>
              <a:t>Fourth level</a:t>
            </a:r>
          </a:p>
          <a:p>
            <a:pPr lvl="4"/>
            <a:r>
              <a:rPr lang="es-ES_tradnl"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724987-717D-45BF-AAD8-33406D11F57B}" type="datetime1">
              <a:rPr lang="en-US" smtClean="0"/>
              <a:t>3/1/2022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AA1C21-4A01-FC47-935A-F64BC8B7BE09}" type="slidenum">
              <a:rPr lang="en-US" smtClean="0"/>
              <a:t>‹Nº›</a:t>
            </a:fld>
            <a:endParaRPr lang="en-US"/>
          </a:p>
        </p:txBody>
      </p:sp>
    </p:spTree>
    <p:extLst>
      <p:ext uri="{BB962C8B-B14F-4D97-AF65-F5344CB8AC3E}">
        <p14:creationId xmlns:p14="http://schemas.microsoft.com/office/powerpoint/2010/main" val="4194391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chart" Target="../charts/chart82.xml"/><Relationship Id="rId2" Type="http://schemas.openxmlformats.org/officeDocument/2006/relationships/chart" Target="../charts/chart81.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02.xml.rels><?xml version="1.0" encoding="UTF-8" standalone="yes"?>
<Relationships xmlns="http://schemas.openxmlformats.org/package/2006/relationships"><Relationship Id="rId2" Type="http://schemas.openxmlformats.org/officeDocument/2006/relationships/chart" Target="../charts/chart83.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2" Type="http://schemas.openxmlformats.org/officeDocument/2006/relationships/chart" Target="../charts/chart86.xml"/><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2" Type="http://schemas.openxmlformats.org/officeDocument/2006/relationships/chart" Target="../charts/chart87.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chart" Target="../charts/chart88.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indap.gob.cl/indap/qu%C3%A9-es-indap"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chart" Target="../charts/chart19.xml"/><Relationship Id="rId4" Type="http://schemas.openxmlformats.org/officeDocument/2006/relationships/chart" Target="../charts/chart18.xml"/></Relationships>
</file>

<file path=ppt/slides/_rels/slide3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image" Target="../media/image28.png"/><Relationship Id="rId1" Type="http://schemas.openxmlformats.org/officeDocument/2006/relationships/slideLayout" Target="../slideLayouts/slideLayout2.xml"/><Relationship Id="rId5" Type="http://schemas.openxmlformats.org/officeDocument/2006/relationships/chart" Target="../charts/chart22.xml"/><Relationship Id="rId4" Type="http://schemas.openxmlformats.org/officeDocument/2006/relationships/chart" Target="../charts/chart21.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3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image" Target="../media/image30.png"/><Relationship Id="rId1" Type="http://schemas.openxmlformats.org/officeDocument/2006/relationships/slideLayout" Target="../slideLayouts/slideLayout2.xml"/><Relationship Id="rId5" Type="http://schemas.openxmlformats.org/officeDocument/2006/relationships/chart" Target="../charts/chart25.xml"/><Relationship Id="rId4" Type="http://schemas.openxmlformats.org/officeDocument/2006/relationships/chart" Target="../charts/chart24.xml"/></Relationships>
</file>

<file path=ppt/slides/_rels/slide4.xml.rels><?xml version="1.0" encoding="UTF-8" standalone="yes"?>
<Relationships xmlns="http://schemas.openxmlformats.org/package/2006/relationships"><Relationship Id="rId2" Type="http://schemas.openxmlformats.org/officeDocument/2006/relationships/hyperlink" Target="https://www.indap.gob.cl/mision-vision-objetivos"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image" Target="../media/image32.png"/><Relationship Id="rId1" Type="http://schemas.openxmlformats.org/officeDocument/2006/relationships/slideLayout" Target="../slideLayouts/slideLayout2.xml"/><Relationship Id="rId5" Type="http://schemas.openxmlformats.org/officeDocument/2006/relationships/chart" Target="../charts/chart28.xml"/><Relationship Id="rId4" Type="http://schemas.openxmlformats.org/officeDocument/2006/relationships/chart" Target="../charts/chart27.xml"/></Relationships>
</file>

<file path=ppt/slides/_rels/slide4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hemeOverride" Target="../theme/themeOverride1.xml"/><Relationship Id="rId5" Type="http://schemas.openxmlformats.org/officeDocument/2006/relationships/image" Target="../media/image23.png"/><Relationship Id="rId4" Type="http://schemas.openxmlformats.org/officeDocument/2006/relationships/image" Target="../media/image35.png"/></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slideLayout" Target="../slideLayouts/slideLayout2.xml"/><Relationship Id="rId1" Type="http://schemas.openxmlformats.org/officeDocument/2006/relationships/themeOverride" Target="../theme/themeOverride2.xml"/><Relationship Id="rId6" Type="http://schemas.openxmlformats.org/officeDocument/2006/relationships/chart" Target="../charts/chart31.xml"/><Relationship Id="rId5" Type="http://schemas.openxmlformats.org/officeDocument/2006/relationships/chart" Target="../charts/chart30.xml"/><Relationship Id="rId4" Type="http://schemas.openxmlformats.org/officeDocument/2006/relationships/chart" Target="../charts/chart29.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5.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chart" Target="../charts/chart34.xml"/><Relationship Id="rId4" Type="http://schemas.openxmlformats.org/officeDocument/2006/relationships/chart" Target="../charts/chart33.xml"/></Relationships>
</file>

<file path=ppt/slides/_rels/slide4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image" Target="../media/image39.png"/><Relationship Id="rId1" Type="http://schemas.openxmlformats.org/officeDocument/2006/relationships/slideLayout" Target="../slideLayouts/slideLayout2.xml"/><Relationship Id="rId5" Type="http://schemas.openxmlformats.org/officeDocument/2006/relationships/chart" Target="../charts/chart37.xml"/><Relationship Id="rId4" Type="http://schemas.openxmlformats.org/officeDocument/2006/relationships/chart" Target="../charts/chart36.xml"/></Relationships>
</file>

<file path=ppt/slides/_rels/slide4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49.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image" Target="../media/image40.png"/><Relationship Id="rId1" Type="http://schemas.openxmlformats.org/officeDocument/2006/relationships/slideLayout" Target="../slideLayouts/slideLayout2.xml"/><Relationship Id="rId5" Type="http://schemas.openxmlformats.org/officeDocument/2006/relationships/chart" Target="../charts/chart40.xml"/><Relationship Id="rId4" Type="http://schemas.openxmlformats.org/officeDocument/2006/relationships/chart" Target="../charts/chart39.xm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1.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image" Target="../media/image42.png"/><Relationship Id="rId1" Type="http://schemas.openxmlformats.org/officeDocument/2006/relationships/slideLayout" Target="../slideLayouts/slideLayout2.xml"/><Relationship Id="rId5" Type="http://schemas.openxmlformats.org/officeDocument/2006/relationships/chart" Target="../charts/chart43.xml"/><Relationship Id="rId4" Type="http://schemas.openxmlformats.org/officeDocument/2006/relationships/chart" Target="../charts/chart42.xml"/></Relationships>
</file>

<file path=ppt/slides/_rels/slide5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5.png"/></Relationships>
</file>

<file path=ppt/slides/_rels/slide5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chart" Target="../charts/chart46.xml"/><Relationship Id="rId5" Type="http://schemas.openxmlformats.org/officeDocument/2006/relationships/chart" Target="../charts/chart45.xml"/><Relationship Id="rId4" Type="http://schemas.openxmlformats.org/officeDocument/2006/relationships/chart" Target="../charts/chart44.xml"/></Relationships>
</file>

<file path=ppt/slides/_rels/slide5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chart" Target="../charts/chart49.xml"/><Relationship Id="rId4" Type="http://schemas.openxmlformats.org/officeDocument/2006/relationships/chart" Target="../charts/chart48.xml"/></Relationships>
</file>

<file path=ppt/slides/_rels/slide5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5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image" Target="../media/image48.png"/><Relationship Id="rId1" Type="http://schemas.openxmlformats.org/officeDocument/2006/relationships/slideLayout" Target="../slideLayouts/slideLayout2.xml"/><Relationship Id="rId5" Type="http://schemas.openxmlformats.org/officeDocument/2006/relationships/chart" Target="../charts/chart52.xml"/><Relationship Id="rId4" Type="http://schemas.openxmlformats.org/officeDocument/2006/relationships/chart" Target="../charts/chart51.xml"/></Relationships>
</file>

<file path=ppt/slides/_rels/slide5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50.png"/><Relationship Id="rId1" Type="http://schemas.openxmlformats.org/officeDocument/2006/relationships/slideLayout" Target="../slideLayouts/slideLayout2.xml"/><Relationship Id="rId4" Type="http://schemas.openxmlformats.org/officeDocument/2006/relationships/image" Target="../media/image51.png"/></Relationships>
</file>

<file path=ppt/slides/_rels/slide5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image" Target="../media/image50.png"/><Relationship Id="rId1" Type="http://schemas.openxmlformats.org/officeDocument/2006/relationships/slideLayout" Target="../slideLayouts/slideLayout2.xml"/><Relationship Id="rId5" Type="http://schemas.openxmlformats.org/officeDocument/2006/relationships/chart" Target="../charts/chart55.xml"/><Relationship Id="rId4" Type="http://schemas.openxmlformats.org/officeDocument/2006/relationships/chart" Target="../charts/chart54.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image" Target="../media/image52.png"/><Relationship Id="rId1" Type="http://schemas.openxmlformats.org/officeDocument/2006/relationships/slideLayout" Target="../slideLayouts/slideLayout2.xml"/><Relationship Id="rId5" Type="http://schemas.openxmlformats.org/officeDocument/2006/relationships/chart" Target="../charts/chart58.xml"/><Relationship Id="rId4" Type="http://schemas.openxmlformats.org/officeDocument/2006/relationships/chart" Target="../charts/chart57.xml"/></Relationships>
</file>

<file path=ppt/slides/_rels/slide6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image" Target="../media/image54.png"/><Relationship Id="rId1" Type="http://schemas.openxmlformats.org/officeDocument/2006/relationships/slideLayout" Target="../slideLayouts/slideLayout2.xml"/><Relationship Id="rId5" Type="http://schemas.openxmlformats.org/officeDocument/2006/relationships/chart" Target="../charts/chart61.xml"/><Relationship Id="rId4" Type="http://schemas.openxmlformats.org/officeDocument/2006/relationships/chart" Target="../charts/chart60.xml"/></Relationships>
</file>

<file path=ppt/slides/_rels/slide6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56.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6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image" Target="../media/image56.png"/><Relationship Id="rId1" Type="http://schemas.openxmlformats.org/officeDocument/2006/relationships/slideLayout" Target="../slideLayouts/slideLayout2.xml"/><Relationship Id="rId5" Type="http://schemas.openxmlformats.org/officeDocument/2006/relationships/chart" Target="../charts/chart64.xml"/><Relationship Id="rId4" Type="http://schemas.openxmlformats.org/officeDocument/2006/relationships/chart" Target="../charts/chart6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chart" Target="../charts/chart6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chart" Target="../charts/chart66.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s://sistemas.indap.cl/"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chart" Target="../charts/chart67.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chart" Target="../charts/chart68.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60.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61.jp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hyperlink" Target="https://sistemas.indap.cl/" TargetMode="External"/><Relationship Id="rId1" Type="http://schemas.openxmlformats.org/officeDocument/2006/relationships/slideLayout" Target="../slideLayouts/slideLayout2.xml"/><Relationship Id="rId5" Type="http://schemas.openxmlformats.org/officeDocument/2006/relationships/chart" Target="../charts/chart71.xml"/><Relationship Id="rId4" Type="http://schemas.openxmlformats.org/officeDocument/2006/relationships/chart" Target="../charts/chart70.xml"/></Relationships>
</file>

<file path=ppt/slides/_rels/slide89.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hyperlink" Target="https://sistemas.indap.cl/" TargetMode="External"/><Relationship Id="rId1" Type="http://schemas.openxmlformats.org/officeDocument/2006/relationships/slideLayout" Target="../slideLayouts/slideLayout2.xml"/><Relationship Id="rId5" Type="http://schemas.openxmlformats.org/officeDocument/2006/relationships/chart" Target="../charts/chart74.xml"/><Relationship Id="rId4" Type="http://schemas.openxmlformats.org/officeDocument/2006/relationships/chart" Target="../charts/chart73.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3" Type="http://schemas.openxmlformats.org/officeDocument/2006/relationships/chart" Target="../charts/chart76.xml"/><Relationship Id="rId2" Type="http://schemas.openxmlformats.org/officeDocument/2006/relationships/chart" Target="../charts/chart75.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chart" Target="../charts/chart7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chart" Target="../charts/chart7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ctrTitle"/>
          </p:nvPr>
        </p:nvSpPr>
        <p:spPr/>
        <p:txBody>
          <a:bodyPr>
            <a:noAutofit/>
          </a:bodyPr>
          <a:lstStyle/>
          <a:p>
            <a:r>
              <a:rPr lang="es-ES" sz="5400" b="1" dirty="0" smtClean="0">
                <a:solidFill>
                  <a:schemeClr val="tx2"/>
                </a:solidFill>
                <a:latin typeface="Bradley Hand ITC" panose="03070402050302030203" pitchFamily="66" charset="0"/>
              </a:rPr>
              <a:t>INDAP EN CIFRAS </a:t>
            </a:r>
            <a:br>
              <a:rPr lang="es-ES" sz="5400" b="1" dirty="0" smtClean="0">
                <a:solidFill>
                  <a:schemeClr val="tx2"/>
                </a:solidFill>
                <a:latin typeface="Bradley Hand ITC" panose="03070402050302030203" pitchFamily="66" charset="0"/>
              </a:rPr>
            </a:br>
            <a:r>
              <a:rPr lang="es-ES" sz="5400" b="1" dirty="0" smtClean="0">
                <a:solidFill>
                  <a:schemeClr val="tx2"/>
                </a:solidFill>
                <a:latin typeface="Bradley Hand ITC" panose="03070402050302030203" pitchFamily="66" charset="0"/>
              </a:rPr>
              <a:t>2021</a:t>
            </a:r>
            <a:endParaRPr lang="es-CL" sz="5400" b="1" dirty="0">
              <a:solidFill>
                <a:schemeClr val="tx2"/>
              </a:solidFill>
              <a:latin typeface="Bradley Hand ITC" panose="03070402050302030203" pitchFamily="66" charset="0"/>
            </a:endParaRP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70303" y="3674182"/>
            <a:ext cx="3195366" cy="1724292"/>
          </a:xfrm>
          <a:prstGeom prst="rect">
            <a:avLst/>
          </a:prstGeom>
        </p:spPr>
      </p:pic>
      <p:sp>
        <p:nvSpPr>
          <p:cNvPr id="3" name="Marcador de número de diapositiva 2"/>
          <p:cNvSpPr>
            <a:spLocks noGrp="1"/>
          </p:cNvSpPr>
          <p:nvPr>
            <p:ph type="sldNum" sz="quarter" idx="12"/>
          </p:nvPr>
        </p:nvSpPr>
        <p:spPr/>
        <p:txBody>
          <a:bodyPr/>
          <a:lstStyle/>
          <a:p>
            <a:fld id="{B2AA1C21-4A01-FC47-935A-F64BC8B7BE09}" type="slidenum">
              <a:rPr lang="en-US" smtClean="0"/>
              <a:t>1</a:t>
            </a:fld>
            <a:endParaRPr lang="en-US"/>
          </a:p>
        </p:txBody>
      </p:sp>
    </p:spTree>
    <p:extLst>
      <p:ext uri="{BB962C8B-B14F-4D97-AF65-F5344CB8AC3E}">
        <p14:creationId xmlns:p14="http://schemas.microsoft.com/office/powerpoint/2010/main" val="16251365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p:txBody>
          <a:bodyPr>
            <a:normAutofit/>
          </a:bodyPr>
          <a:lstStyle/>
          <a:p>
            <a:r>
              <a:rPr lang="es-CL" sz="3200" dirty="0" smtClean="0">
                <a:solidFill>
                  <a:srgbClr val="4D4D4D"/>
                </a:solidFill>
                <a:latin typeface="Berlin Sans FB" panose="020E0602020502020306" pitchFamily="34" charset="0"/>
              </a:rPr>
              <a:t>   </a:t>
            </a:r>
            <a:r>
              <a:rPr lang="es-CL" sz="2800" dirty="0" smtClean="0">
                <a:solidFill>
                  <a:srgbClr val="333333"/>
                </a:solidFill>
                <a:latin typeface="Berlin Sans FB" panose="020E0602020502020306" pitchFamily="34" charset="0"/>
              </a:rPr>
              <a:t>Recursos Humanos</a:t>
            </a:r>
            <a:r>
              <a:rPr lang="es-CL" sz="2000" dirty="0" smtClean="0">
                <a:solidFill>
                  <a:srgbClr val="333333"/>
                </a:solidFill>
                <a:latin typeface="Berlin Sans FB" panose="020E0602020502020306" pitchFamily="34" charset="0"/>
              </a:rPr>
              <a:t> </a:t>
            </a:r>
            <a:endParaRPr lang="es-CL" sz="2000" dirty="0">
              <a:solidFill>
                <a:srgbClr val="333333"/>
              </a:solidFill>
              <a:latin typeface="Berlin Sans FB" panose="020E0602020502020306" pitchFamily="34" charset="0"/>
            </a:endParaRPr>
          </a:p>
        </p:txBody>
      </p:sp>
      <p:sp>
        <p:nvSpPr>
          <p:cNvPr id="5" name="Marcador de contenido 4"/>
          <p:cNvSpPr>
            <a:spLocks noGrp="1"/>
          </p:cNvSpPr>
          <p:nvPr>
            <p:ph idx="1"/>
          </p:nvPr>
        </p:nvSpPr>
        <p:spPr/>
        <p:txBody>
          <a:bodyPr>
            <a:normAutofit/>
          </a:bodyPr>
          <a:lstStyle/>
          <a:p>
            <a:pPr marL="0" indent="0" algn="just">
              <a:buNone/>
            </a:pPr>
            <a:r>
              <a:rPr lang="es-ES" sz="1800" dirty="0" smtClean="0">
                <a:solidFill>
                  <a:srgbClr val="333333"/>
                </a:solidFill>
              </a:rPr>
              <a:t>Algunas características importantes de quienes conformamos la Institución:</a:t>
            </a:r>
          </a:p>
          <a:p>
            <a:pPr algn="just" eaLnBrk="0" fontAlgn="base" hangingPunct="0">
              <a:spcBef>
                <a:spcPct val="0"/>
              </a:spcBef>
              <a:spcAft>
                <a:spcPct val="0"/>
              </a:spcAft>
            </a:pPr>
            <a:endParaRPr lang="es-CL" sz="1800" dirty="0" smtClean="0">
              <a:solidFill>
                <a:srgbClr val="333333"/>
              </a:solidFill>
              <a:ea typeface="MS PGothic" pitchFamily="34" charset="-128"/>
              <a:cs typeface="Calibri"/>
            </a:endParaRPr>
          </a:p>
          <a:p>
            <a:pPr marL="285750" indent="-285750" algn="just" eaLnBrk="0" fontAlgn="base" hangingPunct="0">
              <a:spcBef>
                <a:spcPct val="0"/>
              </a:spcBef>
              <a:spcAft>
                <a:spcPct val="0"/>
              </a:spcAft>
              <a:buFont typeface="Wingdings" panose="05000000000000000000" pitchFamily="2" charset="2"/>
              <a:buChar char="ü"/>
            </a:pPr>
            <a:r>
              <a:rPr lang="es-CL" sz="1800" dirty="0" smtClean="0">
                <a:solidFill>
                  <a:srgbClr val="333333"/>
                </a:solidFill>
                <a:ea typeface="MS PGothic" pitchFamily="34" charset="-128"/>
                <a:cs typeface="Calibri"/>
              </a:rPr>
              <a:t>La </a:t>
            </a:r>
            <a:r>
              <a:rPr lang="es-CL" sz="1800" dirty="0">
                <a:solidFill>
                  <a:srgbClr val="333333"/>
                </a:solidFill>
                <a:ea typeface="MS PGothic" pitchFamily="34" charset="-128"/>
                <a:cs typeface="Calibri"/>
              </a:rPr>
              <a:t>edad promedio de los funcionarios y funcionarias es de 47 años</a:t>
            </a:r>
            <a:r>
              <a:rPr lang="es-CL" sz="1800" dirty="0" smtClean="0">
                <a:solidFill>
                  <a:srgbClr val="333333"/>
                </a:solidFill>
                <a:ea typeface="MS PGothic" pitchFamily="34" charset="-128"/>
                <a:cs typeface="Calibri"/>
              </a:rPr>
              <a:t>.</a:t>
            </a:r>
          </a:p>
          <a:p>
            <a:pPr marL="285750" indent="-285750" algn="just" eaLnBrk="0" fontAlgn="base" hangingPunct="0">
              <a:spcBef>
                <a:spcPct val="0"/>
              </a:spcBef>
              <a:spcAft>
                <a:spcPct val="0"/>
              </a:spcAft>
              <a:buFont typeface="Wingdings" panose="05000000000000000000" pitchFamily="2" charset="2"/>
              <a:buChar char="ü"/>
            </a:pPr>
            <a:r>
              <a:rPr lang="es-ES" sz="1800" dirty="0" smtClean="0">
                <a:solidFill>
                  <a:srgbClr val="333333"/>
                </a:solidFill>
                <a:ea typeface="MS PGothic" pitchFamily="34" charset="-128"/>
                <a:cs typeface="Calibri"/>
              </a:rPr>
              <a:t>El 78% de los puestos son ocupados por funcionarios profesionales, de ellos el 85% se encuentra en regiones.</a:t>
            </a:r>
            <a:endParaRPr lang="es-CL" sz="1800" dirty="0">
              <a:solidFill>
                <a:srgbClr val="333333"/>
              </a:solidFill>
              <a:ea typeface="MS PGothic" pitchFamily="34" charset="-128"/>
              <a:cs typeface="Calibri"/>
            </a:endParaRPr>
          </a:p>
          <a:p>
            <a:pPr marL="0" indent="0" algn="just">
              <a:buNone/>
            </a:pPr>
            <a:endParaRPr lang="es-ES" sz="1800" dirty="0" smtClean="0">
              <a:solidFill>
                <a:srgbClr val="FF0000"/>
              </a:solidFill>
            </a:endParaRPr>
          </a:p>
          <a:p>
            <a:pPr marL="0" indent="0" algn="just">
              <a:buNone/>
            </a:pPr>
            <a:endParaRPr lang="es-ES" sz="1800" dirty="0" smtClean="0">
              <a:solidFill>
                <a:srgbClr val="FF0000"/>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2080467498"/>
              </p:ext>
            </p:extLst>
          </p:nvPr>
        </p:nvGraphicFramePr>
        <p:xfrm>
          <a:off x="746419" y="3234051"/>
          <a:ext cx="2592110" cy="1258259"/>
        </p:xfrm>
        <a:graphic>
          <a:graphicData uri="http://schemas.openxmlformats.org/drawingml/2006/table">
            <a:tbl>
              <a:tblPr firstRow="1" bandRow="1">
                <a:tableStyleId>{5C22544A-7EE6-4342-B048-85BDC9FD1C3A}</a:tableStyleId>
              </a:tblPr>
              <a:tblGrid>
                <a:gridCol w="1410377">
                  <a:extLst>
                    <a:ext uri="{9D8B030D-6E8A-4147-A177-3AD203B41FA5}">
                      <a16:colId xmlns:a16="http://schemas.microsoft.com/office/drawing/2014/main" xmlns="" val="20000"/>
                    </a:ext>
                  </a:extLst>
                </a:gridCol>
                <a:gridCol w="1181733">
                  <a:extLst>
                    <a:ext uri="{9D8B030D-6E8A-4147-A177-3AD203B41FA5}">
                      <a16:colId xmlns:a16="http://schemas.microsoft.com/office/drawing/2014/main" xmlns="" val="20001"/>
                    </a:ext>
                  </a:extLst>
                </a:gridCol>
              </a:tblGrid>
              <a:tr h="435299">
                <a:tc>
                  <a:txBody>
                    <a:bodyPr/>
                    <a:lstStyle/>
                    <a:p>
                      <a:pPr algn="ctr"/>
                      <a:r>
                        <a:rPr lang="es-CL" sz="1200" dirty="0" smtClean="0"/>
                        <a:t>Rango de Edad</a:t>
                      </a:r>
                      <a:endParaRPr lang="es-CL" sz="1200" dirty="0"/>
                    </a:p>
                  </a:txBody>
                  <a:tcPr/>
                </a:tc>
                <a:tc>
                  <a:txBody>
                    <a:bodyPr/>
                    <a:lstStyle/>
                    <a:p>
                      <a:pPr algn="ctr"/>
                      <a:r>
                        <a:rPr lang="es-CL" sz="1200" dirty="0" smtClean="0"/>
                        <a:t>Porcentaje </a:t>
                      </a:r>
                      <a:endParaRPr lang="es-CL" sz="1200" dirty="0"/>
                    </a:p>
                  </a:txBody>
                  <a:tcPr/>
                </a:tc>
                <a:extLst>
                  <a:ext uri="{0D108BD9-81ED-4DB2-BD59-A6C34878D82A}">
                    <a16:rowId xmlns:a16="http://schemas.microsoft.com/office/drawing/2014/main" xmlns="" val="10000"/>
                  </a:ext>
                </a:extLst>
              </a:tr>
              <a:tr h="237419">
                <a:tc>
                  <a:txBody>
                    <a:bodyPr/>
                    <a:lstStyle/>
                    <a:p>
                      <a:pPr algn="ctr"/>
                      <a:r>
                        <a:rPr lang="es-CL" sz="1200" dirty="0" smtClean="0"/>
                        <a:t>Menor a 35</a:t>
                      </a:r>
                      <a:endParaRPr lang="es-CL" sz="1200" dirty="0"/>
                    </a:p>
                  </a:txBody>
                  <a:tcPr anchor="ctr"/>
                </a:tc>
                <a:tc>
                  <a:txBody>
                    <a:bodyPr/>
                    <a:lstStyle/>
                    <a:p>
                      <a:pPr marL="0" algn="ctr" defTabSz="457200" rtl="0" eaLnBrk="1" fontAlgn="b" latinLnBrk="0" hangingPunct="1"/>
                      <a:r>
                        <a:rPr lang="es-CL" sz="1200" kern="1200" dirty="0" smtClean="0">
                          <a:solidFill>
                            <a:schemeClr val="dk1"/>
                          </a:solidFill>
                          <a:latin typeface="+mn-lt"/>
                          <a:ea typeface="+mn-ea"/>
                          <a:cs typeface="+mn-cs"/>
                        </a:rPr>
                        <a:t>13,84%</a:t>
                      </a:r>
                      <a:endParaRPr lang="es-CL" sz="1200" kern="1200" dirty="0">
                        <a:solidFill>
                          <a:schemeClr val="dk1"/>
                        </a:solidFill>
                        <a:latin typeface="+mn-lt"/>
                        <a:ea typeface="+mn-ea"/>
                        <a:cs typeface="+mn-cs"/>
                      </a:endParaRPr>
                    </a:p>
                  </a:txBody>
                  <a:tcPr marL="7620" marR="7620" marT="7620" marB="0" anchor="ctr"/>
                </a:tc>
                <a:extLst>
                  <a:ext uri="{0D108BD9-81ED-4DB2-BD59-A6C34878D82A}">
                    <a16:rowId xmlns:a16="http://schemas.microsoft.com/office/drawing/2014/main" xmlns="" val="10001"/>
                  </a:ext>
                </a:extLst>
              </a:tr>
              <a:tr h="233064">
                <a:tc>
                  <a:txBody>
                    <a:bodyPr/>
                    <a:lstStyle/>
                    <a:p>
                      <a:pPr algn="ctr"/>
                      <a:r>
                        <a:rPr lang="es-CL" sz="1200" dirty="0" smtClean="0"/>
                        <a:t>35 – 60</a:t>
                      </a:r>
                      <a:endParaRPr lang="es-CL" sz="1200" dirty="0"/>
                    </a:p>
                  </a:txBody>
                  <a:tcPr anchor="ctr"/>
                </a:tc>
                <a:tc>
                  <a:txBody>
                    <a:bodyPr/>
                    <a:lstStyle/>
                    <a:p>
                      <a:pPr marL="0" algn="ctr" defTabSz="457200" rtl="0" eaLnBrk="1" fontAlgn="b" latinLnBrk="0" hangingPunct="1"/>
                      <a:r>
                        <a:rPr lang="es-CL" sz="1200" kern="1200" dirty="0" smtClean="0">
                          <a:solidFill>
                            <a:schemeClr val="dk1"/>
                          </a:solidFill>
                          <a:latin typeface="+mn-lt"/>
                          <a:ea typeface="+mn-ea"/>
                          <a:cs typeface="+mn-cs"/>
                        </a:rPr>
                        <a:t>74,23%</a:t>
                      </a:r>
                      <a:endParaRPr lang="es-CL" sz="1200" kern="1200" dirty="0">
                        <a:solidFill>
                          <a:schemeClr val="dk1"/>
                        </a:solidFill>
                        <a:latin typeface="+mn-lt"/>
                        <a:ea typeface="+mn-ea"/>
                        <a:cs typeface="+mn-cs"/>
                      </a:endParaRPr>
                    </a:p>
                  </a:txBody>
                  <a:tcPr marL="7620" marR="7620" marT="7620" marB="0" anchor="ctr"/>
                </a:tc>
                <a:extLst>
                  <a:ext uri="{0D108BD9-81ED-4DB2-BD59-A6C34878D82A}">
                    <a16:rowId xmlns:a16="http://schemas.microsoft.com/office/drawing/2014/main" xmlns="" val="10002"/>
                  </a:ext>
                </a:extLst>
              </a:tr>
              <a:tr h="243840">
                <a:tc>
                  <a:txBody>
                    <a:bodyPr/>
                    <a:lstStyle/>
                    <a:p>
                      <a:pPr algn="ctr"/>
                      <a:r>
                        <a:rPr lang="es-CL" sz="1200" dirty="0" smtClean="0"/>
                        <a:t>61 y más </a:t>
                      </a:r>
                      <a:endParaRPr lang="es-CL" sz="1200" dirty="0"/>
                    </a:p>
                  </a:txBody>
                  <a:tcPr anchor="ctr"/>
                </a:tc>
                <a:tc>
                  <a:txBody>
                    <a:bodyPr/>
                    <a:lstStyle/>
                    <a:p>
                      <a:pPr marL="0" algn="ctr" defTabSz="457200" rtl="0" eaLnBrk="1" fontAlgn="b" latinLnBrk="0" hangingPunct="1"/>
                      <a:r>
                        <a:rPr lang="es-CL" sz="1200" kern="1200" dirty="0" smtClean="0">
                          <a:solidFill>
                            <a:schemeClr val="dk1"/>
                          </a:solidFill>
                          <a:latin typeface="+mn-lt"/>
                          <a:ea typeface="+mn-ea"/>
                          <a:cs typeface="+mn-cs"/>
                        </a:rPr>
                        <a:t>11,93%</a:t>
                      </a:r>
                      <a:endParaRPr lang="es-CL" sz="1200" kern="1200" dirty="0">
                        <a:solidFill>
                          <a:schemeClr val="dk1"/>
                        </a:solidFill>
                        <a:latin typeface="+mn-lt"/>
                        <a:ea typeface="+mn-ea"/>
                        <a:cs typeface="+mn-cs"/>
                      </a:endParaRPr>
                    </a:p>
                  </a:txBody>
                  <a:tcPr marL="7620" marR="7620" marT="7620" marB="0" anchor="ctr"/>
                </a:tc>
                <a:extLst>
                  <a:ext uri="{0D108BD9-81ED-4DB2-BD59-A6C34878D82A}">
                    <a16:rowId xmlns:a16="http://schemas.microsoft.com/office/drawing/2014/main" xmlns="" val="10003"/>
                  </a:ext>
                </a:extLst>
              </a:tr>
            </a:tbl>
          </a:graphicData>
        </a:graphic>
      </p:graphicFrame>
      <p:sp>
        <p:nvSpPr>
          <p:cNvPr id="8" name="CuadroTexto 7"/>
          <p:cNvSpPr txBox="1"/>
          <p:nvPr/>
        </p:nvSpPr>
        <p:spPr>
          <a:xfrm>
            <a:off x="319488" y="6207453"/>
            <a:ext cx="5256584"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a:t>
            </a:r>
            <a:r>
              <a:rPr lang="es-CL" dirty="0">
                <a:solidFill>
                  <a:srgbClr val="4D4D4D"/>
                </a:solidFill>
              </a:rPr>
              <a:t> </a:t>
            </a:r>
            <a:r>
              <a:rPr lang="es-CL" dirty="0" smtClean="0">
                <a:solidFill>
                  <a:srgbClr val="4D4D4D"/>
                </a:solidFill>
              </a:rPr>
              <a:t>Gestión de Personas  y Remuneraciones, 31 </a:t>
            </a:r>
            <a:r>
              <a:rPr lang="es-CL" dirty="0">
                <a:solidFill>
                  <a:srgbClr val="4D4D4D"/>
                </a:solidFill>
              </a:rPr>
              <a:t>de </a:t>
            </a:r>
            <a:r>
              <a:rPr lang="es-CL" dirty="0" smtClean="0">
                <a:solidFill>
                  <a:srgbClr val="4D4D4D"/>
                </a:solidFill>
              </a:rPr>
              <a:t>diciembre del 2021. </a:t>
            </a:r>
            <a:endParaRPr lang="es-CL" dirty="0">
              <a:solidFill>
                <a:srgbClr val="4D4D4D"/>
              </a:solidFill>
            </a:endParaRPr>
          </a:p>
        </p:txBody>
      </p:sp>
      <p:sp>
        <p:nvSpPr>
          <p:cNvPr id="3" name="Marcador de número de diapositiva 2"/>
          <p:cNvSpPr>
            <a:spLocks noGrp="1"/>
          </p:cNvSpPr>
          <p:nvPr>
            <p:ph type="sldNum" sz="quarter" idx="12"/>
          </p:nvPr>
        </p:nvSpPr>
        <p:spPr/>
        <p:txBody>
          <a:bodyPr/>
          <a:lstStyle/>
          <a:p>
            <a:fld id="{B2AA1C21-4A01-FC47-935A-F64BC8B7BE09}" type="slidenum">
              <a:rPr lang="en-US" smtClean="0"/>
              <a:t>10</a:t>
            </a:fld>
            <a:endParaRPr lang="en-US"/>
          </a:p>
        </p:txBody>
      </p:sp>
      <p:graphicFrame>
        <p:nvGraphicFramePr>
          <p:cNvPr id="11" name="Gráfico 10"/>
          <p:cNvGraphicFramePr>
            <a:graphicFrameLocks/>
          </p:cNvGraphicFramePr>
          <p:nvPr>
            <p:extLst>
              <p:ext uri="{D42A27DB-BD31-4B8C-83A1-F6EECF244321}">
                <p14:modId xmlns:p14="http://schemas.microsoft.com/office/powerpoint/2010/main" val="3064873828"/>
              </p:ext>
            </p:extLst>
          </p:nvPr>
        </p:nvGraphicFramePr>
        <p:xfrm>
          <a:off x="3726664" y="2893423"/>
          <a:ext cx="4572000" cy="2743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91895470"/>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Marcador de contenido 6"/>
          <p:cNvSpPr>
            <a:spLocks noGrp="1"/>
          </p:cNvSpPr>
          <p:nvPr>
            <p:ph idx="1"/>
          </p:nvPr>
        </p:nvSpPr>
        <p:spPr>
          <a:xfrm>
            <a:off x="532419" y="1306286"/>
            <a:ext cx="8229600" cy="4659537"/>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s-ES_tradnl" sz="1600" dirty="0" smtClean="0">
                <a:solidFill>
                  <a:srgbClr val="4D4D4D"/>
                </a:solidFill>
              </a:rPr>
              <a:t>La atención de usuarios de emergencias por región se ve reflejada en el siguiente grafico:</a:t>
            </a:r>
            <a:endParaRPr lang="es-ES_tradnl" sz="1800" dirty="0">
              <a:solidFill>
                <a:srgbClr val="4D4D4D"/>
              </a:solidFill>
            </a:endParaRPr>
          </a:p>
        </p:txBody>
      </p:sp>
      <p:sp>
        <p:nvSpPr>
          <p:cNvPr id="8" name="CuadroTexto 7"/>
          <p:cNvSpPr txBox="1"/>
          <p:nvPr/>
        </p:nvSpPr>
        <p:spPr>
          <a:xfrm>
            <a:off x="185948" y="6531425"/>
            <a:ext cx="6408712" cy="276999"/>
          </a:xfrm>
          <a:prstGeom prst="rect">
            <a:avLst/>
          </a:prstGeom>
          <a:noFill/>
        </p:spPr>
        <p:txBody>
          <a:bodyPr wrap="square" rtlCol="0">
            <a:spAutoFit/>
          </a:bodyPr>
          <a:lstStyle/>
          <a:p>
            <a:pPr eaLnBrk="0" fontAlgn="base" hangingPunct="0">
              <a:spcBef>
                <a:spcPct val="0"/>
              </a:spcBef>
              <a:spcAft>
                <a:spcPct val="0"/>
              </a:spcAft>
            </a:pPr>
            <a:r>
              <a:rPr lang="es-CL" sz="1200" b="1" i="1" dirty="0" smtClean="0">
                <a:solidFill>
                  <a:srgbClr val="4D4D4D"/>
                </a:solidFill>
                <a:ea typeface="MS PGothic" pitchFamily="34" charset="-128"/>
              </a:rPr>
              <a:t>Fuente: </a:t>
            </a:r>
            <a:r>
              <a:rPr lang="es-CL" sz="1200" i="1" dirty="0" smtClean="0">
                <a:solidFill>
                  <a:srgbClr val="4D4D4D"/>
                </a:solidFill>
                <a:ea typeface="MS PGothic" pitchFamily="34" charset="-128"/>
              </a:rPr>
              <a:t>Sistema de Emergencia, sistema de tesorería, </a:t>
            </a:r>
            <a:r>
              <a:rPr lang="es-CL" sz="1200" dirty="0">
                <a:solidFill>
                  <a:srgbClr val="4D4D4D"/>
                </a:solidFill>
              </a:rPr>
              <a:t>31 de diciembre del </a:t>
            </a:r>
            <a:r>
              <a:rPr lang="es-CL" sz="1200" dirty="0" smtClean="0">
                <a:solidFill>
                  <a:srgbClr val="4D4D4D"/>
                </a:solidFill>
              </a:rPr>
              <a:t>2021.</a:t>
            </a:r>
            <a:endParaRPr lang="es-CL" sz="1200" i="1" dirty="0">
              <a:solidFill>
                <a:srgbClr val="4D4D4D"/>
              </a:solidFill>
              <a:ea typeface="MS PGothic" pitchFamily="34" charset="-128"/>
            </a:endParaRPr>
          </a:p>
        </p:txBody>
      </p:sp>
      <p:sp>
        <p:nvSpPr>
          <p:cNvPr id="10" name="Título 1"/>
          <p:cNvSpPr>
            <a:spLocks noGrp="1"/>
          </p:cNvSpPr>
          <p:nvPr>
            <p:ph type="title"/>
          </p:nvPr>
        </p:nvSpPr>
        <p:spPr>
          <a:xfrm>
            <a:off x="1160373" y="78550"/>
            <a:ext cx="6973693" cy="1143000"/>
          </a:xfrm>
        </p:spPr>
        <p:txBody>
          <a:bodyPr vert="horz" lIns="91440" tIns="45720" rIns="91440" bIns="45720" rtlCol="0" anchor="ctr">
            <a:noAutofit/>
          </a:bodyPr>
          <a:lstStyle/>
          <a:p>
            <a:pPr algn="just"/>
            <a:r>
              <a:rPr lang="es-CL" sz="2800" dirty="0">
                <a:solidFill>
                  <a:srgbClr val="333333"/>
                </a:solidFill>
                <a:latin typeface="Berlin Sans FB" panose="020E0602020502020306" pitchFamily="34" charset="0"/>
                <a:ea typeface="+mn-ea"/>
                <a:cs typeface="+mn-cs"/>
              </a:rPr>
              <a:t>Plataforma de Servicios: Emergencia Agrícola </a:t>
            </a:r>
          </a:p>
        </p:txBody>
      </p:sp>
      <p:sp>
        <p:nvSpPr>
          <p:cNvPr id="2" name="Marcador de número de diapositiva 1"/>
          <p:cNvSpPr>
            <a:spLocks noGrp="1"/>
          </p:cNvSpPr>
          <p:nvPr>
            <p:ph type="sldNum" sz="quarter" idx="12"/>
          </p:nvPr>
        </p:nvSpPr>
        <p:spPr/>
        <p:txBody>
          <a:bodyPr/>
          <a:lstStyle/>
          <a:p>
            <a:fld id="{B2AA1C21-4A01-FC47-935A-F64BC8B7BE09}" type="slidenum">
              <a:rPr lang="en-US" smtClean="0"/>
              <a:t>100</a:t>
            </a:fld>
            <a:endParaRPr lang="en-US"/>
          </a:p>
        </p:txBody>
      </p:sp>
      <p:graphicFrame>
        <p:nvGraphicFramePr>
          <p:cNvPr id="9" name="Gráfico 8"/>
          <p:cNvGraphicFramePr/>
          <p:nvPr>
            <p:extLst>
              <p:ext uri="{D42A27DB-BD31-4B8C-83A1-F6EECF244321}">
                <p14:modId xmlns:p14="http://schemas.microsoft.com/office/powerpoint/2010/main" val="3657519986"/>
              </p:ext>
            </p:extLst>
          </p:nvPr>
        </p:nvGraphicFramePr>
        <p:xfrm>
          <a:off x="532419" y="2020716"/>
          <a:ext cx="7784267" cy="387377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1" name="Gráfico 10"/>
          <p:cNvGraphicFramePr/>
          <p:nvPr>
            <p:extLst>
              <p:ext uri="{D42A27DB-BD31-4B8C-83A1-F6EECF244321}">
                <p14:modId xmlns:p14="http://schemas.microsoft.com/office/powerpoint/2010/main" val="1984252152"/>
              </p:ext>
            </p:extLst>
          </p:nvPr>
        </p:nvGraphicFramePr>
        <p:xfrm>
          <a:off x="6289946" y="2211405"/>
          <a:ext cx="1844119" cy="134169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137215378"/>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buNone/>
            </a:pPr>
            <a:r>
              <a:rPr lang="es-CL" sz="4400" dirty="0" smtClean="0"/>
              <a:t> </a:t>
            </a:r>
          </a:p>
          <a:p>
            <a:pPr marL="0" indent="0" algn="ctr">
              <a:buNone/>
            </a:pPr>
            <a:r>
              <a:rPr lang="es-CL" dirty="0">
                <a:latin typeface="Berlin Sans FB" panose="020E0602020502020306" pitchFamily="34" charset="0"/>
              </a:rPr>
              <a:t>Evolución del </a:t>
            </a:r>
            <a:r>
              <a:rPr lang="es-CL" dirty="0" smtClean="0">
                <a:latin typeface="Berlin Sans FB" panose="020E0602020502020306" pitchFamily="34" charset="0"/>
              </a:rPr>
              <a:t>Presupuesto 2010-2021</a:t>
            </a:r>
            <a:endParaRPr lang="es-CL" dirty="0">
              <a:latin typeface="Berlin Sans FB" panose="020E0602020502020306" pitchFamily="34" charset="0"/>
            </a:endParaRPr>
          </a:p>
        </p:txBody>
      </p:sp>
      <p:sp>
        <p:nvSpPr>
          <p:cNvPr id="2" name="Marcador de número de diapositiva 1"/>
          <p:cNvSpPr>
            <a:spLocks noGrp="1"/>
          </p:cNvSpPr>
          <p:nvPr>
            <p:ph type="sldNum" sz="quarter" idx="12"/>
          </p:nvPr>
        </p:nvSpPr>
        <p:spPr/>
        <p:txBody>
          <a:bodyPr/>
          <a:lstStyle/>
          <a:p>
            <a:fld id="{B2AA1C21-4A01-FC47-935A-F64BC8B7BE09}" type="slidenum">
              <a:rPr lang="en-US" smtClean="0"/>
              <a:t>101</a:t>
            </a:fld>
            <a:endParaRPr lang="en-US"/>
          </a:p>
        </p:txBody>
      </p:sp>
    </p:spTree>
    <p:extLst>
      <p:ext uri="{BB962C8B-B14F-4D97-AF65-F5344CB8AC3E}">
        <p14:creationId xmlns:p14="http://schemas.microsoft.com/office/powerpoint/2010/main" val="4227187869"/>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l"/>
            <a:r>
              <a:rPr lang="es-CL" sz="2000" dirty="0"/>
              <a:t/>
            </a:r>
            <a:br>
              <a:rPr lang="es-CL" sz="2000" dirty="0"/>
            </a:br>
            <a:r>
              <a:rPr lang="es-CL" sz="2000" dirty="0" smtClean="0"/>
              <a:t/>
            </a:r>
            <a:br>
              <a:rPr lang="es-CL" sz="2000" dirty="0" smtClean="0"/>
            </a:br>
            <a:r>
              <a:rPr lang="es-CL" sz="2000" dirty="0"/>
              <a:t/>
            </a:r>
            <a:br>
              <a:rPr lang="es-CL" sz="2000" dirty="0"/>
            </a:br>
            <a:r>
              <a:rPr lang="es-CL" sz="2000" dirty="0" smtClean="0"/>
              <a:t> </a:t>
            </a:r>
            <a:endParaRPr lang="es-CL" sz="2000" dirty="0"/>
          </a:p>
        </p:txBody>
      </p:sp>
      <p:sp>
        <p:nvSpPr>
          <p:cNvPr id="3" name="Marcador de contenido 2"/>
          <p:cNvSpPr>
            <a:spLocks noGrp="1"/>
          </p:cNvSpPr>
          <p:nvPr>
            <p:ph idx="1"/>
          </p:nvPr>
        </p:nvSpPr>
        <p:spPr>
          <a:xfrm>
            <a:off x="457200" y="1005291"/>
            <a:ext cx="8229600" cy="950509"/>
          </a:xfrm>
        </p:spPr>
        <p:txBody>
          <a:bodyPr>
            <a:normAutofit/>
          </a:bodyPr>
          <a:lstStyle/>
          <a:p>
            <a:pPr marL="0" indent="0" algn="just" eaLnBrk="0" fontAlgn="base" hangingPunct="0">
              <a:spcBef>
                <a:spcPct val="0"/>
              </a:spcBef>
              <a:spcAft>
                <a:spcPct val="0"/>
              </a:spcAft>
              <a:buNone/>
            </a:pPr>
            <a:r>
              <a:rPr lang="es-CL" sz="1800" dirty="0">
                <a:solidFill>
                  <a:srgbClr val="4D4D4D"/>
                </a:solidFill>
                <a:ea typeface="MS PGothic" pitchFamily="34" charset="-128"/>
                <a:cs typeface="Calibri"/>
              </a:rPr>
              <a:t>Evolución del presupuesto real (M$) destinado a la </a:t>
            </a:r>
            <a:r>
              <a:rPr lang="es-CL" sz="1800" dirty="0" smtClean="0">
                <a:solidFill>
                  <a:srgbClr val="4D4D4D"/>
                </a:solidFill>
                <a:ea typeface="MS PGothic" pitchFamily="34" charset="-128"/>
                <a:cs typeface="Calibri"/>
              </a:rPr>
              <a:t>Institución, </a:t>
            </a:r>
            <a:r>
              <a:rPr lang="es-CL" sz="1800" dirty="0">
                <a:solidFill>
                  <a:srgbClr val="4D4D4D"/>
                </a:solidFill>
                <a:ea typeface="MS PGothic" pitchFamily="34" charset="-128"/>
                <a:cs typeface="Calibri"/>
              </a:rPr>
              <a:t>período </a:t>
            </a:r>
            <a:r>
              <a:rPr lang="es-CL" sz="1800" dirty="0" smtClean="0">
                <a:solidFill>
                  <a:srgbClr val="4D4D4D"/>
                </a:solidFill>
                <a:ea typeface="MS PGothic" pitchFamily="34" charset="-128"/>
                <a:cs typeface="Calibri"/>
              </a:rPr>
              <a:t>2010 </a:t>
            </a:r>
            <a:r>
              <a:rPr lang="es-CL" sz="1800" dirty="0">
                <a:solidFill>
                  <a:srgbClr val="4D4D4D"/>
                </a:solidFill>
                <a:ea typeface="MS PGothic" pitchFamily="34" charset="-128"/>
                <a:cs typeface="Calibri"/>
              </a:rPr>
              <a:t>– </a:t>
            </a:r>
            <a:r>
              <a:rPr lang="es-CL" sz="1800" dirty="0" smtClean="0">
                <a:solidFill>
                  <a:srgbClr val="4D4D4D"/>
                </a:solidFill>
                <a:ea typeface="MS PGothic" pitchFamily="34" charset="-128"/>
                <a:cs typeface="Calibri"/>
              </a:rPr>
              <a:t>2021 aumento en un 23% </a:t>
            </a:r>
            <a:r>
              <a:rPr lang="es-CL" sz="1800" dirty="0">
                <a:solidFill>
                  <a:srgbClr val="4D4D4D"/>
                </a:solidFill>
                <a:ea typeface="MS PGothic" pitchFamily="34" charset="-128"/>
                <a:cs typeface="Calibri"/>
              </a:rPr>
              <a:t>(base </a:t>
            </a:r>
            <a:r>
              <a:rPr lang="es-CL" sz="1800" dirty="0" smtClean="0">
                <a:solidFill>
                  <a:srgbClr val="4D4D4D"/>
                </a:solidFill>
                <a:ea typeface="MS PGothic" pitchFamily="34" charset="-128"/>
                <a:cs typeface="Calibri"/>
              </a:rPr>
              <a:t>2010).</a:t>
            </a:r>
            <a:endParaRPr lang="es-CL" sz="1800" dirty="0">
              <a:solidFill>
                <a:srgbClr val="4D4D4D"/>
              </a:solidFill>
              <a:ea typeface="MS PGothic" pitchFamily="34" charset="-128"/>
              <a:cs typeface="Calibri"/>
            </a:endParaRPr>
          </a:p>
        </p:txBody>
      </p:sp>
      <p:sp>
        <p:nvSpPr>
          <p:cNvPr id="9" name="CuadroTexto 8"/>
          <p:cNvSpPr txBox="1"/>
          <p:nvPr/>
        </p:nvSpPr>
        <p:spPr>
          <a:xfrm>
            <a:off x="457200" y="6217852"/>
            <a:ext cx="4248472" cy="276999"/>
          </a:xfrm>
          <a:prstGeom prst="rect">
            <a:avLst/>
          </a:prstGeom>
          <a:noFill/>
        </p:spPr>
        <p:txBody>
          <a:bodyPr wrap="square" rtlCol="0">
            <a:spAutoFit/>
          </a:bodyPr>
          <a:lstStyle/>
          <a:p>
            <a:pPr eaLnBrk="0" fontAlgn="base" hangingPunct="0">
              <a:spcBef>
                <a:spcPct val="0"/>
              </a:spcBef>
              <a:spcAft>
                <a:spcPct val="0"/>
              </a:spcAft>
            </a:pPr>
            <a:r>
              <a:rPr lang="es-CL" sz="1200" b="1" i="1" dirty="0">
                <a:solidFill>
                  <a:srgbClr val="4D4D4D"/>
                </a:solidFill>
                <a:ea typeface="MS PGothic" pitchFamily="34" charset="-128"/>
              </a:rPr>
              <a:t>Fuente: </a:t>
            </a:r>
            <a:r>
              <a:rPr lang="es-CL" sz="1200" i="1" dirty="0">
                <a:solidFill>
                  <a:srgbClr val="4D4D4D"/>
                </a:solidFill>
                <a:ea typeface="MS PGothic" pitchFamily="34" charset="-128"/>
              </a:rPr>
              <a:t>SIGFE, </a:t>
            </a:r>
            <a:r>
              <a:rPr lang="es-CL" sz="1200" dirty="0">
                <a:solidFill>
                  <a:srgbClr val="4D4D4D"/>
                </a:solidFill>
              </a:rPr>
              <a:t>31 de diciembre del </a:t>
            </a:r>
            <a:r>
              <a:rPr lang="es-CL" sz="1200" dirty="0" smtClean="0">
                <a:solidFill>
                  <a:srgbClr val="4D4D4D"/>
                </a:solidFill>
              </a:rPr>
              <a:t>2021</a:t>
            </a:r>
            <a:r>
              <a:rPr lang="es-CL" sz="1200" i="1" dirty="0" smtClean="0">
                <a:solidFill>
                  <a:srgbClr val="4D4D4D"/>
                </a:solidFill>
                <a:ea typeface="MS PGothic" pitchFamily="34" charset="-128"/>
              </a:rPr>
              <a:t>.</a:t>
            </a:r>
            <a:endParaRPr lang="es-CL" sz="1200" i="1" dirty="0">
              <a:solidFill>
                <a:srgbClr val="4D4D4D"/>
              </a:solidFill>
              <a:ea typeface="MS PGothic" pitchFamily="34" charset="-128"/>
            </a:endParaRPr>
          </a:p>
        </p:txBody>
      </p:sp>
      <p:sp>
        <p:nvSpPr>
          <p:cNvPr id="4" name="CuadroTexto 3"/>
          <p:cNvSpPr txBox="1"/>
          <p:nvPr/>
        </p:nvSpPr>
        <p:spPr>
          <a:xfrm>
            <a:off x="1289304" y="543626"/>
            <a:ext cx="7314846" cy="523220"/>
          </a:xfrm>
          <a:prstGeom prst="rect">
            <a:avLst/>
          </a:prstGeom>
        </p:spPr>
        <p:txBody>
          <a:bodyPr vert="horz" lIns="91440" tIns="45720" rIns="91440" bIns="45720" rtlCol="0" anchor="ctr">
            <a:noAutofit/>
          </a:bodyPr>
          <a:lstStyle>
            <a:lvl1pPr algn="just">
              <a:spcBef>
                <a:spcPct val="0"/>
              </a:spcBef>
              <a:buNone/>
              <a:defRPr sz="2800">
                <a:latin typeface="Berlin Sans FB" panose="020E0602020502020306" pitchFamily="34" charset="0"/>
                <a:ea typeface="+mj-ea"/>
                <a:cs typeface="+mj-cs"/>
              </a:defRPr>
            </a:lvl1pPr>
          </a:lstStyle>
          <a:p>
            <a:r>
              <a:rPr lang="es-CL" dirty="0">
                <a:solidFill>
                  <a:srgbClr val="333333"/>
                </a:solidFill>
                <a:ea typeface="+mn-ea"/>
                <a:cs typeface="+mn-cs"/>
              </a:rPr>
              <a:t>Presupuesto: Evolución del </a:t>
            </a:r>
            <a:r>
              <a:rPr lang="es-CL" dirty="0" smtClean="0">
                <a:solidFill>
                  <a:srgbClr val="333333"/>
                </a:solidFill>
                <a:ea typeface="+mn-ea"/>
                <a:cs typeface="+mn-cs"/>
              </a:rPr>
              <a:t>Presupuesto</a:t>
            </a:r>
            <a:endParaRPr lang="es-419" dirty="0">
              <a:solidFill>
                <a:srgbClr val="333333"/>
              </a:solidFill>
              <a:ea typeface="+mn-ea"/>
              <a:cs typeface="+mn-cs"/>
            </a:endParaRPr>
          </a:p>
        </p:txBody>
      </p:sp>
      <p:sp>
        <p:nvSpPr>
          <p:cNvPr id="5" name="Marcador de número de diapositiva 4"/>
          <p:cNvSpPr>
            <a:spLocks noGrp="1"/>
          </p:cNvSpPr>
          <p:nvPr>
            <p:ph type="sldNum" sz="quarter" idx="12"/>
          </p:nvPr>
        </p:nvSpPr>
        <p:spPr/>
        <p:txBody>
          <a:bodyPr/>
          <a:lstStyle/>
          <a:p>
            <a:fld id="{B2AA1C21-4A01-FC47-935A-F64BC8B7BE09}" type="slidenum">
              <a:rPr lang="en-US" smtClean="0"/>
              <a:t>102</a:t>
            </a:fld>
            <a:endParaRPr lang="en-US"/>
          </a:p>
        </p:txBody>
      </p:sp>
      <p:graphicFrame>
        <p:nvGraphicFramePr>
          <p:cNvPr id="10" name="1 Gráfico"/>
          <p:cNvGraphicFramePr>
            <a:graphicFrameLocks noGrp="1"/>
          </p:cNvGraphicFramePr>
          <p:nvPr>
            <p:extLst>
              <p:ext uri="{D42A27DB-BD31-4B8C-83A1-F6EECF244321}">
                <p14:modId xmlns:p14="http://schemas.microsoft.com/office/powerpoint/2010/main" val="358333417"/>
              </p:ext>
            </p:extLst>
          </p:nvPr>
        </p:nvGraphicFramePr>
        <p:xfrm>
          <a:off x="195310" y="1774252"/>
          <a:ext cx="8491490" cy="39812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35775684"/>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l"/>
            <a:r>
              <a:rPr lang="es-CL" sz="2000" dirty="0"/>
              <a:t/>
            </a:r>
            <a:br>
              <a:rPr lang="es-CL" sz="2000" dirty="0"/>
            </a:br>
            <a:r>
              <a:rPr lang="es-CL" sz="2000" dirty="0" smtClean="0"/>
              <a:t/>
            </a:r>
            <a:br>
              <a:rPr lang="es-CL" sz="2000" dirty="0" smtClean="0"/>
            </a:br>
            <a:r>
              <a:rPr lang="es-CL" sz="2000" dirty="0"/>
              <a:t/>
            </a:r>
            <a:br>
              <a:rPr lang="es-CL" sz="2000" dirty="0"/>
            </a:br>
            <a:r>
              <a:rPr lang="es-CL" sz="2000" dirty="0" smtClean="0"/>
              <a:t> </a:t>
            </a:r>
            <a:endParaRPr lang="es-CL" sz="2000" dirty="0"/>
          </a:p>
        </p:txBody>
      </p:sp>
      <p:sp>
        <p:nvSpPr>
          <p:cNvPr id="3" name="Marcador de contenido 2"/>
          <p:cNvSpPr>
            <a:spLocks noGrp="1"/>
          </p:cNvSpPr>
          <p:nvPr>
            <p:ph idx="1"/>
          </p:nvPr>
        </p:nvSpPr>
        <p:spPr>
          <a:xfrm>
            <a:off x="457200" y="1005291"/>
            <a:ext cx="8229600" cy="950509"/>
          </a:xfrm>
        </p:spPr>
        <p:txBody>
          <a:bodyPr>
            <a:normAutofit/>
          </a:bodyPr>
          <a:lstStyle/>
          <a:p>
            <a:pPr marL="0" indent="0" algn="just" eaLnBrk="0" fontAlgn="base" hangingPunct="0">
              <a:spcBef>
                <a:spcPct val="0"/>
              </a:spcBef>
              <a:spcAft>
                <a:spcPct val="0"/>
              </a:spcAft>
              <a:buNone/>
            </a:pPr>
            <a:r>
              <a:rPr lang="es-CL" sz="1800" dirty="0">
                <a:solidFill>
                  <a:srgbClr val="4D4D4D"/>
                </a:solidFill>
                <a:ea typeface="MS PGothic" pitchFamily="34" charset="-128"/>
                <a:cs typeface="Calibri"/>
              </a:rPr>
              <a:t>Evolución del presupuesto real (M$) destinado a la asistencia técnica </a:t>
            </a:r>
            <a:endParaRPr lang="es-CL" sz="1800" dirty="0" smtClean="0">
              <a:solidFill>
                <a:srgbClr val="4D4D4D"/>
              </a:solidFill>
              <a:ea typeface="MS PGothic" pitchFamily="34" charset="-128"/>
              <a:cs typeface="Calibri"/>
            </a:endParaRPr>
          </a:p>
          <a:p>
            <a:pPr marL="0" indent="0" algn="just" eaLnBrk="0" fontAlgn="base" hangingPunct="0">
              <a:spcBef>
                <a:spcPct val="0"/>
              </a:spcBef>
              <a:spcAft>
                <a:spcPct val="0"/>
              </a:spcAft>
              <a:buNone/>
            </a:pPr>
            <a:r>
              <a:rPr lang="es-CL" sz="1800" dirty="0" smtClean="0">
                <a:solidFill>
                  <a:srgbClr val="4D4D4D"/>
                </a:solidFill>
                <a:ea typeface="MS PGothic" pitchFamily="34" charset="-128"/>
                <a:cs typeface="Calibri"/>
              </a:rPr>
              <a:t>(</a:t>
            </a:r>
            <a:r>
              <a:rPr lang="es-CL" sz="1800" dirty="0">
                <a:solidFill>
                  <a:srgbClr val="4D4D4D"/>
                </a:solidFill>
                <a:ea typeface="MS PGothic" pitchFamily="34" charset="-128"/>
                <a:cs typeface="Calibri"/>
              </a:rPr>
              <a:t>transferencias corrientes - Subtítulo 24), período </a:t>
            </a:r>
            <a:r>
              <a:rPr lang="es-CL" sz="1800" dirty="0" smtClean="0">
                <a:solidFill>
                  <a:srgbClr val="4D4D4D"/>
                </a:solidFill>
                <a:ea typeface="MS PGothic" pitchFamily="34" charset="-128"/>
                <a:cs typeface="Calibri"/>
              </a:rPr>
              <a:t>2010 </a:t>
            </a:r>
            <a:r>
              <a:rPr lang="es-CL" sz="1800" dirty="0">
                <a:solidFill>
                  <a:srgbClr val="4D4D4D"/>
                </a:solidFill>
                <a:ea typeface="MS PGothic" pitchFamily="34" charset="-128"/>
                <a:cs typeface="Calibri"/>
              </a:rPr>
              <a:t>– </a:t>
            </a:r>
            <a:r>
              <a:rPr lang="es-CL" sz="1800" dirty="0" smtClean="0">
                <a:solidFill>
                  <a:srgbClr val="4D4D4D"/>
                </a:solidFill>
                <a:ea typeface="MS PGothic" pitchFamily="34" charset="-128"/>
                <a:cs typeface="Calibri"/>
              </a:rPr>
              <a:t>2021 aumento en un 23% </a:t>
            </a:r>
            <a:r>
              <a:rPr lang="es-CL" sz="1800" dirty="0">
                <a:solidFill>
                  <a:srgbClr val="4D4D4D"/>
                </a:solidFill>
                <a:ea typeface="MS PGothic" pitchFamily="34" charset="-128"/>
                <a:cs typeface="Calibri"/>
              </a:rPr>
              <a:t>(base </a:t>
            </a:r>
            <a:r>
              <a:rPr lang="es-CL" sz="1800" dirty="0" smtClean="0">
                <a:solidFill>
                  <a:srgbClr val="4D4D4D"/>
                </a:solidFill>
                <a:ea typeface="MS PGothic" pitchFamily="34" charset="-128"/>
                <a:cs typeface="Calibri"/>
              </a:rPr>
              <a:t>2010).</a:t>
            </a:r>
            <a:endParaRPr lang="es-CL" sz="1800" dirty="0">
              <a:solidFill>
                <a:srgbClr val="4D4D4D"/>
              </a:solidFill>
              <a:ea typeface="MS PGothic" pitchFamily="34" charset="-128"/>
              <a:cs typeface="Calibri"/>
            </a:endParaRPr>
          </a:p>
        </p:txBody>
      </p:sp>
      <p:sp>
        <p:nvSpPr>
          <p:cNvPr id="9" name="CuadroTexto 8"/>
          <p:cNvSpPr txBox="1"/>
          <p:nvPr/>
        </p:nvSpPr>
        <p:spPr>
          <a:xfrm>
            <a:off x="457200" y="6217852"/>
            <a:ext cx="4248472" cy="276999"/>
          </a:xfrm>
          <a:prstGeom prst="rect">
            <a:avLst/>
          </a:prstGeom>
          <a:noFill/>
        </p:spPr>
        <p:txBody>
          <a:bodyPr wrap="square" rtlCol="0">
            <a:spAutoFit/>
          </a:bodyPr>
          <a:lstStyle/>
          <a:p>
            <a:pPr eaLnBrk="0" fontAlgn="base" hangingPunct="0">
              <a:spcBef>
                <a:spcPct val="0"/>
              </a:spcBef>
              <a:spcAft>
                <a:spcPct val="0"/>
              </a:spcAft>
            </a:pPr>
            <a:r>
              <a:rPr lang="es-CL" sz="1200" b="1" i="1" dirty="0">
                <a:solidFill>
                  <a:srgbClr val="4D4D4D"/>
                </a:solidFill>
                <a:ea typeface="MS PGothic" pitchFamily="34" charset="-128"/>
              </a:rPr>
              <a:t>Fuente: </a:t>
            </a:r>
            <a:r>
              <a:rPr lang="es-CL" sz="1200" i="1" dirty="0">
                <a:solidFill>
                  <a:srgbClr val="4D4D4D"/>
                </a:solidFill>
                <a:ea typeface="MS PGothic" pitchFamily="34" charset="-128"/>
              </a:rPr>
              <a:t>SIGFE, </a:t>
            </a:r>
            <a:r>
              <a:rPr lang="es-CL" sz="1200" dirty="0">
                <a:solidFill>
                  <a:srgbClr val="4D4D4D"/>
                </a:solidFill>
              </a:rPr>
              <a:t>31 de diciembre del </a:t>
            </a:r>
            <a:r>
              <a:rPr lang="es-CL" sz="1200" dirty="0" smtClean="0">
                <a:solidFill>
                  <a:srgbClr val="4D4D4D"/>
                </a:solidFill>
              </a:rPr>
              <a:t>2021</a:t>
            </a:r>
            <a:r>
              <a:rPr lang="es-CL" sz="1200" i="1" dirty="0" smtClean="0">
                <a:solidFill>
                  <a:srgbClr val="4D4D4D"/>
                </a:solidFill>
                <a:ea typeface="MS PGothic" pitchFamily="34" charset="-128"/>
              </a:rPr>
              <a:t>.</a:t>
            </a:r>
            <a:endParaRPr lang="es-CL" sz="1200" i="1" dirty="0">
              <a:solidFill>
                <a:srgbClr val="4D4D4D"/>
              </a:solidFill>
              <a:ea typeface="MS PGothic" pitchFamily="34" charset="-128"/>
            </a:endParaRPr>
          </a:p>
        </p:txBody>
      </p:sp>
      <p:sp>
        <p:nvSpPr>
          <p:cNvPr id="4" name="CuadroTexto 3"/>
          <p:cNvSpPr txBox="1"/>
          <p:nvPr/>
        </p:nvSpPr>
        <p:spPr>
          <a:xfrm>
            <a:off x="529504" y="543626"/>
            <a:ext cx="8074646" cy="523220"/>
          </a:xfrm>
          <a:prstGeom prst="rect">
            <a:avLst/>
          </a:prstGeom>
        </p:spPr>
        <p:txBody>
          <a:bodyPr vert="horz" lIns="91440" tIns="45720" rIns="91440" bIns="45720" rtlCol="0" anchor="ctr">
            <a:noAutofit/>
          </a:bodyPr>
          <a:lstStyle>
            <a:lvl1pPr algn="just">
              <a:spcBef>
                <a:spcPct val="0"/>
              </a:spcBef>
              <a:buNone/>
              <a:defRPr sz="2800">
                <a:latin typeface="Berlin Sans FB" panose="020E0602020502020306" pitchFamily="34" charset="0"/>
                <a:ea typeface="+mj-ea"/>
                <a:cs typeface="+mj-cs"/>
              </a:defRPr>
            </a:lvl1pPr>
          </a:lstStyle>
          <a:p>
            <a:r>
              <a:rPr lang="es-CL" dirty="0">
                <a:solidFill>
                  <a:srgbClr val="333333"/>
                </a:solidFill>
                <a:ea typeface="+mn-ea"/>
                <a:cs typeface="+mn-cs"/>
              </a:rPr>
              <a:t>Presupuesto: Evolución del Presupuesto por Subtítulo</a:t>
            </a:r>
            <a:endParaRPr lang="es-419" dirty="0">
              <a:solidFill>
                <a:srgbClr val="333333"/>
              </a:solidFill>
              <a:ea typeface="+mn-ea"/>
              <a:cs typeface="+mn-cs"/>
            </a:endParaRPr>
          </a:p>
        </p:txBody>
      </p:sp>
      <p:sp>
        <p:nvSpPr>
          <p:cNvPr id="5" name="Marcador de número de diapositiva 4"/>
          <p:cNvSpPr>
            <a:spLocks noGrp="1"/>
          </p:cNvSpPr>
          <p:nvPr>
            <p:ph type="sldNum" sz="quarter" idx="12"/>
          </p:nvPr>
        </p:nvSpPr>
        <p:spPr/>
        <p:txBody>
          <a:bodyPr/>
          <a:lstStyle/>
          <a:p>
            <a:fld id="{B2AA1C21-4A01-FC47-935A-F64BC8B7BE09}" type="slidenum">
              <a:rPr lang="en-US" smtClean="0"/>
              <a:t>103</a:t>
            </a:fld>
            <a:endParaRPr lang="en-US"/>
          </a:p>
        </p:txBody>
      </p:sp>
      <p:graphicFrame>
        <p:nvGraphicFramePr>
          <p:cNvPr id="10" name="1 Gráfico"/>
          <p:cNvGraphicFramePr>
            <a:graphicFrameLocks noGrp="1"/>
          </p:cNvGraphicFramePr>
          <p:nvPr>
            <p:extLst>
              <p:ext uri="{D42A27DB-BD31-4B8C-83A1-F6EECF244321}">
                <p14:modId xmlns:p14="http://schemas.microsoft.com/office/powerpoint/2010/main" val="3641558285"/>
              </p:ext>
            </p:extLst>
          </p:nvPr>
        </p:nvGraphicFramePr>
        <p:xfrm>
          <a:off x="204186" y="1955800"/>
          <a:ext cx="8482614" cy="39812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62142346"/>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l"/>
            <a:r>
              <a:rPr lang="es-CL" sz="2000" dirty="0"/>
              <a:t/>
            </a:r>
            <a:br>
              <a:rPr lang="es-CL" sz="2000" dirty="0"/>
            </a:br>
            <a:r>
              <a:rPr lang="es-CL" sz="2000" dirty="0" smtClean="0"/>
              <a:t/>
            </a:r>
            <a:br>
              <a:rPr lang="es-CL" sz="2000" dirty="0" smtClean="0"/>
            </a:br>
            <a:r>
              <a:rPr lang="es-CL" sz="2000" dirty="0"/>
              <a:t/>
            </a:r>
            <a:br>
              <a:rPr lang="es-CL" sz="2000" dirty="0"/>
            </a:br>
            <a:r>
              <a:rPr lang="es-CL" sz="2000" dirty="0" smtClean="0"/>
              <a:t> </a:t>
            </a:r>
            <a:endParaRPr lang="es-CL" sz="2000" dirty="0"/>
          </a:p>
        </p:txBody>
      </p:sp>
      <p:sp>
        <p:nvSpPr>
          <p:cNvPr id="3" name="Marcador de contenido 2"/>
          <p:cNvSpPr>
            <a:spLocks noGrp="1"/>
          </p:cNvSpPr>
          <p:nvPr>
            <p:ph idx="1"/>
          </p:nvPr>
        </p:nvSpPr>
        <p:spPr>
          <a:xfrm>
            <a:off x="457200" y="1005291"/>
            <a:ext cx="8229600" cy="950509"/>
          </a:xfrm>
        </p:spPr>
        <p:txBody>
          <a:bodyPr>
            <a:normAutofit/>
          </a:bodyPr>
          <a:lstStyle/>
          <a:p>
            <a:pPr marL="0" indent="0" algn="just" eaLnBrk="0" fontAlgn="base" hangingPunct="0">
              <a:spcBef>
                <a:spcPct val="0"/>
              </a:spcBef>
              <a:spcAft>
                <a:spcPct val="0"/>
              </a:spcAft>
              <a:buNone/>
            </a:pPr>
            <a:r>
              <a:rPr lang="es-CL" sz="1800" dirty="0">
                <a:solidFill>
                  <a:srgbClr val="4D4D4D"/>
                </a:solidFill>
                <a:ea typeface="MS PGothic" pitchFamily="34" charset="-128"/>
                <a:cs typeface="Calibri"/>
              </a:rPr>
              <a:t>Evolución del presupuesto real (M$) destinado a inversiones (transferencias </a:t>
            </a:r>
            <a:endParaRPr lang="es-CL" sz="1800" dirty="0" smtClean="0">
              <a:solidFill>
                <a:srgbClr val="4D4D4D"/>
              </a:solidFill>
              <a:ea typeface="MS PGothic" pitchFamily="34" charset="-128"/>
              <a:cs typeface="Calibri"/>
            </a:endParaRPr>
          </a:p>
          <a:p>
            <a:pPr marL="0" indent="0" algn="just" eaLnBrk="0" fontAlgn="base" hangingPunct="0">
              <a:spcBef>
                <a:spcPct val="0"/>
              </a:spcBef>
              <a:spcAft>
                <a:spcPct val="0"/>
              </a:spcAft>
              <a:buNone/>
            </a:pPr>
            <a:r>
              <a:rPr lang="es-CL" sz="1800" dirty="0" smtClean="0">
                <a:solidFill>
                  <a:srgbClr val="4D4D4D"/>
                </a:solidFill>
                <a:ea typeface="MS PGothic" pitchFamily="34" charset="-128"/>
                <a:cs typeface="Calibri"/>
              </a:rPr>
              <a:t>de </a:t>
            </a:r>
            <a:r>
              <a:rPr lang="es-CL" sz="1800" dirty="0">
                <a:solidFill>
                  <a:srgbClr val="4D4D4D"/>
                </a:solidFill>
                <a:ea typeface="MS PGothic" pitchFamily="34" charset="-128"/>
                <a:cs typeface="Calibri"/>
              </a:rPr>
              <a:t>capital - Subtítulo 33), período </a:t>
            </a:r>
            <a:r>
              <a:rPr lang="es-CL" sz="1800" dirty="0" smtClean="0">
                <a:solidFill>
                  <a:srgbClr val="4D4D4D"/>
                </a:solidFill>
                <a:ea typeface="MS PGothic" pitchFamily="34" charset="-128"/>
                <a:cs typeface="Calibri"/>
              </a:rPr>
              <a:t>2010 </a:t>
            </a:r>
            <a:r>
              <a:rPr lang="es-CL" sz="1800" dirty="0">
                <a:solidFill>
                  <a:srgbClr val="4D4D4D"/>
                </a:solidFill>
                <a:ea typeface="MS PGothic" pitchFamily="34" charset="-128"/>
                <a:cs typeface="Calibri"/>
              </a:rPr>
              <a:t>– </a:t>
            </a:r>
            <a:r>
              <a:rPr lang="es-CL" sz="1800" dirty="0" smtClean="0">
                <a:solidFill>
                  <a:srgbClr val="4D4D4D"/>
                </a:solidFill>
                <a:ea typeface="MS PGothic" pitchFamily="34" charset="-128"/>
                <a:cs typeface="Calibri"/>
              </a:rPr>
              <a:t>2021 </a:t>
            </a:r>
            <a:r>
              <a:rPr lang="es-CL" sz="1800" dirty="0">
                <a:solidFill>
                  <a:srgbClr val="4D4D4D"/>
                </a:solidFill>
                <a:ea typeface="MS PGothic" pitchFamily="34" charset="-128"/>
                <a:cs typeface="Calibri"/>
              </a:rPr>
              <a:t>aumento un </a:t>
            </a:r>
            <a:r>
              <a:rPr lang="es-CL" sz="1800" dirty="0" smtClean="0">
                <a:solidFill>
                  <a:srgbClr val="4D4D4D"/>
                </a:solidFill>
                <a:ea typeface="MS PGothic" pitchFamily="34" charset="-128"/>
                <a:cs typeface="Calibri"/>
              </a:rPr>
              <a:t>38% </a:t>
            </a:r>
            <a:r>
              <a:rPr lang="es-CL" sz="1800" dirty="0">
                <a:solidFill>
                  <a:srgbClr val="4D4D4D"/>
                </a:solidFill>
                <a:ea typeface="MS PGothic" pitchFamily="34" charset="-128"/>
                <a:cs typeface="Calibri"/>
              </a:rPr>
              <a:t>(base </a:t>
            </a:r>
            <a:r>
              <a:rPr lang="es-CL" sz="1800" dirty="0" smtClean="0">
                <a:solidFill>
                  <a:srgbClr val="4D4D4D"/>
                </a:solidFill>
                <a:ea typeface="MS PGothic" pitchFamily="34" charset="-128"/>
                <a:cs typeface="Calibri"/>
              </a:rPr>
              <a:t>2010).</a:t>
            </a:r>
            <a:endParaRPr lang="es-CL" sz="1800" dirty="0">
              <a:solidFill>
                <a:srgbClr val="4D4D4D"/>
              </a:solidFill>
              <a:ea typeface="MS PGothic" pitchFamily="34" charset="-128"/>
              <a:cs typeface="Calibri"/>
            </a:endParaRPr>
          </a:p>
        </p:txBody>
      </p:sp>
      <p:sp>
        <p:nvSpPr>
          <p:cNvPr id="8" name="CuadroTexto 7"/>
          <p:cNvSpPr txBox="1"/>
          <p:nvPr/>
        </p:nvSpPr>
        <p:spPr>
          <a:xfrm>
            <a:off x="467544" y="6270876"/>
            <a:ext cx="7920880" cy="276999"/>
          </a:xfrm>
          <a:prstGeom prst="rect">
            <a:avLst/>
          </a:prstGeom>
          <a:noFill/>
        </p:spPr>
        <p:txBody>
          <a:bodyPr wrap="square" rtlCol="0">
            <a:spAutoFit/>
          </a:bodyPr>
          <a:lstStyle/>
          <a:p>
            <a:pPr eaLnBrk="0" fontAlgn="base" hangingPunct="0">
              <a:spcBef>
                <a:spcPct val="0"/>
              </a:spcBef>
              <a:spcAft>
                <a:spcPct val="0"/>
              </a:spcAft>
            </a:pPr>
            <a:r>
              <a:rPr lang="es-CL" sz="1200" b="1" i="1" dirty="0">
                <a:solidFill>
                  <a:srgbClr val="4D4D4D"/>
                </a:solidFill>
                <a:ea typeface="MS PGothic" pitchFamily="34" charset="-128"/>
              </a:rPr>
              <a:t>Fuente: </a:t>
            </a:r>
            <a:r>
              <a:rPr lang="es-CL" sz="1200" i="1" dirty="0">
                <a:solidFill>
                  <a:srgbClr val="4D4D4D"/>
                </a:solidFill>
                <a:ea typeface="MS PGothic" pitchFamily="34" charset="-128"/>
              </a:rPr>
              <a:t>SIGFE, </a:t>
            </a:r>
            <a:r>
              <a:rPr lang="es-CL" sz="1200" dirty="0">
                <a:solidFill>
                  <a:srgbClr val="4D4D4D"/>
                </a:solidFill>
              </a:rPr>
              <a:t>31 de diciembre del </a:t>
            </a:r>
            <a:r>
              <a:rPr lang="es-CL" sz="1200" dirty="0" smtClean="0">
                <a:solidFill>
                  <a:srgbClr val="4D4D4D"/>
                </a:solidFill>
              </a:rPr>
              <a:t>2021</a:t>
            </a:r>
            <a:r>
              <a:rPr lang="es-CL" sz="1200" i="1" dirty="0" smtClean="0">
                <a:solidFill>
                  <a:srgbClr val="4D4D4D"/>
                </a:solidFill>
                <a:ea typeface="MS PGothic" pitchFamily="34" charset="-128"/>
              </a:rPr>
              <a:t>.</a:t>
            </a:r>
            <a:endParaRPr lang="es-CL" sz="1200" i="1" dirty="0">
              <a:solidFill>
                <a:srgbClr val="4D4D4D"/>
              </a:solidFill>
              <a:ea typeface="MS PGothic" pitchFamily="34" charset="-128"/>
            </a:endParaRPr>
          </a:p>
        </p:txBody>
      </p:sp>
      <p:sp>
        <p:nvSpPr>
          <p:cNvPr id="6" name="Título 1"/>
          <p:cNvSpPr txBox="1">
            <a:spLocks/>
          </p:cNvSpPr>
          <p:nvPr/>
        </p:nvSpPr>
        <p:spPr>
          <a:xfrm>
            <a:off x="609600" y="427038"/>
            <a:ext cx="8229600" cy="1143000"/>
          </a:xfrm>
          <a:prstGeom prst="rect">
            <a:avLst/>
          </a:prstGeom>
        </p:spPr>
        <p:txBody>
          <a:bodyPr vert="horz" lIns="91440" tIns="45720" rIns="91440" bIns="45720" rtlCol="0" anchor="ctr">
            <a:normAutofit fontScale="90000" lnSpcReduction="1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s-CL" sz="2000" smtClean="0"/>
              <a:t/>
            </a:r>
            <a:br>
              <a:rPr lang="es-CL" sz="2000" smtClean="0"/>
            </a:br>
            <a:r>
              <a:rPr lang="es-CL" sz="2000" smtClean="0"/>
              <a:t/>
            </a:r>
            <a:br>
              <a:rPr lang="es-CL" sz="2000" smtClean="0"/>
            </a:br>
            <a:r>
              <a:rPr lang="es-CL" sz="2000" smtClean="0"/>
              <a:t/>
            </a:r>
            <a:br>
              <a:rPr lang="es-CL" sz="2000" smtClean="0"/>
            </a:br>
            <a:r>
              <a:rPr lang="es-CL" sz="2000" smtClean="0"/>
              <a:t> </a:t>
            </a:r>
            <a:endParaRPr lang="es-CL" sz="2000" dirty="0"/>
          </a:p>
        </p:txBody>
      </p:sp>
      <p:sp>
        <p:nvSpPr>
          <p:cNvPr id="9" name="CuadroTexto 8"/>
          <p:cNvSpPr txBox="1"/>
          <p:nvPr/>
        </p:nvSpPr>
        <p:spPr>
          <a:xfrm>
            <a:off x="529504" y="543626"/>
            <a:ext cx="8074646" cy="523220"/>
          </a:xfrm>
          <a:prstGeom prst="rect">
            <a:avLst/>
          </a:prstGeom>
        </p:spPr>
        <p:txBody>
          <a:bodyPr vert="horz" lIns="91440" tIns="45720" rIns="91440" bIns="45720" rtlCol="0" anchor="ctr">
            <a:noAutofit/>
          </a:bodyPr>
          <a:lstStyle>
            <a:lvl1pPr algn="just">
              <a:spcBef>
                <a:spcPct val="0"/>
              </a:spcBef>
              <a:buNone/>
              <a:defRPr sz="2800">
                <a:latin typeface="Berlin Sans FB" panose="020E0602020502020306" pitchFamily="34" charset="0"/>
                <a:ea typeface="+mj-ea"/>
                <a:cs typeface="+mj-cs"/>
              </a:defRPr>
            </a:lvl1pPr>
          </a:lstStyle>
          <a:p>
            <a:r>
              <a:rPr lang="es-CL" dirty="0">
                <a:solidFill>
                  <a:srgbClr val="333333"/>
                </a:solidFill>
                <a:ea typeface="+mn-ea"/>
                <a:cs typeface="+mn-cs"/>
              </a:rPr>
              <a:t>Presupuesto: Evolución del Presupuesto por Subtítulo</a:t>
            </a:r>
            <a:endParaRPr lang="es-419" dirty="0">
              <a:solidFill>
                <a:srgbClr val="333333"/>
              </a:solidFill>
              <a:ea typeface="+mn-ea"/>
              <a:cs typeface="+mn-cs"/>
            </a:endParaRPr>
          </a:p>
        </p:txBody>
      </p:sp>
      <p:sp>
        <p:nvSpPr>
          <p:cNvPr id="4" name="Marcador de número de diapositiva 3"/>
          <p:cNvSpPr>
            <a:spLocks noGrp="1"/>
          </p:cNvSpPr>
          <p:nvPr>
            <p:ph type="sldNum" sz="quarter" idx="12"/>
          </p:nvPr>
        </p:nvSpPr>
        <p:spPr/>
        <p:txBody>
          <a:bodyPr/>
          <a:lstStyle/>
          <a:p>
            <a:fld id="{B2AA1C21-4A01-FC47-935A-F64BC8B7BE09}" type="slidenum">
              <a:rPr lang="en-US" smtClean="0"/>
              <a:t>104</a:t>
            </a:fld>
            <a:endParaRPr lang="en-US"/>
          </a:p>
        </p:txBody>
      </p:sp>
      <p:graphicFrame>
        <p:nvGraphicFramePr>
          <p:cNvPr id="10" name="1 Gráfico"/>
          <p:cNvGraphicFramePr>
            <a:graphicFrameLocks noGrp="1"/>
          </p:cNvGraphicFramePr>
          <p:nvPr>
            <p:extLst>
              <p:ext uri="{D42A27DB-BD31-4B8C-83A1-F6EECF244321}">
                <p14:modId xmlns:p14="http://schemas.microsoft.com/office/powerpoint/2010/main" val="3952275676"/>
              </p:ext>
            </p:extLst>
          </p:nvPr>
        </p:nvGraphicFramePr>
        <p:xfrm>
          <a:off x="292963" y="1820184"/>
          <a:ext cx="8393837" cy="39812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351808424"/>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005291"/>
            <a:ext cx="8229600" cy="950509"/>
          </a:xfrm>
        </p:spPr>
        <p:txBody>
          <a:bodyPr>
            <a:normAutofit/>
          </a:bodyPr>
          <a:lstStyle/>
          <a:p>
            <a:pPr marL="0" indent="0" algn="just" eaLnBrk="0" fontAlgn="base" hangingPunct="0">
              <a:spcBef>
                <a:spcPct val="0"/>
              </a:spcBef>
              <a:spcAft>
                <a:spcPct val="0"/>
              </a:spcAft>
              <a:buNone/>
            </a:pPr>
            <a:r>
              <a:rPr lang="es-CL" sz="1800" dirty="0">
                <a:solidFill>
                  <a:srgbClr val="4D4D4D"/>
                </a:solidFill>
                <a:ea typeface="MS PGothic" pitchFamily="34" charset="-128"/>
                <a:cs typeface="Calibri"/>
              </a:rPr>
              <a:t>Evolución del </a:t>
            </a:r>
            <a:r>
              <a:rPr lang="es-CL" sz="1800" dirty="0" smtClean="0">
                <a:solidFill>
                  <a:srgbClr val="4D4D4D"/>
                </a:solidFill>
                <a:ea typeface="MS PGothic" pitchFamily="34" charset="-128"/>
                <a:cs typeface="Calibri"/>
              </a:rPr>
              <a:t>presupuesto (M$) </a:t>
            </a:r>
            <a:r>
              <a:rPr lang="es-CL" sz="1800" dirty="0">
                <a:solidFill>
                  <a:srgbClr val="4D4D4D"/>
                </a:solidFill>
                <a:ea typeface="MS PGothic" pitchFamily="34" charset="-128"/>
                <a:cs typeface="Calibri"/>
              </a:rPr>
              <a:t>real de Créditos (Subtítulo 32), </a:t>
            </a:r>
            <a:r>
              <a:rPr lang="es-CL" sz="1800" dirty="0" smtClean="0">
                <a:solidFill>
                  <a:srgbClr val="4D4D4D"/>
                </a:solidFill>
                <a:ea typeface="MS PGothic" pitchFamily="34" charset="-128"/>
                <a:cs typeface="Calibri"/>
              </a:rPr>
              <a:t>período 2010 – 2020 </a:t>
            </a:r>
            <a:r>
              <a:rPr lang="es-CL" sz="1800" dirty="0">
                <a:solidFill>
                  <a:srgbClr val="4D4D4D"/>
                </a:solidFill>
                <a:ea typeface="MS PGothic" pitchFamily="34" charset="-128"/>
                <a:cs typeface="Calibri"/>
              </a:rPr>
              <a:t>aumento un </a:t>
            </a:r>
            <a:r>
              <a:rPr lang="es-CL" sz="1800" dirty="0" smtClean="0">
                <a:solidFill>
                  <a:srgbClr val="4D4D4D"/>
                </a:solidFill>
                <a:ea typeface="MS PGothic" pitchFamily="34" charset="-128"/>
                <a:cs typeface="Calibri"/>
              </a:rPr>
              <a:t>17% </a:t>
            </a:r>
            <a:r>
              <a:rPr lang="es-CL" sz="1800" dirty="0">
                <a:solidFill>
                  <a:srgbClr val="4D4D4D"/>
                </a:solidFill>
                <a:ea typeface="MS PGothic" pitchFamily="34" charset="-128"/>
                <a:cs typeface="Calibri"/>
              </a:rPr>
              <a:t>(base </a:t>
            </a:r>
            <a:r>
              <a:rPr lang="es-CL" sz="1800" dirty="0" smtClean="0">
                <a:solidFill>
                  <a:srgbClr val="4D4D4D"/>
                </a:solidFill>
                <a:ea typeface="MS PGothic" pitchFamily="34" charset="-128"/>
                <a:cs typeface="Calibri"/>
              </a:rPr>
              <a:t>2010).</a:t>
            </a:r>
            <a:endParaRPr lang="es-CL" sz="1800" dirty="0">
              <a:solidFill>
                <a:srgbClr val="4D4D4D"/>
              </a:solidFill>
              <a:ea typeface="MS PGothic" pitchFamily="34" charset="-128"/>
              <a:cs typeface="Calibri"/>
            </a:endParaRPr>
          </a:p>
        </p:txBody>
      </p:sp>
      <p:sp>
        <p:nvSpPr>
          <p:cNvPr id="9" name="CuadroTexto 8"/>
          <p:cNvSpPr txBox="1"/>
          <p:nvPr/>
        </p:nvSpPr>
        <p:spPr>
          <a:xfrm>
            <a:off x="457200" y="6217852"/>
            <a:ext cx="4248472" cy="276999"/>
          </a:xfrm>
          <a:prstGeom prst="rect">
            <a:avLst/>
          </a:prstGeom>
          <a:noFill/>
        </p:spPr>
        <p:txBody>
          <a:bodyPr wrap="square" rtlCol="0">
            <a:spAutoFit/>
          </a:bodyPr>
          <a:lstStyle/>
          <a:p>
            <a:pPr eaLnBrk="0" fontAlgn="base" hangingPunct="0">
              <a:spcBef>
                <a:spcPct val="0"/>
              </a:spcBef>
              <a:spcAft>
                <a:spcPct val="0"/>
              </a:spcAft>
            </a:pPr>
            <a:r>
              <a:rPr lang="es-CL" sz="1200" b="1" i="1" dirty="0">
                <a:solidFill>
                  <a:srgbClr val="4D4D4D"/>
                </a:solidFill>
                <a:ea typeface="MS PGothic" pitchFamily="34" charset="-128"/>
              </a:rPr>
              <a:t>Fuente: </a:t>
            </a:r>
            <a:r>
              <a:rPr lang="es-CL" sz="1200" i="1" dirty="0">
                <a:solidFill>
                  <a:srgbClr val="4D4D4D"/>
                </a:solidFill>
                <a:ea typeface="MS PGothic" pitchFamily="34" charset="-128"/>
              </a:rPr>
              <a:t>SIGFE, </a:t>
            </a:r>
            <a:r>
              <a:rPr lang="es-CL" sz="1200" dirty="0">
                <a:solidFill>
                  <a:srgbClr val="4D4D4D"/>
                </a:solidFill>
              </a:rPr>
              <a:t>31 de diciembre del </a:t>
            </a:r>
            <a:r>
              <a:rPr lang="es-CL" sz="1200" dirty="0" smtClean="0">
                <a:solidFill>
                  <a:srgbClr val="4D4D4D"/>
                </a:solidFill>
              </a:rPr>
              <a:t>2021</a:t>
            </a:r>
            <a:r>
              <a:rPr lang="es-CL" sz="1200" i="1" dirty="0" smtClean="0">
                <a:solidFill>
                  <a:srgbClr val="4D4D4D"/>
                </a:solidFill>
                <a:ea typeface="MS PGothic" pitchFamily="34" charset="-128"/>
              </a:rPr>
              <a:t>.</a:t>
            </a:r>
            <a:endParaRPr lang="es-CL" sz="1200" i="1" dirty="0">
              <a:solidFill>
                <a:srgbClr val="4D4D4D"/>
              </a:solidFill>
              <a:ea typeface="MS PGothic" pitchFamily="34" charset="-128"/>
            </a:endParaRPr>
          </a:p>
        </p:txBody>
      </p:sp>
      <p:sp>
        <p:nvSpPr>
          <p:cNvPr id="6" name="CuadroTexto 5"/>
          <p:cNvSpPr txBox="1"/>
          <p:nvPr/>
        </p:nvSpPr>
        <p:spPr>
          <a:xfrm>
            <a:off x="529504" y="543626"/>
            <a:ext cx="8074646" cy="523220"/>
          </a:xfrm>
          <a:prstGeom prst="rect">
            <a:avLst/>
          </a:prstGeom>
        </p:spPr>
        <p:txBody>
          <a:bodyPr vert="horz" lIns="91440" tIns="45720" rIns="91440" bIns="45720" rtlCol="0" anchor="ctr">
            <a:noAutofit/>
          </a:bodyPr>
          <a:lstStyle>
            <a:lvl1pPr algn="just">
              <a:spcBef>
                <a:spcPct val="0"/>
              </a:spcBef>
              <a:buNone/>
              <a:defRPr sz="2800">
                <a:latin typeface="Berlin Sans FB" panose="020E0602020502020306" pitchFamily="34" charset="0"/>
                <a:ea typeface="+mj-ea"/>
                <a:cs typeface="+mj-cs"/>
              </a:defRPr>
            </a:lvl1pPr>
          </a:lstStyle>
          <a:p>
            <a:r>
              <a:rPr lang="es-CL" dirty="0">
                <a:solidFill>
                  <a:srgbClr val="333333"/>
                </a:solidFill>
                <a:ea typeface="+mn-ea"/>
                <a:cs typeface="+mn-cs"/>
              </a:rPr>
              <a:t>Presupuesto: Evolución del Presupuesto por Subtítulo</a:t>
            </a:r>
            <a:endParaRPr lang="es-419" dirty="0">
              <a:solidFill>
                <a:srgbClr val="333333"/>
              </a:solidFill>
              <a:ea typeface="+mn-ea"/>
              <a:cs typeface="+mn-cs"/>
            </a:endParaRPr>
          </a:p>
        </p:txBody>
      </p:sp>
      <p:sp>
        <p:nvSpPr>
          <p:cNvPr id="2" name="Marcador de número de diapositiva 1"/>
          <p:cNvSpPr>
            <a:spLocks noGrp="1"/>
          </p:cNvSpPr>
          <p:nvPr>
            <p:ph type="sldNum" sz="quarter" idx="12"/>
          </p:nvPr>
        </p:nvSpPr>
        <p:spPr/>
        <p:txBody>
          <a:bodyPr/>
          <a:lstStyle/>
          <a:p>
            <a:fld id="{B2AA1C21-4A01-FC47-935A-F64BC8B7BE09}" type="slidenum">
              <a:rPr lang="en-US" smtClean="0"/>
              <a:t>105</a:t>
            </a:fld>
            <a:endParaRPr lang="en-US"/>
          </a:p>
        </p:txBody>
      </p:sp>
      <p:graphicFrame>
        <p:nvGraphicFramePr>
          <p:cNvPr id="7" name="1 Gráfico"/>
          <p:cNvGraphicFramePr>
            <a:graphicFrameLocks noGrp="1"/>
          </p:cNvGraphicFramePr>
          <p:nvPr>
            <p:extLst>
              <p:ext uri="{D42A27DB-BD31-4B8C-83A1-F6EECF244321}">
                <p14:modId xmlns:p14="http://schemas.microsoft.com/office/powerpoint/2010/main" val="2883544271"/>
              </p:ext>
            </p:extLst>
          </p:nvPr>
        </p:nvGraphicFramePr>
        <p:xfrm>
          <a:off x="319596" y="1656103"/>
          <a:ext cx="8284554" cy="424830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7036005"/>
      </p:ext>
    </p:extLst>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l"/>
            <a:r>
              <a:rPr lang="es-CL" sz="2000" dirty="0"/>
              <a:t/>
            </a:r>
            <a:br>
              <a:rPr lang="es-CL" sz="2000" dirty="0"/>
            </a:br>
            <a:r>
              <a:rPr lang="es-CL" sz="2000" dirty="0" smtClean="0"/>
              <a:t/>
            </a:r>
            <a:br>
              <a:rPr lang="es-CL" sz="2000" dirty="0" smtClean="0"/>
            </a:br>
            <a:r>
              <a:rPr lang="es-CL" sz="2000" dirty="0"/>
              <a:t/>
            </a:r>
            <a:br>
              <a:rPr lang="es-CL" sz="2000" dirty="0"/>
            </a:br>
            <a:r>
              <a:rPr lang="es-CL" sz="2000" dirty="0" smtClean="0"/>
              <a:t> </a:t>
            </a:r>
            <a:endParaRPr lang="es-CL" sz="2000" dirty="0"/>
          </a:p>
        </p:txBody>
      </p:sp>
      <p:sp>
        <p:nvSpPr>
          <p:cNvPr id="3" name="Marcador de contenido 2"/>
          <p:cNvSpPr>
            <a:spLocks noGrp="1"/>
          </p:cNvSpPr>
          <p:nvPr>
            <p:ph idx="1"/>
          </p:nvPr>
        </p:nvSpPr>
        <p:spPr>
          <a:xfrm>
            <a:off x="457200" y="1005291"/>
            <a:ext cx="8229600" cy="950509"/>
          </a:xfrm>
        </p:spPr>
        <p:txBody>
          <a:bodyPr>
            <a:normAutofit/>
          </a:bodyPr>
          <a:lstStyle/>
          <a:p>
            <a:pPr marL="0" indent="0" algn="just" eaLnBrk="0" fontAlgn="base" hangingPunct="0">
              <a:spcBef>
                <a:spcPct val="0"/>
              </a:spcBef>
              <a:spcAft>
                <a:spcPct val="0"/>
              </a:spcAft>
              <a:buNone/>
            </a:pPr>
            <a:r>
              <a:rPr lang="es-CL" sz="1800" dirty="0">
                <a:solidFill>
                  <a:srgbClr val="4D4D4D"/>
                </a:solidFill>
                <a:ea typeface="MS PGothic" pitchFamily="34" charset="-128"/>
                <a:cs typeface="Calibri"/>
              </a:rPr>
              <a:t>Evolución del presupuesto </a:t>
            </a:r>
            <a:r>
              <a:rPr lang="es-CL" sz="1800" dirty="0" smtClean="0">
                <a:solidFill>
                  <a:srgbClr val="4D4D4D"/>
                </a:solidFill>
                <a:ea typeface="MS PGothic" pitchFamily="34" charset="-128"/>
                <a:cs typeface="Calibri"/>
              </a:rPr>
              <a:t>(M$) real </a:t>
            </a:r>
            <a:r>
              <a:rPr lang="es-CL" sz="1800" dirty="0">
                <a:solidFill>
                  <a:srgbClr val="4D4D4D"/>
                </a:solidFill>
                <a:ea typeface="MS PGothic" pitchFamily="34" charset="-128"/>
                <a:cs typeface="Calibri"/>
              </a:rPr>
              <a:t>para Soporte Institucional (Subtítulo 22</a:t>
            </a:r>
            <a:r>
              <a:rPr lang="es-CL" sz="1800" dirty="0" smtClean="0">
                <a:solidFill>
                  <a:srgbClr val="4D4D4D"/>
                </a:solidFill>
                <a:ea typeface="MS PGothic" pitchFamily="34" charset="-128"/>
                <a:cs typeface="Calibri"/>
              </a:rPr>
              <a:t>), </a:t>
            </a:r>
          </a:p>
          <a:p>
            <a:pPr marL="0" indent="0" algn="just" eaLnBrk="0" fontAlgn="base" hangingPunct="0">
              <a:spcBef>
                <a:spcPct val="0"/>
              </a:spcBef>
              <a:spcAft>
                <a:spcPct val="0"/>
              </a:spcAft>
              <a:buNone/>
            </a:pPr>
            <a:r>
              <a:rPr lang="es-CL" sz="1800" dirty="0" smtClean="0">
                <a:solidFill>
                  <a:srgbClr val="4D4D4D"/>
                </a:solidFill>
                <a:ea typeface="MS PGothic" pitchFamily="34" charset="-128"/>
                <a:cs typeface="Calibri"/>
              </a:rPr>
              <a:t>período 2010 – 2021 disminuyó un 20% (base 2010).</a:t>
            </a:r>
            <a:endParaRPr lang="es-CL" sz="1800" dirty="0">
              <a:solidFill>
                <a:srgbClr val="4D4D4D"/>
              </a:solidFill>
              <a:ea typeface="MS PGothic" pitchFamily="34" charset="-128"/>
              <a:cs typeface="Calibri"/>
            </a:endParaRPr>
          </a:p>
        </p:txBody>
      </p:sp>
      <p:sp>
        <p:nvSpPr>
          <p:cNvPr id="9" name="CuadroTexto 8"/>
          <p:cNvSpPr txBox="1"/>
          <p:nvPr/>
        </p:nvSpPr>
        <p:spPr>
          <a:xfrm>
            <a:off x="457200" y="6217852"/>
            <a:ext cx="4248472" cy="276999"/>
          </a:xfrm>
          <a:prstGeom prst="rect">
            <a:avLst/>
          </a:prstGeom>
          <a:noFill/>
        </p:spPr>
        <p:txBody>
          <a:bodyPr wrap="square" rtlCol="0">
            <a:spAutoFit/>
          </a:bodyPr>
          <a:lstStyle/>
          <a:p>
            <a:pPr eaLnBrk="0" fontAlgn="base" hangingPunct="0">
              <a:spcBef>
                <a:spcPct val="0"/>
              </a:spcBef>
              <a:spcAft>
                <a:spcPct val="0"/>
              </a:spcAft>
            </a:pPr>
            <a:r>
              <a:rPr lang="es-CL" sz="1200" b="1" i="1" dirty="0">
                <a:solidFill>
                  <a:srgbClr val="4D4D4D"/>
                </a:solidFill>
                <a:ea typeface="MS PGothic" pitchFamily="34" charset="-128"/>
              </a:rPr>
              <a:t>Fuente: </a:t>
            </a:r>
            <a:r>
              <a:rPr lang="es-CL" sz="1200" i="1" dirty="0">
                <a:solidFill>
                  <a:srgbClr val="4D4D4D"/>
                </a:solidFill>
                <a:ea typeface="MS PGothic" pitchFamily="34" charset="-128"/>
              </a:rPr>
              <a:t>SIGFE, </a:t>
            </a:r>
            <a:r>
              <a:rPr lang="es-CL" sz="1200" dirty="0">
                <a:solidFill>
                  <a:srgbClr val="4D4D4D"/>
                </a:solidFill>
              </a:rPr>
              <a:t>31 de diciembre del </a:t>
            </a:r>
            <a:r>
              <a:rPr lang="es-CL" sz="1200" dirty="0" smtClean="0">
                <a:solidFill>
                  <a:srgbClr val="4D4D4D"/>
                </a:solidFill>
              </a:rPr>
              <a:t>2021</a:t>
            </a:r>
            <a:r>
              <a:rPr lang="es-CL" sz="1200" i="1" dirty="0" smtClean="0">
                <a:solidFill>
                  <a:srgbClr val="4D4D4D"/>
                </a:solidFill>
                <a:ea typeface="MS PGothic" pitchFamily="34" charset="-128"/>
              </a:rPr>
              <a:t>.</a:t>
            </a:r>
            <a:endParaRPr lang="es-CL" sz="1200" i="1" dirty="0">
              <a:solidFill>
                <a:srgbClr val="4D4D4D"/>
              </a:solidFill>
              <a:ea typeface="MS PGothic" pitchFamily="34" charset="-128"/>
            </a:endParaRPr>
          </a:p>
        </p:txBody>
      </p:sp>
      <p:sp>
        <p:nvSpPr>
          <p:cNvPr id="6" name="CuadroTexto 5"/>
          <p:cNvSpPr txBox="1"/>
          <p:nvPr/>
        </p:nvSpPr>
        <p:spPr>
          <a:xfrm>
            <a:off x="529504" y="543626"/>
            <a:ext cx="8074646" cy="523220"/>
          </a:xfrm>
          <a:prstGeom prst="rect">
            <a:avLst/>
          </a:prstGeom>
        </p:spPr>
        <p:txBody>
          <a:bodyPr vert="horz" lIns="91440" tIns="45720" rIns="91440" bIns="45720" rtlCol="0" anchor="ctr">
            <a:noAutofit/>
          </a:bodyPr>
          <a:lstStyle>
            <a:lvl1pPr algn="just">
              <a:spcBef>
                <a:spcPct val="0"/>
              </a:spcBef>
              <a:buNone/>
              <a:defRPr sz="2800">
                <a:latin typeface="Berlin Sans FB" panose="020E0602020502020306" pitchFamily="34" charset="0"/>
                <a:ea typeface="+mj-ea"/>
                <a:cs typeface="+mj-cs"/>
              </a:defRPr>
            </a:lvl1pPr>
          </a:lstStyle>
          <a:p>
            <a:r>
              <a:rPr lang="es-CL" dirty="0">
                <a:solidFill>
                  <a:srgbClr val="333333"/>
                </a:solidFill>
                <a:ea typeface="+mn-ea"/>
                <a:cs typeface="+mn-cs"/>
              </a:rPr>
              <a:t>Presupuesto: Evolución del Presupuesto por Subtítulo</a:t>
            </a:r>
            <a:endParaRPr lang="es-419" dirty="0">
              <a:solidFill>
                <a:srgbClr val="333333"/>
              </a:solidFill>
              <a:ea typeface="+mn-ea"/>
              <a:cs typeface="+mn-cs"/>
            </a:endParaRPr>
          </a:p>
        </p:txBody>
      </p:sp>
      <p:sp>
        <p:nvSpPr>
          <p:cNvPr id="4" name="Marcador de número de diapositiva 3"/>
          <p:cNvSpPr>
            <a:spLocks noGrp="1"/>
          </p:cNvSpPr>
          <p:nvPr>
            <p:ph type="sldNum" sz="quarter" idx="12"/>
          </p:nvPr>
        </p:nvSpPr>
        <p:spPr/>
        <p:txBody>
          <a:bodyPr/>
          <a:lstStyle/>
          <a:p>
            <a:fld id="{B2AA1C21-4A01-FC47-935A-F64BC8B7BE09}" type="slidenum">
              <a:rPr lang="en-US" smtClean="0"/>
              <a:t>106</a:t>
            </a:fld>
            <a:endParaRPr lang="en-US"/>
          </a:p>
        </p:txBody>
      </p:sp>
      <p:graphicFrame>
        <p:nvGraphicFramePr>
          <p:cNvPr id="10" name="1 Gráfico"/>
          <p:cNvGraphicFramePr>
            <a:graphicFrameLocks noGrp="1"/>
          </p:cNvGraphicFramePr>
          <p:nvPr>
            <p:extLst>
              <p:ext uri="{D42A27DB-BD31-4B8C-83A1-F6EECF244321}">
                <p14:modId xmlns:p14="http://schemas.microsoft.com/office/powerpoint/2010/main" val="1544875252"/>
              </p:ext>
            </p:extLst>
          </p:nvPr>
        </p:nvGraphicFramePr>
        <p:xfrm>
          <a:off x="331225" y="1701349"/>
          <a:ext cx="8355575" cy="39812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88491337"/>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l"/>
            <a:r>
              <a:rPr lang="es-CL" sz="2000" dirty="0"/>
              <a:t/>
            </a:r>
            <a:br>
              <a:rPr lang="es-CL" sz="2000" dirty="0"/>
            </a:br>
            <a:r>
              <a:rPr lang="es-CL" sz="2000" dirty="0" smtClean="0"/>
              <a:t> </a:t>
            </a:r>
            <a:endParaRPr lang="es-CL" sz="2000" dirty="0"/>
          </a:p>
        </p:txBody>
      </p:sp>
      <p:sp>
        <p:nvSpPr>
          <p:cNvPr id="3" name="Marcador de contenido 2"/>
          <p:cNvSpPr>
            <a:spLocks noGrp="1"/>
          </p:cNvSpPr>
          <p:nvPr>
            <p:ph idx="1"/>
          </p:nvPr>
        </p:nvSpPr>
        <p:spPr>
          <a:xfrm>
            <a:off x="457200" y="1005291"/>
            <a:ext cx="8229600" cy="950509"/>
          </a:xfrm>
        </p:spPr>
        <p:txBody>
          <a:bodyPr>
            <a:normAutofit/>
          </a:bodyPr>
          <a:lstStyle/>
          <a:p>
            <a:pPr marL="0" indent="0" algn="just" eaLnBrk="0" fontAlgn="base" hangingPunct="0">
              <a:spcBef>
                <a:spcPct val="0"/>
              </a:spcBef>
              <a:spcAft>
                <a:spcPct val="0"/>
              </a:spcAft>
              <a:buNone/>
            </a:pPr>
            <a:r>
              <a:rPr lang="es-CL" sz="1800" dirty="0">
                <a:solidFill>
                  <a:srgbClr val="4D4D4D"/>
                </a:solidFill>
                <a:ea typeface="MS PGothic" pitchFamily="34" charset="-128"/>
                <a:cs typeface="Calibri"/>
              </a:rPr>
              <a:t>Evolución del Gasto real (M$) del Subtítulo 21, período </a:t>
            </a:r>
            <a:r>
              <a:rPr lang="es-CL" sz="1800" dirty="0" smtClean="0">
                <a:solidFill>
                  <a:srgbClr val="4D4D4D"/>
                </a:solidFill>
                <a:ea typeface="MS PGothic" pitchFamily="34" charset="-128"/>
                <a:cs typeface="Calibri"/>
              </a:rPr>
              <a:t>2010 </a:t>
            </a:r>
            <a:r>
              <a:rPr lang="es-CL" sz="1800" dirty="0">
                <a:solidFill>
                  <a:srgbClr val="4D4D4D"/>
                </a:solidFill>
                <a:ea typeface="MS PGothic" pitchFamily="34" charset="-128"/>
                <a:cs typeface="Calibri"/>
              </a:rPr>
              <a:t>– </a:t>
            </a:r>
            <a:r>
              <a:rPr lang="es-CL" sz="1800" dirty="0" smtClean="0">
                <a:solidFill>
                  <a:srgbClr val="4D4D4D"/>
                </a:solidFill>
                <a:ea typeface="MS PGothic" pitchFamily="34" charset="-128"/>
                <a:cs typeface="Calibri"/>
              </a:rPr>
              <a:t>2021 aumentó un 18% </a:t>
            </a:r>
            <a:r>
              <a:rPr lang="es-CL" sz="1800" dirty="0">
                <a:solidFill>
                  <a:srgbClr val="4D4D4D"/>
                </a:solidFill>
                <a:ea typeface="MS PGothic" pitchFamily="34" charset="-128"/>
                <a:cs typeface="Calibri"/>
              </a:rPr>
              <a:t>(base </a:t>
            </a:r>
            <a:r>
              <a:rPr lang="es-CL" sz="1800" dirty="0" smtClean="0">
                <a:solidFill>
                  <a:srgbClr val="4D4D4D"/>
                </a:solidFill>
                <a:ea typeface="MS PGothic" pitchFamily="34" charset="-128"/>
                <a:cs typeface="Calibri"/>
              </a:rPr>
              <a:t>2010).</a:t>
            </a:r>
            <a:endParaRPr lang="es-CL" sz="1800" dirty="0">
              <a:solidFill>
                <a:srgbClr val="4D4D4D"/>
              </a:solidFill>
              <a:ea typeface="MS PGothic" pitchFamily="34" charset="-128"/>
              <a:cs typeface="Calibri"/>
            </a:endParaRPr>
          </a:p>
        </p:txBody>
      </p:sp>
      <p:sp>
        <p:nvSpPr>
          <p:cNvPr id="9" name="CuadroTexto 8"/>
          <p:cNvSpPr txBox="1"/>
          <p:nvPr/>
        </p:nvSpPr>
        <p:spPr>
          <a:xfrm>
            <a:off x="457200" y="6217852"/>
            <a:ext cx="4248472" cy="276999"/>
          </a:xfrm>
          <a:prstGeom prst="rect">
            <a:avLst/>
          </a:prstGeom>
          <a:noFill/>
        </p:spPr>
        <p:txBody>
          <a:bodyPr wrap="square" rtlCol="0">
            <a:spAutoFit/>
          </a:bodyPr>
          <a:lstStyle/>
          <a:p>
            <a:pPr eaLnBrk="0" fontAlgn="base" hangingPunct="0">
              <a:spcBef>
                <a:spcPct val="0"/>
              </a:spcBef>
              <a:spcAft>
                <a:spcPct val="0"/>
              </a:spcAft>
            </a:pPr>
            <a:r>
              <a:rPr lang="es-CL" sz="1200" b="1" i="1" dirty="0">
                <a:solidFill>
                  <a:srgbClr val="4D4D4D"/>
                </a:solidFill>
                <a:ea typeface="MS PGothic" pitchFamily="34" charset="-128"/>
              </a:rPr>
              <a:t>Fuente: </a:t>
            </a:r>
            <a:r>
              <a:rPr lang="es-CL" sz="1200" i="1" dirty="0">
                <a:solidFill>
                  <a:srgbClr val="4D4D4D"/>
                </a:solidFill>
                <a:ea typeface="MS PGothic" pitchFamily="34" charset="-128"/>
              </a:rPr>
              <a:t>SIGFE, </a:t>
            </a:r>
            <a:r>
              <a:rPr lang="es-CL" sz="1200" dirty="0">
                <a:solidFill>
                  <a:srgbClr val="4D4D4D"/>
                </a:solidFill>
              </a:rPr>
              <a:t>31 de diciembre del </a:t>
            </a:r>
            <a:r>
              <a:rPr lang="es-CL" sz="1200" dirty="0" smtClean="0">
                <a:solidFill>
                  <a:srgbClr val="4D4D4D"/>
                </a:solidFill>
              </a:rPr>
              <a:t>2021</a:t>
            </a:r>
            <a:r>
              <a:rPr lang="es-CL" sz="1200" i="1" dirty="0" smtClean="0">
                <a:solidFill>
                  <a:srgbClr val="4D4D4D"/>
                </a:solidFill>
                <a:ea typeface="MS PGothic" pitchFamily="34" charset="-128"/>
              </a:rPr>
              <a:t>.</a:t>
            </a:r>
            <a:endParaRPr lang="es-CL" sz="1200" i="1" dirty="0">
              <a:solidFill>
                <a:srgbClr val="4D4D4D"/>
              </a:solidFill>
              <a:ea typeface="MS PGothic" pitchFamily="34" charset="-128"/>
            </a:endParaRPr>
          </a:p>
        </p:txBody>
      </p:sp>
      <p:sp>
        <p:nvSpPr>
          <p:cNvPr id="6" name="CuadroTexto 5"/>
          <p:cNvSpPr txBox="1"/>
          <p:nvPr/>
        </p:nvSpPr>
        <p:spPr>
          <a:xfrm>
            <a:off x="529504" y="543626"/>
            <a:ext cx="8074646" cy="523220"/>
          </a:xfrm>
          <a:prstGeom prst="rect">
            <a:avLst/>
          </a:prstGeom>
        </p:spPr>
        <p:txBody>
          <a:bodyPr vert="horz" lIns="91440" tIns="45720" rIns="91440" bIns="45720" rtlCol="0" anchor="ctr">
            <a:noAutofit/>
          </a:bodyPr>
          <a:lstStyle>
            <a:lvl1pPr algn="just">
              <a:spcBef>
                <a:spcPct val="0"/>
              </a:spcBef>
              <a:buNone/>
              <a:defRPr sz="2800">
                <a:latin typeface="Berlin Sans FB" panose="020E0602020502020306" pitchFamily="34" charset="0"/>
                <a:ea typeface="+mj-ea"/>
                <a:cs typeface="+mj-cs"/>
              </a:defRPr>
            </a:lvl1pPr>
          </a:lstStyle>
          <a:p>
            <a:r>
              <a:rPr lang="es-CL" dirty="0">
                <a:solidFill>
                  <a:srgbClr val="333333"/>
                </a:solidFill>
                <a:ea typeface="+mn-ea"/>
                <a:cs typeface="+mn-cs"/>
              </a:rPr>
              <a:t>Presupuesto: Evolución del Presupuesto por Subtítulo</a:t>
            </a:r>
            <a:endParaRPr lang="es-419" dirty="0">
              <a:solidFill>
                <a:srgbClr val="333333"/>
              </a:solidFill>
              <a:ea typeface="+mn-ea"/>
              <a:cs typeface="+mn-cs"/>
            </a:endParaRPr>
          </a:p>
        </p:txBody>
      </p:sp>
      <p:sp>
        <p:nvSpPr>
          <p:cNvPr id="4" name="Marcador de número de diapositiva 3"/>
          <p:cNvSpPr>
            <a:spLocks noGrp="1"/>
          </p:cNvSpPr>
          <p:nvPr>
            <p:ph type="sldNum" sz="quarter" idx="12"/>
          </p:nvPr>
        </p:nvSpPr>
        <p:spPr/>
        <p:txBody>
          <a:bodyPr/>
          <a:lstStyle/>
          <a:p>
            <a:fld id="{B2AA1C21-4A01-FC47-935A-F64BC8B7BE09}" type="slidenum">
              <a:rPr lang="en-US" smtClean="0"/>
              <a:t>107</a:t>
            </a:fld>
            <a:endParaRPr lang="en-US"/>
          </a:p>
        </p:txBody>
      </p:sp>
      <p:graphicFrame>
        <p:nvGraphicFramePr>
          <p:cNvPr id="10" name="1 Gráfico"/>
          <p:cNvGraphicFramePr>
            <a:graphicFrameLocks noGrp="1"/>
          </p:cNvGraphicFramePr>
          <p:nvPr>
            <p:extLst>
              <p:ext uri="{D42A27DB-BD31-4B8C-83A1-F6EECF244321}">
                <p14:modId xmlns:p14="http://schemas.microsoft.com/office/powerpoint/2010/main" val="1620096597"/>
              </p:ext>
            </p:extLst>
          </p:nvPr>
        </p:nvGraphicFramePr>
        <p:xfrm>
          <a:off x="381740" y="1698470"/>
          <a:ext cx="8222410" cy="39812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19600246"/>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CL" dirty="0" smtClean="0"/>
              <a:t>GLOSARIO</a:t>
            </a:r>
            <a:endParaRPr lang="es-CL" dirty="0"/>
          </a:p>
        </p:txBody>
      </p:sp>
      <p:sp>
        <p:nvSpPr>
          <p:cNvPr id="3" name="Marcador de contenido 2"/>
          <p:cNvSpPr>
            <a:spLocks noGrp="1"/>
          </p:cNvSpPr>
          <p:nvPr>
            <p:ph idx="1"/>
          </p:nvPr>
        </p:nvSpPr>
        <p:spPr/>
        <p:txBody>
          <a:bodyPr>
            <a:normAutofit lnSpcReduction="10000"/>
          </a:bodyPr>
          <a:lstStyle/>
          <a:p>
            <a:pPr marL="0" indent="0">
              <a:buNone/>
            </a:pPr>
            <a:r>
              <a:rPr lang="es-CL" sz="1800" b="1" dirty="0" smtClean="0">
                <a:effectLst>
                  <a:outerShdw blurRad="38100" dist="38100" dir="2700000" algn="tl">
                    <a:srgbClr val="000000">
                      <a:alpha val="43137"/>
                    </a:srgbClr>
                  </a:outerShdw>
                </a:effectLst>
              </a:rPr>
              <a:t>En este documento se utilizan los siguientes conceptos y sus abreviaciones:</a:t>
            </a:r>
          </a:p>
          <a:p>
            <a:pPr marL="0" indent="0">
              <a:buNone/>
            </a:pPr>
            <a:endParaRPr lang="es-CL" sz="1800" b="1" dirty="0" smtClean="0">
              <a:effectLst>
                <a:outerShdw blurRad="38100" dist="38100" dir="2700000" algn="tl">
                  <a:srgbClr val="000000">
                    <a:alpha val="43137"/>
                  </a:srgbClr>
                </a:outerShdw>
              </a:effectLst>
            </a:endParaRPr>
          </a:p>
          <a:p>
            <a:r>
              <a:rPr lang="es-ES" sz="1600" b="1" dirty="0"/>
              <a:t>Agencia de Área: </a:t>
            </a:r>
            <a:r>
              <a:rPr lang="es-ES" sz="1600" dirty="0"/>
              <a:t>es una unidad de gestión local de la Dirección Regional, que se relaciona de manera directa y territorial con los usuarios de INDAP y su gestión se basa en un conjunto de políticas, normas e instrumentos definidos por la Institución. </a:t>
            </a:r>
            <a:endParaRPr lang="es-CL" sz="1600" dirty="0"/>
          </a:p>
          <a:p>
            <a:r>
              <a:rPr lang="es-ES" sz="1600" b="1" dirty="0"/>
              <a:t>Oficina de Área:</a:t>
            </a:r>
            <a:r>
              <a:rPr lang="es-ES" sz="1600" dirty="0"/>
              <a:t> es una extensión territorial de las Agencias de Área, que permite en zonas de difícil acceso o alta concentración de usuarios una atención más eficiente. </a:t>
            </a:r>
            <a:endParaRPr lang="es-ES" sz="1600" dirty="0" smtClean="0"/>
          </a:p>
          <a:p>
            <a:r>
              <a:rPr lang="es-CL" sz="1600" b="1" dirty="0"/>
              <a:t>Calidad Jurídica: </a:t>
            </a:r>
            <a:r>
              <a:rPr lang="es-CL" sz="1600" dirty="0"/>
              <a:t>Corresponde a las asignaciones Profesional, Técnico, Administrativo, Auxiliar, Directivo.</a:t>
            </a:r>
          </a:p>
          <a:p>
            <a:r>
              <a:rPr lang="es-CL" sz="1600" b="1" dirty="0"/>
              <a:t>Estamento: </a:t>
            </a:r>
            <a:r>
              <a:rPr lang="es-CL" sz="1600" dirty="0"/>
              <a:t>Corresponde a la separación del tipo de contrato de los funcionarios y estos son: Planta, Contrata, Suplente.</a:t>
            </a:r>
          </a:p>
          <a:p>
            <a:r>
              <a:rPr lang="es-CL" sz="1600" b="1" dirty="0" smtClean="0"/>
              <a:t>Créditos Directos (</a:t>
            </a:r>
            <a:r>
              <a:rPr lang="es-CL" sz="1600" b="1" dirty="0" err="1" smtClean="0"/>
              <a:t>Dir</a:t>
            </a:r>
            <a:r>
              <a:rPr lang="es-CL" sz="1600" b="1" dirty="0" smtClean="0"/>
              <a:t>): </a:t>
            </a:r>
            <a:r>
              <a:rPr lang="es-CL" sz="1600" dirty="0"/>
              <a:t>Corresponde al número de atenciones a usuarias y usuarios únicos registrados en el Sistema de Tesorería, que reflejan gastos </a:t>
            </a:r>
            <a:r>
              <a:rPr lang="es-CL" sz="1600" dirty="0" smtClean="0"/>
              <a:t>de Crédito.</a:t>
            </a:r>
          </a:p>
          <a:p>
            <a:r>
              <a:rPr lang="es-CL" sz="1600" b="1" dirty="0" smtClean="0"/>
              <a:t>No operacionales (No </a:t>
            </a:r>
            <a:r>
              <a:rPr lang="es-CL" sz="1600" b="1" dirty="0" err="1" smtClean="0"/>
              <a:t>op</a:t>
            </a:r>
            <a:r>
              <a:rPr lang="es-CL" sz="1600" b="1" dirty="0" smtClean="0"/>
              <a:t>): </a:t>
            </a:r>
            <a:r>
              <a:rPr lang="es-CL" sz="1600" dirty="0" smtClean="0"/>
              <a:t>Corresponde </a:t>
            </a:r>
            <a:r>
              <a:rPr lang="es-CL" sz="1600" dirty="0"/>
              <a:t>al número de atenciones a usuarias y usuarios únicos registrados en el Sistema de Tesorería, que reflejan gastos asociados al Subtitulo 32 del clasificador presupuestario. Los conceptos incluidos </a:t>
            </a:r>
            <a:r>
              <a:rPr lang="es-CL" sz="1600" dirty="0" smtClean="0"/>
              <a:t>son</a:t>
            </a:r>
            <a:r>
              <a:rPr lang="es-CL" sz="1600" dirty="0"/>
              <a:t>: Crédito, Gastos Notariales, Impuesto de Timbres y Estampillas, Seguro Agrícola, Seguro Apícola, Seguro Desgravamen, Seguro Ganadero, Seguro Ovino, Renegociaciones</a:t>
            </a:r>
            <a:r>
              <a:rPr lang="es-CL" sz="1600" dirty="0" smtClean="0"/>
              <a:t>.</a:t>
            </a:r>
          </a:p>
          <a:p>
            <a:pPr marL="0" indent="0">
              <a:buNone/>
            </a:pPr>
            <a:endParaRPr lang="es-CL" sz="1400" dirty="0"/>
          </a:p>
        </p:txBody>
      </p:sp>
      <p:sp>
        <p:nvSpPr>
          <p:cNvPr id="4" name="Marcador de número de diapositiva 3"/>
          <p:cNvSpPr>
            <a:spLocks noGrp="1"/>
          </p:cNvSpPr>
          <p:nvPr>
            <p:ph type="sldNum" sz="quarter" idx="12"/>
          </p:nvPr>
        </p:nvSpPr>
        <p:spPr/>
        <p:txBody>
          <a:bodyPr/>
          <a:lstStyle/>
          <a:p>
            <a:fld id="{B2AA1C21-4A01-FC47-935A-F64BC8B7BE09}" type="slidenum">
              <a:rPr lang="en-US" smtClean="0"/>
              <a:t>108</a:t>
            </a:fld>
            <a:endParaRPr lang="en-US"/>
          </a:p>
        </p:txBody>
      </p:sp>
    </p:spTree>
    <p:extLst>
      <p:ext uri="{BB962C8B-B14F-4D97-AF65-F5344CB8AC3E}">
        <p14:creationId xmlns:p14="http://schemas.microsoft.com/office/powerpoint/2010/main" val="235599746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número de diapositiva 2"/>
          <p:cNvSpPr>
            <a:spLocks noGrp="1"/>
          </p:cNvSpPr>
          <p:nvPr>
            <p:ph type="sldNum" sz="quarter" idx="12"/>
          </p:nvPr>
        </p:nvSpPr>
        <p:spPr/>
        <p:txBody>
          <a:bodyPr/>
          <a:lstStyle/>
          <a:p>
            <a:fld id="{B2AA1C21-4A01-FC47-935A-F64BC8B7BE09}" type="slidenum">
              <a:rPr lang="en-US" smtClean="0"/>
              <a:t>109</a:t>
            </a:fld>
            <a:endParaRPr lang="en-US"/>
          </a:p>
        </p:txBody>
      </p:sp>
      <p:pic>
        <p:nvPicPr>
          <p:cNvPr id="1028" name="Picture 4" descr="Mercado Campesino Melinka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4001" cy="6858000"/>
          </a:xfrm>
          <a:prstGeom prst="rect">
            <a:avLst/>
          </a:prstGeom>
          <a:noFill/>
          <a:extLst>
            <a:ext uri="{909E8E84-426E-40DD-AFC4-6F175D3DCCD1}">
              <a14:hiddenFill xmlns:a14="http://schemas.microsoft.com/office/drawing/2010/main">
                <a:solidFill>
                  <a:srgbClr val="FFFFFF"/>
                </a:solidFill>
              </a14:hiddenFill>
            </a:ext>
          </a:extLst>
        </p:spPr>
      </p:pic>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09936" y="0"/>
            <a:ext cx="2524125" cy="1362075"/>
          </a:xfrm>
          <a:prstGeom prst="rect">
            <a:avLst/>
          </a:prstGeom>
        </p:spPr>
      </p:pic>
    </p:spTree>
    <p:extLst>
      <p:ext uri="{BB962C8B-B14F-4D97-AF65-F5344CB8AC3E}">
        <p14:creationId xmlns:p14="http://schemas.microsoft.com/office/powerpoint/2010/main" val="17647040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457200" y="374469"/>
            <a:ext cx="8229600" cy="827315"/>
          </a:xfrm>
        </p:spPr>
        <p:txBody>
          <a:bodyPr>
            <a:normAutofit/>
          </a:bodyPr>
          <a:lstStyle/>
          <a:p>
            <a:r>
              <a:rPr lang="es-CL" sz="4000" dirty="0" smtClean="0">
                <a:solidFill>
                  <a:srgbClr val="4D4D4D"/>
                </a:solidFill>
                <a:latin typeface="Berlin Sans FB" panose="020E0602020502020306" pitchFamily="34" charset="0"/>
              </a:rPr>
              <a:t>   </a:t>
            </a:r>
            <a:r>
              <a:rPr lang="es-CL" sz="2800" dirty="0" smtClean="0">
                <a:solidFill>
                  <a:srgbClr val="333333"/>
                </a:solidFill>
                <a:latin typeface="Berlin Sans FB" panose="020E0602020502020306" pitchFamily="34" charset="0"/>
              </a:rPr>
              <a:t>Recursos Humanos </a:t>
            </a:r>
            <a:endParaRPr lang="es-CL" sz="2800" dirty="0">
              <a:solidFill>
                <a:srgbClr val="333333"/>
              </a:solidFill>
              <a:latin typeface="Berlin Sans FB" panose="020E0602020502020306" pitchFamily="34" charset="0"/>
            </a:endParaRPr>
          </a:p>
        </p:txBody>
      </p:sp>
      <p:sp>
        <p:nvSpPr>
          <p:cNvPr id="5" name="Marcador de contenido 4"/>
          <p:cNvSpPr>
            <a:spLocks noGrp="1"/>
          </p:cNvSpPr>
          <p:nvPr>
            <p:ph idx="1"/>
          </p:nvPr>
        </p:nvSpPr>
        <p:spPr>
          <a:xfrm>
            <a:off x="457200" y="1201784"/>
            <a:ext cx="8229600" cy="4924380"/>
          </a:xfrm>
        </p:spPr>
        <p:txBody>
          <a:bodyPr>
            <a:normAutofit/>
          </a:bodyPr>
          <a:lstStyle/>
          <a:p>
            <a:pPr marL="0" indent="0" algn="just">
              <a:buNone/>
            </a:pPr>
            <a:r>
              <a:rPr lang="es-ES" sz="1600" dirty="0" smtClean="0">
                <a:solidFill>
                  <a:srgbClr val="333333"/>
                </a:solidFill>
              </a:rPr>
              <a:t>INDAP, cuenta con una dotación autorizada </a:t>
            </a:r>
            <a:r>
              <a:rPr lang="es-ES" sz="1600" smtClean="0">
                <a:solidFill>
                  <a:srgbClr val="333333"/>
                </a:solidFill>
              </a:rPr>
              <a:t>de 1.618 </a:t>
            </a:r>
            <a:r>
              <a:rPr lang="es-ES" sz="1600" dirty="0" smtClean="0">
                <a:solidFill>
                  <a:srgbClr val="333333"/>
                </a:solidFill>
              </a:rPr>
              <a:t>funcionarios, 1.559 se encuentran en el estamento de planta o contrata (89,06% y 7,29% respectivamente), 59 funcionarios </a:t>
            </a:r>
            <a:r>
              <a:rPr lang="es-ES" sz="1600" dirty="0">
                <a:solidFill>
                  <a:srgbClr val="333333"/>
                </a:solidFill>
              </a:rPr>
              <a:t>se encuentran en calidad de suplencia o </a:t>
            </a:r>
            <a:r>
              <a:rPr lang="es-ES" sz="1600" dirty="0" smtClean="0">
                <a:solidFill>
                  <a:srgbClr val="333333"/>
                </a:solidFill>
              </a:rPr>
              <a:t>reemplazo.  Cabe destacar que el 48,45% de los funcionarios es de genero femenino.</a:t>
            </a:r>
          </a:p>
          <a:p>
            <a:pPr marL="0" indent="0" algn="just">
              <a:buNone/>
            </a:pPr>
            <a:endParaRPr lang="es-ES" sz="1600" dirty="0">
              <a:latin typeface="Berlin Sans FB" panose="020E0602020502020306" pitchFamily="34" charset="0"/>
            </a:endParaRPr>
          </a:p>
          <a:p>
            <a:pPr marL="0" indent="0" algn="just">
              <a:buNone/>
            </a:pPr>
            <a:endParaRPr lang="es-ES" sz="1600" dirty="0" smtClean="0">
              <a:latin typeface="Berlin Sans FB" panose="020E0602020502020306" pitchFamily="34" charset="0"/>
            </a:endParaRPr>
          </a:p>
        </p:txBody>
      </p:sp>
      <p:graphicFrame>
        <p:nvGraphicFramePr>
          <p:cNvPr id="2" name="Tabla 1"/>
          <p:cNvGraphicFramePr>
            <a:graphicFrameLocks noGrp="1"/>
          </p:cNvGraphicFramePr>
          <p:nvPr>
            <p:extLst>
              <p:ext uri="{D42A27DB-BD31-4B8C-83A1-F6EECF244321}">
                <p14:modId xmlns:p14="http://schemas.microsoft.com/office/powerpoint/2010/main" val="1783452922"/>
              </p:ext>
            </p:extLst>
          </p:nvPr>
        </p:nvGraphicFramePr>
        <p:xfrm>
          <a:off x="509138" y="2292520"/>
          <a:ext cx="8229600" cy="3460130"/>
        </p:xfrm>
        <a:graphic>
          <a:graphicData uri="http://schemas.openxmlformats.org/drawingml/2006/table">
            <a:tbl>
              <a:tblPr firstRow="1" bandRow="1">
                <a:tableStyleId>{5C22544A-7EE6-4342-B048-85BDC9FD1C3A}</a:tableStyleId>
              </a:tblPr>
              <a:tblGrid>
                <a:gridCol w="1320843">
                  <a:extLst>
                    <a:ext uri="{9D8B030D-6E8A-4147-A177-3AD203B41FA5}">
                      <a16:colId xmlns:a16="http://schemas.microsoft.com/office/drawing/2014/main" xmlns="" val="20000"/>
                    </a:ext>
                  </a:extLst>
                </a:gridCol>
                <a:gridCol w="560679">
                  <a:extLst>
                    <a:ext uri="{9D8B030D-6E8A-4147-A177-3AD203B41FA5}">
                      <a16:colId xmlns:a16="http://schemas.microsoft.com/office/drawing/2014/main" xmlns="" val="20001"/>
                    </a:ext>
                  </a:extLst>
                </a:gridCol>
                <a:gridCol w="749147">
                  <a:extLst>
                    <a:ext uri="{9D8B030D-6E8A-4147-A177-3AD203B41FA5}">
                      <a16:colId xmlns:a16="http://schemas.microsoft.com/office/drawing/2014/main" xmlns="" val="20002"/>
                    </a:ext>
                  </a:extLst>
                </a:gridCol>
                <a:gridCol w="694063">
                  <a:extLst>
                    <a:ext uri="{9D8B030D-6E8A-4147-A177-3AD203B41FA5}">
                      <a16:colId xmlns:a16="http://schemas.microsoft.com/office/drawing/2014/main" xmlns="" val="20003"/>
                    </a:ext>
                  </a:extLst>
                </a:gridCol>
                <a:gridCol w="683046">
                  <a:extLst>
                    <a:ext uri="{9D8B030D-6E8A-4147-A177-3AD203B41FA5}">
                      <a16:colId xmlns:a16="http://schemas.microsoft.com/office/drawing/2014/main" xmlns="" val="20004"/>
                    </a:ext>
                  </a:extLst>
                </a:gridCol>
                <a:gridCol w="837282">
                  <a:extLst>
                    <a:ext uri="{9D8B030D-6E8A-4147-A177-3AD203B41FA5}">
                      <a16:colId xmlns:a16="http://schemas.microsoft.com/office/drawing/2014/main" xmlns="" val="20005"/>
                    </a:ext>
                  </a:extLst>
                </a:gridCol>
                <a:gridCol w="848298">
                  <a:extLst>
                    <a:ext uri="{9D8B030D-6E8A-4147-A177-3AD203B41FA5}">
                      <a16:colId xmlns:a16="http://schemas.microsoft.com/office/drawing/2014/main" xmlns="" val="20006"/>
                    </a:ext>
                  </a:extLst>
                </a:gridCol>
                <a:gridCol w="627962">
                  <a:extLst>
                    <a:ext uri="{9D8B030D-6E8A-4147-A177-3AD203B41FA5}">
                      <a16:colId xmlns:a16="http://schemas.microsoft.com/office/drawing/2014/main" xmlns="" val="20007"/>
                    </a:ext>
                  </a:extLst>
                </a:gridCol>
                <a:gridCol w="991518">
                  <a:extLst>
                    <a:ext uri="{9D8B030D-6E8A-4147-A177-3AD203B41FA5}">
                      <a16:colId xmlns:a16="http://schemas.microsoft.com/office/drawing/2014/main" xmlns="" val="20008"/>
                    </a:ext>
                  </a:extLst>
                </a:gridCol>
                <a:gridCol w="916762">
                  <a:extLst>
                    <a:ext uri="{9D8B030D-6E8A-4147-A177-3AD203B41FA5}">
                      <a16:colId xmlns:a16="http://schemas.microsoft.com/office/drawing/2014/main" xmlns="" val="20009"/>
                    </a:ext>
                  </a:extLst>
                </a:gridCol>
              </a:tblGrid>
              <a:tr h="494385">
                <a:tc rowSpan="2">
                  <a:txBody>
                    <a:bodyPr/>
                    <a:lstStyle/>
                    <a:p>
                      <a:r>
                        <a:rPr lang="es-CL" sz="1400" b="0" dirty="0" smtClean="0">
                          <a:latin typeface="Berlin Sans FB" panose="020E0602020502020306" pitchFamily="34" charset="0"/>
                        </a:rPr>
                        <a:t>Calidad Jurídica </a:t>
                      </a:r>
                      <a:endParaRPr lang="es-CL" sz="1400" b="0" dirty="0">
                        <a:latin typeface="Berlin Sans FB" panose="020E0602020502020306" pitchFamily="34" charset="0"/>
                      </a:endParaRPr>
                    </a:p>
                  </a:txBody>
                  <a:tcPr/>
                </a:tc>
                <a:tc gridSpan="3">
                  <a:txBody>
                    <a:bodyPr/>
                    <a:lstStyle/>
                    <a:p>
                      <a:r>
                        <a:rPr lang="es-CL" sz="1400" b="0" dirty="0" smtClean="0">
                          <a:latin typeface="Berlin Sans FB" panose="020E0602020502020306" pitchFamily="34" charset="0"/>
                        </a:rPr>
                        <a:t>    Contrata</a:t>
                      </a:r>
                    </a:p>
                    <a:p>
                      <a:endParaRPr lang="es-CL" sz="1400" b="0" dirty="0">
                        <a:latin typeface="Berlin Sans FB" panose="020E0602020502020306" pitchFamily="34" charset="0"/>
                      </a:endParaRPr>
                    </a:p>
                  </a:txBody>
                  <a:tcPr/>
                </a:tc>
                <a:tc hMerge="1">
                  <a:txBody>
                    <a:bodyPr/>
                    <a:lstStyle/>
                    <a:p>
                      <a:endParaRPr lang="es-CL"/>
                    </a:p>
                  </a:txBody>
                  <a:tcPr/>
                </a:tc>
                <a:tc hMerge="1">
                  <a:txBody>
                    <a:bodyPr/>
                    <a:lstStyle/>
                    <a:p>
                      <a:endParaRPr lang="es-CL"/>
                    </a:p>
                  </a:txBody>
                  <a:tcPr/>
                </a:tc>
                <a:tc gridSpan="3">
                  <a:txBody>
                    <a:bodyPr/>
                    <a:lstStyle/>
                    <a:p>
                      <a:r>
                        <a:rPr lang="es-CL" sz="1400" b="0" dirty="0" smtClean="0">
                          <a:latin typeface="Berlin Sans FB" panose="020E0602020502020306" pitchFamily="34" charset="0"/>
                        </a:rPr>
                        <a:t>    Planta </a:t>
                      </a:r>
                      <a:endParaRPr lang="es-CL" sz="1400" b="0" dirty="0">
                        <a:latin typeface="Berlin Sans FB" panose="020E0602020502020306" pitchFamily="34" charset="0"/>
                      </a:endParaRPr>
                    </a:p>
                  </a:txBody>
                  <a:tcPr/>
                </a:tc>
                <a:tc hMerge="1">
                  <a:txBody>
                    <a:bodyPr/>
                    <a:lstStyle/>
                    <a:p>
                      <a:endParaRPr lang="es-CL"/>
                    </a:p>
                  </a:txBody>
                  <a:tcPr/>
                </a:tc>
                <a:tc hMerge="1">
                  <a:txBody>
                    <a:bodyPr/>
                    <a:lstStyle/>
                    <a:p>
                      <a:endParaRPr lang="es-CL"/>
                    </a:p>
                  </a:txBody>
                  <a:tcPr/>
                </a:tc>
                <a:tc gridSpan="3">
                  <a:txBody>
                    <a:bodyPr/>
                    <a:lstStyle/>
                    <a:p>
                      <a:r>
                        <a:rPr lang="es-CL" sz="1400" b="0" dirty="0" smtClean="0">
                          <a:latin typeface="Berlin Sans FB" panose="020E0602020502020306" pitchFamily="34" charset="0"/>
                        </a:rPr>
                        <a:t>                     Total </a:t>
                      </a:r>
                      <a:endParaRPr lang="es-CL" sz="1400" b="0" dirty="0">
                        <a:latin typeface="Berlin Sans FB" panose="020E0602020502020306" pitchFamily="34" charset="0"/>
                      </a:endParaRPr>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xmlns="" val="10000"/>
                  </a:ext>
                </a:extLst>
              </a:tr>
              <a:tr h="436222">
                <a:tc vMerge="1">
                  <a:txBody>
                    <a:bodyPr/>
                    <a:lstStyle/>
                    <a:p>
                      <a:endParaRPr lang="es-CL"/>
                    </a:p>
                  </a:txBody>
                  <a:tcPr/>
                </a:tc>
                <a:tc>
                  <a:txBody>
                    <a:bodyPr/>
                    <a:lstStyle/>
                    <a:p>
                      <a:r>
                        <a:rPr lang="es-CL" sz="1200" b="0" dirty="0" smtClean="0">
                          <a:latin typeface="+mn-lt"/>
                        </a:rPr>
                        <a:t>Total</a:t>
                      </a:r>
                      <a:endParaRPr lang="es-CL" sz="1200" b="0" dirty="0">
                        <a:latin typeface="+mn-lt"/>
                      </a:endParaRPr>
                    </a:p>
                  </a:txBody>
                  <a:tcPr/>
                </a:tc>
                <a:tc>
                  <a:txBody>
                    <a:bodyPr/>
                    <a:lstStyle/>
                    <a:p>
                      <a:r>
                        <a:rPr lang="es-CL" sz="1200" b="0" dirty="0" smtClean="0">
                          <a:latin typeface="+mn-lt"/>
                        </a:rPr>
                        <a:t>Hombres</a:t>
                      </a:r>
                      <a:endParaRPr lang="es-CL" sz="1200" b="0" dirty="0">
                        <a:latin typeface="+mn-lt"/>
                      </a:endParaRPr>
                    </a:p>
                  </a:txBody>
                  <a:tcPr/>
                </a:tc>
                <a:tc>
                  <a:txBody>
                    <a:bodyPr/>
                    <a:lstStyle/>
                    <a:p>
                      <a:r>
                        <a:rPr lang="es-CL" sz="1200" b="0" dirty="0" smtClean="0">
                          <a:latin typeface="+mn-lt"/>
                        </a:rPr>
                        <a:t>Mujeres</a:t>
                      </a:r>
                      <a:endParaRPr lang="es-CL" sz="1200" b="0" dirty="0">
                        <a:latin typeface="+mn-lt"/>
                      </a:endParaRPr>
                    </a:p>
                  </a:txBody>
                  <a:tcPr/>
                </a:tc>
                <a:tc>
                  <a:txBody>
                    <a:bodyPr/>
                    <a:lstStyle/>
                    <a:p>
                      <a:r>
                        <a:rPr lang="es-CL" sz="1200" dirty="0" smtClean="0">
                          <a:latin typeface="+mn-lt"/>
                        </a:rPr>
                        <a:t>Total </a:t>
                      </a:r>
                      <a:endParaRPr lang="es-CL" sz="1200" dirty="0">
                        <a:latin typeface="+mn-lt"/>
                      </a:endParaRPr>
                    </a:p>
                  </a:txBody>
                  <a:tcPr/>
                </a:tc>
                <a:tc>
                  <a:txBody>
                    <a:bodyPr/>
                    <a:lstStyle/>
                    <a:p>
                      <a:r>
                        <a:rPr lang="es-CL" sz="1200" dirty="0" smtClean="0">
                          <a:latin typeface="+mn-lt"/>
                        </a:rPr>
                        <a:t>Hombres</a:t>
                      </a:r>
                      <a:endParaRPr lang="es-CL" sz="1200" dirty="0">
                        <a:latin typeface="+mn-lt"/>
                      </a:endParaRPr>
                    </a:p>
                  </a:txBody>
                  <a:tcPr/>
                </a:tc>
                <a:tc>
                  <a:txBody>
                    <a:bodyPr/>
                    <a:lstStyle/>
                    <a:p>
                      <a:r>
                        <a:rPr lang="es-CL" sz="1200" dirty="0" smtClean="0">
                          <a:latin typeface="+mn-lt"/>
                        </a:rPr>
                        <a:t>Mujeres</a:t>
                      </a:r>
                      <a:endParaRPr lang="es-CL" sz="1200" dirty="0">
                        <a:latin typeface="+mn-lt"/>
                      </a:endParaRPr>
                    </a:p>
                  </a:txBody>
                  <a:tcPr/>
                </a:tc>
                <a:tc>
                  <a:txBody>
                    <a:bodyPr/>
                    <a:lstStyle/>
                    <a:p>
                      <a:r>
                        <a:rPr lang="es-CL" sz="1200" dirty="0" smtClean="0">
                          <a:latin typeface="+mn-lt"/>
                        </a:rPr>
                        <a:t>Total</a:t>
                      </a:r>
                      <a:endParaRPr lang="es-CL" sz="1200" dirty="0">
                        <a:latin typeface="+mn-lt"/>
                      </a:endParaRPr>
                    </a:p>
                  </a:txBody>
                  <a:tcPr/>
                </a:tc>
                <a:tc>
                  <a:txBody>
                    <a:bodyPr/>
                    <a:lstStyle/>
                    <a:p>
                      <a:r>
                        <a:rPr lang="es-CL" sz="1200" dirty="0" smtClean="0">
                          <a:latin typeface="+mn-lt"/>
                        </a:rPr>
                        <a:t>Hombres</a:t>
                      </a:r>
                      <a:endParaRPr lang="es-CL" sz="1200" dirty="0">
                        <a:latin typeface="+mn-lt"/>
                      </a:endParaRPr>
                    </a:p>
                  </a:txBody>
                  <a:tcPr/>
                </a:tc>
                <a:tc>
                  <a:txBody>
                    <a:bodyPr/>
                    <a:lstStyle/>
                    <a:p>
                      <a:r>
                        <a:rPr lang="es-CL" sz="1200" dirty="0" smtClean="0">
                          <a:latin typeface="+mn-lt"/>
                        </a:rPr>
                        <a:t>Mujeres</a:t>
                      </a:r>
                      <a:endParaRPr lang="es-CL" sz="1200" dirty="0">
                        <a:latin typeface="+mn-lt"/>
                      </a:endParaRPr>
                    </a:p>
                  </a:txBody>
                  <a:tcPr/>
                </a:tc>
                <a:extLst>
                  <a:ext uri="{0D108BD9-81ED-4DB2-BD59-A6C34878D82A}">
                    <a16:rowId xmlns:a16="http://schemas.microsoft.com/office/drawing/2014/main" xmlns="" val="10001"/>
                  </a:ext>
                </a:extLst>
              </a:tr>
              <a:tr h="338740">
                <a:tc>
                  <a:txBody>
                    <a:bodyPr/>
                    <a:lstStyle/>
                    <a:p>
                      <a:r>
                        <a:rPr lang="es-CL" sz="1400" dirty="0" smtClean="0"/>
                        <a:t>Profesional</a:t>
                      </a:r>
                      <a:endParaRPr lang="es-CL" sz="1400" dirty="0"/>
                    </a:p>
                  </a:txBody>
                  <a:tcPr/>
                </a:tc>
                <a:tc>
                  <a:txBody>
                    <a:bodyPr/>
                    <a:lstStyle/>
                    <a:p>
                      <a:pPr algn="ctr" fontAlgn="b"/>
                      <a:r>
                        <a:rPr lang="es-CL" sz="1200" b="0" i="0" u="none" strike="noStrike" dirty="0" smtClean="0">
                          <a:effectLst/>
                          <a:latin typeface="+mn-lt"/>
                        </a:rPr>
                        <a:t>1.156</a:t>
                      </a:r>
                      <a:endParaRPr lang="es-CL" sz="1200" b="0" i="0" u="none" strike="noStrike" dirty="0">
                        <a:effectLst/>
                        <a:latin typeface="+mn-lt"/>
                      </a:endParaRPr>
                    </a:p>
                  </a:txBody>
                  <a:tcPr marL="9525" marR="9525" marT="9525" marB="0" anchor="ctr"/>
                </a:tc>
                <a:tc>
                  <a:txBody>
                    <a:bodyPr/>
                    <a:lstStyle/>
                    <a:p>
                      <a:pPr algn="ctr" fontAlgn="b"/>
                      <a:r>
                        <a:rPr lang="es-CL" sz="1200" b="0" i="0" u="none" strike="noStrike">
                          <a:effectLst/>
                          <a:latin typeface="+mn-lt"/>
                        </a:rPr>
                        <a:t>615</a:t>
                      </a:r>
                    </a:p>
                  </a:txBody>
                  <a:tcPr marL="9525" marR="9525" marT="9525" marB="0" anchor="ctr"/>
                </a:tc>
                <a:tc>
                  <a:txBody>
                    <a:bodyPr/>
                    <a:lstStyle/>
                    <a:p>
                      <a:pPr algn="ctr" fontAlgn="b"/>
                      <a:r>
                        <a:rPr lang="es-CL" sz="1200" b="0" i="0" u="none" strike="noStrike">
                          <a:effectLst/>
                          <a:latin typeface="+mn-lt"/>
                        </a:rPr>
                        <a:t>541</a:t>
                      </a:r>
                    </a:p>
                  </a:txBody>
                  <a:tcPr marL="9525" marR="9525" marT="9525" marB="0" anchor="ctr"/>
                </a:tc>
                <a:tc>
                  <a:txBody>
                    <a:bodyPr/>
                    <a:lstStyle/>
                    <a:p>
                      <a:pPr algn="ctr" fontAlgn="b"/>
                      <a:r>
                        <a:rPr lang="es-CL" sz="1200" b="0" i="0" u="none" strike="noStrike">
                          <a:effectLst/>
                          <a:latin typeface="+mn-lt"/>
                        </a:rPr>
                        <a:t>77</a:t>
                      </a:r>
                    </a:p>
                  </a:txBody>
                  <a:tcPr marL="9525" marR="9525" marT="9525" marB="0" anchor="ctr"/>
                </a:tc>
                <a:tc>
                  <a:txBody>
                    <a:bodyPr/>
                    <a:lstStyle/>
                    <a:p>
                      <a:pPr algn="ctr" fontAlgn="b"/>
                      <a:r>
                        <a:rPr lang="es-CL" sz="1200" b="0" i="0" u="none" strike="noStrike">
                          <a:effectLst/>
                          <a:latin typeface="+mn-lt"/>
                        </a:rPr>
                        <a:t>51</a:t>
                      </a:r>
                    </a:p>
                  </a:txBody>
                  <a:tcPr marL="9525" marR="9525" marT="9525" marB="0" anchor="ctr"/>
                </a:tc>
                <a:tc>
                  <a:txBody>
                    <a:bodyPr/>
                    <a:lstStyle/>
                    <a:p>
                      <a:pPr algn="ctr" fontAlgn="b"/>
                      <a:r>
                        <a:rPr lang="es-CL" sz="1200" b="0" i="0" u="none" strike="noStrike">
                          <a:effectLst/>
                          <a:latin typeface="+mn-lt"/>
                        </a:rPr>
                        <a:t>26</a:t>
                      </a:r>
                    </a:p>
                  </a:txBody>
                  <a:tcPr marL="9525" marR="9525" marT="9525" marB="0" anchor="ctr"/>
                </a:tc>
                <a:tc>
                  <a:txBody>
                    <a:bodyPr/>
                    <a:lstStyle/>
                    <a:p>
                      <a:pPr algn="ctr" fontAlgn="b"/>
                      <a:r>
                        <a:rPr lang="es-CL" sz="1200" b="0" i="0" u="none" strike="noStrike" dirty="0" smtClean="0">
                          <a:effectLst/>
                          <a:latin typeface="+mn-lt"/>
                        </a:rPr>
                        <a:t>1.233</a:t>
                      </a:r>
                      <a:endParaRPr lang="es-CL" sz="1200" b="0" i="0" u="none" strike="noStrike" dirty="0">
                        <a:effectLst/>
                        <a:latin typeface="+mn-lt"/>
                      </a:endParaRPr>
                    </a:p>
                  </a:txBody>
                  <a:tcPr marL="9525" marR="9525" marT="9525" marB="0" anchor="ctr"/>
                </a:tc>
                <a:tc>
                  <a:txBody>
                    <a:bodyPr/>
                    <a:lstStyle/>
                    <a:p>
                      <a:pPr algn="ctr" fontAlgn="b"/>
                      <a:r>
                        <a:rPr lang="es-CL" sz="1200" b="0" i="0" u="none" strike="noStrike">
                          <a:effectLst/>
                          <a:latin typeface="+mn-lt"/>
                        </a:rPr>
                        <a:t>666</a:t>
                      </a:r>
                    </a:p>
                  </a:txBody>
                  <a:tcPr marL="9525" marR="9525" marT="9525" marB="0" anchor="ctr"/>
                </a:tc>
                <a:tc>
                  <a:txBody>
                    <a:bodyPr/>
                    <a:lstStyle/>
                    <a:p>
                      <a:pPr algn="ctr" fontAlgn="b"/>
                      <a:r>
                        <a:rPr lang="es-CL" sz="1200" b="0" i="0" u="none" strike="noStrike">
                          <a:effectLst/>
                          <a:latin typeface="+mn-lt"/>
                        </a:rPr>
                        <a:t>567</a:t>
                      </a:r>
                    </a:p>
                  </a:txBody>
                  <a:tcPr marL="9525" marR="9525" marT="9525" marB="0" anchor="ctr"/>
                </a:tc>
                <a:extLst>
                  <a:ext uri="{0D108BD9-81ED-4DB2-BD59-A6C34878D82A}">
                    <a16:rowId xmlns:a16="http://schemas.microsoft.com/office/drawing/2014/main" xmlns="" val="10002"/>
                  </a:ext>
                </a:extLst>
              </a:tr>
              <a:tr h="338740">
                <a:tc>
                  <a:txBody>
                    <a:bodyPr/>
                    <a:lstStyle/>
                    <a:p>
                      <a:r>
                        <a:rPr lang="es-CL" sz="1400" dirty="0" smtClean="0"/>
                        <a:t>Técnicos</a:t>
                      </a:r>
                      <a:endParaRPr lang="es-CL" sz="1400" dirty="0"/>
                    </a:p>
                  </a:txBody>
                  <a:tcPr/>
                </a:tc>
                <a:tc>
                  <a:txBody>
                    <a:bodyPr/>
                    <a:lstStyle/>
                    <a:p>
                      <a:pPr algn="ctr" fontAlgn="b"/>
                      <a:r>
                        <a:rPr lang="es-CL" sz="1200" b="0" i="0" u="none" strike="noStrike">
                          <a:effectLst/>
                          <a:latin typeface="+mn-lt"/>
                        </a:rPr>
                        <a:t>193</a:t>
                      </a:r>
                    </a:p>
                  </a:txBody>
                  <a:tcPr marL="9525" marR="9525" marT="9525" marB="0" anchor="ctr"/>
                </a:tc>
                <a:tc>
                  <a:txBody>
                    <a:bodyPr/>
                    <a:lstStyle/>
                    <a:p>
                      <a:pPr algn="ctr" fontAlgn="b"/>
                      <a:r>
                        <a:rPr lang="es-CL" sz="1200" b="0" i="0" u="none" strike="noStrike">
                          <a:effectLst/>
                          <a:latin typeface="+mn-lt"/>
                        </a:rPr>
                        <a:t>76</a:t>
                      </a:r>
                    </a:p>
                  </a:txBody>
                  <a:tcPr marL="9525" marR="9525" marT="9525" marB="0" anchor="ctr"/>
                </a:tc>
                <a:tc>
                  <a:txBody>
                    <a:bodyPr/>
                    <a:lstStyle/>
                    <a:p>
                      <a:pPr algn="ctr" fontAlgn="b"/>
                      <a:r>
                        <a:rPr lang="es-CL" sz="1200" b="0" i="0" u="none" strike="noStrike">
                          <a:effectLst/>
                          <a:latin typeface="+mn-lt"/>
                        </a:rPr>
                        <a:t>117</a:t>
                      </a:r>
                    </a:p>
                  </a:txBody>
                  <a:tcPr marL="9525" marR="9525" marT="9525" marB="0" anchor="ctr"/>
                </a:tc>
                <a:tc>
                  <a:txBody>
                    <a:bodyPr/>
                    <a:lstStyle/>
                    <a:p>
                      <a:pPr algn="ctr" fontAlgn="b"/>
                      <a:r>
                        <a:rPr lang="es-CL" sz="1200" b="0" i="0" u="none" strike="noStrike">
                          <a:effectLst/>
                          <a:latin typeface="+mn-lt"/>
                        </a:rPr>
                        <a:t>45</a:t>
                      </a:r>
                    </a:p>
                  </a:txBody>
                  <a:tcPr marL="9525" marR="9525" marT="9525" marB="0" anchor="ctr"/>
                </a:tc>
                <a:tc>
                  <a:txBody>
                    <a:bodyPr/>
                    <a:lstStyle/>
                    <a:p>
                      <a:pPr algn="ctr" fontAlgn="b"/>
                      <a:r>
                        <a:rPr lang="es-CL" sz="1200" b="0" i="0" u="none" strike="noStrike">
                          <a:effectLst/>
                          <a:latin typeface="+mn-lt"/>
                        </a:rPr>
                        <a:t>21</a:t>
                      </a:r>
                    </a:p>
                  </a:txBody>
                  <a:tcPr marL="9525" marR="9525" marT="9525" marB="0" anchor="ctr"/>
                </a:tc>
                <a:tc>
                  <a:txBody>
                    <a:bodyPr/>
                    <a:lstStyle/>
                    <a:p>
                      <a:pPr algn="ctr" fontAlgn="b"/>
                      <a:r>
                        <a:rPr lang="es-CL" sz="1200" b="0" i="0" u="none" strike="noStrike">
                          <a:effectLst/>
                          <a:latin typeface="+mn-lt"/>
                        </a:rPr>
                        <a:t>24</a:t>
                      </a:r>
                    </a:p>
                  </a:txBody>
                  <a:tcPr marL="9525" marR="9525" marT="9525" marB="0" anchor="ctr"/>
                </a:tc>
                <a:tc>
                  <a:txBody>
                    <a:bodyPr/>
                    <a:lstStyle/>
                    <a:p>
                      <a:pPr algn="ctr" fontAlgn="b"/>
                      <a:r>
                        <a:rPr lang="es-CL" sz="1200" b="0" i="0" u="none" strike="noStrike">
                          <a:effectLst/>
                          <a:latin typeface="+mn-lt"/>
                        </a:rPr>
                        <a:t>238</a:t>
                      </a:r>
                    </a:p>
                  </a:txBody>
                  <a:tcPr marL="9525" marR="9525" marT="9525" marB="0" anchor="ctr"/>
                </a:tc>
                <a:tc>
                  <a:txBody>
                    <a:bodyPr/>
                    <a:lstStyle/>
                    <a:p>
                      <a:pPr algn="ctr" fontAlgn="b"/>
                      <a:r>
                        <a:rPr lang="es-CL" sz="1200" b="0" i="0" u="none" strike="noStrike">
                          <a:effectLst/>
                          <a:latin typeface="+mn-lt"/>
                        </a:rPr>
                        <a:t>97</a:t>
                      </a:r>
                    </a:p>
                  </a:txBody>
                  <a:tcPr marL="9525" marR="9525" marT="9525" marB="0" anchor="ctr"/>
                </a:tc>
                <a:tc>
                  <a:txBody>
                    <a:bodyPr/>
                    <a:lstStyle/>
                    <a:p>
                      <a:pPr algn="ctr" fontAlgn="b"/>
                      <a:r>
                        <a:rPr lang="es-CL" sz="1200" b="0" i="0" u="none" strike="noStrike">
                          <a:effectLst/>
                          <a:latin typeface="+mn-lt"/>
                        </a:rPr>
                        <a:t>141</a:t>
                      </a:r>
                    </a:p>
                  </a:txBody>
                  <a:tcPr marL="9525" marR="9525" marT="9525" marB="0" anchor="ctr"/>
                </a:tc>
                <a:extLst>
                  <a:ext uri="{0D108BD9-81ED-4DB2-BD59-A6C34878D82A}">
                    <a16:rowId xmlns:a16="http://schemas.microsoft.com/office/drawing/2014/main" xmlns="" val="10003"/>
                  </a:ext>
                </a:extLst>
              </a:tr>
              <a:tr h="473308">
                <a:tc>
                  <a:txBody>
                    <a:bodyPr/>
                    <a:lstStyle/>
                    <a:p>
                      <a:r>
                        <a:rPr lang="es-CL" sz="1400" dirty="0" smtClean="0"/>
                        <a:t>Administrativos</a:t>
                      </a:r>
                      <a:r>
                        <a:rPr lang="es-CL" sz="1400" baseline="0" dirty="0" smtClean="0"/>
                        <a:t> </a:t>
                      </a:r>
                      <a:endParaRPr lang="es-CL" sz="1400" dirty="0"/>
                    </a:p>
                  </a:txBody>
                  <a:tcPr/>
                </a:tc>
                <a:tc>
                  <a:txBody>
                    <a:bodyPr/>
                    <a:lstStyle/>
                    <a:p>
                      <a:pPr algn="ctr" fontAlgn="b"/>
                      <a:r>
                        <a:rPr lang="es-CL" sz="1200" b="0" i="0" u="none" strike="noStrike">
                          <a:effectLst/>
                          <a:latin typeface="+mn-lt"/>
                        </a:rPr>
                        <a:t>88</a:t>
                      </a:r>
                    </a:p>
                  </a:txBody>
                  <a:tcPr marL="9525" marR="9525" marT="9525" marB="0" anchor="ctr"/>
                </a:tc>
                <a:tc>
                  <a:txBody>
                    <a:bodyPr/>
                    <a:lstStyle/>
                    <a:p>
                      <a:pPr algn="ctr" fontAlgn="b"/>
                      <a:r>
                        <a:rPr lang="es-CL" sz="1200" b="0" i="0" u="none" strike="noStrike">
                          <a:effectLst/>
                          <a:latin typeface="+mn-lt"/>
                        </a:rPr>
                        <a:t>40</a:t>
                      </a:r>
                    </a:p>
                  </a:txBody>
                  <a:tcPr marL="9525" marR="9525" marT="9525" marB="0" anchor="ctr"/>
                </a:tc>
                <a:tc>
                  <a:txBody>
                    <a:bodyPr/>
                    <a:lstStyle/>
                    <a:p>
                      <a:pPr algn="ctr" fontAlgn="b"/>
                      <a:r>
                        <a:rPr lang="es-CL" sz="1200" b="0" i="0" u="none" strike="noStrike">
                          <a:effectLst/>
                          <a:latin typeface="+mn-lt"/>
                        </a:rPr>
                        <a:t>48</a:t>
                      </a:r>
                    </a:p>
                  </a:txBody>
                  <a:tcPr marL="9525" marR="9525" marT="9525" marB="0" anchor="ctr"/>
                </a:tc>
                <a:tc>
                  <a:txBody>
                    <a:bodyPr/>
                    <a:lstStyle/>
                    <a:p>
                      <a:pPr algn="ctr" fontAlgn="b"/>
                      <a:r>
                        <a:rPr lang="es-CL" sz="1200" b="0" i="0" u="none" strike="noStrike">
                          <a:effectLst/>
                          <a:latin typeface="+mn-lt"/>
                        </a:rPr>
                        <a:t>16</a:t>
                      </a:r>
                    </a:p>
                  </a:txBody>
                  <a:tcPr marL="9525" marR="9525" marT="9525" marB="0" anchor="ctr"/>
                </a:tc>
                <a:tc>
                  <a:txBody>
                    <a:bodyPr/>
                    <a:lstStyle/>
                    <a:p>
                      <a:pPr algn="ctr" fontAlgn="b"/>
                      <a:r>
                        <a:rPr lang="es-CL" sz="1200" b="0" i="0" u="none" strike="noStrike">
                          <a:effectLst/>
                          <a:latin typeface="+mn-lt"/>
                        </a:rPr>
                        <a:t>5</a:t>
                      </a:r>
                    </a:p>
                  </a:txBody>
                  <a:tcPr marL="9525" marR="9525" marT="9525" marB="0" anchor="ctr"/>
                </a:tc>
                <a:tc>
                  <a:txBody>
                    <a:bodyPr/>
                    <a:lstStyle/>
                    <a:p>
                      <a:pPr algn="ctr" fontAlgn="b"/>
                      <a:r>
                        <a:rPr lang="es-CL" sz="1200" b="0" i="0" u="none" strike="noStrike">
                          <a:effectLst/>
                          <a:latin typeface="+mn-lt"/>
                        </a:rPr>
                        <a:t>11</a:t>
                      </a:r>
                    </a:p>
                  </a:txBody>
                  <a:tcPr marL="9525" marR="9525" marT="9525" marB="0" anchor="ctr"/>
                </a:tc>
                <a:tc>
                  <a:txBody>
                    <a:bodyPr/>
                    <a:lstStyle/>
                    <a:p>
                      <a:pPr algn="ctr" fontAlgn="b"/>
                      <a:r>
                        <a:rPr lang="es-CL" sz="1200" b="0" i="0" u="none" strike="noStrike">
                          <a:effectLst/>
                          <a:latin typeface="+mn-lt"/>
                        </a:rPr>
                        <a:t>104</a:t>
                      </a:r>
                    </a:p>
                  </a:txBody>
                  <a:tcPr marL="9525" marR="9525" marT="9525" marB="0" anchor="ctr"/>
                </a:tc>
                <a:tc>
                  <a:txBody>
                    <a:bodyPr/>
                    <a:lstStyle/>
                    <a:p>
                      <a:pPr algn="ctr" fontAlgn="b"/>
                      <a:r>
                        <a:rPr lang="es-CL" sz="1200" b="0" i="0" u="none" strike="noStrike">
                          <a:effectLst/>
                          <a:latin typeface="+mn-lt"/>
                        </a:rPr>
                        <a:t>45</a:t>
                      </a:r>
                    </a:p>
                  </a:txBody>
                  <a:tcPr marL="9525" marR="9525" marT="9525" marB="0" anchor="ctr"/>
                </a:tc>
                <a:tc>
                  <a:txBody>
                    <a:bodyPr/>
                    <a:lstStyle/>
                    <a:p>
                      <a:pPr algn="ctr" fontAlgn="b"/>
                      <a:r>
                        <a:rPr lang="es-CL" sz="1200" b="0" i="0" u="none" strike="noStrike">
                          <a:effectLst/>
                          <a:latin typeface="+mn-lt"/>
                        </a:rPr>
                        <a:t>59</a:t>
                      </a:r>
                    </a:p>
                  </a:txBody>
                  <a:tcPr marL="9525" marR="9525" marT="9525" marB="0" anchor="ctr"/>
                </a:tc>
                <a:extLst>
                  <a:ext uri="{0D108BD9-81ED-4DB2-BD59-A6C34878D82A}">
                    <a16:rowId xmlns:a16="http://schemas.microsoft.com/office/drawing/2014/main" xmlns="" val="10004"/>
                  </a:ext>
                </a:extLst>
              </a:tr>
              <a:tr h="338740">
                <a:tc>
                  <a:txBody>
                    <a:bodyPr/>
                    <a:lstStyle/>
                    <a:p>
                      <a:r>
                        <a:rPr lang="es-CL" sz="1400" dirty="0" smtClean="0"/>
                        <a:t>Auxiliar</a:t>
                      </a:r>
                      <a:endParaRPr lang="es-CL" sz="1400" dirty="0"/>
                    </a:p>
                  </a:txBody>
                  <a:tcPr/>
                </a:tc>
                <a:tc>
                  <a:txBody>
                    <a:bodyPr/>
                    <a:lstStyle/>
                    <a:p>
                      <a:pPr algn="ctr" fontAlgn="b"/>
                      <a:r>
                        <a:rPr lang="es-CL" sz="1200" b="0" i="0" u="none" strike="noStrike">
                          <a:effectLst/>
                          <a:latin typeface="+mn-lt"/>
                        </a:rPr>
                        <a:t>0</a:t>
                      </a:r>
                    </a:p>
                  </a:txBody>
                  <a:tcPr marL="9525" marR="9525" marT="9525" marB="0" anchor="ctr"/>
                </a:tc>
                <a:tc>
                  <a:txBody>
                    <a:bodyPr/>
                    <a:lstStyle/>
                    <a:p>
                      <a:pPr algn="ctr" fontAlgn="b"/>
                      <a:r>
                        <a:rPr lang="es-CL" sz="1200" b="0" i="0" u="none" strike="noStrike">
                          <a:effectLst/>
                          <a:latin typeface="+mn-lt"/>
                        </a:rPr>
                        <a:t>0</a:t>
                      </a:r>
                    </a:p>
                  </a:txBody>
                  <a:tcPr marL="9525" marR="9525" marT="9525" marB="0" anchor="ctr"/>
                </a:tc>
                <a:tc>
                  <a:txBody>
                    <a:bodyPr/>
                    <a:lstStyle/>
                    <a:p>
                      <a:pPr algn="ctr" fontAlgn="b"/>
                      <a:r>
                        <a:rPr lang="es-CL" sz="1200" b="0" i="0" u="none" strike="noStrike">
                          <a:effectLst/>
                          <a:latin typeface="+mn-lt"/>
                        </a:rPr>
                        <a:t>0</a:t>
                      </a:r>
                    </a:p>
                  </a:txBody>
                  <a:tcPr marL="9525" marR="9525" marT="9525" marB="0" anchor="ctr"/>
                </a:tc>
                <a:tc>
                  <a:txBody>
                    <a:bodyPr/>
                    <a:lstStyle/>
                    <a:p>
                      <a:pPr algn="ctr" fontAlgn="b"/>
                      <a:r>
                        <a:rPr lang="es-CL" sz="1200" b="0" i="0" u="none" strike="noStrike">
                          <a:effectLst/>
                          <a:latin typeface="+mn-lt"/>
                        </a:rPr>
                        <a:t>2</a:t>
                      </a:r>
                    </a:p>
                  </a:txBody>
                  <a:tcPr marL="9525" marR="9525" marT="9525" marB="0" anchor="ctr"/>
                </a:tc>
                <a:tc>
                  <a:txBody>
                    <a:bodyPr/>
                    <a:lstStyle/>
                    <a:p>
                      <a:pPr algn="ctr" fontAlgn="b"/>
                      <a:r>
                        <a:rPr lang="es-CL" sz="1200" b="0" i="0" u="none" strike="noStrike">
                          <a:effectLst/>
                          <a:latin typeface="+mn-lt"/>
                        </a:rPr>
                        <a:t>2</a:t>
                      </a:r>
                    </a:p>
                  </a:txBody>
                  <a:tcPr marL="9525" marR="9525" marT="9525" marB="0" anchor="ctr"/>
                </a:tc>
                <a:tc>
                  <a:txBody>
                    <a:bodyPr/>
                    <a:lstStyle/>
                    <a:p>
                      <a:pPr algn="ctr" fontAlgn="b"/>
                      <a:r>
                        <a:rPr lang="es-CL" sz="1200" b="0" i="0" u="none" strike="noStrike">
                          <a:effectLst/>
                          <a:latin typeface="+mn-lt"/>
                        </a:rPr>
                        <a:t>0</a:t>
                      </a:r>
                    </a:p>
                  </a:txBody>
                  <a:tcPr marL="9525" marR="9525" marT="9525" marB="0" anchor="ctr"/>
                </a:tc>
                <a:tc>
                  <a:txBody>
                    <a:bodyPr/>
                    <a:lstStyle/>
                    <a:p>
                      <a:pPr algn="ctr" fontAlgn="b"/>
                      <a:r>
                        <a:rPr lang="es-CL" sz="1200" b="0" i="0" u="none" strike="noStrike">
                          <a:effectLst/>
                          <a:latin typeface="+mn-lt"/>
                        </a:rPr>
                        <a:t>2</a:t>
                      </a:r>
                    </a:p>
                  </a:txBody>
                  <a:tcPr marL="9525" marR="9525" marT="9525" marB="0" anchor="ctr"/>
                </a:tc>
                <a:tc>
                  <a:txBody>
                    <a:bodyPr/>
                    <a:lstStyle/>
                    <a:p>
                      <a:pPr algn="ctr" fontAlgn="b"/>
                      <a:r>
                        <a:rPr lang="es-CL" sz="1200" b="0" i="0" u="none" strike="noStrike">
                          <a:effectLst/>
                          <a:latin typeface="+mn-lt"/>
                        </a:rPr>
                        <a:t>2</a:t>
                      </a:r>
                    </a:p>
                  </a:txBody>
                  <a:tcPr marL="9525" marR="9525" marT="9525" marB="0" anchor="ctr"/>
                </a:tc>
                <a:tc>
                  <a:txBody>
                    <a:bodyPr/>
                    <a:lstStyle/>
                    <a:p>
                      <a:pPr algn="ctr" fontAlgn="b"/>
                      <a:r>
                        <a:rPr lang="es-CL" sz="1200" b="0" i="0" u="none" strike="noStrike">
                          <a:effectLst/>
                          <a:latin typeface="+mn-lt"/>
                        </a:rPr>
                        <a:t>0</a:t>
                      </a:r>
                    </a:p>
                  </a:txBody>
                  <a:tcPr marL="9525" marR="9525" marT="9525" marB="0" anchor="ctr"/>
                </a:tc>
                <a:extLst>
                  <a:ext uri="{0D108BD9-81ED-4DB2-BD59-A6C34878D82A}">
                    <a16:rowId xmlns:a16="http://schemas.microsoft.com/office/drawing/2014/main" xmlns="" val="10005"/>
                  </a:ext>
                </a:extLst>
              </a:tr>
              <a:tr h="338740">
                <a:tc>
                  <a:txBody>
                    <a:bodyPr/>
                    <a:lstStyle/>
                    <a:p>
                      <a:r>
                        <a:rPr lang="es-CL" sz="1400" dirty="0" smtClean="0"/>
                        <a:t>Directivos </a:t>
                      </a:r>
                      <a:endParaRPr lang="es-CL" sz="1400" dirty="0"/>
                    </a:p>
                  </a:txBody>
                  <a:tcPr/>
                </a:tc>
                <a:tc>
                  <a:txBody>
                    <a:bodyPr/>
                    <a:lstStyle/>
                    <a:p>
                      <a:pPr algn="ctr" fontAlgn="b"/>
                      <a:r>
                        <a:rPr lang="es-CL" sz="1200" b="0" i="0" u="none" strike="noStrike">
                          <a:effectLst/>
                          <a:latin typeface="+mn-lt"/>
                        </a:rPr>
                        <a:t>0</a:t>
                      </a:r>
                    </a:p>
                  </a:txBody>
                  <a:tcPr marL="9525" marR="9525" marT="9525" marB="0" anchor="ctr"/>
                </a:tc>
                <a:tc>
                  <a:txBody>
                    <a:bodyPr/>
                    <a:lstStyle/>
                    <a:p>
                      <a:pPr algn="ctr" fontAlgn="b"/>
                      <a:r>
                        <a:rPr lang="es-CL" sz="1200" b="0" i="0" u="none" strike="noStrike">
                          <a:effectLst/>
                          <a:latin typeface="+mn-lt"/>
                        </a:rPr>
                        <a:t>0</a:t>
                      </a:r>
                    </a:p>
                  </a:txBody>
                  <a:tcPr marL="9525" marR="9525" marT="9525" marB="0" anchor="ctr"/>
                </a:tc>
                <a:tc>
                  <a:txBody>
                    <a:bodyPr/>
                    <a:lstStyle/>
                    <a:p>
                      <a:pPr algn="ctr" fontAlgn="b"/>
                      <a:r>
                        <a:rPr lang="es-CL" sz="1200" b="0" i="0" u="none" strike="noStrike">
                          <a:effectLst/>
                          <a:latin typeface="+mn-lt"/>
                        </a:rPr>
                        <a:t>0</a:t>
                      </a:r>
                    </a:p>
                  </a:txBody>
                  <a:tcPr marL="9525" marR="9525" marT="9525" marB="0" anchor="ctr"/>
                </a:tc>
                <a:tc>
                  <a:txBody>
                    <a:bodyPr/>
                    <a:lstStyle/>
                    <a:p>
                      <a:pPr algn="ctr" fontAlgn="b"/>
                      <a:r>
                        <a:rPr lang="es-CL" sz="1200" b="0" i="0" u="none" strike="noStrike">
                          <a:effectLst/>
                          <a:latin typeface="+mn-lt"/>
                        </a:rPr>
                        <a:t>37</a:t>
                      </a:r>
                    </a:p>
                  </a:txBody>
                  <a:tcPr marL="9525" marR="9525" marT="9525" marB="0" anchor="ctr"/>
                </a:tc>
                <a:tc>
                  <a:txBody>
                    <a:bodyPr/>
                    <a:lstStyle/>
                    <a:p>
                      <a:pPr algn="ctr" fontAlgn="b"/>
                      <a:r>
                        <a:rPr lang="es-CL" sz="1200" b="0" i="0" u="none" strike="noStrike">
                          <a:effectLst/>
                          <a:latin typeface="+mn-lt"/>
                        </a:rPr>
                        <a:t>22</a:t>
                      </a:r>
                    </a:p>
                  </a:txBody>
                  <a:tcPr marL="9525" marR="9525" marT="9525" marB="0" anchor="ctr"/>
                </a:tc>
                <a:tc>
                  <a:txBody>
                    <a:bodyPr/>
                    <a:lstStyle/>
                    <a:p>
                      <a:pPr algn="ctr" fontAlgn="b"/>
                      <a:r>
                        <a:rPr lang="es-CL" sz="1200" b="0" i="0" u="none" strike="noStrike">
                          <a:effectLst/>
                          <a:latin typeface="+mn-lt"/>
                        </a:rPr>
                        <a:t>15</a:t>
                      </a:r>
                    </a:p>
                  </a:txBody>
                  <a:tcPr marL="9525" marR="9525" marT="9525" marB="0" anchor="ctr"/>
                </a:tc>
                <a:tc>
                  <a:txBody>
                    <a:bodyPr/>
                    <a:lstStyle/>
                    <a:p>
                      <a:pPr algn="ctr" fontAlgn="b"/>
                      <a:r>
                        <a:rPr lang="es-CL" sz="1200" b="0" i="0" u="none" strike="noStrike">
                          <a:effectLst/>
                          <a:latin typeface="+mn-lt"/>
                        </a:rPr>
                        <a:t>37</a:t>
                      </a:r>
                    </a:p>
                  </a:txBody>
                  <a:tcPr marL="9525" marR="9525" marT="9525" marB="0" anchor="ctr"/>
                </a:tc>
                <a:tc>
                  <a:txBody>
                    <a:bodyPr/>
                    <a:lstStyle/>
                    <a:p>
                      <a:pPr algn="ctr" fontAlgn="b"/>
                      <a:r>
                        <a:rPr lang="es-CL" sz="1200" b="0" i="0" u="none" strike="noStrike">
                          <a:effectLst/>
                          <a:latin typeface="+mn-lt"/>
                        </a:rPr>
                        <a:t>22</a:t>
                      </a:r>
                    </a:p>
                  </a:txBody>
                  <a:tcPr marL="9525" marR="9525" marT="9525" marB="0" anchor="ctr"/>
                </a:tc>
                <a:tc>
                  <a:txBody>
                    <a:bodyPr/>
                    <a:lstStyle/>
                    <a:p>
                      <a:pPr algn="ctr" fontAlgn="b"/>
                      <a:r>
                        <a:rPr lang="es-CL" sz="1200" b="0" i="0" u="none" strike="noStrike">
                          <a:effectLst/>
                          <a:latin typeface="+mn-lt"/>
                        </a:rPr>
                        <a:t>15</a:t>
                      </a:r>
                    </a:p>
                  </a:txBody>
                  <a:tcPr marL="9525" marR="9525" marT="9525" marB="0" anchor="ctr"/>
                </a:tc>
                <a:extLst>
                  <a:ext uri="{0D108BD9-81ED-4DB2-BD59-A6C34878D82A}">
                    <a16:rowId xmlns:a16="http://schemas.microsoft.com/office/drawing/2014/main" xmlns="" val="10006"/>
                  </a:ext>
                </a:extLst>
              </a:tr>
              <a:tr h="338740">
                <a:tc>
                  <a:txBody>
                    <a:bodyPr/>
                    <a:lstStyle/>
                    <a:p>
                      <a:r>
                        <a:rPr lang="es-CL" sz="1400" dirty="0" smtClean="0"/>
                        <a:t>Expertos</a:t>
                      </a:r>
                      <a:endParaRPr lang="es-CL" sz="1400" dirty="0"/>
                    </a:p>
                  </a:txBody>
                  <a:tcPr/>
                </a:tc>
                <a:tc>
                  <a:txBody>
                    <a:bodyPr/>
                    <a:lstStyle/>
                    <a:p>
                      <a:pPr algn="ctr" fontAlgn="b"/>
                      <a:r>
                        <a:rPr lang="es-CL" sz="1200" b="0" i="0" u="none" strike="noStrike" dirty="0">
                          <a:effectLst/>
                          <a:latin typeface="+mn-lt"/>
                        </a:rPr>
                        <a:t>4</a:t>
                      </a:r>
                    </a:p>
                  </a:txBody>
                  <a:tcPr marL="9525" marR="9525" marT="9525" marB="0" anchor="ctr"/>
                </a:tc>
                <a:tc>
                  <a:txBody>
                    <a:bodyPr/>
                    <a:lstStyle/>
                    <a:p>
                      <a:pPr algn="ctr" fontAlgn="b"/>
                      <a:r>
                        <a:rPr lang="es-CL" sz="1200" b="0" i="0" u="none" strike="noStrike">
                          <a:effectLst/>
                          <a:latin typeface="+mn-lt"/>
                        </a:rPr>
                        <a:t>2</a:t>
                      </a:r>
                    </a:p>
                  </a:txBody>
                  <a:tcPr marL="9525" marR="9525" marT="9525" marB="0" anchor="ctr"/>
                </a:tc>
                <a:tc>
                  <a:txBody>
                    <a:bodyPr/>
                    <a:lstStyle/>
                    <a:p>
                      <a:pPr algn="ctr" fontAlgn="b"/>
                      <a:r>
                        <a:rPr lang="es-CL" sz="1200" b="0" i="0" u="none" strike="noStrike">
                          <a:effectLst/>
                          <a:latin typeface="+mn-lt"/>
                        </a:rPr>
                        <a:t>2</a:t>
                      </a:r>
                    </a:p>
                  </a:txBody>
                  <a:tcPr marL="9525" marR="9525" marT="9525" marB="0" anchor="ctr"/>
                </a:tc>
                <a:tc>
                  <a:txBody>
                    <a:bodyPr/>
                    <a:lstStyle/>
                    <a:p>
                      <a:pPr algn="ctr" fontAlgn="b"/>
                      <a:r>
                        <a:rPr lang="es-CL" sz="1200" b="0" i="0" u="none" strike="noStrike">
                          <a:effectLst/>
                          <a:latin typeface="+mn-lt"/>
                        </a:rPr>
                        <a:t>0</a:t>
                      </a:r>
                    </a:p>
                  </a:txBody>
                  <a:tcPr marL="9525" marR="9525" marT="9525" marB="0" anchor="ctr"/>
                </a:tc>
                <a:tc>
                  <a:txBody>
                    <a:bodyPr/>
                    <a:lstStyle/>
                    <a:p>
                      <a:pPr algn="ctr" fontAlgn="b"/>
                      <a:r>
                        <a:rPr lang="es-CL" sz="1200" b="0" i="0" u="none" strike="noStrike">
                          <a:effectLst/>
                          <a:latin typeface="+mn-lt"/>
                        </a:rPr>
                        <a:t>0</a:t>
                      </a:r>
                    </a:p>
                  </a:txBody>
                  <a:tcPr marL="9525" marR="9525" marT="9525" marB="0" anchor="ctr"/>
                </a:tc>
                <a:tc>
                  <a:txBody>
                    <a:bodyPr/>
                    <a:lstStyle/>
                    <a:p>
                      <a:pPr algn="ctr" fontAlgn="b"/>
                      <a:r>
                        <a:rPr lang="es-CL" sz="1200" b="0" i="0" u="none" strike="noStrike">
                          <a:effectLst/>
                          <a:latin typeface="+mn-lt"/>
                        </a:rPr>
                        <a:t>0</a:t>
                      </a:r>
                    </a:p>
                  </a:txBody>
                  <a:tcPr marL="9525" marR="9525" marT="9525" marB="0" anchor="ctr"/>
                </a:tc>
                <a:tc>
                  <a:txBody>
                    <a:bodyPr/>
                    <a:lstStyle/>
                    <a:p>
                      <a:pPr algn="ctr" fontAlgn="b"/>
                      <a:r>
                        <a:rPr lang="es-CL" sz="1200" b="0" i="0" u="none" strike="noStrike">
                          <a:effectLst/>
                          <a:latin typeface="+mn-lt"/>
                        </a:rPr>
                        <a:t>4</a:t>
                      </a:r>
                    </a:p>
                  </a:txBody>
                  <a:tcPr marL="9525" marR="9525" marT="9525" marB="0" anchor="ctr"/>
                </a:tc>
                <a:tc>
                  <a:txBody>
                    <a:bodyPr/>
                    <a:lstStyle/>
                    <a:p>
                      <a:pPr algn="ctr" fontAlgn="b"/>
                      <a:r>
                        <a:rPr lang="es-CL" sz="1200" b="0" i="0" u="none" strike="noStrike">
                          <a:effectLst/>
                          <a:latin typeface="+mn-lt"/>
                        </a:rPr>
                        <a:t>2</a:t>
                      </a:r>
                    </a:p>
                  </a:txBody>
                  <a:tcPr marL="9525" marR="9525" marT="9525" marB="0" anchor="ctr"/>
                </a:tc>
                <a:tc>
                  <a:txBody>
                    <a:bodyPr/>
                    <a:lstStyle/>
                    <a:p>
                      <a:pPr algn="ctr" fontAlgn="b"/>
                      <a:r>
                        <a:rPr lang="es-CL" sz="1200" b="0" i="0" u="none" strike="noStrike">
                          <a:effectLst/>
                          <a:latin typeface="+mn-lt"/>
                        </a:rPr>
                        <a:t>2</a:t>
                      </a:r>
                    </a:p>
                  </a:txBody>
                  <a:tcPr marL="9525" marR="9525" marT="9525" marB="0" anchor="ctr"/>
                </a:tc>
                <a:extLst>
                  <a:ext uri="{0D108BD9-81ED-4DB2-BD59-A6C34878D82A}">
                    <a16:rowId xmlns:a16="http://schemas.microsoft.com/office/drawing/2014/main" xmlns="" val="10007"/>
                  </a:ext>
                </a:extLst>
              </a:tr>
              <a:tr h="338740">
                <a:tc>
                  <a:txBody>
                    <a:bodyPr/>
                    <a:lstStyle/>
                    <a:p>
                      <a:r>
                        <a:rPr lang="es-CL" sz="1400" b="1" dirty="0" smtClean="0"/>
                        <a:t>Total </a:t>
                      </a:r>
                      <a:endParaRPr lang="es-CL" sz="1400" b="1" dirty="0"/>
                    </a:p>
                  </a:txBody>
                  <a:tcPr/>
                </a:tc>
                <a:tc>
                  <a:txBody>
                    <a:bodyPr/>
                    <a:lstStyle/>
                    <a:p>
                      <a:pPr algn="ctr" fontAlgn="b"/>
                      <a:r>
                        <a:rPr lang="es-CL" sz="1200" b="1" i="0" u="none" strike="noStrike" dirty="0" smtClean="0">
                          <a:effectLst/>
                          <a:latin typeface="+mn-lt"/>
                        </a:rPr>
                        <a:t>1.441</a:t>
                      </a:r>
                      <a:endParaRPr lang="es-CL" sz="1200" b="1" i="0" u="none" strike="noStrike" dirty="0">
                        <a:effectLst/>
                        <a:latin typeface="+mn-lt"/>
                      </a:endParaRPr>
                    </a:p>
                  </a:txBody>
                  <a:tcPr marL="9525" marR="9525" marT="9525" marB="0" anchor="ctr"/>
                </a:tc>
                <a:tc>
                  <a:txBody>
                    <a:bodyPr/>
                    <a:lstStyle/>
                    <a:p>
                      <a:pPr algn="ctr" fontAlgn="b"/>
                      <a:r>
                        <a:rPr lang="es-CL" sz="1200" b="1" i="0" u="none" strike="noStrike" dirty="0">
                          <a:effectLst/>
                          <a:latin typeface="+mn-lt"/>
                        </a:rPr>
                        <a:t>733</a:t>
                      </a:r>
                    </a:p>
                  </a:txBody>
                  <a:tcPr marL="9525" marR="9525" marT="9525" marB="0" anchor="ctr"/>
                </a:tc>
                <a:tc>
                  <a:txBody>
                    <a:bodyPr/>
                    <a:lstStyle/>
                    <a:p>
                      <a:pPr algn="ctr" fontAlgn="b"/>
                      <a:r>
                        <a:rPr lang="es-CL" sz="1200" b="1" i="0" u="none" strike="noStrike" dirty="0">
                          <a:effectLst/>
                          <a:latin typeface="+mn-lt"/>
                        </a:rPr>
                        <a:t>708</a:t>
                      </a:r>
                    </a:p>
                  </a:txBody>
                  <a:tcPr marL="9525" marR="9525" marT="9525" marB="0" anchor="ctr"/>
                </a:tc>
                <a:tc>
                  <a:txBody>
                    <a:bodyPr/>
                    <a:lstStyle/>
                    <a:p>
                      <a:pPr algn="ctr" fontAlgn="b"/>
                      <a:r>
                        <a:rPr lang="es-CL" sz="1200" b="1" i="0" u="none" strike="noStrike" dirty="0">
                          <a:effectLst/>
                          <a:latin typeface="+mn-lt"/>
                        </a:rPr>
                        <a:t>177</a:t>
                      </a:r>
                    </a:p>
                  </a:txBody>
                  <a:tcPr marL="9525" marR="9525" marT="9525" marB="0" anchor="ctr"/>
                </a:tc>
                <a:tc>
                  <a:txBody>
                    <a:bodyPr/>
                    <a:lstStyle/>
                    <a:p>
                      <a:pPr algn="ctr" fontAlgn="b"/>
                      <a:r>
                        <a:rPr lang="es-CL" sz="1200" b="1" i="0" u="none" strike="noStrike" dirty="0">
                          <a:effectLst/>
                          <a:latin typeface="+mn-lt"/>
                        </a:rPr>
                        <a:t>101</a:t>
                      </a:r>
                    </a:p>
                  </a:txBody>
                  <a:tcPr marL="9525" marR="9525" marT="9525" marB="0" anchor="ctr"/>
                </a:tc>
                <a:tc>
                  <a:txBody>
                    <a:bodyPr/>
                    <a:lstStyle/>
                    <a:p>
                      <a:pPr algn="ctr" fontAlgn="b"/>
                      <a:r>
                        <a:rPr lang="es-CL" sz="1200" b="1" i="0" u="none" strike="noStrike" dirty="0">
                          <a:effectLst/>
                          <a:latin typeface="+mn-lt"/>
                        </a:rPr>
                        <a:t>76</a:t>
                      </a:r>
                    </a:p>
                  </a:txBody>
                  <a:tcPr marL="9525" marR="9525" marT="9525" marB="0" anchor="ctr"/>
                </a:tc>
                <a:tc>
                  <a:txBody>
                    <a:bodyPr/>
                    <a:lstStyle/>
                    <a:p>
                      <a:pPr algn="ctr" fontAlgn="b"/>
                      <a:r>
                        <a:rPr lang="es-CL" sz="1200" b="1" i="0" u="none" strike="noStrike" dirty="0" smtClean="0">
                          <a:effectLst/>
                          <a:latin typeface="+mn-lt"/>
                        </a:rPr>
                        <a:t>1.618</a:t>
                      </a:r>
                      <a:endParaRPr lang="es-CL" sz="1200" b="1" i="0" u="none" strike="noStrike" dirty="0">
                        <a:effectLst/>
                        <a:latin typeface="+mn-lt"/>
                      </a:endParaRPr>
                    </a:p>
                  </a:txBody>
                  <a:tcPr marL="9525" marR="9525" marT="9525" marB="0" anchor="ctr"/>
                </a:tc>
                <a:tc>
                  <a:txBody>
                    <a:bodyPr/>
                    <a:lstStyle/>
                    <a:p>
                      <a:pPr algn="ctr" fontAlgn="b"/>
                      <a:r>
                        <a:rPr lang="es-CL" sz="1200" b="1" i="0" u="none" strike="noStrike" dirty="0">
                          <a:effectLst/>
                          <a:latin typeface="+mn-lt"/>
                        </a:rPr>
                        <a:t>834</a:t>
                      </a:r>
                    </a:p>
                  </a:txBody>
                  <a:tcPr marL="9525" marR="9525" marT="9525" marB="0" anchor="ctr"/>
                </a:tc>
                <a:tc>
                  <a:txBody>
                    <a:bodyPr/>
                    <a:lstStyle/>
                    <a:p>
                      <a:pPr algn="ctr" fontAlgn="b"/>
                      <a:r>
                        <a:rPr lang="es-CL" sz="1200" b="1" i="0" u="none" strike="noStrike" dirty="0">
                          <a:effectLst/>
                          <a:latin typeface="+mn-lt"/>
                        </a:rPr>
                        <a:t>784</a:t>
                      </a:r>
                    </a:p>
                  </a:txBody>
                  <a:tcPr marL="9525" marR="9525" marT="9525" marB="0" anchor="ctr"/>
                </a:tc>
                <a:extLst>
                  <a:ext uri="{0D108BD9-81ED-4DB2-BD59-A6C34878D82A}">
                    <a16:rowId xmlns:a16="http://schemas.microsoft.com/office/drawing/2014/main" xmlns="" val="10008"/>
                  </a:ext>
                </a:extLst>
              </a:tr>
            </a:tbl>
          </a:graphicData>
        </a:graphic>
      </p:graphicFrame>
      <p:sp>
        <p:nvSpPr>
          <p:cNvPr id="6" name="CuadroTexto 5"/>
          <p:cNvSpPr txBox="1"/>
          <p:nvPr/>
        </p:nvSpPr>
        <p:spPr>
          <a:xfrm>
            <a:off x="319488" y="6207453"/>
            <a:ext cx="5256584"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 </a:t>
            </a:r>
            <a:r>
              <a:rPr lang="es-CL" dirty="0">
                <a:solidFill>
                  <a:srgbClr val="4D4D4D"/>
                </a:solidFill>
              </a:rPr>
              <a:t> Gestión de Personas  y Remuneraciones, </a:t>
            </a:r>
            <a:r>
              <a:rPr lang="es-CL" dirty="0" smtClean="0">
                <a:solidFill>
                  <a:srgbClr val="4D4D4D"/>
                </a:solidFill>
              </a:rPr>
              <a:t>31 </a:t>
            </a:r>
            <a:r>
              <a:rPr lang="es-CL" dirty="0">
                <a:solidFill>
                  <a:srgbClr val="4D4D4D"/>
                </a:solidFill>
              </a:rPr>
              <a:t>de </a:t>
            </a:r>
            <a:r>
              <a:rPr lang="es-CL" dirty="0" smtClean="0">
                <a:solidFill>
                  <a:srgbClr val="4D4D4D"/>
                </a:solidFill>
              </a:rPr>
              <a:t>diciembre del 2021. </a:t>
            </a:r>
            <a:endParaRPr lang="es-CL" dirty="0">
              <a:solidFill>
                <a:srgbClr val="4D4D4D"/>
              </a:solidFill>
            </a:endParaRPr>
          </a:p>
        </p:txBody>
      </p:sp>
      <p:sp>
        <p:nvSpPr>
          <p:cNvPr id="3" name="Marcador de número de diapositiva 2"/>
          <p:cNvSpPr>
            <a:spLocks noGrp="1"/>
          </p:cNvSpPr>
          <p:nvPr>
            <p:ph type="sldNum" sz="quarter" idx="12"/>
          </p:nvPr>
        </p:nvSpPr>
        <p:spPr/>
        <p:txBody>
          <a:bodyPr/>
          <a:lstStyle/>
          <a:p>
            <a:fld id="{B2AA1C21-4A01-FC47-935A-F64BC8B7BE09}" type="slidenum">
              <a:rPr lang="en-US" smtClean="0"/>
              <a:t>11</a:t>
            </a:fld>
            <a:endParaRPr lang="en-US"/>
          </a:p>
        </p:txBody>
      </p:sp>
    </p:spTree>
    <p:extLst>
      <p:ext uri="{BB962C8B-B14F-4D97-AF65-F5344CB8AC3E}">
        <p14:creationId xmlns:p14="http://schemas.microsoft.com/office/powerpoint/2010/main" val="983207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457200" y="243840"/>
            <a:ext cx="8229600" cy="947375"/>
          </a:xfrm>
        </p:spPr>
        <p:txBody>
          <a:bodyPr>
            <a:normAutofit/>
          </a:bodyPr>
          <a:lstStyle/>
          <a:p>
            <a:r>
              <a:rPr lang="es-CL" sz="4000" dirty="0" smtClean="0">
                <a:solidFill>
                  <a:srgbClr val="4D4D4D"/>
                </a:solidFill>
                <a:latin typeface="Berlin Sans FB" panose="020E0602020502020306" pitchFamily="34" charset="0"/>
              </a:rPr>
              <a:t>   </a:t>
            </a:r>
            <a:r>
              <a:rPr lang="es-CL" sz="2800" dirty="0" smtClean="0">
                <a:solidFill>
                  <a:srgbClr val="333333"/>
                </a:solidFill>
                <a:latin typeface="Berlin Sans FB" panose="020E0602020502020306" pitchFamily="34" charset="0"/>
              </a:rPr>
              <a:t>Recursos Humanos </a:t>
            </a:r>
            <a:endParaRPr lang="es-CL" sz="2800" dirty="0">
              <a:solidFill>
                <a:srgbClr val="333333"/>
              </a:solidFill>
              <a:latin typeface="Berlin Sans FB" panose="020E0602020502020306" pitchFamily="34" charset="0"/>
            </a:endParaRPr>
          </a:p>
        </p:txBody>
      </p:sp>
      <p:sp>
        <p:nvSpPr>
          <p:cNvPr id="5" name="Marcador de contenido 4"/>
          <p:cNvSpPr>
            <a:spLocks noGrp="1"/>
          </p:cNvSpPr>
          <p:nvPr>
            <p:ph idx="1"/>
          </p:nvPr>
        </p:nvSpPr>
        <p:spPr>
          <a:xfrm>
            <a:off x="457200" y="1472148"/>
            <a:ext cx="8229600" cy="4654015"/>
          </a:xfrm>
        </p:spPr>
        <p:txBody>
          <a:bodyPr>
            <a:normAutofit/>
          </a:bodyPr>
          <a:lstStyle/>
          <a:p>
            <a:pPr marL="0" indent="0" algn="just">
              <a:buNone/>
            </a:pPr>
            <a:r>
              <a:rPr lang="es-ES" sz="1800" dirty="0" smtClean="0"/>
              <a:t>La distribución de los funcionarios a nivel nacional se puede observar en el siguiente gráfico, de acuerdo a la calidad jurídica de sus contratos:</a:t>
            </a:r>
          </a:p>
          <a:p>
            <a:pPr marL="0" indent="0" algn="just">
              <a:buNone/>
            </a:pPr>
            <a:r>
              <a:rPr lang="es-ES" sz="1800" dirty="0" smtClean="0"/>
              <a:t> </a:t>
            </a:r>
          </a:p>
        </p:txBody>
      </p:sp>
      <p:sp>
        <p:nvSpPr>
          <p:cNvPr id="9" name="CuadroTexto 8"/>
          <p:cNvSpPr txBox="1"/>
          <p:nvPr/>
        </p:nvSpPr>
        <p:spPr>
          <a:xfrm>
            <a:off x="319488" y="6207453"/>
            <a:ext cx="5256584"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a:t>
            </a:r>
            <a:r>
              <a:rPr lang="es-CL" dirty="0">
                <a:solidFill>
                  <a:srgbClr val="4D4D4D"/>
                </a:solidFill>
              </a:rPr>
              <a:t>Gestión de Personas  y Remuneraciones, </a:t>
            </a:r>
            <a:r>
              <a:rPr lang="es-CL" dirty="0" smtClean="0">
                <a:solidFill>
                  <a:srgbClr val="4D4D4D"/>
                </a:solidFill>
              </a:rPr>
              <a:t>31 </a:t>
            </a:r>
            <a:r>
              <a:rPr lang="es-CL" dirty="0">
                <a:solidFill>
                  <a:srgbClr val="4D4D4D"/>
                </a:solidFill>
              </a:rPr>
              <a:t>de </a:t>
            </a:r>
            <a:r>
              <a:rPr lang="es-CL" dirty="0" smtClean="0">
                <a:solidFill>
                  <a:srgbClr val="4D4D4D"/>
                </a:solidFill>
              </a:rPr>
              <a:t>diciembre del 2021. </a:t>
            </a:r>
            <a:endParaRPr lang="es-CL" dirty="0">
              <a:solidFill>
                <a:srgbClr val="4D4D4D"/>
              </a:solidFill>
            </a:endParaRPr>
          </a:p>
        </p:txBody>
      </p:sp>
      <p:sp>
        <p:nvSpPr>
          <p:cNvPr id="2" name="Marcador de número de diapositiva 1"/>
          <p:cNvSpPr>
            <a:spLocks noGrp="1"/>
          </p:cNvSpPr>
          <p:nvPr>
            <p:ph type="sldNum" sz="quarter" idx="12"/>
          </p:nvPr>
        </p:nvSpPr>
        <p:spPr/>
        <p:txBody>
          <a:bodyPr/>
          <a:lstStyle/>
          <a:p>
            <a:fld id="{B2AA1C21-4A01-FC47-935A-F64BC8B7BE09}" type="slidenum">
              <a:rPr lang="en-US" smtClean="0"/>
              <a:t>12</a:t>
            </a:fld>
            <a:endParaRPr lang="en-US"/>
          </a:p>
        </p:txBody>
      </p:sp>
      <p:graphicFrame>
        <p:nvGraphicFramePr>
          <p:cNvPr id="8" name="Gráfico 7"/>
          <p:cNvGraphicFramePr>
            <a:graphicFrameLocks/>
          </p:cNvGraphicFramePr>
          <p:nvPr>
            <p:extLst>
              <p:ext uri="{D42A27DB-BD31-4B8C-83A1-F6EECF244321}">
                <p14:modId xmlns:p14="http://schemas.microsoft.com/office/powerpoint/2010/main" val="987935160"/>
              </p:ext>
            </p:extLst>
          </p:nvPr>
        </p:nvGraphicFramePr>
        <p:xfrm>
          <a:off x="522514" y="2144484"/>
          <a:ext cx="8164286" cy="389926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76916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8673"/>
            <a:ext cx="8229600" cy="973501"/>
          </a:xfrm>
        </p:spPr>
        <p:txBody>
          <a:bodyPr>
            <a:normAutofit/>
          </a:bodyPr>
          <a:lstStyle/>
          <a:p>
            <a:r>
              <a:rPr lang="es-CL" sz="4000" dirty="0" smtClean="0">
                <a:solidFill>
                  <a:srgbClr val="4D4D4D"/>
                </a:solidFill>
                <a:latin typeface="Berlin Sans FB" panose="020E0602020502020306" pitchFamily="34" charset="0"/>
              </a:rPr>
              <a:t>   </a:t>
            </a:r>
            <a:r>
              <a:rPr lang="es-CL" sz="2800" dirty="0" smtClean="0">
                <a:solidFill>
                  <a:srgbClr val="333333"/>
                </a:solidFill>
                <a:latin typeface="Berlin Sans FB" panose="020E0602020502020306" pitchFamily="34" charset="0"/>
              </a:rPr>
              <a:t>Recursos Humanos </a:t>
            </a:r>
            <a:endParaRPr lang="es-CL" sz="2800" dirty="0">
              <a:solidFill>
                <a:srgbClr val="333333"/>
              </a:solidFill>
              <a:latin typeface="Berlin Sans FB" panose="020E0602020502020306" pitchFamily="34" charset="0"/>
            </a:endParaRPr>
          </a:p>
        </p:txBody>
      </p:sp>
      <p:sp>
        <p:nvSpPr>
          <p:cNvPr id="5" name="Marcador de contenido 4"/>
          <p:cNvSpPr>
            <a:spLocks noGrp="1"/>
          </p:cNvSpPr>
          <p:nvPr>
            <p:ph idx="1"/>
          </p:nvPr>
        </p:nvSpPr>
        <p:spPr>
          <a:xfrm>
            <a:off x="457200" y="1438322"/>
            <a:ext cx="8229600" cy="4687842"/>
          </a:xfrm>
        </p:spPr>
        <p:txBody>
          <a:bodyPr>
            <a:normAutofit/>
          </a:bodyPr>
          <a:lstStyle/>
          <a:p>
            <a:pPr marL="0" indent="0" algn="just">
              <a:buNone/>
            </a:pPr>
            <a:r>
              <a:rPr lang="es-ES" sz="1800" dirty="0" smtClean="0"/>
              <a:t>Profesionales que trabajan en INDAP, de acuerdo a la región y calidad jurídica de sus contratos:</a:t>
            </a:r>
          </a:p>
          <a:p>
            <a:pPr marL="0" indent="0" algn="just">
              <a:buNone/>
            </a:pPr>
            <a:endParaRPr lang="es-ES" sz="1800" dirty="0" smtClean="0"/>
          </a:p>
          <a:p>
            <a:pPr marL="0" indent="0" algn="just">
              <a:buNone/>
            </a:pPr>
            <a:r>
              <a:rPr lang="es-ES" sz="1800" dirty="0" smtClean="0"/>
              <a:t> </a:t>
            </a:r>
          </a:p>
        </p:txBody>
      </p:sp>
      <p:sp>
        <p:nvSpPr>
          <p:cNvPr id="9" name="CuadroTexto 8"/>
          <p:cNvSpPr txBox="1"/>
          <p:nvPr/>
        </p:nvSpPr>
        <p:spPr>
          <a:xfrm>
            <a:off x="319488" y="6207453"/>
            <a:ext cx="5256584"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a:t>
            </a:r>
            <a:r>
              <a:rPr lang="es-CL" dirty="0">
                <a:solidFill>
                  <a:srgbClr val="4D4D4D"/>
                </a:solidFill>
              </a:rPr>
              <a:t>Gestión de Personas  y Remuneraciones, </a:t>
            </a:r>
            <a:r>
              <a:rPr lang="es-CL" dirty="0" smtClean="0">
                <a:solidFill>
                  <a:srgbClr val="4D4D4D"/>
                </a:solidFill>
              </a:rPr>
              <a:t>31 </a:t>
            </a:r>
            <a:r>
              <a:rPr lang="es-CL" dirty="0">
                <a:solidFill>
                  <a:srgbClr val="4D4D4D"/>
                </a:solidFill>
              </a:rPr>
              <a:t>de </a:t>
            </a:r>
            <a:r>
              <a:rPr lang="es-CL" dirty="0" smtClean="0">
                <a:solidFill>
                  <a:srgbClr val="4D4D4D"/>
                </a:solidFill>
              </a:rPr>
              <a:t>diciembre del 2021. </a:t>
            </a:r>
            <a:endParaRPr lang="es-CL" dirty="0">
              <a:solidFill>
                <a:srgbClr val="4D4D4D"/>
              </a:solidFill>
            </a:endParaRPr>
          </a:p>
        </p:txBody>
      </p:sp>
      <p:sp>
        <p:nvSpPr>
          <p:cNvPr id="2" name="Marcador de número de diapositiva 1"/>
          <p:cNvSpPr>
            <a:spLocks noGrp="1"/>
          </p:cNvSpPr>
          <p:nvPr>
            <p:ph type="sldNum" sz="quarter" idx="12"/>
          </p:nvPr>
        </p:nvSpPr>
        <p:spPr/>
        <p:txBody>
          <a:bodyPr/>
          <a:lstStyle/>
          <a:p>
            <a:fld id="{B2AA1C21-4A01-FC47-935A-F64BC8B7BE09}" type="slidenum">
              <a:rPr lang="en-US" smtClean="0"/>
              <a:t>13</a:t>
            </a:fld>
            <a:endParaRPr lang="en-US"/>
          </a:p>
        </p:txBody>
      </p:sp>
      <p:graphicFrame>
        <p:nvGraphicFramePr>
          <p:cNvPr id="7" name="Gráfico 6"/>
          <p:cNvGraphicFramePr>
            <a:graphicFrameLocks/>
          </p:cNvGraphicFramePr>
          <p:nvPr>
            <p:extLst>
              <p:ext uri="{D42A27DB-BD31-4B8C-83A1-F6EECF244321}">
                <p14:modId xmlns:p14="http://schemas.microsoft.com/office/powerpoint/2010/main" val="2455922720"/>
              </p:ext>
            </p:extLst>
          </p:nvPr>
        </p:nvGraphicFramePr>
        <p:xfrm>
          <a:off x="457200" y="2037805"/>
          <a:ext cx="8229599" cy="39108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97846167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883602"/>
          </a:xfrm>
        </p:spPr>
        <p:txBody>
          <a:bodyPr>
            <a:normAutofit/>
          </a:bodyPr>
          <a:lstStyle/>
          <a:p>
            <a:r>
              <a:rPr lang="es-CL" sz="4000" dirty="0" smtClean="0">
                <a:solidFill>
                  <a:srgbClr val="4D4D4D"/>
                </a:solidFill>
                <a:latin typeface="Berlin Sans FB" panose="020E0602020502020306" pitchFamily="34" charset="0"/>
              </a:rPr>
              <a:t>   </a:t>
            </a:r>
            <a:r>
              <a:rPr lang="es-CL" sz="2800" dirty="0" smtClean="0">
                <a:solidFill>
                  <a:srgbClr val="333333"/>
                </a:solidFill>
                <a:latin typeface="Berlin Sans FB" panose="020E0602020502020306" pitchFamily="34" charset="0"/>
              </a:rPr>
              <a:t>Recursos Humanos </a:t>
            </a:r>
            <a:endParaRPr lang="es-CL" sz="2800" dirty="0">
              <a:solidFill>
                <a:srgbClr val="333333"/>
              </a:solidFill>
              <a:latin typeface="Berlin Sans FB" panose="020E0602020502020306" pitchFamily="34" charset="0"/>
            </a:endParaRPr>
          </a:p>
        </p:txBody>
      </p:sp>
      <p:sp>
        <p:nvSpPr>
          <p:cNvPr id="5" name="Marcador de contenido 4"/>
          <p:cNvSpPr>
            <a:spLocks noGrp="1"/>
          </p:cNvSpPr>
          <p:nvPr>
            <p:ph idx="1"/>
          </p:nvPr>
        </p:nvSpPr>
        <p:spPr/>
        <p:txBody>
          <a:bodyPr>
            <a:normAutofit/>
          </a:bodyPr>
          <a:lstStyle/>
          <a:p>
            <a:pPr marL="0" indent="0" algn="just">
              <a:buNone/>
            </a:pPr>
            <a:r>
              <a:rPr lang="es-ES" sz="1800" dirty="0" smtClean="0"/>
              <a:t>Técnicos que trabajan en INDAP, de acuerdo a la región y calidad jurídica de sus contratos:</a:t>
            </a:r>
          </a:p>
          <a:p>
            <a:pPr marL="0" indent="0" algn="just">
              <a:buNone/>
            </a:pPr>
            <a:endParaRPr lang="es-ES" sz="1800" dirty="0" smtClean="0"/>
          </a:p>
          <a:p>
            <a:pPr marL="0" indent="0" algn="just">
              <a:buNone/>
            </a:pPr>
            <a:r>
              <a:rPr lang="es-ES" sz="1800" dirty="0" smtClean="0"/>
              <a:t> </a:t>
            </a:r>
          </a:p>
        </p:txBody>
      </p:sp>
      <p:sp>
        <p:nvSpPr>
          <p:cNvPr id="8" name="CuadroTexto 7"/>
          <p:cNvSpPr txBox="1"/>
          <p:nvPr/>
        </p:nvSpPr>
        <p:spPr>
          <a:xfrm>
            <a:off x="319488" y="6207453"/>
            <a:ext cx="5256584"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a:t>
            </a:r>
            <a:r>
              <a:rPr lang="es-CL" dirty="0">
                <a:solidFill>
                  <a:srgbClr val="4D4D4D"/>
                </a:solidFill>
              </a:rPr>
              <a:t>Gestión de Personas  y Remuneraciones, </a:t>
            </a:r>
            <a:r>
              <a:rPr lang="es-CL" dirty="0" smtClean="0">
                <a:solidFill>
                  <a:srgbClr val="4D4D4D"/>
                </a:solidFill>
              </a:rPr>
              <a:t>31 </a:t>
            </a:r>
            <a:r>
              <a:rPr lang="es-CL" dirty="0">
                <a:solidFill>
                  <a:srgbClr val="4D4D4D"/>
                </a:solidFill>
              </a:rPr>
              <a:t>de </a:t>
            </a:r>
            <a:r>
              <a:rPr lang="es-CL" dirty="0" smtClean="0">
                <a:solidFill>
                  <a:srgbClr val="4D4D4D"/>
                </a:solidFill>
              </a:rPr>
              <a:t>diciembre del 2021. </a:t>
            </a:r>
            <a:endParaRPr lang="es-CL" dirty="0">
              <a:solidFill>
                <a:srgbClr val="4D4D4D"/>
              </a:solidFill>
            </a:endParaRPr>
          </a:p>
        </p:txBody>
      </p:sp>
      <p:sp>
        <p:nvSpPr>
          <p:cNvPr id="2" name="Marcador de número de diapositiva 1"/>
          <p:cNvSpPr>
            <a:spLocks noGrp="1"/>
          </p:cNvSpPr>
          <p:nvPr>
            <p:ph type="sldNum" sz="quarter" idx="12"/>
          </p:nvPr>
        </p:nvSpPr>
        <p:spPr/>
        <p:txBody>
          <a:bodyPr/>
          <a:lstStyle/>
          <a:p>
            <a:fld id="{B2AA1C21-4A01-FC47-935A-F64BC8B7BE09}" type="slidenum">
              <a:rPr lang="en-US" smtClean="0"/>
              <a:t>14</a:t>
            </a:fld>
            <a:endParaRPr lang="en-US"/>
          </a:p>
        </p:txBody>
      </p:sp>
      <p:graphicFrame>
        <p:nvGraphicFramePr>
          <p:cNvPr id="9" name="Gráfico 8"/>
          <p:cNvGraphicFramePr>
            <a:graphicFrameLocks/>
          </p:cNvGraphicFramePr>
          <p:nvPr>
            <p:extLst>
              <p:ext uri="{D42A27DB-BD31-4B8C-83A1-F6EECF244321}">
                <p14:modId xmlns:p14="http://schemas.microsoft.com/office/powerpoint/2010/main" val="3125372029"/>
              </p:ext>
            </p:extLst>
          </p:nvPr>
        </p:nvGraphicFramePr>
        <p:xfrm>
          <a:off x="457200" y="2177143"/>
          <a:ext cx="8229600" cy="394902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88081374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457200" y="274638"/>
            <a:ext cx="8229600" cy="927145"/>
          </a:xfrm>
        </p:spPr>
        <p:txBody>
          <a:bodyPr>
            <a:normAutofit/>
          </a:bodyPr>
          <a:lstStyle/>
          <a:p>
            <a:r>
              <a:rPr lang="es-CL" sz="4000" dirty="0" smtClean="0">
                <a:solidFill>
                  <a:srgbClr val="4D4D4D"/>
                </a:solidFill>
                <a:latin typeface="Berlin Sans FB" panose="020E0602020502020306" pitchFamily="34" charset="0"/>
              </a:rPr>
              <a:t>   </a:t>
            </a:r>
            <a:r>
              <a:rPr lang="es-CL" sz="2800" dirty="0" smtClean="0">
                <a:solidFill>
                  <a:srgbClr val="333333"/>
                </a:solidFill>
                <a:latin typeface="Berlin Sans FB" panose="020E0602020502020306" pitchFamily="34" charset="0"/>
              </a:rPr>
              <a:t>Recursos Humanos </a:t>
            </a:r>
            <a:endParaRPr lang="es-CL" sz="2800" dirty="0">
              <a:solidFill>
                <a:srgbClr val="333333"/>
              </a:solidFill>
              <a:latin typeface="Berlin Sans FB" panose="020E0602020502020306" pitchFamily="34" charset="0"/>
            </a:endParaRPr>
          </a:p>
        </p:txBody>
      </p:sp>
      <p:sp>
        <p:nvSpPr>
          <p:cNvPr id="5" name="Marcador de contenido 4"/>
          <p:cNvSpPr>
            <a:spLocks noGrp="1"/>
          </p:cNvSpPr>
          <p:nvPr>
            <p:ph idx="1"/>
          </p:nvPr>
        </p:nvSpPr>
        <p:spPr>
          <a:xfrm>
            <a:off x="457200" y="1393372"/>
            <a:ext cx="8229600" cy="4732792"/>
          </a:xfrm>
        </p:spPr>
        <p:txBody>
          <a:bodyPr>
            <a:normAutofit/>
          </a:bodyPr>
          <a:lstStyle/>
          <a:p>
            <a:pPr marL="0" indent="0" algn="just">
              <a:buNone/>
            </a:pPr>
            <a:r>
              <a:rPr lang="es-ES" sz="1800" dirty="0" smtClean="0"/>
              <a:t>Administrativos que trabajan en INDAP, de acuerdo a la región y calidad jurídica de sus contratos:</a:t>
            </a:r>
          </a:p>
          <a:p>
            <a:pPr marL="0" indent="0" algn="just">
              <a:buNone/>
            </a:pPr>
            <a:endParaRPr lang="es-ES" sz="1800" dirty="0" smtClean="0"/>
          </a:p>
          <a:p>
            <a:pPr marL="0" indent="0" algn="just">
              <a:buNone/>
            </a:pPr>
            <a:r>
              <a:rPr lang="es-ES" sz="1800" dirty="0" smtClean="0"/>
              <a:t> </a:t>
            </a:r>
          </a:p>
        </p:txBody>
      </p:sp>
      <p:sp>
        <p:nvSpPr>
          <p:cNvPr id="8" name="CuadroTexto 7"/>
          <p:cNvSpPr txBox="1"/>
          <p:nvPr/>
        </p:nvSpPr>
        <p:spPr>
          <a:xfrm>
            <a:off x="319488" y="6207453"/>
            <a:ext cx="5256584"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a:t>
            </a:r>
            <a:r>
              <a:rPr lang="es-CL" dirty="0">
                <a:solidFill>
                  <a:srgbClr val="4D4D4D"/>
                </a:solidFill>
              </a:rPr>
              <a:t>Gestión de Personas  y Remuneraciones, </a:t>
            </a:r>
            <a:r>
              <a:rPr lang="es-CL" dirty="0" smtClean="0">
                <a:solidFill>
                  <a:srgbClr val="4D4D4D"/>
                </a:solidFill>
              </a:rPr>
              <a:t>31 </a:t>
            </a:r>
            <a:r>
              <a:rPr lang="es-CL" dirty="0">
                <a:solidFill>
                  <a:srgbClr val="4D4D4D"/>
                </a:solidFill>
              </a:rPr>
              <a:t>de </a:t>
            </a:r>
            <a:r>
              <a:rPr lang="es-CL" dirty="0" smtClean="0">
                <a:solidFill>
                  <a:srgbClr val="4D4D4D"/>
                </a:solidFill>
              </a:rPr>
              <a:t>diciembre del 2021. </a:t>
            </a:r>
            <a:endParaRPr lang="es-CL" dirty="0">
              <a:solidFill>
                <a:srgbClr val="4D4D4D"/>
              </a:solidFill>
            </a:endParaRPr>
          </a:p>
        </p:txBody>
      </p:sp>
      <p:sp>
        <p:nvSpPr>
          <p:cNvPr id="2" name="Marcador de número de diapositiva 1"/>
          <p:cNvSpPr>
            <a:spLocks noGrp="1"/>
          </p:cNvSpPr>
          <p:nvPr>
            <p:ph type="sldNum" sz="quarter" idx="12"/>
          </p:nvPr>
        </p:nvSpPr>
        <p:spPr/>
        <p:txBody>
          <a:bodyPr/>
          <a:lstStyle/>
          <a:p>
            <a:fld id="{B2AA1C21-4A01-FC47-935A-F64BC8B7BE09}" type="slidenum">
              <a:rPr lang="en-US" smtClean="0"/>
              <a:t>15</a:t>
            </a:fld>
            <a:endParaRPr lang="en-US"/>
          </a:p>
        </p:txBody>
      </p:sp>
      <p:graphicFrame>
        <p:nvGraphicFramePr>
          <p:cNvPr id="7" name="Gráfico 6"/>
          <p:cNvGraphicFramePr>
            <a:graphicFrameLocks/>
          </p:cNvGraphicFramePr>
          <p:nvPr>
            <p:extLst>
              <p:ext uri="{D42A27DB-BD31-4B8C-83A1-F6EECF244321}">
                <p14:modId xmlns:p14="http://schemas.microsoft.com/office/powerpoint/2010/main" val="1246590319"/>
              </p:ext>
            </p:extLst>
          </p:nvPr>
        </p:nvGraphicFramePr>
        <p:xfrm>
          <a:off x="457200" y="2020388"/>
          <a:ext cx="8229600" cy="40719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1381624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800" dirty="0" smtClean="0">
                <a:solidFill>
                  <a:srgbClr val="4D4D4D"/>
                </a:solidFill>
                <a:latin typeface="Berlin Sans FB" panose="020E0602020502020306" pitchFamily="34" charset="0"/>
              </a:rPr>
              <a:t> </a:t>
            </a:r>
            <a:r>
              <a:rPr lang="es-ES" sz="2800" dirty="0">
                <a:solidFill>
                  <a:srgbClr val="4D4D4D"/>
                </a:solidFill>
                <a:latin typeface="Berlin Sans FB" panose="020E0602020502020306" pitchFamily="34" charset="0"/>
              </a:rPr>
              <a:t>Usuarias y Usuarios</a:t>
            </a:r>
            <a:endParaRPr lang="es-CL" sz="2800" dirty="0">
              <a:solidFill>
                <a:srgbClr val="4D4D4D"/>
              </a:solidFill>
              <a:latin typeface="Berlin Sans FB" panose="020E0602020502020306" pitchFamily="34" charset="0"/>
            </a:endParaRPr>
          </a:p>
        </p:txBody>
      </p:sp>
      <p:sp>
        <p:nvSpPr>
          <p:cNvPr id="3" name="CuadroTexto 2"/>
          <p:cNvSpPr txBox="1"/>
          <p:nvPr/>
        </p:nvSpPr>
        <p:spPr>
          <a:xfrm>
            <a:off x="308472" y="1424324"/>
            <a:ext cx="8138293" cy="4524315"/>
          </a:xfrm>
          <a:prstGeom prst="rect">
            <a:avLst/>
          </a:prstGeom>
          <a:noFill/>
        </p:spPr>
        <p:txBody>
          <a:bodyPr wrap="square" rtlCol="0">
            <a:spAutoFit/>
          </a:bodyPr>
          <a:lstStyle>
            <a:defPPr>
              <a:defRPr lang="es-CL"/>
            </a:defPPr>
            <a:lvl1pPr>
              <a:defRPr sz="2400" b="1">
                <a:solidFill>
                  <a:srgbClr val="0070C0"/>
                </a:solidFill>
                <a:latin typeface="Arial"/>
                <a:cs typeface="Arial"/>
              </a:defRPr>
            </a:lvl1pPr>
          </a:lstStyle>
          <a:p>
            <a:pPr algn="just"/>
            <a:r>
              <a:rPr lang="es-CL" sz="1800" b="0" dirty="0" smtClean="0">
                <a:solidFill>
                  <a:srgbClr val="333333"/>
                </a:solidFill>
                <a:latin typeface="Calibri"/>
                <a:cs typeface="Calibri"/>
              </a:rPr>
              <a:t>De acuerdo a lo establecido en la Ley Orgánica de INDAP, la población potencial de INDAP corresponde a dos segmentos denominados: </a:t>
            </a:r>
          </a:p>
          <a:p>
            <a:pPr marL="285750" indent="-285750" algn="just">
              <a:buFont typeface="Wingdings" panose="05000000000000000000" pitchFamily="2" charset="2"/>
              <a:buChar char="q"/>
            </a:pPr>
            <a:r>
              <a:rPr lang="es-CL" sz="1800" b="0" dirty="0" smtClean="0">
                <a:solidFill>
                  <a:srgbClr val="333333"/>
                </a:solidFill>
                <a:latin typeface="Calibri"/>
                <a:cs typeface="Calibri"/>
              </a:rPr>
              <a:t> “pequeño/a productor/a agrícola” </a:t>
            </a:r>
          </a:p>
          <a:p>
            <a:pPr marL="285750" indent="-285750" algn="just">
              <a:buFont typeface="Wingdings" panose="05000000000000000000" pitchFamily="2" charset="2"/>
              <a:buChar char="q"/>
            </a:pPr>
            <a:r>
              <a:rPr lang="es-CL" sz="1800" b="0" dirty="0" smtClean="0">
                <a:solidFill>
                  <a:srgbClr val="333333"/>
                </a:solidFill>
                <a:latin typeface="Calibri"/>
                <a:cs typeface="Calibri"/>
              </a:rPr>
              <a:t> “campesino/a</a:t>
            </a:r>
            <a:r>
              <a:rPr lang="es-CL" sz="1800" b="0" dirty="0">
                <a:solidFill>
                  <a:srgbClr val="333333"/>
                </a:solidFill>
                <a:latin typeface="Calibri"/>
                <a:cs typeface="Calibri"/>
              </a:rPr>
              <a:t>”.</a:t>
            </a:r>
          </a:p>
          <a:p>
            <a:pPr algn="just"/>
            <a:endParaRPr lang="es-CL" sz="1800" b="0" dirty="0">
              <a:solidFill>
                <a:srgbClr val="333333"/>
              </a:solidFill>
              <a:latin typeface="Calibri"/>
              <a:cs typeface="Calibri"/>
            </a:endParaRPr>
          </a:p>
          <a:p>
            <a:pPr algn="just"/>
            <a:r>
              <a:rPr lang="es-CL" sz="1800" dirty="0" smtClean="0">
                <a:solidFill>
                  <a:srgbClr val="333333"/>
                </a:solidFill>
                <a:latin typeface="Calibri"/>
                <a:cs typeface="Calibri"/>
              </a:rPr>
              <a:t>Pequeño/a productor/a Agrícola: </a:t>
            </a:r>
            <a:r>
              <a:rPr lang="es-CL" sz="1800" b="0" dirty="0" smtClean="0">
                <a:solidFill>
                  <a:srgbClr val="333333"/>
                </a:solidFill>
                <a:latin typeface="Calibri"/>
                <a:cs typeface="Calibri"/>
              </a:rPr>
              <a:t>es la persona natural que explota una superficie no superior a las 12 Hectáreas de Riego Básico, cuyos activos no superan el equivalente a 3.500 Unidades de Fomento, y que su ingreso proviene principalmente, de la explotación agrícola y que trabaje directamente la tierra, cualquiera sea su régimen de tenencia</a:t>
            </a:r>
            <a:r>
              <a:rPr lang="es-CL" sz="1800" b="0" dirty="0">
                <a:solidFill>
                  <a:srgbClr val="333333"/>
                </a:solidFill>
                <a:latin typeface="Calibri"/>
                <a:cs typeface="Calibri"/>
              </a:rPr>
              <a:t>.</a:t>
            </a:r>
          </a:p>
          <a:p>
            <a:pPr algn="just"/>
            <a:endParaRPr lang="es-CL" sz="1800" b="0" dirty="0">
              <a:solidFill>
                <a:srgbClr val="333333"/>
              </a:solidFill>
              <a:latin typeface="Calibri"/>
              <a:cs typeface="Calibri"/>
            </a:endParaRPr>
          </a:p>
          <a:p>
            <a:pPr algn="just"/>
            <a:r>
              <a:rPr lang="es-CL" sz="1800" dirty="0" smtClean="0">
                <a:solidFill>
                  <a:srgbClr val="333333"/>
                </a:solidFill>
                <a:latin typeface="Calibri"/>
                <a:cs typeface="Calibri"/>
              </a:rPr>
              <a:t>Campesino/a:</a:t>
            </a:r>
            <a:r>
              <a:rPr lang="es-CL" sz="1800" b="0" dirty="0" smtClean="0">
                <a:solidFill>
                  <a:srgbClr val="333333"/>
                </a:solidFill>
                <a:latin typeface="Calibri"/>
                <a:cs typeface="Calibri"/>
              </a:rPr>
              <a:t> es la persona natural que habita y trabaja habitualmente en el campo, cuyos ingresos provienen, fundamentalmente, de la actividad </a:t>
            </a:r>
            <a:r>
              <a:rPr lang="es-CL" sz="1800" b="0" dirty="0" err="1" smtClean="0">
                <a:solidFill>
                  <a:srgbClr val="333333"/>
                </a:solidFill>
                <a:latin typeface="Calibri"/>
                <a:cs typeface="Calibri"/>
              </a:rPr>
              <a:t>silvoagropecuaria</a:t>
            </a:r>
            <a:r>
              <a:rPr lang="es-CL" sz="1800" b="0" dirty="0" smtClean="0">
                <a:solidFill>
                  <a:srgbClr val="333333"/>
                </a:solidFill>
                <a:latin typeface="Calibri"/>
                <a:cs typeface="Calibri"/>
              </a:rPr>
              <a:t> realizada en forma personal, cualquiera sea la calidad jurídica en que la realice, siempre que sus condiciones económicas no sean superiores a las de un pequeño(a) productor(a) agrícola y las personas que integran su familia</a:t>
            </a:r>
            <a:r>
              <a:rPr lang="es-CL" sz="1800" b="0" dirty="0">
                <a:solidFill>
                  <a:srgbClr val="333333"/>
                </a:solidFill>
                <a:latin typeface="Calibri"/>
                <a:cs typeface="Calibri"/>
              </a:rPr>
              <a:t>.</a:t>
            </a:r>
          </a:p>
        </p:txBody>
      </p:sp>
      <p:sp>
        <p:nvSpPr>
          <p:cNvPr id="4" name="Marcador de número de diapositiva 3"/>
          <p:cNvSpPr>
            <a:spLocks noGrp="1"/>
          </p:cNvSpPr>
          <p:nvPr>
            <p:ph type="sldNum" sz="quarter" idx="12"/>
          </p:nvPr>
        </p:nvSpPr>
        <p:spPr/>
        <p:txBody>
          <a:bodyPr/>
          <a:lstStyle/>
          <a:p>
            <a:fld id="{B2AA1C21-4A01-FC47-935A-F64BC8B7BE09}" type="slidenum">
              <a:rPr lang="en-US" smtClean="0"/>
              <a:t>16</a:t>
            </a:fld>
            <a:endParaRPr lang="en-US"/>
          </a:p>
        </p:txBody>
      </p:sp>
    </p:spTree>
    <p:extLst>
      <p:ext uri="{BB962C8B-B14F-4D97-AF65-F5344CB8AC3E}">
        <p14:creationId xmlns:p14="http://schemas.microsoft.com/office/powerpoint/2010/main" val="347820384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800" dirty="0" smtClean="0">
                <a:solidFill>
                  <a:srgbClr val="4D4D4D"/>
                </a:solidFill>
                <a:latin typeface="Berlin Sans FB" panose="020E0602020502020306" pitchFamily="34" charset="0"/>
              </a:rPr>
              <a:t> </a:t>
            </a:r>
            <a:r>
              <a:rPr lang="es-ES" sz="2800" dirty="0">
                <a:solidFill>
                  <a:srgbClr val="4D4D4D"/>
                </a:solidFill>
                <a:latin typeface="Berlin Sans FB" panose="020E0602020502020306" pitchFamily="34" charset="0"/>
              </a:rPr>
              <a:t>Usuarias y Usuarios</a:t>
            </a:r>
            <a:endParaRPr lang="es-CL" sz="2800" dirty="0"/>
          </a:p>
        </p:txBody>
      </p:sp>
      <p:sp>
        <p:nvSpPr>
          <p:cNvPr id="7" name="CuadroTexto 6"/>
          <p:cNvSpPr txBox="1"/>
          <p:nvPr/>
        </p:nvSpPr>
        <p:spPr>
          <a:xfrm>
            <a:off x="308472" y="6187074"/>
            <a:ext cx="4608512" cy="276999"/>
          </a:xfrm>
          <a:prstGeom prst="rect">
            <a:avLst/>
          </a:prstGeom>
          <a:noFill/>
        </p:spPr>
        <p:txBody>
          <a:bodyPr wrap="square" rtlCol="0">
            <a:spAutoFit/>
          </a:bodyPr>
          <a:lstStyle>
            <a:defPPr>
              <a:defRPr lang="es-CL"/>
            </a:defPPr>
            <a:lvl1pPr>
              <a:defRPr sz="1200" i="1">
                <a:solidFill>
                  <a:schemeClr val="tx2">
                    <a:lumMod val="50000"/>
                  </a:schemeClr>
                </a:solidFill>
                <a:cs typeface="Arial" panose="020B0604020202020204" pitchFamily="34" charset="0"/>
              </a:defRPr>
            </a:lvl1pPr>
          </a:lstStyle>
          <a:p>
            <a:r>
              <a:rPr lang="es-CL" b="1" dirty="0">
                <a:solidFill>
                  <a:srgbClr val="4D4D4D"/>
                </a:solidFill>
              </a:rPr>
              <a:t>Fuente: </a:t>
            </a:r>
            <a:r>
              <a:rPr lang="es-CL" dirty="0">
                <a:solidFill>
                  <a:srgbClr val="4D4D4D"/>
                </a:solidFill>
              </a:rPr>
              <a:t>Base </a:t>
            </a:r>
            <a:r>
              <a:rPr lang="es-CL" dirty="0" smtClean="0">
                <a:solidFill>
                  <a:srgbClr val="4D4D4D"/>
                </a:solidFill>
              </a:rPr>
              <a:t>Tesorería, 31 </a:t>
            </a:r>
            <a:r>
              <a:rPr lang="es-CL" dirty="0">
                <a:solidFill>
                  <a:srgbClr val="4D4D4D"/>
                </a:solidFill>
              </a:rPr>
              <a:t>de </a:t>
            </a:r>
            <a:r>
              <a:rPr lang="es-CL" dirty="0" smtClean="0">
                <a:solidFill>
                  <a:srgbClr val="4D4D4D"/>
                </a:solidFill>
              </a:rPr>
              <a:t>diciembre del 2021.</a:t>
            </a:r>
            <a:endParaRPr lang="es-CL" dirty="0">
              <a:solidFill>
                <a:srgbClr val="4D4D4D"/>
              </a:solidFill>
            </a:endParaRPr>
          </a:p>
        </p:txBody>
      </p:sp>
      <p:sp>
        <p:nvSpPr>
          <p:cNvPr id="6" name="Marcador de contenido 4"/>
          <p:cNvSpPr txBox="1">
            <a:spLocks/>
          </p:cNvSpPr>
          <p:nvPr/>
        </p:nvSpPr>
        <p:spPr>
          <a:xfrm>
            <a:off x="308472" y="1084041"/>
            <a:ext cx="8438921" cy="462007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eaLnBrk="0" fontAlgn="base" hangingPunct="0">
              <a:spcBef>
                <a:spcPct val="0"/>
              </a:spcBef>
              <a:spcAft>
                <a:spcPct val="0"/>
              </a:spcAft>
              <a:buFont typeface="Arial"/>
              <a:buNone/>
            </a:pPr>
            <a:r>
              <a:rPr lang="es-CL" sz="1800" dirty="0">
                <a:solidFill>
                  <a:srgbClr val="333333"/>
                </a:solidFill>
              </a:rPr>
              <a:t>El total de usuarias y usuarios distribuidos por región es de </a:t>
            </a:r>
            <a:r>
              <a:rPr lang="es-CL" sz="1800" dirty="0" smtClean="0">
                <a:solidFill>
                  <a:srgbClr val="333333"/>
                </a:solidFill>
              </a:rPr>
              <a:t>162.211 y su distribución es la siguiente: </a:t>
            </a:r>
            <a:endParaRPr lang="es-CL" sz="1800" dirty="0">
              <a:solidFill>
                <a:srgbClr val="333333"/>
              </a:solidFill>
            </a:endParaRPr>
          </a:p>
          <a:p>
            <a:pPr marL="0" indent="0">
              <a:buFont typeface="Arial"/>
              <a:buNone/>
            </a:pPr>
            <a:endParaRPr lang="es-CL" sz="1800" dirty="0">
              <a:solidFill>
                <a:srgbClr val="333333"/>
              </a:solidFill>
            </a:endParaRPr>
          </a:p>
        </p:txBody>
      </p:sp>
      <p:sp>
        <p:nvSpPr>
          <p:cNvPr id="3" name="Marcador de número de diapositiva 2"/>
          <p:cNvSpPr>
            <a:spLocks noGrp="1"/>
          </p:cNvSpPr>
          <p:nvPr>
            <p:ph type="sldNum" sz="quarter" idx="12"/>
          </p:nvPr>
        </p:nvSpPr>
        <p:spPr/>
        <p:txBody>
          <a:bodyPr/>
          <a:lstStyle/>
          <a:p>
            <a:fld id="{B2AA1C21-4A01-FC47-935A-F64BC8B7BE09}" type="slidenum">
              <a:rPr lang="en-US" smtClean="0"/>
              <a:t>17</a:t>
            </a:fld>
            <a:endParaRPr lang="en-US"/>
          </a:p>
        </p:txBody>
      </p:sp>
      <p:graphicFrame>
        <p:nvGraphicFramePr>
          <p:cNvPr id="8" name="Gráfico 7"/>
          <p:cNvGraphicFramePr>
            <a:graphicFrameLocks/>
          </p:cNvGraphicFramePr>
          <p:nvPr>
            <p:extLst>
              <p:ext uri="{D42A27DB-BD31-4B8C-83A1-F6EECF244321}">
                <p14:modId xmlns:p14="http://schemas.microsoft.com/office/powerpoint/2010/main" val="3229282719"/>
              </p:ext>
            </p:extLst>
          </p:nvPr>
        </p:nvGraphicFramePr>
        <p:xfrm>
          <a:off x="308472" y="1530349"/>
          <a:ext cx="8522019" cy="441524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427711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ES" sz="2800" dirty="0" smtClean="0">
                <a:solidFill>
                  <a:srgbClr val="4D4D4D"/>
                </a:solidFill>
                <a:latin typeface="Berlin Sans FB" panose="020E0602020502020306" pitchFamily="34" charset="0"/>
              </a:rPr>
              <a:t> </a:t>
            </a:r>
            <a:r>
              <a:rPr lang="es-ES" sz="2800" dirty="0">
                <a:solidFill>
                  <a:srgbClr val="4D4D4D"/>
                </a:solidFill>
                <a:latin typeface="Berlin Sans FB" panose="020E0602020502020306" pitchFamily="34" charset="0"/>
              </a:rPr>
              <a:t>Usuarias y Usuarios</a:t>
            </a:r>
            <a:endParaRPr lang="es-CL" sz="2800" dirty="0"/>
          </a:p>
        </p:txBody>
      </p:sp>
      <p:sp>
        <p:nvSpPr>
          <p:cNvPr id="6" name="Marcador de contenido 4"/>
          <p:cNvSpPr txBox="1">
            <a:spLocks/>
          </p:cNvSpPr>
          <p:nvPr/>
        </p:nvSpPr>
        <p:spPr>
          <a:xfrm>
            <a:off x="308472" y="1163781"/>
            <a:ext cx="8438921" cy="4620073"/>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eaLnBrk="0" fontAlgn="base" hangingPunct="0">
              <a:spcBef>
                <a:spcPct val="0"/>
              </a:spcBef>
              <a:spcAft>
                <a:spcPct val="0"/>
              </a:spcAft>
              <a:buNone/>
            </a:pPr>
            <a:r>
              <a:rPr lang="es-CL" sz="1800" dirty="0" smtClean="0">
                <a:solidFill>
                  <a:srgbClr val="333333"/>
                </a:solidFill>
              </a:rPr>
              <a:t>Comparación de usuarios potenciales con respecto al total atendido por región durante el 2021.</a:t>
            </a:r>
            <a:endParaRPr lang="es-CL" sz="1800" dirty="0" smtClean="0">
              <a:solidFill>
                <a:srgbClr val="1F497D">
                  <a:lumMod val="50000"/>
                </a:srgbClr>
              </a:solidFill>
              <a:ea typeface="MS PGothic" pitchFamily="34" charset="-128"/>
              <a:cs typeface="Calibri"/>
            </a:endParaRPr>
          </a:p>
          <a:p>
            <a:pPr marL="0" indent="0">
              <a:buFont typeface="Arial"/>
              <a:buNone/>
            </a:pPr>
            <a:endParaRPr lang="es-CL" sz="1800" dirty="0">
              <a:solidFill>
                <a:srgbClr val="333333"/>
              </a:solidFill>
            </a:endParaRPr>
          </a:p>
        </p:txBody>
      </p:sp>
      <p:graphicFrame>
        <p:nvGraphicFramePr>
          <p:cNvPr id="3" name="Tabla 2"/>
          <p:cNvGraphicFramePr>
            <a:graphicFrameLocks noGrp="1"/>
          </p:cNvGraphicFramePr>
          <p:nvPr>
            <p:extLst>
              <p:ext uri="{D42A27DB-BD31-4B8C-83A1-F6EECF244321}">
                <p14:modId xmlns:p14="http://schemas.microsoft.com/office/powerpoint/2010/main" val="1769070882"/>
              </p:ext>
            </p:extLst>
          </p:nvPr>
        </p:nvGraphicFramePr>
        <p:xfrm>
          <a:off x="1008338" y="1754310"/>
          <a:ext cx="7039187" cy="4315471"/>
        </p:xfrm>
        <a:graphic>
          <a:graphicData uri="http://schemas.openxmlformats.org/drawingml/2006/table">
            <a:tbl>
              <a:tblPr>
                <a:tableStyleId>{9D7B26C5-4107-4FEC-AEDC-1716B250A1EF}</a:tableStyleId>
              </a:tblPr>
              <a:tblGrid>
                <a:gridCol w="1650099">
                  <a:extLst>
                    <a:ext uri="{9D8B030D-6E8A-4147-A177-3AD203B41FA5}">
                      <a16:colId xmlns:a16="http://schemas.microsoft.com/office/drawing/2014/main" xmlns="" val="20000"/>
                    </a:ext>
                  </a:extLst>
                </a:gridCol>
                <a:gridCol w="921647">
                  <a:extLst>
                    <a:ext uri="{9D8B030D-6E8A-4147-A177-3AD203B41FA5}">
                      <a16:colId xmlns:a16="http://schemas.microsoft.com/office/drawing/2014/main" xmlns="" val="20001"/>
                    </a:ext>
                  </a:extLst>
                </a:gridCol>
                <a:gridCol w="896983">
                  <a:extLst>
                    <a:ext uri="{9D8B030D-6E8A-4147-A177-3AD203B41FA5}">
                      <a16:colId xmlns:a16="http://schemas.microsoft.com/office/drawing/2014/main" xmlns="" val="20002"/>
                    </a:ext>
                  </a:extLst>
                </a:gridCol>
                <a:gridCol w="748937">
                  <a:extLst>
                    <a:ext uri="{9D8B030D-6E8A-4147-A177-3AD203B41FA5}">
                      <a16:colId xmlns:a16="http://schemas.microsoft.com/office/drawing/2014/main" xmlns="" val="20003"/>
                    </a:ext>
                  </a:extLst>
                </a:gridCol>
                <a:gridCol w="878986">
                  <a:extLst>
                    <a:ext uri="{9D8B030D-6E8A-4147-A177-3AD203B41FA5}">
                      <a16:colId xmlns:a16="http://schemas.microsoft.com/office/drawing/2014/main" xmlns="" val="20004"/>
                    </a:ext>
                  </a:extLst>
                </a:gridCol>
                <a:gridCol w="844404">
                  <a:extLst>
                    <a:ext uri="{9D8B030D-6E8A-4147-A177-3AD203B41FA5}">
                      <a16:colId xmlns:a16="http://schemas.microsoft.com/office/drawing/2014/main" xmlns="" val="20005"/>
                    </a:ext>
                  </a:extLst>
                </a:gridCol>
                <a:gridCol w="44450">
                  <a:extLst>
                    <a:ext uri="{9D8B030D-6E8A-4147-A177-3AD203B41FA5}">
                      <a16:colId xmlns:a16="http://schemas.microsoft.com/office/drawing/2014/main" xmlns="" val="20006"/>
                    </a:ext>
                  </a:extLst>
                </a:gridCol>
                <a:gridCol w="1053681">
                  <a:extLst>
                    <a:ext uri="{9D8B030D-6E8A-4147-A177-3AD203B41FA5}">
                      <a16:colId xmlns:a16="http://schemas.microsoft.com/office/drawing/2014/main" xmlns="" val="20007"/>
                    </a:ext>
                  </a:extLst>
                </a:gridCol>
              </a:tblGrid>
              <a:tr h="474245">
                <a:tc>
                  <a:txBody>
                    <a:bodyPr/>
                    <a:lstStyle/>
                    <a:p>
                      <a:pPr algn="ctr" rtl="0" fontAlgn="t"/>
                      <a:r>
                        <a:rPr lang="es-CL" sz="1200" b="1" u="none" strike="noStrike" dirty="0">
                          <a:effectLst/>
                        </a:rPr>
                        <a:t>Región </a:t>
                      </a:r>
                      <a:endParaRPr lang="es-CL" sz="1200" b="1" i="0" u="none" strike="noStrike" dirty="0">
                        <a:solidFill>
                          <a:srgbClr val="000000"/>
                        </a:solidFill>
                        <a:effectLst/>
                        <a:latin typeface="Calibri" panose="020F0502020204030204" pitchFamily="34" charset="0"/>
                      </a:endParaRPr>
                    </a:p>
                  </a:txBody>
                  <a:tcPr marL="7658" marR="7658" marT="7658" marB="0" anchor="ctr">
                    <a:lnB w="12700" cap="flat" cmpd="sng" algn="ctr">
                      <a:solidFill>
                        <a:schemeClr val="tx1"/>
                      </a:solidFill>
                      <a:prstDash val="solid"/>
                      <a:round/>
                      <a:headEnd type="none" w="med" len="med"/>
                      <a:tailEnd type="none" w="med" len="med"/>
                    </a:lnB>
                  </a:tcPr>
                </a:tc>
                <a:tc>
                  <a:txBody>
                    <a:bodyPr/>
                    <a:lstStyle/>
                    <a:p>
                      <a:pPr algn="ctr" rtl="0" fontAlgn="t"/>
                      <a:r>
                        <a:rPr lang="es-CL" sz="1200" b="1" i="0" u="none" strike="noStrike" dirty="0">
                          <a:solidFill>
                            <a:srgbClr val="000000"/>
                          </a:solidFill>
                          <a:effectLst/>
                          <a:latin typeface="Calibri" panose="020F0502020204030204" pitchFamily="34" charset="0"/>
                        </a:rPr>
                        <a:t>N° de explotaciones de AFC</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t"/>
                      <a:r>
                        <a:rPr lang="es-CL" sz="1200" b="1" i="0" u="none" strike="noStrike" dirty="0">
                          <a:solidFill>
                            <a:srgbClr val="000000"/>
                          </a:solidFill>
                          <a:effectLst/>
                          <a:latin typeface="Calibri" panose="020F0502020204030204" pitchFamily="34" charset="0"/>
                        </a:rPr>
                        <a:t>Femenino</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t"/>
                      <a:r>
                        <a:rPr lang="es-CL" sz="1200" b="1" i="0" u="none" strike="noStrike" dirty="0">
                          <a:solidFill>
                            <a:srgbClr val="000000"/>
                          </a:solidFill>
                          <a:effectLst/>
                          <a:latin typeface="Calibri" panose="020F0502020204030204" pitchFamily="34" charset="0"/>
                        </a:rPr>
                        <a:t>Masculino</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t"/>
                      <a:r>
                        <a:rPr lang="es-CL" sz="1200" b="1" i="0" u="none" strike="noStrike" dirty="0" smtClean="0">
                          <a:solidFill>
                            <a:srgbClr val="000000"/>
                          </a:solidFill>
                          <a:effectLst/>
                          <a:latin typeface="Calibri" panose="020F0502020204030204" pitchFamily="34" charset="0"/>
                        </a:rPr>
                        <a:t>Persona</a:t>
                      </a:r>
                      <a:r>
                        <a:rPr lang="es-CL" sz="1200" b="1" i="0" u="none" strike="noStrike" baseline="0" dirty="0" smtClean="0">
                          <a:solidFill>
                            <a:srgbClr val="000000"/>
                          </a:solidFill>
                          <a:effectLst/>
                          <a:latin typeface="Calibri" panose="020F0502020204030204" pitchFamily="34" charset="0"/>
                        </a:rPr>
                        <a:t> </a:t>
                      </a:r>
                      <a:r>
                        <a:rPr lang="es-CL" sz="1200" b="1" i="0" u="none" strike="noStrike" dirty="0" smtClean="0">
                          <a:solidFill>
                            <a:srgbClr val="000000"/>
                          </a:solidFill>
                          <a:effectLst/>
                          <a:latin typeface="Calibri" panose="020F0502020204030204" pitchFamily="34" charset="0"/>
                        </a:rPr>
                        <a:t>Jurídicas</a:t>
                      </a:r>
                      <a:endParaRPr lang="es-CL" sz="12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t"/>
                      <a:r>
                        <a:rPr lang="es-CL" sz="1200" b="1" i="0" u="none" strike="noStrike" dirty="0">
                          <a:solidFill>
                            <a:srgbClr val="000000"/>
                          </a:solidFill>
                          <a:effectLst/>
                          <a:latin typeface="Calibri" panose="020F0502020204030204" pitchFamily="34" charset="0"/>
                        </a:rPr>
                        <a:t>Total</a:t>
                      </a: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t"/>
                      <a:endParaRPr lang="es-CL" sz="1200" b="1" i="0" u="none" strike="noStrike" dirty="0">
                        <a:solidFill>
                          <a:srgbClr val="000000"/>
                        </a:solidFill>
                        <a:effectLst/>
                        <a:latin typeface="Calibri" panose="020F0502020204030204" pitchFamily="34" charset="0"/>
                      </a:endParaRPr>
                    </a:p>
                  </a:txBody>
                  <a:tcPr marL="9525" marR="9525" marT="9525" marB="0" anchor="ctr">
                    <a:lnB w="12700" cap="flat" cmpd="sng" algn="ctr">
                      <a:solidFill>
                        <a:schemeClr val="tx1"/>
                      </a:solidFill>
                      <a:prstDash val="solid"/>
                      <a:round/>
                      <a:headEnd type="none" w="med" len="med"/>
                      <a:tailEnd type="none" w="med" len="med"/>
                    </a:lnB>
                  </a:tcPr>
                </a:tc>
                <a:tc>
                  <a:txBody>
                    <a:bodyPr/>
                    <a:lstStyle/>
                    <a:p>
                      <a:pPr algn="ctr" rtl="0" fontAlgn="t"/>
                      <a:r>
                        <a:rPr lang="es-CL" sz="1200" b="1" i="0" u="none" strike="noStrike" dirty="0">
                          <a:solidFill>
                            <a:srgbClr val="000000"/>
                          </a:solidFill>
                          <a:effectLst/>
                          <a:latin typeface="Calibri" panose="020F0502020204030204" pitchFamily="34" charset="0"/>
                        </a:rPr>
                        <a:t>Cobertura atención (%) </a:t>
                      </a:r>
                    </a:p>
                  </a:txBody>
                  <a:tcPr marL="9525" marR="9525" marT="9525" marB="0"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183441">
                <a:tc>
                  <a:txBody>
                    <a:bodyPr/>
                    <a:lstStyle/>
                    <a:p>
                      <a:pPr algn="l" rtl="0" fontAlgn="b"/>
                      <a:r>
                        <a:rPr lang="es-CL" sz="1400" u="none" strike="noStrike" dirty="0">
                          <a:effectLst/>
                        </a:rPr>
                        <a:t>Arica y Parinacota </a:t>
                      </a:r>
                      <a:endParaRPr lang="es-CL" sz="1400" b="0" i="0" u="none" strike="noStrike" dirty="0">
                        <a:solidFill>
                          <a:srgbClr val="000000"/>
                        </a:solidFill>
                        <a:effectLst/>
                        <a:latin typeface="Calibri" panose="020F0502020204030204" pitchFamily="34" charset="0"/>
                      </a:endParaRPr>
                    </a:p>
                  </a:txBody>
                  <a:tcPr marL="7658" marR="7658" marT="7658" marB="0" anchor="b">
                    <a:lnT w="12700" cap="flat" cmpd="sng" algn="ctr">
                      <a:solidFill>
                        <a:schemeClr val="tx1"/>
                      </a:solidFill>
                      <a:prstDash val="solid"/>
                      <a:round/>
                      <a:headEnd type="none" w="med" len="med"/>
                      <a:tailEnd type="none" w="med" len="med"/>
                    </a:lnT>
                  </a:tcPr>
                </a:tc>
                <a:tc>
                  <a:txBody>
                    <a:bodyPr/>
                    <a:lstStyle/>
                    <a:p>
                      <a:pPr algn="r" rtl="0" fontAlgn="b"/>
                      <a:r>
                        <a:rPr lang="es-CL" sz="1200" b="0" i="0" u="none" strike="noStrike" dirty="0" smtClean="0">
                          <a:solidFill>
                            <a:srgbClr val="000000"/>
                          </a:solidFill>
                          <a:effectLst/>
                          <a:latin typeface="Calibri" panose="020F0502020204030204" pitchFamily="34" charset="0"/>
                        </a:rPr>
                        <a:t>2.267</a:t>
                      </a:r>
                      <a:endParaRPr lang="es-CL" sz="1200" b="0" i="0" u="none" strike="noStrike" dirty="0">
                        <a:solidFill>
                          <a:srgbClr val="000000"/>
                        </a:solidFill>
                        <a:effectLst/>
                        <a:latin typeface="Calibri" panose="020F0502020204030204" pitchFamily="34" charset="0"/>
                      </a:endParaRPr>
                    </a:p>
                  </a:txBody>
                  <a:tcPr marL="7620" marR="7620" marT="7620" marB="0" anchor="b">
                    <a:lnT w="12700" cap="flat" cmpd="sng" algn="ctr">
                      <a:solidFill>
                        <a:schemeClr val="tx1"/>
                      </a:solidFill>
                      <a:prstDash val="solid"/>
                      <a:round/>
                      <a:headEnd type="none" w="med" len="med"/>
                      <a:tailEnd type="none" w="med" len="med"/>
                    </a:lnT>
                  </a:tcPr>
                </a:tc>
                <a:tc>
                  <a:txBody>
                    <a:bodyPr/>
                    <a:lstStyle/>
                    <a:p>
                      <a:pPr algn="r" rtl="0" fontAlgn="t"/>
                      <a:r>
                        <a:rPr lang="es-CL" sz="1200" b="0" i="0" u="none" strike="noStrike" dirty="0">
                          <a:solidFill>
                            <a:srgbClr val="000000"/>
                          </a:solidFill>
                          <a:effectLst/>
                          <a:latin typeface="Calibri" panose="020F0502020204030204" pitchFamily="34" charset="0"/>
                        </a:rPr>
                        <a:t>556</a:t>
                      </a:r>
                    </a:p>
                  </a:txBody>
                  <a:tcPr marL="9525" marR="9525" marT="9525" marB="0">
                    <a:lnT w="12700" cap="flat" cmpd="sng" algn="ctr">
                      <a:solidFill>
                        <a:schemeClr val="tx1"/>
                      </a:solidFill>
                      <a:prstDash val="solid"/>
                      <a:round/>
                      <a:headEnd type="none" w="med" len="med"/>
                      <a:tailEnd type="none" w="med" len="med"/>
                    </a:lnT>
                  </a:tcPr>
                </a:tc>
                <a:tc>
                  <a:txBody>
                    <a:bodyPr/>
                    <a:lstStyle/>
                    <a:p>
                      <a:pPr algn="r" rtl="0" fontAlgn="t"/>
                      <a:r>
                        <a:rPr lang="es-CL" sz="1200" b="0" i="0" u="none" strike="noStrike">
                          <a:solidFill>
                            <a:srgbClr val="000000"/>
                          </a:solidFill>
                          <a:effectLst/>
                          <a:latin typeface="Calibri" panose="020F0502020204030204" pitchFamily="34" charset="0"/>
                        </a:rPr>
                        <a:t>500</a:t>
                      </a:r>
                    </a:p>
                  </a:txBody>
                  <a:tcPr marL="9525" marR="9525" marT="9525" marB="0">
                    <a:lnT w="12700" cap="flat" cmpd="sng" algn="ctr">
                      <a:solidFill>
                        <a:schemeClr val="tx1"/>
                      </a:solidFill>
                      <a:prstDash val="solid"/>
                      <a:round/>
                      <a:headEnd type="none" w="med" len="med"/>
                      <a:tailEnd type="none" w="med" len="med"/>
                    </a:lnT>
                  </a:tcPr>
                </a:tc>
                <a:tc>
                  <a:txBody>
                    <a:bodyPr/>
                    <a:lstStyle/>
                    <a:p>
                      <a:pPr algn="r" rtl="0" fontAlgn="t"/>
                      <a:r>
                        <a:rPr lang="es-CL" sz="1200" b="0" i="0" u="none" strike="noStrike">
                          <a:solidFill>
                            <a:srgbClr val="000000"/>
                          </a:solidFill>
                          <a:effectLst/>
                          <a:latin typeface="Calibri" panose="020F0502020204030204" pitchFamily="34" charset="0"/>
                        </a:rPr>
                        <a:t>9</a:t>
                      </a:r>
                    </a:p>
                  </a:txBody>
                  <a:tcPr marL="9525" marR="9525" marT="9525" marB="0">
                    <a:lnT w="12700" cap="flat" cmpd="sng" algn="ctr">
                      <a:solidFill>
                        <a:schemeClr val="tx1"/>
                      </a:solidFill>
                      <a:prstDash val="solid"/>
                      <a:round/>
                      <a:headEnd type="none" w="med" len="med"/>
                      <a:tailEnd type="none" w="med" len="med"/>
                    </a:lnT>
                  </a:tcPr>
                </a:tc>
                <a:tc>
                  <a:txBody>
                    <a:bodyPr/>
                    <a:lstStyle/>
                    <a:p>
                      <a:pPr algn="r" rtl="0" fontAlgn="t"/>
                      <a:r>
                        <a:rPr lang="es-CL" sz="1200" b="0" i="0" u="none" strike="noStrike" dirty="0" smtClean="0">
                          <a:solidFill>
                            <a:srgbClr val="000000"/>
                          </a:solidFill>
                          <a:effectLst/>
                          <a:latin typeface="Calibri" panose="020F0502020204030204" pitchFamily="34" charset="0"/>
                        </a:rPr>
                        <a:t>1.065</a:t>
                      </a:r>
                      <a:endParaRPr lang="es-CL" sz="1200" b="0" i="0" u="none" strike="noStrike" dirty="0">
                        <a:solidFill>
                          <a:srgbClr val="000000"/>
                        </a:solidFill>
                        <a:effectLst/>
                        <a:latin typeface="Calibri" panose="020F0502020204030204" pitchFamily="34" charset="0"/>
                      </a:endParaRPr>
                    </a:p>
                  </a:txBody>
                  <a:tcPr marL="9525" marR="9525" marT="9525" marB="0">
                    <a:lnT w="12700" cap="flat" cmpd="sng" algn="ctr">
                      <a:solidFill>
                        <a:schemeClr val="tx1"/>
                      </a:solidFill>
                      <a:prstDash val="solid"/>
                      <a:round/>
                      <a:headEnd type="none" w="med" len="med"/>
                      <a:tailEnd type="none" w="med" len="med"/>
                    </a:lnT>
                  </a:tcPr>
                </a:tc>
                <a:tc>
                  <a:txBody>
                    <a:bodyPr/>
                    <a:lstStyle/>
                    <a:p>
                      <a:pPr algn="r" rtl="0" fontAlgn="t"/>
                      <a:endParaRPr lang="es-CL" sz="1200" b="0" i="0" u="none" strike="noStrike" dirty="0">
                        <a:solidFill>
                          <a:srgbClr val="000000"/>
                        </a:solidFill>
                        <a:effectLst/>
                        <a:latin typeface="Calibri" panose="020F0502020204030204" pitchFamily="34" charset="0"/>
                      </a:endParaRPr>
                    </a:p>
                  </a:txBody>
                  <a:tcPr marL="7620" marR="7620" marT="7620" marB="0">
                    <a:lnT w="12700" cap="flat" cmpd="sng" algn="ctr">
                      <a:solidFill>
                        <a:schemeClr val="tx1"/>
                      </a:solidFill>
                      <a:prstDash val="solid"/>
                      <a:round/>
                      <a:headEnd type="none" w="med" len="med"/>
                      <a:tailEnd type="none" w="med" len="med"/>
                    </a:lnT>
                  </a:tcPr>
                </a:tc>
                <a:tc>
                  <a:txBody>
                    <a:bodyPr/>
                    <a:lstStyle/>
                    <a:p>
                      <a:pPr algn="r" rtl="0" fontAlgn="b"/>
                      <a:r>
                        <a:rPr lang="es-CL" sz="1200" b="0" i="0" u="none" strike="noStrike" dirty="0" smtClean="0">
                          <a:solidFill>
                            <a:srgbClr val="000000"/>
                          </a:solidFill>
                          <a:effectLst/>
                          <a:latin typeface="Calibri" panose="020F0502020204030204" pitchFamily="34" charset="0"/>
                        </a:rPr>
                        <a:t>47%</a:t>
                      </a:r>
                      <a:endParaRPr lang="es-CL" sz="1200" b="0" i="0" u="none" strike="noStrike" dirty="0">
                        <a:solidFill>
                          <a:srgbClr val="000000"/>
                        </a:solidFill>
                        <a:effectLst/>
                        <a:latin typeface="Calibri" panose="020F0502020204030204" pitchFamily="34" charset="0"/>
                      </a:endParaRPr>
                    </a:p>
                  </a:txBody>
                  <a:tcPr marL="7620" marR="7620" marT="762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01"/>
                  </a:ext>
                </a:extLst>
              </a:tr>
              <a:tr h="183441">
                <a:tc>
                  <a:txBody>
                    <a:bodyPr/>
                    <a:lstStyle/>
                    <a:p>
                      <a:pPr algn="l" rtl="0" fontAlgn="b"/>
                      <a:r>
                        <a:rPr lang="es-CL" sz="1400" u="none" strike="noStrike">
                          <a:effectLst/>
                        </a:rPr>
                        <a:t>Tarapacá </a:t>
                      </a:r>
                      <a:endParaRPr lang="es-CL" sz="1400" b="0" i="0" u="none" strike="noStrike">
                        <a:solidFill>
                          <a:srgbClr val="000000"/>
                        </a:solidFill>
                        <a:effectLst/>
                        <a:latin typeface="Calibri" panose="020F0502020204030204" pitchFamily="34" charset="0"/>
                      </a:endParaRPr>
                    </a:p>
                  </a:txBody>
                  <a:tcPr marL="7658" marR="7658" marT="7658" marB="0" anchor="b"/>
                </a:tc>
                <a:tc>
                  <a:txBody>
                    <a:bodyPr/>
                    <a:lstStyle/>
                    <a:p>
                      <a:pPr algn="r" rtl="0" fontAlgn="b"/>
                      <a:r>
                        <a:rPr lang="es-CL" sz="1200" b="0" i="0" u="none" strike="noStrike" dirty="0" smtClean="0">
                          <a:solidFill>
                            <a:srgbClr val="000000"/>
                          </a:solidFill>
                          <a:effectLst/>
                          <a:latin typeface="Calibri" panose="020F0502020204030204" pitchFamily="34" charset="0"/>
                        </a:rPr>
                        <a:t>1.826</a:t>
                      </a:r>
                      <a:endParaRPr lang="es-CL"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rtl="0" fontAlgn="t"/>
                      <a:r>
                        <a:rPr lang="es-CL" sz="1200" b="0" i="0" u="none" strike="noStrike" dirty="0">
                          <a:solidFill>
                            <a:srgbClr val="000000"/>
                          </a:solidFill>
                          <a:effectLst/>
                          <a:latin typeface="Calibri" panose="020F0502020204030204" pitchFamily="34" charset="0"/>
                        </a:rPr>
                        <a:t>541</a:t>
                      </a:r>
                    </a:p>
                  </a:txBody>
                  <a:tcPr marL="9525" marR="9525" marT="9525" marB="0"/>
                </a:tc>
                <a:tc>
                  <a:txBody>
                    <a:bodyPr/>
                    <a:lstStyle/>
                    <a:p>
                      <a:pPr algn="r" rtl="0" fontAlgn="t"/>
                      <a:r>
                        <a:rPr lang="es-CL" sz="1200" b="0" i="0" u="none" strike="noStrike">
                          <a:solidFill>
                            <a:srgbClr val="000000"/>
                          </a:solidFill>
                          <a:effectLst/>
                          <a:latin typeface="Calibri" panose="020F0502020204030204" pitchFamily="34" charset="0"/>
                        </a:rPr>
                        <a:t>631</a:t>
                      </a:r>
                    </a:p>
                  </a:txBody>
                  <a:tcPr marL="9525" marR="9525" marT="9525" marB="0"/>
                </a:tc>
                <a:tc>
                  <a:txBody>
                    <a:bodyPr/>
                    <a:lstStyle/>
                    <a:p>
                      <a:pPr algn="r" rtl="0" fontAlgn="t"/>
                      <a:r>
                        <a:rPr lang="es-CL" sz="1200" b="0" i="0" u="none" strike="noStrike">
                          <a:solidFill>
                            <a:srgbClr val="000000"/>
                          </a:solidFill>
                          <a:effectLst/>
                          <a:latin typeface="Calibri" panose="020F0502020204030204" pitchFamily="34" charset="0"/>
                        </a:rPr>
                        <a:t>17</a:t>
                      </a:r>
                    </a:p>
                  </a:txBody>
                  <a:tcPr marL="9525" marR="9525" marT="9525" marB="0"/>
                </a:tc>
                <a:tc>
                  <a:txBody>
                    <a:bodyPr/>
                    <a:lstStyle/>
                    <a:p>
                      <a:pPr algn="r" rtl="0" fontAlgn="t"/>
                      <a:r>
                        <a:rPr lang="es-CL" sz="1200" b="0" i="0" u="none" strike="noStrike" dirty="0" smtClean="0">
                          <a:solidFill>
                            <a:srgbClr val="000000"/>
                          </a:solidFill>
                          <a:effectLst/>
                          <a:latin typeface="Calibri" panose="020F0502020204030204" pitchFamily="34" charset="0"/>
                        </a:rPr>
                        <a:t>1.189</a:t>
                      </a:r>
                      <a:endParaRPr lang="es-CL" sz="1200" b="0" i="0" u="none" strike="noStrike" dirty="0">
                        <a:solidFill>
                          <a:srgbClr val="000000"/>
                        </a:solidFill>
                        <a:effectLst/>
                        <a:latin typeface="Calibri" panose="020F0502020204030204" pitchFamily="34" charset="0"/>
                      </a:endParaRPr>
                    </a:p>
                  </a:txBody>
                  <a:tcPr marL="9525" marR="9525" marT="9525" marB="0"/>
                </a:tc>
                <a:tc>
                  <a:txBody>
                    <a:bodyPr/>
                    <a:lstStyle/>
                    <a:p>
                      <a:pPr algn="r" rtl="0" fontAlgn="t"/>
                      <a:endParaRPr lang="es-CL" sz="1200" b="0" i="0" u="none" strike="noStrike" dirty="0">
                        <a:solidFill>
                          <a:srgbClr val="000000"/>
                        </a:solidFill>
                        <a:effectLst/>
                        <a:latin typeface="Calibri" panose="020F0502020204030204" pitchFamily="34" charset="0"/>
                      </a:endParaRPr>
                    </a:p>
                  </a:txBody>
                  <a:tcPr marL="7620" marR="7620" marT="7620" marB="0"/>
                </a:tc>
                <a:tc>
                  <a:txBody>
                    <a:bodyPr/>
                    <a:lstStyle/>
                    <a:p>
                      <a:pPr algn="r" rtl="0" fontAlgn="b"/>
                      <a:r>
                        <a:rPr lang="es-CL" sz="1200" b="0" i="0" u="none" strike="noStrike" dirty="0" smtClean="0">
                          <a:solidFill>
                            <a:srgbClr val="000000"/>
                          </a:solidFill>
                          <a:effectLst/>
                          <a:latin typeface="Calibri" panose="020F0502020204030204" pitchFamily="34" charset="0"/>
                        </a:rPr>
                        <a:t>65%</a:t>
                      </a:r>
                      <a:endParaRPr lang="es-CL"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0002"/>
                  </a:ext>
                </a:extLst>
              </a:tr>
              <a:tr h="183441">
                <a:tc>
                  <a:txBody>
                    <a:bodyPr/>
                    <a:lstStyle/>
                    <a:p>
                      <a:pPr algn="l" rtl="0" fontAlgn="b"/>
                      <a:r>
                        <a:rPr lang="es-CL" sz="1400" u="none" strike="noStrike">
                          <a:effectLst/>
                        </a:rPr>
                        <a:t>Antofagasta </a:t>
                      </a:r>
                      <a:endParaRPr lang="es-CL" sz="1400" b="0" i="0" u="none" strike="noStrike">
                        <a:solidFill>
                          <a:srgbClr val="000000"/>
                        </a:solidFill>
                        <a:effectLst/>
                        <a:latin typeface="Calibri" panose="020F0502020204030204" pitchFamily="34" charset="0"/>
                      </a:endParaRPr>
                    </a:p>
                  </a:txBody>
                  <a:tcPr marL="7658" marR="7658" marT="7658" marB="0" anchor="b"/>
                </a:tc>
                <a:tc>
                  <a:txBody>
                    <a:bodyPr/>
                    <a:lstStyle/>
                    <a:p>
                      <a:pPr algn="r" rtl="0" fontAlgn="b"/>
                      <a:r>
                        <a:rPr lang="es-CL" sz="1200" b="0" i="0" u="none" strike="noStrike" dirty="0" smtClean="0">
                          <a:solidFill>
                            <a:srgbClr val="000000"/>
                          </a:solidFill>
                          <a:effectLst/>
                          <a:latin typeface="Calibri" panose="020F0502020204030204" pitchFamily="34" charset="0"/>
                        </a:rPr>
                        <a:t>1.960</a:t>
                      </a:r>
                      <a:endParaRPr lang="es-CL"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rtl="0" fontAlgn="t"/>
                      <a:r>
                        <a:rPr lang="es-CL" sz="1200" b="0" i="0" u="none" strike="noStrike" dirty="0">
                          <a:solidFill>
                            <a:srgbClr val="000000"/>
                          </a:solidFill>
                          <a:effectLst/>
                          <a:latin typeface="Calibri" panose="020F0502020204030204" pitchFamily="34" charset="0"/>
                        </a:rPr>
                        <a:t>677</a:t>
                      </a:r>
                    </a:p>
                  </a:txBody>
                  <a:tcPr marL="9525" marR="9525" marT="9525" marB="0"/>
                </a:tc>
                <a:tc>
                  <a:txBody>
                    <a:bodyPr/>
                    <a:lstStyle/>
                    <a:p>
                      <a:pPr algn="r" rtl="0" fontAlgn="t"/>
                      <a:r>
                        <a:rPr lang="es-CL" sz="1200" b="0" i="0" u="none" strike="noStrike" dirty="0">
                          <a:solidFill>
                            <a:srgbClr val="000000"/>
                          </a:solidFill>
                          <a:effectLst/>
                          <a:latin typeface="Calibri" panose="020F0502020204030204" pitchFamily="34" charset="0"/>
                        </a:rPr>
                        <a:t>436</a:t>
                      </a:r>
                    </a:p>
                  </a:txBody>
                  <a:tcPr marL="9525" marR="9525" marT="9525" marB="0"/>
                </a:tc>
                <a:tc>
                  <a:txBody>
                    <a:bodyPr/>
                    <a:lstStyle/>
                    <a:p>
                      <a:pPr algn="r" rtl="0" fontAlgn="t"/>
                      <a:r>
                        <a:rPr lang="es-CL" sz="1200" b="0" i="0" u="none" strike="noStrike" dirty="0">
                          <a:solidFill>
                            <a:srgbClr val="000000"/>
                          </a:solidFill>
                          <a:effectLst/>
                          <a:latin typeface="Calibri" panose="020F0502020204030204" pitchFamily="34" charset="0"/>
                        </a:rPr>
                        <a:t>23</a:t>
                      </a:r>
                    </a:p>
                  </a:txBody>
                  <a:tcPr marL="9525" marR="9525" marT="9525" marB="0"/>
                </a:tc>
                <a:tc>
                  <a:txBody>
                    <a:bodyPr/>
                    <a:lstStyle/>
                    <a:p>
                      <a:pPr algn="r" rtl="0" fontAlgn="t"/>
                      <a:r>
                        <a:rPr lang="es-CL" sz="1200" b="0" i="0" u="none" strike="noStrike" dirty="0" smtClean="0">
                          <a:solidFill>
                            <a:srgbClr val="000000"/>
                          </a:solidFill>
                          <a:effectLst/>
                          <a:latin typeface="Calibri" panose="020F0502020204030204" pitchFamily="34" charset="0"/>
                        </a:rPr>
                        <a:t>1.136</a:t>
                      </a:r>
                      <a:endParaRPr lang="es-CL" sz="1200" b="0" i="0" u="none" strike="noStrike" dirty="0">
                        <a:solidFill>
                          <a:srgbClr val="000000"/>
                        </a:solidFill>
                        <a:effectLst/>
                        <a:latin typeface="Calibri" panose="020F0502020204030204" pitchFamily="34" charset="0"/>
                      </a:endParaRPr>
                    </a:p>
                  </a:txBody>
                  <a:tcPr marL="9525" marR="9525" marT="9525" marB="0"/>
                </a:tc>
                <a:tc>
                  <a:txBody>
                    <a:bodyPr/>
                    <a:lstStyle/>
                    <a:p>
                      <a:pPr algn="r" rtl="0" fontAlgn="t"/>
                      <a:endParaRPr lang="es-CL" sz="1200" b="0" i="0" u="none" strike="noStrike" dirty="0">
                        <a:solidFill>
                          <a:srgbClr val="000000"/>
                        </a:solidFill>
                        <a:effectLst/>
                        <a:latin typeface="Calibri" panose="020F0502020204030204" pitchFamily="34" charset="0"/>
                      </a:endParaRPr>
                    </a:p>
                  </a:txBody>
                  <a:tcPr marL="7620" marR="7620" marT="7620" marB="0"/>
                </a:tc>
                <a:tc>
                  <a:txBody>
                    <a:bodyPr/>
                    <a:lstStyle/>
                    <a:p>
                      <a:pPr algn="r" rtl="0" fontAlgn="b"/>
                      <a:r>
                        <a:rPr lang="es-CL" sz="1200" b="0" i="0" u="none" strike="noStrike" dirty="0" smtClean="0">
                          <a:solidFill>
                            <a:srgbClr val="000000"/>
                          </a:solidFill>
                          <a:effectLst/>
                          <a:latin typeface="Calibri" panose="020F0502020204030204" pitchFamily="34" charset="0"/>
                        </a:rPr>
                        <a:t>58%</a:t>
                      </a:r>
                      <a:endParaRPr lang="es-CL"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0003"/>
                  </a:ext>
                </a:extLst>
              </a:tr>
              <a:tr h="183441">
                <a:tc>
                  <a:txBody>
                    <a:bodyPr/>
                    <a:lstStyle/>
                    <a:p>
                      <a:pPr algn="l" rtl="0" fontAlgn="b"/>
                      <a:r>
                        <a:rPr lang="es-CL" sz="1400" u="none" strike="noStrike">
                          <a:effectLst/>
                        </a:rPr>
                        <a:t>Atacama </a:t>
                      </a:r>
                      <a:endParaRPr lang="es-CL" sz="1400" b="0" i="0" u="none" strike="noStrike">
                        <a:solidFill>
                          <a:srgbClr val="000000"/>
                        </a:solidFill>
                        <a:effectLst/>
                        <a:latin typeface="Calibri" panose="020F0502020204030204" pitchFamily="34" charset="0"/>
                      </a:endParaRPr>
                    </a:p>
                  </a:txBody>
                  <a:tcPr marL="7658" marR="7658" marT="7658" marB="0" anchor="b"/>
                </a:tc>
                <a:tc>
                  <a:txBody>
                    <a:bodyPr/>
                    <a:lstStyle/>
                    <a:p>
                      <a:pPr algn="r" rtl="0" fontAlgn="b"/>
                      <a:r>
                        <a:rPr lang="es-CL" sz="1200" b="0" i="0" u="none" strike="noStrike" dirty="0" smtClean="0">
                          <a:solidFill>
                            <a:srgbClr val="000000"/>
                          </a:solidFill>
                          <a:effectLst/>
                          <a:latin typeface="Calibri" panose="020F0502020204030204" pitchFamily="34" charset="0"/>
                        </a:rPr>
                        <a:t>2.448</a:t>
                      </a:r>
                      <a:endParaRPr lang="es-CL"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rtl="0" fontAlgn="t"/>
                      <a:r>
                        <a:rPr lang="es-CL" sz="1200" b="0" i="0" u="none" strike="noStrike" dirty="0">
                          <a:solidFill>
                            <a:srgbClr val="000000"/>
                          </a:solidFill>
                          <a:effectLst/>
                          <a:latin typeface="Calibri" panose="020F0502020204030204" pitchFamily="34" charset="0"/>
                        </a:rPr>
                        <a:t>605</a:t>
                      </a:r>
                    </a:p>
                  </a:txBody>
                  <a:tcPr marL="9525" marR="9525" marT="9525" marB="0"/>
                </a:tc>
                <a:tc>
                  <a:txBody>
                    <a:bodyPr/>
                    <a:lstStyle/>
                    <a:p>
                      <a:pPr algn="r" rtl="0" fontAlgn="t"/>
                      <a:r>
                        <a:rPr lang="es-CL" sz="1200" b="0" i="0" u="none" strike="noStrike" dirty="0">
                          <a:solidFill>
                            <a:srgbClr val="000000"/>
                          </a:solidFill>
                          <a:effectLst/>
                          <a:latin typeface="Calibri" panose="020F0502020204030204" pitchFamily="34" charset="0"/>
                        </a:rPr>
                        <a:t>688</a:t>
                      </a:r>
                    </a:p>
                  </a:txBody>
                  <a:tcPr marL="9525" marR="9525" marT="9525" marB="0"/>
                </a:tc>
                <a:tc>
                  <a:txBody>
                    <a:bodyPr/>
                    <a:lstStyle/>
                    <a:p>
                      <a:pPr algn="r" rtl="0" fontAlgn="t"/>
                      <a:r>
                        <a:rPr lang="es-CL" sz="1200" b="0" i="0" u="none" strike="noStrike">
                          <a:solidFill>
                            <a:srgbClr val="000000"/>
                          </a:solidFill>
                          <a:effectLst/>
                          <a:latin typeface="Calibri" panose="020F0502020204030204" pitchFamily="34" charset="0"/>
                        </a:rPr>
                        <a:t>1</a:t>
                      </a:r>
                    </a:p>
                  </a:txBody>
                  <a:tcPr marL="9525" marR="9525" marT="9525" marB="0"/>
                </a:tc>
                <a:tc>
                  <a:txBody>
                    <a:bodyPr/>
                    <a:lstStyle/>
                    <a:p>
                      <a:pPr algn="r" rtl="0" fontAlgn="t"/>
                      <a:r>
                        <a:rPr lang="es-CL" sz="1200" b="0" i="0" u="none" strike="noStrike" dirty="0" smtClean="0">
                          <a:solidFill>
                            <a:srgbClr val="000000"/>
                          </a:solidFill>
                          <a:effectLst/>
                          <a:latin typeface="Calibri" panose="020F0502020204030204" pitchFamily="34" charset="0"/>
                        </a:rPr>
                        <a:t>1.294</a:t>
                      </a:r>
                      <a:endParaRPr lang="es-CL" sz="1200" b="0" i="0" u="none" strike="noStrike" dirty="0">
                        <a:solidFill>
                          <a:srgbClr val="000000"/>
                        </a:solidFill>
                        <a:effectLst/>
                        <a:latin typeface="Calibri" panose="020F0502020204030204" pitchFamily="34" charset="0"/>
                      </a:endParaRPr>
                    </a:p>
                  </a:txBody>
                  <a:tcPr marL="9525" marR="9525" marT="9525" marB="0"/>
                </a:tc>
                <a:tc>
                  <a:txBody>
                    <a:bodyPr/>
                    <a:lstStyle/>
                    <a:p>
                      <a:pPr algn="r" rtl="0" fontAlgn="t"/>
                      <a:endParaRPr lang="es-CL" sz="1200" b="0" i="0" u="none" strike="noStrike" dirty="0">
                        <a:solidFill>
                          <a:srgbClr val="000000"/>
                        </a:solidFill>
                        <a:effectLst/>
                        <a:latin typeface="Calibri" panose="020F0502020204030204" pitchFamily="34" charset="0"/>
                      </a:endParaRPr>
                    </a:p>
                  </a:txBody>
                  <a:tcPr marL="7620" marR="7620" marT="7620" marB="0"/>
                </a:tc>
                <a:tc>
                  <a:txBody>
                    <a:bodyPr/>
                    <a:lstStyle/>
                    <a:p>
                      <a:pPr algn="r" rtl="0" fontAlgn="b"/>
                      <a:r>
                        <a:rPr lang="es-CL" sz="1200" b="0" i="0" u="none" strike="noStrike" dirty="0" smtClean="0">
                          <a:solidFill>
                            <a:srgbClr val="000000"/>
                          </a:solidFill>
                          <a:effectLst/>
                          <a:latin typeface="Calibri" panose="020F0502020204030204" pitchFamily="34" charset="0"/>
                        </a:rPr>
                        <a:t>53%</a:t>
                      </a:r>
                      <a:endParaRPr lang="es-CL"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0004"/>
                  </a:ext>
                </a:extLst>
              </a:tr>
              <a:tr h="183441">
                <a:tc>
                  <a:txBody>
                    <a:bodyPr/>
                    <a:lstStyle/>
                    <a:p>
                      <a:pPr algn="l" rtl="0" fontAlgn="b"/>
                      <a:r>
                        <a:rPr lang="es-CL" sz="1400" u="none" strike="noStrike" dirty="0">
                          <a:effectLst/>
                        </a:rPr>
                        <a:t>Coquimbo </a:t>
                      </a:r>
                      <a:endParaRPr lang="es-CL" sz="1400" b="0" i="0" u="none" strike="noStrike" dirty="0">
                        <a:solidFill>
                          <a:srgbClr val="000000"/>
                        </a:solidFill>
                        <a:effectLst/>
                        <a:latin typeface="Calibri" panose="020F0502020204030204" pitchFamily="34" charset="0"/>
                      </a:endParaRPr>
                    </a:p>
                  </a:txBody>
                  <a:tcPr marL="7658" marR="7658" marT="7658" marB="0" anchor="b"/>
                </a:tc>
                <a:tc>
                  <a:txBody>
                    <a:bodyPr/>
                    <a:lstStyle/>
                    <a:p>
                      <a:pPr algn="r" rtl="0" fontAlgn="b"/>
                      <a:r>
                        <a:rPr lang="es-CL" sz="1200" b="0" i="0" u="none" strike="noStrike" dirty="0" smtClean="0">
                          <a:solidFill>
                            <a:srgbClr val="000000"/>
                          </a:solidFill>
                          <a:effectLst/>
                          <a:latin typeface="Calibri" panose="020F0502020204030204" pitchFamily="34" charset="0"/>
                        </a:rPr>
                        <a:t>13.727</a:t>
                      </a:r>
                      <a:endParaRPr lang="es-CL"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rtl="0" fontAlgn="t"/>
                      <a:r>
                        <a:rPr lang="es-CL" sz="1200" b="0" i="0" u="none" strike="noStrike" dirty="0" smtClean="0">
                          <a:solidFill>
                            <a:srgbClr val="000000"/>
                          </a:solidFill>
                          <a:effectLst/>
                          <a:latin typeface="Calibri" panose="020F0502020204030204" pitchFamily="34" charset="0"/>
                        </a:rPr>
                        <a:t>3.533</a:t>
                      </a:r>
                      <a:endParaRPr lang="es-CL" sz="1200" b="0" i="0" u="none" strike="noStrike" dirty="0">
                        <a:solidFill>
                          <a:srgbClr val="000000"/>
                        </a:solidFill>
                        <a:effectLst/>
                        <a:latin typeface="Calibri" panose="020F0502020204030204" pitchFamily="34" charset="0"/>
                      </a:endParaRPr>
                    </a:p>
                  </a:txBody>
                  <a:tcPr marL="9525" marR="9525" marT="9525" marB="0"/>
                </a:tc>
                <a:tc>
                  <a:txBody>
                    <a:bodyPr/>
                    <a:lstStyle/>
                    <a:p>
                      <a:pPr algn="r" rtl="0" fontAlgn="t"/>
                      <a:r>
                        <a:rPr lang="es-CL" sz="1200" b="0" i="0" u="none" strike="noStrike" dirty="0" smtClean="0">
                          <a:solidFill>
                            <a:srgbClr val="000000"/>
                          </a:solidFill>
                          <a:effectLst/>
                          <a:latin typeface="Calibri" panose="020F0502020204030204" pitchFamily="34" charset="0"/>
                        </a:rPr>
                        <a:t>5.256</a:t>
                      </a:r>
                      <a:endParaRPr lang="es-CL" sz="1200" b="0" i="0" u="none" strike="noStrike" dirty="0">
                        <a:solidFill>
                          <a:srgbClr val="000000"/>
                        </a:solidFill>
                        <a:effectLst/>
                        <a:latin typeface="Calibri" panose="020F0502020204030204" pitchFamily="34" charset="0"/>
                      </a:endParaRPr>
                    </a:p>
                  </a:txBody>
                  <a:tcPr marL="9525" marR="9525" marT="9525" marB="0"/>
                </a:tc>
                <a:tc>
                  <a:txBody>
                    <a:bodyPr/>
                    <a:lstStyle/>
                    <a:p>
                      <a:pPr algn="r" rtl="0" fontAlgn="t"/>
                      <a:r>
                        <a:rPr lang="es-CL" sz="1200" b="0" i="0" u="none" strike="noStrike" dirty="0">
                          <a:solidFill>
                            <a:srgbClr val="000000"/>
                          </a:solidFill>
                          <a:effectLst/>
                          <a:latin typeface="Calibri" panose="020F0502020204030204" pitchFamily="34" charset="0"/>
                        </a:rPr>
                        <a:t>58</a:t>
                      </a:r>
                    </a:p>
                  </a:txBody>
                  <a:tcPr marL="9525" marR="9525" marT="9525" marB="0"/>
                </a:tc>
                <a:tc>
                  <a:txBody>
                    <a:bodyPr/>
                    <a:lstStyle/>
                    <a:p>
                      <a:pPr algn="r" rtl="0" fontAlgn="t"/>
                      <a:r>
                        <a:rPr lang="es-CL" sz="1200" b="0" i="0" u="none" strike="noStrike" dirty="0" smtClean="0">
                          <a:solidFill>
                            <a:srgbClr val="000000"/>
                          </a:solidFill>
                          <a:effectLst/>
                          <a:latin typeface="Calibri" panose="020F0502020204030204" pitchFamily="34" charset="0"/>
                        </a:rPr>
                        <a:t>8.847</a:t>
                      </a:r>
                      <a:endParaRPr lang="es-CL" sz="1200" b="0" i="0" u="none" strike="noStrike" dirty="0">
                        <a:solidFill>
                          <a:srgbClr val="000000"/>
                        </a:solidFill>
                        <a:effectLst/>
                        <a:latin typeface="Calibri" panose="020F0502020204030204" pitchFamily="34" charset="0"/>
                      </a:endParaRPr>
                    </a:p>
                  </a:txBody>
                  <a:tcPr marL="9525" marR="9525" marT="9525" marB="0"/>
                </a:tc>
                <a:tc>
                  <a:txBody>
                    <a:bodyPr/>
                    <a:lstStyle/>
                    <a:p>
                      <a:pPr algn="r" rtl="0" fontAlgn="t"/>
                      <a:endParaRPr lang="es-CL" sz="1200" b="0" i="0" u="none" strike="noStrike" dirty="0">
                        <a:solidFill>
                          <a:srgbClr val="000000"/>
                        </a:solidFill>
                        <a:effectLst/>
                        <a:latin typeface="Calibri" panose="020F0502020204030204" pitchFamily="34" charset="0"/>
                      </a:endParaRPr>
                    </a:p>
                  </a:txBody>
                  <a:tcPr marL="7620" marR="7620" marT="7620" marB="0"/>
                </a:tc>
                <a:tc>
                  <a:txBody>
                    <a:bodyPr/>
                    <a:lstStyle/>
                    <a:p>
                      <a:pPr algn="r" rtl="0" fontAlgn="b"/>
                      <a:r>
                        <a:rPr lang="es-CL" sz="1200" b="0" i="0" u="none" strike="noStrike" dirty="0" smtClean="0">
                          <a:solidFill>
                            <a:srgbClr val="000000"/>
                          </a:solidFill>
                          <a:effectLst/>
                          <a:latin typeface="Calibri" panose="020F0502020204030204" pitchFamily="34" charset="0"/>
                        </a:rPr>
                        <a:t>64%</a:t>
                      </a:r>
                      <a:endParaRPr lang="es-CL"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0005"/>
                  </a:ext>
                </a:extLst>
              </a:tr>
              <a:tr h="183441">
                <a:tc>
                  <a:txBody>
                    <a:bodyPr/>
                    <a:lstStyle/>
                    <a:p>
                      <a:pPr algn="l" rtl="0" fontAlgn="b"/>
                      <a:r>
                        <a:rPr lang="es-CL" sz="1400" u="none" strike="noStrike">
                          <a:effectLst/>
                        </a:rPr>
                        <a:t>Valparaíso </a:t>
                      </a:r>
                      <a:endParaRPr lang="es-CL" sz="1400" b="0" i="0" u="none" strike="noStrike">
                        <a:solidFill>
                          <a:srgbClr val="000000"/>
                        </a:solidFill>
                        <a:effectLst/>
                        <a:latin typeface="Calibri" panose="020F0502020204030204" pitchFamily="34" charset="0"/>
                      </a:endParaRPr>
                    </a:p>
                  </a:txBody>
                  <a:tcPr marL="7658" marR="7658" marT="7658" marB="0" anchor="b"/>
                </a:tc>
                <a:tc>
                  <a:txBody>
                    <a:bodyPr/>
                    <a:lstStyle/>
                    <a:p>
                      <a:pPr algn="r" rtl="0" fontAlgn="b"/>
                      <a:r>
                        <a:rPr lang="es-CL" sz="1200" b="0" i="0" u="none" strike="noStrike" dirty="0" smtClean="0">
                          <a:solidFill>
                            <a:srgbClr val="000000"/>
                          </a:solidFill>
                          <a:effectLst/>
                          <a:latin typeface="Calibri" panose="020F0502020204030204" pitchFamily="34" charset="0"/>
                        </a:rPr>
                        <a:t>13.738</a:t>
                      </a:r>
                      <a:endParaRPr lang="es-CL"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rtl="0" fontAlgn="t"/>
                      <a:r>
                        <a:rPr lang="es-CL" sz="1200" b="0" i="0" u="none" strike="noStrike" dirty="0" smtClean="0">
                          <a:solidFill>
                            <a:srgbClr val="000000"/>
                          </a:solidFill>
                          <a:effectLst/>
                          <a:latin typeface="Calibri" panose="020F0502020204030204" pitchFamily="34" charset="0"/>
                        </a:rPr>
                        <a:t>3.155</a:t>
                      </a:r>
                      <a:endParaRPr lang="es-CL" sz="1200" b="0" i="0" u="none" strike="noStrike" dirty="0">
                        <a:solidFill>
                          <a:srgbClr val="000000"/>
                        </a:solidFill>
                        <a:effectLst/>
                        <a:latin typeface="Calibri" panose="020F0502020204030204" pitchFamily="34" charset="0"/>
                      </a:endParaRPr>
                    </a:p>
                  </a:txBody>
                  <a:tcPr marL="9525" marR="9525" marT="9525" marB="0"/>
                </a:tc>
                <a:tc>
                  <a:txBody>
                    <a:bodyPr/>
                    <a:lstStyle/>
                    <a:p>
                      <a:pPr algn="r" rtl="0" fontAlgn="t"/>
                      <a:r>
                        <a:rPr lang="es-CL" sz="1200" b="0" i="0" u="none" strike="noStrike" dirty="0" smtClean="0">
                          <a:solidFill>
                            <a:srgbClr val="000000"/>
                          </a:solidFill>
                          <a:effectLst/>
                          <a:latin typeface="Calibri" panose="020F0502020204030204" pitchFamily="34" charset="0"/>
                        </a:rPr>
                        <a:t>5.171</a:t>
                      </a:r>
                      <a:endParaRPr lang="es-CL" sz="1200" b="0" i="0" u="none" strike="noStrike" dirty="0">
                        <a:solidFill>
                          <a:srgbClr val="000000"/>
                        </a:solidFill>
                        <a:effectLst/>
                        <a:latin typeface="Calibri" panose="020F0502020204030204" pitchFamily="34" charset="0"/>
                      </a:endParaRPr>
                    </a:p>
                  </a:txBody>
                  <a:tcPr marL="9525" marR="9525" marT="9525" marB="0"/>
                </a:tc>
                <a:tc>
                  <a:txBody>
                    <a:bodyPr/>
                    <a:lstStyle/>
                    <a:p>
                      <a:pPr algn="r" rtl="0" fontAlgn="t"/>
                      <a:r>
                        <a:rPr lang="es-CL" sz="1200" b="0" i="0" u="none" strike="noStrike" dirty="0">
                          <a:solidFill>
                            <a:srgbClr val="000000"/>
                          </a:solidFill>
                          <a:effectLst/>
                          <a:latin typeface="Calibri" panose="020F0502020204030204" pitchFamily="34" charset="0"/>
                        </a:rPr>
                        <a:t>27</a:t>
                      </a:r>
                    </a:p>
                  </a:txBody>
                  <a:tcPr marL="9525" marR="9525" marT="9525" marB="0"/>
                </a:tc>
                <a:tc>
                  <a:txBody>
                    <a:bodyPr/>
                    <a:lstStyle/>
                    <a:p>
                      <a:pPr algn="r" rtl="0" fontAlgn="t"/>
                      <a:r>
                        <a:rPr lang="es-CL" sz="1200" b="0" i="0" u="none" strike="noStrike" dirty="0" smtClean="0">
                          <a:solidFill>
                            <a:srgbClr val="000000"/>
                          </a:solidFill>
                          <a:effectLst/>
                          <a:latin typeface="Calibri" panose="020F0502020204030204" pitchFamily="34" charset="0"/>
                        </a:rPr>
                        <a:t>8.355</a:t>
                      </a:r>
                      <a:endParaRPr lang="es-CL" sz="1200" b="0" i="0" u="none" strike="noStrike" dirty="0">
                        <a:solidFill>
                          <a:srgbClr val="000000"/>
                        </a:solidFill>
                        <a:effectLst/>
                        <a:latin typeface="Calibri" panose="020F0502020204030204" pitchFamily="34" charset="0"/>
                      </a:endParaRPr>
                    </a:p>
                  </a:txBody>
                  <a:tcPr marL="9525" marR="9525" marT="9525" marB="0"/>
                </a:tc>
                <a:tc>
                  <a:txBody>
                    <a:bodyPr/>
                    <a:lstStyle/>
                    <a:p>
                      <a:pPr algn="r" rtl="0" fontAlgn="t"/>
                      <a:endParaRPr lang="es-CL" sz="1200" b="0" i="0" u="none" strike="noStrike" dirty="0">
                        <a:solidFill>
                          <a:srgbClr val="000000"/>
                        </a:solidFill>
                        <a:effectLst/>
                        <a:latin typeface="Calibri" panose="020F0502020204030204" pitchFamily="34" charset="0"/>
                      </a:endParaRPr>
                    </a:p>
                  </a:txBody>
                  <a:tcPr marL="7620" marR="7620" marT="7620" marB="0"/>
                </a:tc>
                <a:tc>
                  <a:txBody>
                    <a:bodyPr/>
                    <a:lstStyle/>
                    <a:p>
                      <a:pPr algn="r" rtl="0" fontAlgn="b"/>
                      <a:r>
                        <a:rPr lang="es-CL" sz="1200" b="0" i="0" u="none" strike="noStrike" dirty="0" smtClean="0">
                          <a:solidFill>
                            <a:srgbClr val="000000"/>
                          </a:solidFill>
                          <a:effectLst/>
                          <a:latin typeface="Calibri" panose="020F0502020204030204" pitchFamily="34" charset="0"/>
                        </a:rPr>
                        <a:t>61%</a:t>
                      </a:r>
                      <a:endParaRPr lang="es-CL"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0006"/>
                  </a:ext>
                </a:extLst>
              </a:tr>
              <a:tr h="183441">
                <a:tc>
                  <a:txBody>
                    <a:bodyPr/>
                    <a:lstStyle/>
                    <a:p>
                      <a:pPr algn="l" rtl="0" fontAlgn="b"/>
                      <a:r>
                        <a:rPr lang="es-CL" sz="1400" u="none" strike="noStrike">
                          <a:effectLst/>
                        </a:rPr>
                        <a:t>Metropolitana </a:t>
                      </a:r>
                      <a:endParaRPr lang="es-CL" sz="1400" b="0" i="0" u="none" strike="noStrike">
                        <a:solidFill>
                          <a:srgbClr val="000000"/>
                        </a:solidFill>
                        <a:effectLst/>
                        <a:latin typeface="Calibri" panose="020F0502020204030204" pitchFamily="34" charset="0"/>
                      </a:endParaRPr>
                    </a:p>
                  </a:txBody>
                  <a:tcPr marL="7658" marR="7658" marT="7658" marB="0" anchor="b"/>
                </a:tc>
                <a:tc>
                  <a:txBody>
                    <a:bodyPr/>
                    <a:lstStyle/>
                    <a:p>
                      <a:pPr algn="r" rtl="0" fontAlgn="b"/>
                      <a:r>
                        <a:rPr lang="es-CL" sz="1200" b="0" i="0" u="none" strike="noStrike" dirty="0" smtClean="0">
                          <a:solidFill>
                            <a:srgbClr val="000000"/>
                          </a:solidFill>
                          <a:effectLst/>
                          <a:latin typeface="Calibri" panose="020F0502020204030204" pitchFamily="34" charset="0"/>
                        </a:rPr>
                        <a:t>8.539</a:t>
                      </a:r>
                      <a:endParaRPr lang="es-CL"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rtl="0" fontAlgn="t"/>
                      <a:r>
                        <a:rPr lang="es-CL" sz="1200" b="0" i="0" u="none" strike="noStrike" dirty="0" smtClean="0">
                          <a:solidFill>
                            <a:srgbClr val="000000"/>
                          </a:solidFill>
                          <a:effectLst/>
                          <a:latin typeface="Calibri" panose="020F0502020204030204" pitchFamily="34" charset="0"/>
                        </a:rPr>
                        <a:t>2.227</a:t>
                      </a:r>
                      <a:endParaRPr lang="es-CL" sz="1200" b="0" i="0" u="none" strike="noStrike" dirty="0">
                        <a:solidFill>
                          <a:srgbClr val="000000"/>
                        </a:solidFill>
                        <a:effectLst/>
                        <a:latin typeface="Calibri" panose="020F0502020204030204" pitchFamily="34" charset="0"/>
                      </a:endParaRPr>
                    </a:p>
                  </a:txBody>
                  <a:tcPr marL="9525" marR="9525" marT="9525" marB="0"/>
                </a:tc>
                <a:tc>
                  <a:txBody>
                    <a:bodyPr/>
                    <a:lstStyle/>
                    <a:p>
                      <a:pPr algn="r" rtl="0" fontAlgn="t"/>
                      <a:r>
                        <a:rPr lang="es-CL" sz="1200" b="0" i="0" u="none" strike="noStrike" dirty="0" smtClean="0">
                          <a:solidFill>
                            <a:srgbClr val="000000"/>
                          </a:solidFill>
                          <a:effectLst/>
                          <a:latin typeface="Calibri" panose="020F0502020204030204" pitchFamily="34" charset="0"/>
                        </a:rPr>
                        <a:t>2.889</a:t>
                      </a:r>
                      <a:endParaRPr lang="es-CL" sz="1200" b="0" i="0" u="none" strike="noStrike" dirty="0">
                        <a:solidFill>
                          <a:srgbClr val="000000"/>
                        </a:solidFill>
                        <a:effectLst/>
                        <a:latin typeface="Calibri" panose="020F0502020204030204" pitchFamily="34" charset="0"/>
                      </a:endParaRPr>
                    </a:p>
                  </a:txBody>
                  <a:tcPr marL="9525" marR="9525" marT="9525" marB="0"/>
                </a:tc>
                <a:tc>
                  <a:txBody>
                    <a:bodyPr/>
                    <a:lstStyle/>
                    <a:p>
                      <a:pPr algn="r" rtl="0" fontAlgn="t"/>
                      <a:r>
                        <a:rPr lang="es-CL" sz="1200" b="0" i="0" u="none" strike="noStrike" dirty="0">
                          <a:solidFill>
                            <a:srgbClr val="000000"/>
                          </a:solidFill>
                          <a:effectLst/>
                          <a:latin typeface="Calibri" panose="020F0502020204030204" pitchFamily="34" charset="0"/>
                        </a:rPr>
                        <a:t>39</a:t>
                      </a:r>
                    </a:p>
                  </a:txBody>
                  <a:tcPr marL="9525" marR="9525" marT="9525" marB="0"/>
                </a:tc>
                <a:tc>
                  <a:txBody>
                    <a:bodyPr/>
                    <a:lstStyle/>
                    <a:p>
                      <a:pPr algn="r" rtl="0" fontAlgn="t"/>
                      <a:r>
                        <a:rPr lang="es-CL" sz="1200" b="0" i="0" u="none" strike="noStrike" dirty="0" smtClean="0">
                          <a:solidFill>
                            <a:srgbClr val="000000"/>
                          </a:solidFill>
                          <a:effectLst/>
                          <a:latin typeface="Calibri" panose="020F0502020204030204" pitchFamily="34" charset="0"/>
                        </a:rPr>
                        <a:t>5.155</a:t>
                      </a:r>
                      <a:endParaRPr lang="es-CL" sz="1200" b="0" i="0" u="none" strike="noStrike" dirty="0">
                        <a:solidFill>
                          <a:srgbClr val="000000"/>
                        </a:solidFill>
                        <a:effectLst/>
                        <a:latin typeface="Calibri" panose="020F0502020204030204" pitchFamily="34" charset="0"/>
                      </a:endParaRPr>
                    </a:p>
                  </a:txBody>
                  <a:tcPr marL="9525" marR="9525" marT="9525" marB="0"/>
                </a:tc>
                <a:tc>
                  <a:txBody>
                    <a:bodyPr/>
                    <a:lstStyle/>
                    <a:p>
                      <a:pPr algn="r" rtl="0" fontAlgn="t"/>
                      <a:endParaRPr lang="es-CL" sz="1200" b="0" i="0" u="none" strike="noStrike" dirty="0">
                        <a:solidFill>
                          <a:srgbClr val="000000"/>
                        </a:solidFill>
                        <a:effectLst/>
                        <a:latin typeface="Calibri" panose="020F0502020204030204" pitchFamily="34" charset="0"/>
                      </a:endParaRPr>
                    </a:p>
                  </a:txBody>
                  <a:tcPr marL="7620" marR="7620" marT="7620" marB="0"/>
                </a:tc>
                <a:tc>
                  <a:txBody>
                    <a:bodyPr/>
                    <a:lstStyle/>
                    <a:p>
                      <a:pPr algn="r" rtl="0" fontAlgn="b"/>
                      <a:r>
                        <a:rPr lang="es-CL" sz="1200" b="0" i="0" u="none" strike="noStrike">
                          <a:solidFill>
                            <a:srgbClr val="000000"/>
                          </a:solidFill>
                          <a:effectLst/>
                          <a:latin typeface="Calibri" panose="020F0502020204030204" pitchFamily="34" charset="0"/>
                        </a:rPr>
                        <a:t>60%</a:t>
                      </a:r>
                    </a:p>
                  </a:txBody>
                  <a:tcPr marL="7620" marR="7620" marT="7620" marB="0" anchor="b"/>
                </a:tc>
                <a:extLst>
                  <a:ext uri="{0D108BD9-81ED-4DB2-BD59-A6C34878D82A}">
                    <a16:rowId xmlns:a16="http://schemas.microsoft.com/office/drawing/2014/main" xmlns="" val="10007"/>
                  </a:ext>
                </a:extLst>
              </a:tr>
              <a:tr h="183441">
                <a:tc>
                  <a:txBody>
                    <a:bodyPr/>
                    <a:lstStyle/>
                    <a:p>
                      <a:pPr algn="l" rtl="0" fontAlgn="b"/>
                      <a:r>
                        <a:rPr lang="es-CL" sz="1400" u="none" strike="noStrike" dirty="0" smtClean="0">
                          <a:effectLst/>
                        </a:rPr>
                        <a:t>O’Higgins </a:t>
                      </a:r>
                      <a:endParaRPr lang="es-CL" sz="1400" b="0" i="0" u="none" strike="noStrike" dirty="0">
                        <a:solidFill>
                          <a:srgbClr val="000000"/>
                        </a:solidFill>
                        <a:effectLst/>
                        <a:latin typeface="Calibri" panose="020F0502020204030204" pitchFamily="34" charset="0"/>
                      </a:endParaRPr>
                    </a:p>
                  </a:txBody>
                  <a:tcPr marL="7658" marR="7658" marT="7658" marB="0" anchor="b"/>
                </a:tc>
                <a:tc>
                  <a:txBody>
                    <a:bodyPr/>
                    <a:lstStyle/>
                    <a:p>
                      <a:pPr algn="r" rtl="0" fontAlgn="b"/>
                      <a:r>
                        <a:rPr lang="es-CL" sz="1200" b="0" i="0" u="none" strike="noStrike" dirty="0" smtClean="0">
                          <a:solidFill>
                            <a:srgbClr val="000000"/>
                          </a:solidFill>
                          <a:effectLst/>
                          <a:latin typeface="Calibri" panose="020F0502020204030204" pitchFamily="34" charset="0"/>
                        </a:rPr>
                        <a:t>20.021</a:t>
                      </a:r>
                      <a:endParaRPr lang="es-CL"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rtl="0" fontAlgn="t"/>
                      <a:r>
                        <a:rPr lang="es-CL" sz="1200" b="0" i="0" u="none" strike="noStrike" dirty="0" smtClean="0">
                          <a:solidFill>
                            <a:srgbClr val="000000"/>
                          </a:solidFill>
                          <a:effectLst/>
                          <a:latin typeface="Calibri" panose="020F0502020204030204" pitchFamily="34" charset="0"/>
                        </a:rPr>
                        <a:t>4.164</a:t>
                      </a:r>
                      <a:endParaRPr lang="es-CL" sz="1200" b="0" i="0" u="none" strike="noStrike" dirty="0">
                        <a:solidFill>
                          <a:srgbClr val="000000"/>
                        </a:solidFill>
                        <a:effectLst/>
                        <a:latin typeface="Calibri" panose="020F0502020204030204" pitchFamily="34" charset="0"/>
                      </a:endParaRPr>
                    </a:p>
                  </a:txBody>
                  <a:tcPr marL="9525" marR="9525" marT="9525" marB="0"/>
                </a:tc>
                <a:tc>
                  <a:txBody>
                    <a:bodyPr/>
                    <a:lstStyle/>
                    <a:p>
                      <a:pPr algn="r" rtl="0" fontAlgn="t"/>
                      <a:r>
                        <a:rPr lang="es-CL" sz="1200" b="0" i="0" u="none" strike="noStrike" dirty="0" smtClean="0">
                          <a:solidFill>
                            <a:srgbClr val="000000"/>
                          </a:solidFill>
                          <a:effectLst/>
                          <a:latin typeface="Calibri" panose="020F0502020204030204" pitchFamily="34" charset="0"/>
                        </a:rPr>
                        <a:t>7.182</a:t>
                      </a:r>
                      <a:endParaRPr lang="es-CL" sz="1200" b="0" i="0" u="none" strike="noStrike" dirty="0">
                        <a:solidFill>
                          <a:srgbClr val="000000"/>
                        </a:solidFill>
                        <a:effectLst/>
                        <a:latin typeface="Calibri" panose="020F0502020204030204" pitchFamily="34" charset="0"/>
                      </a:endParaRPr>
                    </a:p>
                  </a:txBody>
                  <a:tcPr marL="9525" marR="9525" marT="9525" marB="0"/>
                </a:tc>
                <a:tc>
                  <a:txBody>
                    <a:bodyPr/>
                    <a:lstStyle/>
                    <a:p>
                      <a:pPr algn="r" rtl="0" fontAlgn="t"/>
                      <a:r>
                        <a:rPr lang="es-CL" sz="1200" b="0" i="0" u="none" strike="noStrike" dirty="0">
                          <a:solidFill>
                            <a:srgbClr val="000000"/>
                          </a:solidFill>
                          <a:effectLst/>
                          <a:latin typeface="Calibri" panose="020F0502020204030204" pitchFamily="34" charset="0"/>
                        </a:rPr>
                        <a:t>58</a:t>
                      </a:r>
                    </a:p>
                  </a:txBody>
                  <a:tcPr marL="9525" marR="9525" marT="9525" marB="0"/>
                </a:tc>
                <a:tc>
                  <a:txBody>
                    <a:bodyPr/>
                    <a:lstStyle/>
                    <a:p>
                      <a:pPr algn="r" rtl="0" fontAlgn="t"/>
                      <a:r>
                        <a:rPr lang="es-CL" sz="1200" b="0" i="0" u="none" strike="noStrike" dirty="0" smtClean="0">
                          <a:solidFill>
                            <a:srgbClr val="000000"/>
                          </a:solidFill>
                          <a:effectLst/>
                          <a:latin typeface="Calibri" panose="020F0502020204030204" pitchFamily="34" charset="0"/>
                        </a:rPr>
                        <a:t>11.404</a:t>
                      </a:r>
                      <a:endParaRPr lang="es-CL" sz="1200" b="0" i="0" u="none" strike="noStrike" dirty="0">
                        <a:solidFill>
                          <a:srgbClr val="000000"/>
                        </a:solidFill>
                        <a:effectLst/>
                        <a:latin typeface="Calibri" panose="020F0502020204030204" pitchFamily="34" charset="0"/>
                      </a:endParaRPr>
                    </a:p>
                  </a:txBody>
                  <a:tcPr marL="9525" marR="9525" marT="9525" marB="0"/>
                </a:tc>
                <a:tc>
                  <a:txBody>
                    <a:bodyPr/>
                    <a:lstStyle/>
                    <a:p>
                      <a:pPr algn="r" rtl="0" fontAlgn="t"/>
                      <a:endParaRPr lang="es-CL" sz="1200" b="0" i="0" u="none" strike="noStrike" dirty="0">
                        <a:solidFill>
                          <a:srgbClr val="000000"/>
                        </a:solidFill>
                        <a:effectLst/>
                        <a:latin typeface="Calibri" panose="020F0502020204030204" pitchFamily="34" charset="0"/>
                      </a:endParaRPr>
                    </a:p>
                  </a:txBody>
                  <a:tcPr marL="7620" marR="7620" marT="7620" marB="0"/>
                </a:tc>
                <a:tc>
                  <a:txBody>
                    <a:bodyPr/>
                    <a:lstStyle/>
                    <a:p>
                      <a:pPr algn="r" rtl="0" fontAlgn="b"/>
                      <a:r>
                        <a:rPr lang="es-CL" sz="1200" b="0" i="0" u="none" strike="noStrike" dirty="0" smtClean="0">
                          <a:solidFill>
                            <a:srgbClr val="000000"/>
                          </a:solidFill>
                          <a:effectLst/>
                          <a:latin typeface="Calibri" panose="020F0502020204030204" pitchFamily="34" charset="0"/>
                        </a:rPr>
                        <a:t>57%</a:t>
                      </a:r>
                      <a:endParaRPr lang="es-CL"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0008"/>
                  </a:ext>
                </a:extLst>
              </a:tr>
              <a:tr h="183441">
                <a:tc>
                  <a:txBody>
                    <a:bodyPr/>
                    <a:lstStyle/>
                    <a:p>
                      <a:pPr algn="l" rtl="0" fontAlgn="b"/>
                      <a:r>
                        <a:rPr lang="es-CL" sz="1400" u="none" strike="noStrike">
                          <a:effectLst/>
                        </a:rPr>
                        <a:t>Maule </a:t>
                      </a:r>
                      <a:endParaRPr lang="es-CL" sz="1400" b="0" i="0" u="none" strike="noStrike">
                        <a:solidFill>
                          <a:srgbClr val="000000"/>
                        </a:solidFill>
                        <a:effectLst/>
                        <a:latin typeface="Calibri" panose="020F0502020204030204" pitchFamily="34" charset="0"/>
                      </a:endParaRPr>
                    </a:p>
                  </a:txBody>
                  <a:tcPr marL="7658" marR="7658" marT="7658" marB="0" anchor="b"/>
                </a:tc>
                <a:tc>
                  <a:txBody>
                    <a:bodyPr/>
                    <a:lstStyle/>
                    <a:p>
                      <a:pPr algn="r" rtl="0" fontAlgn="b"/>
                      <a:r>
                        <a:rPr lang="es-CL" sz="1200" b="0" i="0" u="none" strike="noStrike" dirty="0" smtClean="0">
                          <a:solidFill>
                            <a:srgbClr val="000000"/>
                          </a:solidFill>
                          <a:effectLst/>
                          <a:latin typeface="Calibri" panose="020F0502020204030204" pitchFamily="34" charset="0"/>
                        </a:rPr>
                        <a:t>36.335</a:t>
                      </a:r>
                      <a:endParaRPr lang="es-CL"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rtl="0" fontAlgn="t"/>
                      <a:r>
                        <a:rPr lang="es-CL" sz="1200" b="0" i="0" u="none" strike="noStrike" dirty="0" smtClean="0">
                          <a:solidFill>
                            <a:srgbClr val="000000"/>
                          </a:solidFill>
                          <a:effectLst/>
                          <a:latin typeface="Calibri" panose="020F0502020204030204" pitchFamily="34" charset="0"/>
                        </a:rPr>
                        <a:t>7.829</a:t>
                      </a:r>
                      <a:endParaRPr lang="es-CL" sz="1200" b="0" i="0" u="none" strike="noStrike" dirty="0">
                        <a:solidFill>
                          <a:srgbClr val="000000"/>
                        </a:solidFill>
                        <a:effectLst/>
                        <a:latin typeface="Calibri" panose="020F0502020204030204" pitchFamily="34" charset="0"/>
                      </a:endParaRPr>
                    </a:p>
                  </a:txBody>
                  <a:tcPr marL="9525" marR="9525" marT="9525" marB="0"/>
                </a:tc>
                <a:tc>
                  <a:txBody>
                    <a:bodyPr/>
                    <a:lstStyle/>
                    <a:p>
                      <a:pPr algn="r" rtl="0" fontAlgn="t"/>
                      <a:r>
                        <a:rPr lang="es-CL" sz="1200" b="0" i="0" u="none" strike="noStrike" dirty="0" smtClean="0">
                          <a:solidFill>
                            <a:srgbClr val="000000"/>
                          </a:solidFill>
                          <a:effectLst/>
                          <a:latin typeface="Calibri" panose="020F0502020204030204" pitchFamily="34" charset="0"/>
                        </a:rPr>
                        <a:t>11.619</a:t>
                      </a:r>
                      <a:endParaRPr lang="es-CL" sz="1200" b="0" i="0" u="none" strike="noStrike" dirty="0">
                        <a:solidFill>
                          <a:srgbClr val="000000"/>
                        </a:solidFill>
                        <a:effectLst/>
                        <a:latin typeface="Calibri" panose="020F0502020204030204" pitchFamily="34" charset="0"/>
                      </a:endParaRPr>
                    </a:p>
                  </a:txBody>
                  <a:tcPr marL="9525" marR="9525" marT="9525" marB="0"/>
                </a:tc>
                <a:tc>
                  <a:txBody>
                    <a:bodyPr/>
                    <a:lstStyle/>
                    <a:p>
                      <a:pPr algn="r" rtl="0" fontAlgn="t"/>
                      <a:r>
                        <a:rPr lang="es-CL" sz="1200" b="0" i="0" u="none" strike="noStrike" dirty="0">
                          <a:solidFill>
                            <a:srgbClr val="000000"/>
                          </a:solidFill>
                          <a:effectLst/>
                          <a:latin typeface="Calibri" panose="020F0502020204030204" pitchFamily="34" charset="0"/>
                        </a:rPr>
                        <a:t>71</a:t>
                      </a:r>
                    </a:p>
                  </a:txBody>
                  <a:tcPr marL="9525" marR="9525" marT="9525" marB="0"/>
                </a:tc>
                <a:tc>
                  <a:txBody>
                    <a:bodyPr/>
                    <a:lstStyle/>
                    <a:p>
                      <a:pPr algn="r" rtl="0" fontAlgn="t"/>
                      <a:r>
                        <a:rPr lang="es-CL" sz="1200" b="0" i="0" u="none" strike="noStrike" dirty="0" smtClean="0">
                          <a:solidFill>
                            <a:srgbClr val="000000"/>
                          </a:solidFill>
                          <a:effectLst/>
                          <a:latin typeface="Calibri" panose="020F0502020204030204" pitchFamily="34" charset="0"/>
                        </a:rPr>
                        <a:t>19.519</a:t>
                      </a:r>
                      <a:endParaRPr lang="es-CL" sz="1200" b="0" i="0" u="none" strike="noStrike" dirty="0">
                        <a:solidFill>
                          <a:srgbClr val="000000"/>
                        </a:solidFill>
                        <a:effectLst/>
                        <a:latin typeface="Calibri" panose="020F0502020204030204" pitchFamily="34" charset="0"/>
                      </a:endParaRPr>
                    </a:p>
                  </a:txBody>
                  <a:tcPr marL="9525" marR="9525" marT="9525" marB="0"/>
                </a:tc>
                <a:tc>
                  <a:txBody>
                    <a:bodyPr/>
                    <a:lstStyle/>
                    <a:p>
                      <a:pPr algn="r" rtl="0" fontAlgn="t"/>
                      <a:endParaRPr lang="es-CL" sz="1200" b="0" i="0" u="none" strike="noStrike" dirty="0">
                        <a:solidFill>
                          <a:srgbClr val="000000"/>
                        </a:solidFill>
                        <a:effectLst/>
                        <a:latin typeface="Calibri" panose="020F0502020204030204" pitchFamily="34" charset="0"/>
                      </a:endParaRPr>
                    </a:p>
                  </a:txBody>
                  <a:tcPr marL="7620" marR="7620" marT="7620" marB="0"/>
                </a:tc>
                <a:tc>
                  <a:txBody>
                    <a:bodyPr/>
                    <a:lstStyle/>
                    <a:p>
                      <a:pPr algn="r" rtl="0" fontAlgn="b"/>
                      <a:r>
                        <a:rPr lang="es-CL" sz="1200" b="0" i="0" u="none" strike="noStrike" dirty="0" smtClean="0">
                          <a:solidFill>
                            <a:srgbClr val="000000"/>
                          </a:solidFill>
                          <a:effectLst/>
                          <a:latin typeface="Calibri" panose="020F0502020204030204" pitchFamily="34" charset="0"/>
                        </a:rPr>
                        <a:t>54%</a:t>
                      </a:r>
                      <a:endParaRPr lang="es-CL"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0009"/>
                  </a:ext>
                </a:extLst>
              </a:tr>
              <a:tr h="183441">
                <a:tc>
                  <a:txBody>
                    <a:bodyPr/>
                    <a:lstStyle/>
                    <a:p>
                      <a:pPr algn="l" rtl="0" fontAlgn="b"/>
                      <a:r>
                        <a:rPr lang="es-CL" sz="1400" u="none" strike="noStrike">
                          <a:effectLst/>
                        </a:rPr>
                        <a:t>Ñuble</a:t>
                      </a:r>
                      <a:endParaRPr lang="es-CL" sz="1400" b="0" i="0" u="none" strike="noStrike">
                        <a:solidFill>
                          <a:srgbClr val="000000"/>
                        </a:solidFill>
                        <a:effectLst/>
                        <a:latin typeface="Calibri" panose="020F0502020204030204" pitchFamily="34" charset="0"/>
                      </a:endParaRPr>
                    </a:p>
                  </a:txBody>
                  <a:tcPr marL="7658" marR="7658" marT="7658" marB="0" anchor="b"/>
                </a:tc>
                <a:tc>
                  <a:txBody>
                    <a:bodyPr/>
                    <a:lstStyle/>
                    <a:p>
                      <a:pPr algn="r" rtl="0" fontAlgn="b"/>
                      <a:r>
                        <a:rPr lang="es-CL" sz="1200" b="0" i="0" u="none" strike="noStrike" dirty="0">
                          <a:solidFill>
                            <a:srgbClr val="000000"/>
                          </a:solidFill>
                          <a:effectLst/>
                          <a:latin typeface="Calibri" panose="020F0502020204030204" pitchFamily="34" charset="0"/>
                        </a:rPr>
                        <a:t>0</a:t>
                      </a:r>
                    </a:p>
                  </a:txBody>
                  <a:tcPr marL="7620" marR="7620" marT="7620" marB="0" anchor="b"/>
                </a:tc>
                <a:tc>
                  <a:txBody>
                    <a:bodyPr/>
                    <a:lstStyle/>
                    <a:p>
                      <a:pPr algn="r" rtl="0" fontAlgn="t"/>
                      <a:r>
                        <a:rPr lang="es-CL" sz="1200" b="0" i="0" u="none" strike="noStrike" dirty="0" smtClean="0">
                          <a:solidFill>
                            <a:srgbClr val="000000"/>
                          </a:solidFill>
                          <a:effectLst/>
                          <a:latin typeface="Calibri" panose="020F0502020204030204" pitchFamily="34" charset="0"/>
                        </a:rPr>
                        <a:t>4.636</a:t>
                      </a:r>
                      <a:endParaRPr lang="es-CL" sz="1200" b="0" i="0" u="none" strike="noStrike" dirty="0">
                        <a:solidFill>
                          <a:srgbClr val="000000"/>
                        </a:solidFill>
                        <a:effectLst/>
                        <a:latin typeface="Calibri" panose="020F0502020204030204" pitchFamily="34" charset="0"/>
                      </a:endParaRPr>
                    </a:p>
                  </a:txBody>
                  <a:tcPr marL="9525" marR="9525" marT="9525" marB="0"/>
                </a:tc>
                <a:tc>
                  <a:txBody>
                    <a:bodyPr/>
                    <a:lstStyle/>
                    <a:p>
                      <a:pPr algn="r" rtl="0" fontAlgn="t"/>
                      <a:r>
                        <a:rPr lang="es-CL" sz="1200" b="0" i="0" u="none" strike="noStrike" dirty="0" smtClean="0">
                          <a:solidFill>
                            <a:srgbClr val="000000"/>
                          </a:solidFill>
                          <a:effectLst/>
                          <a:latin typeface="Calibri" panose="020F0502020204030204" pitchFamily="34" charset="0"/>
                        </a:rPr>
                        <a:t>6.505</a:t>
                      </a:r>
                      <a:endParaRPr lang="es-CL" sz="1200" b="0" i="0" u="none" strike="noStrike" dirty="0">
                        <a:solidFill>
                          <a:srgbClr val="000000"/>
                        </a:solidFill>
                        <a:effectLst/>
                        <a:latin typeface="Calibri" panose="020F0502020204030204" pitchFamily="34" charset="0"/>
                      </a:endParaRPr>
                    </a:p>
                  </a:txBody>
                  <a:tcPr marL="9525" marR="9525" marT="9525" marB="0"/>
                </a:tc>
                <a:tc>
                  <a:txBody>
                    <a:bodyPr/>
                    <a:lstStyle/>
                    <a:p>
                      <a:pPr algn="r" rtl="0" fontAlgn="t"/>
                      <a:r>
                        <a:rPr lang="es-CL" sz="1200" b="0" i="0" u="none" strike="noStrike" dirty="0">
                          <a:solidFill>
                            <a:srgbClr val="000000"/>
                          </a:solidFill>
                          <a:effectLst/>
                          <a:latin typeface="Calibri" panose="020F0502020204030204" pitchFamily="34" charset="0"/>
                        </a:rPr>
                        <a:t>92</a:t>
                      </a:r>
                    </a:p>
                  </a:txBody>
                  <a:tcPr marL="9525" marR="9525" marT="9525" marB="0"/>
                </a:tc>
                <a:tc>
                  <a:txBody>
                    <a:bodyPr/>
                    <a:lstStyle/>
                    <a:p>
                      <a:pPr algn="r" rtl="0" fontAlgn="t"/>
                      <a:r>
                        <a:rPr lang="es-CL" sz="1200" b="0" i="0" u="none" strike="noStrike" dirty="0" smtClean="0">
                          <a:solidFill>
                            <a:srgbClr val="000000"/>
                          </a:solidFill>
                          <a:effectLst/>
                          <a:latin typeface="Calibri" panose="020F0502020204030204" pitchFamily="34" charset="0"/>
                        </a:rPr>
                        <a:t>11.233</a:t>
                      </a:r>
                      <a:endParaRPr lang="es-CL" sz="1200" b="0" i="0" u="none" strike="noStrike" dirty="0">
                        <a:solidFill>
                          <a:srgbClr val="000000"/>
                        </a:solidFill>
                        <a:effectLst/>
                        <a:latin typeface="Calibri" panose="020F0502020204030204" pitchFamily="34" charset="0"/>
                      </a:endParaRPr>
                    </a:p>
                  </a:txBody>
                  <a:tcPr marL="9525" marR="9525" marT="9525" marB="0"/>
                </a:tc>
                <a:tc>
                  <a:txBody>
                    <a:bodyPr/>
                    <a:lstStyle/>
                    <a:p>
                      <a:pPr algn="r" rtl="0" fontAlgn="t"/>
                      <a:endParaRPr lang="es-CL" sz="1200" b="0" i="0" u="none" strike="noStrike" dirty="0">
                        <a:solidFill>
                          <a:srgbClr val="000000"/>
                        </a:solidFill>
                        <a:effectLst/>
                        <a:latin typeface="Calibri" panose="020F0502020204030204" pitchFamily="34" charset="0"/>
                      </a:endParaRPr>
                    </a:p>
                  </a:txBody>
                  <a:tcPr marL="7620" marR="7620" marT="7620" marB="0"/>
                </a:tc>
                <a:tc>
                  <a:txBody>
                    <a:bodyPr/>
                    <a:lstStyle/>
                    <a:p>
                      <a:pPr algn="r" rtl="0" fontAlgn="b"/>
                      <a:r>
                        <a:rPr lang="es-CL" sz="1200" b="0" i="0" u="none" strike="noStrike">
                          <a:solidFill>
                            <a:srgbClr val="000000"/>
                          </a:solidFill>
                          <a:effectLst/>
                          <a:latin typeface="Calibri" panose="020F0502020204030204" pitchFamily="34" charset="0"/>
                        </a:rPr>
                        <a:t>0%</a:t>
                      </a:r>
                    </a:p>
                  </a:txBody>
                  <a:tcPr marL="7620" marR="7620" marT="7620" marB="0" anchor="b"/>
                </a:tc>
                <a:extLst>
                  <a:ext uri="{0D108BD9-81ED-4DB2-BD59-A6C34878D82A}">
                    <a16:rowId xmlns:a16="http://schemas.microsoft.com/office/drawing/2014/main" xmlns="" val="10010"/>
                  </a:ext>
                </a:extLst>
              </a:tr>
              <a:tr h="183441">
                <a:tc>
                  <a:txBody>
                    <a:bodyPr/>
                    <a:lstStyle/>
                    <a:p>
                      <a:pPr algn="l" rtl="0" fontAlgn="b"/>
                      <a:r>
                        <a:rPr lang="es-CL" sz="1400" u="none" strike="noStrike">
                          <a:effectLst/>
                        </a:rPr>
                        <a:t>Bio - Bío </a:t>
                      </a:r>
                      <a:endParaRPr lang="es-CL" sz="1400" b="0" i="0" u="none" strike="noStrike">
                        <a:solidFill>
                          <a:srgbClr val="000000"/>
                        </a:solidFill>
                        <a:effectLst/>
                        <a:latin typeface="Calibri" panose="020F0502020204030204" pitchFamily="34" charset="0"/>
                      </a:endParaRPr>
                    </a:p>
                  </a:txBody>
                  <a:tcPr marL="7658" marR="7658" marT="7658" marB="0" anchor="b"/>
                </a:tc>
                <a:tc>
                  <a:txBody>
                    <a:bodyPr/>
                    <a:lstStyle/>
                    <a:p>
                      <a:pPr algn="r" rtl="0" fontAlgn="b"/>
                      <a:r>
                        <a:rPr lang="es-CL" sz="1200" b="0" i="0" u="none" strike="noStrike" dirty="0" smtClean="0">
                          <a:solidFill>
                            <a:srgbClr val="000000"/>
                          </a:solidFill>
                          <a:effectLst/>
                          <a:latin typeface="Calibri" panose="020F0502020204030204" pitchFamily="34" charset="0"/>
                        </a:rPr>
                        <a:t>57.432</a:t>
                      </a:r>
                      <a:endParaRPr lang="es-CL"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rtl="0" fontAlgn="t"/>
                      <a:r>
                        <a:rPr lang="es-CL" sz="1200" b="0" i="0" u="none" strike="noStrike" dirty="0" smtClean="0">
                          <a:solidFill>
                            <a:srgbClr val="000000"/>
                          </a:solidFill>
                          <a:effectLst/>
                          <a:latin typeface="Calibri" panose="020F0502020204030204" pitchFamily="34" charset="0"/>
                        </a:rPr>
                        <a:t>7.365</a:t>
                      </a:r>
                      <a:endParaRPr lang="es-CL" sz="1200" b="0" i="0" u="none" strike="noStrike" dirty="0">
                        <a:solidFill>
                          <a:srgbClr val="000000"/>
                        </a:solidFill>
                        <a:effectLst/>
                        <a:latin typeface="Calibri" panose="020F0502020204030204" pitchFamily="34" charset="0"/>
                      </a:endParaRPr>
                    </a:p>
                  </a:txBody>
                  <a:tcPr marL="9525" marR="9525" marT="9525" marB="0"/>
                </a:tc>
                <a:tc>
                  <a:txBody>
                    <a:bodyPr/>
                    <a:lstStyle/>
                    <a:p>
                      <a:pPr algn="r" rtl="0" fontAlgn="t"/>
                      <a:r>
                        <a:rPr lang="es-CL" sz="1200" b="0" i="0" u="none" strike="noStrike" dirty="0" smtClean="0">
                          <a:solidFill>
                            <a:srgbClr val="000000"/>
                          </a:solidFill>
                          <a:effectLst/>
                          <a:latin typeface="Calibri" panose="020F0502020204030204" pitchFamily="34" charset="0"/>
                        </a:rPr>
                        <a:t>6.782</a:t>
                      </a:r>
                      <a:endParaRPr lang="es-CL" sz="1200" b="0" i="0" u="none" strike="noStrike" dirty="0">
                        <a:solidFill>
                          <a:srgbClr val="000000"/>
                        </a:solidFill>
                        <a:effectLst/>
                        <a:latin typeface="Calibri" panose="020F0502020204030204" pitchFamily="34" charset="0"/>
                      </a:endParaRPr>
                    </a:p>
                  </a:txBody>
                  <a:tcPr marL="9525" marR="9525" marT="9525" marB="0"/>
                </a:tc>
                <a:tc>
                  <a:txBody>
                    <a:bodyPr/>
                    <a:lstStyle/>
                    <a:p>
                      <a:pPr algn="r" rtl="0" fontAlgn="t"/>
                      <a:r>
                        <a:rPr lang="es-CL" sz="1200" b="0" i="0" u="none" strike="noStrike" dirty="0">
                          <a:solidFill>
                            <a:srgbClr val="000000"/>
                          </a:solidFill>
                          <a:effectLst/>
                          <a:latin typeface="Calibri" panose="020F0502020204030204" pitchFamily="34" charset="0"/>
                        </a:rPr>
                        <a:t>46</a:t>
                      </a:r>
                    </a:p>
                  </a:txBody>
                  <a:tcPr marL="9525" marR="9525" marT="9525" marB="0"/>
                </a:tc>
                <a:tc>
                  <a:txBody>
                    <a:bodyPr/>
                    <a:lstStyle/>
                    <a:p>
                      <a:pPr algn="r" rtl="0" fontAlgn="t"/>
                      <a:r>
                        <a:rPr lang="es-CL" sz="1200" b="0" i="0" u="none" strike="noStrike" dirty="0" smtClean="0">
                          <a:solidFill>
                            <a:srgbClr val="000000"/>
                          </a:solidFill>
                          <a:effectLst/>
                          <a:latin typeface="Calibri" panose="020F0502020204030204" pitchFamily="34" charset="0"/>
                        </a:rPr>
                        <a:t>14.193</a:t>
                      </a:r>
                      <a:endParaRPr lang="es-CL" sz="1200" b="0" i="0" u="none" strike="noStrike" dirty="0">
                        <a:solidFill>
                          <a:srgbClr val="000000"/>
                        </a:solidFill>
                        <a:effectLst/>
                        <a:latin typeface="Calibri" panose="020F0502020204030204" pitchFamily="34" charset="0"/>
                      </a:endParaRPr>
                    </a:p>
                  </a:txBody>
                  <a:tcPr marL="9525" marR="9525" marT="9525" marB="0"/>
                </a:tc>
                <a:tc>
                  <a:txBody>
                    <a:bodyPr/>
                    <a:lstStyle/>
                    <a:p>
                      <a:pPr algn="r" rtl="0" fontAlgn="t"/>
                      <a:endParaRPr lang="es-CL" sz="1200" b="0" i="0" u="none" strike="noStrike" dirty="0">
                        <a:solidFill>
                          <a:srgbClr val="000000"/>
                        </a:solidFill>
                        <a:effectLst/>
                        <a:latin typeface="Calibri" panose="020F0502020204030204" pitchFamily="34" charset="0"/>
                      </a:endParaRPr>
                    </a:p>
                  </a:txBody>
                  <a:tcPr marL="7620" marR="7620" marT="7620" marB="0"/>
                </a:tc>
                <a:tc>
                  <a:txBody>
                    <a:bodyPr/>
                    <a:lstStyle/>
                    <a:p>
                      <a:pPr algn="r" rtl="0" fontAlgn="b"/>
                      <a:r>
                        <a:rPr lang="es-CL" sz="1200" b="0" i="0" u="none" strike="noStrike">
                          <a:solidFill>
                            <a:srgbClr val="000000"/>
                          </a:solidFill>
                          <a:effectLst/>
                          <a:latin typeface="Calibri" panose="020F0502020204030204" pitchFamily="34" charset="0"/>
                        </a:rPr>
                        <a:t>25%</a:t>
                      </a:r>
                    </a:p>
                  </a:txBody>
                  <a:tcPr marL="7620" marR="7620" marT="7620" marB="0" anchor="b"/>
                </a:tc>
                <a:extLst>
                  <a:ext uri="{0D108BD9-81ED-4DB2-BD59-A6C34878D82A}">
                    <a16:rowId xmlns:a16="http://schemas.microsoft.com/office/drawing/2014/main" xmlns="" val="10011"/>
                  </a:ext>
                </a:extLst>
              </a:tr>
              <a:tr h="183441">
                <a:tc>
                  <a:txBody>
                    <a:bodyPr/>
                    <a:lstStyle/>
                    <a:p>
                      <a:pPr algn="l" rtl="0" fontAlgn="b"/>
                      <a:r>
                        <a:rPr lang="es-CL" sz="1400" u="none" strike="noStrike">
                          <a:effectLst/>
                        </a:rPr>
                        <a:t>Araucanía </a:t>
                      </a:r>
                      <a:endParaRPr lang="es-CL" sz="1400" b="0" i="0" u="none" strike="noStrike">
                        <a:solidFill>
                          <a:srgbClr val="000000"/>
                        </a:solidFill>
                        <a:effectLst/>
                        <a:latin typeface="Calibri" panose="020F0502020204030204" pitchFamily="34" charset="0"/>
                      </a:endParaRPr>
                    </a:p>
                  </a:txBody>
                  <a:tcPr marL="7658" marR="7658" marT="7658" marB="0" anchor="b"/>
                </a:tc>
                <a:tc>
                  <a:txBody>
                    <a:bodyPr/>
                    <a:lstStyle/>
                    <a:p>
                      <a:pPr algn="r" rtl="0" fontAlgn="b"/>
                      <a:r>
                        <a:rPr lang="es-CL" sz="1200" b="0" i="0" u="none" strike="noStrike" dirty="0" smtClean="0">
                          <a:solidFill>
                            <a:srgbClr val="000000"/>
                          </a:solidFill>
                          <a:effectLst/>
                          <a:latin typeface="Calibri" panose="020F0502020204030204" pitchFamily="34" charset="0"/>
                        </a:rPr>
                        <a:t>54.246</a:t>
                      </a:r>
                      <a:endParaRPr lang="es-CL"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rtl="0" fontAlgn="t"/>
                      <a:r>
                        <a:rPr lang="es-CL" sz="1200" b="0" i="0" u="none" strike="noStrike" dirty="0" smtClean="0">
                          <a:solidFill>
                            <a:srgbClr val="000000"/>
                          </a:solidFill>
                          <a:effectLst/>
                          <a:latin typeface="Calibri" panose="020F0502020204030204" pitchFamily="34" charset="0"/>
                        </a:rPr>
                        <a:t>22.300</a:t>
                      </a:r>
                      <a:endParaRPr lang="es-CL" sz="1200" b="0" i="0" u="none" strike="noStrike" dirty="0">
                        <a:solidFill>
                          <a:srgbClr val="000000"/>
                        </a:solidFill>
                        <a:effectLst/>
                        <a:latin typeface="Calibri" panose="020F0502020204030204" pitchFamily="34" charset="0"/>
                      </a:endParaRPr>
                    </a:p>
                  </a:txBody>
                  <a:tcPr marL="9525" marR="9525" marT="9525" marB="0"/>
                </a:tc>
                <a:tc>
                  <a:txBody>
                    <a:bodyPr/>
                    <a:lstStyle/>
                    <a:p>
                      <a:pPr algn="r" rtl="0" fontAlgn="t"/>
                      <a:r>
                        <a:rPr lang="es-CL" sz="1200" b="0" i="0" u="none" strike="noStrike" dirty="0" smtClean="0">
                          <a:solidFill>
                            <a:srgbClr val="000000"/>
                          </a:solidFill>
                          <a:effectLst/>
                          <a:latin typeface="Calibri" panose="020F0502020204030204" pitchFamily="34" charset="0"/>
                        </a:rPr>
                        <a:t>22.866</a:t>
                      </a:r>
                      <a:endParaRPr lang="es-CL" sz="1200" b="0" i="0" u="none" strike="noStrike" dirty="0">
                        <a:solidFill>
                          <a:srgbClr val="000000"/>
                        </a:solidFill>
                        <a:effectLst/>
                        <a:latin typeface="Calibri" panose="020F0502020204030204" pitchFamily="34" charset="0"/>
                      </a:endParaRPr>
                    </a:p>
                  </a:txBody>
                  <a:tcPr marL="9525" marR="9525" marT="9525" marB="0"/>
                </a:tc>
                <a:tc>
                  <a:txBody>
                    <a:bodyPr/>
                    <a:lstStyle/>
                    <a:p>
                      <a:pPr algn="r" rtl="0" fontAlgn="t"/>
                      <a:r>
                        <a:rPr lang="es-CL" sz="1200" b="0" i="0" u="none" strike="noStrike">
                          <a:solidFill>
                            <a:srgbClr val="000000"/>
                          </a:solidFill>
                          <a:effectLst/>
                          <a:latin typeface="Calibri" panose="020F0502020204030204" pitchFamily="34" charset="0"/>
                        </a:rPr>
                        <a:t>95</a:t>
                      </a:r>
                    </a:p>
                  </a:txBody>
                  <a:tcPr marL="9525" marR="9525" marT="9525" marB="0"/>
                </a:tc>
                <a:tc>
                  <a:txBody>
                    <a:bodyPr/>
                    <a:lstStyle/>
                    <a:p>
                      <a:pPr algn="r" rtl="0" fontAlgn="t"/>
                      <a:r>
                        <a:rPr lang="es-CL" sz="1200" b="0" i="0" u="none" strike="noStrike" dirty="0" smtClean="0">
                          <a:solidFill>
                            <a:srgbClr val="000000"/>
                          </a:solidFill>
                          <a:effectLst/>
                          <a:latin typeface="Calibri" panose="020F0502020204030204" pitchFamily="34" charset="0"/>
                        </a:rPr>
                        <a:t>45.261</a:t>
                      </a:r>
                      <a:endParaRPr lang="es-CL" sz="1200" b="0" i="0" u="none" strike="noStrike" dirty="0">
                        <a:solidFill>
                          <a:srgbClr val="000000"/>
                        </a:solidFill>
                        <a:effectLst/>
                        <a:latin typeface="Calibri" panose="020F0502020204030204" pitchFamily="34" charset="0"/>
                      </a:endParaRPr>
                    </a:p>
                  </a:txBody>
                  <a:tcPr marL="9525" marR="9525" marT="9525" marB="0"/>
                </a:tc>
                <a:tc>
                  <a:txBody>
                    <a:bodyPr/>
                    <a:lstStyle/>
                    <a:p>
                      <a:pPr algn="r" rtl="0" fontAlgn="t"/>
                      <a:endParaRPr lang="es-CL" sz="1200" b="0" i="0" u="none" strike="noStrike" dirty="0">
                        <a:solidFill>
                          <a:srgbClr val="000000"/>
                        </a:solidFill>
                        <a:effectLst/>
                        <a:latin typeface="Calibri" panose="020F0502020204030204" pitchFamily="34" charset="0"/>
                      </a:endParaRPr>
                    </a:p>
                  </a:txBody>
                  <a:tcPr marL="7620" marR="7620" marT="7620" marB="0"/>
                </a:tc>
                <a:tc>
                  <a:txBody>
                    <a:bodyPr/>
                    <a:lstStyle/>
                    <a:p>
                      <a:pPr algn="r" rtl="0" fontAlgn="b"/>
                      <a:r>
                        <a:rPr lang="es-CL" sz="1200" b="0" i="0" u="none" strike="noStrike" dirty="0" smtClean="0">
                          <a:solidFill>
                            <a:srgbClr val="000000"/>
                          </a:solidFill>
                          <a:effectLst/>
                          <a:latin typeface="Calibri" panose="020F0502020204030204" pitchFamily="34" charset="0"/>
                        </a:rPr>
                        <a:t>83%</a:t>
                      </a:r>
                      <a:endParaRPr lang="es-CL"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0012"/>
                  </a:ext>
                </a:extLst>
              </a:tr>
              <a:tr h="183441">
                <a:tc>
                  <a:txBody>
                    <a:bodyPr/>
                    <a:lstStyle/>
                    <a:p>
                      <a:pPr algn="l" rtl="0" fontAlgn="b"/>
                      <a:r>
                        <a:rPr lang="es-CL" sz="1400" u="none" strike="noStrike">
                          <a:effectLst/>
                        </a:rPr>
                        <a:t>Los Ríos </a:t>
                      </a:r>
                      <a:endParaRPr lang="es-CL" sz="1400" b="0" i="0" u="none" strike="noStrike">
                        <a:solidFill>
                          <a:srgbClr val="000000"/>
                        </a:solidFill>
                        <a:effectLst/>
                        <a:latin typeface="Calibri" panose="020F0502020204030204" pitchFamily="34" charset="0"/>
                      </a:endParaRPr>
                    </a:p>
                  </a:txBody>
                  <a:tcPr marL="7658" marR="7658" marT="7658" marB="0" anchor="b"/>
                </a:tc>
                <a:tc>
                  <a:txBody>
                    <a:bodyPr/>
                    <a:lstStyle/>
                    <a:p>
                      <a:pPr algn="r" rtl="0" fontAlgn="b"/>
                      <a:r>
                        <a:rPr lang="es-CL" sz="1200" b="0" i="0" u="none" strike="noStrike" dirty="0" smtClean="0">
                          <a:solidFill>
                            <a:srgbClr val="000000"/>
                          </a:solidFill>
                          <a:effectLst/>
                          <a:latin typeface="Calibri" panose="020F0502020204030204" pitchFamily="34" charset="0"/>
                        </a:rPr>
                        <a:t>14.875</a:t>
                      </a:r>
                      <a:endParaRPr lang="es-CL"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rtl="0" fontAlgn="t"/>
                      <a:r>
                        <a:rPr lang="es-CL" sz="1200" b="0" i="0" u="none" strike="noStrike" dirty="0" smtClean="0">
                          <a:solidFill>
                            <a:srgbClr val="000000"/>
                          </a:solidFill>
                          <a:effectLst/>
                          <a:latin typeface="Calibri" panose="020F0502020204030204" pitchFamily="34" charset="0"/>
                        </a:rPr>
                        <a:t>6.015</a:t>
                      </a:r>
                      <a:endParaRPr lang="es-CL" sz="1200" b="0" i="0" u="none" strike="noStrike" dirty="0">
                        <a:solidFill>
                          <a:srgbClr val="000000"/>
                        </a:solidFill>
                        <a:effectLst/>
                        <a:latin typeface="Calibri" panose="020F0502020204030204" pitchFamily="34" charset="0"/>
                      </a:endParaRPr>
                    </a:p>
                  </a:txBody>
                  <a:tcPr marL="9525" marR="9525" marT="9525" marB="0"/>
                </a:tc>
                <a:tc>
                  <a:txBody>
                    <a:bodyPr/>
                    <a:lstStyle/>
                    <a:p>
                      <a:pPr algn="r" rtl="0" fontAlgn="t"/>
                      <a:r>
                        <a:rPr lang="es-CL" sz="1200" b="0" i="0" u="none" strike="noStrike" dirty="0" smtClean="0">
                          <a:solidFill>
                            <a:srgbClr val="000000"/>
                          </a:solidFill>
                          <a:effectLst/>
                          <a:latin typeface="Calibri" panose="020F0502020204030204" pitchFamily="34" charset="0"/>
                        </a:rPr>
                        <a:t>4.843</a:t>
                      </a:r>
                      <a:endParaRPr lang="es-CL" sz="1200" b="0" i="0" u="none" strike="noStrike" dirty="0">
                        <a:solidFill>
                          <a:srgbClr val="000000"/>
                        </a:solidFill>
                        <a:effectLst/>
                        <a:latin typeface="Calibri" panose="020F0502020204030204" pitchFamily="34" charset="0"/>
                      </a:endParaRPr>
                    </a:p>
                  </a:txBody>
                  <a:tcPr marL="9525" marR="9525" marT="9525" marB="0"/>
                </a:tc>
                <a:tc>
                  <a:txBody>
                    <a:bodyPr/>
                    <a:lstStyle/>
                    <a:p>
                      <a:pPr algn="r" rtl="0" fontAlgn="t"/>
                      <a:r>
                        <a:rPr lang="es-CL" sz="1200" b="0" i="0" u="none" strike="noStrike">
                          <a:solidFill>
                            <a:srgbClr val="000000"/>
                          </a:solidFill>
                          <a:effectLst/>
                          <a:latin typeface="Calibri" panose="020F0502020204030204" pitchFamily="34" charset="0"/>
                        </a:rPr>
                        <a:t>70</a:t>
                      </a:r>
                    </a:p>
                  </a:txBody>
                  <a:tcPr marL="9525" marR="9525" marT="9525" marB="0"/>
                </a:tc>
                <a:tc>
                  <a:txBody>
                    <a:bodyPr/>
                    <a:lstStyle/>
                    <a:p>
                      <a:pPr algn="r" rtl="0" fontAlgn="t"/>
                      <a:r>
                        <a:rPr lang="es-CL" sz="1200" b="0" i="0" u="none" strike="noStrike" dirty="0" smtClean="0">
                          <a:solidFill>
                            <a:srgbClr val="000000"/>
                          </a:solidFill>
                          <a:effectLst/>
                          <a:latin typeface="Calibri" panose="020F0502020204030204" pitchFamily="34" charset="0"/>
                        </a:rPr>
                        <a:t>10.928</a:t>
                      </a:r>
                      <a:endParaRPr lang="es-CL" sz="1200" b="0" i="0" u="none" strike="noStrike" dirty="0">
                        <a:solidFill>
                          <a:srgbClr val="000000"/>
                        </a:solidFill>
                        <a:effectLst/>
                        <a:latin typeface="Calibri" panose="020F0502020204030204" pitchFamily="34" charset="0"/>
                      </a:endParaRPr>
                    </a:p>
                  </a:txBody>
                  <a:tcPr marL="9525" marR="9525" marT="9525" marB="0"/>
                </a:tc>
                <a:tc>
                  <a:txBody>
                    <a:bodyPr/>
                    <a:lstStyle/>
                    <a:p>
                      <a:pPr algn="r" rtl="0" fontAlgn="t"/>
                      <a:endParaRPr lang="es-CL" sz="1200" b="0" i="0" u="none" strike="noStrike" dirty="0">
                        <a:solidFill>
                          <a:srgbClr val="000000"/>
                        </a:solidFill>
                        <a:effectLst/>
                        <a:latin typeface="Calibri" panose="020F0502020204030204" pitchFamily="34" charset="0"/>
                      </a:endParaRPr>
                    </a:p>
                  </a:txBody>
                  <a:tcPr marL="7620" marR="7620" marT="7620" marB="0"/>
                </a:tc>
                <a:tc>
                  <a:txBody>
                    <a:bodyPr/>
                    <a:lstStyle/>
                    <a:p>
                      <a:pPr algn="r" rtl="0" fontAlgn="b"/>
                      <a:r>
                        <a:rPr lang="es-CL" sz="1200" b="0" i="0" u="none" strike="noStrike" dirty="0" smtClean="0">
                          <a:solidFill>
                            <a:srgbClr val="000000"/>
                          </a:solidFill>
                          <a:effectLst/>
                          <a:latin typeface="Calibri" panose="020F0502020204030204" pitchFamily="34" charset="0"/>
                        </a:rPr>
                        <a:t>73%</a:t>
                      </a:r>
                      <a:endParaRPr lang="es-CL"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0013"/>
                  </a:ext>
                </a:extLst>
              </a:tr>
              <a:tr h="183441">
                <a:tc>
                  <a:txBody>
                    <a:bodyPr/>
                    <a:lstStyle/>
                    <a:p>
                      <a:pPr algn="l" rtl="0" fontAlgn="b"/>
                      <a:r>
                        <a:rPr lang="es-CL" sz="1400" u="none" strike="noStrike">
                          <a:effectLst/>
                        </a:rPr>
                        <a:t>Los Lagos </a:t>
                      </a:r>
                      <a:endParaRPr lang="es-CL" sz="1400" b="0" i="0" u="none" strike="noStrike">
                        <a:solidFill>
                          <a:srgbClr val="000000"/>
                        </a:solidFill>
                        <a:effectLst/>
                        <a:latin typeface="Calibri" panose="020F0502020204030204" pitchFamily="34" charset="0"/>
                      </a:endParaRPr>
                    </a:p>
                  </a:txBody>
                  <a:tcPr marL="7658" marR="7658" marT="7658" marB="0" anchor="b"/>
                </a:tc>
                <a:tc>
                  <a:txBody>
                    <a:bodyPr/>
                    <a:lstStyle/>
                    <a:p>
                      <a:pPr algn="r" rtl="0" fontAlgn="b"/>
                      <a:r>
                        <a:rPr lang="es-CL" sz="1200" b="0" i="0" u="none" strike="noStrike" dirty="0" smtClean="0">
                          <a:solidFill>
                            <a:srgbClr val="000000"/>
                          </a:solidFill>
                          <a:effectLst/>
                          <a:latin typeface="Calibri" panose="020F0502020204030204" pitchFamily="34" charset="0"/>
                        </a:rPr>
                        <a:t>31.522</a:t>
                      </a:r>
                      <a:endParaRPr lang="es-CL"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rtl="0" fontAlgn="t"/>
                      <a:r>
                        <a:rPr lang="es-CL" sz="1200" b="0" i="0" u="none" strike="noStrike" dirty="0" smtClean="0">
                          <a:solidFill>
                            <a:srgbClr val="000000"/>
                          </a:solidFill>
                          <a:effectLst/>
                          <a:latin typeface="Calibri" panose="020F0502020204030204" pitchFamily="34" charset="0"/>
                        </a:rPr>
                        <a:t>10.269</a:t>
                      </a:r>
                      <a:endParaRPr lang="es-CL" sz="1200" b="0" i="0" u="none" strike="noStrike" dirty="0">
                        <a:solidFill>
                          <a:srgbClr val="000000"/>
                        </a:solidFill>
                        <a:effectLst/>
                        <a:latin typeface="Calibri" panose="020F0502020204030204" pitchFamily="34" charset="0"/>
                      </a:endParaRPr>
                    </a:p>
                  </a:txBody>
                  <a:tcPr marL="9525" marR="9525" marT="9525" marB="0"/>
                </a:tc>
                <a:tc>
                  <a:txBody>
                    <a:bodyPr/>
                    <a:lstStyle/>
                    <a:p>
                      <a:pPr algn="r" rtl="0" fontAlgn="t"/>
                      <a:r>
                        <a:rPr lang="es-CL" sz="1200" b="0" i="0" u="none" strike="noStrike" dirty="0" smtClean="0">
                          <a:solidFill>
                            <a:srgbClr val="000000"/>
                          </a:solidFill>
                          <a:effectLst/>
                          <a:latin typeface="Calibri" panose="020F0502020204030204" pitchFamily="34" charset="0"/>
                        </a:rPr>
                        <a:t>9.985</a:t>
                      </a:r>
                      <a:endParaRPr lang="es-CL" sz="1200" b="0" i="0" u="none" strike="noStrike" dirty="0">
                        <a:solidFill>
                          <a:srgbClr val="000000"/>
                        </a:solidFill>
                        <a:effectLst/>
                        <a:latin typeface="Calibri" panose="020F0502020204030204" pitchFamily="34" charset="0"/>
                      </a:endParaRPr>
                    </a:p>
                  </a:txBody>
                  <a:tcPr marL="9525" marR="9525" marT="9525" marB="0"/>
                </a:tc>
                <a:tc>
                  <a:txBody>
                    <a:bodyPr/>
                    <a:lstStyle/>
                    <a:p>
                      <a:pPr algn="r" rtl="0" fontAlgn="t"/>
                      <a:r>
                        <a:rPr lang="es-CL" sz="1200" b="0" i="0" u="none" strike="noStrike">
                          <a:solidFill>
                            <a:srgbClr val="000000"/>
                          </a:solidFill>
                          <a:effectLst/>
                          <a:latin typeface="Calibri" panose="020F0502020204030204" pitchFamily="34" charset="0"/>
                        </a:rPr>
                        <a:t>74</a:t>
                      </a:r>
                    </a:p>
                  </a:txBody>
                  <a:tcPr marL="9525" marR="9525" marT="9525" marB="0"/>
                </a:tc>
                <a:tc>
                  <a:txBody>
                    <a:bodyPr/>
                    <a:lstStyle/>
                    <a:p>
                      <a:pPr algn="r" rtl="0" fontAlgn="t"/>
                      <a:r>
                        <a:rPr lang="es-CL" sz="1200" b="0" i="0" u="none" strike="noStrike" dirty="0" smtClean="0">
                          <a:solidFill>
                            <a:srgbClr val="000000"/>
                          </a:solidFill>
                          <a:effectLst/>
                          <a:latin typeface="Calibri" panose="020F0502020204030204" pitchFamily="34" charset="0"/>
                        </a:rPr>
                        <a:t>20.328</a:t>
                      </a:r>
                      <a:endParaRPr lang="es-CL" sz="1200" b="0" i="0" u="none" strike="noStrike" dirty="0">
                        <a:solidFill>
                          <a:srgbClr val="000000"/>
                        </a:solidFill>
                        <a:effectLst/>
                        <a:latin typeface="Calibri" panose="020F0502020204030204" pitchFamily="34" charset="0"/>
                      </a:endParaRPr>
                    </a:p>
                  </a:txBody>
                  <a:tcPr marL="9525" marR="9525" marT="9525" marB="0"/>
                </a:tc>
                <a:tc>
                  <a:txBody>
                    <a:bodyPr/>
                    <a:lstStyle/>
                    <a:p>
                      <a:pPr algn="r" rtl="0" fontAlgn="t"/>
                      <a:endParaRPr lang="es-CL" sz="1200" b="0" i="0" u="none" strike="noStrike" dirty="0">
                        <a:solidFill>
                          <a:srgbClr val="000000"/>
                        </a:solidFill>
                        <a:effectLst/>
                        <a:latin typeface="Calibri" panose="020F0502020204030204" pitchFamily="34" charset="0"/>
                      </a:endParaRPr>
                    </a:p>
                  </a:txBody>
                  <a:tcPr marL="7620" marR="7620" marT="7620" marB="0"/>
                </a:tc>
                <a:tc>
                  <a:txBody>
                    <a:bodyPr/>
                    <a:lstStyle/>
                    <a:p>
                      <a:pPr algn="r" rtl="0" fontAlgn="b"/>
                      <a:r>
                        <a:rPr lang="es-CL" sz="1200" b="0" i="0" u="none" strike="noStrike" dirty="0" smtClean="0">
                          <a:solidFill>
                            <a:srgbClr val="000000"/>
                          </a:solidFill>
                          <a:effectLst/>
                          <a:latin typeface="Calibri" panose="020F0502020204030204" pitchFamily="34" charset="0"/>
                        </a:rPr>
                        <a:t>64%</a:t>
                      </a:r>
                      <a:endParaRPr lang="es-CL"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0014"/>
                  </a:ext>
                </a:extLst>
              </a:tr>
              <a:tr h="183441">
                <a:tc>
                  <a:txBody>
                    <a:bodyPr/>
                    <a:lstStyle/>
                    <a:p>
                      <a:pPr algn="l" rtl="0" fontAlgn="b"/>
                      <a:r>
                        <a:rPr lang="es-CL" sz="1400" u="none" strike="noStrike">
                          <a:effectLst/>
                        </a:rPr>
                        <a:t>Aysén </a:t>
                      </a:r>
                      <a:endParaRPr lang="es-CL" sz="1400" b="0" i="0" u="none" strike="noStrike">
                        <a:solidFill>
                          <a:srgbClr val="000000"/>
                        </a:solidFill>
                        <a:effectLst/>
                        <a:latin typeface="Calibri" panose="020F0502020204030204" pitchFamily="34" charset="0"/>
                      </a:endParaRPr>
                    </a:p>
                  </a:txBody>
                  <a:tcPr marL="7658" marR="7658" marT="7658" marB="0" anchor="b"/>
                </a:tc>
                <a:tc>
                  <a:txBody>
                    <a:bodyPr/>
                    <a:lstStyle/>
                    <a:p>
                      <a:pPr algn="r" rtl="0" fontAlgn="b"/>
                      <a:r>
                        <a:rPr lang="es-CL" sz="1200" b="0" i="0" u="none" strike="noStrike" dirty="0" smtClean="0">
                          <a:solidFill>
                            <a:srgbClr val="000000"/>
                          </a:solidFill>
                          <a:effectLst/>
                          <a:latin typeface="Calibri" panose="020F0502020204030204" pitchFamily="34" charset="0"/>
                        </a:rPr>
                        <a:t>2.871</a:t>
                      </a:r>
                      <a:endParaRPr lang="es-CL" sz="1200" b="0" i="0" u="none" strike="noStrike" dirty="0">
                        <a:solidFill>
                          <a:srgbClr val="000000"/>
                        </a:solidFill>
                        <a:effectLst/>
                        <a:latin typeface="Calibri" panose="020F0502020204030204" pitchFamily="34" charset="0"/>
                      </a:endParaRPr>
                    </a:p>
                  </a:txBody>
                  <a:tcPr marL="7620" marR="7620" marT="7620" marB="0" anchor="b"/>
                </a:tc>
                <a:tc>
                  <a:txBody>
                    <a:bodyPr/>
                    <a:lstStyle/>
                    <a:p>
                      <a:pPr algn="r" rtl="0" fontAlgn="t"/>
                      <a:r>
                        <a:rPr lang="es-CL" sz="1200" b="0" i="0" u="none" strike="noStrike" dirty="0">
                          <a:solidFill>
                            <a:srgbClr val="000000"/>
                          </a:solidFill>
                          <a:effectLst/>
                          <a:latin typeface="Calibri" panose="020F0502020204030204" pitchFamily="34" charset="0"/>
                        </a:rPr>
                        <a:t>841</a:t>
                      </a:r>
                    </a:p>
                  </a:txBody>
                  <a:tcPr marL="9525" marR="9525" marT="9525" marB="0"/>
                </a:tc>
                <a:tc>
                  <a:txBody>
                    <a:bodyPr/>
                    <a:lstStyle/>
                    <a:p>
                      <a:pPr algn="r" rtl="0" fontAlgn="t"/>
                      <a:r>
                        <a:rPr lang="es-CL" sz="1200" b="0" i="0" u="none" strike="noStrike" dirty="0" smtClean="0">
                          <a:solidFill>
                            <a:srgbClr val="000000"/>
                          </a:solidFill>
                          <a:effectLst/>
                          <a:latin typeface="Calibri" panose="020F0502020204030204" pitchFamily="34" charset="0"/>
                        </a:rPr>
                        <a:t>1.023</a:t>
                      </a:r>
                      <a:endParaRPr lang="es-CL" sz="1200" b="0" i="0" u="none" strike="noStrike" dirty="0">
                        <a:solidFill>
                          <a:srgbClr val="000000"/>
                        </a:solidFill>
                        <a:effectLst/>
                        <a:latin typeface="Calibri" panose="020F0502020204030204" pitchFamily="34" charset="0"/>
                      </a:endParaRPr>
                    </a:p>
                  </a:txBody>
                  <a:tcPr marL="9525" marR="9525" marT="9525" marB="0"/>
                </a:tc>
                <a:tc>
                  <a:txBody>
                    <a:bodyPr/>
                    <a:lstStyle/>
                    <a:p>
                      <a:pPr algn="r" rtl="0" fontAlgn="t"/>
                      <a:r>
                        <a:rPr lang="es-CL" sz="1200" b="0" i="0" u="none" strike="noStrike">
                          <a:solidFill>
                            <a:srgbClr val="000000"/>
                          </a:solidFill>
                          <a:effectLst/>
                          <a:latin typeface="Calibri" panose="020F0502020204030204" pitchFamily="34" charset="0"/>
                        </a:rPr>
                        <a:t>40</a:t>
                      </a:r>
                    </a:p>
                  </a:txBody>
                  <a:tcPr marL="9525" marR="9525" marT="9525" marB="0"/>
                </a:tc>
                <a:tc>
                  <a:txBody>
                    <a:bodyPr/>
                    <a:lstStyle/>
                    <a:p>
                      <a:pPr algn="r" rtl="0" fontAlgn="t"/>
                      <a:r>
                        <a:rPr lang="es-CL" sz="1200" b="0" i="0" u="none" strike="noStrike" dirty="0" smtClean="0">
                          <a:solidFill>
                            <a:srgbClr val="000000"/>
                          </a:solidFill>
                          <a:effectLst/>
                          <a:latin typeface="Calibri" panose="020F0502020204030204" pitchFamily="34" charset="0"/>
                        </a:rPr>
                        <a:t>1.904</a:t>
                      </a:r>
                      <a:endParaRPr lang="es-CL" sz="1200" b="0" i="0" u="none" strike="noStrike" dirty="0">
                        <a:solidFill>
                          <a:srgbClr val="000000"/>
                        </a:solidFill>
                        <a:effectLst/>
                        <a:latin typeface="Calibri" panose="020F0502020204030204" pitchFamily="34" charset="0"/>
                      </a:endParaRPr>
                    </a:p>
                  </a:txBody>
                  <a:tcPr marL="9525" marR="9525" marT="9525" marB="0"/>
                </a:tc>
                <a:tc>
                  <a:txBody>
                    <a:bodyPr/>
                    <a:lstStyle/>
                    <a:p>
                      <a:pPr algn="r" rtl="0" fontAlgn="t"/>
                      <a:endParaRPr lang="es-CL" sz="1200" b="0" i="0" u="none" strike="noStrike" dirty="0">
                        <a:solidFill>
                          <a:srgbClr val="000000"/>
                        </a:solidFill>
                        <a:effectLst/>
                        <a:latin typeface="Calibri" panose="020F0502020204030204" pitchFamily="34" charset="0"/>
                      </a:endParaRPr>
                    </a:p>
                  </a:txBody>
                  <a:tcPr marL="7620" marR="7620" marT="7620" marB="0"/>
                </a:tc>
                <a:tc>
                  <a:txBody>
                    <a:bodyPr/>
                    <a:lstStyle/>
                    <a:p>
                      <a:pPr algn="r" rtl="0" fontAlgn="b"/>
                      <a:r>
                        <a:rPr lang="es-CL" sz="1200" b="0" i="0" u="none" strike="noStrike" dirty="0" smtClean="0">
                          <a:solidFill>
                            <a:srgbClr val="000000"/>
                          </a:solidFill>
                          <a:effectLst/>
                          <a:latin typeface="Calibri" panose="020F0502020204030204" pitchFamily="34" charset="0"/>
                        </a:rPr>
                        <a:t>66%</a:t>
                      </a:r>
                      <a:endParaRPr lang="es-CL" sz="12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0015"/>
                  </a:ext>
                </a:extLst>
              </a:tr>
              <a:tr h="189992">
                <a:tc>
                  <a:txBody>
                    <a:bodyPr/>
                    <a:lstStyle/>
                    <a:p>
                      <a:pPr algn="l" rtl="0" fontAlgn="b"/>
                      <a:r>
                        <a:rPr lang="es-CL" sz="1400" u="none" strike="noStrike">
                          <a:effectLst/>
                        </a:rPr>
                        <a:t>Magallanes </a:t>
                      </a:r>
                      <a:endParaRPr lang="es-CL" sz="1400" b="0" i="0" u="none" strike="noStrike">
                        <a:solidFill>
                          <a:srgbClr val="000000"/>
                        </a:solidFill>
                        <a:effectLst/>
                        <a:latin typeface="Calibri" panose="020F0502020204030204" pitchFamily="34" charset="0"/>
                      </a:endParaRPr>
                    </a:p>
                  </a:txBody>
                  <a:tcPr marL="7658" marR="7658" marT="7658" marB="0" anchor="b">
                    <a:lnB w="12700" cap="flat" cmpd="sng" algn="ctr">
                      <a:solidFill>
                        <a:schemeClr val="tx1"/>
                      </a:solidFill>
                      <a:prstDash val="solid"/>
                      <a:round/>
                      <a:headEnd type="none" w="med" len="med"/>
                      <a:tailEnd type="none" w="med" len="med"/>
                    </a:lnB>
                  </a:tcPr>
                </a:tc>
                <a:tc>
                  <a:txBody>
                    <a:bodyPr/>
                    <a:lstStyle/>
                    <a:p>
                      <a:pPr algn="r" rtl="0" fontAlgn="b"/>
                      <a:r>
                        <a:rPr lang="es-CL" sz="1200" b="0" i="0" u="none" strike="noStrike" dirty="0">
                          <a:solidFill>
                            <a:srgbClr val="000000"/>
                          </a:solidFill>
                          <a:effectLst/>
                          <a:latin typeface="Calibri" panose="020F0502020204030204" pitchFamily="34" charset="0"/>
                        </a:rPr>
                        <a:t>928</a:t>
                      </a:r>
                    </a:p>
                  </a:txBody>
                  <a:tcPr marL="7620" marR="7620" marT="7620" marB="0" anchor="b">
                    <a:lnB w="12700" cap="flat" cmpd="sng" algn="ctr">
                      <a:solidFill>
                        <a:schemeClr val="tx1"/>
                      </a:solidFill>
                      <a:prstDash val="solid"/>
                      <a:round/>
                      <a:headEnd type="none" w="med" len="med"/>
                      <a:tailEnd type="none" w="med" len="med"/>
                    </a:lnB>
                  </a:tcPr>
                </a:tc>
                <a:tc>
                  <a:txBody>
                    <a:bodyPr/>
                    <a:lstStyle/>
                    <a:p>
                      <a:pPr algn="r" rtl="0" fontAlgn="t"/>
                      <a:r>
                        <a:rPr lang="es-CL" sz="1200" b="0" i="0" u="none" strike="noStrike" dirty="0">
                          <a:solidFill>
                            <a:srgbClr val="000000"/>
                          </a:solidFill>
                          <a:effectLst/>
                          <a:latin typeface="Calibri" panose="020F0502020204030204" pitchFamily="34" charset="0"/>
                        </a:rPr>
                        <a:t>213</a:t>
                      </a:r>
                    </a:p>
                  </a:txBody>
                  <a:tcPr marL="9525" marR="9525" marT="9525" marB="0">
                    <a:lnB w="12700" cap="flat" cmpd="sng" algn="ctr">
                      <a:solidFill>
                        <a:schemeClr val="tx1"/>
                      </a:solidFill>
                      <a:prstDash val="solid"/>
                      <a:round/>
                      <a:headEnd type="none" w="med" len="med"/>
                      <a:tailEnd type="none" w="med" len="med"/>
                    </a:lnB>
                  </a:tcPr>
                </a:tc>
                <a:tc>
                  <a:txBody>
                    <a:bodyPr/>
                    <a:lstStyle/>
                    <a:p>
                      <a:pPr algn="r" rtl="0" fontAlgn="t"/>
                      <a:r>
                        <a:rPr lang="es-CL" sz="1200" b="0" i="0" u="none" strike="noStrike" dirty="0">
                          <a:solidFill>
                            <a:srgbClr val="000000"/>
                          </a:solidFill>
                          <a:effectLst/>
                          <a:latin typeface="Calibri" panose="020F0502020204030204" pitchFamily="34" charset="0"/>
                        </a:rPr>
                        <a:t>186</a:t>
                      </a:r>
                    </a:p>
                  </a:txBody>
                  <a:tcPr marL="9525" marR="9525" marT="9525" marB="0">
                    <a:lnB w="12700" cap="flat" cmpd="sng" algn="ctr">
                      <a:solidFill>
                        <a:schemeClr val="tx1"/>
                      </a:solidFill>
                      <a:prstDash val="solid"/>
                      <a:round/>
                      <a:headEnd type="none" w="med" len="med"/>
                      <a:tailEnd type="none" w="med" len="med"/>
                    </a:lnB>
                  </a:tcPr>
                </a:tc>
                <a:tc>
                  <a:txBody>
                    <a:bodyPr/>
                    <a:lstStyle/>
                    <a:p>
                      <a:pPr algn="r" rtl="0" fontAlgn="t"/>
                      <a:r>
                        <a:rPr lang="es-CL" sz="1200" b="0" i="0" u="none" strike="noStrike">
                          <a:solidFill>
                            <a:srgbClr val="000000"/>
                          </a:solidFill>
                          <a:effectLst/>
                          <a:latin typeface="Calibri" panose="020F0502020204030204" pitchFamily="34" charset="0"/>
                        </a:rPr>
                        <a:t>22</a:t>
                      </a:r>
                    </a:p>
                  </a:txBody>
                  <a:tcPr marL="9525" marR="9525" marT="9525" marB="0">
                    <a:lnB w="12700" cap="flat" cmpd="sng" algn="ctr">
                      <a:solidFill>
                        <a:schemeClr val="tx1"/>
                      </a:solidFill>
                      <a:prstDash val="solid"/>
                      <a:round/>
                      <a:headEnd type="none" w="med" len="med"/>
                      <a:tailEnd type="none" w="med" len="med"/>
                    </a:lnB>
                  </a:tcPr>
                </a:tc>
                <a:tc>
                  <a:txBody>
                    <a:bodyPr/>
                    <a:lstStyle/>
                    <a:p>
                      <a:pPr algn="r" rtl="0" fontAlgn="t"/>
                      <a:r>
                        <a:rPr lang="es-CL" sz="1200" b="0" i="0" u="none" strike="noStrike" dirty="0">
                          <a:solidFill>
                            <a:srgbClr val="000000"/>
                          </a:solidFill>
                          <a:effectLst/>
                          <a:latin typeface="Calibri" panose="020F0502020204030204" pitchFamily="34" charset="0"/>
                        </a:rPr>
                        <a:t>421</a:t>
                      </a:r>
                    </a:p>
                  </a:txBody>
                  <a:tcPr marL="9525" marR="9525" marT="9525" marB="0">
                    <a:lnB w="12700" cap="flat" cmpd="sng" algn="ctr">
                      <a:solidFill>
                        <a:schemeClr val="tx1"/>
                      </a:solidFill>
                      <a:prstDash val="solid"/>
                      <a:round/>
                      <a:headEnd type="none" w="med" len="med"/>
                      <a:tailEnd type="none" w="med" len="med"/>
                    </a:lnB>
                  </a:tcPr>
                </a:tc>
                <a:tc>
                  <a:txBody>
                    <a:bodyPr/>
                    <a:lstStyle/>
                    <a:p>
                      <a:pPr algn="r" rtl="0" fontAlgn="t"/>
                      <a:endParaRPr lang="es-CL" sz="1200" b="0" i="0" u="none" strike="noStrike" dirty="0">
                        <a:solidFill>
                          <a:srgbClr val="000000"/>
                        </a:solidFill>
                        <a:effectLst/>
                        <a:latin typeface="Calibri" panose="020F0502020204030204" pitchFamily="34" charset="0"/>
                      </a:endParaRPr>
                    </a:p>
                  </a:txBody>
                  <a:tcPr marL="7620" marR="7620" marT="7620" marB="0">
                    <a:lnB w="12700" cap="flat" cmpd="sng" algn="ctr">
                      <a:solidFill>
                        <a:schemeClr val="tx1"/>
                      </a:solidFill>
                      <a:prstDash val="solid"/>
                      <a:round/>
                      <a:headEnd type="none" w="med" len="med"/>
                      <a:tailEnd type="none" w="med" len="med"/>
                    </a:lnB>
                  </a:tcPr>
                </a:tc>
                <a:tc>
                  <a:txBody>
                    <a:bodyPr/>
                    <a:lstStyle/>
                    <a:p>
                      <a:pPr algn="r" rtl="0" fontAlgn="b"/>
                      <a:r>
                        <a:rPr lang="es-CL" sz="1200" b="0" i="0" u="none" strike="noStrike" dirty="0">
                          <a:solidFill>
                            <a:srgbClr val="000000"/>
                          </a:solidFill>
                          <a:effectLst/>
                          <a:latin typeface="Calibri" panose="020F0502020204030204" pitchFamily="34" charset="0"/>
                        </a:rPr>
                        <a:t>45%</a:t>
                      </a:r>
                    </a:p>
                  </a:txBody>
                  <a:tcPr marL="7620" marR="7620" marT="762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16"/>
                  </a:ext>
                </a:extLst>
              </a:tr>
              <a:tr h="189992">
                <a:tc>
                  <a:txBody>
                    <a:bodyPr/>
                    <a:lstStyle/>
                    <a:p>
                      <a:pPr algn="l" rtl="0" fontAlgn="b"/>
                      <a:r>
                        <a:rPr lang="es-CL" sz="1400" b="1" u="none" strike="noStrike" dirty="0">
                          <a:effectLst/>
                        </a:rPr>
                        <a:t>Total </a:t>
                      </a:r>
                      <a:endParaRPr lang="es-CL" sz="1400" b="1" i="0" u="none" strike="noStrike" dirty="0">
                        <a:solidFill>
                          <a:srgbClr val="000000"/>
                        </a:solidFill>
                        <a:effectLst/>
                        <a:latin typeface="Calibri" panose="020F0502020204030204" pitchFamily="34" charset="0"/>
                      </a:endParaRPr>
                    </a:p>
                  </a:txBody>
                  <a:tcPr marL="7658" marR="7658" marT="7658" marB="0" anchor="b">
                    <a:lnT w="12700" cap="flat" cmpd="sng" algn="ctr">
                      <a:solidFill>
                        <a:schemeClr val="tx1"/>
                      </a:solidFill>
                      <a:prstDash val="solid"/>
                      <a:round/>
                      <a:headEnd type="none" w="med" len="med"/>
                      <a:tailEnd type="none" w="med" len="med"/>
                    </a:lnT>
                  </a:tcPr>
                </a:tc>
                <a:tc>
                  <a:txBody>
                    <a:bodyPr/>
                    <a:lstStyle/>
                    <a:p>
                      <a:pPr algn="r" rtl="0" fontAlgn="b"/>
                      <a:r>
                        <a:rPr lang="es-CL" sz="1200" b="1" i="0" u="none" strike="noStrike" dirty="0" smtClean="0">
                          <a:solidFill>
                            <a:srgbClr val="000000"/>
                          </a:solidFill>
                          <a:effectLst/>
                          <a:latin typeface="Calibri" panose="020F0502020204030204" pitchFamily="34" charset="0"/>
                        </a:rPr>
                        <a:t>262.735</a:t>
                      </a:r>
                      <a:endParaRPr lang="es-CL" sz="1200" b="1" i="0" u="none" strike="noStrike" dirty="0">
                        <a:solidFill>
                          <a:srgbClr val="000000"/>
                        </a:solidFill>
                        <a:effectLst/>
                        <a:latin typeface="Calibri" panose="020F0502020204030204" pitchFamily="34" charset="0"/>
                      </a:endParaRPr>
                    </a:p>
                  </a:txBody>
                  <a:tcPr marL="7620" marR="7620" marT="7620" marB="0" anchor="b">
                    <a:lnT w="12700" cap="flat" cmpd="sng" algn="ctr">
                      <a:solidFill>
                        <a:schemeClr val="tx1"/>
                      </a:solidFill>
                      <a:prstDash val="solid"/>
                      <a:round/>
                      <a:headEnd type="none" w="med" len="med"/>
                      <a:tailEnd type="none" w="med" len="med"/>
                    </a:lnT>
                  </a:tcPr>
                </a:tc>
                <a:tc>
                  <a:txBody>
                    <a:bodyPr/>
                    <a:lstStyle/>
                    <a:p>
                      <a:pPr algn="r" rtl="0" fontAlgn="b"/>
                      <a:r>
                        <a:rPr lang="es-CL" sz="1200" b="1" i="0" u="none" strike="noStrike" dirty="0">
                          <a:solidFill>
                            <a:srgbClr val="000000"/>
                          </a:solidFill>
                          <a:effectLst/>
                          <a:latin typeface="Calibri" panose="020F0502020204030204" pitchFamily="34" charset="0"/>
                        </a:rPr>
                        <a:t>74.920</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rtl="0" fontAlgn="b"/>
                      <a:r>
                        <a:rPr lang="es-CL" sz="1200" b="1" i="0" u="none" strike="noStrike" dirty="0">
                          <a:solidFill>
                            <a:srgbClr val="000000"/>
                          </a:solidFill>
                          <a:effectLst/>
                          <a:latin typeface="Calibri" panose="020F0502020204030204" pitchFamily="34" charset="0"/>
                        </a:rPr>
                        <a:t>86.560</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rtl="0" fontAlgn="b"/>
                      <a:r>
                        <a:rPr lang="es-CL" sz="1200" b="1" i="0" u="none" strike="noStrike">
                          <a:solidFill>
                            <a:srgbClr val="000000"/>
                          </a:solidFill>
                          <a:effectLst/>
                          <a:latin typeface="Calibri" panose="020F0502020204030204" pitchFamily="34" charset="0"/>
                        </a:rPr>
                        <a:t>731</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rtl="0" fontAlgn="b"/>
                      <a:r>
                        <a:rPr lang="es-CL" sz="1200" b="1" i="0" u="none" strike="noStrike" dirty="0">
                          <a:solidFill>
                            <a:srgbClr val="000000"/>
                          </a:solidFill>
                          <a:effectLst/>
                          <a:latin typeface="Calibri" panose="020F0502020204030204" pitchFamily="34" charset="0"/>
                        </a:rPr>
                        <a:t>162.211</a:t>
                      </a:r>
                    </a:p>
                  </a:txBody>
                  <a:tcPr marL="9525" marR="9525" marT="9525" marB="0" anchor="b">
                    <a:lnT w="12700" cap="flat" cmpd="sng" algn="ctr">
                      <a:solidFill>
                        <a:schemeClr val="tx1"/>
                      </a:solidFill>
                      <a:prstDash val="solid"/>
                      <a:round/>
                      <a:headEnd type="none" w="med" len="med"/>
                      <a:tailEnd type="none" w="med" len="med"/>
                    </a:lnT>
                  </a:tcPr>
                </a:tc>
                <a:tc>
                  <a:txBody>
                    <a:bodyPr/>
                    <a:lstStyle/>
                    <a:p>
                      <a:pPr algn="r" rtl="0" fontAlgn="b"/>
                      <a:endParaRPr lang="es-CL" sz="1200" b="1" i="0" u="none" strike="noStrike" dirty="0">
                        <a:solidFill>
                          <a:srgbClr val="000000"/>
                        </a:solidFill>
                        <a:effectLst/>
                        <a:latin typeface="Calibri" panose="020F0502020204030204" pitchFamily="34" charset="0"/>
                      </a:endParaRPr>
                    </a:p>
                  </a:txBody>
                  <a:tcPr marL="7620" marR="7620" marT="7620" marB="0" anchor="b">
                    <a:lnT w="12700" cap="flat" cmpd="sng" algn="ctr">
                      <a:solidFill>
                        <a:schemeClr val="tx1"/>
                      </a:solidFill>
                      <a:prstDash val="solid"/>
                      <a:round/>
                      <a:headEnd type="none" w="med" len="med"/>
                      <a:tailEnd type="none" w="med" len="med"/>
                    </a:lnT>
                  </a:tcPr>
                </a:tc>
                <a:tc>
                  <a:txBody>
                    <a:bodyPr/>
                    <a:lstStyle/>
                    <a:p>
                      <a:pPr algn="r" rtl="0" fontAlgn="b"/>
                      <a:r>
                        <a:rPr lang="es-CL" sz="1200" b="1" i="0" u="none" strike="noStrike" dirty="0" smtClean="0">
                          <a:solidFill>
                            <a:srgbClr val="000000"/>
                          </a:solidFill>
                          <a:effectLst/>
                          <a:latin typeface="Calibri" panose="020F0502020204030204" pitchFamily="34" charset="0"/>
                        </a:rPr>
                        <a:t>62%</a:t>
                      </a:r>
                      <a:endParaRPr lang="es-CL" sz="1200" b="1" i="0" u="none" strike="noStrike" dirty="0">
                        <a:solidFill>
                          <a:srgbClr val="000000"/>
                        </a:solidFill>
                        <a:effectLst/>
                        <a:latin typeface="Calibri" panose="020F0502020204030204" pitchFamily="34" charset="0"/>
                      </a:endParaRPr>
                    </a:p>
                  </a:txBody>
                  <a:tcPr marL="7620" marR="7620" marT="762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10017"/>
                  </a:ext>
                </a:extLst>
              </a:tr>
            </a:tbl>
          </a:graphicData>
        </a:graphic>
      </p:graphicFrame>
      <p:sp>
        <p:nvSpPr>
          <p:cNvPr id="8" name="CuadroTexto 7"/>
          <p:cNvSpPr txBox="1"/>
          <p:nvPr/>
        </p:nvSpPr>
        <p:spPr>
          <a:xfrm>
            <a:off x="467544" y="6165304"/>
            <a:ext cx="8280920" cy="646331"/>
          </a:xfrm>
          <a:prstGeom prst="rect">
            <a:avLst/>
          </a:prstGeom>
          <a:noFill/>
        </p:spPr>
        <p:txBody>
          <a:bodyPr wrap="square" rtlCol="0">
            <a:spAutoFit/>
          </a:bodyPr>
          <a:lstStyle/>
          <a:p>
            <a:pPr defTabSz="457200" eaLnBrk="0" fontAlgn="base" hangingPunct="0">
              <a:spcBef>
                <a:spcPct val="0"/>
              </a:spcBef>
              <a:spcAft>
                <a:spcPct val="0"/>
              </a:spcAft>
            </a:pPr>
            <a:r>
              <a:rPr lang="es-CL" sz="1200" b="1" i="1" dirty="0" smtClean="0">
                <a:solidFill>
                  <a:srgbClr val="1F497D">
                    <a:lumMod val="50000"/>
                  </a:srgbClr>
                </a:solidFill>
                <a:ea typeface="MS PGothic" pitchFamily="34" charset="-128"/>
                <a:cs typeface="Arial" panose="020B0604020202020204" pitchFamily="34" charset="0"/>
              </a:rPr>
              <a:t>Fuente:</a:t>
            </a:r>
            <a:r>
              <a:rPr lang="es-CL" sz="1200" i="1" dirty="0" smtClean="0">
                <a:solidFill>
                  <a:srgbClr val="1F497D">
                    <a:lumMod val="50000"/>
                  </a:srgbClr>
                </a:solidFill>
                <a:ea typeface="MS PGothic" pitchFamily="34" charset="-128"/>
                <a:cs typeface="Arial" panose="020B0604020202020204" pitchFamily="34" charset="0"/>
              </a:rPr>
              <a:t> Estudio “Micro y Pequeña empresa agropecuaria en Chile: Criterios para una focalización eficiente de las políticas para el sector de acuerdo al VII censo agropecuario”. </a:t>
            </a:r>
          </a:p>
          <a:p>
            <a:pPr defTabSz="457200" eaLnBrk="0" fontAlgn="base" hangingPunct="0">
              <a:spcBef>
                <a:spcPct val="0"/>
              </a:spcBef>
              <a:spcAft>
                <a:spcPct val="0"/>
              </a:spcAft>
            </a:pPr>
            <a:r>
              <a:rPr lang="es-CL" sz="1200" b="1" i="1" dirty="0" smtClean="0">
                <a:solidFill>
                  <a:srgbClr val="1F497D">
                    <a:lumMod val="50000"/>
                  </a:srgbClr>
                </a:solidFill>
                <a:ea typeface="MS PGothic" pitchFamily="34" charset="-128"/>
                <a:cs typeface="Arial" panose="020B0604020202020204" pitchFamily="34" charset="0"/>
              </a:rPr>
              <a:t>Nota: </a:t>
            </a:r>
            <a:r>
              <a:rPr lang="es-CL" sz="1200" i="1" dirty="0" smtClean="0">
                <a:solidFill>
                  <a:srgbClr val="1F497D">
                    <a:lumMod val="50000"/>
                  </a:srgbClr>
                </a:solidFill>
                <a:ea typeface="MS PGothic" pitchFamily="34" charset="-128"/>
                <a:cs typeface="Arial" panose="020B0604020202020204" pitchFamily="34" charset="0"/>
              </a:rPr>
              <a:t>la región de Ñuble aparece con valor 0, ya que en la fecha de estudio esta no se encontraba separada de la región del </a:t>
            </a:r>
            <a:r>
              <a:rPr lang="es-CL" sz="1200" i="1" dirty="0" err="1" smtClean="0">
                <a:solidFill>
                  <a:srgbClr val="1F497D">
                    <a:lumMod val="50000"/>
                  </a:srgbClr>
                </a:solidFill>
                <a:ea typeface="MS PGothic" pitchFamily="34" charset="-128"/>
                <a:cs typeface="Arial" panose="020B0604020202020204" pitchFamily="34" charset="0"/>
              </a:rPr>
              <a:t>Biobio</a:t>
            </a:r>
            <a:r>
              <a:rPr lang="es-CL" sz="1200" i="1" dirty="0" smtClean="0">
                <a:solidFill>
                  <a:srgbClr val="1F497D">
                    <a:lumMod val="50000"/>
                  </a:srgbClr>
                </a:solidFill>
                <a:ea typeface="MS PGothic" pitchFamily="34" charset="-128"/>
                <a:cs typeface="Arial" panose="020B0604020202020204" pitchFamily="34" charset="0"/>
              </a:rPr>
              <a:t>.</a:t>
            </a:r>
            <a:endParaRPr lang="es-CL" sz="1200" i="1" dirty="0">
              <a:solidFill>
                <a:srgbClr val="1F497D">
                  <a:lumMod val="50000"/>
                </a:srgbClr>
              </a:solidFill>
              <a:ea typeface="MS PGothic" pitchFamily="34" charset="-128"/>
              <a:cs typeface="Arial" panose="020B0604020202020204" pitchFamily="34" charset="0"/>
            </a:endParaRPr>
          </a:p>
        </p:txBody>
      </p:sp>
      <p:sp>
        <p:nvSpPr>
          <p:cNvPr id="4" name="Marcador de número de diapositiva 3"/>
          <p:cNvSpPr>
            <a:spLocks noGrp="1"/>
          </p:cNvSpPr>
          <p:nvPr>
            <p:ph type="sldNum" sz="quarter" idx="12"/>
          </p:nvPr>
        </p:nvSpPr>
        <p:spPr/>
        <p:txBody>
          <a:bodyPr/>
          <a:lstStyle/>
          <a:p>
            <a:fld id="{B2AA1C21-4A01-FC47-935A-F64BC8B7BE09}" type="slidenum">
              <a:rPr lang="en-US" smtClean="0"/>
              <a:t>18</a:t>
            </a:fld>
            <a:endParaRPr lang="en-US" dirty="0"/>
          </a:p>
        </p:txBody>
      </p:sp>
    </p:spTree>
    <p:extLst>
      <p:ext uri="{BB962C8B-B14F-4D97-AF65-F5344CB8AC3E}">
        <p14:creationId xmlns:p14="http://schemas.microsoft.com/office/powerpoint/2010/main" val="2267709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s-ES" sz="2800" dirty="0" smtClean="0">
                <a:solidFill>
                  <a:srgbClr val="4D4D4D"/>
                </a:solidFill>
                <a:latin typeface="Berlin Sans FB" panose="020E0602020502020306" pitchFamily="34" charset="0"/>
              </a:rPr>
              <a:t> </a:t>
            </a:r>
            <a:r>
              <a:rPr lang="es-ES" sz="2800" dirty="0">
                <a:solidFill>
                  <a:srgbClr val="4D4D4D"/>
                </a:solidFill>
                <a:latin typeface="Berlin Sans FB" panose="020E0602020502020306" pitchFamily="34" charset="0"/>
              </a:rPr>
              <a:t>Usuarias y Usuarios</a:t>
            </a:r>
            <a:endParaRPr lang="es-CL" sz="2800" dirty="0"/>
          </a:p>
        </p:txBody>
      </p:sp>
      <p:sp>
        <p:nvSpPr>
          <p:cNvPr id="5" name="Marcador de contenido 4"/>
          <p:cNvSpPr>
            <a:spLocks noGrp="1"/>
          </p:cNvSpPr>
          <p:nvPr>
            <p:ph idx="1"/>
          </p:nvPr>
        </p:nvSpPr>
        <p:spPr/>
        <p:txBody>
          <a:bodyPr>
            <a:normAutofit fontScale="92500" lnSpcReduction="10000"/>
          </a:bodyPr>
          <a:lstStyle/>
          <a:p>
            <a:pPr marL="0" indent="0">
              <a:buNone/>
            </a:pPr>
            <a:r>
              <a:rPr lang="es-CL" sz="1900" dirty="0" smtClean="0">
                <a:solidFill>
                  <a:srgbClr val="333333"/>
                </a:solidFill>
              </a:rPr>
              <a:t>Actualmente INDAP atiende a </a:t>
            </a:r>
            <a:r>
              <a:rPr lang="es-ES" sz="1900" dirty="0" smtClean="0">
                <a:solidFill>
                  <a:srgbClr val="333333"/>
                </a:solidFill>
              </a:rPr>
              <a:t>162.211 usuarias y usuarios, de los cuales podemos destacar:</a:t>
            </a:r>
          </a:p>
          <a:p>
            <a:pPr marL="0" indent="0">
              <a:buNone/>
            </a:pPr>
            <a:endParaRPr lang="es-ES" sz="1900" dirty="0">
              <a:solidFill>
                <a:srgbClr val="333333"/>
              </a:solidFill>
            </a:endParaRPr>
          </a:p>
          <a:p>
            <a:pPr marL="285750" lvl="0" indent="-285750" algn="just" eaLnBrk="0" fontAlgn="base" hangingPunct="0">
              <a:spcBef>
                <a:spcPct val="0"/>
              </a:spcBef>
              <a:spcAft>
                <a:spcPct val="0"/>
              </a:spcAft>
              <a:buFont typeface="Wingdings" panose="05000000000000000000" pitchFamily="2" charset="2"/>
              <a:buChar char="ü"/>
            </a:pPr>
            <a:r>
              <a:rPr lang="es-CL" sz="1900" dirty="0" smtClean="0">
                <a:solidFill>
                  <a:srgbClr val="333333"/>
                </a:solidFill>
                <a:ea typeface="MS PGothic" pitchFamily="34" charset="-128"/>
                <a:cs typeface="Calibri"/>
              </a:rPr>
              <a:t>46,19% </a:t>
            </a:r>
            <a:r>
              <a:rPr lang="es-CL" sz="1900" dirty="0">
                <a:solidFill>
                  <a:srgbClr val="333333"/>
                </a:solidFill>
                <a:ea typeface="MS PGothic" pitchFamily="34" charset="-128"/>
                <a:cs typeface="Calibri"/>
              </a:rPr>
              <a:t>son mujeres</a:t>
            </a:r>
          </a:p>
          <a:p>
            <a:pPr marL="285750" lvl="0" indent="-285750" algn="just" eaLnBrk="0" fontAlgn="base" hangingPunct="0">
              <a:spcBef>
                <a:spcPct val="0"/>
              </a:spcBef>
              <a:spcAft>
                <a:spcPct val="0"/>
              </a:spcAft>
              <a:buFont typeface="Wingdings" panose="05000000000000000000" pitchFamily="2" charset="2"/>
              <a:buChar char="ü"/>
            </a:pPr>
            <a:endParaRPr lang="es-CL" sz="1900" dirty="0">
              <a:solidFill>
                <a:srgbClr val="333333"/>
              </a:solidFill>
              <a:ea typeface="MS PGothic" pitchFamily="34" charset="-128"/>
              <a:cs typeface="Calibri"/>
            </a:endParaRPr>
          </a:p>
          <a:p>
            <a:pPr marL="285750" lvl="0" indent="-285750" algn="just" eaLnBrk="0" fontAlgn="base" hangingPunct="0">
              <a:spcBef>
                <a:spcPct val="0"/>
              </a:spcBef>
              <a:spcAft>
                <a:spcPct val="0"/>
              </a:spcAft>
              <a:buFont typeface="Wingdings" panose="05000000000000000000" pitchFamily="2" charset="2"/>
              <a:buChar char="ü"/>
            </a:pPr>
            <a:r>
              <a:rPr lang="es-CL" sz="1900" dirty="0" smtClean="0">
                <a:solidFill>
                  <a:srgbClr val="333333"/>
                </a:solidFill>
                <a:ea typeface="MS PGothic" pitchFamily="34" charset="-128"/>
                <a:cs typeface="Calibri"/>
              </a:rPr>
              <a:t>7,43% </a:t>
            </a:r>
            <a:r>
              <a:rPr lang="es-CL" sz="1900" dirty="0">
                <a:solidFill>
                  <a:srgbClr val="333333"/>
                </a:solidFill>
                <a:ea typeface="MS PGothic" pitchFamily="34" charset="-128"/>
                <a:cs typeface="Calibri"/>
              </a:rPr>
              <a:t>son jóvenes menores de 35 años</a:t>
            </a:r>
          </a:p>
          <a:p>
            <a:pPr marL="285750" lvl="0" indent="-285750" algn="just" eaLnBrk="0" fontAlgn="base" hangingPunct="0">
              <a:spcBef>
                <a:spcPct val="0"/>
              </a:spcBef>
              <a:spcAft>
                <a:spcPct val="0"/>
              </a:spcAft>
              <a:buFont typeface="Wingdings" panose="05000000000000000000" pitchFamily="2" charset="2"/>
              <a:buChar char="ü"/>
            </a:pPr>
            <a:endParaRPr lang="es-CL" sz="1900" dirty="0">
              <a:solidFill>
                <a:srgbClr val="333333"/>
              </a:solidFill>
              <a:ea typeface="MS PGothic" pitchFamily="34" charset="-128"/>
              <a:cs typeface="Calibri"/>
            </a:endParaRPr>
          </a:p>
          <a:p>
            <a:pPr marL="285750" lvl="0" indent="-285750" algn="just" eaLnBrk="0" fontAlgn="base" hangingPunct="0">
              <a:spcBef>
                <a:spcPct val="0"/>
              </a:spcBef>
              <a:spcAft>
                <a:spcPct val="0"/>
              </a:spcAft>
              <a:buFont typeface="Wingdings" panose="05000000000000000000" pitchFamily="2" charset="2"/>
              <a:buChar char="ü"/>
            </a:pPr>
            <a:r>
              <a:rPr lang="es-CL" sz="1900" dirty="0" smtClean="0">
                <a:solidFill>
                  <a:srgbClr val="333333"/>
                </a:solidFill>
                <a:ea typeface="MS PGothic" pitchFamily="34" charset="-128"/>
                <a:cs typeface="Calibri"/>
              </a:rPr>
              <a:t>39% </a:t>
            </a:r>
            <a:r>
              <a:rPr lang="es-CL" sz="1900" dirty="0">
                <a:solidFill>
                  <a:srgbClr val="333333"/>
                </a:solidFill>
                <a:ea typeface="MS PGothic" pitchFamily="34" charset="-128"/>
                <a:cs typeface="Calibri"/>
              </a:rPr>
              <a:t>pertenece a algún pueblo originario</a:t>
            </a:r>
          </a:p>
          <a:p>
            <a:pPr marL="0" lvl="0" indent="0" algn="just" eaLnBrk="0" fontAlgn="base" hangingPunct="0">
              <a:spcBef>
                <a:spcPct val="0"/>
              </a:spcBef>
              <a:spcAft>
                <a:spcPct val="0"/>
              </a:spcAft>
              <a:buNone/>
            </a:pPr>
            <a:endParaRPr lang="es-CL" sz="1900" dirty="0">
              <a:solidFill>
                <a:srgbClr val="333333"/>
              </a:solidFill>
              <a:ea typeface="MS PGothic" pitchFamily="34" charset="-128"/>
              <a:cs typeface="Calibri"/>
            </a:endParaRPr>
          </a:p>
          <a:p>
            <a:pPr marL="285750" lvl="0" indent="-285750" algn="just" eaLnBrk="0" fontAlgn="base" hangingPunct="0">
              <a:spcBef>
                <a:spcPct val="0"/>
              </a:spcBef>
              <a:spcAft>
                <a:spcPct val="0"/>
              </a:spcAft>
              <a:buFont typeface="Wingdings" panose="05000000000000000000" pitchFamily="2" charset="2"/>
              <a:buChar char="ü"/>
            </a:pPr>
            <a:r>
              <a:rPr lang="es-CL" sz="1900" dirty="0">
                <a:solidFill>
                  <a:srgbClr val="333333"/>
                </a:solidFill>
                <a:ea typeface="MS PGothic" pitchFamily="34" charset="-128"/>
                <a:cs typeface="Calibri"/>
              </a:rPr>
              <a:t>La edad promedio es de </a:t>
            </a:r>
            <a:r>
              <a:rPr lang="es-CL" sz="1900" dirty="0" smtClean="0">
                <a:solidFill>
                  <a:srgbClr val="333333"/>
                </a:solidFill>
                <a:ea typeface="MS PGothic" pitchFamily="34" charset="-128"/>
                <a:cs typeface="Calibri"/>
              </a:rPr>
              <a:t>57 </a:t>
            </a:r>
            <a:r>
              <a:rPr lang="es-CL" sz="1900" dirty="0">
                <a:solidFill>
                  <a:srgbClr val="333333"/>
                </a:solidFill>
                <a:ea typeface="MS PGothic" pitchFamily="34" charset="-128"/>
                <a:cs typeface="Calibri"/>
              </a:rPr>
              <a:t>años</a:t>
            </a:r>
          </a:p>
          <a:p>
            <a:pPr marL="285750" lvl="0" indent="-285750" algn="just" eaLnBrk="0" fontAlgn="base" hangingPunct="0">
              <a:spcBef>
                <a:spcPct val="0"/>
              </a:spcBef>
              <a:spcAft>
                <a:spcPct val="0"/>
              </a:spcAft>
              <a:buFont typeface="Wingdings" panose="05000000000000000000" pitchFamily="2" charset="2"/>
              <a:buChar char="ü"/>
            </a:pPr>
            <a:endParaRPr lang="es-CL" sz="1900" dirty="0">
              <a:solidFill>
                <a:srgbClr val="333333"/>
              </a:solidFill>
              <a:ea typeface="MS PGothic" pitchFamily="34" charset="-128"/>
              <a:cs typeface="Calibri"/>
            </a:endParaRPr>
          </a:p>
          <a:p>
            <a:pPr marL="0" lvl="0" indent="-285750" algn="just" eaLnBrk="0" fontAlgn="base" hangingPunct="0">
              <a:spcBef>
                <a:spcPct val="0"/>
              </a:spcBef>
              <a:spcAft>
                <a:spcPct val="0"/>
              </a:spcAft>
              <a:buFont typeface="Wingdings" pitchFamily="2" charset="2"/>
              <a:buChar char="ü"/>
            </a:pPr>
            <a:r>
              <a:rPr lang="es-CL" sz="1900" dirty="0" smtClean="0">
                <a:solidFill>
                  <a:srgbClr val="333333"/>
                </a:solidFill>
                <a:ea typeface="MS PGothic" pitchFamily="34" charset="-128"/>
                <a:cs typeface="Calibri"/>
              </a:rPr>
              <a:t>83% </a:t>
            </a:r>
            <a:r>
              <a:rPr lang="es-CL" sz="1900" dirty="0">
                <a:solidFill>
                  <a:srgbClr val="333333"/>
                </a:solidFill>
                <a:ea typeface="MS PGothic" pitchFamily="34" charset="-128"/>
                <a:cs typeface="Calibri"/>
              </a:rPr>
              <a:t>recibe asistencia técnica</a:t>
            </a:r>
          </a:p>
          <a:p>
            <a:pPr marL="0" lvl="0" indent="-285750" algn="just" eaLnBrk="0" fontAlgn="base" hangingPunct="0">
              <a:spcBef>
                <a:spcPct val="0"/>
              </a:spcBef>
              <a:spcAft>
                <a:spcPct val="0"/>
              </a:spcAft>
              <a:buFont typeface="Wingdings" pitchFamily="2" charset="2"/>
              <a:buChar char="ü"/>
            </a:pPr>
            <a:endParaRPr lang="es-CL" sz="1900" dirty="0">
              <a:solidFill>
                <a:srgbClr val="333333"/>
              </a:solidFill>
              <a:ea typeface="MS PGothic" pitchFamily="34" charset="-128"/>
              <a:cs typeface="Calibri"/>
            </a:endParaRPr>
          </a:p>
          <a:p>
            <a:pPr marL="0" lvl="0" indent="-285750" algn="just" eaLnBrk="0" fontAlgn="base" hangingPunct="0">
              <a:spcBef>
                <a:spcPct val="0"/>
              </a:spcBef>
              <a:spcAft>
                <a:spcPct val="0"/>
              </a:spcAft>
              <a:buFont typeface="Wingdings" pitchFamily="2" charset="2"/>
              <a:buChar char="ü"/>
            </a:pPr>
            <a:r>
              <a:rPr lang="es-CL" sz="1900" dirty="0" smtClean="0">
                <a:solidFill>
                  <a:srgbClr val="333333"/>
                </a:solidFill>
                <a:ea typeface="MS PGothic" pitchFamily="34" charset="-128"/>
                <a:cs typeface="Calibri"/>
              </a:rPr>
              <a:t>75% </a:t>
            </a:r>
            <a:r>
              <a:rPr lang="es-CL" sz="1900" dirty="0">
                <a:solidFill>
                  <a:srgbClr val="333333"/>
                </a:solidFill>
                <a:ea typeface="MS PGothic" pitchFamily="34" charset="-128"/>
                <a:cs typeface="Calibri"/>
              </a:rPr>
              <a:t>recibió subsidio a la </a:t>
            </a:r>
            <a:r>
              <a:rPr lang="es-CL" sz="1900" dirty="0" smtClean="0">
                <a:solidFill>
                  <a:srgbClr val="333333"/>
                </a:solidFill>
                <a:ea typeface="MS PGothic" pitchFamily="34" charset="-128"/>
                <a:cs typeface="Calibri"/>
              </a:rPr>
              <a:t>inversión</a:t>
            </a:r>
          </a:p>
          <a:p>
            <a:pPr marL="0" lvl="0" indent="-285750" algn="just" eaLnBrk="0" fontAlgn="base" hangingPunct="0">
              <a:spcBef>
                <a:spcPct val="0"/>
              </a:spcBef>
              <a:spcAft>
                <a:spcPct val="0"/>
              </a:spcAft>
              <a:buFont typeface="Wingdings" pitchFamily="2" charset="2"/>
              <a:buChar char="ü"/>
            </a:pPr>
            <a:endParaRPr lang="es-CL" sz="1900" dirty="0" smtClean="0">
              <a:solidFill>
                <a:srgbClr val="333333"/>
              </a:solidFill>
              <a:ea typeface="MS PGothic" pitchFamily="34" charset="-128"/>
              <a:cs typeface="Calibri"/>
            </a:endParaRPr>
          </a:p>
          <a:p>
            <a:pPr marL="0" lvl="0" indent="-285750" algn="just" eaLnBrk="0" fontAlgn="base" hangingPunct="0">
              <a:spcBef>
                <a:spcPct val="0"/>
              </a:spcBef>
              <a:spcAft>
                <a:spcPct val="0"/>
              </a:spcAft>
              <a:buFont typeface="Wingdings" pitchFamily="2" charset="2"/>
              <a:buChar char="ü"/>
            </a:pPr>
            <a:r>
              <a:rPr lang="es-CL" sz="1900" dirty="0" smtClean="0">
                <a:solidFill>
                  <a:srgbClr val="333333"/>
                </a:solidFill>
                <a:ea typeface="MS PGothic" pitchFamily="34" charset="-128"/>
                <a:cs typeface="Calibri"/>
              </a:rPr>
              <a:t>32% </a:t>
            </a:r>
            <a:r>
              <a:rPr lang="es-CL" sz="1900" dirty="0">
                <a:solidFill>
                  <a:srgbClr val="333333"/>
                </a:solidFill>
                <a:ea typeface="MS PGothic" pitchFamily="34" charset="-128"/>
                <a:cs typeface="Calibri"/>
              </a:rPr>
              <a:t>obtuvo crédito</a:t>
            </a:r>
          </a:p>
          <a:p>
            <a:pPr marL="0" indent="0" algn="ctr">
              <a:buNone/>
            </a:pPr>
            <a:r>
              <a:rPr lang="es-CL" sz="1800" dirty="0" smtClean="0">
                <a:solidFill>
                  <a:srgbClr val="333333"/>
                </a:solidFill>
              </a:rPr>
              <a:t> </a:t>
            </a:r>
            <a:endParaRPr lang="es-CL" sz="1800" dirty="0">
              <a:solidFill>
                <a:srgbClr val="333333"/>
              </a:solidFill>
            </a:endParaRPr>
          </a:p>
        </p:txBody>
      </p:sp>
      <p:sp>
        <p:nvSpPr>
          <p:cNvPr id="6" name="CuadroTexto 5"/>
          <p:cNvSpPr txBox="1"/>
          <p:nvPr/>
        </p:nvSpPr>
        <p:spPr>
          <a:xfrm>
            <a:off x="385591" y="6161265"/>
            <a:ext cx="4680520" cy="276999"/>
          </a:xfrm>
          <a:prstGeom prst="rect">
            <a:avLst/>
          </a:prstGeom>
          <a:noFill/>
        </p:spPr>
        <p:txBody>
          <a:bodyPr wrap="square" rtlCol="0">
            <a:spAutoFit/>
          </a:bodyPr>
          <a:lstStyle>
            <a:defPPr>
              <a:defRPr lang="es-CL"/>
            </a:defPPr>
            <a:lvl1pPr>
              <a:defRPr sz="1200" i="1">
                <a:solidFill>
                  <a:schemeClr val="tx2">
                    <a:lumMod val="50000"/>
                  </a:schemeClr>
                </a:solidFill>
                <a:cs typeface="Arial" panose="020B0604020202020204" pitchFamily="34" charset="0"/>
              </a:defRPr>
            </a:lvl1pPr>
          </a:lstStyle>
          <a:p>
            <a:pPr algn="just"/>
            <a:r>
              <a:rPr lang="es-CL" b="1" dirty="0">
                <a:solidFill>
                  <a:srgbClr val="4D4D4D"/>
                </a:solidFill>
              </a:rPr>
              <a:t>Fuente: </a:t>
            </a:r>
            <a:r>
              <a:rPr lang="es-CL" dirty="0">
                <a:solidFill>
                  <a:srgbClr val="4D4D4D"/>
                </a:solidFill>
              </a:rPr>
              <a:t>Base Tesorería, 31 de diciembre del </a:t>
            </a:r>
            <a:r>
              <a:rPr lang="es-CL" dirty="0" smtClean="0">
                <a:solidFill>
                  <a:srgbClr val="4D4D4D"/>
                </a:solidFill>
              </a:rPr>
              <a:t>2021.</a:t>
            </a:r>
            <a:endParaRPr lang="es-CL" dirty="0">
              <a:solidFill>
                <a:srgbClr val="4D4D4D"/>
              </a:solidFill>
            </a:endParaRPr>
          </a:p>
        </p:txBody>
      </p:sp>
      <p:sp>
        <p:nvSpPr>
          <p:cNvPr id="2" name="Marcador de número de diapositiva 1"/>
          <p:cNvSpPr>
            <a:spLocks noGrp="1"/>
          </p:cNvSpPr>
          <p:nvPr>
            <p:ph type="sldNum" sz="quarter" idx="12"/>
          </p:nvPr>
        </p:nvSpPr>
        <p:spPr/>
        <p:txBody>
          <a:bodyPr/>
          <a:lstStyle/>
          <a:p>
            <a:fld id="{B2AA1C21-4A01-FC47-935A-F64BC8B7BE09}" type="slidenum">
              <a:rPr lang="en-US" smtClean="0"/>
              <a:t>19</a:t>
            </a:fld>
            <a:endParaRPr lang="en-US" dirty="0"/>
          </a:p>
        </p:txBody>
      </p:sp>
      <p:pic>
        <p:nvPicPr>
          <p:cNvPr id="4" name="Imagen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5369" y="3236976"/>
            <a:ext cx="4059084" cy="2735198"/>
          </a:xfrm>
          <a:prstGeom prst="rect">
            <a:avLst/>
          </a:prstGeom>
        </p:spPr>
      </p:pic>
    </p:spTree>
    <p:extLst>
      <p:ext uri="{BB962C8B-B14F-4D97-AF65-F5344CB8AC3E}">
        <p14:creationId xmlns:p14="http://schemas.microsoft.com/office/powerpoint/2010/main" val="35924590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1 Título"/>
          <p:cNvSpPr>
            <a:spLocks noGrp="1"/>
          </p:cNvSpPr>
          <p:nvPr>
            <p:ph type="title"/>
          </p:nvPr>
        </p:nvSpPr>
        <p:spPr>
          <a:xfrm>
            <a:off x="247879" y="770311"/>
            <a:ext cx="8229600" cy="1143000"/>
          </a:xfrm>
        </p:spPr>
        <p:txBody>
          <a:bodyPr>
            <a:normAutofit fontScale="90000"/>
          </a:bodyPr>
          <a:lstStyle/>
          <a:p>
            <a:r>
              <a:rPr lang="es-CL" dirty="0">
                <a:solidFill>
                  <a:srgbClr val="333333"/>
                </a:solidFill>
                <a:latin typeface="Nexa Bold" pitchFamily="50" charset="0"/>
              </a:rPr>
              <a:t> </a:t>
            </a:r>
            <a:r>
              <a:rPr lang="es-CL" sz="5300" b="1" dirty="0" smtClean="0">
                <a:solidFill>
                  <a:schemeClr val="tx2"/>
                </a:solidFill>
                <a:latin typeface="Bradley Hand ITC" panose="03070402050302030203" pitchFamily="66" charset="0"/>
                <a:ea typeface="MS Gothic" panose="020B0609070205080204" pitchFamily="49" charset="-128"/>
              </a:rPr>
              <a:t>INDAP en CIFRAS</a:t>
            </a:r>
            <a:br>
              <a:rPr lang="es-CL" sz="5300" b="1" dirty="0" smtClean="0">
                <a:solidFill>
                  <a:schemeClr val="tx2"/>
                </a:solidFill>
                <a:latin typeface="Bradley Hand ITC" panose="03070402050302030203" pitchFamily="66" charset="0"/>
                <a:ea typeface="MS Gothic" panose="020B0609070205080204" pitchFamily="49" charset="-128"/>
              </a:rPr>
            </a:br>
            <a:r>
              <a:rPr lang="es-CL" sz="5300" b="1" dirty="0" smtClean="0">
                <a:solidFill>
                  <a:schemeClr val="tx2"/>
                </a:solidFill>
                <a:latin typeface="Bradley Hand ITC" panose="03070402050302030203" pitchFamily="66" charset="0"/>
                <a:ea typeface="MS Gothic" panose="020B0609070205080204" pitchFamily="49" charset="-128"/>
              </a:rPr>
              <a:t>2021</a:t>
            </a:r>
            <a:r>
              <a:rPr lang="es-CL" sz="5300" b="1" dirty="0" smtClean="0">
                <a:solidFill>
                  <a:srgbClr val="4D4D4D"/>
                </a:solidFill>
                <a:latin typeface="Berlin Sans FB" panose="020E0602020502020306" pitchFamily="34" charset="0"/>
                <a:ea typeface="MS Gothic" panose="020B0609070205080204" pitchFamily="49" charset="-128"/>
              </a:rPr>
              <a:t/>
            </a:r>
            <a:br>
              <a:rPr lang="es-CL" sz="5300" b="1" dirty="0" smtClean="0">
                <a:solidFill>
                  <a:srgbClr val="4D4D4D"/>
                </a:solidFill>
                <a:latin typeface="Berlin Sans FB" panose="020E0602020502020306" pitchFamily="34" charset="0"/>
                <a:ea typeface="MS Gothic" panose="020B0609070205080204" pitchFamily="49" charset="-128"/>
              </a:rPr>
            </a:br>
            <a:endParaRPr lang="es-CO" sz="5300" b="1" dirty="0">
              <a:solidFill>
                <a:schemeClr val="bg1"/>
              </a:solidFill>
              <a:latin typeface="Berlin Sans FB" panose="020E0602020502020306" pitchFamily="34" charset="0"/>
              <a:ea typeface="MS Gothic" panose="020B0609070205080204" pitchFamily="49" charset="-128"/>
            </a:endParaRPr>
          </a:p>
        </p:txBody>
      </p:sp>
      <p:sp>
        <p:nvSpPr>
          <p:cNvPr id="9" name="1 Título"/>
          <p:cNvSpPr txBox="1">
            <a:spLocks/>
          </p:cNvSpPr>
          <p:nvPr/>
        </p:nvSpPr>
        <p:spPr>
          <a:xfrm>
            <a:off x="457200" y="3907657"/>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L" sz="3300" dirty="0" smtClean="0">
                <a:latin typeface="Berlin Sans FB" panose="020E0602020502020306" pitchFamily="34" charset="0"/>
                <a:ea typeface="MS Gothic" panose="020B0609070205080204" pitchFamily="49" charset="-128"/>
              </a:rPr>
              <a:t> </a:t>
            </a:r>
            <a:endParaRPr lang="es-CO" sz="1800" dirty="0">
              <a:latin typeface="Berlin Sans FB" panose="020E0602020502020306" pitchFamily="34" charset="0"/>
              <a:ea typeface="MS Gothic" panose="020B0609070205080204" pitchFamily="49" charset="-128"/>
            </a:endParaRPr>
          </a:p>
        </p:txBody>
      </p:sp>
      <p:sp>
        <p:nvSpPr>
          <p:cNvPr id="10" name="1 Título"/>
          <p:cNvSpPr txBox="1">
            <a:spLocks/>
          </p:cNvSpPr>
          <p:nvPr/>
        </p:nvSpPr>
        <p:spPr>
          <a:xfrm>
            <a:off x="247879" y="5429430"/>
            <a:ext cx="8229600" cy="1143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L" sz="2000" dirty="0" smtClean="0">
                <a:solidFill>
                  <a:schemeClr val="tx2"/>
                </a:solidFill>
                <a:latin typeface="Segoe Print" panose="02000600000000000000" pitchFamily="2" charset="0"/>
                <a:ea typeface="MS Gothic" panose="020B0609070205080204" pitchFamily="49" charset="-128"/>
              </a:rPr>
              <a:t>Diciembre</a:t>
            </a:r>
            <a:r>
              <a:rPr lang="es-CL" sz="1800" dirty="0" smtClean="0">
                <a:solidFill>
                  <a:schemeClr val="tx2"/>
                </a:solidFill>
                <a:latin typeface="Segoe Print" panose="02000600000000000000" pitchFamily="2" charset="0"/>
                <a:ea typeface="MS Gothic" panose="020B0609070205080204" pitchFamily="49" charset="-128"/>
              </a:rPr>
              <a:t>, 2021</a:t>
            </a:r>
            <a:endParaRPr lang="es-CO" sz="1800" dirty="0">
              <a:solidFill>
                <a:schemeClr val="tx2"/>
              </a:solidFill>
              <a:latin typeface="Segoe Print" panose="02000600000000000000" pitchFamily="2" charset="0"/>
              <a:ea typeface="MS Gothic" panose="020B0609070205080204" pitchFamily="49" charset="-128"/>
            </a:endParaRPr>
          </a:p>
        </p:txBody>
      </p:sp>
      <p:sp>
        <p:nvSpPr>
          <p:cNvPr id="3" name="Marcador de número de diapositiva 2"/>
          <p:cNvSpPr>
            <a:spLocks noGrp="1"/>
          </p:cNvSpPr>
          <p:nvPr>
            <p:ph type="sldNum" sz="quarter" idx="12"/>
          </p:nvPr>
        </p:nvSpPr>
        <p:spPr/>
        <p:txBody>
          <a:bodyPr/>
          <a:lstStyle/>
          <a:p>
            <a:fld id="{B2AA1C21-4A01-FC47-935A-F64BC8B7BE09}" type="slidenum">
              <a:rPr lang="en-US" smtClean="0"/>
              <a:t>2</a:t>
            </a:fld>
            <a:endParaRPr lang="en-US"/>
          </a:p>
        </p:txBody>
      </p:sp>
      <p:pic>
        <p:nvPicPr>
          <p:cNvPr id="2" name="Imagen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150" y="1626804"/>
            <a:ext cx="8521700" cy="4076700"/>
          </a:xfrm>
          <a:prstGeom prst="rect">
            <a:avLst/>
          </a:prstGeom>
        </p:spPr>
      </p:pic>
    </p:spTree>
    <p:extLst>
      <p:ext uri="{BB962C8B-B14F-4D97-AF65-F5344CB8AC3E}">
        <p14:creationId xmlns:p14="http://schemas.microsoft.com/office/powerpoint/2010/main" val="16143101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3"/>
          <p:cNvSpPr txBox="1"/>
          <p:nvPr/>
        </p:nvSpPr>
        <p:spPr>
          <a:xfrm>
            <a:off x="395935" y="1177133"/>
            <a:ext cx="8362474" cy="861774"/>
          </a:xfrm>
          <a:prstGeom prst="rect">
            <a:avLst/>
          </a:prstGeom>
          <a:noFill/>
        </p:spPr>
        <p:txBody>
          <a:bodyPr wrap="square" rtlCol="0">
            <a:spAutoFit/>
          </a:bodyPr>
          <a:lstStyle>
            <a:defPPr>
              <a:defRPr lang="es-CL"/>
            </a:defPPr>
            <a:lvl1pPr>
              <a:defRPr sz="2400" b="1">
                <a:solidFill>
                  <a:srgbClr val="0070C0"/>
                </a:solidFill>
                <a:latin typeface="Arial"/>
                <a:cs typeface="Arial"/>
              </a:defRPr>
            </a:lvl1pPr>
          </a:lstStyle>
          <a:p>
            <a:pPr indent="-285750" algn="just" defTabSz="457200" eaLnBrk="0" fontAlgn="base" hangingPunct="0">
              <a:spcBef>
                <a:spcPct val="0"/>
              </a:spcBef>
              <a:spcAft>
                <a:spcPct val="0"/>
              </a:spcAft>
            </a:pPr>
            <a:r>
              <a:rPr lang="es-CL" sz="1600" b="0" dirty="0" smtClean="0">
                <a:solidFill>
                  <a:srgbClr val="333333"/>
                </a:solidFill>
                <a:latin typeface="Calibri"/>
                <a:ea typeface="MS PGothic" pitchFamily="34" charset="-128"/>
                <a:cs typeface="Calibri"/>
              </a:rPr>
              <a:t>Durante el 2021, INDAP ha apoyado a 74.920* usuarias a través de los programas. </a:t>
            </a:r>
          </a:p>
          <a:p>
            <a:pPr indent="-285750" algn="just" defTabSz="457200" eaLnBrk="0" fontAlgn="base" hangingPunct="0">
              <a:spcBef>
                <a:spcPct val="0"/>
              </a:spcBef>
              <a:spcAft>
                <a:spcPct val="0"/>
              </a:spcAft>
            </a:pPr>
            <a:r>
              <a:rPr lang="es-CL" sz="1600" b="0" dirty="0" smtClean="0">
                <a:solidFill>
                  <a:srgbClr val="333333"/>
                </a:solidFill>
                <a:latin typeface="Calibri"/>
                <a:ea typeface="MS PGothic" pitchFamily="34" charset="-128"/>
                <a:cs typeface="Calibri"/>
              </a:rPr>
              <a:t>La distribución regional de ellas se muestra en la siguiente gráfica: </a:t>
            </a:r>
            <a:endParaRPr lang="es-CL" sz="1600" b="0" dirty="0">
              <a:solidFill>
                <a:srgbClr val="333333"/>
              </a:solidFill>
              <a:latin typeface="Calibri"/>
              <a:ea typeface="MS PGothic" pitchFamily="34" charset="-128"/>
              <a:cs typeface="Calibri"/>
            </a:endParaRPr>
          </a:p>
          <a:p>
            <a:pPr defTabSz="457200" eaLnBrk="0" fontAlgn="base" hangingPunct="0">
              <a:spcBef>
                <a:spcPct val="0"/>
              </a:spcBef>
              <a:spcAft>
                <a:spcPct val="0"/>
              </a:spcAft>
            </a:pPr>
            <a:endParaRPr lang="es-CL" sz="1800" b="0" dirty="0">
              <a:solidFill>
                <a:srgbClr val="1F497D">
                  <a:lumMod val="50000"/>
                </a:srgbClr>
              </a:solidFill>
              <a:latin typeface="Calibri"/>
              <a:ea typeface="MS PGothic" pitchFamily="34" charset="-128"/>
              <a:cs typeface="Calibri"/>
            </a:endParaRPr>
          </a:p>
        </p:txBody>
      </p:sp>
      <p:sp>
        <p:nvSpPr>
          <p:cNvPr id="8" name="CuadroTexto 7"/>
          <p:cNvSpPr txBox="1"/>
          <p:nvPr/>
        </p:nvSpPr>
        <p:spPr>
          <a:xfrm>
            <a:off x="479960" y="6215748"/>
            <a:ext cx="7908463" cy="461665"/>
          </a:xfrm>
          <a:prstGeom prst="rect">
            <a:avLst/>
          </a:prstGeom>
          <a:noFill/>
        </p:spPr>
        <p:txBody>
          <a:bodyPr wrap="square" rtlCol="0">
            <a:spAutoFit/>
          </a:bodyPr>
          <a:lstStyle>
            <a:defPPr>
              <a:defRPr lang="es-CL"/>
            </a:defPPr>
            <a:lvl1pPr>
              <a:defRPr sz="1200" i="1">
                <a:solidFill>
                  <a:schemeClr val="tx2">
                    <a:lumMod val="50000"/>
                  </a:schemeClr>
                </a:solidFill>
                <a:cs typeface="Arial" panose="020B0604020202020204" pitchFamily="34" charset="0"/>
              </a:defRPr>
            </a:lvl1pPr>
          </a:lstStyle>
          <a:p>
            <a:pPr algn="just"/>
            <a:r>
              <a:rPr lang="es-CL" dirty="0">
                <a:solidFill>
                  <a:srgbClr val="4D4D4D"/>
                </a:solidFill>
              </a:rPr>
              <a:t>* Número y porcentaje de mujeres son de acuerdo al universo de </a:t>
            </a:r>
            <a:r>
              <a:rPr lang="es-CL" dirty="0" smtClean="0">
                <a:solidFill>
                  <a:srgbClr val="4D4D4D"/>
                </a:solidFill>
              </a:rPr>
              <a:t>usuarias/os </a:t>
            </a:r>
            <a:r>
              <a:rPr lang="es-CL" dirty="0">
                <a:solidFill>
                  <a:srgbClr val="4D4D4D"/>
                </a:solidFill>
              </a:rPr>
              <a:t>que declararon </a:t>
            </a:r>
            <a:r>
              <a:rPr lang="es-CL" dirty="0" smtClean="0">
                <a:solidFill>
                  <a:srgbClr val="4D4D4D"/>
                </a:solidFill>
              </a:rPr>
              <a:t>género, </a:t>
            </a:r>
            <a:r>
              <a:rPr lang="es-CL" dirty="0">
                <a:solidFill>
                  <a:srgbClr val="4D4D4D"/>
                </a:solidFill>
              </a:rPr>
              <a:t>el cual es de </a:t>
            </a:r>
            <a:r>
              <a:rPr lang="es-CL" dirty="0" smtClean="0">
                <a:solidFill>
                  <a:srgbClr val="4D4D4D"/>
                </a:solidFill>
              </a:rPr>
              <a:t>162.211.</a:t>
            </a:r>
            <a:endParaRPr lang="es-CL" dirty="0">
              <a:solidFill>
                <a:srgbClr val="4D4D4D"/>
              </a:solidFill>
            </a:endParaRPr>
          </a:p>
          <a:p>
            <a:pPr algn="just"/>
            <a:r>
              <a:rPr lang="es-CL" b="1" dirty="0">
                <a:solidFill>
                  <a:srgbClr val="4D4D4D"/>
                </a:solidFill>
              </a:rPr>
              <a:t>Fuente: </a:t>
            </a:r>
            <a:r>
              <a:rPr lang="es-CL" dirty="0">
                <a:solidFill>
                  <a:srgbClr val="4D4D4D"/>
                </a:solidFill>
              </a:rPr>
              <a:t>Base Tesorería, 31 de diciembre del </a:t>
            </a:r>
            <a:r>
              <a:rPr lang="es-CL" dirty="0" smtClean="0">
                <a:solidFill>
                  <a:srgbClr val="4D4D4D"/>
                </a:solidFill>
              </a:rPr>
              <a:t>2021.</a:t>
            </a:r>
            <a:endParaRPr lang="es-CL" dirty="0">
              <a:solidFill>
                <a:srgbClr val="4D4D4D"/>
              </a:solidFill>
            </a:endParaRPr>
          </a:p>
        </p:txBody>
      </p:sp>
      <p:sp>
        <p:nvSpPr>
          <p:cNvPr id="3" name="Título 2"/>
          <p:cNvSpPr>
            <a:spLocks noGrp="1"/>
          </p:cNvSpPr>
          <p:nvPr>
            <p:ph type="title"/>
          </p:nvPr>
        </p:nvSpPr>
        <p:spPr>
          <a:xfrm>
            <a:off x="385591" y="273196"/>
            <a:ext cx="8229600" cy="1143000"/>
          </a:xfrm>
        </p:spPr>
        <p:txBody>
          <a:bodyPr>
            <a:normAutofit/>
          </a:bodyPr>
          <a:lstStyle/>
          <a:p>
            <a:r>
              <a:rPr lang="es-ES" sz="2800" dirty="0" smtClean="0">
                <a:solidFill>
                  <a:srgbClr val="333333"/>
                </a:solidFill>
                <a:latin typeface="Berlin Sans FB" panose="020E0602020502020306" pitchFamily="34" charset="0"/>
              </a:rPr>
              <a:t> Mujeres</a:t>
            </a:r>
            <a:endParaRPr lang="es-CL" sz="4000" dirty="0"/>
          </a:p>
        </p:txBody>
      </p:sp>
      <p:sp>
        <p:nvSpPr>
          <p:cNvPr id="2" name="Marcador de número de diapositiva 1"/>
          <p:cNvSpPr>
            <a:spLocks noGrp="1"/>
          </p:cNvSpPr>
          <p:nvPr>
            <p:ph type="sldNum" sz="quarter" idx="12"/>
          </p:nvPr>
        </p:nvSpPr>
        <p:spPr/>
        <p:txBody>
          <a:bodyPr/>
          <a:lstStyle/>
          <a:p>
            <a:fld id="{B2AA1C21-4A01-FC47-935A-F64BC8B7BE09}" type="slidenum">
              <a:rPr lang="en-US" smtClean="0"/>
              <a:t>20</a:t>
            </a:fld>
            <a:endParaRPr lang="en-US" dirty="0"/>
          </a:p>
        </p:txBody>
      </p:sp>
      <p:graphicFrame>
        <p:nvGraphicFramePr>
          <p:cNvPr id="7" name="Gráfico 6"/>
          <p:cNvGraphicFramePr>
            <a:graphicFrameLocks/>
          </p:cNvGraphicFramePr>
          <p:nvPr>
            <p:extLst>
              <p:ext uri="{D42A27DB-BD31-4B8C-83A1-F6EECF244321}">
                <p14:modId xmlns:p14="http://schemas.microsoft.com/office/powerpoint/2010/main" val="2537595414"/>
              </p:ext>
            </p:extLst>
          </p:nvPr>
        </p:nvGraphicFramePr>
        <p:xfrm>
          <a:off x="566057" y="1793966"/>
          <a:ext cx="8049134" cy="411153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222990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Marcador de contenido 4"/>
          <p:cNvSpPr>
            <a:spLocks noGrp="1"/>
          </p:cNvSpPr>
          <p:nvPr>
            <p:ph idx="1"/>
          </p:nvPr>
        </p:nvSpPr>
        <p:spPr>
          <a:xfrm>
            <a:off x="385591" y="1251523"/>
            <a:ext cx="8438921" cy="5160294"/>
          </a:xfrm>
        </p:spPr>
        <p:txBody>
          <a:bodyPr>
            <a:normAutofit/>
          </a:bodyPr>
          <a:lstStyle/>
          <a:p>
            <a:pPr marL="0" indent="0">
              <a:buNone/>
            </a:pPr>
            <a:endParaRPr lang="es-CL" sz="2000" dirty="0">
              <a:latin typeface="Berlin Sans FB" panose="020E0602020502020306" pitchFamily="34" charset="0"/>
            </a:endParaRPr>
          </a:p>
          <a:p>
            <a:pPr marL="0" indent="0">
              <a:buNone/>
            </a:pPr>
            <a:r>
              <a:rPr lang="es-CL" sz="1900" dirty="0" smtClean="0">
                <a:solidFill>
                  <a:srgbClr val="333333"/>
                </a:solidFill>
              </a:rPr>
              <a:t> </a:t>
            </a:r>
            <a:endParaRPr lang="es-CL" sz="1900" dirty="0">
              <a:solidFill>
                <a:srgbClr val="333333"/>
              </a:solidFill>
              <a:ea typeface="MS PGothic" pitchFamily="34" charset="-128"/>
              <a:cs typeface="Calibri"/>
            </a:endParaRPr>
          </a:p>
          <a:p>
            <a:pPr marL="0" indent="0" algn="ctr">
              <a:buNone/>
            </a:pPr>
            <a:r>
              <a:rPr lang="es-CL" sz="1800" dirty="0" smtClean="0">
                <a:solidFill>
                  <a:srgbClr val="333333"/>
                </a:solidFill>
              </a:rPr>
              <a:t> </a:t>
            </a:r>
            <a:endParaRPr lang="es-CL" sz="1800" dirty="0">
              <a:solidFill>
                <a:srgbClr val="333333"/>
              </a:solidFill>
            </a:endParaRPr>
          </a:p>
        </p:txBody>
      </p:sp>
      <p:sp>
        <p:nvSpPr>
          <p:cNvPr id="4" name="CuadroTexto 3"/>
          <p:cNvSpPr txBox="1"/>
          <p:nvPr/>
        </p:nvSpPr>
        <p:spPr>
          <a:xfrm>
            <a:off x="385591" y="1253434"/>
            <a:ext cx="8229600" cy="2616101"/>
          </a:xfrm>
          <a:prstGeom prst="rect">
            <a:avLst/>
          </a:prstGeom>
          <a:noFill/>
        </p:spPr>
        <p:txBody>
          <a:bodyPr wrap="square" rtlCol="0">
            <a:spAutoFit/>
          </a:bodyPr>
          <a:lstStyle>
            <a:defPPr>
              <a:defRPr lang="es-CL"/>
            </a:defPPr>
            <a:lvl1pPr>
              <a:defRPr sz="2400" b="1">
                <a:solidFill>
                  <a:srgbClr val="0070C0"/>
                </a:solidFill>
                <a:latin typeface="Arial"/>
                <a:cs typeface="Arial"/>
              </a:defRPr>
            </a:lvl1pPr>
          </a:lstStyle>
          <a:p>
            <a:pPr indent="-285750" algn="just" defTabSz="457200" eaLnBrk="0" fontAlgn="base" hangingPunct="0">
              <a:spcBef>
                <a:spcPct val="0"/>
              </a:spcBef>
              <a:spcAft>
                <a:spcPct val="0"/>
              </a:spcAft>
            </a:pPr>
            <a:r>
              <a:rPr lang="es-CL" sz="1800" b="0" dirty="0" smtClean="0">
                <a:solidFill>
                  <a:srgbClr val="333333"/>
                </a:solidFill>
                <a:latin typeface="Calibri"/>
                <a:ea typeface="MS PGothic" pitchFamily="34" charset="-128"/>
                <a:cs typeface="Calibri"/>
              </a:rPr>
              <a:t>Del total de usuarias de </a:t>
            </a:r>
            <a:r>
              <a:rPr lang="es-CL" sz="1800" b="0" dirty="0">
                <a:solidFill>
                  <a:srgbClr val="333333"/>
                </a:solidFill>
                <a:latin typeface="Calibri"/>
                <a:ea typeface="MS PGothic" pitchFamily="34" charset="-128"/>
                <a:cs typeface="Calibri"/>
              </a:rPr>
              <a:t>programas regulares* </a:t>
            </a:r>
            <a:r>
              <a:rPr lang="es-CL" sz="1800" b="0" dirty="0" smtClean="0">
                <a:solidFill>
                  <a:srgbClr val="333333"/>
                </a:solidFill>
                <a:latin typeface="Calibri"/>
                <a:ea typeface="MS PGothic" pitchFamily="34" charset="-128"/>
                <a:cs typeface="Calibri"/>
              </a:rPr>
              <a:t>2021:   </a:t>
            </a:r>
            <a:endParaRPr lang="es-CL" sz="1800" b="0" dirty="0">
              <a:solidFill>
                <a:srgbClr val="333333"/>
              </a:solidFill>
              <a:latin typeface="Calibri"/>
              <a:ea typeface="MS PGothic" pitchFamily="34" charset="-128"/>
              <a:cs typeface="Calibri"/>
            </a:endParaRPr>
          </a:p>
          <a:p>
            <a:pPr indent="-285750" algn="just" defTabSz="457200" eaLnBrk="0" fontAlgn="base" hangingPunct="0">
              <a:spcBef>
                <a:spcPct val="0"/>
              </a:spcBef>
              <a:spcAft>
                <a:spcPct val="0"/>
              </a:spcAft>
            </a:pPr>
            <a:endParaRPr lang="es-CL" sz="1800" b="0" dirty="0">
              <a:solidFill>
                <a:srgbClr val="333333"/>
              </a:solidFill>
              <a:latin typeface="Calibri"/>
              <a:ea typeface="MS PGothic" pitchFamily="34" charset="-128"/>
              <a:cs typeface="Calibri"/>
            </a:endParaRPr>
          </a:p>
          <a:p>
            <a:pPr indent="-285750" algn="just" defTabSz="457200" eaLnBrk="0" fontAlgn="base" hangingPunct="0">
              <a:spcBef>
                <a:spcPct val="0"/>
              </a:spcBef>
              <a:spcAft>
                <a:spcPct val="0"/>
              </a:spcAft>
              <a:buFont typeface="Wingdings" pitchFamily="2" charset="2"/>
              <a:buChar char="ü"/>
            </a:pPr>
            <a:r>
              <a:rPr lang="es-CL" sz="1800" dirty="0" smtClean="0">
                <a:solidFill>
                  <a:srgbClr val="333333"/>
                </a:solidFill>
                <a:latin typeface="Calibri"/>
                <a:ea typeface="MS PGothic" pitchFamily="34" charset="-128"/>
                <a:cs typeface="Calibri"/>
              </a:rPr>
              <a:t>84%</a:t>
            </a:r>
            <a:r>
              <a:rPr lang="es-CL" sz="1800" b="0" dirty="0" smtClean="0">
                <a:solidFill>
                  <a:srgbClr val="333333"/>
                </a:solidFill>
                <a:latin typeface="Calibri"/>
                <a:ea typeface="MS PGothic" pitchFamily="34" charset="-128"/>
                <a:cs typeface="Calibri"/>
              </a:rPr>
              <a:t> recibe asistencia técnica</a:t>
            </a:r>
            <a:endParaRPr lang="es-CL" sz="1800" b="0" dirty="0">
              <a:solidFill>
                <a:srgbClr val="333333"/>
              </a:solidFill>
              <a:latin typeface="Calibri"/>
              <a:ea typeface="MS PGothic" pitchFamily="34" charset="-128"/>
              <a:cs typeface="Calibri"/>
            </a:endParaRPr>
          </a:p>
          <a:p>
            <a:pPr indent="-285750" algn="just" defTabSz="457200" eaLnBrk="0" fontAlgn="base" hangingPunct="0">
              <a:spcBef>
                <a:spcPct val="0"/>
              </a:spcBef>
              <a:spcAft>
                <a:spcPct val="0"/>
              </a:spcAft>
            </a:pPr>
            <a:endParaRPr lang="es-CL" sz="1800" b="0" dirty="0">
              <a:solidFill>
                <a:srgbClr val="333333"/>
              </a:solidFill>
              <a:latin typeface="Calibri"/>
              <a:ea typeface="MS PGothic" pitchFamily="34" charset="-128"/>
              <a:cs typeface="Calibri"/>
            </a:endParaRPr>
          </a:p>
          <a:p>
            <a:pPr indent="-285750" algn="just" defTabSz="457200" eaLnBrk="0" fontAlgn="base" hangingPunct="0">
              <a:spcBef>
                <a:spcPct val="0"/>
              </a:spcBef>
              <a:spcAft>
                <a:spcPct val="0"/>
              </a:spcAft>
              <a:buFont typeface="Wingdings" pitchFamily="2" charset="2"/>
              <a:buChar char="ü"/>
            </a:pPr>
            <a:r>
              <a:rPr lang="es-CL" sz="1800" dirty="0" smtClean="0">
                <a:solidFill>
                  <a:srgbClr val="333333"/>
                </a:solidFill>
                <a:latin typeface="Calibri"/>
                <a:ea typeface="MS PGothic" pitchFamily="34" charset="-128"/>
                <a:cs typeface="Calibri"/>
              </a:rPr>
              <a:t>82%</a:t>
            </a:r>
            <a:r>
              <a:rPr lang="es-CL" sz="1800" b="0" dirty="0" smtClean="0">
                <a:solidFill>
                  <a:srgbClr val="333333"/>
                </a:solidFill>
                <a:latin typeface="Calibri"/>
                <a:ea typeface="MS PGothic" pitchFamily="34" charset="-128"/>
                <a:cs typeface="Calibri"/>
              </a:rPr>
              <a:t> recibió subsidio a la inversión</a:t>
            </a:r>
            <a:endParaRPr lang="es-CL" sz="1800" b="0" dirty="0">
              <a:solidFill>
                <a:srgbClr val="333333"/>
              </a:solidFill>
              <a:latin typeface="Calibri"/>
              <a:ea typeface="MS PGothic" pitchFamily="34" charset="-128"/>
              <a:cs typeface="Calibri"/>
            </a:endParaRPr>
          </a:p>
          <a:p>
            <a:pPr algn="just" defTabSz="457200" eaLnBrk="0" fontAlgn="base" hangingPunct="0">
              <a:spcBef>
                <a:spcPct val="0"/>
              </a:spcBef>
              <a:spcAft>
                <a:spcPct val="0"/>
              </a:spcAft>
            </a:pPr>
            <a:endParaRPr lang="es-CL" sz="1800" b="0" dirty="0">
              <a:solidFill>
                <a:srgbClr val="333333"/>
              </a:solidFill>
              <a:latin typeface="Calibri"/>
              <a:ea typeface="MS PGothic" pitchFamily="34" charset="-128"/>
              <a:cs typeface="Calibri"/>
            </a:endParaRPr>
          </a:p>
          <a:p>
            <a:pPr indent="-285750" algn="just" defTabSz="457200" eaLnBrk="0" fontAlgn="base" hangingPunct="0">
              <a:spcBef>
                <a:spcPct val="0"/>
              </a:spcBef>
              <a:spcAft>
                <a:spcPct val="0"/>
              </a:spcAft>
              <a:buFont typeface="Wingdings" pitchFamily="2" charset="2"/>
              <a:buChar char="ü"/>
            </a:pPr>
            <a:r>
              <a:rPr lang="es-CL" sz="1800" dirty="0" smtClean="0">
                <a:solidFill>
                  <a:srgbClr val="333333"/>
                </a:solidFill>
                <a:latin typeface="Calibri"/>
                <a:ea typeface="MS PGothic" pitchFamily="34" charset="-128"/>
                <a:cs typeface="Calibri"/>
              </a:rPr>
              <a:t>27%</a:t>
            </a:r>
            <a:r>
              <a:rPr lang="es-CL" sz="1800" b="0" dirty="0" smtClean="0">
                <a:solidFill>
                  <a:srgbClr val="333333"/>
                </a:solidFill>
                <a:latin typeface="Calibri"/>
                <a:ea typeface="MS PGothic" pitchFamily="34" charset="-128"/>
                <a:cs typeface="Calibri"/>
              </a:rPr>
              <a:t> obtuvo crédito </a:t>
            </a:r>
            <a:endParaRPr lang="es-CL" sz="1800" b="0" dirty="0">
              <a:solidFill>
                <a:srgbClr val="333333"/>
              </a:solidFill>
              <a:latin typeface="Calibri"/>
              <a:ea typeface="MS PGothic" pitchFamily="34" charset="-128"/>
              <a:cs typeface="Calibri"/>
            </a:endParaRPr>
          </a:p>
          <a:p>
            <a:pPr indent="-285750" algn="just" defTabSz="457200" eaLnBrk="0" fontAlgn="base" hangingPunct="0">
              <a:spcBef>
                <a:spcPct val="0"/>
              </a:spcBef>
              <a:spcAft>
                <a:spcPct val="0"/>
              </a:spcAft>
              <a:buFont typeface="Wingdings" pitchFamily="2" charset="2"/>
              <a:buChar char="ü"/>
            </a:pPr>
            <a:endParaRPr lang="es-CL" sz="1800" b="0" dirty="0">
              <a:solidFill>
                <a:srgbClr val="333333"/>
              </a:solidFill>
              <a:latin typeface="Calibri"/>
              <a:ea typeface="MS PGothic" pitchFamily="34" charset="-128"/>
              <a:cs typeface="Calibri"/>
            </a:endParaRPr>
          </a:p>
          <a:p>
            <a:pPr indent="-285750" algn="just" defTabSz="457200" eaLnBrk="0" fontAlgn="base" hangingPunct="0">
              <a:spcBef>
                <a:spcPct val="0"/>
              </a:spcBef>
              <a:spcAft>
                <a:spcPct val="0"/>
              </a:spcAft>
            </a:pPr>
            <a:endParaRPr lang="es-CL" sz="2000" b="0" dirty="0">
              <a:solidFill>
                <a:srgbClr val="1F497D">
                  <a:lumMod val="50000"/>
                </a:srgbClr>
              </a:solidFill>
              <a:latin typeface="Calibri"/>
              <a:ea typeface="MS PGothic" pitchFamily="34" charset="-128"/>
              <a:cs typeface="Calibri"/>
            </a:endParaRPr>
          </a:p>
        </p:txBody>
      </p:sp>
      <p:sp>
        <p:nvSpPr>
          <p:cNvPr id="10" name="Título 2"/>
          <p:cNvSpPr>
            <a:spLocks noGrp="1"/>
          </p:cNvSpPr>
          <p:nvPr>
            <p:ph type="title"/>
          </p:nvPr>
        </p:nvSpPr>
        <p:spPr>
          <a:xfrm>
            <a:off x="385591" y="273196"/>
            <a:ext cx="8229600" cy="1143000"/>
          </a:xfrm>
        </p:spPr>
        <p:txBody>
          <a:bodyPr>
            <a:normAutofit/>
          </a:bodyPr>
          <a:lstStyle/>
          <a:p>
            <a:r>
              <a:rPr lang="es-ES" sz="2800" dirty="0" smtClean="0">
                <a:solidFill>
                  <a:srgbClr val="4D4D4D"/>
                </a:solidFill>
                <a:latin typeface="Berlin Sans FB" panose="020E0602020502020306" pitchFamily="34" charset="0"/>
              </a:rPr>
              <a:t>Mujeres</a:t>
            </a:r>
            <a:endParaRPr lang="es-CL" sz="2800" dirty="0">
              <a:solidFill>
                <a:srgbClr val="4D4D4D"/>
              </a:solidFill>
              <a:latin typeface="Berlin Sans FB" panose="020E0602020502020306" pitchFamily="34" charset="0"/>
            </a:endParaRPr>
          </a:p>
        </p:txBody>
      </p:sp>
      <p:sp>
        <p:nvSpPr>
          <p:cNvPr id="8" name="CuadroTexto 7"/>
          <p:cNvSpPr txBox="1"/>
          <p:nvPr/>
        </p:nvSpPr>
        <p:spPr>
          <a:xfrm>
            <a:off x="479960" y="6128066"/>
            <a:ext cx="7908463" cy="461665"/>
          </a:xfrm>
          <a:prstGeom prst="rect">
            <a:avLst/>
          </a:prstGeom>
          <a:noFill/>
        </p:spPr>
        <p:txBody>
          <a:bodyPr wrap="square" rtlCol="0">
            <a:spAutoFit/>
          </a:bodyPr>
          <a:lstStyle>
            <a:defPPr>
              <a:defRPr lang="es-CL"/>
            </a:defPPr>
            <a:lvl1pPr>
              <a:defRPr sz="1200" i="1">
                <a:solidFill>
                  <a:schemeClr val="tx2">
                    <a:lumMod val="50000"/>
                  </a:schemeClr>
                </a:solidFill>
                <a:cs typeface="Arial" panose="020B0604020202020204" pitchFamily="34" charset="0"/>
              </a:defRPr>
            </a:lvl1pPr>
          </a:lstStyle>
          <a:p>
            <a:pPr algn="just"/>
            <a:r>
              <a:rPr lang="es-CL" dirty="0">
                <a:solidFill>
                  <a:srgbClr val="4D4D4D"/>
                </a:solidFill>
              </a:rPr>
              <a:t>* Número y porcentaje de mujeres son de acuerdo al universo de </a:t>
            </a:r>
            <a:r>
              <a:rPr lang="es-CL" dirty="0" smtClean="0">
                <a:solidFill>
                  <a:srgbClr val="4D4D4D"/>
                </a:solidFill>
              </a:rPr>
              <a:t>usuarias/os </a:t>
            </a:r>
            <a:r>
              <a:rPr lang="es-CL" dirty="0">
                <a:solidFill>
                  <a:srgbClr val="4D4D4D"/>
                </a:solidFill>
              </a:rPr>
              <a:t>que declararon </a:t>
            </a:r>
            <a:r>
              <a:rPr lang="es-CL" dirty="0" smtClean="0">
                <a:solidFill>
                  <a:srgbClr val="4D4D4D"/>
                </a:solidFill>
              </a:rPr>
              <a:t>género, </a:t>
            </a:r>
            <a:r>
              <a:rPr lang="es-CL" dirty="0">
                <a:solidFill>
                  <a:srgbClr val="4D4D4D"/>
                </a:solidFill>
              </a:rPr>
              <a:t>el cual es de </a:t>
            </a:r>
            <a:r>
              <a:rPr lang="es-CL" dirty="0" smtClean="0">
                <a:solidFill>
                  <a:srgbClr val="4D4D4D"/>
                </a:solidFill>
              </a:rPr>
              <a:t>162.211.</a:t>
            </a:r>
            <a:endParaRPr lang="es-CL" dirty="0">
              <a:solidFill>
                <a:srgbClr val="4D4D4D"/>
              </a:solidFill>
            </a:endParaRPr>
          </a:p>
          <a:p>
            <a:pPr algn="just"/>
            <a:r>
              <a:rPr lang="es-CL" b="1" dirty="0">
                <a:solidFill>
                  <a:srgbClr val="4D4D4D"/>
                </a:solidFill>
              </a:rPr>
              <a:t>Fuente: </a:t>
            </a:r>
            <a:r>
              <a:rPr lang="es-CL" dirty="0">
                <a:solidFill>
                  <a:srgbClr val="4D4D4D"/>
                </a:solidFill>
              </a:rPr>
              <a:t>Base Tesorería, 31 de diciembre del </a:t>
            </a:r>
            <a:r>
              <a:rPr lang="es-CL" dirty="0" smtClean="0">
                <a:solidFill>
                  <a:srgbClr val="4D4D4D"/>
                </a:solidFill>
              </a:rPr>
              <a:t>2021.</a:t>
            </a:r>
            <a:endParaRPr lang="es-CL" dirty="0">
              <a:solidFill>
                <a:srgbClr val="4D4D4D"/>
              </a:solidFill>
            </a:endParaRPr>
          </a:p>
        </p:txBody>
      </p:sp>
      <p:sp>
        <p:nvSpPr>
          <p:cNvPr id="2" name="Marcador de número de diapositiva 1"/>
          <p:cNvSpPr>
            <a:spLocks noGrp="1"/>
          </p:cNvSpPr>
          <p:nvPr>
            <p:ph type="sldNum" sz="quarter" idx="12"/>
          </p:nvPr>
        </p:nvSpPr>
        <p:spPr/>
        <p:txBody>
          <a:bodyPr/>
          <a:lstStyle/>
          <a:p>
            <a:fld id="{B2AA1C21-4A01-FC47-935A-F64BC8B7BE09}" type="slidenum">
              <a:rPr lang="en-US" smtClean="0"/>
              <a:t>21</a:t>
            </a:fld>
            <a:endParaRPr lang="en-US"/>
          </a:p>
        </p:txBody>
      </p:sp>
      <p:pic>
        <p:nvPicPr>
          <p:cNvPr id="6146" name="Picture 2" descr="mujer-rural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2216" y="603774"/>
            <a:ext cx="942975" cy="94297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Lucia Navarr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8797" y="2017087"/>
            <a:ext cx="4725715" cy="3117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772579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Marcador de contenido 4"/>
          <p:cNvSpPr>
            <a:spLocks noGrp="1"/>
          </p:cNvSpPr>
          <p:nvPr>
            <p:ph idx="1"/>
          </p:nvPr>
        </p:nvSpPr>
        <p:spPr>
          <a:xfrm>
            <a:off x="385591" y="418641"/>
            <a:ext cx="8438921" cy="5993176"/>
          </a:xfrm>
        </p:spPr>
        <p:txBody>
          <a:bodyPr>
            <a:normAutofit/>
          </a:bodyPr>
          <a:lstStyle/>
          <a:p>
            <a:pPr marL="0" indent="0">
              <a:buNone/>
            </a:pPr>
            <a:r>
              <a:rPr lang="es-ES" sz="2000" dirty="0" smtClean="0">
                <a:solidFill>
                  <a:srgbClr val="333333"/>
                </a:solidFill>
                <a:latin typeface="Berlin Sans FB" panose="020E0602020502020306" pitchFamily="34" charset="0"/>
              </a:rPr>
              <a:t> </a:t>
            </a:r>
          </a:p>
          <a:p>
            <a:pPr marL="0" indent="0">
              <a:buNone/>
            </a:pPr>
            <a:endParaRPr lang="es-CL" sz="2000" dirty="0">
              <a:latin typeface="Berlin Sans FB" panose="020E0602020502020306" pitchFamily="34" charset="0"/>
            </a:endParaRPr>
          </a:p>
          <a:p>
            <a:pPr marL="0" indent="0">
              <a:buNone/>
            </a:pPr>
            <a:r>
              <a:rPr lang="es-CL" sz="1900" dirty="0" smtClean="0">
                <a:solidFill>
                  <a:srgbClr val="333333"/>
                </a:solidFill>
              </a:rPr>
              <a:t> </a:t>
            </a:r>
            <a:endParaRPr lang="es-CL" sz="1900" dirty="0">
              <a:solidFill>
                <a:srgbClr val="333333"/>
              </a:solidFill>
              <a:ea typeface="MS PGothic" pitchFamily="34" charset="-128"/>
              <a:cs typeface="Calibri"/>
            </a:endParaRPr>
          </a:p>
          <a:p>
            <a:pPr marL="0" indent="0" algn="ctr">
              <a:buNone/>
            </a:pPr>
            <a:r>
              <a:rPr lang="es-CL" sz="1800" dirty="0" smtClean="0">
                <a:solidFill>
                  <a:srgbClr val="333333"/>
                </a:solidFill>
              </a:rPr>
              <a:t> </a:t>
            </a:r>
            <a:endParaRPr lang="es-CL" sz="1800" dirty="0">
              <a:solidFill>
                <a:srgbClr val="333333"/>
              </a:solidFill>
            </a:endParaRPr>
          </a:p>
        </p:txBody>
      </p:sp>
      <p:sp>
        <p:nvSpPr>
          <p:cNvPr id="8" name="Marcador de contenido 3"/>
          <p:cNvSpPr txBox="1">
            <a:spLocks/>
          </p:cNvSpPr>
          <p:nvPr/>
        </p:nvSpPr>
        <p:spPr>
          <a:xfrm>
            <a:off x="561702" y="1205771"/>
            <a:ext cx="8229600" cy="584775"/>
          </a:xfrm>
          <a:prstGeom prst="rect">
            <a:avLst/>
          </a:prstGeom>
          <a:noFill/>
        </p:spPr>
        <p:txBody>
          <a:bodyPr vert="horz" wrap="square" lIns="91440" tIns="45720" rIns="91440" bIns="45720" rtlCol="0">
            <a:spAutoFit/>
          </a:bodyPr>
          <a:lstStyle>
            <a:defPPr>
              <a:defRPr lang="es-CL"/>
            </a:defPPr>
            <a:lvl1pPr marL="342900" indent="-342900" algn="l" defTabSz="457200" rtl="0" eaLnBrk="1" latinLnBrk="0" hangingPunct="1">
              <a:spcBef>
                <a:spcPct val="20000"/>
              </a:spcBef>
              <a:buFont typeface="Arial"/>
              <a:buChar char="•"/>
              <a:defRPr sz="2400" b="1" kern="1200">
                <a:solidFill>
                  <a:srgbClr val="0070C0"/>
                </a:solidFill>
                <a:latin typeface="Arial"/>
                <a:ea typeface="+mn-ea"/>
                <a:cs typeface="Arial"/>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eaLnBrk="0" fontAlgn="base" hangingPunct="0">
              <a:spcBef>
                <a:spcPct val="0"/>
              </a:spcBef>
              <a:spcAft>
                <a:spcPct val="0"/>
              </a:spcAft>
              <a:buNone/>
            </a:pPr>
            <a:r>
              <a:rPr lang="es-CL" sz="1600" b="0" dirty="0">
                <a:solidFill>
                  <a:srgbClr val="4D4D4D"/>
                </a:solidFill>
                <a:latin typeface="Calibri"/>
                <a:ea typeface="MS PGothic" pitchFamily="34" charset="-128"/>
                <a:cs typeface="Calibri"/>
              </a:rPr>
              <a:t>El </a:t>
            </a:r>
            <a:r>
              <a:rPr lang="es-CL" sz="1600" b="0" dirty="0" smtClean="0">
                <a:solidFill>
                  <a:srgbClr val="4D4D4D"/>
                </a:solidFill>
                <a:latin typeface="Calibri"/>
                <a:ea typeface="MS PGothic" pitchFamily="34" charset="-128"/>
                <a:cs typeface="Calibri"/>
              </a:rPr>
              <a:t>2021, </a:t>
            </a:r>
            <a:r>
              <a:rPr lang="es-CL" sz="1600" b="0" dirty="0">
                <a:solidFill>
                  <a:srgbClr val="4D4D4D"/>
                </a:solidFill>
                <a:latin typeface="Calibri"/>
                <a:ea typeface="MS PGothic" pitchFamily="34" charset="-128"/>
                <a:cs typeface="Calibri"/>
              </a:rPr>
              <a:t>INDAP beneficio a </a:t>
            </a:r>
            <a:r>
              <a:rPr lang="es-CL" sz="1600" b="0" dirty="0" smtClean="0">
                <a:solidFill>
                  <a:srgbClr val="4D4D4D"/>
                </a:solidFill>
                <a:latin typeface="Calibri"/>
                <a:ea typeface="MS PGothic" pitchFamily="34" charset="-128"/>
                <a:cs typeface="Calibri"/>
              </a:rPr>
              <a:t>12.060* usuarias y usuarios jóvenes. </a:t>
            </a:r>
          </a:p>
          <a:p>
            <a:pPr marL="0" indent="0" algn="just" eaLnBrk="0" fontAlgn="base" hangingPunct="0">
              <a:spcBef>
                <a:spcPct val="0"/>
              </a:spcBef>
              <a:spcAft>
                <a:spcPct val="0"/>
              </a:spcAft>
              <a:buNone/>
            </a:pPr>
            <a:r>
              <a:rPr lang="es-CL" sz="1600" b="0" dirty="0" smtClean="0">
                <a:solidFill>
                  <a:srgbClr val="4D4D4D"/>
                </a:solidFill>
                <a:latin typeface="Calibri"/>
                <a:ea typeface="MS PGothic" pitchFamily="34" charset="-128"/>
                <a:cs typeface="Calibri"/>
              </a:rPr>
              <a:t>Su </a:t>
            </a:r>
            <a:r>
              <a:rPr lang="es-CL" sz="1600" b="0" dirty="0">
                <a:solidFill>
                  <a:srgbClr val="4D4D4D"/>
                </a:solidFill>
                <a:latin typeface="Calibri"/>
                <a:ea typeface="MS PGothic" pitchFamily="34" charset="-128"/>
                <a:cs typeface="Calibri"/>
              </a:rPr>
              <a:t>distribución regional se muestra en la </a:t>
            </a:r>
            <a:r>
              <a:rPr lang="es-CL" sz="1600" b="0" dirty="0" smtClean="0">
                <a:solidFill>
                  <a:srgbClr val="4D4D4D"/>
                </a:solidFill>
                <a:latin typeface="Calibri"/>
                <a:ea typeface="MS PGothic" pitchFamily="34" charset="-128"/>
                <a:cs typeface="Calibri"/>
              </a:rPr>
              <a:t>gráfica:</a:t>
            </a:r>
            <a:endParaRPr lang="es-CL" sz="1600" b="0" dirty="0">
              <a:solidFill>
                <a:srgbClr val="4D4D4D"/>
              </a:solidFill>
              <a:latin typeface="Calibri"/>
              <a:ea typeface="MS PGothic" pitchFamily="34" charset="-128"/>
              <a:cs typeface="Calibri"/>
            </a:endParaRPr>
          </a:p>
        </p:txBody>
      </p:sp>
      <p:sp>
        <p:nvSpPr>
          <p:cNvPr id="11" name="CuadroTexto 10"/>
          <p:cNvSpPr txBox="1"/>
          <p:nvPr/>
        </p:nvSpPr>
        <p:spPr>
          <a:xfrm>
            <a:off x="385590" y="6177385"/>
            <a:ext cx="7908463" cy="461665"/>
          </a:xfrm>
          <a:prstGeom prst="rect">
            <a:avLst/>
          </a:prstGeom>
          <a:noFill/>
        </p:spPr>
        <p:txBody>
          <a:bodyPr wrap="square" rtlCol="0">
            <a:spAutoFit/>
          </a:bodyPr>
          <a:lstStyle>
            <a:defPPr>
              <a:defRPr lang="es-CL"/>
            </a:defPPr>
            <a:lvl1pPr>
              <a:defRPr sz="1200" i="1">
                <a:solidFill>
                  <a:schemeClr val="tx2">
                    <a:lumMod val="50000"/>
                  </a:schemeClr>
                </a:solidFill>
                <a:cs typeface="Arial" panose="020B0604020202020204" pitchFamily="34" charset="0"/>
              </a:defRPr>
            </a:lvl1pPr>
          </a:lstStyle>
          <a:p>
            <a:pPr algn="just"/>
            <a:r>
              <a:rPr lang="es-CL" dirty="0">
                <a:solidFill>
                  <a:srgbClr val="4D4D4D"/>
                </a:solidFill>
              </a:rPr>
              <a:t>* Número y porcentaje de jóvenes son de acuerdo al universo de </a:t>
            </a:r>
            <a:r>
              <a:rPr lang="es-CL" dirty="0" smtClean="0">
                <a:solidFill>
                  <a:srgbClr val="4D4D4D"/>
                </a:solidFill>
              </a:rPr>
              <a:t>usuarias/os </a:t>
            </a:r>
            <a:r>
              <a:rPr lang="es-CL" dirty="0">
                <a:solidFill>
                  <a:srgbClr val="4D4D4D"/>
                </a:solidFill>
              </a:rPr>
              <a:t>que declararon </a:t>
            </a:r>
            <a:r>
              <a:rPr lang="es-CL" dirty="0" smtClean="0">
                <a:solidFill>
                  <a:srgbClr val="4D4D4D"/>
                </a:solidFill>
              </a:rPr>
              <a:t>edad</a:t>
            </a:r>
            <a:r>
              <a:rPr lang="es-CL" dirty="0">
                <a:solidFill>
                  <a:srgbClr val="4D4D4D"/>
                </a:solidFill>
              </a:rPr>
              <a:t>, el cual es de </a:t>
            </a:r>
            <a:r>
              <a:rPr lang="es-CL" dirty="0" smtClean="0">
                <a:solidFill>
                  <a:srgbClr val="4D4D4D"/>
                </a:solidFill>
              </a:rPr>
              <a:t>162.211.</a:t>
            </a:r>
            <a:endParaRPr lang="es-CL" dirty="0">
              <a:solidFill>
                <a:srgbClr val="4D4D4D"/>
              </a:solidFill>
            </a:endParaRPr>
          </a:p>
          <a:p>
            <a:pPr algn="just"/>
            <a:r>
              <a:rPr lang="es-CL" b="1" dirty="0">
                <a:solidFill>
                  <a:srgbClr val="4D4D4D"/>
                </a:solidFill>
              </a:rPr>
              <a:t>Fuente: </a:t>
            </a:r>
            <a:r>
              <a:rPr lang="es-CL" dirty="0">
                <a:solidFill>
                  <a:srgbClr val="4D4D4D"/>
                </a:solidFill>
              </a:rPr>
              <a:t>Base Tesorería, 31 de diciembre del </a:t>
            </a:r>
            <a:r>
              <a:rPr lang="es-CL" dirty="0" smtClean="0">
                <a:solidFill>
                  <a:srgbClr val="4D4D4D"/>
                </a:solidFill>
              </a:rPr>
              <a:t>2021.</a:t>
            </a:r>
            <a:endParaRPr lang="es-CL" dirty="0">
              <a:solidFill>
                <a:srgbClr val="4D4D4D"/>
              </a:solidFill>
            </a:endParaRPr>
          </a:p>
        </p:txBody>
      </p:sp>
      <p:sp>
        <p:nvSpPr>
          <p:cNvPr id="7" name="Título 2"/>
          <p:cNvSpPr>
            <a:spLocks noGrp="1"/>
          </p:cNvSpPr>
          <p:nvPr>
            <p:ph type="title"/>
          </p:nvPr>
        </p:nvSpPr>
        <p:spPr>
          <a:xfrm>
            <a:off x="352381" y="371006"/>
            <a:ext cx="8229600" cy="882401"/>
          </a:xfrm>
        </p:spPr>
        <p:txBody>
          <a:bodyPr>
            <a:normAutofit/>
          </a:bodyPr>
          <a:lstStyle/>
          <a:p>
            <a:r>
              <a:rPr lang="es-ES" sz="2800" dirty="0" smtClean="0">
                <a:solidFill>
                  <a:srgbClr val="4D4D4D"/>
                </a:solidFill>
                <a:latin typeface="Berlin Sans FB" panose="020E0602020502020306" pitchFamily="34" charset="0"/>
              </a:rPr>
              <a:t>Jóvenes</a:t>
            </a:r>
            <a:endParaRPr lang="es-CL" sz="2800" dirty="0">
              <a:solidFill>
                <a:srgbClr val="4D4D4D"/>
              </a:solidFill>
              <a:latin typeface="Berlin Sans FB" panose="020E0602020502020306" pitchFamily="34" charset="0"/>
            </a:endParaRPr>
          </a:p>
        </p:txBody>
      </p:sp>
      <p:sp>
        <p:nvSpPr>
          <p:cNvPr id="2" name="Marcador de número de diapositiva 1"/>
          <p:cNvSpPr>
            <a:spLocks noGrp="1"/>
          </p:cNvSpPr>
          <p:nvPr>
            <p:ph type="sldNum" sz="quarter" idx="12"/>
          </p:nvPr>
        </p:nvSpPr>
        <p:spPr/>
        <p:txBody>
          <a:bodyPr/>
          <a:lstStyle/>
          <a:p>
            <a:fld id="{B2AA1C21-4A01-FC47-935A-F64BC8B7BE09}" type="slidenum">
              <a:rPr lang="en-US" smtClean="0"/>
              <a:t>22</a:t>
            </a:fld>
            <a:endParaRPr lang="en-US"/>
          </a:p>
        </p:txBody>
      </p:sp>
      <p:graphicFrame>
        <p:nvGraphicFramePr>
          <p:cNvPr id="9" name="Gráfico 8"/>
          <p:cNvGraphicFramePr>
            <a:graphicFrameLocks/>
          </p:cNvGraphicFramePr>
          <p:nvPr>
            <p:extLst>
              <p:ext uri="{D42A27DB-BD31-4B8C-83A1-F6EECF244321}">
                <p14:modId xmlns:p14="http://schemas.microsoft.com/office/powerpoint/2010/main" val="2151393901"/>
              </p:ext>
            </p:extLst>
          </p:nvPr>
        </p:nvGraphicFramePr>
        <p:xfrm>
          <a:off x="561702" y="1834207"/>
          <a:ext cx="8020279" cy="434317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78929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Marcador de contenido 4"/>
          <p:cNvSpPr>
            <a:spLocks noGrp="1"/>
          </p:cNvSpPr>
          <p:nvPr>
            <p:ph idx="1"/>
          </p:nvPr>
        </p:nvSpPr>
        <p:spPr>
          <a:xfrm>
            <a:off x="385591" y="1460309"/>
            <a:ext cx="8438921" cy="4951507"/>
          </a:xfrm>
        </p:spPr>
        <p:txBody>
          <a:bodyPr>
            <a:normAutofit/>
          </a:bodyPr>
          <a:lstStyle/>
          <a:p>
            <a:pPr marL="0" indent="0">
              <a:buNone/>
            </a:pPr>
            <a:endParaRPr lang="es-CL" sz="2000" dirty="0">
              <a:latin typeface="Berlin Sans FB" panose="020E0602020502020306" pitchFamily="34" charset="0"/>
            </a:endParaRPr>
          </a:p>
          <a:p>
            <a:pPr marL="0" indent="0">
              <a:buNone/>
            </a:pPr>
            <a:r>
              <a:rPr lang="es-CL" sz="1900" dirty="0" smtClean="0">
                <a:solidFill>
                  <a:srgbClr val="333333"/>
                </a:solidFill>
              </a:rPr>
              <a:t> </a:t>
            </a:r>
            <a:endParaRPr lang="es-CL" sz="1900" dirty="0">
              <a:solidFill>
                <a:srgbClr val="333333"/>
              </a:solidFill>
              <a:ea typeface="MS PGothic" pitchFamily="34" charset="-128"/>
              <a:cs typeface="Calibri"/>
            </a:endParaRPr>
          </a:p>
          <a:p>
            <a:pPr marL="0" indent="0" algn="ctr">
              <a:buNone/>
            </a:pPr>
            <a:r>
              <a:rPr lang="es-CL" sz="1800" dirty="0" smtClean="0">
                <a:solidFill>
                  <a:srgbClr val="333333"/>
                </a:solidFill>
              </a:rPr>
              <a:t> </a:t>
            </a:r>
            <a:endParaRPr lang="es-CL" sz="1800" dirty="0">
              <a:solidFill>
                <a:srgbClr val="333333"/>
              </a:solidFill>
            </a:endParaRPr>
          </a:p>
        </p:txBody>
      </p:sp>
      <p:sp>
        <p:nvSpPr>
          <p:cNvPr id="7" name="CuadroTexto 6"/>
          <p:cNvSpPr txBox="1"/>
          <p:nvPr/>
        </p:nvSpPr>
        <p:spPr>
          <a:xfrm>
            <a:off x="323528" y="1700808"/>
            <a:ext cx="6264696" cy="2769989"/>
          </a:xfrm>
          <a:prstGeom prst="rect">
            <a:avLst/>
          </a:prstGeom>
          <a:noFill/>
        </p:spPr>
        <p:txBody>
          <a:bodyPr wrap="square" rtlCol="0">
            <a:spAutoFit/>
          </a:bodyPr>
          <a:lstStyle>
            <a:defPPr>
              <a:defRPr lang="es-CL"/>
            </a:defPPr>
            <a:lvl1pPr>
              <a:defRPr sz="2400" b="1">
                <a:solidFill>
                  <a:srgbClr val="0070C0"/>
                </a:solidFill>
                <a:latin typeface="Arial"/>
                <a:cs typeface="Arial"/>
              </a:defRPr>
            </a:lvl1pPr>
          </a:lstStyle>
          <a:p>
            <a:pPr algn="just" defTabSz="457200" eaLnBrk="0" fontAlgn="base" hangingPunct="0">
              <a:spcBef>
                <a:spcPct val="0"/>
              </a:spcBef>
              <a:spcAft>
                <a:spcPct val="0"/>
              </a:spcAft>
            </a:pPr>
            <a:r>
              <a:rPr lang="es-CL" sz="1800" b="0" dirty="0" smtClean="0">
                <a:solidFill>
                  <a:srgbClr val="4D4D4D"/>
                </a:solidFill>
                <a:latin typeface="Calibri"/>
                <a:ea typeface="MS PGothic" pitchFamily="34" charset="-128"/>
                <a:cs typeface="Calibri"/>
              </a:rPr>
              <a:t>Del total de usuarias y usuarios jóvenes del 2021*: </a:t>
            </a:r>
            <a:endParaRPr lang="es-CL" sz="1800" b="0" dirty="0">
              <a:solidFill>
                <a:srgbClr val="4D4D4D"/>
              </a:solidFill>
              <a:latin typeface="Calibri"/>
              <a:ea typeface="MS PGothic" pitchFamily="34" charset="-128"/>
              <a:cs typeface="Calibri"/>
            </a:endParaRPr>
          </a:p>
          <a:p>
            <a:pPr algn="just" defTabSz="457200" eaLnBrk="0" fontAlgn="base" hangingPunct="0">
              <a:spcBef>
                <a:spcPct val="0"/>
              </a:spcBef>
              <a:spcAft>
                <a:spcPct val="0"/>
              </a:spcAft>
            </a:pPr>
            <a:endParaRPr lang="es-CL" sz="1800" b="0" dirty="0">
              <a:solidFill>
                <a:srgbClr val="333333"/>
              </a:solidFill>
              <a:latin typeface="Calibri"/>
              <a:ea typeface="MS PGothic" pitchFamily="34" charset="-128"/>
              <a:cs typeface="Calibri"/>
            </a:endParaRPr>
          </a:p>
          <a:p>
            <a:pPr algn="just" defTabSz="457200" eaLnBrk="0" fontAlgn="base" hangingPunct="0">
              <a:spcBef>
                <a:spcPct val="0"/>
              </a:spcBef>
              <a:spcAft>
                <a:spcPct val="0"/>
              </a:spcAft>
              <a:buFont typeface="Wingdings" pitchFamily="2" charset="2"/>
              <a:buChar char="ü"/>
            </a:pPr>
            <a:r>
              <a:rPr lang="es-CL" sz="1800" dirty="0" smtClean="0">
                <a:solidFill>
                  <a:srgbClr val="333333"/>
                </a:solidFill>
                <a:latin typeface="Calibri"/>
                <a:ea typeface="MS PGothic" pitchFamily="34" charset="-128"/>
                <a:cs typeface="Calibri"/>
              </a:rPr>
              <a:t>   71%</a:t>
            </a:r>
            <a:r>
              <a:rPr lang="es-CL" sz="1800" b="0" dirty="0" smtClean="0">
                <a:solidFill>
                  <a:srgbClr val="333333"/>
                </a:solidFill>
                <a:latin typeface="Calibri"/>
                <a:ea typeface="MS PGothic" pitchFamily="34" charset="-128"/>
                <a:cs typeface="Calibri"/>
              </a:rPr>
              <a:t> recibe asistencia técnica</a:t>
            </a:r>
            <a:endParaRPr lang="es-CL" sz="1800" b="0" dirty="0">
              <a:solidFill>
                <a:srgbClr val="333333"/>
              </a:solidFill>
              <a:latin typeface="Calibri"/>
              <a:ea typeface="MS PGothic" pitchFamily="34" charset="-128"/>
              <a:cs typeface="Calibri"/>
            </a:endParaRPr>
          </a:p>
          <a:p>
            <a:pPr algn="just" defTabSz="457200" eaLnBrk="0" fontAlgn="base" hangingPunct="0">
              <a:spcBef>
                <a:spcPct val="0"/>
              </a:spcBef>
              <a:spcAft>
                <a:spcPct val="0"/>
              </a:spcAft>
              <a:buFont typeface="Wingdings" pitchFamily="2" charset="2"/>
              <a:buChar char="ü"/>
            </a:pPr>
            <a:endParaRPr lang="es-CL" sz="1800" b="0" dirty="0">
              <a:solidFill>
                <a:srgbClr val="333333"/>
              </a:solidFill>
              <a:latin typeface="Calibri"/>
              <a:ea typeface="MS PGothic" pitchFamily="34" charset="-128"/>
              <a:cs typeface="Calibri"/>
            </a:endParaRPr>
          </a:p>
          <a:p>
            <a:pPr algn="just" defTabSz="457200" eaLnBrk="0" fontAlgn="base" hangingPunct="0">
              <a:spcBef>
                <a:spcPct val="0"/>
              </a:spcBef>
              <a:spcAft>
                <a:spcPct val="0"/>
              </a:spcAft>
              <a:buFont typeface="Wingdings" pitchFamily="2" charset="2"/>
              <a:buChar char="ü"/>
            </a:pPr>
            <a:r>
              <a:rPr lang="es-CL" sz="1800" dirty="0" smtClean="0">
                <a:solidFill>
                  <a:srgbClr val="333333"/>
                </a:solidFill>
                <a:latin typeface="Calibri"/>
                <a:ea typeface="MS PGothic" pitchFamily="34" charset="-128"/>
                <a:cs typeface="Calibri"/>
              </a:rPr>
              <a:t>   60%</a:t>
            </a:r>
            <a:r>
              <a:rPr lang="es-CL" sz="1800" b="0" dirty="0" smtClean="0">
                <a:solidFill>
                  <a:srgbClr val="333333"/>
                </a:solidFill>
                <a:latin typeface="Calibri"/>
                <a:ea typeface="MS PGothic" pitchFamily="34" charset="-128"/>
                <a:cs typeface="Calibri"/>
              </a:rPr>
              <a:t> recibió subsidio a la inversión</a:t>
            </a:r>
            <a:endParaRPr lang="es-CL" sz="1800" b="0" dirty="0">
              <a:solidFill>
                <a:srgbClr val="333333"/>
              </a:solidFill>
              <a:latin typeface="Calibri"/>
              <a:ea typeface="MS PGothic" pitchFamily="34" charset="-128"/>
              <a:cs typeface="Calibri"/>
            </a:endParaRPr>
          </a:p>
          <a:p>
            <a:pPr algn="just" defTabSz="457200" eaLnBrk="0" fontAlgn="base" hangingPunct="0">
              <a:spcBef>
                <a:spcPct val="0"/>
              </a:spcBef>
              <a:spcAft>
                <a:spcPct val="0"/>
              </a:spcAft>
            </a:pPr>
            <a:endParaRPr lang="es-CL" sz="1800" b="0" dirty="0">
              <a:solidFill>
                <a:srgbClr val="333333"/>
              </a:solidFill>
              <a:latin typeface="Calibri"/>
              <a:ea typeface="MS PGothic" pitchFamily="34" charset="-128"/>
              <a:cs typeface="Calibri"/>
            </a:endParaRPr>
          </a:p>
          <a:p>
            <a:pPr algn="just" defTabSz="457200" eaLnBrk="0" fontAlgn="base" hangingPunct="0">
              <a:spcBef>
                <a:spcPct val="0"/>
              </a:spcBef>
              <a:spcAft>
                <a:spcPct val="0"/>
              </a:spcAft>
              <a:buFont typeface="Wingdings" pitchFamily="2" charset="2"/>
              <a:buChar char="ü"/>
            </a:pPr>
            <a:r>
              <a:rPr lang="es-CL" sz="1800" dirty="0" smtClean="0">
                <a:solidFill>
                  <a:srgbClr val="333333"/>
                </a:solidFill>
                <a:latin typeface="Calibri"/>
                <a:ea typeface="MS PGothic" pitchFamily="34" charset="-128"/>
                <a:cs typeface="Calibri"/>
              </a:rPr>
              <a:t>   43%</a:t>
            </a:r>
            <a:r>
              <a:rPr lang="es-CL" sz="1800" b="0" dirty="0" smtClean="0">
                <a:solidFill>
                  <a:srgbClr val="333333"/>
                </a:solidFill>
                <a:latin typeface="Calibri"/>
                <a:ea typeface="MS PGothic" pitchFamily="34" charset="-128"/>
                <a:cs typeface="Calibri"/>
              </a:rPr>
              <a:t> obtuvo crédito </a:t>
            </a:r>
            <a:endParaRPr lang="es-CL" sz="1800" b="0" dirty="0">
              <a:solidFill>
                <a:srgbClr val="333333"/>
              </a:solidFill>
              <a:latin typeface="Calibri"/>
              <a:ea typeface="MS PGothic" pitchFamily="34" charset="-128"/>
              <a:cs typeface="Calibri"/>
            </a:endParaRPr>
          </a:p>
          <a:p>
            <a:pPr algn="just" defTabSz="457200" eaLnBrk="0" fontAlgn="base" hangingPunct="0">
              <a:spcBef>
                <a:spcPct val="0"/>
              </a:spcBef>
              <a:spcAft>
                <a:spcPct val="0"/>
              </a:spcAft>
              <a:buFont typeface="Wingdings" pitchFamily="2" charset="2"/>
              <a:buChar char="ü"/>
            </a:pPr>
            <a:endParaRPr lang="es-CL" sz="1600" b="0" dirty="0">
              <a:solidFill>
                <a:srgbClr val="1F497D">
                  <a:lumMod val="50000"/>
                </a:srgbClr>
              </a:solidFill>
              <a:latin typeface="Calibri"/>
              <a:ea typeface="MS PGothic" pitchFamily="34" charset="-128"/>
              <a:cs typeface="Calibri"/>
            </a:endParaRPr>
          </a:p>
          <a:p>
            <a:pPr algn="just" defTabSz="457200" eaLnBrk="0" fontAlgn="base" hangingPunct="0">
              <a:spcBef>
                <a:spcPct val="0"/>
              </a:spcBef>
              <a:spcAft>
                <a:spcPct val="0"/>
              </a:spcAft>
            </a:pPr>
            <a:endParaRPr lang="es-CL" sz="1600" b="0" dirty="0">
              <a:solidFill>
                <a:srgbClr val="1F497D">
                  <a:lumMod val="50000"/>
                </a:srgbClr>
              </a:solidFill>
              <a:latin typeface="Calibri"/>
              <a:ea typeface="MS PGothic" pitchFamily="34" charset="-128"/>
              <a:cs typeface="Calibri"/>
            </a:endParaRPr>
          </a:p>
          <a:p>
            <a:pPr algn="just" defTabSz="457200" eaLnBrk="0" fontAlgn="base" hangingPunct="0">
              <a:spcBef>
                <a:spcPct val="0"/>
              </a:spcBef>
              <a:spcAft>
                <a:spcPct val="0"/>
              </a:spcAft>
            </a:pPr>
            <a:endParaRPr lang="es-CL" sz="1600" b="0" dirty="0">
              <a:solidFill>
                <a:srgbClr val="1F497D">
                  <a:lumMod val="50000"/>
                </a:srgbClr>
              </a:solidFill>
              <a:latin typeface="Calibri"/>
              <a:ea typeface="MS PGothic" pitchFamily="34" charset="-128"/>
              <a:cs typeface="Calibri"/>
            </a:endParaRPr>
          </a:p>
        </p:txBody>
      </p:sp>
      <p:sp>
        <p:nvSpPr>
          <p:cNvPr id="6" name="CuadroTexto 5"/>
          <p:cNvSpPr txBox="1"/>
          <p:nvPr/>
        </p:nvSpPr>
        <p:spPr>
          <a:xfrm>
            <a:off x="291577" y="5927136"/>
            <a:ext cx="7924167" cy="461665"/>
          </a:xfrm>
          <a:prstGeom prst="rect">
            <a:avLst/>
          </a:prstGeom>
          <a:noFill/>
        </p:spPr>
        <p:txBody>
          <a:bodyPr wrap="square" rtlCol="0">
            <a:spAutoFit/>
          </a:bodyPr>
          <a:lstStyle/>
          <a:p>
            <a:pPr algn="just"/>
            <a:r>
              <a:rPr lang="es-CL" sz="1200" dirty="0">
                <a:solidFill>
                  <a:srgbClr val="4D4D4D"/>
                </a:solidFill>
              </a:rPr>
              <a:t>* Número y porcentaje de jóvenes son de acuerdo al universo de </a:t>
            </a:r>
            <a:r>
              <a:rPr lang="es-CL" sz="1200" dirty="0" smtClean="0">
                <a:solidFill>
                  <a:srgbClr val="4D4D4D"/>
                </a:solidFill>
              </a:rPr>
              <a:t>usuarias/os </a:t>
            </a:r>
            <a:r>
              <a:rPr lang="es-CL" sz="1200" dirty="0">
                <a:solidFill>
                  <a:srgbClr val="4D4D4D"/>
                </a:solidFill>
              </a:rPr>
              <a:t>que declararon edad, el cual es de </a:t>
            </a:r>
            <a:r>
              <a:rPr lang="es-CL" sz="1200" dirty="0" smtClean="0">
                <a:solidFill>
                  <a:srgbClr val="4D4D4D"/>
                </a:solidFill>
              </a:rPr>
              <a:t>162.211.</a:t>
            </a:r>
            <a:endParaRPr lang="es-CL" sz="1200" dirty="0">
              <a:solidFill>
                <a:srgbClr val="4D4D4D"/>
              </a:solidFill>
            </a:endParaRPr>
          </a:p>
          <a:p>
            <a:pPr algn="just"/>
            <a:r>
              <a:rPr lang="es-CL" sz="1200" b="1" dirty="0">
                <a:solidFill>
                  <a:srgbClr val="4D4D4D"/>
                </a:solidFill>
              </a:rPr>
              <a:t>Fuente: </a:t>
            </a:r>
            <a:r>
              <a:rPr lang="es-CL" sz="1200" dirty="0">
                <a:solidFill>
                  <a:srgbClr val="4D4D4D"/>
                </a:solidFill>
              </a:rPr>
              <a:t>Base Tesorería, 31 de diciembre del </a:t>
            </a:r>
            <a:r>
              <a:rPr lang="es-CL" sz="1200" dirty="0" smtClean="0">
                <a:solidFill>
                  <a:srgbClr val="4D4D4D"/>
                </a:solidFill>
              </a:rPr>
              <a:t>2021.</a:t>
            </a:r>
            <a:endParaRPr lang="es-CL" sz="1200" dirty="0">
              <a:solidFill>
                <a:srgbClr val="4D4D4D"/>
              </a:solidFill>
            </a:endParaRPr>
          </a:p>
        </p:txBody>
      </p:sp>
      <p:sp>
        <p:nvSpPr>
          <p:cNvPr id="9" name="Título 2"/>
          <p:cNvSpPr>
            <a:spLocks noGrp="1"/>
          </p:cNvSpPr>
          <p:nvPr>
            <p:ph type="title"/>
          </p:nvPr>
        </p:nvSpPr>
        <p:spPr>
          <a:xfrm>
            <a:off x="352381" y="371006"/>
            <a:ext cx="8229600" cy="882401"/>
          </a:xfrm>
        </p:spPr>
        <p:txBody>
          <a:bodyPr>
            <a:normAutofit/>
          </a:bodyPr>
          <a:lstStyle/>
          <a:p>
            <a:r>
              <a:rPr lang="es-ES" sz="2800" dirty="0" smtClean="0">
                <a:solidFill>
                  <a:srgbClr val="4D4D4D"/>
                </a:solidFill>
                <a:latin typeface="Berlin Sans FB" panose="020E0602020502020306" pitchFamily="34" charset="0"/>
              </a:rPr>
              <a:t> </a:t>
            </a:r>
            <a:r>
              <a:rPr lang="es-ES" sz="2800" dirty="0">
                <a:solidFill>
                  <a:srgbClr val="4D4D4D"/>
                </a:solidFill>
                <a:latin typeface="Berlin Sans FB" panose="020E0602020502020306" pitchFamily="34" charset="0"/>
              </a:rPr>
              <a:t>Jóvenes</a:t>
            </a:r>
            <a:endParaRPr lang="es-CL" sz="2800" dirty="0">
              <a:solidFill>
                <a:srgbClr val="4D4D4D"/>
              </a:solidFill>
              <a:latin typeface="Berlin Sans FB" panose="020E0602020502020306" pitchFamily="34" charset="0"/>
            </a:endParaRPr>
          </a:p>
        </p:txBody>
      </p:sp>
      <p:sp>
        <p:nvSpPr>
          <p:cNvPr id="2" name="Marcador de número de diapositiva 1"/>
          <p:cNvSpPr>
            <a:spLocks noGrp="1"/>
          </p:cNvSpPr>
          <p:nvPr>
            <p:ph type="sldNum" sz="quarter" idx="12"/>
          </p:nvPr>
        </p:nvSpPr>
        <p:spPr/>
        <p:txBody>
          <a:bodyPr/>
          <a:lstStyle/>
          <a:p>
            <a:fld id="{B2AA1C21-4A01-FC47-935A-F64BC8B7BE09}" type="slidenum">
              <a:rPr lang="en-US" smtClean="0"/>
              <a:t>23</a:t>
            </a:fld>
            <a:endParaRPr lang="en-US"/>
          </a:p>
        </p:txBody>
      </p:sp>
      <p:pic>
        <p:nvPicPr>
          <p:cNvPr id="2052" name="Picture 4" descr="Cooperativ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53660" y="2119583"/>
            <a:ext cx="4506506" cy="30793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77093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p:txBody>
          <a:bodyPr>
            <a:noAutofit/>
          </a:bodyPr>
          <a:lstStyle/>
          <a:p>
            <a:r>
              <a:rPr lang="es-ES" sz="2800" dirty="0" smtClean="0">
                <a:solidFill>
                  <a:srgbClr val="4D4D4D"/>
                </a:solidFill>
                <a:latin typeface="Berlin Sans FB" panose="020E0602020502020306" pitchFamily="34" charset="0"/>
              </a:rPr>
              <a:t> </a:t>
            </a:r>
            <a:r>
              <a:rPr lang="es-ES" sz="2800" dirty="0">
                <a:solidFill>
                  <a:srgbClr val="4D4D4D"/>
                </a:solidFill>
                <a:latin typeface="Berlin Sans FB" panose="020E0602020502020306" pitchFamily="34" charset="0"/>
              </a:rPr>
              <a:t>Pueblos Originarios</a:t>
            </a:r>
            <a:endParaRPr lang="es-CL" sz="2800" dirty="0">
              <a:solidFill>
                <a:srgbClr val="4D4D4D"/>
              </a:solidFill>
              <a:latin typeface="Berlin Sans FB" panose="020E0602020502020306" pitchFamily="34" charset="0"/>
            </a:endParaRPr>
          </a:p>
        </p:txBody>
      </p:sp>
      <p:sp>
        <p:nvSpPr>
          <p:cNvPr id="6" name="Marcador de contenido 5"/>
          <p:cNvSpPr txBox="1">
            <a:spLocks noGrp="1"/>
          </p:cNvSpPr>
          <p:nvPr>
            <p:ph idx="1"/>
          </p:nvPr>
        </p:nvSpPr>
        <p:spPr>
          <a:xfrm>
            <a:off x="457200" y="1173480"/>
            <a:ext cx="8229600" cy="923330"/>
          </a:xfrm>
          <a:prstGeom prst="rect">
            <a:avLst/>
          </a:prstGeom>
          <a:noFill/>
        </p:spPr>
        <p:txBody>
          <a:bodyPr wrap="square" rtlCol="0">
            <a:spAutoFit/>
          </a:bodyPr>
          <a:lstStyle>
            <a:defPPr>
              <a:defRPr lang="es-CL"/>
            </a:defPPr>
            <a:lvl1pPr>
              <a:defRPr sz="2400" b="1">
                <a:solidFill>
                  <a:srgbClr val="0070C0"/>
                </a:solidFill>
                <a:latin typeface="Arial"/>
                <a:cs typeface="Arial"/>
              </a:defRPr>
            </a:lvl1pPr>
          </a:lstStyle>
          <a:p>
            <a:pPr marL="0" indent="0" algn="just">
              <a:buNone/>
            </a:pPr>
            <a:r>
              <a:rPr lang="es-CL" sz="1800" b="0" dirty="0" smtClean="0">
                <a:solidFill>
                  <a:srgbClr val="333333"/>
                </a:solidFill>
                <a:latin typeface="Calibri"/>
                <a:cs typeface="Calibri"/>
              </a:rPr>
              <a:t>Durante el 2021, INDAP ha apoyado a través de los programas regulares a 64.006* usuarias y usuarios pertenecientes a pueblos originarios, su distribución se puede apreciar en la siguiente </a:t>
            </a:r>
            <a:r>
              <a:rPr lang="es-CL" sz="1800" b="0" dirty="0" smtClean="0">
                <a:solidFill>
                  <a:srgbClr val="4D4D4D"/>
                </a:solidFill>
                <a:latin typeface="Calibri"/>
                <a:cs typeface="Calibri"/>
              </a:rPr>
              <a:t>tabla:</a:t>
            </a:r>
            <a:r>
              <a:rPr lang="es-CL" sz="1800" b="0" dirty="0" smtClean="0">
                <a:solidFill>
                  <a:srgbClr val="333333"/>
                </a:solidFill>
                <a:latin typeface="Calibri"/>
                <a:cs typeface="Calibri"/>
              </a:rPr>
              <a:t> </a:t>
            </a:r>
            <a:endParaRPr lang="es-CL" sz="1800" b="0" dirty="0">
              <a:solidFill>
                <a:srgbClr val="333333"/>
              </a:solidFill>
              <a:latin typeface="Calibri"/>
              <a:cs typeface="Calibri"/>
            </a:endParaRPr>
          </a:p>
        </p:txBody>
      </p:sp>
      <p:sp>
        <p:nvSpPr>
          <p:cNvPr id="11" name="CuadroTexto 10"/>
          <p:cNvSpPr txBox="1"/>
          <p:nvPr/>
        </p:nvSpPr>
        <p:spPr>
          <a:xfrm>
            <a:off x="230530" y="5840618"/>
            <a:ext cx="8759234" cy="830997"/>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chemeClr val="tx2">
                    <a:lumMod val="50000"/>
                  </a:schemeClr>
                </a:solidFill>
                <a:cs typeface="Arial" panose="020B0604020202020204" pitchFamily="34" charset="0"/>
              </a:defRPr>
            </a:lvl1pPr>
          </a:lstStyle>
          <a:p>
            <a:pPr algn="just"/>
            <a:r>
              <a:rPr lang="es-CL" b="1" dirty="0">
                <a:solidFill>
                  <a:srgbClr val="4D4D4D"/>
                </a:solidFill>
              </a:rPr>
              <a:t>Fuente: </a:t>
            </a:r>
            <a:r>
              <a:rPr lang="es-CL" dirty="0">
                <a:solidFill>
                  <a:srgbClr val="4D4D4D"/>
                </a:solidFill>
              </a:rPr>
              <a:t>Base Tesorería, 31 de diciembre del </a:t>
            </a:r>
            <a:r>
              <a:rPr lang="es-CL" dirty="0" smtClean="0">
                <a:solidFill>
                  <a:srgbClr val="4D4D4D"/>
                </a:solidFill>
              </a:rPr>
              <a:t>2021.</a:t>
            </a:r>
            <a:endParaRPr lang="es-CL" dirty="0">
              <a:solidFill>
                <a:srgbClr val="4D4D4D"/>
              </a:solidFill>
            </a:endParaRPr>
          </a:p>
          <a:p>
            <a:pPr algn="just"/>
            <a:r>
              <a:rPr lang="es-CL" dirty="0" smtClean="0">
                <a:solidFill>
                  <a:srgbClr val="333333"/>
                </a:solidFill>
              </a:rPr>
              <a:t>* </a:t>
            </a:r>
            <a:r>
              <a:rPr lang="es-CL" dirty="0">
                <a:solidFill>
                  <a:srgbClr val="333333"/>
                </a:solidFill>
              </a:rPr>
              <a:t>Número y porcentaje de </a:t>
            </a:r>
            <a:r>
              <a:rPr lang="es-CL" dirty="0" smtClean="0">
                <a:solidFill>
                  <a:srgbClr val="333333"/>
                </a:solidFill>
              </a:rPr>
              <a:t>usuarias/os </a:t>
            </a:r>
            <a:r>
              <a:rPr lang="es-CL" dirty="0">
                <a:solidFill>
                  <a:srgbClr val="333333"/>
                </a:solidFill>
              </a:rPr>
              <a:t>perteneciente a </a:t>
            </a:r>
            <a:r>
              <a:rPr lang="es-CL" dirty="0" smtClean="0">
                <a:solidFill>
                  <a:srgbClr val="333333"/>
                </a:solidFill>
              </a:rPr>
              <a:t>pueblos originarios </a:t>
            </a:r>
            <a:r>
              <a:rPr lang="es-CL" dirty="0">
                <a:solidFill>
                  <a:srgbClr val="333333"/>
                </a:solidFill>
              </a:rPr>
              <a:t>son de acuerdo al universo de </a:t>
            </a:r>
            <a:r>
              <a:rPr lang="es-CL" dirty="0" smtClean="0">
                <a:solidFill>
                  <a:srgbClr val="333333"/>
                </a:solidFill>
              </a:rPr>
              <a:t>usuarias/os </a:t>
            </a:r>
            <a:r>
              <a:rPr lang="es-CL" dirty="0">
                <a:solidFill>
                  <a:srgbClr val="333333"/>
                </a:solidFill>
              </a:rPr>
              <a:t>que </a:t>
            </a:r>
            <a:r>
              <a:rPr lang="es-CL" dirty="0" smtClean="0">
                <a:solidFill>
                  <a:srgbClr val="333333"/>
                </a:solidFill>
              </a:rPr>
              <a:t>declaró </a:t>
            </a:r>
            <a:r>
              <a:rPr lang="es-CL" dirty="0">
                <a:solidFill>
                  <a:srgbClr val="333333"/>
                </a:solidFill>
              </a:rPr>
              <a:t>pertenecer o no </a:t>
            </a:r>
            <a:r>
              <a:rPr lang="es-CL" dirty="0" smtClean="0">
                <a:solidFill>
                  <a:srgbClr val="333333"/>
                </a:solidFill>
              </a:rPr>
              <a:t>a </a:t>
            </a:r>
            <a:r>
              <a:rPr lang="es-CL" dirty="0">
                <a:solidFill>
                  <a:srgbClr val="333333"/>
                </a:solidFill>
              </a:rPr>
              <a:t>alguna etnia, el cual es de </a:t>
            </a:r>
            <a:r>
              <a:rPr lang="es-CL" dirty="0" smtClean="0">
                <a:solidFill>
                  <a:srgbClr val="333333"/>
                </a:solidFill>
              </a:rPr>
              <a:t>162</a:t>
            </a:r>
            <a:r>
              <a:rPr lang="es-CL" dirty="0" smtClean="0">
                <a:solidFill>
                  <a:srgbClr val="4D4D4D"/>
                </a:solidFill>
              </a:rPr>
              <a:t>.211.</a:t>
            </a:r>
            <a:endParaRPr lang="es-CL" dirty="0">
              <a:solidFill>
                <a:srgbClr val="333333"/>
              </a:solidFill>
            </a:endParaRPr>
          </a:p>
          <a:p>
            <a:pPr algn="just"/>
            <a:r>
              <a:rPr lang="es-CL" dirty="0">
                <a:solidFill>
                  <a:srgbClr val="333333"/>
                </a:solidFill>
              </a:rPr>
              <a:t>** Son </a:t>
            </a:r>
            <a:r>
              <a:rPr lang="es-CL" dirty="0" smtClean="0">
                <a:solidFill>
                  <a:srgbClr val="333333"/>
                </a:solidFill>
              </a:rPr>
              <a:t>usuarias/os </a:t>
            </a:r>
            <a:r>
              <a:rPr lang="es-CL" dirty="0">
                <a:solidFill>
                  <a:srgbClr val="333333"/>
                </a:solidFill>
              </a:rPr>
              <a:t>del Programa de Desarrollo Territorial Indígena (</a:t>
            </a:r>
            <a:r>
              <a:rPr lang="es-CL" dirty="0" smtClean="0">
                <a:solidFill>
                  <a:srgbClr val="333333"/>
                </a:solidFill>
              </a:rPr>
              <a:t>PDTI) </a:t>
            </a:r>
            <a:r>
              <a:rPr lang="es-CL" dirty="0">
                <a:solidFill>
                  <a:srgbClr val="333333"/>
                </a:solidFill>
              </a:rPr>
              <a:t>que no declararon a que pueblo originario pertenecen</a:t>
            </a:r>
            <a:r>
              <a:rPr lang="es-CL" dirty="0" smtClean="0">
                <a:solidFill>
                  <a:srgbClr val="333333"/>
                </a:solidFill>
              </a:rPr>
              <a:t>.</a:t>
            </a:r>
            <a:endParaRPr lang="es-CL" dirty="0">
              <a:solidFill>
                <a:srgbClr val="333333"/>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4874417"/>
              </p:ext>
            </p:extLst>
          </p:nvPr>
        </p:nvGraphicFramePr>
        <p:xfrm>
          <a:off x="659674" y="2289040"/>
          <a:ext cx="7824651" cy="3431072"/>
        </p:xfrm>
        <a:graphic>
          <a:graphicData uri="http://schemas.openxmlformats.org/drawingml/2006/table">
            <a:tbl>
              <a:tblPr firstRow="1" bandRow="1">
                <a:tableStyleId>{5C22544A-7EE6-4342-B048-85BDC9FD1C3A}</a:tableStyleId>
              </a:tblPr>
              <a:tblGrid>
                <a:gridCol w="1857103">
                  <a:extLst>
                    <a:ext uri="{9D8B030D-6E8A-4147-A177-3AD203B41FA5}">
                      <a16:colId xmlns:a16="http://schemas.microsoft.com/office/drawing/2014/main" xmlns="" val="20000"/>
                    </a:ext>
                  </a:extLst>
                </a:gridCol>
                <a:gridCol w="1140823">
                  <a:extLst>
                    <a:ext uri="{9D8B030D-6E8A-4147-A177-3AD203B41FA5}">
                      <a16:colId xmlns:a16="http://schemas.microsoft.com/office/drawing/2014/main" xmlns="" val="20001"/>
                    </a:ext>
                  </a:extLst>
                </a:gridCol>
                <a:gridCol w="1097280">
                  <a:extLst>
                    <a:ext uri="{9D8B030D-6E8A-4147-A177-3AD203B41FA5}">
                      <a16:colId xmlns:a16="http://schemas.microsoft.com/office/drawing/2014/main" xmlns="" val="20002"/>
                    </a:ext>
                  </a:extLst>
                </a:gridCol>
                <a:gridCol w="1114697">
                  <a:extLst>
                    <a:ext uri="{9D8B030D-6E8A-4147-A177-3AD203B41FA5}">
                      <a16:colId xmlns:a16="http://schemas.microsoft.com/office/drawing/2014/main" xmlns="" val="20003"/>
                    </a:ext>
                  </a:extLst>
                </a:gridCol>
                <a:gridCol w="1393372">
                  <a:extLst>
                    <a:ext uri="{9D8B030D-6E8A-4147-A177-3AD203B41FA5}">
                      <a16:colId xmlns:a16="http://schemas.microsoft.com/office/drawing/2014/main" xmlns="" val="20004"/>
                    </a:ext>
                  </a:extLst>
                </a:gridCol>
                <a:gridCol w="1221376">
                  <a:extLst>
                    <a:ext uri="{9D8B030D-6E8A-4147-A177-3AD203B41FA5}">
                      <a16:colId xmlns:a16="http://schemas.microsoft.com/office/drawing/2014/main" xmlns="" val="20005"/>
                    </a:ext>
                  </a:extLst>
                </a:gridCol>
              </a:tblGrid>
              <a:tr h="533567">
                <a:tc>
                  <a:txBody>
                    <a:bodyPr/>
                    <a:lstStyle/>
                    <a:p>
                      <a:pPr algn="ctr" rtl="0" fontAlgn="ctr"/>
                      <a:r>
                        <a:rPr lang="es-CL" sz="1400" u="none" strike="noStrike" dirty="0">
                          <a:effectLst/>
                        </a:rPr>
                        <a:t>Pueblo originario</a:t>
                      </a:r>
                      <a:endParaRPr lang="es-CL" sz="14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s-CL" sz="1400" u="none" strike="noStrike" dirty="0" smtClean="0">
                          <a:effectLst/>
                        </a:rPr>
                        <a:t>Femenino</a:t>
                      </a:r>
                      <a:endParaRPr lang="es-CL" sz="14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s-ES" sz="1400" b="1" i="0" u="none" strike="noStrike" dirty="0" smtClean="0">
                          <a:solidFill>
                            <a:srgbClr val="FFFFFF"/>
                          </a:solidFill>
                          <a:effectLst/>
                          <a:latin typeface="Calibri" panose="020F0502020204030204" pitchFamily="34" charset="0"/>
                        </a:rPr>
                        <a:t>Masculino</a:t>
                      </a:r>
                      <a:endParaRPr lang="es-CL" sz="14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s-ES" sz="1400" b="1" i="0" u="none" strike="noStrike" dirty="0" smtClean="0">
                          <a:solidFill>
                            <a:srgbClr val="FFFFFF"/>
                          </a:solidFill>
                          <a:effectLst/>
                          <a:latin typeface="Calibri" panose="020F0502020204030204" pitchFamily="34" charset="0"/>
                        </a:rPr>
                        <a:t>Persona Jurídica</a:t>
                      </a:r>
                      <a:endParaRPr lang="es-CL" sz="14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s-CL" sz="1400" u="none" strike="noStrike" dirty="0">
                          <a:effectLst/>
                        </a:rPr>
                        <a:t>Número de </a:t>
                      </a:r>
                      <a:r>
                        <a:rPr lang="es-CL" sz="1400" u="none" strike="noStrike" dirty="0" smtClean="0">
                          <a:effectLst/>
                        </a:rPr>
                        <a:t>usuarias/os</a:t>
                      </a:r>
                      <a:endParaRPr lang="es-CL" sz="14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s-CL" sz="1400" u="none" strike="noStrike">
                          <a:effectLst/>
                        </a:rPr>
                        <a:t>Participación (%)</a:t>
                      </a:r>
                      <a:endParaRPr lang="es-CL" sz="1400" b="1" i="0" u="none" strike="noStrike">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0"/>
                  </a:ext>
                </a:extLst>
              </a:tr>
              <a:tr h="220292">
                <a:tc>
                  <a:txBody>
                    <a:bodyPr/>
                    <a:lstStyle/>
                    <a:p>
                      <a:pPr algn="l" rtl="0" fontAlgn="b"/>
                      <a:r>
                        <a:rPr lang="es-CL" sz="1400" b="0" i="0" u="none" strike="noStrike">
                          <a:solidFill>
                            <a:srgbClr val="000000"/>
                          </a:solidFill>
                          <a:effectLst/>
                          <a:latin typeface="Calibri" panose="020F0502020204030204" pitchFamily="34" charset="0"/>
                        </a:rPr>
                        <a:t>Mapuche</a:t>
                      </a:r>
                    </a:p>
                  </a:txBody>
                  <a:tcPr marL="9525" marR="9525" marT="9525" marB="0" anchor="b"/>
                </a:tc>
                <a:tc>
                  <a:txBody>
                    <a:bodyPr/>
                    <a:lstStyle/>
                    <a:p>
                      <a:pPr algn="ctr" rtl="0" fontAlgn="b"/>
                      <a:r>
                        <a:rPr lang="es-CL" sz="1400" b="0" i="0" u="none" strike="noStrike" dirty="0" smtClean="0">
                          <a:solidFill>
                            <a:srgbClr val="000000"/>
                          </a:solidFill>
                          <a:effectLst/>
                          <a:latin typeface="Calibri" panose="020F0502020204030204" pitchFamily="34" charset="0"/>
                        </a:rPr>
                        <a:t>23.813</a:t>
                      </a:r>
                      <a:endParaRPr lang="es-C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s-CL" sz="1400" b="0" i="0" u="none" strike="noStrike" dirty="0" smtClean="0">
                          <a:solidFill>
                            <a:srgbClr val="000000"/>
                          </a:solidFill>
                          <a:effectLst/>
                          <a:latin typeface="Calibri" panose="020F0502020204030204" pitchFamily="34" charset="0"/>
                        </a:rPr>
                        <a:t>21.967</a:t>
                      </a:r>
                      <a:endParaRPr lang="es-C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s-CL" sz="14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s-CL" sz="1400" b="0" i="0" u="none" strike="noStrike" dirty="0" smtClean="0">
                          <a:solidFill>
                            <a:srgbClr val="000000"/>
                          </a:solidFill>
                          <a:effectLst/>
                          <a:latin typeface="Calibri" panose="020F0502020204030204" pitchFamily="34" charset="0"/>
                        </a:rPr>
                        <a:t>45.780</a:t>
                      </a:r>
                      <a:endParaRPr lang="es-C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b"/>
                      <a:r>
                        <a:rPr lang="es-CL" sz="1400" b="0" i="0" u="none" strike="noStrike">
                          <a:solidFill>
                            <a:srgbClr val="000000"/>
                          </a:solidFill>
                          <a:effectLst/>
                          <a:latin typeface="Calibri" panose="020F0502020204030204" pitchFamily="34" charset="0"/>
                        </a:rPr>
                        <a:t>71,5%</a:t>
                      </a:r>
                    </a:p>
                  </a:txBody>
                  <a:tcPr marL="9525" marR="9525" marT="9525" marB="0" anchor="b"/>
                </a:tc>
                <a:extLst>
                  <a:ext uri="{0D108BD9-81ED-4DB2-BD59-A6C34878D82A}">
                    <a16:rowId xmlns:a16="http://schemas.microsoft.com/office/drawing/2014/main" xmlns="" val="10001"/>
                  </a:ext>
                </a:extLst>
              </a:tr>
              <a:tr h="210279">
                <a:tc>
                  <a:txBody>
                    <a:bodyPr/>
                    <a:lstStyle/>
                    <a:p>
                      <a:pPr algn="l" rtl="0" fontAlgn="b"/>
                      <a:r>
                        <a:rPr lang="es-CL" sz="1400" b="0" i="0" u="none" strike="noStrike">
                          <a:solidFill>
                            <a:srgbClr val="000000"/>
                          </a:solidFill>
                          <a:effectLst/>
                          <a:latin typeface="Calibri" panose="020F0502020204030204" pitchFamily="34" charset="0"/>
                        </a:rPr>
                        <a:t>Huilliche</a:t>
                      </a:r>
                    </a:p>
                  </a:txBody>
                  <a:tcPr marL="9525" marR="9525" marT="9525" marB="0" anchor="b"/>
                </a:tc>
                <a:tc>
                  <a:txBody>
                    <a:bodyPr/>
                    <a:lstStyle/>
                    <a:p>
                      <a:pPr algn="ctr" rtl="0" fontAlgn="b"/>
                      <a:r>
                        <a:rPr lang="es-CL" sz="1400" b="0" i="0" u="none" strike="noStrike" dirty="0" smtClean="0">
                          <a:solidFill>
                            <a:srgbClr val="000000"/>
                          </a:solidFill>
                          <a:effectLst/>
                          <a:latin typeface="Calibri" panose="020F0502020204030204" pitchFamily="34" charset="0"/>
                        </a:rPr>
                        <a:t>3.844</a:t>
                      </a:r>
                      <a:endParaRPr lang="es-C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s-CL" sz="1400" b="0" i="0" u="none" strike="noStrike" dirty="0" smtClean="0">
                          <a:solidFill>
                            <a:srgbClr val="000000"/>
                          </a:solidFill>
                          <a:effectLst/>
                          <a:latin typeface="Calibri" panose="020F0502020204030204" pitchFamily="34" charset="0"/>
                        </a:rPr>
                        <a:t>2.579</a:t>
                      </a:r>
                      <a:endParaRPr lang="es-C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s-CL" sz="14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s-CL" sz="1400" b="0" i="0" u="none" strike="noStrike" dirty="0" smtClean="0">
                          <a:solidFill>
                            <a:srgbClr val="000000"/>
                          </a:solidFill>
                          <a:effectLst/>
                          <a:latin typeface="Calibri" panose="020F0502020204030204" pitchFamily="34" charset="0"/>
                        </a:rPr>
                        <a:t>6.423</a:t>
                      </a:r>
                      <a:endParaRPr lang="es-C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b"/>
                      <a:r>
                        <a:rPr lang="es-CL" sz="1400" b="0" i="0" u="none" strike="noStrike">
                          <a:solidFill>
                            <a:srgbClr val="000000"/>
                          </a:solidFill>
                          <a:effectLst/>
                          <a:latin typeface="Calibri" panose="020F0502020204030204" pitchFamily="34" charset="0"/>
                        </a:rPr>
                        <a:t>10,0%</a:t>
                      </a:r>
                    </a:p>
                  </a:txBody>
                  <a:tcPr marL="9525" marR="9525" marT="9525" marB="0" anchor="b"/>
                </a:tc>
                <a:extLst>
                  <a:ext uri="{0D108BD9-81ED-4DB2-BD59-A6C34878D82A}">
                    <a16:rowId xmlns:a16="http://schemas.microsoft.com/office/drawing/2014/main" xmlns="" val="10002"/>
                  </a:ext>
                </a:extLst>
              </a:tr>
              <a:tr h="210279">
                <a:tc>
                  <a:txBody>
                    <a:bodyPr/>
                    <a:lstStyle/>
                    <a:p>
                      <a:pPr algn="l" rtl="0" fontAlgn="b"/>
                      <a:r>
                        <a:rPr lang="es-CL" sz="1400" b="0" i="0" u="none" strike="noStrike">
                          <a:solidFill>
                            <a:srgbClr val="000000"/>
                          </a:solidFill>
                          <a:effectLst/>
                          <a:latin typeface="Calibri" panose="020F0502020204030204" pitchFamily="34" charset="0"/>
                        </a:rPr>
                        <a:t>Alacalufe</a:t>
                      </a:r>
                    </a:p>
                  </a:txBody>
                  <a:tcPr marL="9525" marR="9525" marT="9525" marB="0" anchor="b"/>
                </a:tc>
                <a:tc>
                  <a:txBody>
                    <a:bodyPr/>
                    <a:lstStyle/>
                    <a:p>
                      <a:pPr algn="ctr" rtl="0" fontAlgn="b"/>
                      <a:r>
                        <a:rPr lang="es-CL" sz="1400" b="0" i="0" u="none" strike="noStrike" dirty="0" smtClean="0">
                          <a:solidFill>
                            <a:srgbClr val="000000"/>
                          </a:solidFill>
                          <a:effectLst/>
                          <a:latin typeface="Calibri" panose="020F0502020204030204" pitchFamily="34" charset="0"/>
                        </a:rPr>
                        <a:t>1.611</a:t>
                      </a:r>
                      <a:endParaRPr lang="es-C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s-CL" sz="1400" b="0" i="0" u="none" strike="noStrike" dirty="0" smtClean="0">
                          <a:solidFill>
                            <a:srgbClr val="000000"/>
                          </a:solidFill>
                          <a:effectLst/>
                          <a:latin typeface="Calibri" panose="020F0502020204030204" pitchFamily="34" charset="0"/>
                        </a:rPr>
                        <a:t>1.755</a:t>
                      </a:r>
                      <a:endParaRPr lang="es-C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s-CL" sz="14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s-CL" sz="1400" b="0" i="0" u="none" strike="noStrike" dirty="0" smtClean="0">
                          <a:solidFill>
                            <a:srgbClr val="000000"/>
                          </a:solidFill>
                          <a:effectLst/>
                          <a:latin typeface="Calibri" panose="020F0502020204030204" pitchFamily="34" charset="0"/>
                        </a:rPr>
                        <a:t>3.366</a:t>
                      </a:r>
                      <a:endParaRPr lang="es-C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b"/>
                      <a:r>
                        <a:rPr lang="es-CL" sz="1400" b="0" i="0" u="none" strike="noStrike">
                          <a:solidFill>
                            <a:srgbClr val="000000"/>
                          </a:solidFill>
                          <a:effectLst/>
                          <a:latin typeface="Calibri" panose="020F0502020204030204" pitchFamily="34" charset="0"/>
                        </a:rPr>
                        <a:t>5,3%</a:t>
                      </a:r>
                    </a:p>
                  </a:txBody>
                  <a:tcPr marL="9525" marR="9525" marT="9525" marB="0" anchor="b"/>
                </a:tc>
                <a:extLst>
                  <a:ext uri="{0D108BD9-81ED-4DB2-BD59-A6C34878D82A}">
                    <a16:rowId xmlns:a16="http://schemas.microsoft.com/office/drawing/2014/main" xmlns="" val="10003"/>
                  </a:ext>
                </a:extLst>
              </a:tr>
              <a:tr h="210279">
                <a:tc>
                  <a:txBody>
                    <a:bodyPr/>
                    <a:lstStyle/>
                    <a:p>
                      <a:pPr algn="l" rtl="0" fontAlgn="b"/>
                      <a:r>
                        <a:rPr lang="es-CL" sz="1400" b="0" i="0" u="none" strike="noStrike">
                          <a:solidFill>
                            <a:srgbClr val="000000"/>
                          </a:solidFill>
                          <a:effectLst/>
                          <a:latin typeface="Calibri" panose="020F0502020204030204" pitchFamily="34" charset="0"/>
                        </a:rPr>
                        <a:t>Aymara</a:t>
                      </a:r>
                    </a:p>
                  </a:txBody>
                  <a:tcPr marL="9525" marR="9525" marT="9525" marB="0" anchor="b"/>
                </a:tc>
                <a:tc>
                  <a:txBody>
                    <a:bodyPr/>
                    <a:lstStyle/>
                    <a:p>
                      <a:pPr algn="ctr" rtl="0" fontAlgn="b"/>
                      <a:r>
                        <a:rPr lang="es-CL" sz="1400" b="0" i="0" u="none" strike="noStrike" dirty="0">
                          <a:solidFill>
                            <a:srgbClr val="000000"/>
                          </a:solidFill>
                          <a:effectLst/>
                          <a:latin typeface="Calibri" panose="020F0502020204030204" pitchFamily="34" charset="0"/>
                        </a:rPr>
                        <a:t>951</a:t>
                      </a:r>
                    </a:p>
                  </a:txBody>
                  <a:tcPr marL="9525" marR="9525" marT="9525" marB="0" anchor="b"/>
                </a:tc>
                <a:tc>
                  <a:txBody>
                    <a:bodyPr/>
                    <a:lstStyle/>
                    <a:p>
                      <a:pPr algn="ctr" rtl="0" fontAlgn="b"/>
                      <a:r>
                        <a:rPr lang="es-CL" sz="1400" b="0" i="0" u="none" strike="noStrike" dirty="0" smtClean="0">
                          <a:solidFill>
                            <a:srgbClr val="000000"/>
                          </a:solidFill>
                          <a:effectLst/>
                          <a:latin typeface="Calibri" panose="020F0502020204030204" pitchFamily="34" charset="0"/>
                        </a:rPr>
                        <a:t>1.024</a:t>
                      </a:r>
                      <a:endParaRPr lang="es-C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s-CL" sz="14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s-CL" sz="1400" b="0" i="0" u="none" strike="noStrike" dirty="0" smtClean="0">
                          <a:solidFill>
                            <a:srgbClr val="000000"/>
                          </a:solidFill>
                          <a:effectLst/>
                          <a:latin typeface="Calibri" panose="020F0502020204030204" pitchFamily="34" charset="0"/>
                        </a:rPr>
                        <a:t>1.975</a:t>
                      </a:r>
                      <a:endParaRPr lang="es-C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b"/>
                      <a:r>
                        <a:rPr lang="es-CL" sz="1400" b="0" i="0" u="none" strike="noStrike">
                          <a:solidFill>
                            <a:srgbClr val="000000"/>
                          </a:solidFill>
                          <a:effectLst/>
                          <a:latin typeface="Calibri" panose="020F0502020204030204" pitchFamily="34" charset="0"/>
                        </a:rPr>
                        <a:t>3,1%</a:t>
                      </a:r>
                    </a:p>
                  </a:txBody>
                  <a:tcPr marL="9525" marR="9525" marT="9525" marB="0" anchor="b"/>
                </a:tc>
                <a:extLst>
                  <a:ext uri="{0D108BD9-81ED-4DB2-BD59-A6C34878D82A}">
                    <a16:rowId xmlns:a16="http://schemas.microsoft.com/office/drawing/2014/main" xmlns="" val="10004"/>
                  </a:ext>
                </a:extLst>
              </a:tr>
              <a:tr h="210279">
                <a:tc>
                  <a:txBody>
                    <a:bodyPr/>
                    <a:lstStyle/>
                    <a:p>
                      <a:pPr algn="l" rtl="0" fontAlgn="b"/>
                      <a:r>
                        <a:rPr lang="es-CL" sz="1400" b="0" i="0" u="none" strike="noStrike">
                          <a:solidFill>
                            <a:srgbClr val="000000"/>
                          </a:solidFill>
                          <a:effectLst/>
                          <a:latin typeface="Calibri" panose="020F0502020204030204" pitchFamily="34" charset="0"/>
                        </a:rPr>
                        <a:t>Atacameño</a:t>
                      </a:r>
                    </a:p>
                  </a:txBody>
                  <a:tcPr marL="9525" marR="9525" marT="9525" marB="0" anchor="b"/>
                </a:tc>
                <a:tc>
                  <a:txBody>
                    <a:bodyPr/>
                    <a:lstStyle/>
                    <a:p>
                      <a:pPr algn="ctr" rtl="0" fontAlgn="b"/>
                      <a:r>
                        <a:rPr lang="es-CL" sz="1400" b="0" i="0" u="none" strike="noStrike" dirty="0">
                          <a:solidFill>
                            <a:srgbClr val="000000"/>
                          </a:solidFill>
                          <a:effectLst/>
                          <a:latin typeface="Calibri" panose="020F0502020204030204" pitchFamily="34" charset="0"/>
                        </a:rPr>
                        <a:t>458</a:t>
                      </a:r>
                    </a:p>
                  </a:txBody>
                  <a:tcPr marL="9525" marR="9525" marT="9525" marB="0" anchor="b"/>
                </a:tc>
                <a:tc>
                  <a:txBody>
                    <a:bodyPr/>
                    <a:lstStyle/>
                    <a:p>
                      <a:pPr algn="ctr" rtl="0" fontAlgn="b"/>
                      <a:r>
                        <a:rPr lang="es-CL" sz="1400" b="0" i="0" u="none" strike="noStrike" dirty="0">
                          <a:solidFill>
                            <a:srgbClr val="000000"/>
                          </a:solidFill>
                          <a:effectLst/>
                          <a:latin typeface="Calibri" panose="020F0502020204030204" pitchFamily="34" charset="0"/>
                        </a:rPr>
                        <a:t>308</a:t>
                      </a:r>
                    </a:p>
                  </a:txBody>
                  <a:tcPr marL="9525" marR="9525" marT="9525" marB="0" anchor="b"/>
                </a:tc>
                <a:tc>
                  <a:txBody>
                    <a:bodyPr/>
                    <a:lstStyle/>
                    <a:p>
                      <a:pPr algn="ctr" rtl="0" fontAlgn="b"/>
                      <a:r>
                        <a:rPr lang="es-CL" sz="14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s-CL" sz="1400" b="0" i="0" u="none" strike="noStrike" dirty="0">
                          <a:solidFill>
                            <a:srgbClr val="000000"/>
                          </a:solidFill>
                          <a:effectLst/>
                          <a:latin typeface="Calibri" panose="020F0502020204030204" pitchFamily="34" charset="0"/>
                        </a:rPr>
                        <a:t>766</a:t>
                      </a:r>
                    </a:p>
                  </a:txBody>
                  <a:tcPr marL="9525" marR="9525" marT="9525" marB="0" anchor="b"/>
                </a:tc>
                <a:tc>
                  <a:txBody>
                    <a:bodyPr/>
                    <a:lstStyle/>
                    <a:p>
                      <a:pPr algn="r" rtl="0" fontAlgn="b"/>
                      <a:r>
                        <a:rPr lang="es-CL" sz="1400" b="0" i="0" u="none" strike="noStrike">
                          <a:solidFill>
                            <a:srgbClr val="000000"/>
                          </a:solidFill>
                          <a:effectLst/>
                          <a:latin typeface="Calibri" panose="020F0502020204030204" pitchFamily="34" charset="0"/>
                        </a:rPr>
                        <a:t>1,2%</a:t>
                      </a:r>
                    </a:p>
                  </a:txBody>
                  <a:tcPr marL="9525" marR="9525" marT="9525" marB="0" anchor="b"/>
                </a:tc>
                <a:extLst>
                  <a:ext uri="{0D108BD9-81ED-4DB2-BD59-A6C34878D82A}">
                    <a16:rowId xmlns:a16="http://schemas.microsoft.com/office/drawing/2014/main" xmlns="" val="10005"/>
                  </a:ext>
                </a:extLst>
              </a:tr>
              <a:tr h="210279">
                <a:tc>
                  <a:txBody>
                    <a:bodyPr/>
                    <a:lstStyle/>
                    <a:p>
                      <a:pPr algn="l" rtl="0" fontAlgn="b"/>
                      <a:r>
                        <a:rPr lang="es-CL" sz="1400" b="0" i="0" u="none" strike="noStrike">
                          <a:solidFill>
                            <a:srgbClr val="000000"/>
                          </a:solidFill>
                          <a:effectLst/>
                          <a:latin typeface="Calibri" panose="020F0502020204030204" pitchFamily="34" charset="0"/>
                        </a:rPr>
                        <a:t>Rapa Nui</a:t>
                      </a:r>
                    </a:p>
                  </a:txBody>
                  <a:tcPr marL="9525" marR="9525" marT="9525" marB="0" anchor="b"/>
                </a:tc>
                <a:tc>
                  <a:txBody>
                    <a:bodyPr/>
                    <a:lstStyle/>
                    <a:p>
                      <a:pPr algn="ctr" rtl="0" fontAlgn="b"/>
                      <a:r>
                        <a:rPr lang="es-CL" sz="1400" b="0" i="0" u="none" strike="noStrike" dirty="0">
                          <a:solidFill>
                            <a:srgbClr val="000000"/>
                          </a:solidFill>
                          <a:effectLst/>
                          <a:latin typeface="Calibri" panose="020F0502020204030204" pitchFamily="34" charset="0"/>
                        </a:rPr>
                        <a:t>62</a:t>
                      </a:r>
                    </a:p>
                  </a:txBody>
                  <a:tcPr marL="9525" marR="9525" marT="9525" marB="0" anchor="b"/>
                </a:tc>
                <a:tc>
                  <a:txBody>
                    <a:bodyPr/>
                    <a:lstStyle/>
                    <a:p>
                      <a:pPr algn="ctr" rtl="0" fontAlgn="b"/>
                      <a:r>
                        <a:rPr lang="es-CL" sz="1400" b="0" i="0" u="none" strike="noStrike" dirty="0">
                          <a:solidFill>
                            <a:srgbClr val="000000"/>
                          </a:solidFill>
                          <a:effectLst/>
                          <a:latin typeface="Calibri" panose="020F0502020204030204" pitchFamily="34" charset="0"/>
                        </a:rPr>
                        <a:t>97</a:t>
                      </a:r>
                    </a:p>
                  </a:txBody>
                  <a:tcPr marL="9525" marR="9525" marT="9525" marB="0" anchor="b"/>
                </a:tc>
                <a:tc>
                  <a:txBody>
                    <a:bodyPr/>
                    <a:lstStyle/>
                    <a:p>
                      <a:pPr algn="ctr" rtl="0" fontAlgn="b"/>
                      <a:r>
                        <a:rPr lang="es-CL" sz="14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s-CL" sz="1400" b="0" i="0" u="none" strike="noStrike" dirty="0">
                          <a:solidFill>
                            <a:srgbClr val="000000"/>
                          </a:solidFill>
                          <a:effectLst/>
                          <a:latin typeface="Calibri" panose="020F0502020204030204" pitchFamily="34" charset="0"/>
                        </a:rPr>
                        <a:t>159</a:t>
                      </a:r>
                    </a:p>
                  </a:txBody>
                  <a:tcPr marL="9525" marR="9525" marT="9525" marB="0" anchor="b"/>
                </a:tc>
                <a:tc>
                  <a:txBody>
                    <a:bodyPr/>
                    <a:lstStyle/>
                    <a:p>
                      <a:pPr algn="r" rtl="0" fontAlgn="b"/>
                      <a:r>
                        <a:rPr lang="es-CL" sz="1400" b="0" i="0" u="none" strike="noStrike">
                          <a:solidFill>
                            <a:srgbClr val="000000"/>
                          </a:solidFill>
                          <a:effectLst/>
                          <a:latin typeface="Calibri" panose="020F0502020204030204" pitchFamily="34" charset="0"/>
                        </a:rPr>
                        <a:t>0,2%</a:t>
                      </a:r>
                    </a:p>
                  </a:txBody>
                  <a:tcPr marL="9525" marR="9525" marT="9525" marB="0" anchor="b"/>
                </a:tc>
                <a:extLst>
                  <a:ext uri="{0D108BD9-81ED-4DB2-BD59-A6C34878D82A}">
                    <a16:rowId xmlns:a16="http://schemas.microsoft.com/office/drawing/2014/main" xmlns="" val="10006"/>
                  </a:ext>
                </a:extLst>
              </a:tr>
              <a:tr h="210279">
                <a:tc>
                  <a:txBody>
                    <a:bodyPr/>
                    <a:lstStyle/>
                    <a:p>
                      <a:pPr algn="l" rtl="0" fontAlgn="b"/>
                      <a:r>
                        <a:rPr lang="es-CL" sz="1400" b="0" i="0" u="none" strike="noStrike">
                          <a:solidFill>
                            <a:srgbClr val="000000"/>
                          </a:solidFill>
                          <a:effectLst/>
                          <a:latin typeface="Calibri" panose="020F0502020204030204" pitchFamily="34" charset="0"/>
                        </a:rPr>
                        <a:t>Colla</a:t>
                      </a:r>
                    </a:p>
                  </a:txBody>
                  <a:tcPr marL="9525" marR="9525" marT="9525" marB="0" anchor="b"/>
                </a:tc>
                <a:tc>
                  <a:txBody>
                    <a:bodyPr/>
                    <a:lstStyle/>
                    <a:p>
                      <a:pPr algn="ctr" rtl="0" fontAlgn="b"/>
                      <a:r>
                        <a:rPr lang="es-CL" sz="1400" b="0" i="0" u="none" strike="noStrike" dirty="0">
                          <a:solidFill>
                            <a:srgbClr val="000000"/>
                          </a:solidFill>
                          <a:effectLst/>
                          <a:latin typeface="Calibri" panose="020F0502020204030204" pitchFamily="34" charset="0"/>
                        </a:rPr>
                        <a:t>58</a:t>
                      </a:r>
                    </a:p>
                  </a:txBody>
                  <a:tcPr marL="9525" marR="9525" marT="9525" marB="0" anchor="b"/>
                </a:tc>
                <a:tc>
                  <a:txBody>
                    <a:bodyPr/>
                    <a:lstStyle/>
                    <a:p>
                      <a:pPr algn="ctr" rtl="0" fontAlgn="b"/>
                      <a:r>
                        <a:rPr lang="es-CL" sz="1400" b="0" i="0" u="none" strike="noStrike" dirty="0">
                          <a:solidFill>
                            <a:srgbClr val="000000"/>
                          </a:solidFill>
                          <a:effectLst/>
                          <a:latin typeface="Calibri" panose="020F0502020204030204" pitchFamily="34" charset="0"/>
                        </a:rPr>
                        <a:t>59</a:t>
                      </a:r>
                    </a:p>
                  </a:txBody>
                  <a:tcPr marL="9525" marR="9525" marT="9525" marB="0" anchor="b"/>
                </a:tc>
                <a:tc>
                  <a:txBody>
                    <a:bodyPr/>
                    <a:lstStyle/>
                    <a:p>
                      <a:pPr algn="ctr" rtl="0" fontAlgn="b"/>
                      <a:r>
                        <a:rPr lang="es-CL" sz="14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s-CL" sz="1400" b="0" i="0" u="none" strike="noStrike" dirty="0">
                          <a:solidFill>
                            <a:srgbClr val="000000"/>
                          </a:solidFill>
                          <a:effectLst/>
                          <a:latin typeface="Calibri" panose="020F0502020204030204" pitchFamily="34" charset="0"/>
                        </a:rPr>
                        <a:t>117</a:t>
                      </a:r>
                    </a:p>
                  </a:txBody>
                  <a:tcPr marL="9525" marR="9525" marT="9525" marB="0" anchor="b"/>
                </a:tc>
                <a:tc>
                  <a:txBody>
                    <a:bodyPr/>
                    <a:lstStyle/>
                    <a:p>
                      <a:pPr algn="r" rtl="0" fontAlgn="b"/>
                      <a:r>
                        <a:rPr lang="es-CL" sz="1400" b="0" i="0" u="none" strike="noStrike">
                          <a:solidFill>
                            <a:srgbClr val="000000"/>
                          </a:solidFill>
                          <a:effectLst/>
                          <a:latin typeface="Calibri" panose="020F0502020204030204" pitchFamily="34" charset="0"/>
                        </a:rPr>
                        <a:t>0,2%</a:t>
                      </a:r>
                    </a:p>
                  </a:txBody>
                  <a:tcPr marL="9525" marR="9525" marT="9525" marB="0" anchor="b"/>
                </a:tc>
                <a:extLst>
                  <a:ext uri="{0D108BD9-81ED-4DB2-BD59-A6C34878D82A}">
                    <a16:rowId xmlns:a16="http://schemas.microsoft.com/office/drawing/2014/main" xmlns="" val="10007"/>
                  </a:ext>
                </a:extLst>
              </a:tr>
              <a:tr h="210279">
                <a:tc>
                  <a:txBody>
                    <a:bodyPr/>
                    <a:lstStyle/>
                    <a:p>
                      <a:pPr algn="l" rtl="0" fontAlgn="b"/>
                      <a:r>
                        <a:rPr lang="es-CL" sz="1400" b="0" i="0" u="none" strike="noStrike">
                          <a:solidFill>
                            <a:srgbClr val="000000"/>
                          </a:solidFill>
                          <a:effectLst/>
                          <a:latin typeface="Calibri" panose="020F0502020204030204" pitchFamily="34" charset="0"/>
                        </a:rPr>
                        <a:t>Quechua</a:t>
                      </a:r>
                    </a:p>
                  </a:txBody>
                  <a:tcPr marL="9525" marR="9525" marT="9525" marB="0" anchor="b"/>
                </a:tc>
                <a:tc>
                  <a:txBody>
                    <a:bodyPr/>
                    <a:lstStyle/>
                    <a:p>
                      <a:pPr algn="ctr" rtl="0" fontAlgn="b"/>
                      <a:r>
                        <a:rPr lang="es-CL" sz="1400" b="0" i="0" u="none" strike="noStrike" dirty="0">
                          <a:solidFill>
                            <a:srgbClr val="000000"/>
                          </a:solidFill>
                          <a:effectLst/>
                          <a:latin typeface="Calibri" panose="020F0502020204030204" pitchFamily="34" charset="0"/>
                        </a:rPr>
                        <a:t>43</a:t>
                      </a:r>
                    </a:p>
                  </a:txBody>
                  <a:tcPr marL="9525" marR="9525" marT="9525" marB="0" anchor="b"/>
                </a:tc>
                <a:tc>
                  <a:txBody>
                    <a:bodyPr/>
                    <a:lstStyle/>
                    <a:p>
                      <a:pPr algn="ctr" rtl="0" fontAlgn="b"/>
                      <a:r>
                        <a:rPr lang="es-CL" sz="1400" b="0" i="0" u="none" strike="noStrike" dirty="0">
                          <a:solidFill>
                            <a:srgbClr val="000000"/>
                          </a:solidFill>
                          <a:effectLst/>
                          <a:latin typeface="Calibri" panose="020F0502020204030204" pitchFamily="34" charset="0"/>
                        </a:rPr>
                        <a:t>33</a:t>
                      </a:r>
                    </a:p>
                  </a:txBody>
                  <a:tcPr marL="9525" marR="9525" marT="9525" marB="0" anchor="b"/>
                </a:tc>
                <a:tc>
                  <a:txBody>
                    <a:bodyPr/>
                    <a:lstStyle/>
                    <a:p>
                      <a:pPr algn="ctr" rtl="0" fontAlgn="b"/>
                      <a:r>
                        <a:rPr lang="es-CL" sz="14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s-CL" sz="1400" b="0" i="0" u="none" strike="noStrike" dirty="0">
                          <a:solidFill>
                            <a:srgbClr val="000000"/>
                          </a:solidFill>
                          <a:effectLst/>
                          <a:latin typeface="Calibri" panose="020F0502020204030204" pitchFamily="34" charset="0"/>
                        </a:rPr>
                        <a:t>76</a:t>
                      </a:r>
                    </a:p>
                  </a:txBody>
                  <a:tcPr marL="9525" marR="9525" marT="9525" marB="0" anchor="b"/>
                </a:tc>
                <a:tc>
                  <a:txBody>
                    <a:bodyPr/>
                    <a:lstStyle/>
                    <a:p>
                      <a:pPr algn="r" rtl="0" fontAlgn="b"/>
                      <a:r>
                        <a:rPr lang="es-CL" sz="1400" b="0" i="0" u="none" strike="noStrike">
                          <a:solidFill>
                            <a:srgbClr val="000000"/>
                          </a:solidFill>
                          <a:effectLst/>
                          <a:latin typeface="Calibri" panose="020F0502020204030204" pitchFamily="34" charset="0"/>
                        </a:rPr>
                        <a:t>0,1%</a:t>
                      </a:r>
                    </a:p>
                  </a:txBody>
                  <a:tcPr marL="9525" marR="9525" marT="9525" marB="0" anchor="b"/>
                </a:tc>
                <a:extLst>
                  <a:ext uri="{0D108BD9-81ED-4DB2-BD59-A6C34878D82A}">
                    <a16:rowId xmlns:a16="http://schemas.microsoft.com/office/drawing/2014/main" xmlns="" val="10008"/>
                  </a:ext>
                </a:extLst>
              </a:tr>
              <a:tr h="210279">
                <a:tc>
                  <a:txBody>
                    <a:bodyPr/>
                    <a:lstStyle/>
                    <a:p>
                      <a:pPr algn="l" rtl="0" fontAlgn="b"/>
                      <a:r>
                        <a:rPr lang="es-CL" sz="1400" b="0" i="0" u="none" strike="noStrike">
                          <a:solidFill>
                            <a:srgbClr val="000000"/>
                          </a:solidFill>
                          <a:effectLst/>
                          <a:latin typeface="Calibri" panose="020F0502020204030204" pitchFamily="34" charset="0"/>
                        </a:rPr>
                        <a:t>Diaguita</a:t>
                      </a:r>
                    </a:p>
                  </a:txBody>
                  <a:tcPr marL="9525" marR="9525" marT="9525" marB="0" anchor="b"/>
                </a:tc>
                <a:tc>
                  <a:txBody>
                    <a:bodyPr/>
                    <a:lstStyle/>
                    <a:p>
                      <a:pPr algn="ctr" rtl="0" fontAlgn="b"/>
                      <a:r>
                        <a:rPr lang="es-CL" sz="1400" b="0" i="0" u="none" strike="noStrike" dirty="0">
                          <a:solidFill>
                            <a:srgbClr val="000000"/>
                          </a:solidFill>
                          <a:effectLst/>
                          <a:latin typeface="Calibri" panose="020F0502020204030204" pitchFamily="34" charset="0"/>
                        </a:rPr>
                        <a:t>72</a:t>
                      </a:r>
                    </a:p>
                  </a:txBody>
                  <a:tcPr marL="9525" marR="9525" marT="9525" marB="0" anchor="b"/>
                </a:tc>
                <a:tc>
                  <a:txBody>
                    <a:bodyPr/>
                    <a:lstStyle/>
                    <a:p>
                      <a:pPr algn="ctr" rtl="0" fontAlgn="b"/>
                      <a:r>
                        <a:rPr lang="es-CL" sz="1400" b="0" i="0" u="none" strike="noStrike" dirty="0">
                          <a:solidFill>
                            <a:srgbClr val="000000"/>
                          </a:solidFill>
                          <a:effectLst/>
                          <a:latin typeface="Calibri" panose="020F0502020204030204" pitchFamily="34" charset="0"/>
                        </a:rPr>
                        <a:t>90</a:t>
                      </a:r>
                    </a:p>
                  </a:txBody>
                  <a:tcPr marL="9525" marR="9525" marT="9525" marB="0" anchor="b"/>
                </a:tc>
                <a:tc>
                  <a:txBody>
                    <a:bodyPr/>
                    <a:lstStyle/>
                    <a:p>
                      <a:pPr algn="ctr" rtl="0" fontAlgn="b"/>
                      <a:r>
                        <a:rPr lang="es-CL" sz="14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s-CL" sz="1400" b="0" i="0" u="none" strike="noStrike" dirty="0">
                          <a:solidFill>
                            <a:srgbClr val="000000"/>
                          </a:solidFill>
                          <a:effectLst/>
                          <a:latin typeface="Calibri" panose="020F0502020204030204" pitchFamily="34" charset="0"/>
                        </a:rPr>
                        <a:t>162</a:t>
                      </a:r>
                    </a:p>
                  </a:txBody>
                  <a:tcPr marL="9525" marR="9525" marT="9525" marB="0" anchor="b"/>
                </a:tc>
                <a:tc>
                  <a:txBody>
                    <a:bodyPr/>
                    <a:lstStyle/>
                    <a:p>
                      <a:pPr algn="r" rtl="0" fontAlgn="b"/>
                      <a:r>
                        <a:rPr lang="es-CL" sz="1400" b="0" i="0" u="none" strike="noStrike">
                          <a:solidFill>
                            <a:srgbClr val="000000"/>
                          </a:solidFill>
                          <a:effectLst/>
                          <a:latin typeface="Calibri" panose="020F0502020204030204" pitchFamily="34" charset="0"/>
                        </a:rPr>
                        <a:t>0,3%</a:t>
                      </a:r>
                    </a:p>
                  </a:txBody>
                  <a:tcPr marL="9525" marR="9525" marT="9525" marB="0" anchor="b"/>
                </a:tc>
                <a:extLst>
                  <a:ext uri="{0D108BD9-81ED-4DB2-BD59-A6C34878D82A}">
                    <a16:rowId xmlns:a16="http://schemas.microsoft.com/office/drawing/2014/main" xmlns="" val="10009"/>
                  </a:ext>
                </a:extLst>
              </a:tr>
              <a:tr h="210279">
                <a:tc>
                  <a:txBody>
                    <a:bodyPr/>
                    <a:lstStyle/>
                    <a:p>
                      <a:pPr algn="l" rtl="0" fontAlgn="b"/>
                      <a:r>
                        <a:rPr lang="es-CL" sz="1400" b="0" i="0" u="none" strike="noStrike">
                          <a:solidFill>
                            <a:srgbClr val="000000"/>
                          </a:solidFill>
                          <a:effectLst/>
                          <a:latin typeface="Calibri" panose="020F0502020204030204" pitchFamily="34" charset="0"/>
                        </a:rPr>
                        <a:t>Yagán</a:t>
                      </a:r>
                    </a:p>
                  </a:txBody>
                  <a:tcPr marL="9525" marR="9525" marT="9525" marB="0" anchor="b"/>
                </a:tc>
                <a:tc>
                  <a:txBody>
                    <a:bodyPr/>
                    <a:lstStyle/>
                    <a:p>
                      <a:pPr algn="ctr" rtl="0" fontAlgn="b"/>
                      <a:r>
                        <a:rPr lang="es-CL" sz="1400" b="0" i="0" u="none" strike="noStrike" dirty="0">
                          <a:solidFill>
                            <a:srgbClr val="000000"/>
                          </a:solidFill>
                          <a:effectLst/>
                          <a:latin typeface="Calibri" panose="020F0502020204030204" pitchFamily="34" charset="0"/>
                        </a:rPr>
                        <a:t>6</a:t>
                      </a:r>
                    </a:p>
                  </a:txBody>
                  <a:tcPr marL="9525" marR="9525" marT="9525" marB="0" anchor="b"/>
                </a:tc>
                <a:tc>
                  <a:txBody>
                    <a:bodyPr/>
                    <a:lstStyle/>
                    <a:p>
                      <a:pPr algn="ctr" rtl="0" fontAlgn="b"/>
                      <a:r>
                        <a:rPr lang="es-CL" sz="1400" b="0" i="0" u="none" strike="noStrike" dirty="0">
                          <a:solidFill>
                            <a:srgbClr val="000000"/>
                          </a:solidFill>
                          <a:effectLst/>
                          <a:latin typeface="Calibri" panose="020F0502020204030204" pitchFamily="34" charset="0"/>
                        </a:rPr>
                        <a:t>15</a:t>
                      </a:r>
                    </a:p>
                  </a:txBody>
                  <a:tcPr marL="9525" marR="9525" marT="9525" marB="0" anchor="b"/>
                </a:tc>
                <a:tc>
                  <a:txBody>
                    <a:bodyPr/>
                    <a:lstStyle/>
                    <a:p>
                      <a:pPr algn="ctr" rtl="0" fontAlgn="b"/>
                      <a:r>
                        <a:rPr lang="es-CL" sz="14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s-CL" sz="1400" b="0" i="0" u="none" strike="noStrike" dirty="0">
                          <a:solidFill>
                            <a:srgbClr val="000000"/>
                          </a:solidFill>
                          <a:effectLst/>
                          <a:latin typeface="Calibri" panose="020F0502020204030204" pitchFamily="34" charset="0"/>
                        </a:rPr>
                        <a:t>21</a:t>
                      </a:r>
                    </a:p>
                  </a:txBody>
                  <a:tcPr marL="9525" marR="9525" marT="9525" marB="0" anchor="b"/>
                </a:tc>
                <a:tc>
                  <a:txBody>
                    <a:bodyPr/>
                    <a:lstStyle/>
                    <a:p>
                      <a:pPr algn="r" rtl="0" fontAlgn="b"/>
                      <a:r>
                        <a:rPr lang="es-CL" sz="1400" b="0" i="0" u="none" strike="noStrike">
                          <a:solidFill>
                            <a:srgbClr val="000000"/>
                          </a:solidFill>
                          <a:effectLst/>
                          <a:latin typeface="Calibri" panose="020F0502020204030204" pitchFamily="34" charset="0"/>
                        </a:rPr>
                        <a:t>0,0%</a:t>
                      </a:r>
                    </a:p>
                  </a:txBody>
                  <a:tcPr marL="9525" marR="9525" marT="9525" marB="0" anchor="b"/>
                </a:tc>
                <a:extLst>
                  <a:ext uri="{0D108BD9-81ED-4DB2-BD59-A6C34878D82A}">
                    <a16:rowId xmlns:a16="http://schemas.microsoft.com/office/drawing/2014/main" xmlns="" val="10010"/>
                  </a:ext>
                </a:extLst>
              </a:tr>
              <a:tr h="210279">
                <a:tc>
                  <a:txBody>
                    <a:bodyPr/>
                    <a:lstStyle/>
                    <a:p>
                      <a:pPr algn="l" rtl="0" fontAlgn="b"/>
                      <a:r>
                        <a:rPr lang="es-CL" sz="1400" b="0" i="0" u="none" strike="noStrike" dirty="0" err="1">
                          <a:solidFill>
                            <a:srgbClr val="000000"/>
                          </a:solidFill>
                          <a:effectLst/>
                          <a:latin typeface="Calibri" panose="020F0502020204030204" pitchFamily="34" charset="0"/>
                        </a:rPr>
                        <a:t>Kawashkar</a:t>
                      </a:r>
                      <a:endParaRPr lang="es-C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s-CL" sz="14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ctr" rtl="0" fontAlgn="b"/>
                      <a:r>
                        <a:rPr lang="es-CL" sz="1400" b="0" i="0" u="none" strike="noStrike" dirty="0">
                          <a:solidFill>
                            <a:srgbClr val="000000"/>
                          </a:solidFill>
                          <a:effectLst/>
                          <a:latin typeface="Calibri" panose="020F0502020204030204" pitchFamily="34" charset="0"/>
                        </a:rPr>
                        <a:t>0</a:t>
                      </a:r>
                    </a:p>
                  </a:txBody>
                  <a:tcPr marL="9525" marR="9525" marT="9525" marB="0" anchor="b"/>
                </a:tc>
                <a:tc>
                  <a:txBody>
                    <a:bodyPr/>
                    <a:lstStyle/>
                    <a:p>
                      <a:pPr algn="ctr" rtl="0" fontAlgn="b"/>
                      <a:r>
                        <a:rPr lang="es-CL" sz="1400" b="0" i="0" u="none" strike="noStrike">
                          <a:solidFill>
                            <a:srgbClr val="000000"/>
                          </a:solidFill>
                          <a:effectLst/>
                          <a:latin typeface="Calibri" panose="020F0502020204030204" pitchFamily="34" charset="0"/>
                        </a:rPr>
                        <a:t>0</a:t>
                      </a:r>
                    </a:p>
                  </a:txBody>
                  <a:tcPr marL="9525" marR="9525" marT="9525" marB="0" anchor="b"/>
                </a:tc>
                <a:tc>
                  <a:txBody>
                    <a:bodyPr/>
                    <a:lstStyle/>
                    <a:p>
                      <a:pPr algn="ctr" rtl="0" fontAlgn="b"/>
                      <a:r>
                        <a:rPr lang="es-CL" sz="1400" b="0" i="0" u="none" strike="noStrike" dirty="0">
                          <a:solidFill>
                            <a:srgbClr val="000000"/>
                          </a:solidFill>
                          <a:effectLst/>
                          <a:latin typeface="Calibri" panose="020F0502020204030204" pitchFamily="34" charset="0"/>
                        </a:rPr>
                        <a:t>2</a:t>
                      </a:r>
                    </a:p>
                  </a:txBody>
                  <a:tcPr marL="9525" marR="9525" marT="9525" marB="0" anchor="b"/>
                </a:tc>
                <a:tc>
                  <a:txBody>
                    <a:bodyPr/>
                    <a:lstStyle/>
                    <a:p>
                      <a:pPr algn="r" rtl="0" fontAlgn="b"/>
                      <a:r>
                        <a:rPr lang="es-CL" sz="1400" b="0" i="0" u="none" strike="noStrike">
                          <a:solidFill>
                            <a:srgbClr val="000000"/>
                          </a:solidFill>
                          <a:effectLst/>
                          <a:latin typeface="Calibri" panose="020F0502020204030204" pitchFamily="34" charset="0"/>
                        </a:rPr>
                        <a:t>0,0%</a:t>
                      </a:r>
                    </a:p>
                  </a:txBody>
                  <a:tcPr marL="9525" marR="9525" marT="9525" marB="0" anchor="b"/>
                </a:tc>
                <a:extLst>
                  <a:ext uri="{0D108BD9-81ED-4DB2-BD59-A6C34878D82A}">
                    <a16:rowId xmlns:a16="http://schemas.microsoft.com/office/drawing/2014/main" xmlns="" val="10011"/>
                  </a:ext>
                </a:extLst>
              </a:tr>
              <a:tr h="210279">
                <a:tc>
                  <a:txBody>
                    <a:bodyPr/>
                    <a:lstStyle/>
                    <a:p>
                      <a:pPr algn="l" rtl="0" fontAlgn="b"/>
                      <a:r>
                        <a:rPr lang="es-CL" sz="1400" b="0" i="0" u="none" strike="noStrike">
                          <a:solidFill>
                            <a:srgbClr val="000000"/>
                          </a:solidFill>
                          <a:effectLst/>
                          <a:latin typeface="Calibri" panose="020F0502020204030204" pitchFamily="34" charset="0"/>
                        </a:rPr>
                        <a:t>Sin información (**)</a:t>
                      </a:r>
                    </a:p>
                  </a:txBody>
                  <a:tcPr marL="9525" marR="9525" marT="9525" marB="0" anchor="b"/>
                </a:tc>
                <a:tc>
                  <a:txBody>
                    <a:bodyPr/>
                    <a:lstStyle/>
                    <a:p>
                      <a:pPr algn="ctr" rtl="0" fontAlgn="b"/>
                      <a:r>
                        <a:rPr lang="es-CL" sz="1400" b="0" i="0" u="none" strike="noStrike" dirty="0" smtClean="0">
                          <a:solidFill>
                            <a:srgbClr val="000000"/>
                          </a:solidFill>
                          <a:effectLst/>
                          <a:latin typeface="Calibri" panose="020F0502020204030204" pitchFamily="34" charset="0"/>
                        </a:rPr>
                        <a:t>2.788</a:t>
                      </a:r>
                      <a:endParaRPr lang="es-C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s-CL" sz="1400" b="0" i="0" u="none" strike="noStrike" dirty="0" smtClean="0">
                          <a:solidFill>
                            <a:srgbClr val="000000"/>
                          </a:solidFill>
                          <a:effectLst/>
                          <a:latin typeface="Calibri" panose="020F0502020204030204" pitchFamily="34" charset="0"/>
                        </a:rPr>
                        <a:t>2.342</a:t>
                      </a:r>
                      <a:endParaRPr lang="es-C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s-CL" sz="1400" b="0" i="0" u="none" strike="noStrike">
                          <a:solidFill>
                            <a:srgbClr val="000000"/>
                          </a:solidFill>
                          <a:effectLst/>
                          <a:latin typeface="Calibri" panose="020F0502020204030204" pitchFamily="34" charset="0"/>
                        </a:rPr>
                        <a:t>29</a:t>
                      </a:r>
                    </a:p>
                  </a:txBody>
                  <a:tcPr marL="9525" marR="9525" marT="9525" marB="0" anchor="b"/>
                </a:tc>
                <a:tc>
                  <a:txBody>
                    <a:bodyPr/>
                    <a:lstStyle/>
                    <a:p>
                      <a:pPr algn="ctr" rtl="0" fontAlgn="b"/>
                      <a:r>
                        <a:rPr lang="es-CL" sz="1400" b="0" i="0" u="none" strike="noStrike" dirty="0" smtClean="0">
                          <a:solidFill>
                            <a:srgbClr val="000000"/>
                          </a:solidFill>
                          <a:effectLst/>
                          <a:latin typeface="Calibri" panose="020F0502020204030204" pitchFamily="34" charset="0"/>
                        </a:rPr>
                        <a:t>5.159</a:t>
                      </a:r>
                      <a:endParaRPr lang="es-CL" sz="14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b"/>
                      <a:r>
                        <a:rPr lang="es-CL" sz="1400" b="0" i="0" u="none" strike="noStrike">
                          <a:solidFill>
                            <a:srgbClr val="000000"/>
                          </a:solidFill>
                          <a:effectLst/>
                          <a:latin typeface="Calibri" panose="020F0502020204030204" pitchFamily="34" charset="0"/>
                        </a:rPr>
                        <a:t>8,1%</a:t>
                      </a:r>
                    </a:p>
                  </a:txBody>
                  <a:tcPr marL="9525" marR="9525" marT="9525" marB="0" anchor="b"/>
                </a:tc>
                <a:extLst>
                  <a:ext uri="{0D108BD9-81ED-4DB2-BD59-A6C34878D82A}">
                    <a16:rowId xmlns:a16="http://schemas.microsoft.com/office/drawing/2014/main" xmlns="" val="10012"/>
                  </a:ext>
                </a:extLst>
              </a:tr>
              <a:tr h="210279">
                <a:tc>
                  <a:txBody>
                    <a:bodyPr/>
                    <a:lstStyle/>
                    <a:p>
                      <a:pPr algn="l" rtl="0" fontAlgn="b"/>
                      <a:r>
                        <a:rPr lang="es-CL" sz="1400" b="1" i="0" u="none" strike="noStrike">
                          <a:solidFill>
                            <a:srgbClr val="000000"/>
                          </a:solidFill>
                          <a:effectLst/>
                          <a:latin typeface="Calibri" panose="020F0502020204030204" pitchFamily="34" charset="0"/>
                        </a:rPr>
                        <a:t>Total </a:t>
                      </a:r>
                    </a:p>
                  </a:txBody>
                  <a:tcPr marL="9525" marR="9525" marT="9525" marB="0" anchor="b"/>
                </a:tc>
                <a:tc>
                  <a:txBody>
                    <a:bodyPr/>
                    <a:lstStyle/>
                    <a:p>
                      <a:pPr algn="ctr" rtl="0" fontAlgn="b"/>
                      <a:r>
                        <a:rPr lang="es-CL" sz="1400" b="1" i="0" u="none" strike="noStrike" dirty="0" smtClean="0">
                          <a:solidFill>
                            <a:srgbClr val="000000"/>
                          </a:solidFill>
                          <a:effectLst/>
                          <a:latin typeface="Calibri" panose="020F0502020204030204" pitchFamily="34" charset="0"/>
                        </a:rPr>
                        <a:t>33.708</a:t>
                      </a:r>
                      <a:endParaRPr lang="es-CL"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s-CL" sz="1400" b="1" i="0" u="none" strike="noStrike" dirty="0" smtClean="0">
                          <a:solidFill>
                            <a:srgbClr val="000000"/>
                          </a:solidFill>
                          <a:effectLst/>
                          <a:latin typeface="Calibri" panose="020F0502020204030204" pitchFamily="34" charset="0"/>
                        </a:rPr>
                        <a:t>30.269</a:t>
                      </a:r>
                      <a:endParaRPr lang="es-CL"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s-CL" sz="1400" b="1" i="0" u="none" strike="noStrike" dirty="0">
                          <a:solidFill>
                            <a:srgbClr val="000000"/>
                          </a:solidFill>
                          <a:effectLst/>
                          <a:latin typeface="Calibri" panose="020F0502020204030204" pitchFamily="34" charset="0"/>
                        </a:rPr>
                        <a:t>29</a:t>
                      </a:r>
                    </a:p>
                  </a:txBody>
                  <a:tcPr marL="9525" marR="9525" marT="9525" marB="0" anchor="b"/>
                </a:tc>
                <a:tc>
                  <a:txBody>
                    <a:bodyPr/>
                    <a:lstStyle/>
                    <a:p>
                      <a:pPr algn="ctr" rtl="0" fontAlgn="b"/>
                      <a:r>
                        <a:rPr lang="es-CL" sz="1400" b="1" i="0" u="none" strike="noStrike" dirty="0" smtClean="0">
                          <a:solidFill>
                            <a:srgbClr val="000000"/>
                          </a:solidFill>
                          <a:effectLst/>
                          <a:latin typeface="Calibri" panose="020F0502020204030204" pitchFamily="34" charset="0"/>
                        </a:rPr>
                        <a:t>64.006</a:t>
                      </a:r>
                      <a:endParaRPr lang="es-CL" sz="1400" b="1" i="0" u="none" strike="noStrike" dirty="0">
                        <a:solidFill>
                          <a:srgbClr val="000000"/>
                        </a:solidFill>
                        <a:effectLst/>
                        <a:latin typeface="Calibri" panose="020F0502020204030204" pitchFamily="34" charset="0"/>
                      </a:endParaRPr>
                    </a:p>
                  </a:txBody>
                  <a:tcPr marL="9525" marR="9525" marT="9525" marB="0" anchor="b"/>
                </a:tc>
                <a:tc>
                  <a:txBody>
                    <a:bodyPr/>
                    <a:lstStyle/>
                    <a:p>
                      <a:pPr algn="r" rtl="0" fontAlgn="b"/>
                      <a:r>
                        <a:rPr lang="es-CL" sz="1400" b="1" i="0" u="none" strike="noStrike" dirty="0" smtClean="0">
                          <a:solidFill>
                            <a:srgbClr val="000000"/>
                          </a:solidFill>
                          <a:effectLst/>
                          <a:latin typeface="Calibri" panose="020F0502020204030204" pitchFamily="34" charset="0"/>
                        </a:rPr>
                        <a:t>100%</a:t>
                      </a:r>
                      <a:endParaRPr lang="es-CL" sz="1400" b="1" i="0" u="none" strike="noStrike" dirty="0">
                        <a:solidFill>
                          <a:srgbClr val="000000"/>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13"/>
                  </a:ext>
                </a:extLst>
              </a:tr>
            </a:tbl>
          </a:graphicData>
        </a:graphic>
      </p:graphicFrame>
      <p:sp>
        <p:nvSpPr>
          <p:cNvPr id="4" name="Marcador de número de diapositiva 3"/>
          <p:cNvSpPr>
            <a:spLocks noGrp="1"/>
          </p:cNvSpPr>
          <p:nvPr>
            <p:ph type="sldNum" sz="quarter" idx="12"/>
          </p:nvPr>
        </p:nvSpPr>
        <p:spPr/>
        <p:txBody>
          <a:bodyPr/>
          <a:lstStyle/>
          <a:p>
            <a:fld id="{B2AA1C21-4A01-FC47-935A-F64BC8B7BE09}" type="slidenum">
              <a:rPr lang="en-US" smtClean="0"/>
              <a:t>24</a:t>
            </a:fld>
            <a:endParaRPr lang="en-US"/>
          </a:p>
        </p:txBody>
      </p:sp>
    </p:spTree>
    <p:extLst>
      <p:ext uri="{BB962C8B-B14F-4D97-AF65-F5344CB8AC3E}">
        <p14:creationId xmlns:p14="http://schemas.microsoft.com/office/powerpoint/2010/main" val="71104136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Marcador de contenido 4"/>
          <p:cNvSpPr>
            <a:spLocks noGrp="1"/>
          </p:cNvSpPr>
          <p:nvPr>
            <p:ph idx="1"/>
          </p:nvPr>
        </p:nvSpPr>
        <p:spPr>
          <a:xfrm>
            <a:off x="385591" y="418641"/>
            <a:ext cx="8438921" cy="5993176"/>
          </a:xfrm>
        </p:spPr>
        <p:txBody>
          <a:bodyPr>
            <a:normAutofit/>
          </a:bodyPr>
          <a:lstStyle/>
          <a:p>
            <a:pPr marL="0" indent="0">
              <a:buNone/>
            </a:pPr>
            <a:endParaRPr lang="es-CL" sz="2000" dirty="0">
              <a:latin typeface="Berlin Sans FB" panose="020E0602020502020306" pitchFamily="34" charset="0"/>
            </a:endParaRPr>
          </a:p>
          <a:p>
            <a:pPr marL="0" indent="0">
              <a:buNone/>
            </a:pPr>
            <a:r>
              <a:rPr lang="es-CL" sz="1900" dirty="0" smtClean="0">
                <a:solidFill>
                  <a:srgbClr val="333333"/>
                </a:solidFill>
              </a:rPr>
              <a:t> </a:t>
            </a:r>
            <a:endParaRPr lang="es-CL" sz="1900" dirty="0">
              <a:solidFill>
                <a:srgbClr val="333333"/>
              </a:solidFill>
              <a:ea typeface="MS PGothic" pitchFamily="34" charset="-128"/>
              <a:cs typeface="Calibri"/>
            </a:endParaRPr>
          </a:p>
          <a:p>
            <a:pPr marL="0" indent="0" algn="ctr">
              <a:buNone/>
            </a:pPr>
            <a:r>
              <a:rPr lang="es-CL" sz="1800" dirty="0" smtClean="0">
                <a:solidFill>
                  <a:srgbClr val="333333"/>
                </a:solidFill>
              </a:rPr>
              <a:t> </a:t>
            </a:r>
            <a:endParaRPr lang="es-CL" sz="1800" dirty="0">
              <a:solidFill>
                <a:srgbClr val="333333"/>
              </a:solidFill>
            </a:endParaRPr>
          </a:p>
        </p:txBody>
      </p:sp>
      <p:sp>
        <p:nvSpPr>
          <p:cNvPr id="6" name="CuadroTexto 5"/>
          <p:cNvSpPr txBox="1"/>
          <p:nvPr/>
        </p:nvSpPr>
        <p:spPr>
          <a:xfrm>
            <a:off x="385591" y="1378967"/>
            <a:ext cx="6798980" cy="1815882"/>
          </a:xfrm>
          <a:prstGeom prst="rect">
            <a:avLst/>
          </a:prstGeom>
          <a:noFill/>
        </p:spPr>
        <p:txBody>
          <a:bodyPr wrap="square" rtlCol="0">
            <a:spAutoFit/>
          </a:bodyPr>
          <a:lstStyle>
            <a:defPPr>
              <a:defRPr lang="es-CL"/>
            </a:defPPr>
            <a:lvl1pPr>
              <a:defRPr sz="2400" b="1">
                <a:solidFill>
                  <a:srgbClr val="0070C0"/>
                </a:solidFill>
                <a:latin typeface="Arial"/>
                <a:cs typeface="Arial"/>
              </a:defRPr>
            </a:lvl1pPr>
          </a:lstStyle>
          <a:p>
            <a:r>
              <a:rPr lang="es-CL" sz="1600" b="0" dirty="0" smtClean="0">
                <a:solidFill>
                  <a:srgbClr val="4D4D4D"/>
                </a:solidFill>
                <a:latin typeface="Calibri"/>
                <a:cs typeface="Calibri"/>
              </a:rPr>
              <a:t>Del total de usuarias y usuarios pertenecientes a Pueblos Originarios*: </a:t>
            </a:r>
            <a:endParaRPr lang="es-CL" sz="1600" b="0" dirty="0">
              <a:solidFill>
                <a:srgbClr val="4D4D4D"/>
              </a:solidFill>
              <a:latin typeface="Calibri"/>
              <a:cs typeface="Calibri"/>
            </a:endParaRPr>
          </a:p>
          <a:p>
            <a:pPr algn="just"/>
            <a:endParaRPr lang="es-CL" sz="1600" b="0" dirty="0">
              <a:solidFill>
                <a:srgbClr val="4D4D4D"/>
              </a:solidFill>
              <a:latin typeface="Calibri"/>
              <a:cs typeface="Calibri"/>
            </a:endParaRPr>
          </a:p>
          <a:p>
            <a:pPr marL="285750" indent="-285750">
              <a:buFont typeface="Wingdings" panose="05000000000000000000" pitchFamily="2" charset="2"/>
              <a:buChar char="ü"/>
            </a:pPr>
            <a:r>
              <a:rPr lang="es-CL" sz="1600" dirty="0" smtClean="0">
                <a:solidFill>
                  <a:srgbClr val="4D4D4D"/>
                </a:solidFill>
                <a:latin typeface="Calibri"/>
                <a:cs typeface="Calibri"/>
              </a:rPr>
              <a:t>83%</a:t>
            </a:r>
            <a:r>
              <a:rPr lang="es-CL" sz="1600" b="0" dirty="0" smtClean="0">
                <a:solidFill>
                  <a:srgbClr val="4D4D4D"/>
                </a:solidFill>
                <a:latin typeface="Calibri"/>
                <a:cs typeface="Calibri"/>
              </a:rPr>
              <a:t> recibió asistencia técnica</a:t>
            </a:r>
            <a:endParaRPr lang="es-CL" sz="1600" b="0" dirty="0">
              <a:solidFill>
                <a:srgbClr val="4D4D4D"/>
              </a:solidFill>
              <a:latin typeface="Calibri"/>
              <a:cs typeface="Calibri"/>
            </a:endParaRPr>
          </a:p>
          <a:p>
            <a:pPr marL="285750" indent="-285750">
              <a:buFont typeface="Wingdings" panose="05000000000000000000" pitchFamily="2" charset="2"/>
              <a:buChar char="ü"/>
            </a:pPr>
            <a:endParaRPr lang="es-CL" sz="1600" b="0" dirty="0">
              <a:solidFill>
                <a:srgbClr val="4D4D4D"/>
              </a:solidFill>
              <a:latin typeface="Calibri"/>
              <a:cs typeface="Calibri"/>
            </a:endParaRPr>
          </a:p>
          <a:p>
            <a:pPr marL="285750" indent="-285750">
              <a:buFont typeface="Wingdings" panose="05000000000000000000" pitchFamily="2" charset="2"/>
              <a:buChar char="ü"/>
            </a:pPr>
            <a:r>
              <a:rPr lang="es-CL" sz="1600" dirty="0" smtClean="0">
                <a:solidFill>
                  <a:srgbClr val="4D4D4D"/>
                </a:solidFill>
                <a:latin typeface="Calibri"/>
                <a:cs typeface="Calibri"/>
              </a:rPr>
              <a:t>84%</a:t>
            </a:r>
            <a:r>
              <a:rPr lang="es-CL" sz="1600" b="0" dirty="0" smtClean="0">
                <a:solidFill>
                  <a:srgbClr val="4D4D4D"/>
                </a:solidFill>
                <a:latin typeface="Calibri"/>
                <a:cs typeface="Calibri"/>
              </a:rPr>
              <a:t> recibió subsidios a la inversión</a:t>
            </a:r>
            <a:endParaRPr lang="es-CL" sz="1600" b="0" dirty="0">
              <a:solidFill>
                <a:srgbClr val="4D4D4D"/>
              </a:solidFill>
              <a:latin typeface="Calibri"/>
              <a:cs typeface="Calibri"/>
            </a:endParaRPr>
          </a:p>
          <a:p>
            <a:pPr algn="just"/>
            <a:endParaRPr lang="es-CL" sz="1600" b="0" dirty="0">
              <a:solidFill>
                <a:srgbClr val="4D4D4D"/>
              </a:solidFill>
              <a:latin typeface="Calibri"/>
              <a:cs typeface="Calibri"/>
            </a:endParaRPr>
          </a:p>
          <a:p>
            <a:pPr marL="285750" indent="-285750" algn="just">
              <a:buFont typeface="Wingdings" panose="05000000000000000000" pitchFamily="2" charset="2"/>
              <a:buChar char="ü"/>
            </a:pPr>
            <a:r>
              <a:rPr lang="es-CL" sz="1600" dirty="0" smtClean="0">
                <a:solidFill>
                  <a:srgbClr val="4D4D4D"/>
                </a:solidFill>
                <a:latin typeface="Calibri"/>
                <a:cs typeface="Calibri"/>
              </a:rPr>
              <a:t>26%</a:t>
            </a:r>
            <a:r>
              <a:rPr lang="es-CL" sz="1600" b="0" dirty="0" smtClean="0">
                <a:solidFill>
                  <a:srgbClr val="4D4D4D"/>
                </a:solidFill>
                <a:latin typeface="Calibri"/>
                <a:cs typeface="Calibri"/>
              </a:rPr>
              <a:t> obtuvo créditos</a:t>
            </a:r>
            <a:endParaRPr lang="es-CL" sz="1600" b="0" dirty="0">
              <a:solidFill>
                <a:srgbClr val="4D4D4D"/>
              </a:solidFill>
              <a:latin typeface="Calibri"/>
              <a:cs typeface="Calibri"/>
            </a:endParaRPr>
          </a:p>
        </p:txBody>
      </p:sp>
      <p:sp>
        <p:nvSpPr>
          <p:cNvPr id="7" name="CuadroTexto 6"/>
          <p:cNvSpPr txBox="1"/>
          <p:nvPr/>
        </p:nvSpPr>
        <p:spPr>
          <a:xfrm>
            <a:off x="120115" y="5891658"/>
            <a:ext cx="8046872" cy="830997"/>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chemeClr val="tx2">
                    <a:lumMod val="50000"/>
                  </a:schemeClr>
                </a:solidFill>
                <a:cs typeface="Arial" panose="020B0604020202020204" pitchFamily="34" charset="0"/>
              </a:defRPr>
            </a:lvl1pPr>
          </a:lstStyle>
          <a:p>
            <a:pPr algn="just"/>
            <a:r>
              <a:rPr lang="es-CL" b="1" dirty="0">
                <a:solidFill>
                  <a:srgbClr val="4D4D4D"/>
                </a:solidFill>
              </a:rPr>
              <a:t>Fuente: </a:t>
            </a:r>
            <a:r>
              <a:rPr lang="es-CL" dirty="0">
                <a:solidFill>
                  <a:srgbClr val="4D4D4D"/>
                </a:solidFill>
              </a:rPr>
              <a:t>Base Tesorería, 31 de diciembre del </a:t>
            </a:r>
            <a:r>
              <a:rPr lang="es-CL" dirty="0" smtClean="0">
                <a:solidFill>
                  <a:srgbClr val="4D4D4D"/>
                </a:solidFill>
              </a:rPr>
              <a:t>2021.</a:t>
            </a:r>
            <a:endParaRPr lang="es-CL" dirty="0">
              <a:solidFill>
                <a:srgbClr val="4D4D4D"/>
              </a:solidFill>
            </a:endParaRPr>
          </a:p>
          <a:p>
            <a:pPr algn="just"/>
            <a:r>
              <a:rPr lang="es-CL" dirty="0" smtClean="0">
                <a:solidFill>
                  <a:srgbClr val="333333"/>
                </a:solidFill>
              </a:rPr>
              <a:t>* </a:t>
            </a:r>
            <a:r>
              <a:rPr lang="es-CL" dirty="0">
                <a:solidFill>
                  <a:srgbClr val="333333"/>
                </a:solidFill>
              </a:rPr>
              <a:t>Número y porcentaje de </a:t>
            </a:r>
            <a:r>
              <a:rPr lang="es-CL" dirty="0" smtClean="0">
                <a:solidFill>
                  <a:srgbClr val="333333"/>
                </a:solidFill>
              </a:rPr>
              <a:t>usuarias/os </a:t>
            </a:r>
            <a:r>
              <a:rPr lang="es-CL" dirty="0">
                <a:solidFill>
                  <a:srgbClr val="333333"/>
                </a:solidFill>
              </a:rPr>
              <a:t>perteneciente a pueblos originarios son de acuerdo al universo de </a:t>
            </a:r>
            <a:r>
              <a:rPr lang="es-CL" dirty="0" smtClean="0">
                <a:solidFill>
                  <a:srgbClr val="333333"/>
                </a:solidFill>
              </a:rPr>
              <a:t>usuarias/os </a:t>
            </a:r>
            <a:r>
              <a:rPr lang="es-CL" dirty="0">
                <a:solidFill>
                  <a:srgbClr val="333333"/>
                </a:solidFill>
              </a:rPr>
              <a:t>que declaró pertenecer o no a alguna etnia, el cual es de </a:t>
            </a:r>
            <a:r>
              <a:rPr lang="es-CL" dirty="0" smtClean="0">
                <a:solidFill>
                  <a:srgbClr val="333333"/>
                </a:solidFill>
              </a:rPr>
              <a:t>162.211.</a:t>
            </a:r>
            <a:endParaRPr lang="es-CL" dirty="0">
              <a:solidFill>
                <a:srgbClr val="333333"/>
              </a:solidFill>
            </a:endParaRPr>
          </a:p>
          <a:p>
            <a:pPr algn="just"/>
            <a:endParaRPr lang="es-CL" dirty="0">
              <a:solidFill>
                <a:srgbClr val="FF0000"/>
              </a:solidFill>
            </a:endParaRPr>
          </a:p>
        </p:txBody>
      </p:sp>
      <p:sp>
        <p:nvSpPr>
          <p:cNvPr id="9" name="Título 2"/>
          <p:cNvSpPr>
            <a:spLocks noGrp="1"/>
          </p:cNvSpPr>
          <p:nvPr>
            <p:ph type="title"/>
          </p:nvPr>
        </p:nvSpPr>
        <p:spPr>
          <a:xfrm>
            <a:off x="457200" y="274638"/>
            <a:ext cx="8229600" cy="1143000"/>
          </a:xfrm>
        </p:spPr>
        <p:txBody>
          <a:bodyPr>
            <a:noAutofit/>
          </a:bodyPr>
          <a:lstStyle/>
          <a:p>
            <a:r>
              <a:rPr lang="es-ES" sz="2800" dirty="0" smtClean="0">
                <a:solidFill>
                  <a:srgbClr val="4D4D4D"/>
                </a:solidFill>
                <a:latin typeface="Berlin Sans FB" panose="020E0602020502020306" pitchFamily="34" charset="0"/>
              </a:rPr>
              <a:t>Pueblos </a:t>
            </a:r>
            <a:r>
              <a:rPr lang="es-ES" sz="2800" dirty="0">
                <a:solidFill>
                  <a:srgbClr val="4D4D4D"/>
                </a:solidFill>
                <a:latin typeface="Berlin Sans FB" panose="020E0602020502020306" pitchFamily="34" charset="0"/>
              </a:rPr>
              <a:t>Originarios</a:t>
            </a:r>
            <a:endParaRPr lang="es-CL" sz="2800" dirty="0">
              <a:solidFill>
                <a:srgbClr val="4D4D4D"/>
              </a:solidFill>
              <a:latin typeface="Berlin Sans FB" panose="020E0602020502020306" pitchFamily="34" charset="0"/>
            </a:endParaRPr>
          </a:p>
        </p:txBody>
      </p:sp>
      <p:sp>
        <p:nvSpPr>
          <p:cNvPr id="2" name="Marcador de número de diapositiva 1"/>
          <p:cNvSpPr>
            <a:spLocks noGrp="1"/>
          </p:cNvSpPr>
          <p:nvPr>
            <p:ph type="sldNum" sz="quarter" idx="12"/>
          </p:nvPr>
        </p:nvSpPr>
        <p:spPr/>
        <p:txBody>
          <a:bodyPr/>
          <a:lstStyle/>
          <a:p>
            <a:fld id="{B2AA1C21-4A01-FC47-935A-F64BC8B7BE09}" type="slidenum">
              <a:rPr lang="en-US" smtClean="0"/>
              <a:t>25</a:t>
            </a:fld>
            <a:endParaRPr lang="en-US"/>
          </a:p>
        </p:txBody>
      </p:sp>
      <p:pic>
        <p:nvPicPr>
          <p:cNvPr id="3" name="Imagen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3858" y="1725364"/>
            <a:ext cx="4872942" cy="3248628"/>
          </a:xfrm>
          <a:prstGeom prst="rect">
            <a:avLst/>
          </a:prstGeom>
        </p:spPr>
      </p:pic>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55262" y="3338851"/>
            <a:ext cx="1538409" cy="1522549"/>
          </a:xfrm>
          <a:prstGeom prst="rect">
            <a:avLst/>
          </a:prstGeom>
        </p:spPr>
      </p:pic>
    </p:spTree>
    <p:extLst>
      <p:ext uri="{BB962C8B-B14F-4D97-AF65-F5344CB8AC3E}">
        <p14:creationId xmlns:p14="http://schemas.microsoft.com/office/powerpoint/2010/main" val="38641745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Marcador de contenido 4"/>
          <p:cNvSpPr>
            <a:spLocks noGrp="1"/>
          </p:cNvSpPr>
          <p:nvPr>
            <p:ph idx="1"/>
          </p:nvPr>
        </p:nvSpPr>
        <p:spPr>
          <a:xfrm>
            <a:off x="198306" y="1256199"/>
            <a:ext cx="8438921" cy="5377012"/>
          </a:xfrm>
        </p:spPr>
        <p:txBody>
          <a:bodyPr>
            <a:normAutofit/>
          </a:bodyPr>
          <a:lstStyle/>
          <a:p>
            <a:pPr marL="0" indent="0">
              <a:buNone/>
            </a:pPr>
            <a:endParaRPr lang="es-CL" sz="2000" dirty="0">
              <a:latin typeface="Berlin Sans FB" panose="020E0602020502020306" pitchFamily="34" charset="0"/>
            </a:endParaRPr>
          </a:p>
          <a:p>
            <a:pPr marL="0" indent="0">
              <a:buNone/>
            </a:pPr>
            <a:r>
              <a:rPr lang="es-CL" sz="1900" dirty="0" smtClean="0">
                <a:solidFill>
                  <a:srgbClr val="333333"/>
                </a:solidFill>
              </a:rPr>
              <a:t> </a:t>
            </a:r>
            <a:endParaRPr lang="es-CL" sz="1900" dirty="0">
              <a:solidFill>
                <a:srgbClr val="333333"/>
              </a:solidFill>
              <a:ea typeface="MS PGothic" pitchFamily="34" charset="-128"/>
              <a:cs typeface="Calibri"/>
            </a:endParaRPr>
          </a:p>
          <a:p>
            <a:pPr marL="0" indent="0" algn="ctr">
              <a:buNone/>
            </a:pPr>
            <a:r>
              <a:rPr lang="es-CL" sz="1800" dirty="0" smtClean="0">
                <a:solidFill>
                  <a:srgbClr val="333333"/>
                </a:solidFill>
              </a:rPr>
              <a:t> </a:t>
            </a:r>
            <a:endParaRPr lang="es-CL" sz="1800" dirty="0">
              <a:solidFill>
                <a:srgbClr val="333333"/>
              </a:solidFill>
            </a:endParaRPr>
          </a:p>
        </p:txBody>
      </p:sp>
      <p:sp>
        <p:nvSpPr>
          <p:cNvPr id="7" name="CuadroTexto 6"/>
          <p:cNvSpPr txBox="1"/>
          <p:nvPr/>
        </p:nvSpPr>
        <p:spPr>
          <a:xfrm>
            <a:off x="198306" y="1256199"/>
            <a:ext cx="8138293" cy="923330"/>
          </a:xfrm>
          <a:prstGeom prst="rect">
            <a:avLst/>
          </a:prstGeom>
          <a:noFill/>
        </p:spPr>
        <p:txBody>
          <a:bodyPr wrap="square" rtlCol="0">
            <a:spAutoFit/>
          </a:bodyPr>
          <a:lstStyle>
            <a:defPPr>
              <a:defRPr lang="es-CL"/>
            </a:defPPr>
            <a:lvl1pPr>
              <a:defRPr sz="2400" b="1">
                <a:solidFill>
                  <a:srgbClr val="0070C0"/>
                </a:solidFill>
                <a:latin typeface="Arial"/>
                <a:cs typeface="Arial"/>
              </a:defRPr>
            </a:lvl1pPr>
          </a:lstStyle>
          <a:p>
            <a:pPr algn="just" defTabSz="457200" eaLnBrk="0" fontAlgn="base" hangingPunct="0">
              <a:spcBef>
                <a:spcPct val="0"/>
              </a:spcBef>
              <a:spcAft>
                <a:spcPct val="0"/>
              </a:spcAft>
            </a:pPr>
            <a:r>
              <a:rPr lang="es-CL" sz="1800" b="0" dirty="0" smtClean="0">
                <a:solidFill>
                  <a:srgbClr val="4D4D4D"/>
                </a:solidFill>
                <a:latin typeface="Calibri"/>
                <a:ea typeface="MS PGothic" pitchFamily="34" charset="-128"/>
                <a:cs typeface="Calibri"/>
              </a:rPr>
              <a:t>Los programas PRODESAL y PDTI de manera conjunta apoyan a 55.804 personas pertenecientes a Pueblos Originarios; 6.095 PRODESAL y 49.709 PDTI. Este sub-universo se distribuye y observa en el siguiente gráfico: </a:t>
            </a:r>
            <a:endParaRPr lang="es-CL" sz="1800" b="0" dirty="0">
              <a:solidFill>
                <a:srgbClr val="4D4D4D"/>
              </a:solidFill>
              <a:latin typeface="Calibri"/>
              <a:ea typeface="MS PGothic" pitchFamily="34" charset="-128"/>
              <a:cs typeface="Calibri"/>
            </a:endParaRPr>
          </a:p>
        </p:txBody>
      </p:sp>
      <p:sp>
        <p:nvSpPr>
          <p:cNvPr id="8" name="CuadroTexto 7"/>
          <p:cNvSpPr txBox="1"/>
          <p:nvPr/>
        </p:nvSpPr>
        <p:spPr>
          <a:xfrm>
            <a:off x="467544" y="6237312"/>
            <a:ext cx="4824536"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chemeClr val="tx2">
                    <a:lumMod val="50000"/>
                  </a:schemeClr>
                </a:solidFill>
                <a:cs typeface="Arial" panose="020B0604020202020204" pitchFamily="34" charset="0"/>
              </a:defRPr>
            </a:lvl1pPr>
          </a:lstStyle>
          <a:p>
            <a:r>
              <a:rPr lang="es-CL" b="1" dirty="0">
                <a:solidFill>
                  <a:srgbClr val="4D4D4D"/>
                </a:solidFill>
              </a:rPr>
              <a:t>Fuente: </a:t>
            </a:r>
            <a:r>
              <a:rPr lang="es-CL" dirty="0">
                <a:solidFill>
                  <a:srgbClr val="4D4D4D"/>
                </a:solidFill>
              </a:rPr>
              <a:t>Base Tesorería, 31 de diciembre del </a:t>
            </a:r>
            <a:r>
              <a:rPr lang="es-CL" dirty="0" smtClean="0">
                <a:solidFill>
                  <a:srgbClr val="4D4D4D"/>
                </a:solidFill>
              </a:rPr>
              <a:t>2021.</a:t>
            </a:r>
            <a:endParaRPr lang="es-CL" dirty="0">
              <a:solidFill>
                <a:srgbClr val="4D4D4D"/>
              </a:solidFill>
            </a:endParaRPr>
          </a:p>
        </p:txBody>
      </p:sp>
      <p:sp>
        <p:nvSpPr>
          <p:cNvPr id="10" name="Título 2"/>
          <p:cNvSpPr>
            <a:spLocks noGrp="1"/>
          </p:cNvSpPr>
          <p:nvPr>
            <p:ph type="title"/>
          </p:nvPr>
        </p:nvSpPr>
        <p:spPr>
          <a:xfrm>
            <a:off x="457200" y="274638"/>
            <a:ext cx="8229600" cy="1143000"/>
          </a:xfrm>
        </p:spPr>
        <p:txBody>
          <a:bodyPr>
            <a:noAutofit/>
          </a:bodyPr>
          <a:lstStyle/>
          <a:p>
            <a:r>
              <a:rPr lang="es-ES" sz="2800" dirty="0" smtClean="0">
                <a:solidFill>
                  <a:srgbClr val="4D4D4D"/>
                </a:solidFill>
                <a:latin typeface="Berlin Sans FB" panose="020E0602020502020306" pitchFamily="34" charset="0"/>
              </a:rPr>
              <a:t>Pueblos </a:t>
            </a:r>
            <a:r>
              <a:rPr lang="es-ES" sz="2800" dirty="0">
                <a:solidFill>
                  <a:srgbClr val="4D4D4D"/>
                </a:solidFill>
                <a:latin typeface="Berlin Sans FB" panose="020E0602020502020306" pitchFamily="34" charset="0"/>
              </a:rPr>
              <a:t>Originarios</a:t>
            </a:r>
            <a:endParaRPr lang="es-CL" sz="2800" dirty="0">
              <a:solidFill>
                <a:srgbClr val="4D4D4D"/>
              </a:solidFill>
              <a:latin typeface="Berlin Sans FB" panose="020E0602020502020306" pitchFamily="34" charset="0"/>
            </a:endParaRPr>
          </a:p>
        </p:txBody>
      </p:sp>
      <p:sp>
        <p:nvSpPr>
          <p:cNvPr id="2" name="Marcador de número de diapositiva 1"/>
          <p:cNvSpPr>
            <a:spLocks noGrp="1"/>
          </p:cNvSpPr>
          <p:nvPr>
            <p:ph type="sldNum" sz="quarter" idx="12"/>
          </p:nvPr>
        </p:nvSpPr>
        <p:spPr/>
        <p:txBody>
          <a:bodyPr/>
          <a:lstStyle/>
          <a:p>
            <a:fld id="{B2AA1C21-4A01-FC47-935A-F64BC8B7BE09}" type="slidenum">
              <a:rPr lang="en-US" smtClean="0"/>
              <a:t>26</a:t>
            </a:fld>
            <a:endParaRPr lang="en-US"/>
          </a:p>
        </p:txBody>
      </p:sp>
      <p:graphicFrame>
        <p:nvGraphicFramePr>
          <p:cNvPr id="11" name="Gráfico 10"/>
          <p:cNvGraphicFramePr>
            <a:graphicFrameLocks/>
          </p:cNvGraphicFramePr>
          <p:nvPr>
            <p:extLst>
              <p:ext uri="{D42A27DB-BD31-4B8C-83A1-F6EECF244321}">
                <p14:modId xmlns:p14="http://schemas.microsoft.com/office/powerpoint/2010/main" val="4123007395"/>
              </p:ext>
            </p:extLst>
          </p:nvPr>
        </p:nvGraphicFramePr>
        <p:xfrm>
          <a:off x="457200" y="2255520"/>
          <a:ext cx="7879399" cy="386289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37661458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Marcador de contenido 4"/>
          <p:cNvSpPr>
            <a:spLocks noGrp="1"/>
          </p:cNvSpPr>
          <p:nvPr>
            <p:ph idx="1"/>
          </p:nvPr>
        </p:nvSpPr>
        <p:spPr>
          <a:xfrm>
            <a:off x="457200" y="1417638"/>
            <a:ext cx="8229600" cy="4708525"/>
          </a:xfrm>
        </p:spPr>
        <p:txBody>
          <a:bodyPr>
            <a:normAutofit/>
          </a:bodyPr>
          <a:lstStyle/>
          <a:p>
            <a:pPr marL="0" indent="0">
              <a:buNone/>
            </a:pPr>
            <a:r>
              <a:rPr lang="es-CL" sz="1800" dirty="0" smtClean="0"/>
              <a:t>De acuerdo a los diferentes Programas Regulares de Fomento Productivo que INDAP tiene, podemos destacar los principales rubros en cada uno de éstos:</a:t>
            </a:r>
          </a:p>
          <a:p>
            <a:pPr marL="0" indent="0">
              <a:buNone/>
            </a:pPr>
            <a:endParaRPr lang="es-CL" sz="1800" dirty="0"/>
          </a:p>
          <a:p>
            <a:pPr marL="0" indent="0">
              <a:buNone/>
            </a:pPr>
            <a:r>
              <a:rPr lang="es-CL" sz="1800" b="1" dirty="0" smtClean="0">
                <a:solidFill>
                  <a:schemeClr val="tx2">
                    <a:lumMod val="75000"/>
                  </a:schemeClr>
                </a:solidFill>
              </a:rPr>
              <a:t>Alianzas Productivas</a:t>
            </a:r>
          </a:p>
          <a:p>
            <a:pPr marL="0" indent="0">
              <a:buNone/>
            </a:pPr>
            <a:endParaRPr lang="es-CL" sz="2000" dirty="0" smtClean="0"/>
          </a:p>
          <a:p>
            <a:pPr marL="0" indent="0">
              <a:buNone/>
            </a:pPr>
            <a:endParaRPr lang="es-CL" sz="2000" dirty="0"/>
          </a:p>
          <a:p>
            <a:pPr marL="0" indent="0">
              <a:buNone/>
            </a:pPr>
            <a:endParaRPr lang="es-CL" sz="2000" dirty="0"/>
          </a:p>
        </p:txBody>
      </p:sp>
      <p:graphicFrame>
        <p:nvGraphicFramePr>
          <p:cNvPr id="20" name="Gráfico 19"/>
          <p:cNvGraphicFramePr/>
          <p:nvPr>
            <p:extLst>
              <p:ext uri="{D42A27DB-BD31-4B8C-83A1-F6EECF244321}">
                <p14:modId xmlns:p14="http://schemas.microsoft.com/office/powerpoint/2010/main" val="2895857734"/>
              </p:ext>
            </p:extLst>
          </p:nvPr>
        </p:nvGraphicFramePr>
        <p:xfrm>
          <a:off x="1200840" y="2390660"/>
          <a:ext cx="6312664" cy="3608024"/>
        </p:xfrm>
        <a:graphic>
          <a:graphicData uri="http://schemas.openxmlformats.org/drawingml/2006/chart">
            <c:chart xmlns:c="http://schemas.openxmlformats.org/drawingml/2006/chart" xmlns:r="http://schemas.openxmlformats.org/officeDocument/2006/relationships" r:id="rId2"/>
          </a:graphicData>
        </a:graphic>
      </p:graphicFrame>
      <p:sp>
        <p:nvSpPr>
          <p:cNvPr id="4" name="CuadroTexto 3"/>
          <p:cNvSpPr txBox="1"/>
          <p:nvPr/>
        </p:nvSpPr>
        <p:spPr>
          <a:xfrm>
            <a:off x="376567" y="6200304"/>
            <a:ext cx="5722421"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chemeClr val="tx2">
                    <a:lumMod val="50000"/>
                  </a:schemeClr>
                </a:solidFill>
                <a:cs typeface="Arial" panose="020B0604020202020204" pitchFamily="34" charset="0"/>
              </a:defRPr>
            </a:lvl1pPr>
          </a:lstStyle>
          <a:p>
            <a:r>
              <a:rPr lang="es-CL" b="1" dirty="0">
                <a:solidFill>
                  <a:srgbClr val="4D4D4D"/>
                </a:solidFill>
              </a:rPr>
              <a:t>Fuente: </a:t>
            </a:r>
            <a:r>
              <a:rPr lang="es-CL" dirty="0">
                <a:solidFill>
                  <a:srgbClr val="4D4D4D"/>
                </a:solidFill>
              </a:rPr>
              <a:t>Muro Asesorías Técnicas, 31 de diciembre del </a:t>
            </a:r>
            <a:r>
              <a:rPr lang="es-CL" dirty="0" smtClean="0">
                <a:solidFill>
                  <a:srgbClr val="4D4D4D"/>
                </a:solidFill>
              </a:rPr>
              <a:t>2021.</a:t>
            </a:r>
            <a:endParaRPr lang="es-CL" dirty="0">
              <a:solidFill>
                <a:srgbClr val="FF0000"/>
              </a:solidFill>
            </a:endParaRPr>
          </a:p>
        </p:txBody>
      </p:sp>
      <p:sp>
        <p:nvSpPr>
          <p:cNvPr id="3" name="Marcador de número de diapositiva 2"/>
          <p:cNvSpPr>
            <a:spLocks noGrp="1"/>
          </p:cNvSpPr>
          <p:nvPr>
            <p:ph type="sldNum" sz="quarter" idx="12"/>
          </p:nvPr>
        </p:nvSpPr>
        <p:spPr/>
        <p:txBody>
          <a:bodyPr/>
          <a:lstStyle/>
          <a:p>
            <a:fld id="{B2AA1C21-4A01-FC47-935A-F64BC8B7BE09}" type="slidenum">
              <a:rPr lang="en-US" smtClean="0"/>
              <a:t>27</a:t>
            </a:fld>
            <a:endParaRPr lang="en-US"/>
          </a:p>
        </p:txBody>
      </p:sp>
      <p:sp>
        <p:nvSpPr>
          <p:cNvPr id="8" name="Título 1"/>
          <p:cNvSpPr txBox="1">
            <a:spLocks/>
          </p:cNvSpPr>
          <p:nvPr/>
        </p:nvSpPr>
        <p:spPr>
          <a:xfrm>
            <a:off x="457200" y="453482"/>
            <a:ext cx="8229600" cy="1143000"/>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ES" sz="2800" dirty="0" smtClean="0">
                <a:solidFill>
                  <a:srgbClr val="333333"/>
                </a:solidFill>
                <a:latin typeface="Berlin Sans FB" panose="020E0602020502020306" pitchFamily="34" charset="0"/>
              </a:rPr>
              <a:t>Rubros que usuarias/usuarios producen</a:t>
            </a:r>
          </a:p>
          <a:p>
            <a:endParaRPr lang="es-CL" sz="2800" dirty="0"/>
          </a:p>
        </p:txBody>
      </p:sp>
    </p:spTree>
    <p:extLst>
      <p:ext uri="{BB962C8B-B14F-4D97-AF65-F5344CB8AC3E}">
        <p14:creationId xmlns:p14="http://schemas.microsoft.com/office/powerpoint/2010/main" val="18510594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Marcador de contenido 4"/>
          <p:cNvSpPr>
            <a:spLocks noGrp="1"/>
          </p:cNvSpPr>
          <p:nvPr>
            <p:ph idx="1"/>
          </p:nvPr>
        </p:nvSpPr>
        <p:spPr>
          <a:xfrm>
            <a:off x="176269" y="1428206"/>
            <a:ext cx="8438921" cy="4745767"/>
          </a:xfrm>
        </p:spPr>
        <p:txBody>
          <a:bodyPr>
            <a:normAutofit/>
          </a:bodyPr>
          <a:lstStyle/>
          <a:p>
            <a:pPr marL="0" indent="0">
              <a:buNone/>
            </a:pPr>
            <a:r>
              <a:rPr lang="es-CL" sz="2000" dirty="0" smtClean="0"/>
              <a:t> </a:t>
            </a:r>
            <a:r>
              <a:rPr lang="es-CL" sz="1800" b="1" dirty="0" smtClean="0">
                <a:solidFill>
                  <a:schemeClr val="tx2">
                    <a:lumMod val="75000"/>
                  </a:schemeClr>
                </a:solidFill>
              </a:rPr>
              <a:t>Servicio Asesoría Técnica, SAT</a:t>
            </a:r>
          </a:p>
          <a:p>
            <a:pPr marL="0" indent="0">
              <a:buNone/>
            </a:pPr>
            <a:endParaRPr lang="es-CL" sz="2000" dirty="0" smtClean="0"/>
          </a:p>
          <a:p>
            <a:pPr marL="0" indent="0">
              <a:buNone/>
            </a:pPr>
            <a:endParaRPr lang="es-CL" sz="2000" dirty="0"/>
          </a:p>
          <a:p>
            <a:pPr marL="0" indent="0">
              <a:buNone/>
            </a:pPr>
            <a:endParaRPr lang="es-CL" sz="2000" dirty="0"/>
          </a:p>
        </p:txBody>
      </p:sp>
      <p:graphicFrame>
        <p:nvGraphicFramePr>
          <p:cNvPr id="4" name="Gráfico 3"/>
          <p:cNvGraphicFramePr/>
          <p:nvPr>
            <p:extLst>
              <p:ext uri="{D42A27DB-BD31-4B8C-83A1-F6EECF244321}">
                <p14:modId xmlns:p14="http://schemas.microsoft.com/office/powerpoint/2010/main" val="3853813088"/>
              </p:ext>
            </p:extLst>
          </p:nvPr>
        </p:nvGraphicFramePr>
        <p:xfrm>
          <a:off x="1666255" y="1817160"/>
          <a:ext cx="5971143" cy="3922005"/>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p:cNvSpPr txBox="1"/>
          <p:nvPr/>
        </p:nvSpPr>
        <p:spPr>
          <a:xfrm>
            <a:off x="298189" y="6173973"/>
            <a:ext cx="5722421"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chemeClr val="tx2">
                    <a:lumMod val="50000"/>
                  </a:schemeClr>
                </a:solidFill>
                <a:cs typeface="Arial" panose="020B0604020202020204" pitchFamily="34" charset="0"/>
              </a:defRPr>
            </a:lvl1pPr>
          </a:lstStyle>
          <a:p>
            <a:r>
              <a:rPr lang="es-CL" b="1" dirty="0">
                <a:solidFill>
                  <a:srgbClr val="4D4D4D"/>
                </a:solidFill>
              </a:rPr>
              <a:t>Fuente: </a:t>
            </a:r>
            <a:r>
              <a:rPr lang="es-CL" dirty="0" smtClean="0">
                <a:solidFill>
                  <a:srgbClr val="4D4D4D"/>
                </a:solidFill>
              </a:rPr>
              <a:t>Muro Asesorías Técnicas, 31 </a:t>
            </a:r>
            <a:r>
              <a:rPr lang="es-CL" dirty="0">
                <a:solidFill>
                  <a:srgbClr val="4D4D4D"/>
                </a:solidFill>
              </a:rPr>
              <a:t>de diciembre del </a:t>
            </a:r>
            <a:r>
              <a:rPr lang="es-CL" dirty="0" smtClean="0">
                <a:solidFill>
                  <a:srgbClr val="4D4D4D"/>
                </a:solidFill>
              </a:rPr>
              <a:t>2021.</a:t>
            </a:r>
            <a:endParaRPr lang="es-CL" dirty="0">
              <a:solidFill>
                <a:srgbClr val="FF0000"/>
              </a:solidFill>
            </a:endParaRPr>
          </a:p>
        </p:txBody>
      </p:sp>
      <p:sp>
        <p:nvSpPr>
          <p:cNvPr id="2" name="Marcador de número de diapositiva 1"/>
          <p:cNvSpPr>
            <a:spLocks noGrp="1"/>
          </p:cNvSpPr>
          <p:nvPr>
            <p:ph type="sldNum" sz="quarter" idx="12"/>
          </p:nvPr>
        </p:nvSpPr>
        <p:spPr/>
        <p:txBody>
          <a:bodyPr/>
          <a:lstStyle/>
          <a:p>
            <a:fld id="{B2AA1C21-4A01-FC47-935A-F64BC8B7BE09}" type="slidenum">
              <a:rPr lang="en-US" smtClean="0"/>
              <a:t>28</a:t>
            </a:fld>
            <a:endParaRPr lang="en-US"/>
          </a:p>
        </p:txBody>
      </p:sp>
      <p:sp>
        <p:nvSpPr>
          <p:cNvPr id="9" name="Título 1"/>
          <p:cNvSpPr>
            <a:spLocks noGrp="1"/>
          </p:cNvSpPr>
          <p:nvPr>
            <p:ph type="title"/>
          </p:nvPr>
        </p:nvSpPr>
        <p:spPr>
          <a:xfrm>
            <a:off x="457200" y="274638"/>
            <a:ext cx="8229600" cy="1143000"/>
          </a:xfrm>
        </p:spPr>
        <p:txBody>
          <a:bodyPr>
            <a:noAutofit/>
          </a:bodyPr>
          <a:lstStyle/>
          <a:p>
            <a:r>
              <a:rPr lang="es-ES" sz="2800" dirty="0">
                <a:solidFill>
                  <a:srgbClr val="333333"/>
                </a:solidFill>
                <a:latin typeface="Berlin Sans FB" panose="020E0602020502020306" pitchFamily="34" charset="0"/>
              </a:rPr>
              <a:t>Rubros que </a:t>
            </a:r>
            <a:r>
              <a:rPr lang="es-ES" sz="2800" dirty="0" smtClean="0">
                <a:solidFill>
                  <a:srgbClr val="333333"/>
                </a:solidFill>
                <a:latin typeface="Berlin Sans FB" panose="020E0602020502020306" pitchFamily="34" charset="0"/>
              </a:rPr>
              <a:t>usuarias/usuarios </a:t>
            </a:r>
            <a:r>
              <a:rPr lang="es-ES" sz="2800" dirty="0">
                <a:solidFill>
                  <a:srgbClr val="333333"/>
                </a:solidFill>
                <a:latin typeface="Berlin Sans FB" panose="020E0602020502020306" pitchFamily="34" charset="0"/>
              </a:rPr>
              <a:t>producen</a:t>
            </a:r>
            <a:endParaRPr lang="es-CL" sz="2800" dirty="0"/>
          </a:p>
        </p:txBody>
      </p:sp>
    </p:spTree>
    <p:extLst>
      <p:ext uri="{BB962C8B-B14F-4D97-AF65-F5344CB8AC3E}">
        <p14:creationId xmlns:p14="http://schemas.microsoft.com/office/powerpoint/2010/main" val="358533153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Marcador de contenido 4"/>
          <p:cNvSpPr>
            <a:spLocks noGrp="1"/>
          </p:cNvSpPr>
          <p:nvPr>
            <p:ph idx="1"/>
          </p:nvPr>
        </p:nvSpPr>
        <p:spPr>
          <a:xfrm>
            <a:off x="176269" y="1436914"/>
            <a:ext cx="8438921" cy="4699481"/>
          </a:xfrm>
        </p:spPr>
        <p:txBody>
          <a:bodyPr>
            <a:normAutofit/>
          </a:bodyPr>
          <a:lstStyle/>
          <a:p>
            <a:pPr marL="0" indent="0">
              <a:buNone/>
            </a:pPr>
            <a:r>
              <a:rPr lang="es-CL" sz="2000" dirty="0" smtClean="0"/>
              <a:t> </a:t>
            </a:r>
            <a:r>
              <a:rPr lang="es-CL" sz="1800" b="1" dirty="0" smtClean="0">
                <a:solidFill>
                  <a:schemeClr val="tx2">
                    <a:lumMod val="75000"/>
                  </a:schemeClr>
                </a:solidFill>
              </a:rPr>
              <a:t>Programa Desarrollo Local, PRODESAL </a:t>
            </a:r>
          </a:p>
          <a:p>
            <a:pPr marL="0" indent="0">
              <a:buNone/>
            </a:pPr>
            <a:endParaRPr lang="es-CL" sz="2000" dirty="0" smtClean="0"/>
          </a:p>
          <a:p>
            <a:pPr marL="0" indent="0">
              <a:buNone/>
            </a:pPr>
            <a:endParaRPr lang="es-CL" sz="2000" dirty="0"/>
          </a:p>
          <a:p>
            <a:pPr marL="0" indent="0">
              <a:buNone/>
            </a:pPr>
            <a:endParaRPr lang="es-CL" sz="2000" dirty="0"/>
          </a:p>
        </p:txBody>
      </p:sp>
      <p:graphicFrame>
        <p:nvGraphicFramePr>
          <p:cNvPr id="7" name="Gráfico 6"/>
          <p:cNvGraphicFramePr/>
          <p:nvPr>
            <p:extLst>
              <p:ext uri="{D42A27DB-BD31-4B8C-83A1-F6EECF244321}">
                <p14:modId xmlns:p14="http://schemas.microsoft.com/office/powerpoint/2010/main" val="3887431594"/>
              </p:ext>
            </p:extLst>
          </p:nvPr>
        </p:nvGraphicFramePr>
        <p:xfrm>
          <a:off x="1299990" y="1828800"/>
          <a:ext cx="6378766" cy="3933022"/>
        </p:xfrm>
        <a:graphic>
          <a:graphicData uri="http://schemas.openxmlformats.org/drawingml/2006/chart">
            <c:chart xmlns:c="http://schemas.openxmlformats.org/drawingml/2006/chart" xmlns:r="http://schemas.openxmlformats.org/officeDocument/2006/relationships" r:id="rId2"/>
          </a:graphicData>
        </a:graphic>
      </p:graphicFrame>
      <p:sp>
        <p:nvSpPr>
          <p:cNvPr id="6" name="CuadroTexto 5"/>
          <p:cNvSpPr txBox="1"/>
          <p:nvPr/>
        </p:nvSpPr>
        <p:spPr>
          <a:xfrm>
            <a:off x="324314" y="6223902"/>
            <a:ext cx="5722421"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chemeClr val="tx2">
                    <a:lumMod val="50000"/>
                  </a:schemeClr>
                </a:solidFill>
                <a:cs typeface="Arial" panose="020B0604020202020204" pitchFamily="34" charset="0"/>
              </a:defRPr>
            </a:lvl1pPr>
          </a:lstStyle>
          <a:p>
            <a:r>
              <a:rPr lang="es-CL" b="1" dirty="0">
                <a:solidFill>
                  <a:srgbClr val="4D4D4D"/>
                </a:solidFill>
              </a:rPr>
              <a:t>Fuente: </a:t>
            </a:r>
            <a:r>
              <a:rPr lang="es-CL" dirty="0">
                <a:solidFill>
                  <a:srgbClr val="4D4D4D"/>
                </a:solidFill>
              </a:rPr>
              <a:t>Muro Asesorías Técnicas, 31 de diciembre del </a:t>
            </a:r>
            <a:r>
              <a:rPr lang="es-CL" dirty="0" smtClean="0">
                <a:solidFill>
                  <a:srgbClr val="4D4D4D"/>
                </a:solidFill>
              </a:rPr>
              <a:t>2021.</a:t>
            </a:r>
            <a:endParaRPr lang="es-CL" dirty="0">
              <a:solidFill>
                <a:srgbClr val="FF0000"/>
              </a:solidFill>
            </a:endParaRPr>
          </a:p>
        </p:txBody>
      </p:sp>
      <p:sp>
        <p:nvSpPr>
          <p:cNvPr id="8" name="Título 1"/>
          <p:cNvSpPr>
            <a:spLocks noGrp="1"/>
          </p:cNvSpPr>
          <p:nvPr>
            <p:ph type="title"/>
          </p:nvPr>
        </p:nvSpPr>
        <p:spPr>
          <a:xfrm>
            <a:off x="457200" y="274638"/>
            <a:ext cx="8229600" cy="1143000"/>
          </a:xfrm>
        </p:spPr>
        <p:txBody>
          <a:bodyPr>
            <a:noAutofit/>
          </a:bodyPr>
          <a:lstStyle/>
          <a:p>
            <a:r>
              <a:rPr lang="es-ES" sz="2800" dirty="0">
                <a:solidFill>
                  <a:srgbClr val="333333"/>
                </a:solidFill>
                <a:latin typeface="Berlin Sans FB" panose="020E0602020502020306" pitchFamily="34" charset="0"/>
              </a:rPr>
              <a:t>Rubros que </a:t>
            </a:r>
            <a:r>
              <a:rPr lang="es-ES" sz="2800" dirty="0" smtClean="0">
                <a:solidFill>
                  <a:srgbClr val="333333"/>
                </a:solidFill>
                <a:latin typeface="Berlin Sans FB" panose="020E0602020502020306" pitchFamily="34" charset="0"/>
              </a:rPr>
              <a:t>usuarias/usuarios </a:t>
            </a:r>
            <a:r>
              <a:rPr lang="es-ES" sz="2800" dirty="0">
                <a:solidFill>
                  <a:srgbClr val="333333"/>
                </a:solidFill>
                <a:latin typeface="Berlin Sans FB" panose="020E0602020502020306" pitchFamily="34" charset="0"/>
              </a:rPr>
              <a:t>producen</a:t>
            </a:r>
            <a:endParaRPr lang="es-CL" sz="2800" dirty="0"/>
          </a:p>
        </p:txBody>
      </p:sp>
      <p:sp>
        <p:nvSpPr>
          <p:cNvPr id="2" name="Marcador de número de diapositiva 1"/>
          <p:cNvSpPr>
            <a:spLocks noGrp="1"/>
          </p:cNvSpPr>
          <p:nvPr>
            <p:ph type="sldNum" sz="quarter" idx="12"/>
          </p:nvPr>
        </p:nvSpPr>
        <p:spPr/>
        <p:txBody>
          <a:bodyPr/>
          <a:lstStyle/>
          <a:p>
            <a:fld id="{B2AA1C21-4A01-FC47-935A-F64BC8B7BE09}" type="slidenum">
              <a:rPr lang="en-US" smtClean="0"/>
              <a:t>29</a:t>
            </a:fld>
            <a:endParaRPr lang="en-US"/>
          </a:p>
        </p:txBody>
      </p:sp>
    </p:spTree>
    <p:extLst>
      <p:ext uri="{BB962C8B-B14F-4D97-AF65-F5344CB8AC3E}">
        <p14:creationId xmlns:p14="http://schemas.microsoft.com/office/powerpoint/2010/main" val="19777683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sz="2800" dirty="0">
                <a:solidFill>
                  <a:srgbClr val="333333"/>
                </a:solidFill>
                <a:latin typeface="Berlin Sans FB" panose="020E0602020502020306" pitchFamily="34" charset="0"/>
              </a:rPr>
              <a:t>La </a:t>
            </a:r>
            <a:r>
              <a:rPr lang="es-CL" sz="2800" dirty="0" smtClean="0">
                <a:solidFill>
                  <a:srgbClr val="333333"/>
                </a:solidFill>
                <a:latin typeface="Berlin Sans FB" panose="020E0602020502020306" pitchFamily="34" charset="0"/>
              </a:rPr>
              <a:t>Institución</a:t>
            </a:r>
            <a:endParaRPr lang="es-CL" sz="2800" dirty="0"/>
          </a:p>
        </p:txBody>
      </p:sp>
      <p:sp>
        <p:nvSpPr>
          <p:cNvPr id="5" name="Marcador de contenido 4"/>
          <p:cNvSpPr>
            <a:spLocks noGrp="1"/>
          </p:cNvSpPr>
          <p:nvPr>
            <p:ph idx="1"/>
          </p:nvPr>
        </p:nvSpPr>
        <p:spPr/>
        <p:txBody>
          <a:bodyPr>
            <a:normAutofit/>
          </a:bodyPr>
          <a:lstStyle/>
          <a:p>
            <a:pPr marL="0" indent="0" algn="just">
              <a:buNone/>
            </a:pPr>
            <a:r>
              <a:rPr lang="es-ES" sz="1800" dirty="0"/>
              <a:t>El Instituto de Desarrollo Agropecuario (INDAP), es un servicio dependiente del Ministerio de Agricultura, creado el 27 de noviembre de 1962, cuyo mandato está establecido por la Ley Orgánica 18.910, modificada por la Ley 19.213 en mayo de 1993. Es un servicio descentralizado que tiene por objeto: </a:t>
            </a:r>
            <a:endParaRPr lang="es-ES" sz="1800" dirty="0" smtClean="0"/>
          </a:p>
          <a:p>
            <a:pPr marL="0" indent="0" algn="just">
              <a:buNone/>
            </a:pPr>
            <a:endParaRPr lang="es-ES" sz="1800" i="1" dirty="0"/>
          </a:p>
          <a:p>
            <a:pPr marL="0" indent="0" algn="ctr">
              <a:buNone/>
            </a:pPr>
            <a:r>
              <a:rPr lang="es-ES" sz="1800" i="1" dirty="0" smtClean="0"/>
              <a:t>“</a:t>
            </a:r>
            <a:r>
              <a:rPr lang="es-ES" sz="1800" i="1" dirty="0"/>
              <a:t>Promover el desarrollo económico, social y tecnológico de los pequeños productores agrícolas y campesinos, con el fin de contribuir a elevar su capacidad empresarial, organizacional y comercial, su integración al proceso de desarrollo rural y optimizar al mismo tiempo el uso de los recursos productivos”.</a:t>
            </a:r>
            <a:endParaRPr lang="es-CL" sz="1800" dirty="0">
              <a:solidFill>
                <a:srgbClr val="333333"/>
              </a:solidFill>
            </a:endParaRPr>
          </a:p>
        </p:txBody>
      </p:sp>
      <p:sp>
        <p:nvSpPr>
          <p:cNvPr id="4" name="CuadroTexto 3"/>
          <p:cNvSpPr txBox="1"/>
          <p:nvPr/>
        </p:nvSpPr>
        <p:spPr>
          <a:xfrm>
            <a:off x="319488" y="6207453"/>
            <a:ext cx="5256584"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a:t>
            </a:r>
            <a:r>
              <a:rPr lang="es-CL" dirty="0" smtClean="0">
                <a:hlinkClick r:id="rId2"/>
              </a:rPr>
              <a:t>https</a:t>
            </a:r>
            <a:r>
              <a:rPr lang="es-CL" dirty="0">
                <a:hlinkClick r:id="rId2"/>
              </a:rPr>
              <a:t>://www.indap.gob.cl/indap/qu%C3%A9-es-indap</a:t>
            </a:r>
            <a:r>
              <a:rPr lang="es-CL" dirty="0" smtClean="0">
                <a:solidFill>
                  <a:srgbClr val="4D4D4D"/>
                </a:solidFill>
              </a:rPr>
              <a:t> </a:t>
            </a:r>
            <a:endParaRPr lang="es-CL" dirty="0">
              <a:solidFill>
                <a:srgbClr val="4D4D4D"/>
              </a:solidFill>
            </a:endParaRPr>
          </a:p>
        </p:txBody>
      </p:sp>
      <p:sp>
        <p:nvSpPr>
          <p:cNvPr id="3" name="Marcador de número de diapositiva 2"/>
          <p:cNvSpPr>
            <a:spLocks noGrp="1"/>
          </p:cNvSpPr>
          <p:nvPr>
            <p:ph type="sldNum" sz="quarter" idx="12"/>
          </p:nvPr>
        </p:nvSpPr>
        <p:spPr/>
        <p:txBody>
          <a:bodyPr/>
          <a:lstStyle/>
          <a:p>
            <a:fld id="{B2AA1C21-4A01-FC47-935A-F64BC8B7BE09}" type="slidenum">
              <a:rPr lang="en-US" smtClean="0"/>
              <a:t>3</a:t>
            </a:fld>
            <a:endParaRPr lang="en-US"/>
          </a:p>
        </p:txBody>
      </p:sp>
    </p:spTree>
    <p:extLst>
      <p:ext uri="{BB962C8B-B14F-4D97-AF65-F5344CB8AC3E}">
        <p14:creationId xmlns:p14="http://schemas.microsoft.com/office/powerpoint/2010/main" val="5033375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Marcador de contenido 4"/>
          <p:cNvSpPr>
            <a:spLocks noGrp="1"/>
          </p:cNvSpPr>
          <p:nvPr>
            <p:ph idx="1"/>
          </p:nvPr>
        </p:nvSpPr>
        <p:spPr>
          <a:xfrm>
            <a:off x="176269" y="1349829"/>
            <a:ext cx="8438921" cy="4786566"/>
          </a:xfrm>
        </p:spPr>
        <p:txBody>
          <a:bodyPr>
            <a:normAutofit/>
          </a:bodyPr>
          <a:lstStyle/>
          <a:p>
            <a:pPr marL="0" indent="0">
              <a:buNone/>
            </a:pPr>
            <a:r>
              <a:rPr lang="es-CL" sz="2000" dirty="0" smtClean="0"/>
              <a:t> </a:t>
            </a:r>
            <a:r>
              <a:rPr lang="es-CL" sz="1800" b="1" dirty="0" smtClean="0">
                <a:solidFill>
                  <a:schemeClr val="tx2">
                    <a:lumMod val="75000"/>
                  </a:schemeClr>
                </a:solidFill>
              </a:rPr>
              <a:t>Programa Desarrollo Territorial Indígena, PDTI</a:t>
            </a:r>
          </a:p>
          <a:p>
            <a:pPr marL="0" indent="0">
              <a:buNone/>
            </a:pPr>
            <a:endParaRPr lang="es-CL" sz="2000" dirty="0" smtClean="0"/>
          </a:p>
          <a:p>
            <a:pPr marL="0" indent="0">
              <a:buNone/>
            </a:pPr>
            <a:endParaRPr lang="es-CL" sz="2000" dirty="0"/>
          </a:p>
          <a:p>
            <a:pPr marL="0" indent="0">
              <a:buNone/>
            </a:pPr>
            <a:endParaRPr lang="es-CL" sz="2000" dirty="0"/>
          </a:p>
        </p:txBody>
      </p:sp>
      <p:graphicFrame>
        <p:nvGraphicFramePr>
          <p:cNvPr id="4" name="Gráfico 3"/>
          <p:cNvGraphicFramePr/>
          <p:nvPr>
            <p:extLst>
              <p:ext uri="{D42A27DB-BD31-4B8C-83A1-F6EECF244321}">
                <p14:modId xmlns:p14="http://schemas.microsoft.com/office/powerpoint/2010/main" val="93816083"/>
              </p:ext>
            </p:extLst>
          </p:nvPr>
        </p:nvGraphicFramePr>
        <p:xfrm>
          <a:off x="1265129" y="1766170"/>
          <a:ext cx="6651319" cy="3692688"/>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p:cNvSpPr txBox="1"/>
          <p:nvPr/>
        </p:nvSpPr>
        <p:spPr>
          <a:xfrm>
            <a:off x="315606" y="6198164"/>
            <a:ext cx="5722421"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chemeClr val="tx2">
                    <a:lumMod val="50000"/>
                  </a:schemeClr>
                </a:solidFill>
                <a:cs typeface="Arial" panose="020B0604020202020204" pitchFamily="34" charset="0"/>
              </a:defRPr>
            </a:lvl1pPr>
          </a:lstStyle>
          <a:p>
            <a:r>
              <a:rPr lang="es-CL" b="1" dirty="0">
                <a:solidFill>
                  <a:srgbClr val="4D4D4D"/>
                </a:solidFill>
              </a:rPr>
              <a:t>Fuente: </a:t>
            </a:r>
            <a:r>
              <a:rPr lang="es-CL" dirty="0">
                <a:solidFill>
                  <a:srgbClr val="4D4D4D"/>
                </a:solidFill>
              </a:rPr>
              <a:t>Muro Asesorías Técnicas, 31 de diciembre del </a:t>
            </a:r>
            <a:r>
              <a:rPr lang="es-CL" dirty="0" smtClean="0">
                <a:solidFill>
                  <a:srgbClr val="4D4D4D"/>
                </a:solidFill>
              </a:rPr>
              <a:t>2021.</a:t>
            </a:r>
            <a:endParaRPr lang="es-CL" dirty="0">
              <a:solidFill>
                <a:srgbClr val="FF0000"/>
              </a:solidFill>
            </a:endParaRPr>
          </a:p>
        </p:txBody>
      </p:sp>
      <p:sp>
        <p:nvSpPr>
          <p:cNvPr id="6" name="Título 1"/>
          <p:cNvSpPr>
            <a:spLocks noGrp="1"/>
          </p:cNvSpPr>
          <p:nvPr>
            <p:ph type="title"/>
          </p:nvPr>
        </p:nvSpPr>
        <p:spPr>
          <a:xfrm>
            <a:off x="457200" y="274638"/>
            <a:ext cx="8229600" cy="1143000"/>
          </a:xfrm>
        </p:spPr>
        <p:txBody>
          <a:bodyPr>
            <a:noAutofit/>
          </a:bodyPr>
          <a:lstStyle/>
          <a:p>
            <a:r>
              <a:rPr lang="es-ES" sz="2800" dirty="0">
                <a:solidFill>
                  <a:srgbClr val="333333"/>
                </a:solidFill>
                <a:latin typeface="Berlin Sans FB" panose="020E0602020502020306" pitchFamily="34" charset="0"/>
              </a:rPr>
              <a:t>Rubros </a:t>
            </a:r>
            <a:r>
              <a:rPr lang="es-ES" sz="2800" dirty="0" smtClean="0">
                <a:solidFill>
                  <a:srgbClr val="333333"/>
                </a:solidFill>
                <a:latin typeface="Berlin Sans FB" panose="020E0602020502020306" pitchFamily="34" charset="0"/>
              </a:rPr>
              <a:t>que usuarias/usuarios </a:t>
            </a:r>
            <a:r>
              <a:rPr lang="es-ES" sz="2800" dirty="0">
                <a:solidFill>
                  <a:srgbClr val="333333"/>
                </a:solidFill>
                <a:latin typeface="Berlin Sans FB" panose="020E0602020502020306" pitchFamily="34" charset="0"/>
              </a:rPr>
              <a:t>producen</a:t>
            </a:r>
            <a:endParaRPr lang="es-CL" sz="2800" dirty="0"/>
          </a:p>
        </p:txBody>
      </p:sp>
      <p:sp>
        <p:nvSpPr>
          <p:cNvPr id="2" name="Marcador de número de diapositiva 1"/>
          <p:cNvSpPr>
            <a:spLocks noGrp="1"/>
          </p:cNvSpPr>
          <p:nvPr>
            <p:ph type="sldNum" sz="quarter" idx="12"/>
          </p:nvPr>
        </p:nvSpPr>
        <p:spPr/>
        <p:txBody>
          <a:bodyPr/>
          <a:lstStyle/>
          <a:p>
            <a:fld id="{B2AA1C21-4A01-FC47-935A-F64BC8B7BE09}" type="slidenum">
              <a:rPr lang="en-US" smtClean="0"/>
              <a:t>30</a:t>
            </a:fld>
            <a:endParaRPr lang="en-US"/>
          </a:p>
        </p:txBody>
      </p:sp>
    </p:spTree>
    <p:extLst>
      <p:ext uri="{BB962C8B-B14F-4D97-AF65-F5344CB8AC3E}">
        <p14:creationId xmlns:p14="http://schemas.microsoft.com/office/powerpoint/2010/main" val="18489921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Marcador de contenido 4"/>
          <p:cNvSpPr>
            <a:spLocks noGrp="1"/>
          </p:cNvSpPr>
          <p:nvPr>
            <p:ph idx="1"/>
          </p:nvPr>
        </p:nvSpPr>
        <p:spPr>
          <a:xfrm>
            <a:off x="176269" y="1393371"/>
            <a:ext cx="8813495" cy="4743024"/>
          </a:xfrm>
        </p:spPr>
        <p:txBody>
          <a:bodyPr>
            <a:normAutofit/>
          </a:bodyPr>
          <a:lstStyle/>
          <a:p>
            <a:pPr marL="0" indent="0">
              <a:buNone/>
            </a:pPr>
            <a:r>
              <a:rPr lang="es-CL" sz="2000" dirty="0" smtClean="0"/>
              <a:t> </a:t>
            </a:r>
            <a:r>
              <a:rPr lang="es-CL" sz="1800" b="1" dirty="0" smtClean="0">
                <a:solidFill>
                  <a:schemeClr val="tx2">
                    <a:lumMod val="75000"/>
                  </a:schemeClr>
                </a:solidFill>
              </a:rPr>
              <a:t>Programa Desarrollo Integral Pequeños Productores Campesinos del Secano, PADIS.</a:t>
            </a:r>
          </a:p>
          <a:p>
            <a:pPr marL="0" indent="0">
              <a:buNone/>
            </a:pPr>
            <a:endParaRPr lang="es-CL" sz="2000" dirty="0" smtClean="0"/>
          </a:p>
          <a:p>
            <a:pPr marL="0" indent="0">
              <a:buNone/>
            </a:pPr>
            <a:endParaRPr lang="es-CL" sz="2000" dirty="0"/>
          </a:p>
          <a:p>
            <a:pPr marL="0" indent="0">
              <a:buNone/>
            </a:pPr>
            <a:endParaRPr lang="es-CL" sz="2000" dirty="0"/>
          </a:p>
        </p:txBody>
      </p:sp>
      <p:graphicFrame>
        <p:nvGraphicFramePr>
          <p:cNvPr id="4" name="Gráfico 3"/>
          <p:cNvGraphicFramePr/>
          <p:nvPr>
            <p:extLst>
              <p:ext uri="{D42A27DB-BD31-4B8C-83A1-F6EECF244321}">
                <p14:modId xmlns:p14="http://schemas.microsoft.com/office/powerpoint/2010/main" val="3900909412"/>
              </p:ext>
            </p:extLst>
          </p:nvPr>
        </p:nvGraphicFramePr>
        <p:xfrm>
          <a:off x="1014608" y="1916482"/>
          <a:ext cx="6300592" cy="3757808"/>
        </p:xfrm>
        <a:graphic>
          <a:graphicData uri="http://schemas.openxmlformats.org/drawingml/2006/chart">
            <c:chart xmlns:c="http://schemas.openxmlformats.org/drawingml/2006/chart" xmlns:r="http://schemas.openxmlformats.org/officeDocument/2006/relationships" r:id="rId2"/>
          </a:graphicData>
        </a:graphic>
      </p:graphicFrame>
      <p:sp>
        <p:nvSpPr>
          <p:cNvPr id="7" name="CuadroTexto 6"/>
          <p:cNvSpPr txBox="1"/>
          <p:nvPr/>
        </p:nvSpPr>
        <p:spPr>
          <a:xfrm>
            <a:off x="315606" y="6228948"/>
            <a:ext cx="5722421"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chemeClr val="tx2">
                    <a:lumMod val="50000"/>
                  </a:schemeClr>
                </a:solidFill>
                <a:cs typeface="Arial" panose="020B0604020202020204" pitchFamily="34" charset="0"/>
              </a:defRPr>
            </a:lvl1pPr>
          </a:lstStyle>
          <a:p>
            <a:r>
              <a:rPr lang="es-CL" b="1" dirty="0">
                <a:solidFill>
                  <a:srgbClr val="4D4D4D"/>
                </a:solidFill>
              </a:rPr>
              <a:t>Fuente: </a:t>
            </a:r>
            <a:r>
              <a:rPr lang="es-CL" dirty="0">
                <a:solidFill>
                  <a:srgbClr val="4D4D4D"/>
                </a:solidFill>
              </a:rPr>
              <a:t>Muro Asesorías Técnicas, 31 de diciembre del </a:t>
            </a:r>
            <a:r>
              <a:rPr lang="es-CL" dirty="0" smtClean="0">
                <a:solidFill>
                  <a:srgbClr val="4D4D4D"/>
                </a:solidFill>
              </a:rPr>
              <a:t>2021.</a:t>
            </a:r>
            <a:endParaRPr lang="es-CL" dirty="0">
              <a:solidFill>
                <a:srgbClr val="FF0000"/>
              </a:solidFill>
            </a:endParaRPr>
          </a:p>
        </p:txBody>
      </p:sp>
      <p:sp>
        <p:nvSpPr>
          <p:cNvPr id="6" name="Título 1"/>
          <p:cNvSpPr>
            <a:spLocks noGrp="1"/>
          </p:cNvSpPr>
          <p:nvPr>
            <p:ph type="title"/>
          </p:nvPr>
        </p:nvSpPr>
        <p:spPr>
          <a:xfrm>
            <a:off x="457200" y="274638"/>
            <a:ext cx="8229600" cy="1143000"/>
          </a:xfrm>
        </p:spPr>
        <p:txBody>
          <a:bodyPr>
            <a:noAutofit/>
          </a:bodyPr>
          <a:lstStyle/>
          <a:p>
            <a:r>
              <a:rPr lang="es-ES" sz="2800" dirty="0">
                <a:solidFill>
                  <a:srgbClr val="333333"/>
                </a:solidFill>
                <a:latin typeface="Berlin Sans FB" panose="020E0602020502020306" pitchFamily="34" charset="0"/>
              </a:rPr>
              <a:t>Rubros </a:t>
            </a:r>
            <a:r>
              <a:rPr lang="es-ES" sz="2800" dirty="0" smtClean="0">
                <a:solidFill>
                  <a:srgbClr val="333333"/>
                </a:solidFill>
                <a:latin typeface="Berlin Sans FB" panose="020E0602020502020306" pitchFamily="34" charset="0"/>
              </a:rPr>
              <a:t>que usuarias/usuarias </a:t>
            </a:r>
            <a:r>
              <a:rPr lang="es-ES" sz="2800" dirty="0">
                <a:solidFill>
                  <a:srgbClr val="333333"/>
                </a:solidFill>
                <a:latin typeface="Berlin Sans FB" panose="020E0602020502020306" pitchFamily="34" charset="0"/>
              </a:rPr>
              <a:t>producen</a:t>
            </a:r>
            <a:endParaRPr lang="es-CL" sz="2800" dirty="0"/>
          </a:p>
        </p:txBody>
      </p:sp>
      <p:sp>
        <p:nvSpPr>
          <p:cNvPr id="2" name="Marcador de número de diapositiva 1"/>
          <p:cNvSpPr>
            <a:spLocks noGrp="1"/>
          </p:cNvSpPr>
          <p:nvPr>
            <p:ph type="sldNum" sz="quarter" idx="12"/>
          </p:nvPr>
        </p:nvSpPr>
        <p:spPr/>
        <p:txBody>
          <a:bodyPr/>
          <a:lstStyle/>
          <a:p>
            <a:fld id="{B2AA1C21-4A01-FC47-935A-F64BC8B7BE09}" type="slidenum">
              <a:rPr lang="en-US" smtClean="0"/>
              <a:t>31</a:t>
            </a:fld>
            <a:endParaRPr lang="en-US"/>
          </a:p>
        </p:txBody>
      </p:sp>
    </p:spTree>
    <p:extLst>
      <p:ext uri="{BB962C8B-B14F-4D97-AF65-F5344CB8AC3E}">
        <p14:creationId xmlns:p14="http://schemas.microsoft.com/office/powerpoint/2010/main" val="402773760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Marcador de contenido 4"/>
          <p:cNvSpPr>
            <a:spLocks noGrp="1"/>
          </p:cNvSpPr>
          <p:nvPr>
            <p:ph idx="1"/>
          </p:nvPr>
        </p:nvSpPr>
        <p:spPr>
          <a:xfrm>
            <a:off x="176269" y="528810"/>
            <a:ext cx="8813495" cy="811475"/>
          </a:xfrm>
        </p:spPr>
        <p:txBody>
          <a:bodyPr>
            <a:normAutofit/>
          </a:bodyPr>
          <a:lstStyle/>
          <a:p>
            <a:pPr marL="0" indent="0" algn="ctr">
              <a:buNone/>
            </a:pPr>
            <a:r>
              <a:rPr lang="es-ES" sz="2800" dirty="0" smtClean="0">
                <a:solidFill>
                  <a:srgbClr val="333333"/>
                </a:solidFill>
                <a:latin typeface="Berlin Sans FB" panose="020E0602020502020306" pitchFamily="34" charset="0"/>
              </a:rPr>
              <a:t> </a:t>
            </a:r>
            <a:r>
              <a:rPr lang="es-ES" sz="2800" dirty="0">
                <a:solidFill>
                  <a:srgbClr val="333333"/>
                </a:solidFill>
                <a:latin typeface="Berlin Sans FB" panose="020E0602020502020306" pitchFamily="34" charset="0"/>
              </a:rPr>
              <a:t>Población de </a:t>
            </a:r>
            <a:r>
              <a:rPr lang="es-ES" sz="2800" dirty="0" smtClean="0">
                <a:solidFill>
                  <a:srgbClr val="333333"/>
                </a:solidFill>
                <a:latin typeface="Berlin Sans FB" panose="020E0602020502020306" pitchFamily="34" charset="0"/>
              </a:rPr>
              <a:t>Usuarias y Usuarios:</a:t>
            </a:r>
            <a:endParaRPr lang="es-CL" sz="2000" dirty="0"/>
          </a:p>
          <a:p>
            <a:pPr marL="0" indent="0">
              <a:buNone/>
            </a:pPr>
            <a:endParaRPr lang="es-CL" sz="2000" dirty="0"/>
          </a:p>
        </p:txBody>
      </p:sp>
      <p:sp>
        <p:nvSpPr>
          <p:cNvPr id="6" name="CuadroTexto 5"/>
          <p:cNvSpPr txBox="1"/>
          <p:nvPr/>
        </p:nvSpPr>
        <p:spPr>
          <a:xfrm>
            <a:off x="467544" y="1556792"/>
            <a:ext cx="7704856" cy="338554"/>
          </a:xfrm>
          <a:prstGeom prst="rect">
            <a:avLst/>
          </a:prstGeom>
          <a:noFill/>
        </p:spPr>
        <p:txBody>
          <a:bodyPr wrap="square" rtlCol="0">
            <a:spAutoFit/>
          </a:bodyPr>
          <a:lstStyle>
            <a:defPPr>
              <a:defRPr lang="es-CL"/>
            </a:defPPr>
            <a:lvl1pPr>
              <a:defRPr sz="2400" b="1">
                <a:solidFill>
                  <a:srgbClr val="0070C0"/>
                </a:solidFill>
                <a:latin typeface="Arial"/>
                <a:cs typeface="Arial"/>
              </a:defRPr>
            </a:lvl1pPr>
          </a:lstStyle>
          <a:p>
            <a:pPr algn="just" defTabSz="457200" eaLnBrk="0" fontAlgn="base" hangingPunct="0">
              <a:spcBef>
                <a:spcPct val="0"/>
              </a:spcBef>
              <a:spcAft>
                <a:spcPct val="0"/>
              </a:spcAft>
            </a:pPr>
            <a:r>
              <a:rPr lang="es-CL" sz="1600" b="0" dirty="0" smtClean="0">
                <a:solidFill>
                  <a:srgbClr val="4D4D4D"/>
                </a:solidFill>
                <a:latin typeface="Calibri"/>
                <a:ea typeface="MS PGothic" pitchFamily="34" charset="-128"/>
                <a:cs typeface="Calibri"/>
              </a:rPr>
              <a:t>Evolución histórica del universo de usuarias y usuarios. Período 2009 – 2021.</a:t>
            </a:r>
            <a:endParaRPr lang="es-CL" sz="1600" b="0" dirty="0">
              <a:solidFill>
                <a:srgbClr val="4D4D4D"/>
              </a:solidFill>
              <a:latin typeface="Calibri"/>
              <a:ea typeface="MS PGothic" pitchFamily="34" charset="-128"/>
              <a:cs typeface="Calibri"/>
            </a:endParaRPr>
          </a:p>
        </p:txBody>
      </p:sp>
      <p:sp>
        <p:nvSpPr>
          <p:cNvPr id="9" name="CuadroTexto 8"/>
          <p:cNvSpPr txBox="1"/>
          <p:nvPr/>
        </p:nvSpPr>
        <p:spPr>
          <a:xfrm>
            <a:off x="323528" y="6311346"/>
            <a:ext cx="6983434"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a:t>
            </a:r>
            <a:r>
              <a:rPr lang="es-CL" dirty="0">
                <a:solidFill>
                  <a:srgbClr val="4D4D4D"/>
                </a:solidFill>
              </a:rPr>
              <a:t> Sistema </a:t>
            </a:r>
            <a:r>
              <a:rPr lang="es-CL" dirty="0" smtClean="0">
                <a:solidFill>
                  <a:srgbClr val="4D4D4D"/>
                </a:solidFill>
              </a:rPr>
              <a:t>Tesorería y SIGFE, </a:t>
            </a:r>
            <a:r>
              <a:rPr lang="es-CL" dirty="0">
                <a:solidFill>
                  <a:srgbClr val="4D4D4D"/>
                </a:solidFill>
              </a:rPr>
              <a:t>31 de diciembre del </a:t>
            </a:r>
            <a:r>
              <a:rPr lang="es-CL" dirty="0" smtClean="0">
                <a:solidFill>
                  <a:srgbClr val="4D4D4D"/>
                </a:solidFill>
              </a:rPr>
              <a:t>2021.</a:t>
            </a:r>
            <a:endParaRPr lang="es-CL" dirty="0">
              <a:solidFill>
                <a:srgbClr val="4D4D4D"/>
              </a:solidFill>
            </a:endParaRPr>
          </a:p>
        </p:txBody>
      </p:sp>
      <p:sp>
        <p:nvSpPr>
          <p:cNvPr id="2" name="Marcador de número de diapositiva 1"/>
          <p:cNvSpPr>
            <a:spLocks noGrp="1"/>
          </p:cNvSpPr>
          <p:nvPr>
            <p:ph type="sldNum" sz="quarter" idx="12"/>
          </p:nvPr>
        </p:nvSpPr>
        <p:spPr/>
        <p:txBody>
          <a:bodyPr/>
          <a:lstStyle/>
          <a:p>
            <a:fld id="{B2AA1C21-4A01-FC47-935A-F64BC8B7BE09}" type="slidenum">
              <a:rPr lang="en-US" smtClean="0"/>
              <a:t>32</a:t>
            </a:fld>
            <a:endParaRPr lang="en-US"/>
          </a:p>
        </p:txBody>
      </p:sp>
      <p:graphicFrame>
        <p:nvGraphicFramePr>
          <p:cNvPr id="8" name="Gráfico 7"/>
          <p:cNvGraphicFramePr>
            <a:graphicFrameLocks/>
          </p:cNvGraphicFramePr>
          <p:nvPr>
            <p:extLst>
              <p:ext uri="{D42A27DB-BD31-4B8C-83A1-F6EECF244321}">
                <p14:modId xmlns:p14="http://schemas.microsoft.com/office/powerpoint/2010/main" val="3903151795"/>
              </p:ext>
            </p:extLst>
          </p:nvPr>
        </p:nvGraphicFramePr>
        <p:xfrm>
          <a:off x="486736" y="2116139"/>
          <a:ext cx="8192560" cy="314801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0439795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Marcador de contenido 4"/>
          <p:cNvSpPr>
            <a:spLocks noGrp="1"/>
          </p:cNvSpPr>
          <p:nvPr>
            <p:ph idx="1"/>
          </p:nvPr>
        </p:nvSpPr>
        <p:spPr>
          <a:xfrm>
            <a:off x="176269" y="174172"/>
            <a:ext cx="8813495" cy="986904"/>
          </a:xfrm>
        </p:spPr>
        <p:txBody>
          <a:bodyPr>
            <a:normAutofit lnSpcReduction="10000"/>
          </a:bodyPr>
          <a:lstStyle/>
          <a:p>
            <a:pPr marL="0" indent="0" algn="ctr">
              <a:buNone/>
            </a:pPr>
            <a:endParaRPr lang="es-ES" sz="2800" dirty="0" smtClean="0">
              <a:solidFill>
                <a:srgbClr val="333333"/>
              </a:solidFill>
              <a:latin typeface="Berlin Sans FB" panose="020E0602020502020306" pitchFamily="34" charset="0"/>
            </a:endParaRPr>
          </a:p>
          <a:p>
            <a:pPr marL="0" indent="0" algn="ctr">
              <a:buNone/>
            </a:pPr>
            <a:r>
              <a:rPr lang="es-ES" sz="2800" dirty="0" smtClean="0">
                <a:solidFill>
                  <a:srgbClr val="333333"/>
                </a:solidFill>
                <a:latin typeface="Berlin Sans FB" panose="020E0602020502020306" pitchFamily="34" charset="0"/>
              </a:rPr>
              <a:t> </a:t>
            </a:r>
            <a:r>
              <a:rPr lang="es-ES" sz="2800" dirty="0">
                <a:solidFill>
                  <a:srgbClr val="333333"/>
                </a:solidFill>
                <a:latin typeface="Berlin Sans FB" panose="020E0602020502020306" pitchFamily="34" charset="0"/>
              </a:rPr>
              <a:t>Población de </a:t>
            </a:r>
            <a:r>
              <a:rPr lang="es-ES" sz="2800" dirty="0" smtClean="0">
                <a:solidFill>
                  <a:srgbClr val="333333"/>
                </a:solidFill>
                <a:latin typeface="Berlin Sans FB" panose="020E0602020502020306" pitchFamily="34" charset="0"/>
              </a:rPr>
              <a:t>usuarias/usuarios:</a:t>
            </a:r>
            <a:endParaRPr lang="es-CL" sz="2000" dirty="0"/>
          </a:p>
        </p:txBody>
      </p:sp>
      <p:sp>
        <p:nvSpPr>
          <p:cNvPr id="6" name="CuadroTexto 5"/>
          <p:cNvSpPr txBox="1"/>
          <p:nvPr/>
        </p:nvSpPr>
        <p:spPr>
          <a:xfrm>
            <a:off x="323528" y="1099520"/>
            <a:ext cx="7704856" cy="338554"/>
          </a:xfrm>
          <a:prstGeom prst="rect">
            <a:avLst/>
          </a:prstGeom>
          <a:noFill/>
        </p:spPr>
        <p:txBody>
          <a:bodyPr wrap="square" rtlCol="0">
            <a:spAutoFit/>
          </a:bodyPr>
          <a:lstStyle>
            <a:defPPr>
              <a:defRPr lang="es-CL"/>
            </a:defPPr>
            <a:lvl1pPr>
              <a:defRPr sz="2400" b="1">
                <a:solidFill>
                  <a:srgbClr val="0070C0"/>
                </a:solidFill>
                <a:latin typeface="Arial"/>
                <a:cs typeface="Arial"/>
              </a:defRPr>
            </a:lvl1pPr>
          </a:lstStyle>
          <a:p>
            <a:pPr algn="just" eaLnBrk="0" fontAlgn="base" hangingPunct="0">
              <a:spcBef>
                <a:spcPct val="0"/>
              </a:spcBef>
              <a:spcAft>
                <a:spcPct val="0"/>
              </a:spcAft>
            </a:pPr>
            <a:r>
              <a:rPr lang="es-CL" sz="1600" b="0" dirty="0" smtClean="0">
                <a:solidFill>
                  <a:srgbClr val="4D4D4D"/>
                </a:solidFill>
                <a:latin typeface="Calibri"/>
                <a:ea typeface="MS PGothic" pitchFamily="34" charset="-128"/>
                <a:cs typeface="Calibri"/>
              </a:rPr>
              <a:t>Evolución histórica del universo de usuarias </a:t>
            </a:r>
            <a:r>
              <a:rPr lang="es-CL" sz="1600" b="0" dirty="0">
                <a:solidFill>
                  <a:srgbClr val="4D4D4D"/>
                </a:solidFill>
                <a:latin typeface="Calibri"/>
                <a:ea typeface="MS PGothic" pitchFamily="34" charset="-128"/>
                <a:cs typeface="Calibri"/>
              </a:rPr>
              <a:t>y usuarios. </a:t>
            </a:r>
            <a:r>
              <a:rPr lang="es-CL" sz="1600" b="0" dirty="0" smtClean="0">
                <a:solidFill>
                  <a:srgbClr val="4D4D4D"/>
                </a:solidFill>
                <a:latin typeface="Calibri"/>
                <a:ea typeface="MS PGothic" pitchFamily="34" charset="-128"/>
                <a:cs typeface="Calibri"/>
              </a:rPr>
              <a:t>Período 2009 al 2021.</a:t>
            </a:r>
            <a:endParaRPr lang="es-CL" sz="1600" b="0" dirty="0">
              <a:solidFill>
                <a:srgbClr val="4D4D4D"/>
              </a:solidFill>
              <a:latin typeface="Calibri"/>
              <a:ea typeface="MS PGothic" pitchFamily="34" charset="-128"/>
              <a:cs typeface="Calibri"/>
            </a:endParaRPr>
          </a:p>
        </p:txBody>
      </p:sp>
      <p:sp>
        <p:nvSpPr>
          <p:cNvPr id="9" name="CuadroTexto 8"/>
          <p:cNvSpPr txBox="1"/>
          <p:nvPr/>
        </p:nvSpPr>
        <p:spPr>
          <a:xfrm>
            <a:off x="323528" y="6312555"/>
            <a:ext cx="6983434"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a:t>
            </a:r>
            <a:r>
              <a:rPr lang="es-CL" dirty="0">
                <a:solidFill>
                  <a:srgbClr val="4D4D4D"/>
                </a:solidFill>
              </a:rPr>
              <a:t> Sistema Tesorería y SIGFE, 31 de diciembre del </a:t>
            </a:r>
            <a:r>
              <a:rPr lang="es-CL" dirty="0" smtClean="0">
                <a:solidFill>
                  <a:srgbClr val="4D4D4D"/>
                </a:solidFill>
              </a:rPr>
              <a:t>2021.</a:t>
            </a:r>
            <a:endParaRPr lang="es-CL" dirty="0">
              <a:solidFill>
                <a:srgbClr val="4D4D4D"/>
              </a:solidFill>
            </a:endParaRPr>
          </a:p>
        </p:txBody>
      </p:sp>
      <p:sp>
        <p:nvSpPr>
          <p:cNvPr id="2" name="Marcador de número de diapositiva 1"/>
          <p:cNvSpPr>
            <a:spLocks noGrp="1"/>
          </p:cNvSpPr>
          <p:nvPr>
            <p:ph type="sldNum" sz="quarter" idx="12"/>
          </p:nvPr>
        </p:nvSpPr>
        <p:spPr/>
        <p:txBody>
          <a:bodyPr/>
          <a:lstStyle/>
          <a:p>
            <a:fld id="{B2AA1C21-4A01-FC47-935A-F64BC8B7BE09}" type="slidenum">
              <a:rPr lang="en-US" smtClean="0"/>
              <a:t>33</a:t>
            </a:fld>
            <a:endParaRPr lang="en-US"/>
          </a:p>
        </p:txBody>
      </p:sp>
      <p:graphicFrame>
        <p:nvGraphicFramePr>
          <p:cNvPr id="7" name="Gráfico 6"/>
          <p:cNvGraphicFramePr>
            <a:graphicFrameLocks/>
          </p:cNvGraphicFramePr>
          <p:nvPr>
            <p:extLst>
              <p:ext uri="{D42A27DB-BD31-4B8C-83A1-F6EECF244321}">
                <p14:modId xmlns:p14="http://schemas.microsoft.com/office/powerpoint/2010/main" val="2101710091"/>
              </p:ext>
            </p:extLst>
          </p:nvPr>
        </p:nvGraphicFramePr>
        <p:xfrm>
          <a:off x="583475" y="1516874"/>
          <a:ext cx="7670020" cy="471688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782530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457200" y="87351"/>
            <a:ext cx="8229600" cy="1143000"/>
          </a:xfrm>
        </p:spPr>
        <p:txBody>
          <a:bodyPr>
            <a:normAutofit/>
          </a:bodyPr>
          <a:lstStyle/>
          <a:p>
            <a:pPr>
              <a:spcBef>
                <a:spcPct val="20000"/>
              </a:spcBef>
            </a:pPr>
            <a:r>
              <a:rPr lang="es-CL" sz="2800" dirty="0">
                <a:solidFill>
                  <a:srgbClr val="333333"/>
                </a:solidFill>
                <a:latin typeface="Berlin Sans FB" panose="020E0602020502020306" pitchFamily="34" charset="0"/>
                <a:ea typeface="+mn-ea"/>
                <a:cs typeface="+mn-cs"/>
              </a:rPr>
              <a:t>INDAP en REGIONES  </a:t>
            </a:r>
          </a:p>
        </p:txBody>
      </p:sp>
      <p:sp>
        <p:nvSpPr>
          <p:cNvPr id="4" name="Marcador de contenido 3"/>
          <p:cNvSpPr>
            <a:spLocks noGrp="1"/>
          </p:cNvSpPr>
          <p:nvPr>
            <p:ph idx="1"/>
          </p:nvPr>
        </p:nvSpPr>
        <p:spPr>
          <a:xfrm>
            <a:off x="77118" y="1002535"/>
            <a:ext cx="8637224" cy="4859223"/>
          </a:xfrm>
        </p:spPr>
        <p:txBody>
          <a:bodyPr/>
          <a:lstStyle/>
          <a:p>
            <a:pPr marL="0" indent="0">
              <a:buNone/>
            </a:pPr>
            <a:r>
              <a:rPr lang="es-CL" dirty="0" smtClean="0"/>
              <a:t>    </a:t>
            </a:r>
            <a:r>
              <a:rPr lang="es-CL" sz="2000" b="1" dirty="0" smtClean="0"/>
              <a:t>Arica y Parinacota                                                          </a:t>
            </a:r>
          </a:p>
          <a:p>
            <a:pPr marL="0" indent="0">
              <a:buNone/>
            </a:pPr>
            <a:r>
              <a:rPr lang="es-CL" sz="1800" dirty="0">
                <a:solidFill>
                  <a:srgbClr val="333333"/>
                </a:solidFill>
              </a:rPr>
              <a:t> </a:t>
            </a:r>
            <a:r>
              <a:rPr lang="es-CL" sz="1800" dirty="0" smtClean="0">
                <a:solidFill>
                  <a:srgbClr val="333333"/>
                </a:solidFill>
              </a:rPr>
              <a:t>                                                                                                                     Agencias de área </a:t>
            </a:r>
          </a:p>
          <a:p>
            <a:pPr marL="0" indent="0">
              <a:buNone/>
            </a:pPr>
            <a:r>
              <a:rPr lang="es-CL" sz="1800" dirty="0">
                <a:solidFill>
                  <a:srgbClr val="333333"/>
                </a:solidFill>
              </a:rPr>
              <a:t> </a:t>
            </a:r>
            <a:r>
              <a:rPr lang="es-CL" sz="1800" dirty="0" smtClean="0">
                <a:solidFill>
                  <a:srgbClr val="333333"/>
                </a:solidFill>
              </a:rPr>
              <a:t>                                                                                                                       Arica</a:t>
            </a:r>
          </a:p>
          <a:p>
            <a:pPr marL="0" indent="0">
              <a:buNone/>
            </a:pPr>
            <a:r>
              <a:rPr lang="es-CL" sz="1800" dirty="0">
                <a:solidFill>
                  <a:srgbClr val="333333"/>
                </a:solidFill>
              </a:rPr>
              <a:t> </a:t>
            </a:r>
            <a:r>
              <a:rPr lang="es-CL" sz="1800" dirty="0" smtClean="0">
                <a:solidFill>
                  <a:srgbClr val="333333"/>
                </a:solidFill>
              </a:rPr>
              <a:t>                                                                                                                       Putre </a:t>
            </a:r>
            <a:endParaRPr lang="es-CL" sz="1800" dirty="0">
              <a:solidFill>
                <a:srgbClr val="333333"/>
              </a:solidFill>
            </a:endParaRPr>
          </a:p>
          <a:p>
            <a:pPr marL="0" indent="0">
              <a:buNone/>
            </a:pPr>
            <a:endParaRPr lang="es-CL" dirty="0"/>
          </a:p>
        </p:txBody>
      </p:sp>
      <p:pic>
        <p:nvPicPr>
          <p:cNvPr id="2" name="Imagen 1"/>
          <p:cNvPicPr>
            <a:picLocks noChangeAspect="1"/>
          </p:cNvPicPr>
          <p:nvPr/>
        </p:nvPicPr>
        <p:blipFill>
          <a:blip r:embed="rId2"/>
          <a:stretch>
            <a:fillRect/>
          </a:stretch>
        </p:blipFill>
        <p:spPr>
          <a:xfrm>
            <a:off x="6329393" y="2650559"/>
            <a:ext cx="2712955" cy="3334801"/>
          </a:xfrm>
          <a:prstGeom prst="rect">
            <a:avLst/>
          </a:prstGeom>
          <a:solidFill>
            <a:schemeClr val="accent1">
              <a:lumMod val="60000"/>
              <a:lumOff val="40000"/>
            </a:schemeClr>
          </a:solidFill>
        </p:spPr>
      </p:pic>
      <p:graphicFrame>
        <p:nvGraphicFramePr>
          <p:cNvPr id="10" name="Tabla 9"/>
          <p:cNvGraphicFramePr>
            <a:graphicFrameLocks noGrp="1"/>
          </p:cNvGraphicFramePr>
          <p:nvPr>
            <p:extLst>
              <p:ext uri="{D42A27DB-BD31-4B8C-83A1-F6EECF244321}">
                <p14:modId xmlns:p14="http://schemas.microsoft.com/office/powerpoint/2010/main" val="890425481"/>
              </p:ext>
            </p:extLst>
          </p:nvPr>
        </p:nvGraphicFramePr>
        <p:xfrm>
          <a:off x="497352" y="1677534"/>
          <a:ext cx="4802741" cy="1576679"/>
        </p:xfrm>
        <a:graphic>
          <a:graphicData uri="http://schemas.openxmlformats.org/drawingml/2006/table">
            <a:tbl>
              <a:tblPr firstRow="1" bandRow="1">
                <a:tableStyleId>{5C22544A-7EE6-4342-B048-85BDC9FD1C3A}</a:tableStyleId>
              </a:tblPr>
              <a:tblGrid>
                <a:gridCol w="3668004">
                  <a:extLst>
                    <a:ext uri="{9D8B030D-6E8A-4147-A177-3AD203B41FA5}">
                      <a16:colId xmlns:a16="http://schemas.microsoft.com/office/drawing/2014/main" xmlns="" val="20000"/>
                    </a:ext>
                  </a:extLst>
                </a:gridCol>
                <a:gridCol w="616944">
                  <a:extLst>
                    <a:ext uri="{9D8B030D-6E8A-4147-A177-3AD203B41FA5}">
                      <a16:colId xmlns:a16="http://schemas.microsoft.com/office/drawing/2014/main" xmlns="" val="20001"/>
                    </a:ext>
                  </a:extLst>
                </a:gridCol>
                <a:gridCol w="517793">
                  <a:extLst>
                    <a:ext uri="{9D8B030D-6E8A-4147-A177-3AD203B41FA5}">
                      <a16:colId xmlns:a16="http://schemas.microsoft.com/office/drawing/2014/main" xmlns="" val="20002"/>
                    </a:ext>
                  </a:extLst>
                </a:gridCol>
              </a:tblGrid>
              <a:tr h="243638">
                <a:tc>
                  <a:txBody>
                    <a:bodyPr/>
                    <a:lstStyle/>
                    <a:p>
                      <a:r>
                        <a:rPr lang="es-CL" sz="1100" dirty="0" smtClean="0"/>
                        <a:t>ITEM</a:t>
                      </a:r>
                      <a:endParaRPr lang="es-CL" sz="1100" dirty="0"/>
                    </a:p>
                  </a:txBody>
                  <a:tcPr/>
                </a:tc>
                <a:tc>
                  <a:txBody>
                    <a:bodyPr/>
                    <a:lstStyle/>
                    <a:p>
                      <a:r>
                        <a:rPr lang="es-CL" sz="1100" dirty="0" smtClean="0"/>
                        <a:t>2021</a:t>
                      </a:r>
                      <a:endParaRPr lang="es-CL" sz="1100" dirty="0"/>
                    </a:p>
                  </a:txBody>
                  <a:tcPr/>
                </a:tc>
                <a:tc>
                  <a:txBody>
                    <a:bodyPr/>
                    <a:lstStyle/>
                    <a:p>
                      <a:pPr algn="ctr"/>
                      <a:r>
                        <a:rPr lang="es-CL" sz="1100" dirty="0" smtClean="0"/>
                        <a:t>%</a:t>
                      </a:r>
                      <a:endParaRPr lang="es-CL" sz="1100" dirty="0"/>
                    </a:p>
                  </a:txBody>
                  <a:tcPr/>
                </a:tc>
                <a:extLst>
                  <a:ext uri="{0D108BD9-81ED-4DB2-BD59-A6C34878D82A}">
                    <a16:rowId xmlns:a16="http://schemas.microsoft.com/office/drawing/2014/main" xmlns="" val="10000"/>
                  </a:ext>
                </a:extLst>
              </a:tr>
              <a:tr h="248963">
                <a:tc>
                  <a:txBody>
                    <a:bodyPr/>
                    <a:lstStyle/>
                    <a:p>
                      <a:r>
                        <a:rPr lang="es-CL" sz="1100" dirty="0" smtClean="0"/>
                        <a:t>Número</a:t>
                      </a:r>
                      <a:r>
                        <a:rPr lang="es-CL" sz="1100" baseline="0" dirty="0" smtClean="0"/>
                        <a:t> de usuarias/os total (incluidos Emergencia)</a:t>
                      </a:r>
                      <a:endParaRPr lang="es-CL" sz="1100" dirty="0"/>
                    </a:p>
                  </a:txBody>
                  <a:tcP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1.065</a:t>
                      </a:r>
                      <a:endParaRPr lang="es-CL"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es-CL"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276322">
                <a:tc>
                  <a:txBody>
                    <a:bodyPr/>
                    <a:lstStyle/>
                    <a:p>
                      <a:r>
                        <a:rPr lang="es-CL" sz="1100" dirty="0" smtClean="0"/>
                        <a:t>Número</a:t>
                      </a:r>
                      <a:r>
                        <a:rPr lang="es-CL" sz="1100" baseline="0" dirty="0" smtClean="0"/>
                        <a:t> de usuarias/os pertenecientes a pueblos originarios </a:t>
                      </a:r>
                      <a:endParaRPr lang="es-CL" sz="1100" dirty="0"/>
                    </a:p>
                  </a:txBody>
                  <a:tcP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971</a:t>
                      </a:r>
                      <a:endParaRPr lang="es-CL"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91%</a:t>
                      </a:r>
                      <a:endParaRPr lang="es-CL"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242371">
                <a:tc>
                  <a:txBody>
                    <a:bodyPr/>
                    <a:lstStyle/>
                    <a:p>
                      <a:r>
                        <a:rPr lang="es-CL" sz="1100" dirty="0" smtClean="0"/>
                        <a:t>Número total usuarias</a:t>
                      </a:r>
                      <a:endParaRPr lang="es-CL" sz="1100" dirty="0"/>
                    </a:p>
                  </a:txBody>
                  <a:tcP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556</a:t>
                      </a:r>
                      <a:endParaRPr lang="es-CL"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52%</a:t>
                      </a:r>
                      <a:endParaRPr lang="es-CL"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214645">
                <a:tc>
                  <a:txBody>
                    <a:bodyPr/>
                    <a:lstStyle/>
                    <a:p>
                      <a:r>
                        <a:rPr lang="es-CL" sz="1100" dirty="0" smtClean="0"/>
                        <a:t>Número usuarias/os jóvenes</a:t>
                      </a:r>
                      <a:r>
                        <a:rPr lang="es-CL" sz="1100" baseline="0" dirty="0" smtClean="0"/>
                        <a:t> </a:t>
                      </a:r>
                      <a:endParaRPr lang="es-CL" sz="1100" dirty="0"/>
                    </a:p>
                  </a:txBody>
                  <a:tcP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110</a:t>
                      </a:r>
                      <a:endParaRPr lang="es-CL"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s-CL"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264037">
                <a:tc>
                  <a:txBody>
                    <a:bodyPr/>
                    <a:lstStyle/>
                    <a:p>
                      <a:r>
                        <a:rPr lang="es-CL" sz="1100" dirty="0" smtClean="0"/>
                        <a:t>Promedio de edad</a:t>
                      </a:r>
                      <a:endParaRPr lang="es-CL" sz="1100" dirty="0"/>
                    </a:p>
                  </a:txBody>
                  <a:tcPr/>
                </a:tc>
                <a:tc gridSpan="2">
                  <a:txBody>
                    <a:bodyPr/>
                    <a:lstStyle/>
                    <a:p>
                      <a:r>
                        <a:rPr lang="es-CL" sz="1100" dirty="0" smtClean="0"/>
                        <a:t>        57 años </a:t>
                      </a:r>
                      <a:endParaRPr lang="es-CL" sz="1100" dirty="0"/>
                    </a:p>
                  </a:txBody>
                  <a:tcPr/>
                </a:tc>
                <a:tc hMerge="1">
                  <a:txBody>
                    <a:bodyPr/>
                    <a:lstStyle/>
                    <a:p>
                      <a:endParaRPr lang="es-CL" sz="1100" dirty="0"/>
                    </a:p>
                  </a:txBody>
                  <a:tcPr/>
                </a:tc>
                <a:extLst>
                  <a:ext uri="{0D108BD9-81ED-4DB2-BD59-A6C34878D82A}">
                    <a16:rowId xmlns:a16="http://schemas.microsoft.com/office/drawing/2014/main" xmlns="" val="10005"/>
                  </a:ext>
                </a:extLst>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1521434711"/>
              </p:ext>
            </p:extLst>
          </p:nvPr>
        </p:nvGraphicFramePr>
        <p:xfrm>
          <a:off x="491708" y="3452060"/>
          <a:ext cx="4837289" cy="1964238"/>
        </p:xfrm>
        <a:graphic>
          <a:graphicData uri="http://schemas.openxmlformats.org/drawingml/2006/table">
            <a:tbl>
              <a:tblPr firstRow="1" bandRow="1">
                <a:tableStyleId>{5C22544A-7EE6-4342-B048-85BDC9FD1C3A}</a:tableStyleId>
              </a:tblPr>
              <a:tblGrid>
                <a:gridCol w="2032000">
                  <a:extLst>
                    <a:ext uri="{9D8B030D-6E8A-4147-A177-3AD203B41FA5}">
                      <a16:colId xmlns:a16="http://schemas.microsoft.com/office/drawing/2014/main" xmlns="" val="20000"/>
                    </a:ext>
                  </a:extLst>
                </a:gridCol>
                <a:gridCol w="1484489">
                  <a:extLst>
                    <a:ext uri="{9D8B030D-6E8A-4147-A177-3AD203B41FA5}">
                      <a16:colId xmlns:a16="http://schemas.microsoft.com/office/drawing/2014/main" xmlns="" val="20001"/>
                    </a:ext>
                  </a:extLst>
                </a:gridCol>
                <a:gridCol w="1320800">
                  <a:extLst>
                    <a:ext uri="{9D8B030D-6E8A-4147-A177-3AD203B41FA5}">
                      <a16:colId xmlns:a16="http://schemas.microsoft.com/office/drawing/2014/main" xmlns="" val="20002"/>
                    </a:ext>
                  </a:extLst>
                </a:gridCol>
              </a:tblGrid>
              <a:tr h="295692">
                <a:tc>
                  <a:txBody>
                    <a:bodyPr/>
                    <a:lstStyle/>
                    <a:p>
                      <a:r>
                        <a:rPr lang="es-CL" sz="1100" dirty="0" smtClean="0"/>
                        <a:t>Subtítulo </a:t>
                      </a:r>
                      <a:endParaRPr lang="es-CL" sz="1100" dirty="0"/>
                    </a:p>
                  </a:txBody>
                  <a:tcPr/>
                </a:tc>
                <a:tc>
                  <a:txBody>
                    <a:bodyPr/>
                    <a:lstStyle/>
                    <a:p>
                      <a:pPr algn="ctr" rtl="0" fontAlgn="ctr"/>
                      <a:r>
                        <a:rPr lang="es-CL" sz="1100" b="1" i="0" u="none" strike="noStrike" dirty="0">
                          <a:solidFill>
                            <a:srgbClr val="FFFFFF"/>
                          </a:solidFill>
                          <a:effectLst/>
                          <a:latin typeface="Calibri" panose="020F0502020204030204" pitchFamily="34" charset="0"/>
                        </a:rPr>
                        <a:t>Presupuesto M$ </a:t>
                      </a:r>
                      <a:r>
                        <a:rPr lang="es-CL" sz="1100" b="1" i="0" u="none" strike="noStrike" dirty="0" smtClean="0">
                          <a:solidFill>
                            <a:srgbClr val="FFFFFF"/>
                          </a:solidFill>
                          <a:effectLst/>
                          <a:latin typeface="Calibri" panose="020F0502020204030204" pitchFamily="34" charset="0"/>
                        </a:rPr>
                        <a:t>2021</a:t>
                      </a:r>
                      <a:endParaRPr lang="es-CL" sz="1100" b="1" i="0" u="none" strike="noStrike" dirty="0">
                        <a:solidFill>
                          <a:srgbClr val="FFFFFF"/>
                        </a:solidFill>
                        <a:effectLst/>
                        <a:latin typeface="Calibri" panose="020F0502020204030204" pitchFamily="34" charset="0"/>
                      </a:endParaRPr>
                    </a:p>
                  </a:txBody>
                  <a:tcPr marL="9525" marR="9525" marT="9525" marB="0" anchor="ctr"/>
                </a:tc>
                <a:tc>
                  <a:txBody>
                    <a:bodyPr/>
                    <a:lstStyle/>
                    <a:p>
                      <a:pPr algn="ctr" rtl="0" fontAlgn="ctr"/>
                      <a:r>
                        <a:rPr lang="es-CL" sz="1100" b="1" i="0" u="none" strike="noStrike" dirty="0">
                          <a:solidFill>
                            <a:srgbClr val="FFFFFF"/>
                          </a:solidFill>
                          <a:effectLst/>
                          <a:latin typeface="Calibri" panose="020F0502020204030204" pitchFamily="34" charset="0"/>
                        </a:rPr>
                        <a:t>Ejecución M$ </a:t>
                      </a:r>
                      <a:r>
                        <a:rPr lang="es-CL" sz="1100" b="1" i="0" u="none" strike="noStrike" dirty="0" smtClean="0">
                          <a:solidFill>
                            <a:srgbClr val="FFFFFF"/>
                          </a:solidFill>
                          <a:effectLst/>
                          <a:latin typeface="Calibri" panose="020F0502020204030204" pitchFamily="34" charset="0"/>
                        </a:rPr>
                        <a:t>2021</a:t>
                      </a:r>
                      <a:endParaRPr lang="es-CL" sz="1100" b="1" i="0" u="none" strike="noStrike" dirty="0">
                        <a:solidFill>
                          <a:srgbClr val="FFFFFF"/>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0"/>
                  </a:ext>
                </a:extLst>
              </a:tr>
              <a:tr h="278091">
                <a:tc>
                  <a:txBody>
                    <a:bodyPr/>
                    <a:lstStyle/>
                    <a:p>
                      <a:r>
                        <a:rPr lang="es-CL" sz="1100" dirty="0" smtClean="0"/>
                        <a:t>24 Transferencias</a:t>
                      </a:r>
                      <a:r>
                        <a:rPr lang="es-CL" sz="1100" baseline="0" dirty="0" smtClean="0"/>
                        <a:t> corrientes </a:t>
                      </a:r>
                      <a:endParaRPr lang="es-CL" sz="1100" dirty="0"/>
                    </a:p>
                  </a:txBody>
                  <a:tcP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597.058 </a:t>
                      </a:r>
                      <a:endParaRPr lang="es-CL"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594.372 </a:t>
                      </a:r>
                      <a:endParaRPr lang="es-CL"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278091">
                <a:tc>
                  <a:txBody>
                    <a:bodyPr/>
                    <a:lstStyle/>
                    <a:p>
                      <a:r>
                        <a:rPr lang="es-CL" sz="1100" dirty="0" smtClean="0"/>
                        <a:t>32 Préstamos </a:t>
                      </a:r>
                      <a:endParaRPr lang="es-CL" sz="1100" dirty="0"/>
                    </a:p>
                  </a:txBody>
                  <a:tcPr/>
                </a:tc>
                <a:tc>
                  <a:txBody>
                    <a:bodyPr/>
                    <a:lstStyle/>
                    <a:p>
                      <a:pPr algn="ctr">
                        <a:lnSpc>
                          <a:spcPct val="107000"/>
                        </a:lnSpc>
                        <a:spcAft>
                          <a:spcPts val="0"/>
                        </a:spcAft>
                      </a:pPr>
                      <a:r>
                        <a:rPr lang="es-C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2.051.816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2.043.127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278091">
                <a:tc>
                  <a:txBody>
                    <a:bodyPr/>
                    <a:lstStyle/>
                    <a:p>
                      <a:r>
                        <a:rPr lang="es-CL" sz="1100" dirty="0" smtClean="0"/>
                        <a:t>33 Transferencias de capital </a:t>
                      </a:r>
                      <a:endParaRPr lang="es-CL" sz="1100" dirty="0"/>
                    </a:p>
                  </a:txBody>
                  <a:tcP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739.271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723.896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278091">
                <a:tc>
                  <a:txBody>
                    <a:bodyPr/>
                    <a:lstStyle/>
                    <a:p>
                      <a:r>
                        <a:rPr lang="es-CL" sz="1100" b="1" dirty="0" smtClean="0"/>
                        <a:t>Subtotal Productos estratégicos </a:t>
                      </a:r>
                      <a:endParaRPr lang="es-CL" sz="1100" b="1" dirty="0"/>
                    </a:p>
                  </a:txBody>
                  <a:tcPr/>
                </a:tc>
                <a:tc>
                  <a:txBody>
                    <a:bodyPr/>
                    <a:lstStyle/>
                    <a:p>
                      <a:pPr algn="ct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3.388.145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3.361.394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278091">
                <a:tc>
                  <a:txBody>
                    <a:bodyPr/>
                    <a:lstStyle/>
                    <a:p>
                      <a:r>
                        <a:rPr lang="es-CL" sz="1100" b="1" dirty="0" smtClean="0"/>
                        <a:t>Subtotal Gestión Interna </a:t>
                      </a:r>
                      <a:endParaRPr lang="es-CL" sz="1100" b="1" dirty="0"/>
                    </a:p>
                  </a:txBody>
                  <a:tcP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973.494 </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933.552 </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278091">
                <a:tc>
                  <a:txBody>
                    <a:bodyPr/>
                    <a:lstStyle/>
                    <a:p>
                      <a:r>
                        <a:rPr lang="es-CL" sz="1100" b="1" dirty="0" smtClean="0"/>
                        <a:t>Total General</a:t>
                      </a:r>
                      <a:r>
                        <a:rPr lang="es-CL" sz="1100" b="1" baseline="0" dirty="0" smtClean="0"/>
                        <a:t> </a:t>
                      </a:r>
                      <a:endParaRPr lang="es-CL" sz="1100" b="1" dirty="0"/>
                    </a:p>
                  </a:txBody>
                  <a:tcPr/>
                </a:tc>
                <a:tc>
                  <a:txBody>
                    <a:bodyPr/>
                    <a:lstStyle/>
                    <a:p>
                      <a:pPr algn="ct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4.361.639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4.294.947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bl>
          </a:graphicData>
        </a:graphic>
      </p:graphicFrame>
      <p:sp>
        <p:nvSpPr>
          <p:cNvPr id="12" name="Conector 11"/>
          <p:cNvSpPr/>
          <p:nvPr/>
        </p:nvSpPr>
        <p:spPr>
          <a:xfrm>
            <a:off x="6153112" y="1941536"/>
            <a:ext cx="201848" cy="187287"/>
          </a:xfrm>
          <a:prstGeom prst="flowChartConnector">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s-CL"/>
          </a:p>
        </p:txBody>
      </p:sp>
      <p:pic>
        <p:nvPicPr>
          <p:cNvPr id="13" name="Imagen 12"/>
          <p:cNvPicPr>
            <a:picLocks noChangeAspect="1"/>
          </p:cNvPicPr>
          <p:nvPr/>
        </p:nvPicPr>
        <p:blipFill>
          <a:blip r:embed="rId3"/>
          <a:stretch>
            <a:fillRect/>
          </a:stretch>
        </p:blipFill>
        <p:spPr>
          <a:xfrm>
            <a:off x="6122056" y="2252424"/>
            <a:ext cx="286216" cy="274534"/>
          </a:xfrm>
          <a:prstGeom prst="rect">
            <a:avLst/>
          </a:prstGeom>
        </p:spPr>
      </p:pic>
      <p:sp>
        <p:nvSpPr>
          <p:cNvPr id="14" name="CuadroTexto 13"/>
          <p:cNvSpPr txBox="1"/>
          <p:nvPr/>
        </p:nvSpPr>
        <p:spPr>
          <a:xfrm>
            <a:off x="323528" y="6191063"/>
            <a:ext cx="6983434"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a:t>
            </a:r>
            <a:r>
              <a:rPr lang="es-CL" dirty="0">
                <a:solidFill>
                  <a:srgbClr val="4D4D4D"/>
                </a:solidFill>
              </a:rPr>
              <a:t> Sistema Tesorería y SIGFE, 31 de diciembre del </a:t>
            </a:r>
            <a:r>
              <a:rPr lang="es-CL" dirty="0" smtClean="0">
                <a:solidFill>
                  <a:srgbClr val="4D4D4D"/>
                </a:solidFill>
              </a:rPr>
              <a:t>2021.</a:t>
            </a:r>
            <a:endParaRPr lang="es-CL" dirty="0">
              <a:solidFill>
                <a:srgbClr val="4D4D4D"/>
              </a:solidFill>
            </a:endParaRPr>
          </a:p>
        </p:txBody>
      </p:sp>
      <p:pic>
        <p:nvPicPr>
          <p:cNvPr id="15" name="Picture 3"/>
          <p:cNvPicPr>
            <a:picLocks noChangeAspect="1" noChangeArrowheads="1"/>
          </p:cNvPicPr>
          <p:nvPr/>
        </p:nvPicPr>
        <p:blipFill>
          <a:blip r:embed="rId4" cstate="print"/>
          <a:srcRect/>
          <a:stretch>
            <a:fillRect/>
          </a:stretch>
        </p:blipFill>
        <p:spPr bwMode="auto">
          <a:xfrm>
            <a:off x="7516865" y="1941155"/>
            <a:ext cx="1214574" cy="684726"/>
          </a:xfrm>
          <a:prstGeom prst="rect">
            <a:avLst/>
          </a:prstGeom>
          <a:noFill/>
          <a:ln w="9525">
            <a:noFill/>
            <a:miter lim="800000"/>
            <a:headEnd/>
            <a:tailEnd/>
          </a:ln>
        </p:spPr>
      </p:pic>
      <p:graphicFrame>
        <p:nvGraphicFramePr>
          <p:cNvPr id="5" name="Tabla 4"/>
          <p:cNvGraphicFramePr>
            <a:graphicFrameLocks noGrp="1"/>
          </p:cNvGraphicFramePr>
          <p:nvPr>
            <p:extLst>
              <p:ext uri="{D42A27DB-BD31-4B8C-83A1-F6EECF244321}">
                <p14:modId xmlns:p14="http://schemas.microsoft.com/office/powerpoint/2010/main" val="2314168756"/>
              </p:ext>
            </p:extLst>
          </p:nvPr>
        </p:nvGraphicFramePr>
        <p:xfrm>
          <a:off x="184256" y="5416298"/>
          <a:ext cx="5559331" cy="774765"/>
        </p:xfrm>
        <a:graphic>
          <a:graphicData uri="http://schemas.openxmlformats.org/drawingml/2006/table">
            <a:tbl>
              <a:tblPr/>
              <a:tblGrid>
                <a:gridCol w="1091091">
                  <a:extLst>
                    <a:ext uri="{9D8B030D-6E8A-4147-A177-3AD203B41FA5}">
                      <a16:colId xmlns:a16="http://schemas.microsoft.com/office/drawing/2014/main" xmlns="" val="20000"/>
                    </a:ext>
                  </a:extLst>
                </a:gridCol>
                <a:gridCol w="4468240">
                  <a:extLst>
                    <a:ext uri="{9D8B030D-6E8A-4147-A177-3AD203B41FA5}">
                      <a16:colId xmlns:a16="http://schemas.microsoft.com/office/drawing/2014/main" xmlns="" val="20001"/>
                    </a:ext>
                  </a:extLst>
                </a:gridCol>
              </a:tblGrid>
              <a:tr h="774765">
                <a:tc>
                  <a:txBody>
                    <a:bodyPr/>
                    <a:lstStyle/>
                    <a:p>
                      <a:pPr algn="l" rtl="0" fontAlgn="ctr"/>
                      <a:r>
                        <a:rPr lang="es-CL" sz="900" b="1" i="0" u="none" strike="noStrike" dirty="0" smtClean="0">
                          <a:solidFill>
                            <a:srgbClr val="4D4D4D"/>
                          </a:solidFill>
                          <a:latin typeface="+mn-lt"/>
                        </a:rPr>
                        <a:t>Principales</a:t>
                      </a:r>
                      <a:r>
                        <a:rPr lang="es-CL" sz="900" b="1" i="0" u="none" strike="noStrike" baseline="0" dirty="0" smtClean="0">
                          <a:solidFill>
                            <a:srgbClr val="4D4D4D"/>
                          </a:solidFill>
                          <a:latin typeface="+mn-lt"/>
                        </a:rPr>
                        <a:t> </a:t>
                      </a:r>
                    </a:p>
                    <a:p>
                      <a:pPr algn="l" rtl="0" fontAlgn="ctr"/>
                      <a:r>
                        <a:rPr lang="es-CL" sz="900" b="1" i="0" u="none" strike="noStrike" baseline="0" dirty="0" smtClean="0">
                          <a:solidFill>
                            <a:srgbClr val="4D4D4D"/>
                          </a:solidFill>
                          <a:latin typeface="+mn-lt"/>
                        </a:rPr>
                        <a:t>rubros</a:t>
                      </a:r>
                      <a:r>
                        <a:rPr lang="es-CL" sz="900" b="1" i="0" u="none" strike="noStrike" dirty="0" smtClean="0">
                          <a:solidFill>
                            <a:srgbClr val="4D4D4D"/>
                          </a:solidFill>
                          <a:latin typeface="+mn-lt"/>
                        </a:rPr>
                        <a:t>: </a:t>
                      </a:r>
                      <a:endParaRPr lang="es-CL" sz="900" b="1" i="0" u="none" strike="noStrike" dirty="0">
                        <a:solidFill>
                          <a:srgbClr val="4D4D4D"/>
                        </a:solidFill>
                        <a:latin typeface="+mn-lt"/>
                      </a:endParaRP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just" fontAlgn="b"/>
                      <a:r>
                        <a:rPr lang="es-CL" sz="900" kern="1200" dirty="0" smtClean="0">
                          <a:solidFill>
                            <a:schemeClr val="tx1"/>
                          </a:solidFill>
                          <a:effectLst/>
                          <a:latin typeface="+mn-lt"/>
                          <a:ea typeface="+mn-ea"/>
                          <a:cs typeface="+mn-cs"/>
                        </a:rPr>
                        <a:t>Pimentón, Tomate Consumo Conducido Bajo, Alpaca, Cebolla Dulce, Alfalfa, Maíz, Cebolla, Papas, Pepino ensalada, Textilería, Tomate, Pepino, Guayabo, Zapallo italiano, Berenjena, Maíz Dulce Híbrido, Lechuga, Paltos, Maíz </a:t>
                      </a:r>
                      <a:r>
                        <a:rPr lang="es-CL" sz="900" kern="1200" dirty="0" err="1" smtClean="0">
                          <a:solidFill>
                            <a:schemeClr val="tx1"/>
                          </a:solidFill>
                          <a:effectLst/>
                          <a:latin typeface="+mn-lt"/>
                          <a:ea typeface="+mn-ea"/>
                          <a:cs typeface="+mn-cs"/>
                        </a:rPr>
                        <a:t>Lluteño</a:t>
                      </a:r>
                      <a:r>
                        <a:rPr lang="es-CL" sz="900" kern="1200" dirty="0" smtClean="0">
                          <a:solidFill>
                            <a:schemeClr val="tx1"/>
                          </a:solidFill>
                          <a:effectLst/>
                          <a:latin typeface="+mn-lt"/>
                          <a:ea typeface="+mn-ea"/>
                          <a:cs typeface="+mn-cs"/>
                        </a:rPr>
                        <a:t> Sector Medio y bajo, Caprinos-leche, Limones, Maracuyá, Llamas, Zapallo Italiano Anual; estos representan el 88% de los recursos monetarios entregados y el 82% de las Solicitudes realizadas.</a:t>
                      </a:r>
                      <a:endParaRPr lang="es-CL" sz="900" b="0" i="0" u="none" strike="noStrike" dirty="0">
                        <a:solidFill>
                          <a:srgbClr val="4D4D4D"/>
                        </a:solidFill>
                        <a:latin typeface="Calibri"/>
                      </a:endParaRP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6" name="Marcador de número de diapositiva 5"/>
          <p:cNvSpPr>
            <a:spLocks noGrp="1"/>
          </p:cNvSpPr>
          <p:nvPr>
            <p:ph type="sldNum" sz="quarter" idx="12"/>
          </p:nvPr>
        </p:nvSpPr>
        <p:spPr/>
        <p:txBody>
          <a:bodyPr/>
          <a:lstStyle/>
          <a:p>
            <a:fld id="{B2AA1C21-4A01-FC47-935A-F64BC8B7BE09}" type="slidenum">
              <a:rPr lang="en-US" smtClean="0"/>
              <a:t>34</a:t>
            </a:fld>
            <a:endParaRPr lang="en-US" dirty="0"/>
          </a:p>
        </p:txBody>
      </p:sp>
    </p:spTree>
    <p:extLst>
      <p:ext uri="{BB962C8B-B14F-4D97-AF65-F5344CB8AC3E}">
        <p14:creationId xmlns:p14="http://schemas.microsoft.com/office/powerpoint/2010/main" val="182084534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457200" y="87351"/>
            <a:ext cx="8229600" cy="1143000"/>
          </a:xfrm>
        </p:spPr>
        <p:txBody>
          <a:bodyPr>
            <a:normAutofit/>
          </a:bodyPr>
          <a:lstStyle/>
          <a:p>
            <a:pPr>
              <a:spcBef>
                <a:spcPct val="20000"/>
              </a:spcBef>
            </a:pPr>
            <a:r>
              <a:rPr lang="es-CL" sz="2800" dirty="0">
                <a:solidFill>
                  <a:srgbClr val="333333"/>
                </a:solidFill>
                <a:latin typeface="Berlin Sans FB" panose="020E0602020502020306" pitchFamily="34" charset="0"/>
                <a:ea typeface="+mn-ea"/>
                <a:cs typeface="+mn-cs"/>
              </a:rPr>
              <a:t>INDAP en REGIONES  </a:t>
            </a:r>
          </a:p>
        </p:txBody>
      </p:sp>
      <p:sp>
        <p:nvSpPr>
          <p:cNvPr id="4" name="Marcador de contenido 3"/>
          <p:cNvSpPr>
            <a:spLocks noGrp="1"/>
          </p:cNvSpPr>
          <p:nvPr>
            <p:ph idx="1"/>
          </p:nvPr>
        </p:nvSpPr>
        <p:spPr>
          <a:xfrm>
            <a:off x="49576" y="770799"/>
            <a:ext cx="8637224" cy="4859223"/>
          </a:xfrm>
        </p:spPr>
        <p:txBody>
          <a:bodyPr/>
          <a:lstStyle/>
          <a:p>
            <a:pPr marL="0" indent="0">
              <a:buNone/>
            </a:pPr>
            <a:r>
              <a:rPr lang="es-CL" dirty="0" smtClean="0"/>
              <a:t>    </a:t>
            </a:r>
            <a:r>
              <a:rPr lang="es-CL" sz="2000" b="1" dirty="0" smtClean="0"/>
              <a:t>Arica y Parinacota                                                          </a:t>
            </a:r>
          </a:p>
          <a:p>
            <a:pPr marL="0" indent="0">
              <a:buNone/>
            </a:pPr>
            <a:r>
              <a:rPr lang="es-CL" sz="1800" dirty="0">
                <a:solidFill>
                  <a:srgbClr val="333333"/>
                </a:solidFill>
              </a:rPr>
              <a:t> </a:t>
            </a:r>
            <a:r>
              <a:rPr lang="es-CL" sz="1800" dirty="0" smtClean="0">
                <a:solidFill>
                  <a:srgbClr val="333333"/>
                </a:solidFill>
              </a:rPr>
              <a:t>                                                                                                                     </a:t>
            </a:r>
            <a:endParaRPr lang="es-CL" dirty="0"/>
          </a:p>
        </p:txBody>
      </p:sp>
      <p:pic>
        <p:nvPicPr>
          <p:cNvPr id="2" name="Imagen 1"/>
          <p:cNvPicPr>
            <a:picLocks noChangeAspect="1"/>
          </p:cNvPicPr>
          <p:nvPr/>
        </p:nvPicPr>
        <p:blipFill>
          <a:blip r:embed="rId2"/>
          <a:stretch>
            <a:fillRect/>
          </a:stretch>
        </p:blipFill>
        <p:spPr>
          <a:xfrm>
            <a:off x="104659" y="1281312"/>
            <a:ext cx="923109" cy="1134698"/>
          </a:xfrm>
          <a:prstGeom prst="rect">
            <a:avLst/>
          </a:prstGeom>
          <a:solidFill>
            <a:schemeClr val="accent1">
              <a:lumMod val="60000"/>
              <a:lumOff val="40000"/>
            </a:schemeClr>
          </a:solidFill>
        </p:spPr>
      </p:pic>
      <p:sp>
        <p:nvSpPr>
          <p:cNvPr id="14" name="CuadroTexto 13"/>
          <p:cNvSpPr txBox="1"/>
          <p:nvPr/>
        </p:nvSpPr>
        <p:spPr>
          <a:xfrm>
            <a:off x="77118" y="6622459"/>
            <a:ext cx="6983434" cy="230832"/>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sz="900" b="1" dirty="0">
                <a:solidFill>
                  <a:srgbClr val="4D4D4D"/>
                </a:solidFill>
              </a:rPr>
              <a:t>Fuente:</a:t>
            </a:r>
            <a:r>
              <a:rPr lang="es-CL" sz="900" dirty="0">
                <a:solidFill>
                  <a:srgbClr val="4D4D4D"/>
                </a:solidFill>
              </a:rPr>
              <a:t> Sistema Tesorería y SIGFE, 31 de diciembre del </a:t>
            </a:r>
            <a:r>
              <a:rPr lang="es-CL" sz="900" dirty="0" smtClean="0">
                <a:solidFill>
                  <a:srgbClr val="4D4D4D"/>
                </a:solidFill>
              </a:rPr>
              <a:t>2021.</a:t>
            </a:r>
            <a:endParaRPr lang="es-CL" sz="900" dirty="0">
              <a:solidFill>
                <a:srgbClr val="4D4D4D"/>
              </a:solidFill>
            </a:endParaRPr>
          </a:p>
        </p:txBody>
      </p:sp>
      <p:sp>
        <p:nvSpPr>
          <p:cNvPr id="6" name="Marcador de número de diapositiva 5"/>
          <p:cNvSpPr>
            <a:spLocks noGrp="1"/>
          </p:cNvSpPr>
          <p:nvPr>
            <p:ph type="sldNum" sz="quarter" idx="12"/>
          </p:nvPr>
        </p:nvSpPr>
        <p:spPr/>
        <p:txBody>
          <a:bodyPr/>
          <a:lstStyle/>
          <a:p>
            <a:fld id="{B2AA1C21-4A01-FC47-935A-F64BC8B7BE09}" type="slidenum">
              <a:rPr lang="en-US" smtClean="0"/>
              <a:t>35</a:t>
            </a:fld>
            <a:endParaRPr lang="en-US" dirty="0"/>
          </a:p>
        </p:txBody>
      </p:sp>
      <p:graphicFrame>
        <p:nvGraphicFramePr>
          <p:cNvPr id="7" name="Tabla 6"/>
          <p:cNvGraphicFramePr>
            <a:graphicFrameLocks noGrp="1"/>
          </p:cNvGraphicFramePr>
          <p:nvPr>
            <p:extLst>
              <p:ext uri="{D42A27DB-BD31-4B8C-83A1-F6EECF244321}">
                <p14:modId xmlns:p14="http://schemas.microsoft.com/office/powerpoint/2010/main" val="3463436878"/>
              </p:ext>
            </p:extLst>
          </p:nvPr>
        </p:nvGraphicFramePr>
        <p:xfrm>
          <a:off x="1027768" y="1532076"/>
          <a:ext cx="6210935" cy="1614238"/>
        </p:xfrm>
        <a:graphic>
          <a:graphicData uri="http://schemas.openxmlformats.org/drawingml/2006/table">
            <a:tbl>
              <a:tblPr firstRow="1" firstCol="1" bandRow="1">
                <a:tableStyleId>{5C22544A-7EE6-4342-B048-85BDC9FD1C3A}</a:tableStyleId>
              </a:tblPr>
              <a:tblGrid>
                <a:gridCol w="2533650">
                  <a:extLst>
                    <a:ext uri="{9D8B030D-6E8A-4147-A177-3AD203B41FA5}">
                      <a16:colId xmlns:a16="http://schemas.microsoft.com/office/drawing/2014/main" xmlns="" val="20000"/>
                    </a:ext>
                  </a:extLst>
                </a:gridCol>
                <a:gridCol w="706755">
                  <a:extLst>
                    <a:ext uri="{9D8B030D-6E8A-4147-A177-3AD203B41FA5}">
                      <a16:colId xmlns:a16="http://schemas.microsoft.com/office/drawing/2014/main" xmlns="" val="20001"/>
                    </a:ext>
                  </a:extLst>
                </a:gridCol>
                <a:gridCol w="630555">
                  <a:extLst>
                    <a:ext uri="{9D8B030D-6E8A-4147-A177-3AD203B41FA5}">
                      <a16:colId xmlns:a16="http://schemas.microsoft.com/office/drawing/2014/main" xmlns="" val="20002"/>
                    </a:ext>
                  </a:extLst>
                </a:gridCol>
                <a:gridCol w="539750">
                  <a:extLst>
                    <a:ext uri="{9D8B030D-6E8A-4147-A177-3AD203B41FA5}">
                      <a16:colId xmlns:a16="http://schemas.microsoft.com/office/drawing/2014/main" xmlns="" val="20003"/>
                    </a:ext>
                  </a:extLst>
                </a:gridCol>
                <a:gridCol w="450215">
                  <a:extLst>
                    <a:ext uri="{9D8B030D-6E8A-4147-A177-3AD203B41FA5}">
                      <a16:colId xmlns:a16="http://schemas.microsoft.com/office/drawing/2014/main" xmlns="" val="20004"/>
                    </a:ext>
                  </a:extLst>
                </a:gridCol>
                <a:gridCol w="450215">
                  <a:extLst>
                    <a:ext uri="{9D8B030D-6E8A-4147-A177-3AD203B41FA5}">
                      <a16:colId xmlns:a16="http://schemas.microsoft.com/office/drawing/2014/main" xmlns="" val="20005"/>
                    </a:ext>
                  </a:extLst>
                </a:gridCol>
                <a:gridCol w="449580">
                  <a:extLst>
                    <a:ext uri="{9D8B030D-6E8A-4147-A177-3AD203B41FA5}">
                      <a16:colId xmlns:a16="http://schemas.microsoft.com/office/drawing/2014/main" xmlns="" val="20006"/>
                    </a:ext>
                  </a:extLst>
                </a:gridCol>
                <a:gridCol w="450215">
                  <a:extLst>
                    <a:ext uri="{9D8B030D-6E8A-4147-A177-3AD203B41FA5}">
                      <a16:colId xmlns:a16="http://schemas.microsoft.com/office/drawing/2014/main" xmlns="" val="20007"/>
                    </a:ext>
                  </a:extLst>
                </a:gridCol>
              </a:tblGrid>
              <a:tr h="0">
                <a:tc>
                  <a:txBody>
                    <a:bodyPr/>
                    <a:lstStyle/>
                    <a:p>
                      <a:pPr>
                        <a:lnSpc>
                          <a:spcPct val="107000"/>
                        </a:lnSpc>
                        <a:spcAft>
                          <a:spcPts val="0"/>
                        </a:spcAft>
                      </a:pPr>
                      <a:r>
                        <a:rPr lang="es-CL" sz="900" dirty="0">
                          <a:effectLst/>
                        </a:rPr>
                        <a:t>Subtitulo / 24 - Transferencias Corrientes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Ppto</a:t>
                      </a:r>
                      <a:r>
                        <a:rPr lang="es-CL" sz="900" dirty="0">
                          <a:effectLst/>
                        </a:rPr>
                        <a:t>. M$</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Ejec</a:t>
                      </a:r>
                      <a:r>
                        <a:rPr lang="es-CL" sz="900" dirty="0">
                          <a:effectLst/>
                        </a:rPr>
                        <a:t>. M$</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Avance</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Masc</a:t>
                      </a:r>
                      <a:r>
                        <a:rPr lang="es-CL" sz="900" dirty="0">
                          <a:effectLst/>
                        </a:rPr>
                        <a:t>.</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Fem</a:t>
                      </a:r>
                      <a:r>
                        <a:rPr lang="es-CL" sz="900" dirty="0">
                          <a:effectLst/>
                        </a:rPr>
                        <a:t>.</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Pers</a:t>
                      </a:r>
                      <a:r>
                        <a:rPr lang="es-CL" sz="900" dirty="0">
                          <a:effectLst/>
                        </a:rPr>
                        <a:t>. </a:t>
                      </a:r>
                      <a:r>
                        <a:rPr lang="es-CL" sz="900" dirty="0" err="1">
                          <a:effectLst/>
                        </a:rPr>
                        <a:t>Jurid</a:t>
                      </a:r>
                      <a:r>
                        <a:rPr lang="es-CL" sz="900" dirty="0">
                          <a:effectLst/>
                        </a:rPr>
                        <a:t>.</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Total</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0"/>
                  </a:ext>
                </a:extLst>
              </a:tr>
              <a:tr h="0">
                <a:tc>
                  <a:txBody>
                    <a:bodyPr/>
                    <a:lstStyle/>
                    <a:p>
                      <a:pPr>
                        <a:lnSpc>
                          <a:spcPct val="107000"/>
                        </a:lnSpc>
                        <a:spcAft>
                          <a:spcPts val="0"/>
                        </a:spcAft>
                      </a:pPr>
                      <a:r>
                        <a:rPr lang="es-CL" sz="900">
                          <a:effectLst/>
                        </a:rPr>
                        <a:t>24.01.386 - Seguro Agrícola</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1"/>
                  </a:ext>
                </a:extLst>
              </a:tr>
              <a:tr h="0">
                <a:tc>
                  <a:txBody>
                    <a:bodyPr/>
                    <a:lstStyle/>
                    <a:p>
                      <a:pPr>
                        <a:lnSpc>
                          <a:spcPct val="107000"/>
                        </a:lnSpc>
                        <a:spcAft>
                          <a:spcPts val="0"/>
                        </a:spcAft>
                      </a:pPr>
                      <a:r>
                        <a:rPr lang="es-CL" sz="900">
                          <a:effectLst/>
                        </a:rPr>
                        <a:t>24.01.389 - Sistema de Incentivos Ley Nº 20,412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240.997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239.076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99,20%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2"/>
                  </a:ext>
                </a:extLst>
              </a:tr>
              <a:tr h="0">
                <a:tc>
                  <a:txBody>
                    <a:bodyPr/>
                    <a:lstStyle/>
                    <a:p>
                      <a:pPr>
                        <a:lnSpc>
                          <a:spcPct val="107000"/>
                        </a:lnSpc>
                        <a:spcAft>
                          <a:spcPts val="0"/>
                        </a:spcAft>
                      </a:pPr>
                      <a:r>
                        <a:rPr lang="es-CL" sz="900" dirty="0">
                          <a:effectLst/>
                        </a:rPr>
                        <a:t>24.01.407 - Desarrollo Capacidades Productivas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16.786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16.022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95,45%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4"/>
                  </a:ext>
                </a:extLst>
              </a:tr>
              <a:tr h="0">
                <a:tc>
                  <a:txBody>
                    <a:bodyPr/>
                    <a:lstStyle/>
                    <a:p>
                      <a:pPr>
                        <a:lnSpc>
                          <a:spcPct val="107000"/>
                        </a:lnSpc>
                        <a:spcAft>
                          <a:spcPts val="0"/>
                        </a:spcAft>
                      </a:pPr>
                      <a:r>
                        <a:rPr lang="es-CL" sz="900">
                          <a:effectLst/>
                        </a:rPr>
                        <a:t>24.01.415 - Servicios De Asesoría Técnica - SAT</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96.803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96.803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5"/>
                  </a:ext>
                </a:extLst>
              </a:tr>
              <a:tr h="0">
                <a:tc>
                  <a:txBody>
                    <a:bodyPr/>
                    <a:lstStyle/>
                    <a:p>
                      <a:pPr>
                        <a:lnSpc>
                          <a:spcPct val="107000"/>
                        </a:lnSpc>
                        <a:spcAft>
                          <a:spcPts val="0"/>
                        </a:spcAft>
                      </a:pPr>
                      <a:r>
                        <a:rPr lang="es-CL" sz="900">
                          <a:effectLst/>
                        </a:rPr>
                        <a:t>24.01.416 - Programa PRODESAL Asesorías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42.170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42.170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6"/>
                  </a:ext>
                </a:extLst>
              </a:tr>
              <a:tr h="0">
                <a:tc>
                  <a:txBody>
                    <a:bodyPr/>
                    <a:lstStyle/>
                    <a:p>
                      <a:pPr>
                        <a:lnSpc>
                          <a:spcPct val="107000"/>
                        </a:lnSpc>
                        <a:spcAft>
                          <a:spcPts val="0"/>
                        </a:spcAft>
                      </a:pPr>
                      <a:r>
                        <a:rPr lang="es-CL" sz="900" dirty="0">
                          <a:effectLst/>
                        </a:rPr>
                        <a:t>24.01.418 - Programa PDTI Asesorías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158.018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158.018</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100,00%</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142</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209</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0</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351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8"/>
                  </a:ext>
                </a:extLst>
              </a:tr>
              <a:tr h="0">
                <a:tc>
                  <a:txBody>
                    <a:bodyPr/>
                    <a:lstStyle/>
                    <a:p>
                      <a:pPr>
                        <a:lnSpc>
                          <a:spcPct val="107000"/>
                        </a:lnSpc>
                        <a:spcAft>
                          <a:spcPts val="0"/>
                        </a:spcAft>
                      </a:pPr>
                      <a:r>
                        <a:rPr lang="es-CL" sz="900" dirty="0">
                          <a:effectLst/>
                        </a:rPr>
                        <a:t>24.01.420 - Alianzas Productivas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13.592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13.592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0"/>
                  </a:ext>
                </a:extLst>
              </a:tr>
              <a:tr h="0">
                <a:tc>
                  <a:txBody>
                    <a:bodyPr/>
                    <a:lstStyle/>
                    <a:p>
                      <a:pPr>
                        <a:lnSpc>
                          <a:spcPct val="107000"/>
                        </a:lnSpc>
                        <a:spcAft>
                          <a:spcPts val="0"/>
                        </a:spcAft>
                      </a:pPr>
                      <a:r>
                        <a:rPr lang="es-CL" sz="900">
                          <a:effectLst/>
                        </a:rPr>
                        <a:t>24.01.421 - Asesoría para Comercialización</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28.692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28.692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1"/>
                  </a:ext>
                </a:extLst>
              </a:tr>
              <a:tr h="0">
                <a:tc>
                  <a:txBody>
                    <a:bodyPr/>
                    <a:lstStyle/>
                    <a:p>
                      <a:pPr>
                        <a:lnSpc>
                          <a:spcPct val="107000"/>
                        </a:lnSpc>
                        <a:spcAft>
                          <a:spcPts val="0"/>
                        </a:spcAft>
                      </a:pPr>
                      <a:r>
                        <a:rPr lang="es-CL" sz="900" b="1" dirty="0">
                          <a:effectLst/>
                        </a:rPr>
                        <a:t>Total</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597.058</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594.372</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99,55%</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320</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400</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7</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727</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2"/>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047264655"/>
              </p:ext>
            </p:extLst>
          </p:nvPr>
        </p:nvGraphicFramePr>
        <p:xfrm>
          <a:off x="1037202" y="4742062"/>
          <a:ext cx="6209029" cy="1467489"/>
        </p:xfrm>
        <a:graphic>
          <a:graphicData uri="http://schemas.openxmlformats.org/drawingml/2006/table">
            <a:tbl>
              <a:tblPr firstRow="1" firstCol="1" bandRow="1">
                <a:tableStyleId>{5C22544A-7EE6-4342-B048-85BDC9FD1C3A}</a:tableStyleId>
              </a:tblPr>
              <a:tblGrid>
                <a:gridCol w="2522577">
                  <a:extLst>
                    <a:ext uri="{9D8B030D-6E8A-4147-A177-3AD203B41FA5}">
                      <a16:colId xmlns:a16="http://schemas.microsoft.com/office/drawing/2014/main" xmlns="" val="20000"/>
                    </a:ext>
                  </a:extLst>
                </a:gridCol>
                <a:gridCol w="769148">
                  <a:extLst>
                    <a:ext uri="{9D8B030D-6E8A-4147-A177-3AD203B41FA5}">
                      <a16:colId xmlns:a16="http://schemas.microsoft.com/office/drawing/2014/main" xmlns="" val="20001"/>
                    </a:ext>
                  </a:extLst>
                </a:gridCol>
                <a:gridCol w="576861">
                  <a:extLst>
                    <a:ext uri="{9D8B030D-6E8A-4147-A177-3AD203B41FA5}">
                      <a16:colId xmlns:a16="http://schemas.microsoft.com/office/drawing/2014/main" xmlns="" val="20002"/>
                    </a:ext>
                  </a:extLst>
                </a:gridCol>
                <a:gridCol w="527361">
                  <a:extLst>
                    <a:ext uri="{9D8B030D-6E8A-4147-A177-3AD203B41FA5}">
                      <a16:colId xmlns:a16="http://schemas.microsoft.com/office/drawing/2014/main" xmlns="" val="20003"/>
                    </a:ext>
                  </a:extLst>
                </a:gridCol>
                <a:gridCol w="426458">
                  <a:extLst>
                    <a:ext uri="{9D8B030D-6E8A-4147-A177-3AD203B41FA5}">
                      <a16:colId xmlns:a16="http://schemas.microsoft.com/office/drawing/2014/main" xmlns="" val="20004"/>
                    </a:ext>
                  </a:extLst>
                </a:gridCol>
                <a:gridCol w="425824">
                  <a:extLst>
                    <a:ext uri="{9D8B030D-6E8A-4147-A177-3AD203B41FA5}">
                      <a16:colId xmlns:a16="http://schemas.microsoft.com/office/drawing/2014/main" xmlns="" val="20005"/>
                    </a:ext>
                  </a:extLst>
                </a:gridCol>
                <a:gridCol w="454381">
                  <a:extLst>
                    <a:ext uri="{9D8B030D-6E8A-4147-A177-3AD203B41FA5}">
                      <a16:colId xmlns:a16="http://schemas.microsoft.com/office/drawing/2014/main" xmlns="" val="20006"/>
                    </a:ext>
                  </a:extLst>
                </a:gridCol>
                <a:gridCol w="506419">
                  <a:extLst>
                    <a:ext uri="{9D8B030D-6E8A-4147-A177-3AD203B41FA5}">
                      <a16:colId xmlns:a16="http://schemas.microsoft.com/office/drawing/2014/main" xmlns="" val="20007"/>
                    </a:ext>
                  </a:extLst>
                </a:gridCol>
              </a:tblGrid>
              <a:tr h="0">
                <a:tc>
                  <a:txBody>
                    <a:bodyPr/>
                    <a:lstStyle/>
                    <a:p>
                      <a:pPr>
                        <a:lnSpc>
                          <a:spcPct val="107000"/>
                        </a:lnSpc>
                        <a:spcAft>
                          <a:spcPts val="0"/>
                        </a:spcAft>
                      </a:pPr>
                      <a:r>
                        <a:rPr lang="es-CL" sz="900" dirty="0">
                          <a:effectLst/>
                        </a:rPr>
                        <a:t>Subtitulo / 33 - Transferencias de Capital</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Ppto.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Ejec.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Avance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Masc.</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Fem.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Pers. Jurid.</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Total</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0"/>
                  </a:ext>
                </a:extLst>
              </a:tr>
              <a:tr h="0">
                <a:tc>
                  <a:txBody>
                    <a:bodyPr/>
                    <a:lstStyle/>
                    <a:p>
                      <a:pPr>
                        <a:lnSpc>
                          <a:spcPct val="107000"/>
                        </a:lnSpc>
                        <a:spcAft>
                          <a:spcPts val="0"/>
                        </a:spcAft>
                      </a:pPr>
                      <a:r>
                        <a:rPr lang="es-CL" sz="900">
                          <a:effectLst/>
                        </a:rPr>
                        <a:t>33.01.001 - Riego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385.799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370.424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96,01%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1"/>
                  </a:ext>
                </a:extLst>
              </a:tr>
              <a:tr h="0">
                <a:tc>
                  <a:txBody>
                    <a:bodyPr/>
                    <a:lstStyle/>
                    <a:p>
                      <a:pPr>
                        <a:lnSpc>
                          <a:spcPct val="107000"/>
                        </a:lnSpc>
                        <a:spcAft>
                          <a:spcPts val="0"/>
                        </a:spcAft>
                      </a:pPr>
                      <a:r>
                        <a:rPr lang="es-CL" sz="900">
                          <a:effectLst/>
                        </a:rPr>
                        <a:t>33.01.002 - Programa PDI</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27.151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27.151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2"/>
                  </a:ext>
                </a:extLst>
              </a:tr>
              <a:tr h="0">
                <a:tc>
                  <a:txBody>
                    <a:bodyPr/>
                    <a:lstStyle/>
                    <a:p>
                      <a:pPr>
                        <a:lnSpc>
                          <a:spcPct val="107000"/>
                        </a:lnSpc>
                        <a:spcAft>
                          <a:spcPts val="0"/>
                        </a:spcAft>
                      </a:pPr>
                      <a:r>
                        <a:rPr lang="es-CL" sz="900">
                          <a:effectLst/>
                        </a:rPr>
                        <a:t>33.01.006 - Programa PRODESAL Inversiones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75.084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75.084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3"/>
                  </a:ext>
                </a:extLst>
              </a:tr>
              <a:tr h="0">
                <a:tc>
                  <a:txBody>
                    <a:bodyPr/>
                    <a:lstStyle/>
                    <a:p>
                      <a:pPr>
                        <a:lnSpc>
                          <a:spcPct val="107000"/>
                        </a:lnSpc>
                        <a:spcAft>
                          <a:spcPts val="0"/>
                        </a:spcAft>
                      </a:pPr>
                      <a:r>
                        <a:rPr lang="es-CL" sz="900">
                          <a:effectLst/>
                        </a:rPr>
                        <a:t>33.01.007 - Programa PDTI Inversiones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139.376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139.376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4"/>
                  </a:ext>
                </a:extLst>
              </a:tr>
              <a:tr h="0">
                <a:tc>
                  <a:txBody>
                    <a:bodyPr/>
                    <a:lstStyle/>
                    <a:p>
                      <a:pPr>
                        <a:lnSpc>
                          <a:spcPct val="107000"/>
                        </a:lnSpc>
                        <a:spcAft>
                          <a:spcPts val="0"/>
                        </a:spcAft>
                      </a:pPr>
                      <a:r>
                        <a:rPr lang="es-CL" sz="900" dirty="0">
                          <a:effectLst/>
                        </a:rPr>
                        <a:t>33.01.009 - Alianzas Productivas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8.617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8.617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6"/>
                  </a:ext>
                </a:extLst>
              </a:tr>
              <a:tr h="0">
                <a:tc>
                  <a:txBody>
                    <a:bodyPr/>
                    <a:lstStyle/>
                    <a:p>
                      <a:pPr>
                        <a:lnSpc>
                          <a:spcPct val="107000"/>
                        </a:lnSpc>
                        <a:spcAft>
                          <a:spcPts val="0"/>
                        </a:spcAft>
                      </a:pPr>
                      <a:r>
                        <a:rPr lang="es-CL" sz="900">
                          <a:effectLst/>
                        </a:rPr>
                        <a:t>33.01.010 - Convenio INDAP - PRODEMU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5.573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5.573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7"/>
                  </a:ext>
                </a:extLst>
              </a:tr>
              <a:tr h="0">
                <a:tc>
                  <a:txBody>
                    <a:bodyPr/>
                    <a:lstStyle/>
                    <a:p>
                      <a:pPr>
                        <a:lnSpc>
                          <a:spcPct val="107000"/>
                        </a:lnSpc>
                        <a:spcAft>
                          <a:spcPts val="0"/>
                        </a:spcAft>
                      </a:pPr>
                      <a:r>
                        <a:rPr lang="es-CL" sz="900" dirty="0">
                          <a:effectLst/>
                        </a:rPr>
                        <a:t>33.01.013 - Inversiones SAT</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97.671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97.671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0"/>
                  </a:ext>
                </a:extLst>
              </a:tr>
              <a:tr h="0">
                <a:tc>
                  <a:txBody>
                    <a:bodyPr/>
                    <a:lstStyle/>
                    <a:p>
                      <a:pPr>
                        <a:lnSpc>
                          <a:spcPct val="107000"/>
                        </a:lnSpc>
                        <a:spcAft>
                          <a:spcPts val="0"/>
                        </a:spcAft>
                      </a:pPr>
                      <a:r>
                        <a:rPr lang="es-CL" sz="900" b="1" dirty="0">
                          <a:effectLst/>
                        </a:rPr>
                        <a:t>Total</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739.271</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723.896</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97,92%</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147</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205</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2</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354</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1"/>
                  </a:ext>
                </a:extLst>
              </a:tr>
            </a:tbl>
          </a:graphicData>
        </a:graphic>
      </p:graphicFrame>
      <p:graphicFrame>
        <p:nvGraphicFramePr>
          <p:cNvPr id="16" name="Tabla 15"/>
          <p:cNvGraphicFramePr>
            <a:graphicFrameLocks noGrp="1"/>
          </p:cNvGraphicFramePr>
          <p:nvPr>
            <p:extLst>
              <p:ext uri="{D42A27DB-BD31-4B8C-83A1-F6EECF244321}">
                <p14:modId xmlns:p14="http://schemas.microsoft.com/office/powerpoint/2010/main" val="4282808982"/>
              </p:ext>
            </p:extLst>
          </p:nvPr>
        </p:nvGraphicFramePr>
        <p:xfrm>
          <a:off x="1027768" y="3448039"/>
          <a:ext cx="6227898" cy="1050588"/>
        </p:xfrm>
        <a:graphic>
          <a:graphicData uri="http://schemas.openxmlformats.org/drawingml/2006/table">
            <a:tbl>
              <a:tblPr firstRow="1" firstCol="1" bandRow="1">
                <a:tableStyleId>{5C22544A-7EE6-4342-B048-85BDC9FD1C3A}</a:tableStyleId>
              </a:tblPr>
              <a:tblGrid>
                <a:gridCol w="1663430">
                  <a:extLst>
                    <a:ext uri="{9D8B030D-6E8A-4147-A177-3AD203B41FA5}">
                      <a16:colId xmlns:a16="http://schemas.microsoft.com/office/drawing/2014/main" xmlns="" val="20000"/>
                    </a:ext>
                  </a:extLst>
                </a:gridCol>
                <a:gridCol w="656617">
                  <a:extLst>
                    <a:ext uri="{9D8B030D-6E8A-4147-A177-3AD203B41FA5}">
                      <a16:colId xmlns:a16="http://schemas.microsoft.com/office/drawing/2014/main" xmlns="" val="20001"/>
                    </a:ext>
                  </a:extLst>
                </a:gridCol>
                <a:gridCol w="598594">
                  <a:extLst>
                    <a:ext uri="{9D8B030D-6E8A-4147-A177-3AD203B41FA5}">
                      <a16:colId xmlns:a16="http://schemas.microsoft.com/office/drawing/2014/main" xmlns="" val="20002"/>
                    </a:ext>
                  </a:extLst>
                </a:gridCol>
                <a:gridCol w="531223">
                  <a:extLst>
                    <a:ext uri="{9D8B030D-6E8A-4147-A177-3AD203B41FA5}">
                      <a16:colId xmlns:a16="http://schemas.microsoft.com/office/drawing/2014/main" xmlns="" val="20003"/>
                    </a:ext>
                  </a:extLst>
                </a:gridCol>
                <a:gridCol w="418012">
                  <a:extLst>
                    <a:ext uri="{9D8B030D-6E8A-4147-A177-3AD203B41FA5}">
                      <a16:colId xmlns:a16="http://schemas.microsoft.com/office/drawing/2014/main" xmlns="" val="20004"/>
                    </a:ext>
                  </a:extLst>
                </a:gridCol>
                <a:gridCol w="383177">
                  <a:extLst>
                    <a:ext uri="{9D8B030D-6E8A-4147-A177-3AD203B41FA5}">
                      <a16:colId xmlns:a16="http://schemas.microsoft.com/office/drawing/2014/main" xmlns="" val="20005"/>
                    </a:ext>
                  </a:extLst>
                </a:gridCol>
                <a:gridCol w="418011">
                  <a:extLst>
                    <a:ext uri="{9D8B030D-6E8A-4147-A177-3AD203B41FA5}">
                      <a16:colId xmlns:a16="http://schemas.microsoft.com/office/drawing/2014/main" xmlns="" val="20006"/>
                    </a:ext>
                  </a:extLst>
                </a:gridCol>
                <a:gridCol w="365760">
                  <a:extLst>
                    <a:ext uri="{9D8B030D-6E8A-4147-A177-3AD203B41FA5}">
                      <a16:colId xmlns:a16="http://schemas.microsoft.com/office/drawing/2014/main" xmlns="" val="20007"/>
                    </a:ext>
                  </a:extLst>
                </a:gridCol>
                <a:gridCol w="357052">
                  <a:extLst>
                    <a:ext uri="{9D8B030D-6E8A-4147-A177-3AD203B41FA5}">
                      <a16:colId xmlns:a16="http://schemas.microsoft.com/office/drawing/2014/main" xmlns="" val="20008"/>
                    </a:ext>
                  </a:extLst>
                </a:gridCol>
                <a:gridCol w="487680">
                  <a:extLst>
                    <a:ext uri="{9D8B030D-6E8A-4147-A177-3AD203B41FA5}">
                      <a16:colId xmlns:a16="http://schemas.microsoft.com/office/drawing/2014/main" xmlns="" val="20009"/>
                    </a:ext>
                  </a:extLst>
                </a:gridCol>
                <a:gridCol w="348342">
                  <a:extLst>
                    <a:ext uri="{9D8B030D-6E8A-4147-A177-3AD203B41FA5}">
                      <a16:colId xmlns:a16="http://schemas.microsoft.com/office/drawing/2014/main" xmlns="" val="20010"/>
                    </a:ext>
                  </a:extLst>
                </a:gridCol>
              </a:tblGrid>
              <a:tr h="172362">
                <a:tc rowSpan="2">
                  <a:txBody>
                    <a:bodyPr/>
                    <a:lstStyle/>
                    <a:p>
                      <a:pPr algn="ctr" rtl="0" fontAlgn="ctr"/>
                      <a:r>
                        <a:rPr lang="es-CL" sz="800" u="none" strike="noStrike" dirty="0">
                          <a:effectLst/>
                        </a:rPr>
                        <a:t>Subtitulo / 32 - Créditos</a:t>
                      </a:r>
                      <a:endParaRPr lang="es-CL" sz="800" b="1" i="0" u="none" strike="noStrike" dirty="0">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a:effectLst/>
                        </a:rPr>
                        <a:t>Ppto. M$</a:t>
                      </a:r>
                      <a:endParaRPr lang="es-CL" sz="800" b="1" i="0" u="none" strike="noStrike">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a:effectLst/>
                        </a:rPr>
                        <a:t>Ejec. M$</a:t>
                      </a:r>
                      <a:endParaRPr lang="es-CL" sz="800" b="1" i="0" u="none" strike="noStrike">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dirty="0">
                          <a:effectLst/>
                        </a:rPr>
                        <a:t>Avance</a:t>
                      </a:r>
                      <a:endParaRPr lang="es-CL" sz="800" b="1" i="0" u="none" strike="noStrike" dirty="0">
                        <a:solidFill>
                          <a:srgbClr val="FFFFFF"/>
                        </a:solidFill>
                        <a:effectLst/>
                        <a:latin typeface="Calibri" panose="020F0502020204030204" pitchFamily="34" charset="0"/>
                      </a:endParaRPr>
                    </a:p>
                  </a:txBody>
                  <a:tcPr marL="8208" marR="8208" marT="8208" marB="0" anchor="ctr"/>
                </a:tc>
                <a:tc gridSpan="2">
                  <a:txBody>
                    <a:bodyPr/>
                    <a:lstStyle/>
                    <a:p>
                      <a:pPr algn="ctr" rtl="0" fontAlgn="ctr"/>
                      <a:r>
                        <a:rPr lang="es-CL" sz="800" u="none" strike="noStrike" dirty="0" err="1">
                          <a:effectLst/>
                        </a:rPr>
                        <a:t>Masc</a:t>
                      </a:r>
                      <a:r>
                        <a:rPr lang="es-CL" sz="800" u="none" strike="noStrike" dirty="0">
                          <a:effectLst/>
                        </a:rPr>
                        <a:t>.</a:t>
                      </a:r>
                      <a:endParaRPr lang="es-CL" sz="800" b="1" i="0" u="none" strike="noStrike" dirty="0">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tc gridSpan="2">
                  <a:txBody>
                    <a:bodyPr/>
                    <a:lstStyle/>
                    <a:p>
                      <a:pPr algn="ctr" rtl="0" fontAlgn="ctr"/>
                      <a:r>
                        <a:rPr lang="es-CL" sz="800" u="none" strike="noStrike">
                          <a:effectLst/>
                        </a:rPr>
                        <a:t>Fem.</a:t>
                      </a:r>
                      <a:endParaRPr lang="es-CL" sz="800" b="1" i="0" u="none" strike="noStrike">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tc rowSpan="2">
                  <a:txBody>
                    <a:bodyPr/>
                    <a:lstStyle/>
                    <a:p>
                      <a:pPr algn="ctr" rtl="0" fontAlgn="ctr"/>
                      <a:r>
                        <a:rPr lang="es-CL" sz="800" u="none" strike="noStrike">
                          <a:effectLst/>
                        </a:rPr>
                        <a:t>Pers. Jurid.</a:t>
                      </a:r>
                      <a:endParaRPr lang="es-CL" sz="800" b="1" i="0" u="none" strike="noStrike">
                        <a:solidFill>
                          <a:srgbClr val="FFFFFF"/>
                        </a:solidFill>
                        <a:effectLst/>
                        <a:latin typeface="Calibri" panose="020F0502020204030204" pitchFamily="34" charset="0"/>
                      </a:endParaRPr>
                    </a:p>
                  </a:txBody>
                  <a:tcPr marL="8208" marR="8208" marT="8208" marB="0" anchor="ctr"/>
                </a:tc>
                <a:tc gridSpan="2">
                  <a:txBody>
                    <a:bodyPr/>
                    <a:lstStyle/>
                    <a:p>
                      <a:pPr algn="ctr" rtl="0" fontAlgn="ctr"/>
                      <a:r>
                        <a:rPr lang="es-CL" sz="800" u="none" strike="noStrike">
                          <a:effectLst/>
                        </a:rPr>
                        <a:t>Total</a:t>
                      </a:r>
                      <a:endParaRPr lang="es-CL" sz="800" b="1" i="0" u="none" strike="noStrike">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extLst>
                  <a:ext uri="{0D108BD9-81ED-4DB2-BD59-A6C34878D82A}">
                    <a16:rowId xmlns:a16="http://schemas.microsoft.com/office/drawing/2014/main" xmlns="" val="10000"/>
                  </a:ext>
                </a:extLst>
              </a:tr>
              <a:tr h="180570">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vMerge="1">
                  <a:txBody>
                    <a:bodyPr/>
                    <a:lstStyle/>
                    <a:p>
                      <a:endParaRPr lang="es-CL"/>
                    </a:p>
                  </a:txBody>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extLst>
                  <a:ext uri="{0D108BD9-81ED-4DB2-BD59-A6C34878D82A}">
                    <a16:rowId xmlns:a16="http://schemas.microsoft.com/office/drawing/2014/main" xmlns="" val="10001"/>
                  </a:ext>
                </a:extLst>
              </a:tr>
              <a:tr h="180570">
                <a:tc>
                  <a:txBody>
                    <a:bodyPr/>
                    <a:lstStyle/>
                    <a:p>
                      <a:pPr algn="l" rtl="0" fontAlgn="ctr"/>
                      <a:r>
                        <a:rPr lang="es-CL" sz="800" u="none" strike="noStrike">
                          <a:effectLst/>
                        </a:rPr>
                        <a:t>32.04.004 - Créditos Corto Plazo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rtl="0" fontAlgn="ctr"/>
                      <a:r>
                        <a:rPr lang="es-CL" sz="900" b="0" i="0" u="none" strike="noStrike">
                          <a:solidFill>
                            <a:srgbClr val="000000"/>
                          </a:solidFill>
                          <a:effectLst/>
                          <a:latin typeface="Calibri" panose="020F0502020204030204" pitchFamily="34" charset="0"/>
                        </a:rPr>
                        <a:t>1.464.553</a:t>
                      </a:r>
                    </a:p>
                  </a:txBody>
                  <a:tcPr marL="9525" marR="9525" marT="9525" marB="0" anchor="ctr"/>
                </a:tc>
                <a:tc>
                  <a:txBody>
                    <a:bodyPr/>
                    <a:lstStyle/>
                    <a:p>
                      <a:pPr algn="ctr" rtl="0" fontAlgn="ctr"/>
                      <a:r>
                        <a:rPr lang="es-CL" sz="900" b="0" i="0" u="none" strike="noStrike">
                          <a:solidFill>
                            <a:srgbClr val="000000"/>
                          </a:solidFill>
                          <a:effectLst/>
                          <a:latin typeface="Calibri" panose="020F0502020204030204" pitchFamily="34" charset="0"/>
                        </a:rPr>
                        <a:t>1.460.835</a:t>
                      </a:r>
                    </a:p>
                  </a:txBody>
                  <a:tcPr marL="9525" marR="9525" marT="9525" marB="0" anchor="ctr"/>
                </a:tc>
                <a:tc>
                  <a:txBody>
                    <a:bodyPr/>
                    <a:lstStyle/>
                    <a:p>
                      <a:pPr algn="ctr" rtl="0" fontAlgn="ctr"/>
                      <a:r>
                        <a:rPr lang="es-CL" sz="900" b="0" i="0" u="none" strike="noStrike">
                          <a:solidFill>
                            <a:srgbClr val="000000"/>
                          </a:solidFill>
                          <a:effectLst/>
                          <a:latin typeface="Calibri" panose="020F0502020204030204" pitchFamily="34" charset="0"/>
                        </a:rPr>
                        <a:t>99,75%</a:t>
                      </a:r>
                    </a:p>
                  </a:txBody>
                  <a:tcPr marL="9525" marR="9525" marT="9525" marB="0" anchor="ctr"/>
                </a:tc>
                <a:tc>
                  <a:txBody>
                    <a:bodyPr/>
                    <a:lstStyle/>
                    <a:p>
                      <a:pPr algn="ctr" rtl="0" fontAlgn="ctr"/>
                      <a:r>
                        <a:rPr lang="es-CL" sz="900" b="0" i="0" u="none" strike="noStrike">
                          <a:solidFill>
                            <a:srgbClr val="000000"/>
                          </a:solidFill>
                          <a:effectLst/>
                          <a:latin typeface="Calibri" panose="020F0502020204030204" pitchFamily="34" charset="0"/>
                        </a:rPr>
                        <a:t>153</a:t>
                      </a:r>
                    </a:p>
                  </a:txBody>
                  <a:tcPr marL="9525" marR="9525" marT="9525" marB="0" anchor="ctr"/>
                </a:tc>
                <a:tc>
                  <a:txBody>
                    <a:bodyPr/>
                    <a:lstStyle/>
                    <a:p>
                      <a:pPr algn="ctr" rtl="0" fontAlgn="ctr"/>
                      <a:r>
                        <a:rPr lang="es-CL" sz="900" b="0" i="0" u="none" strike="noStrike">
                          <a:solidFill>
                            <a:srgbClr val="000000"/>
                          </a:solidFill>
                          <a:effectLst/>
                          <a:latin typeface="Calibri" panose="020F0502020204030204" pitchFamily="34" charset="0"/>
                        </a:rPr>
                        <a:t>83</a:t>
                      </a:r>
                    </a:p>
                  </a:txBody>
                  <a:tcPr marL="9525" marR="9525" marT="9525" marB="0" anchor="ctr"/>
                </a:tc>
                <a:tc>
                  <a:txBody>
                    <a:bodyPr/>
                    <a:lstStyle/>
                    <a:p>
                      <a:pPr algn="ctr" rtl="0" fontAlgn="ctr"/>
                      <a:r>
                        <a:rPr lang="es-CL" sz="900" b="0" i="0" u="none" strike="noStrike">
                          <a:solidFill>
                            <a:srgbClr val="000000"/>
                          </a:solidFill>
                          <a:effectLst/>
                          <a:latin typeface="Calibri" panose="020F0502020204030204" pitchFamily="34" charset="0"/>
                        </a:rPr>
                        <a:t>127</a:t>
                      </a:r>
                    </a:p>
                  </a:txBody>
                  <a:tcPr marL="9525" marR="9525" marT="9525" marB="0" anchor="ctr"/>
                </a:tc>
                <a:tc>
                  <a:txBody>
                    <a:bodyPr/>
                    <a:lstStyle/>
                    <a:p>
                      <a:pPr algn="ctr" rtl="0" fontAlgn="ctr"/>
                      <a:r>
                        <a:rPr lang="es-CL" sz="900" b="0" i="0" u="none" strike="noStrike">
                          <a:solidFill>
                            <a:srgbClr val="000000"/>
                          </a:solidFill>
                          <a:effectLst/>
                          <a:latin typeface="Calibri" panose="020F0502020204030204" pitchFamily="34" charset="0"/>
                        </a:rPr>
                        <a:t>58</a:t>
                      </a:r>
                    </a:p>
                  </a:txBody>
                  <a:tcPr marL="9525" marR="9525" marT="9525" marB="0" anchor="ctr"/>
                </a:tc>
                <a:tc>
                  <a:txBody>
                    <a:bodyPr/>
                    <a:lstStyle/>
                    <a:p>
                      <a:pPr algn="ctr" rtl="0" fontAlgn="ctr"/>
                      <a:r>
                        <a:rPr lang="es-CL" sz="900" b="0" i="0" u="none" strike="noStrike">
                          <a:solidFill>
                            <a:srgbClr val="000000"/>
                          </a:solidFill>
                          <a:effectLst/>
                          <a:latin typeface="Calibri" panose="020F0502020204030204" pitchFamily="34" charset="0"/>
                        </a:rPr>
                        <a:t>1</a:t>
                      </a:r>
                    </a:p>
                  </a:txBody>
                  <a:tcPr marL="9525" marR="9525" marT="9525" marB="0" anchor="ctr"/>
                </a:tc>
                <a:tc>
                  <a:txBody>
                    <a:bodyPr/>
                    <a:lstStyle/>
                    <a:p>
                      <a:pPr algn="ctr" rtl="0" fontAlgn="ctr"/>
                      <a:r>
                        <a:rPr lang="es-CL" sz="900" b="0" i="0" u="none" strike="noStrike">
                          <a:solidFill>
                            <a:srgbClr val="000000"/>
                          </a:solidFill>
                          <a:effectLst/>
                          <a:latin typeface="Calibri" panose="020F0502020204030204" pitchFamily="34" charset="0"/>
                        </a:rPr>
                        <a:t>280</a:t>
                      </a:r>
                    </a:p>
                  </a:txBody>
                  <a:tcPr marL="9525" marR="9525" marT="9525" marB="0" anchor="ctr"/>
                </a:tc>
                <a:tc>
                  <a:txBody>
                    <a:bodyPr/>
                    <a:lstStyle/>
                    <a:p>
                      <a:pPr algn="ctr" rtl="0" fontAlgn="ctr"/>
                      <a:r>
                        <a:rPr lang="es-CL" sz="900" b="0" i="0" u="none" strike="noStrike">
                          <a:solidFill>
                            <a:srgbClr val="000000"/>
                          </a:solidFill>
                          <a:effectLst/>
                          <a:latin typeface="Calibri" panose="020F0502020204030204" pitchFamily="34" charset="0"/>
                        </a:rPr>
                        <a:t>141</a:t>
                      </a:r>
                    </a:p>
                  </a:txBody>
                  <a:tcPr marL="9525" marR="9525" marT="9525" marB="0" anchor="ctr"/>
                </a:tc>
                <a:extLst>
                  <a:ext uri="{0D108BD9-81ED-4DB2-BD59-A6C34878D82A}">
                    <a16:rowId xmlns:a16="http://schemas.microsoft.com/office/drawing/2014/main" xmlns="" val="10002"/>
                  </a:ext>
                </a:extLst>
              </a:tr>
              <a:tr h="172362">
                <a:tc>
                  <a:txBody>
                    <a:bodyPr/>
                    <a:lstStyle/>
                    <a:p>
                      <a:pPr algn="l" rtl="0" fontAlgn="ctr"/>
                      <a:r>
                        <a:rPr lang="es-CL" sz="800" u="none" strike="noStrike">
                          <a:effectLst/>
                        </a:rPr>
                        <a:t>32.04.005 - Créditos Largo Plazo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rtl="0" fontAlgn="ctr"/>
                      <a:r>
                        <a:rPr lang="es-CL" sz="900" b="0" i="0" u="none" strike="noStrike">
                          <a:solidFill>
                            <a:srgbClr val="000000"/>
                          </a:solidFill>
                          <a:effectLst/>
                          <a:latin typeface="Calibri" panose="020F0502020204030204" pitchFamily="34" charset="0"/>
                        </a:rPr>
                        <a:t>299.057</a:t>
                      </a:r>
                    </a:p>
                  </a:txBody>
                  <a:tcPr marL="9525" marR="9525" marT="9525" marB="0" anchor="ctr"/>
                </a:tc>
                <a:tc>
                  <a:txBody>
                    <a:bodyPr/>
                    <a:lstStyle/>
                    <a:p>
                      <a:pPr algn="ctr" rtl="0" fontAlgn="ctr"/>
                      <a:r>
                        <a:rPr lang="es-CL" sz="900" b="0" i="0" u="none" strike="noStrike">
                          <a:solidFill>
                            <a:srgbClr val="000000"/>
                          </a:solidFill>
                          <a:effectLst/>
                          <a:latin typeface="Calibri" panose="020F0502020204030204" pitchFamily="34" charset="0"/>
                        </a:rPr>
                        <a:t>294.118</a:t>
                      </a:r>
                    </a:p>
                  </a:txBody>
                  <a:tcPr marL="9525" marR="9525" marT="9525" marB="0" anchor="ctr"/>
                </a:tc>
                <a:tc>
                  <a:txBody>
                    <a:bodyPr/>
                    <a:lstStyle/>
                    <a:p>
                      <a:pPr algn="ctr" rtl="0" fontAlgn="ctr"/>
                      <a:r>
                        <a:rPr lang="es-CL" sz="900" b="0" i="0" u="none" strike="noStrike">
                          <a:solidFill>
                            <a:srgbClr val="000000"/>
                          </a:solidFill>
                          <a:effectLst/>
                          <a:latin typeface="Calibri" panose="020F0502020204030204" pitchFamily="34" charset="0"/>
                        </a:rPr>
                        <a:t>98,35%</a:t>
                      </a:r>
                    </a:p>
                  </a:txBody>
                  <a:tcPr marL="9525" marR="9525" marT="9525" marB="0" anchor="ctr"/>
                </a:tc>
                <a:tc>
                  <a:txBody>
                    <a:bodyPr/>
                    <a:lstStyle/>
                    <a:p>
                      <a:pPr algn="ctr" rtl="0" fontAlgn="ctr"/>
                      <a:r>
                        <a:rPr lang="es-CL" sz="900" b="0" i="0" u="none" strike="noStrike">
                          <a:solidFill>
                            <a:srgbClr val="000000"/>
                          </a:solidFill>
                          <a:effectLst/>
                          <a:latin typeface="Calibri" panose="020F0502020204030204" pitchFamily="34" charset="0"/>
                        </a:rPr>
                        <a:t>33</a:t>
                      </a:r>
                    </a:p>
                  </a:txBody>
                  <a:tcPr marL="9525" marR="9525" marT="9525" marB="0" anchor="ctr"/>
                </a:tc>
                <a:tc>
                  <a:txBody>
                    <a:bodyPr/>
                    <a:lstStyle/>
                    <a:p>
                      <a:pPr algn="ctr" rtl="0" fontAlgn="ctr"/>
                      <a:r>
                        <a:rPr lang="es-CL" sz="900" b="0" i="0" u="none" strike="noStrike">
                          <a:solidFill>
                            <a:srgbClr val="000000"/>
                          </a:solidFill>
                          <a:effectLst/>
                          <a:latin typeface="Calibri" panose="020F0502020204030204" pitchFamily="34" charset="0"/>
                        </a:rPr>
                        <a:t>72</a:t>
                      </a:r>
                    </a:p>
                  </a:txBody>
                  <a:tcPr marL="9525" marR="9525" marT="9525" marB="0" anchor="ctr"/>
                </a:tc>
                <a:tc>
                  <a:txBody>
                    <a:bodyPr/>
                    <a:lstStyle/>
                    <a:p>
                      <a:pPr algn="ctr" rtl="0" fontAlgn="ctr"/>
                      <a:r>
                        <a:rPr lang="es-CL" sz="900" b="0" i="0" u="none" strike="noStrike">
                          <a:solidFill>
                            <a:srgbClr val="000000"/>
                          </a:solidFill>
                          <a:effectLst/>
                          <a:latin typeface="Calibri" panose="020F0502020204030204" pitchFamily="34" charset="0"/>
                        </a:rPr>
                        <a:t>34</a:t>
                      </a:r>
                    </a:p>
                  </a:txBody>
                  <a:tcPr marL="9525" marR="9525" marT="9525" marB="0" anchor="ctr"/>
                </a:tc>
                <a:tc>
                  <a:txBody>
                    <a:bodyPr/>
                    <a:lstStyle/>
                    <a:p>
                      <a:pPr algn="ctr" rtl="0" fontAlgn="ctr"/>
                      <a:r>
                        <a:rPr lang="es-CL" sz="900" b="0" i="0" u="none" strike="noStrike">
                          <a:solidFill>
                            <a:srgbClr val="000000"/>
                          </a:solidFill>
                          <a:effectLst/>
                          <a:latin typeface="Calibri" panose="020F0502020204030204" pitchFamily="34" charset="0"/>
                        </a:rPr>
                        <a:t>59</a:t>
                      </a:r>
                    </a:p>
                  </a:txBody>
                  <a:tcPr marL="9525" marR="9525" marT="9525" marB="0" anchor="ctr"/>
                </a:tc>
                <a:tc>
                  <a:txBody>
                    <a:bodyPr/>
                    <a:lstStyle/>
                    <a:p>
                      <a:pPr algn="ctr" rtl="0" fontAlgn="ctr"/>
                      <a:r>
                        <a:rPr lang="es-CL"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s-CL" sz="900" b="0" i="0" u="none" strike="noStrike">
                          <a:solidFill>
                            <a:srgbClr val="000000"/>
                          </a:solidFill>
                          <a:effectLst/>
                          <a:latin typeface="Calibri" panose="020F0502020204030204" pitchFamily="34" charset="0"/>
                        </a:rPr>
                        <a:t>67</a:t>
                      </a:r>
                    </a:p>
                  </a:txBody>
                  <a:tcPr marL="9525" marR="9525" marT="9525" marB="0" anchor="ctr"/>
                </a:tc>
                <a:tc>
                  <a:txBody>
                    <a:bodyPr/>
                    <a:lstStyle/>
                    <a:p>
                      <a:pPr algn="ctr" rtl="0" fontAlgn="ctr"/>
                      <a:r>
                        <a:rPr lang="es-CL" sz="900" b="0" i="0" u="none" strike="noStrike">
                          <a:solidFill>
                            <a:srgbClr val="000000"/>
                          </a:solidFill>
                          <a:effectLst/>
                          <a:latin typeface="Calibri" panose="020F0502020204030204" pitchFamily="34" charset="0"/>
                        </a:rPr>
                        <a:t>131</a:t>
                      </a:r>
                    </a:p>
                  </a:txBody>
                  <a:tcPr marL="9525" marR="9525" marT="9525" marB="0" anchor="ctr"/>
                </a:tc>
                <a:extLst>
                  <a:ext uri="{0D108BD9-81ED-4DB2-BD59-A6C34878D82A}">
                    <a16:rowId xmlns:a16="http://schemas.microsoft.com/office/drawing/2014/main" xmlns="" val="10003"/>
                  </a:ext>
                </a:extLst>
              </a:tr>
              <a:tr h="172362">
                <a:tc>
                  <a:txBody>
                    <a:bodyPr/>
                    <a:lstStyle/>
                    <a:p>
                      <a:pPr algn="l" rtl="0" fontAlgn="ctr"/>
                      <a:r>
                        <a:rPr lang="es-CL" sz="800" u="none" strike="noStrike">
                          <a:effectLst/>
                        </a:rPr>
                        <a:t>32.04.006 - Fondo Rotatorio Ley 18450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rtl="0" fontAlgn="ctr"/>
                      <a:r>
                        <a:rPr lang="es-CL" sz="900" b="0" i="0" u="none" strike="noStrike">
                          <a:solidFill>
                            <a:srgbClr val="000000"/>
                          </a:solidFill>
                          <a:effectLst/>
                          <a:latin typeface="Calibri" panose="020F0502020204030204" pitchFamily="34" charset="0"/>
                        </a:rPr>
                        <a:t>288.206</a:t>
                      </a:r>
                    </a:p>
                  </a:txBody>
                  <a:tcPr marL="9525" marR="9525" marT="9525" marB="0" anchor="ctr"/>
                </a:tc>
                <a:tc>
                  <a:txBody>
                    <a:bodyPr/>
                    <a:lstStyle/>
                    <a:p>
                      <a:pPr algn="ctr" rtl="0" fontAlgn="ctr"/>
                      <a:r>
                        <a:rPr lang="es-CL" sz="900" b="0" i="0" u="none" strike="noStrike" dirty="0">
                          <a:solidFill>
                            <a:srgbClr val="000000"/>
                          </a:solidFill>
                          <a:effectLst/>
                          <a:latin typeface="Calibri" panose="020F0502020204030204" pitchFamily="34" charset="0"/>
                        </a:rPr>
                        <a:t>288.173</a:t>
                      </a:r>
                    </a:p>
                  </a:txBody>
                  <a:tcPr marL="9525" marR="9525" marT="9525" marB="0" anchor="ctr"/>
                </a:tc>
                <a:tc>
                  <a:txBody>
                    <a:bodyPr/>
                    <a:lstStyle/>
                    <a:p>
                      <a:pPr algn="ctr" rtl="0" fontAlgn="ctr"/>
                      <a:r>
                        <a:rPr lang="es-CL" sz="900" b="0" i="0" u="none" strike="noStrike">
                          <a:solidFill>
                            <a:srgbClr val="000000"/>
                          </a:solidFill>
                          <a:effectLst/>
                          <a:latin typeface="Calibri" panose="020F0502020204030204" pitchFamily="34" charset="0"/>
                        </a:rPr>
                        <a:t>99,99%</a:t>
                      </a:r>
                    </a:p>
                  </a:txBody>
                  <a:tcPr marL="9525" marR="9525" marT="9525" marB="0" anchor="ctr"/>
                </a:tc>
                <a:tc>
                  <a:txBody>
                    <a:bodyPr/>
                    <a:lstStyle/>
                    <a:p>
                      <a:pPr algn="ctr" rtl="0" fontAlgn="ctr"/>
                      <a:r>
                        <a:rPr lang="es-CL"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s-CL"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s-CL"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s-CL"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s-CL"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s-CL" sz="900" b="0" i="0" u="none" strike="noStrike">
                          <a:solidFill>
                            <a:srgbClr val="000000"/>
                          </a:solidFill>
                          <a:effectLst/>
                          <a:latin typeface="Calibri" panose="020F0502020204030204" pitchFamily="34" charset="0"/>
                        </a:rPr>
                        <a:t>0</a:t>
                      </a:r>
                    </a:p>
                  </a:txBody>
                  <a:tcPr marL="9525" marR="9525" marT="9525" marB="0" anchor="ctr"/>
                </a:tc>
                <a:tc>
                  <a:txBody>
                    <a:bodyPr/>
                    <a:lstStyle/>
                    <a:p>
                      <a:pPr algn="ctr" rtl="0" fontAlgn="ctr"/>
                      <a:r>
                        <a:rPr lang="es-CL" sz="900" b="0" i="0" u="none" strike="noStrike">
                          <a:solidFill>
                            <a:srgbClr val="000000"/>
                          </a:solidFill>
                          <a:effectLst/>
                          <a:latin typeface="Calibri" panose="020F0502020204030204" pitchFamily="34" charset="0"/>
                        </a:rPr>
                        <a:t>0</a:t>
                      </a:r>
                    </a:p>
                  </a:txBody>
                  <a:tcPr marL="9525" marR="9525" marT="9525" marB="0" anchor="ctr"/>
                </a:tc>
                <a:extLst>
                  <a:ext uri="{0D108BD9-81ED-4DB2-BD59-A6C34878D82A}">
                    <a16:rowId xmlns:a16="http://schemas.microsoft.com/office/drawing/2014/main" xmlns="" val="10004"/>
                  </a:ext>
                </a:extLst>
              </a:tr>
              <a:tr h="172362">
                <a:tc>
                  <a:txBody>
                    <a:bodyPr/>
                    <a:lstStyle/>
                    <a:p>
                      <a:pPr algn="l" rtl="0" fontAlgn="ctr"/>
                      <a:r>
                        <a:rPr lang="es-CL" sz="800" b="1" u="none" strike="noStrike" dirty="0">
                          <a:effectLst/>
                        </a:rPr>
                        <a:t>Total</a:t>
                      </a:r>
                      <a:endParaRPr lang="es-CL" sz="800" b="1" i="0" u="none" strike="noStrike" dirty="0">
                        <a:solidFill>
                          <a:srgbClr val="FFFFFF"/>
                        </a:solidFill>
                        <a:effectLst/>
                        <a:latin typeface="Calibri" panose="020F0502020204030204" pitchFamily="34" charset="0"/>
                      </a:endParaRPr>
                    </a:p>
                  </a:txBody>
                  <a:tcPr marL="8208" marR="8208" marT="8208" marB="0" anchor="ctr"/>
                </a:tc>
                <a:tc>
                  <a:txBody>
                    <a:bodyPr/>
                    <a:lstStyle/>
                    <a:p>
                      <a:pPr algn="ctr" rtl="0" fontAlgn="ctr"/>
                      <a:r>
                        <a:rPr lang="es-CL" sz="900" b="1" i="0" u="none" strike="noStrike" dirty="0">
                          <a:solidFill>
                            <a:srgbClr val="000000"/>
                          </a:solidFill>
                          <a:effectLst/>
                          <a:latin typeface="Calibri" panose="020F0502020204030204" pitchFamily="34" charset="0"/>
                        </a:rPr>
                        <a:t>2.051.816</a:t>
                      </a:r>
                    </a:p>
                  </a:txBody>
                  <a:tcPr marL="9525" marR="9525" marT="9525" marB="0" anchor="ctr"/>
                </a:tc>
                <a:tc>
                  <a:txBody>
                    <a:bodyPr/>
                    <a:lstStyle/>
                    <a:p>
                      <a:pPr algn="ctr" rtl="0" fontAlgn="ctr"/>
                      <a:r>
                        <a:rPr lang="es-CL" sz="900" b="1" i="0" u="none" strike="noStrike" dirty="0">
                          <a:solidFill>
                            <a:srgbClr val="000000"/>
                          </a:solidFill>
                          <a:effectLst/>
                          <a:latin typeface="Calibri" panose="020F0502020204030204" pitchFamily="34" charset="0"/>
                        </a:rPr>
                        <a:t>2.043.127</a:t>
                      </a:r>
                    </a:p>
                  </a:txBody>
                  <a:tcPr marL="9525" marR="9525" marT="9525" marB="0" anchor="ctr"/>
                </a:tc>
                <a:tc>
                  <a:txBody>
                    <a:bodyPr/>
                    <a:lstStyle/>
                    <a:p>
                      <a:pPr algn="ctr" rtl="0" fontAlgn="ctr"/>
                      <a:r>
                        <a:rPr lang="es-CL" sz="900" b="1" i="0" u="none" strike="noStrike" dirty="0">
                          <a:solidFill>
                            <a:srgbClr val="000000"/>
                          </a:solidFill>
                          <a:effectLst/>
                          <a:latin typeface="Calibri" panose="020F0502020204030204" pitchFamily="34" charset="0"/>
                        </a:rPr>
                        <a:t>99,58%</a:t>
                      </a:r>
                    </a:p>
                  </a:txBody>
                  <a:tcPr marL="9525" marR="9525" marT="9525" marB="0" anchor="ctr"/>
                </a:tc>
                <a:tc gridSpan="5">
                  <a:txBody>
                    <a:bodyPr/>
                    <a:lstStyle/>
                    <a:p>
                      <a:pPr algn="ctr" rtl="0" fontAlgn="ctr"/>
                      <a:r>
                        <a:rPr lang="es-CL" sz="800" b="1" u="none" strike="noStrike" dirty="0">
                          <a:effectLst/>
                        </a:rPr>
                        <a:t>Total de Créditos directos otorgados</a:t>
                      </a:r>
                      <a:endParaRPr lang="es-CL" sz="800" b="1" i="0" u="none" strike="noStrike" dirty="0">
                        <a:solidFill>
                          <a:srgbClr val="000000"/>
                        </a:solidFill>
                        <a:effectLst/>
                        <a:latin typeface="Calibri" panose="020F0502020204030204" pitchFamily="34" charset="0"/>
                      </a:endParaRPr>
                    </a:p>
                  </a:txBody>
                  <a:tcPr marL="8208" marR="8208" marT="8208" marB="0" anchor="ct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gridSpan="2">
                  <a:txBody>
                    <a:bodyPr/>
                    <a:lstStyle/>
                    <a:p>
                      <a:pPr algn="ctr" rtl="0" fontAlgn="ctr"/>
                      <a:r>
                        <a:rPr lang="es-CL" sz="800" b="1" i="0" u="none" strike="noStrike" dirty="0" smtClean="0">
                          <a:solidFill>
                            <a:srgbClr val="000000"/>
                          </a:solidFill>
                          <a:effectLst/>
                          <a:latin typeface="Calibri" panose="020F0502020204030204" pitchFamily="34" charset="0"/>
                        </a:rPr>
                        <a:t>347</a:t>
                      </a:r>
                      <a:endParaRPr lang="es-CL" sz="800" b="1" i="0" u="none" strike="noStrike" dirty="0">
                        <a:solidFill>
                          <a:srgbClr val="000000"/>
                        </a:solidFill>
                        <a:effectLst/>
                        <a:latin typeface="Calibri" panose="020F0502020204030204" pitchFamily="34" charset="0"/>
                      </a:endParaRPr>
                    </a:p>
                  </a:txBody>
                  <a:tcPr marL="8208" marR="8208" marT="8208" marB="0" anchor="ctr"/>
                </a:tc>
                <a:tc hMerge="1">
                  <a:txBody>
                    <a:bodyPr/>
                    <a:lstStyle/>
                    <a:p>
                      <a:endParaRPr lang="es-CL"/>
                    </a:p>
                  </a:txBody>
                  <a:tcPr/>
                </a:tc>
                <a:extLst>
                  <a:ext uri="{0D108BD9-81ED-4DB2-BD59-A6C34878D82A}">
                    <a16:rowId xmlns:a16="http://schemas.microsoft.com/office/drawing/2014/main" xmlns="" val="10006"/>
                  </a:ext>
                </a:extLst>
              </a:tr>
            </a:tbl>
          </a:graphicData>
        </a:graphic>
      </p:graphicFrame>
      <p:graphicFrame>
        <p:nvGraphicFramePr>
          <p:cNvPr id="17" name="Gráfico 16"/>
          <p:cNvGraphicFramePr/>
          <p:nvPr>
            <p:extLst>
              <p:ext uri="{D42A27DB-BD31-4B8C-83A1-F6EECF244321}">
                <p14:modId xmlns:p14="http://schemas.microsoft.com/office/powerpoint/2010/main" val="896484269"/>
              </p:ext>
            </p:extLst>
          </p:nvPr>
        </p:nvGraphicFramePr>
        <p:xfrm>
          <a:off x="7238703" y="1574782"/>
          <a:ext cx="1891030" cy="15288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Gráfico 17"/>
          <p:cNvGraphicFramePr/>
          <p:nvPr>
            <p:extLst>
              <p:ext uri="{D42A27DB-BD31-4B8C-83A1-F6EECF244321}">
                <p14:modId xmlns:p14="http://schemas.microsoft.com/office/powerpoint/2010/main" val="3045398243"/>
              </p:ext>
            </p:extLst>
          </p:nvPr>
        </p:nvGraphicFramePr>
        <p:xfrm>
          <a:off x="7273758" y="3350242"/>
          <a:ext cx="1855975" cy="129402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Gráfico 18"/>
          <p:cNvGraphicFramePr/>
          <p:nvPr>
            <p:extLst>
              <p:ext uri="{D42A27DB-BD31-4B8C-83A1-F6EECF244321}">
                <p14:modId xmlns:p14="http://schemas.microsoft.com/office/powerpoint/2010/main" val="2674938724"/>
              </p:ext>
            </p:extLst>
          </p:nvPr>
        </p:nvGraphicFramePr>
        <p:xfrm>
          <a:off x="7273757" y="4737858"/>
          <a:ext cx="1855976" cy="143691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91813014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457200" y="87351"/>
            <a:ext cx="8229600" cy="1143000"/>
          </a:xfrm>
        </p:spPr>
        <p:txBody>
          <a:bodyPr>
            <a:normAutofit/>
          </a:bodyPr>
          <a:lstStyle/>
          <a:p>
            <a:pPr>
              <a:spcBef>
                <a:spcPct val="20000"/>
              </a:spcBef>
            </a:pPr>
            <a:r>
              <a:rPr lang="es-CL" sz="2800" dirty="0">
                <a:solidFill>
                  <a:srgbClr val="333333"/>
                </a:solidFill>
                <a:latin typeface="Berlin Sans FB" panose="020E0602020502020306" pitchFamily="34" charset="0"/>
                <a:ea typeface="+mn-ea"/>
                <a:cs typeface="+mn-cs"/>
              </a:rPr>
              <a:t>INDAP en REGIONES  </a:t>
            </a:r>
          </a:p>
        </p:txBody>
      </p:sp>
      <p:sp>
        <p:nvSpPr>
          <p:cNvPr id="4" name="Marcador de contenido 3"/>
          <p:cNvSpPr>
            <a:spLocks noGrp="1"/>
          </p:cNvSpPr>
          <p:nvPr>
            <p:ph idx="1"/>
          </p:nvPr>
        </p:nvSpPr>
        <p:spPr>
          <a:xfrm>
            <a:off x="484742" y="1002535"/>
            <a:ext cx="8519082" cy="4859223"/>
          </a:xfrm>
        </p:spPr>
        <p:txBody>
          <a:bodyPr>
            <a:normAutofit/>
          </a:bodyPr>
          <a:lstStyle/>
          <a:p>
            <a:pPr marL="0" indent="0">
              <a:buNone/>
            </a:pPr>
            <a:r>
              <a:rPr lang="es-CL" sz="2000" b="1" dirty="0" smtClean="0"/>
              <a:t>Tarapacá</a:t>
            </a:r>
            <a:r>
              <a:rPr lang="es-CL" sz="2000" dirty="0" smtClean="0"/>
              <a:t> </a:t>
            </a:r>
          </a:p>
          <a:p>
            <a:pPr marL="0" indent="0">
              <a:buNone/>
            </a:pPr>
            <a:endParaRPr lang="es-CL" sz="2000" dirty="0"/>
          </a:p>
          <a:p>
            <a:pPr marL="0" indent="0">
              <a:buNone/>
            </a:pPr>
            <a:endParaRPr lang="es-CL" sz="2000" dirty="0" smtClean="0"/>
          </a:p>
          <a:p>
            <a:pPr marL="0" indent="0">
              <a:buNone/>
            </a:pPr>
            <a:endParaRPr lang="es-CL" sz="2000" dirty="0"/>
          </a:p>
          <a:p>
            <a:pPr marL="0" indent="0">
              <a:buNone/>
            </a:pPr>
            <a:endParaRPr lang="es-CL" sz="2000" dirty="0" smtClean="0"/>
          </a:p>
          <a:p>
            <a:pPr marL="0" indent="0">
              <a:buNone/>
            </a:pPr>
            <a:endParaRPr lang="es-CL" sz="2000" dirty="0"/>
          </a:p>
          <a:p>
            <a:pPr marL="0" indent="0">
              <a:buNone/>
            </a:pPr>
            <a:endParaRPr lang="es-CL" sz="2000" dirty="0" smtClean="0"/>
          </a:p>
          <a:p>
            <a:pPr marL="0" indent="0">
              <a:buNone/>
            </a:pPr>
            <a:endParaRPr lang="es-CL" sz="2000" dirty="0"/>
          </a:p>
          <a:p>
            <a:pPr marL="0" indent="0">
              <a:buNone/>
            </a:pPr>
            <a:endParaRPr lang="es-CL" sz="2000" dirty="0" smtClean="0"/>
          </a:p>
          <a:p>
            <a:pPr marL="0" indent="0">
              <a:buNone/>
            </a:pPr>
            <a:endParaRPr lang="es-CL" sz="2000" dirty="0"/>
          </a:p>
          <a:p>
            <a:pPr marL="0" indent="0">
              <a:buNone/>
            </a:pPr>
            <a:r>
              <a:rPr lang="es-CL" sz="2000" dirty="0" smtClean="0"/>
              <a:t>                                                                                                 Agencias de área </a:t>
            </a:r>
            <a:endParaRPr lang="es-CL" sz="2000" dirty="0"/>
          </a:p>
          <a:p>
            <a:pPr marL="0" indent="0">
              <a:buNone/>
            </a:pPr>
            <a:r>
              <a:rPr lang="es-CL" sz="2000" dirty="0" smtClean="0"/>
              <a:t>                                                                                                     Pozo Almonte </a:t>
            </a:r>
            <a:endParaRPr lang="es-CL" sz="2000" dirty="0"/>
          </a:p>
        </p:txBody>
      </p:sp>
      <p:pic>
        <p:nvPicPr>
          <p:cNvPr id="9" name="Imagen 8"/>
          <p:cNvPicPr>
            <a:picLocks noChangeAspect="1"/>
          </p:cNvPicPr>
          <p:nvPr/>
        </p:nvPicPr>
        <p:blipFill>
          <a:blip r:embed="rId2"/>
          <a:stretch>
            <a:fillRect/>
          </a:stretch>
        </p:blipFill>
        <p:spPr>
          <a:xfrm>
            <a:off x="6132171" y="1950463"/>
            <a:ext cx="2152075" cy="2761727"/>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749257199"/>
              </p:ext>
            </p:extLst>
          </p:nvPr>
        </p:nvGraphicFramePr>
        <p:xfrm>
          <a:off x="505930" y="3695302"/>
          <a:ext cx="5047276" cy="2109737"/>
        </p:xfrm>
        <a:graphic>
          <a:graphicData uri="http://schemas.openxmlformats.org/drawingml/2006/table">
            <a:tbl>
              <a:tblPr firstRow="1" bandRow="1">
                <a:tableStyleId>{5C22544A-7EE6-4342-B048-85BDC9FD1C3A}</a:tableStyleId>
              </a:tblPr>
              <a:tblGrid>
                <a:gridCol w="2123031">
                  <a:extLst>
                    <a:ext uri="{9D8B030D-6E8A-4147-A177-3AD203B41FA5}">
                      <a16:colId xmlns:a16="http://schemas.microsoft.com/office/drawing/2014/main" xmlns="" val="20000"/>
                    </a:ext>
                  </a:extLst>
                </a:gridCol>
                <a:gridCol w="1528583">
                  <a:extLst>
                    <a:ext uri="{9D8B030D-6E8A-4147-A177-3AD203B41FA5}">
                      <a16:colId xmlns:a16="http://schemas.microsoft.com/office/drawing/2014/main" xmlns="" val="20001"/>
                    </a:ext>
                  </a:extLst>
                </a:gridCol>
                <a:gridCol w="1395662">
                  <a:extLst>
                    <a:ext uri="{9D8B030D-6E8A-4147-A177-3AD203B41FA5}">
                      <a16:colId xmlns:a16="http://schemas.microsoft.com/office/drawing/2014/main" xmlns="" val="20002"/>
                    </a:ext>
                  </a:extLst>
                </a:gridCol>
              </a:tblGrid>
              <a:tr h="336021">
                <a:tc>
                  <a:txBody>
                    <a:bodyPr/>
                    <a:lstStyle/>
                    <a:p>
                      <a:r>
                        <a:rPr lang="es-CL" sz="1100" dirty="0" smtClean="0"/>
                        <a:t>Subtítulo</a:t>
                      </a:r>
                      <a:endParaRPr lang="es-CL" sz="1100" dirty="0"/>
                    </a:p>
                  </a:txBody>
                  <a:tcPr/>
                </a:tc>
                <a:tc>
                  <a:txBody>
                    <a:bodyPr/>
                    <a:lstStyle/>
                    <a:p>
                      <a:pPr algn="ctr" rtl="0" fontAlgn="ctr"/>
                      <a:r>
                        <a:rPr lang="es-CL" sz="1100" b="1" i="0" u="none" strike="noStrike" dirty="0">
                          <a:solidFill>
                            <a:srgbClr val="FFFFFF"/>
                          </a:solidFill>
                          <a:effectLst/>
                          <a:latin typeface="Calibri" panose="020F0502020204030204" pitchFamily="34" charset="0"/>
                        </a:rPr>
                        <a:t>Presupuesto M$ </a:t>
                      </a:r>
                      <a:r>
                        <a:rPr lang="es-CL" sz="1100" b="1" i="0" u="none" strike="noStrike" dirty="0" smtClean="0">
                          <a:solidFill>
                            <a:srgbClr val="FFFFFF"/>
                          </a:solidFill>
                          <a:effectLst/>
                          <a:latin typeface="Calibri" panose="020F0502020204030204" pitchFamily="34" charset="0"/>
                        </a:rPr>
                        <a:t>2021</a:t>
                      </a:r>
                      <a:endParaRPr lang="es-CL" sz="1100" b="1" i="0" u="none" strike="noStrike" dirty="0">
                        <a:solidFill>
                          <a:srgbClr val="FFFFFF"/>
                        </a:solidFill>
                        <a:effectLst/>
                        <a:latin typeface="Calibri" panose="020F0502020204030204" pitchFamily="34" charset="0"/>
                      </a:endParaRPr>
                    </a:p>
                  </a:txBody>
                  <a:tcPr marL="7620" marR="7620" marT="7620" marB="0" anchor="ctr"/>
                </a:tc>
                <a:tc>
                  <a:txBody>
                    <a:bodyPr/>
                    <a:lstStyle/>
                    <a:p>
                      <a:pPr algn="ctr" rtl="0" fontAlgn="ctr"/>
                      <a:r>
                        <a:rPr lang="es-CL" sz="1100" b="1" i="0" u="none" strike="noStrike" dirty="0">
                          <a:solidFill>
                            <a:srgbClr val="FFFFFF"/>
                          </a:solidFill>
                          <a:effectLst/>
                          <a:latin typeface="Calibri" panose="020F0502020204030204" pitchFamily="34" charset="0"/>
                        </a:rPr>
                        <a:t>Ejecución M$ </a:t>
                      </a:r>
                      <a:r>
                        <a:rPr lang="es-CL" sz="1100" b="1" i="0" u="none" strike="noStrike" dirty="0" smtClean="0">
                          <a:solidFill>
                            <a:srgbClr val="FFFFFF"/>
                          </a:solidFill>
                          <a:effectLst/>
                          <a:latin typeface="Calibri" panose="020F0502020204030204" pitchFamily="34" charset="0"/>
                        </a:rPr>
                        <a:t>2021</a:t>
                      </a:r>
                      <a:endParaRPr lang="es-CL" sz="1100" b="1" i="0" u="none" strike="noStrike" dirty="0">
                        <a:solidFill>
                          <a:srgbClr val="FFFFFF"/>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0"/>
                  </a:ext>
                </a:extLst>
              </a:tr>
              <a:tr h="275422">
                <a:tc>
                  <a:txBody>
                    <a:bodyPr/>
                    <a:lstStyle/>
                    <a:p>
                      <a:r>
                        <a:rPr lang="es-CL" sz="1100" dirty="0" smtClean="0"/>
                        <a:t>24 Transferencias corrientes </a:t>
                      </a:r>
                      <a:endParaRPr lang="es-CL" sz="1100" dirty="0"/>
                    </a:p>
                  </a:txBody>
                  <a:tcP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1.105.256 </a:t>
                      </a:r>
                      <a:endParaRPr lang="es-CL"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1.103.974 </a:t>
                      </a:r>
                      <a:endParaRPr lang="es-CL"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308472">
                <a:tc>
                  <a:txBody>
                    <a:bodyPr/>
                    <a:lstStyle/>
                    <a:p>
                      <a:r>
                        <a:rPr lang="es-CL" sz="1100" dirty="0" smtClean="0"/>
                        <a:t>32 Préstamos</a:t>
                      </a:r>
                      <a:endParaRPr lang="es-CL" sz="1100" dirty="0"/>
                    </a:p>
                  </a:txBody>
                  <a:tcP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486.207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485.903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286439">
                <a:tc>
                  <a:txBody>
                    <a:bodyPr/>
                    <a:lstStyle/>
                    <a:p>
                      <a:r>
                        <a:rPr lang="es-CL" sz="1100" dirty="0" smtClean="0"/>
                        <a:t>33 Transferencias de</a:t>
                      </a:r>
                      <a:r>
                        <a:rPr lang="es-CL" sz="1100" baseline="0" dirty="0" smtClean="0"/>
                        <a:t> capital</a:t>
                      </a:r>
                      <a:endParaRPr lang="es-CL" sz="1100" dirty="0"/>
                    </a:p>
                  </a:txBody>
                  <a:tcP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656.570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656.270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308472">
                <a:tc>
                  <a:txBody>
                    <a:bodyPr/>
                    <a:lstStyle/>
                    <a:p>
                      <a:r>
                        <a:rPr lang="es-CL" sz="1100" b="1" dirty="0" smtClean="0"/>
                        <a:t>Subtotal Productos Estratégicos</a:t>
                      </a:r>
                      <a:endParaRPr lang="es-CL" sz="1100" b="1" dirty="0"/>
                    </a:p>
                  </a:txBody>
                  <a:tcP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2.248.034 </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2.246.147 </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308473">
                <a:tc>
                  <a:txBody>
                    <a:bodyPr/>
                    <a:lstStyle/>
                    <a:p>
                      <a:r>
                        <a:rPr lang="es-CL" sz="1100" b="1" dirty="0" smtClean="0"/>
                        <a:t>Subtotal Gestión Interna </a:t>
                      </a:r>
                      <a:endParaRPr lang="es-CL" sz="1100" b="1" dirty="0"/>
                    </a:p>
                  </a:txBody>
                  <a:tcP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728.616 </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728.616 </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286438">
                <a:tc>
                  <a:txBody>
                    <a:bodyPr/>
                    <a:lstStyle/>
                    <a:p>
                      <a:r>
                        <a:rPr lang="es-CL" sz="1100" b="1" dirty="0" smtClean="0"/>
                        <a:t>Total General </a:t>
                      </a:r>
                      <a:endParaRPr lang="es-CL" sz="1100" b="1" dirty="0"/>
                    </a:p>
                  </a:txBody>
                  <a:tcPr/>
                </a:tc>
                <a:tc>
                  <a:txBody>
                    <a:bodyPr/>
                    <a:lstStyle/>
                    <a:p>
                      <a:pPr algn="ct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2.976.650 </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2.974.764 </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754976683"/>
              </p:ext>
            </p:extLst>
          </p:nvPr>
        </p:nvGraphicFramePr>
        <p:xfrm>
          <a:off x="505931" y="1634138"/>
          <a:ext cx="4988309" cy="1811241"/>
        </p:xfrm>
        <a:graphic>
          <a:graphicData uri="http://schemas.openxmlformats.org/drawingml/2006/table">
            <a:tbl>
              <a:tblPr firstRow="1" bandRow="1">
                <a:tableStyleId>{5C22544A-7EE6-4342-B048-85BDC9FD1C3A}</a:tableStyleId>
              </a:tblPr>
              <a:tblGrid>
                <a:gridCol w="3674971">
                  <a:extLst>
                    <a:ext uri="{9D8B030D-6E8A-4147-A177-3AD203B41FA5}">
                      <a16:colId xmlns:a16="http://schemas.microsoft.com/office/drawing/2014/main" xmlns="" val="20000"/>
                    </a:ext>
                  </a:extLst>
                </a:gridCol>
                <a:gridCol w="605928">
                  <a:extLst>
                    <a:ext uri="{9D8B030D-6E8A-4147-A177-3AD203B41FA5}">
                      <a16:colId xmlns:a16="http://schemas.microsoft.com/office/drawing/2014/main" xmlns="" val="20001"/>
                    </a:ext>
                  </a:extLst>
                </a:gridCol>
                <a:gridCol w="707410">
                  <a:extLst>
                    <a:ext uri="{9D8B030D-6E8A-4147-A177-3AD203B41FA5}">
                      <a16:colId xmlns:a16="http://schemas.microsoft.com/office/drawing/2014/main" xmlns="" val="20002"/>
                    </a:ext>
                  </a:extLst>
                </a:gridCol>
              </a:tblGrid>
              <a:tr h="345997">
                <a:tc>
                  <a:txBody>
                    <a:bodyPr/>
                    <a:lstStyle/>
                    <a:p>
                      <a:r>
                        <a:rPr lang="es-CL" sz="1100" dirty="0" smtClean="0"/>
                        <a:t>ITEM</a:t>
                      </a:r>
                      <a:endParaRPr lang="es-CL" sz="1100" dirty="0"/>
                    </a:p>
                  </a:txBody>
                  <a:tcPr/>
                </a:tc>
                <a:tc>
                  <a:txBody>
                    <a:bodyPr/>
                    <a:lstStyle/>
                    <a:p>
                      <a:pPr algn="ctr"/>
                      <a:r>
                        <a:rPr lang="es-CL" sz="1100" dirty="0" smtClean="0"/>
                        <a:t>2021</a:t>
                      </a:r>
                      <a:endParaRPr lang="es-CL" sz="1100" dirty="0"/>
                    </a:p>
                  </a:txBody>
                  <a:tcPr/>
                </a:tc>
                <a:tc>
                  <a:txBody>
                    <a:bodyPr/>
                    <a:lstStyle/>
                    <a:p>
                      <a:pPr algn="ctr"/>
                      <a:r>
                        <a:rPr lang="es-CL" sz="1100" dirty="0" smtClean="0"/>
                        <a:t>%</a:t>
                      </a:r>
                      <a:endParaRPr lang="es-CL" sz="1100" dirty="0"/>
                    </a:p>
                  </a:txBody>
                  <a:tcPr/>
                </a:tc>
                <a:extLst>
                  <a:ext uri="{0D108BD9-81ED-4DB2-BD59-A6C34878D82A}">
                    <a16:rowId xmlns:a16="http://schemas.microsoft.com/office/drawing/2014/main" xmlns="" val="10000"/>
                  </a:ext>
                </a:extLst>
              </a:tr>
              <a:tr h="286439">
                <a:tc>
                  <a:txBody>
                    <a:bodyPr/>
                    <a:lstStyle/>
                    <a:p>
                      <a:r>
                        <a:rPr lang="es-CL" sz="1100" dirty="0" smtClean="0"/>
                        <a:t>Número total usuarias/os totales (incluidos Emergencia)</a:t>
                      </a:r>
                      <a:endParaRPr lang="es-CL" sz="1100" dirty="0"/>
                    </a:p>
                  </a:txBody>
                  <a:tcP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1.189</a:t>
                      </a:r>
                      <a:endParaRPr lang="es-CL"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es-CL"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297455">
                <a:tc>
                  <a:txBody>
                    <a:bodyPr/>
                    <a:lstStyle/>
                    <a:p>
                      <a:r>
                        <a:rPr lang="es-CL" sz="1100" dirty="0" smtClean="0"/>
                        <a:t>Número de usuarias/os pertenecientes</a:t>
                      </a:r>
                      <a:r>
                        <a:rPr lang="es-CL" sz="1100" baseline="0" dirty="0" smtClean="0"/>
                        <a:t> a pueblos originarios </a:t>
                      </a:r>
                      <a:endParaRPr lang="es-CL" sz="1100" dirty="0"/>
                    </a:p>
                  </a:txBody>
                  <a:tcP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1.145</a:t>
                      </a:r>
                      <a:endParaRPr lang="es-CL"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96%</a:t>
                      </a:r>
                      <a:endParaRPr lang="es-CL"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297456">
                <a:tc>
                  <a:txBody>
                    <a:bodyPr/>
                    <a:lstStyle/>
                    <a:p>
                      <a:r>
                        <a:rPr lang="es-CL" sz="1100" dirty="0" smtClean="0"/>
                        <a:t>Número total usuarias</a:t>
                      </a:r>
                      <a:endParaRPr lang="es-CL" sz="1100" dirty="0"/>
                    </a:p>
                  </a:txBody>
                  <a:tcP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541</a:t>
                      </a:r>
                      <a:endParaRPr lang="es-CL"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46%</a:t>
                      </a:r>
                      <a:endParaRPr lang="es-CL"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297455">
                <a:tc>
                  <a:txBody>
                    <a:bodyPr/>
                    <a:lstStyle/>
                    <a:p>
                      <a:r>
                        <a:rPr lang="es-CL" sz="1100" dirty="0" smtClean="0"/>
                        <a:t>Número de usuarias/os</a:t>
                      </a:r>
                      <a:r>
                        <a:rPr lang="es-CL" sz="1100" baseline="0" dirty="0" smtClean="0"/>
                        <a:t> jóvenes </a:t>
                      </a:r>
                      <a:endParaRPr lang="es-CL" sz="1100" dirty="0"/>
                    </a:p>
                  </a:txBody>
                  <a:tcP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78</a:t>
                      </a:r>
                      <a:endParaRPr lang="es-CL"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s-CL"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286439">
                <a:tc>
                  <a:txBody>
                    <a:bodyPr/>
                    <a:lstStyle/>
                    <a:p>
                      <a:r>
                        <a:rPr lang="es-CL" sz="1100" dirty="0" smtClean="0"/>
                        <a:t>Promedio de edad</a:t>
                      </a:r>
                      <a:endParaRPr lang="es-CL" sz="1100" dirty="0"/>
                    </a:p>
                  </a:txBody>
                  <a:tcPr/>
                </a:tc>
                <a:tc gridSpan="2">
                  <a:txBody>
                    <a:bodyPr/>
                    <a:lstStyle/>
                    <a:p>
                      <a:pPr algn="ctr"/>
                      <a:r>
                        <a:rPr lang="es-CL" sz="1100" dirty="0" smtClean="0"/>
                        <a:t>  59</a:t>
                      </a:r>
                      <a:r>
                        <a:rPr lang="es-CL" sz="1100" baseline="0" dirty="0" smtClean="0"/>
                        <a:t> </a:t>
                      </a:r>
                      <a:r>
                        <a:rPr lang="es-CL" sz="1100" dirty="0" smtClean="0"/>
                        <a:t>años </a:t>
                      </a:r>
                      <a:endParaRPr lang="es-CL" sz="1100" dirty="0"/>
                    </a:p>
                  </a:txBody>
                  <a:tcPr/>
                </a:tc>
                <a:tc hMerge="1">
                  <a:txBody>
                    <a:bodyPr/>
                    <a:lstStyle/>
                    <a:p>
                      <a:endParaRPr lang="es-CL" dirty="0"/>
                    </a:p>
                  </a:txBody>
                  <a:tcPr/>
                </a:tc>
                <a:extLst>
                  <a:ext uri="{0D108BD9-81ED-4DB2-BD59-A6C34878D82A}">
                    <a16:rowId xmlns:a16="http://schemas.microsoft.com/office/drawing/2014/main" xmlns="" val="10005"/>
                  </a:ext>
                </a:extLst>
              </a:tr>
            </a:tbl>
          </a:graphicData>
        </a:graphic>
      </p:graphicFrame>
      <p:pic>
        <p:nvPicPr>
          <p:cNvPr id="13" name="Imagen 12"/>
          <p:cNvPicPr>
            <a:picLocks noChangeAspect="1"/>
          </p:cNvPicPr>
          <p:nvPr/>
        </p:nvPicPr>
        <p:blipFill>
          <a:blip r:embed="rId3"/>
          <a:stretch>
            <a:fillRect/>
          </a:stretch>
        </p:blipFill>
        <p:spPr>
          <a:xfrm>
            <a:off x="5982806" y="5105150"/>
            <a:ext cx="298730" cy="286537"/>
          </a:xfrm>
          <a:prstGeom prst="rect">
            <a:avLst/>
          </a:prstGeom>
        </p:spPr>
      </p:pic>
      <p:sp>
        <p:nvSpPr>
          <p:cNvPr id="11" name="CuadroTexto 10"/>
          <p:cNvSpPr txBox="1"/>
          <p:nvPr/>
        </p:nvSpPr>
        <p:spPr>
          <a:xfrm>
            <a:off x="323528" y="6207645"/>
            <a:ext cx="6983434"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a:t>
            </a:r>
            <a:r>
              <a:rPr lang="es-CL" dirty="0">
                <a:solidFill>
                  <a:srgbClr val="4D4D4D"/>
                </a:solidFill>
              </a:rPr>
              <a:t> Sistema Tesorería y SIGFE, 31 de diciembre del </a:t>
            </a:r>
            <a:r>
              <a:rPr lang="es-CL" dirty="0" smtClean="0">
                <a:solidFill>
                  <a:srgbClr val="4D4D4D"/>
                </a:solidFill>
              </a:rPr>
              <a:t>2021.</a:t>
            </a:r>
            <a:endParaRPr lang="es-CL" dirty="0">
              <a:solidFill>
                <a:srgbClr val="4D4D4D"/>
              </a:solidFill>
            </a:endParaRPr>
          </a:p>
        </p:txBody>
      </p:sp>
      <p:pic>
        <p:nvPicPr>
          <p:cNvPr id="10" name="Picture 3"/>
          <p:cNvPicPr>
            <a:picLocks noChangeAspect="1" noChangeArrowheads="1"/>
          </p:cNvPicPr>
          <p:nvPr/>
        </p:nvPicPr>
        <p:blipFill>
          <a:blip r:embed="rId4" cstate="print"/>
          <a:srcRect/>
          <a:stretch>
            <a:fillRect/>
          </a:stretch>
        </p:blipFill>
        <p:spPr bwMode="auto">
          <a:xfrm>
            <a:off x="6281536" y="1190357"/>
            <a:ext cx="1419225" cy="800100"/>
          </a:xfrm>
          <a:prstGeom prst="rect">
            <a:avLst/>
          </a:prstGeom>
          <a:noFill/>
          <a:ln w="9525">
            <a:noFill/>
            <a:miter lim="800000"/>
            <a:headEnd/>
            <a:tailEnd/>
          </a:ln>
        </p:spPr>
      </p:pic>
      <p:graphicFrame>
        <p:nvGraphicFramePr>
          <p:cNvPr id="12" name="Tabla 11"/>
          <p:cNvGraphicFramePr>
            <a:graphicFrameLocks noGrp="1"/>
          </p:cNvGraphicFramePr>
          <p:nvPr>
            <p:extLst>
              <p:ext uri="{D42A27DB-BD31-4B8C-83A1-F6EECF244321}">
                <p14:modId xmlns:p14="http://schemas.microsoft.com/office/powerpoint/2010/main" val="3177589041"/>
              </p:ext>
            </p:extLst>
          </p:nvPr>
        </p:nvGraphicFramePr>
        <p:xfrm>
          <a:off x="4336869" y="5796278"/>
          <a:ext cx="4666955" cy="865779"/>
        </p:xfrm>
        <a:graphic>
          <a:graphicData uri="http://schemas.openxmlformats.org/drawingml/2006/table">
            <a:tbl>
              <a:tblPr/>
              <a:tblGrid>
                <a:gridCol w="915951">
                  <a:extLst>
                    <a:ext uri="{9D8B030D-6E8A-4147-A177-3AD203B41FA5}">
                      <a16:colId xmlns:a16="http://schemas.microsoft.com/office/drawing/2014/main" xmlns="" val="20000"/>
                    </a:ext>
                  </a:extLst>
                </a:gridCol>
                <a:gridCol w="3751004">
                  <a:extLst>
                    <a:ext uri="{9D8B030D-6E8A-4147-A177-3AD203B41FA5}">
                      <a16:colId xmlns:a16="http://schemas.microsoft.com/office/drawing/2014/main" xmlns="" val="20001"/>
                    </a:ext>
                  </a:extLst>
                </a:gridCol>
              </a:tblGrid>
              <a:tr h="865779">
                <a:tc>
                  <a:txBody>
                    <a:bodyPr/>
                    <a:lstStyle/>
                    <a:p>
                      <a:pPr algn="l" rtl="0" fontAlgn="ctr"/>
                      <a:r>
                        <a:rPr lang="es-CL" sz="900" b="1" i="0" u="none" strike="noStrike" dirty="0" smtClean="0">
                          <a:solidFill>
                            <a:srgbClr val="4D4D4D"/>
                          </a:solidFill>
                          <a:latin typeface="+mn-lt"/>
                        </a:rPr>
                        <a:t>Principales</a:t>
                      </a:r>
                      <a:r>
                        <a:rPr lang="es-CL" sz="900" b="1" i="0" u="none" strike="noStrike" baseline="0" dirty="0" smtClean="0">
                          <a:solidFill>
                            <a:srgbClr val="4D4D4D"/>
                          </a:solidFill>
                          <a:latin typeface="+mn-lt"/>
                        </a:rPr>
                        <a:t> </a:t>
                      </a:r>
                    </a:p>
                    <a:p>
                      <a:pPr algn="l" rtl="0" fontAlgn="ctr"/>
                      <a:r>
                        <a:rPr lang="es-CL" sz="900" b="1" i="0" u="none" strike="noStrike" baseline="0" dirty="0" smtClean="0">
                          <a:solidFill>
                            <a:srgbClr val="4D4D4D"/>
                          </a:solidFill>
                          <a:latin typeface="+mn-lt"/>
                        </a:rPr>
                        <a:t>rubros</a:t>
                      </a:r>
                      <a:r>
                        <a:rPr lang="es-CL" sz="900" b="1" i="0" u="none" strike="noStrike" dirty="0" smtClean="0">
                          <a:solidFill>
                            <a:srgbClr val="4D4D4D"/>
                          </a:solidFill>
                          <a:latin typeface="+mn-lt"/>
                        </a:rPr>
                        <a:t>: </a:t>
                      </a:r>
                      <a:endParaRPr lang="es-CL" sz="900" b="1" i="0" u="none" strike="noStrike" dirty="0">
                        <a:solidFill>
                          <a:srgbClr val="4D4D4D"/>
                        </a:solidFill>
                        <a:latin typeface="+mn-lt"/>
                      </a:endParaRP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just" fontAlgn="b"/>
                      <a:r>
                        <a:rPr lang="es-CL" sz="900" kern="1200" dirty="0" smtClean="0">
                          <a:solidFill>
                            <a:schemeClr val="tx1"/>
                          </a:solidFill>
                          <a:effectLst/>
                          <a:latin typeface="+mn-lt"/>
                          <a:ea typeface="+mn-ea"/>
                          <a:cs typeface="+mn-cs"/>
                        </a:rPr>
                        <a:t>Zanahoria, Alfalfa , Tangerinas, Melón, Naranjo, Quínoa, Ajo, Maíz, Cebolla, Lechuga, Orégano, Cebolla Guarda, Llamas, Servicio de Alojamiento Turístico Rural, Mango, Acelga, Betarraga, Gallinas, Choclo, Textilería, Limones, Ilusiones, Ajo Rosado, Caprinos-leche, Tomate; estos representan el 98% de los recursos monetarios entregados y el 97% de las Solicitudes realizadas.</a:t>
                      </a:r>
                      <a:endParaRPr lang="es-CL" sz="900" b="0" i="0" u="none" strike="noStrike" dirty="0">
                        <a:solidFill>
                          <a:srgbClr val="4D4D4D"/>
                        </a:solidFill>
                        <a:latin typeface="Calibri"/>
                      </a:endParaRP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2" name="Marcador de número de diapositiva 1"/>
          <p:cNvSpPr>
            <a:spLocks noGrp="1"/>
          </p:cNvSpPr>
          <p:nvPr>
            <p:ph type="sldNum" sz="quarter" idx="12"/>
          </p:nvPr>
        </p:nvSpPr>
        <p:spPr>
          <a:xfrm>
            <a:off x="6553200" y="6441512"/>
            <a:ext cx="2133600" cy="365125"/>
          </a:xfrm>
        </p:spPr>
        <p:txBody>
          <a:bodyPr/>
          <a:lstStyle/>
          <a:p>
            <a:fld id="{B2AA1C21-4A01-FC47-935A-F64BC8B7BE09}" type="slidenum">
              <a:rPr lang="en-US" smtClean="0"/>
              <a:t>36</a:t>
            </a:fld>
            <a:endParaRPr lang="en-US" dirty="0"/>
          </a:p>
        </p:txBody>
      </p:sp>
    </p:spTree>
    <p:extLst>
      <p:ext uri="{BB962C8B-B14F-4D97-AF65-F5344CB8AC3E}">
        <p14:creationId xmlns:p14="http://schemas.microsoft.com/office/powerpoint/2010/main" val="18121711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457200" y="87351"/>
            <a:ext cx="8229600" cy="1143000"/>
          </a:xfrm>
        </p:spPr>
        <p:txBody>
          <a:bodyPr>
            <a:normAutofit/>
          </a:bodyPr>
          <a:lstStyle/>
          <a:p>
            <a:pPr>
              <a:spcBef>
                <a:spcPct val="20000"/>
              </a:spcBef>
            </a:pPr>
            <a:r>
              <a:rPr lang="es-CL" sz="2800" dirty="0">
                <a:solidFill>
                  <a:srgbClr val="333333"/>
                </a:solidFill>
                <a:latin typeface="Berlin Sans FB" panose="020E0602020502020306" pitchFamily="34" charset="0"/>
                <a:ea typeface="+mn-ea"/>
                <a:cs typeface="+mn-cs"/>
              </a:rPr>
              <a:t>INDAP en REGIONES  </a:t>
            </a:r>
          </a:p>
        </p:txBody>
      </p:sp>
      <p:sp>
        <p:nvSpPr>
          <p:cNvPr id="4" name="Marcador de contenido 3"/>
          <p:cNvSpPr>
            <a:spLocks noGrp="1"/>
          </p:cNvSpPr>
          <p:nvPr>
            <p:ph idx="1"/>
          </p:nvPr>
        </p:nvSpPr>
        <p:spPr>
          <a:xfrm>
            <a:off x="484742" y="909384"/>
            <a:ext cx="8519082" cy="4859223"/>
          </a:xfrm>
        </p:spPr>
        <p:txBody>
          <a:bodyPr>
            <a:normAutofit/>
          </a:bodyPr>
          <a:lstStyle/>
          <a:p>
            <a:pPr marL="0" indent="0">
              <a:buNone/>
            </a:pPr>
            <a:r>
              <a:rPr lang="es-CL" sz="2000" b="1" dirty="0" smtClean="0"/>
              <a:t>Tarapacá</a:t>
            </a:r>
            <a:r>
              <a:rPr lang="es-CL" sz="2000" dirty="0" smtClean="0"/>
              <a:t> </a:t>
            </a:r>
          </a:p>
          <a:p>
            <a:pPr marL="0" indent="0">
              <a:buNone/>
            </a:pPr>
            <a:endParaRPr lang="es-CL" sz="2000" dirty="0"/>
          </a:p>
          <a:p>
            <a:pPr marL="0" indent="0">
              <a:buNone/>
            </a:pPr>
            <a:endParaRPr lang="es-CL" sz="2000" dirty="0" smtClean="0"/>
          </a:p>
          <a:p>
            <a:pPr marL="0" indent="0">
              <a:buNone/>
            </a:pPr>
            <a:endParaRPr lang="es-CL" sz="2000" dirty="0"/>
          </a:p>
          <a:p>
            <a:pPr marL="0" indent="0">
              <a:buNone/>
            </a:pPr>
            <a:endParaRPr lang="es-CL" sz="2000" dirty="0" smtClean="0"/>
          </a:p>
          <a:p>
            <a:pPr marL="0" indent="0">
              <a:buNone/>
            </a:pPr>
            <a:endParaRPr lang="es-CL" sz="2000" dirty="0"/>
          </a:p>
        </p:txBody>
      </p:sp>
      <p:pic>
        <p:nvPicPr>
          <p:cNvPr id="9" name="Imagen 8"/>
          <p:cNvPicPr>
            <a:picLocks noChangeAspect="1"/>
          </p:cNvPicPr>
          <p:nvPr/>
        </p:nvPicPr>
        <p:blipFill>
          <a:blip r:embed="rId2"/>
          <a:stretch>
            <a:fillRect/>
          </a:stretch>
        </p:blipFill>
        <p:spPr>
          <a:xfrm>
            <a:off x="140176" y="1230351"/>
            <a:ext cx="805543" cy="1033742"/>
          </a:xfrm>
          <a:prstGeom prst="rect">
            <a:avLst/>
          </a:prstGeom>
        </p:spPr>
      </p:pic>
      <p:sp>
        <p:nvSpPr>
          <p:cNvPr id="11" name="CuadroTexto 10"/>
          <p:cNvSpPr txBox="1"/>
          <p:nvPr/>
        </p:nvSpPr>
        <p:spPr>
          <a:xfrm>
            <a:off x="323528" y="6599476"/>
            <a:ext cx="6983434" cy="230832"/>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sz="900" b="1" dirty="0">
                <a:solidFill>
                  <a:srgbClr val="4D4D4D"/>
                </a:solidFill>
              </a:rPr>
              <a:t>Fuente:</a:t>
            </a:r>
            <a:r>
              <a:rPr lang="es-CL" sz="900" dirty="0">
                <a:solidFill>
                  <a:srgbClr val="4D4D4D"/>
                </a:solidFill>
              </a:rPr>
              <a:t> Sistema Tesorería y SIGFE, 31 de diciembre del </a:t>
            </a:r>
            <a:r>
              <a:rPr lang="es-CL" sz="900" dirty="0" smtClean="0">
                <a:solidFill>
                  <a:srgbClr val="4D4D4D"/>
                </a:solidFill>
              </a:rPr>
              <a:t>2021.</a:t>
            </a:r>
            <a:endParaRPr lang="es-CL" sz="900" dirty="0">
              <a:solidFill>
                <a:srgbClr val="4D4D4D"/>
              </a:solidFill>
            </a:endParaRPr>
          </a:p>
        </p:txBody>
      </p:sp>
      <p:sp>
        <p:nvSpPr>
          <p:cNvPr id="2" name="Marcador de número de diapositiva 1"/>
          <p:cNvSpPr>
            <a:spLocks noGrp="1"/>
          </p:cNvSpPr>
          <p:nvPr>
            <p:ph type="sldNum" sz="quarter" idx="12"/>
          </p:nvPr>
        </p:nvSpPr>
        <p:spPr>
          <a:xfrm>
            <a:off x="6553200" y="6441512"/>
            <a:ext cx="2133600" cy="365125"/>
          </a:xfrm>
        </p:spPr>
        <p:txBody>
          <a:bodyPr/>
          <a:lstStyle/>
          <a:p>
            <a:fld id="{B2AA1C21-4A01-FC47-935A-F64BC8B7BE09}" type="slidenum">
              <a:rPr lang="en-US" smtClean="0"/>
              <a:t>37</a:t>
            </a:fld>
            <a:endParaRPr lang="en-US" dirty="0"/>
          </a:p>
        </p:txBody>
      </p:sp>
      <p:graphicFrame>
        <p:nvGraphicFramePr>
          <p:cNvPr id="5" name="Tabla 4"/>
          <p:cNvGraphicFramePr>
            <a:graphicFrameLocks noGrp="1"/>
          </p:cNvGraphicFramePr>
          <p:nvPr>
            <p:extLst>
              <p:ext uri="{D42A27DB-BD31-4B8C-83A1-F6EECF244321}">
                <p14:modId xmlns:p14="http://schemas.microsoft.com/office/powerpoint/2010/main" val="2547842338"/>
              </p:ext>
            </p:extLst>
          </p:nvPr>
        </p:nvGraphicFramePr>
        <p:xfrm>
          <a:off x="993877" y="1530348"/>
          <a:ext cx="6210935" cy="1467489"/>
        </p:xfrm>
        <a:graphic>
          <a:graphicData uri="http://schemas.openxmlformats.org/drawingml/2006/table">
            <a:tbl>
              <a:tblPr firstRow="1" firstCol="1" bandRow="1">
                <a:tableStyleId>{5C22544A-7EE6-4342-B048-85BDC9FD1C3A}</a:tableStyleId>
              </a:tblPr>
              <a:tblGrid>
                <a:gridCol w="2430780">
                  <a:extLst>
                    <a:ext uri="{9D8B030D-6E8A-4147-A177-3AD203B41FA5}">
                      <a16:colId xmlns:a16="http://schemas.microsoft.com/office/drawing/2014/main" xmlns="" val="20000"/>
                    </a:ext>
                  </a:extLst>
                </a:gridCol>
                <a:gridCol w="809625">
                  <a:extLst>
                    <a:ext uri="{9D8B030D-6E8A-4147-A177-3AD203B41FA5}">
                      <a16:colId xmlns:a16="http://schemas.microsoft.com/office/drawing/2014/main" xmlns="" val="20001"/>
                    </a:ext>
                  </a:extLst>
                </a:gridCol>
                <a:gridCol w="630555">
                  <a:extLst>
                    <a:ext uri="{9D8B030D-6E8A-4147-A177-3AD203B41FA5}">
                      <a16:colId xmlns:a16="http://schemas.microsoft.com/office/drawing/2014/main" xmlns="" val="20002"/>
                    </a:ext>
                  </a:extLst>
                </a:gridCol>
                <a:gridCol w="539750">
                  <a:extLst>
                    <a:ext uri="{9D8B030D-6E8A-4147-A177-3AD203B41FA5}">
                      <a16:colId xmlns:a16="http://schemas.microsoft.com/office/drawing/2014/main" xmlns="" val="20003"/>
                    </a:ext>
                  </a:extLst>
                </a:gridCol>
                <a:gridCol w="450215">
                  <a:extLst>
                    <a:ext uri="{9D8B030D-6E8A-4147-A177-3AD203B41FA5}">
                      <a16:colId xmlns:a16="http://schemas.microsoft.com/office/drawing/2014/main" xmlns="" val="20004"/>
                    </a:ext>
                  </a:extLst>
                </a:gridCol>
                <a:gridCol w="450215">
                  <a:extLst>
                    <a:ext uri="{9D8B030D-6E8A-4147-A177-3AD203B41FA5}">
                      <a16:colId xmlns:a16="http://schemas.microsoft.com/office/drawing/2014/main" xmlns="" val="20005"/>
                    </a:ext>
                  </a:extLst>
                </a:gridCol>
                <a:gridCol w="449580">
                  <a:extLst>
                    <a:ext uri="{9D8B030D-6E8A-4147-A177-3AD203B41FA5}">
                      <a16:colId xmlns:a16="http://schemas.microsoft.com/office/drawing/2014/main" xmlns="" val="20006"/>
                    </a:ext>
                  </a:extLst>
                </a:gridCol>
                <a:gridCol w="450215">
                  <a:extLst>
                    <a:ext uri="{9D8B030D-6E8A-4147-A177-3AD203B41FA5}">
                      <a16:colId xmlns:a16="http://schemas.microsoft.com/office/drawing/2014/main" xmlns="" val="20007"/>
                    </a:ext>
                  </a:extLst>
                </a:gridCol>
              </a:tblGrid>
              <a:tr h="0">
                <a:tc>
                  <a:txBody>
                    <a:bodyPr/>
                    <a:lstStyle/>
                    <a:p>
                      <a:pPr>
                        <a:lnSpc>
                          <a:spcPct val="107000"/>
                        </a:lnSpc>
                        <a:spcAft>
                          <a:spcPts val="0"/>
                        </a:spcAft>
                      </a:pPr>
                      <a:r>
                        <a:rPr lang="es-CL" sz="900" dirty="0">
                          <a:effectLst/>
                        </a:rPr>
                        <a:t>Subtitulo / 24 - Transferencias Corrientes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Ppto.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Ejec.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Avance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Masc.</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Fem.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Pers. Jurid.</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Total</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0"/>
                  </a:ext>
                </a:extLst>
              </a:tr>
              <a:tr h="0">
                <a:tc>
                  <a:txBody>
                    <a:bodyPr/>
                    <a:lstStyle/>
                    <a:p>
                      <a:pPr>
                        <a:lnSpc>
                          <a:spcPct val="107000"/>
                        </a:lnSpc>
                        <a:spcAft>
                          <a:spcPts val="0"/>
                        </a:spcAft>
                      </a:pPr>
                      <a:r>
                        <a:rPr lang="es-CL" sz="900">
                          <a:effectLst/>
                        </a:rPr>
                        <a:t>24.01.386 - Seguro Agrícola</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1"/>
                  </a:ext>
                </a:extLst>
              </a:tr>
              <a:tr h="0">
                <a:tc>
                  <a:txBody>
                    <a:bodyPr/>
                    <a:lstStyle/>
                    <a:p>
                      <a:pPr>
                        <a:lnSpc>
                          <a:spcPct val="107000"/>
                        </a:lnSpc>
                        <a:spcAft>
                          <a:spcPts val="0"/>
                        </a:spcAft>
                      </a:pPr>
                      <a:r>
                        <a:rPr lang="es-CL" sz="900">
                          <a:effectLst/>
                        </a:rPr>
                        <a:t>24.01.389 - Sistema de Incentivos Ley Nº 20,412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496.646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496.646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354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2"/>
                  </a:ext>
                </a:extLst>
              </a:tr>
              <a:tr h="0">
                <a:tc>
                  <a:txBody>
                    <a:bodyPr/>
                    <a:lstStyle/>
                    <a:p>
                      <a:pPr>
                        <a:lnSpc>
                          <a:spcPct val="107000"/>
                        </a:lnSpc>
                        <a:spcAft>
                          <a:spcPts val="0"/>
                        </a:spcAft>
                      </a:pPr>
                      <a:r>
                        <a:rPr lang="es-CL" sz="900" dirty="0">
                          <a:effectLst/>
                        </a:rPr>
                        <a:t>24.01.407 - Desarrollo Capacidades Productivas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9.857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9.727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98,68%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4"/>
                  </a:ext>
                </a:extLst>
              </a:tr>
              <a:tr h="0">
                <a:tc>
                  <a:txBody>
                    <a:bodyPr/>
                    <a:lstStyle/>
                    <a:p>
                      <a:pPr>
                        <a:lnSpc>
                          <a:spcPct val="107000"/>
                        </a:lnSpc>
                        <a:spcAft>
                          <a:spcPts val="0"/>
                        </a:spcAft>
                      </a:pPr>
                      <a:r>
                        <a:rPr lang="es-CL" sz="900">
                          <a:effectLst/>
                        </a:rPr>
                        <a:t>24.01.415 - Servicios De Asesoría Técnica - SAT</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84.067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83.781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99,66%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5"/>
                  </a:ext>
                </a:extLst>
              </a:tr>
              <a:tr h="0">
                <a:tc>
                  <a:txBody>
                    <a:bodyPr/>
                    <a:lstStyle/>
                    <a:p>
                      <a:pPr>
                        <a:lnSpc>
                          <a:spcPct val="107000"/>
                        </a:lnSpc>
                        <a:spcAft>
                          <a:spcPts val="0"/>
                        </a:spcAft>
                      </a:pPr>
                      <a:r>
                        <a:rPr lang="es-CL" sz="900" dirty="0">
                          <a:effectLst/>
                        </a:rPr>
                        <a:t>24.01.418 - Programa PDTI Asesorías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490.804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489.938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99,82%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587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509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1.097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8"/>
                  </a:ext>
                </a:extLst>
              </a:tr>
              <a:tr h="0">
                <a:tc>
                  <a:txBody>
                    <a:bodyPr/>
                    <a:lstStyle/>
                    <a:p>
                      <a:pPr>
                        <a:lnSpc>
                          <a:spcPct val="107000"/>
                        </a:lnSpc>
                        <a:spcAft>
                          <a:spcPts val="0"/>
                        </a:spcAft>
                      </a:pPr>
                      <a:r>
                        <a:rPr lang="es-CL" sz="900" dirty="0">
                          <a:effectLst/>
                        </a:rPr>
                        <a:t>24.01.420 - Alianzas Productivas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6.682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6.682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0"/>
                  </a:ext>
                </a:extLst>
              </a:tr>
              <a:tr h="0">
                <a:tc>
                  <a:txBody>
                    <a:bodyPr/>
                    <a:lstStyle/>
                    <a:p>
                      <a:pPr>
                        <a:lnSpc>
                          <a:spcPct val="107000"/>
                        </a:lnSpc>
                        <a:spcAft>
                          <a:spcPts val="0"/>
                        </a:spcAft>
                      </a:pPr>
                      <a:r>
                        <a:rPr lang="es-CL" sz="900">
                          <a:effectLst/>
                        </a:rPr>
                        <a:t>24.01.421 - Asesoría para Comercialización</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17.200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17.200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1"/>
                  </a:ext>
                </a:extLst>
              </a:tr>
              <a:tr h="0">
                <a:tc>
                  <a:txBody>
                    <a:bodyPr/>
                    <a:lstStyle/>
                    <a:p>
                      <a:pPr>
                        <a:lnSpc>
                          <a:spcPct val="107000"/>
                        </a:lnSpc>
                        <a:spcAft>
                          <a:spcPts val="0"/>
                        </a:spcAft>
                      </a:pPr>
                      <a:r>
                        <a:rPr lang="es-CL" sz="900" b="1" dirty="0">
                          <a:effectLst/>
                        </a:rPr>
                        <a:t>Total</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1.105.256</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1.103.974</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99,88%</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619</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539</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15</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1.173</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2"/>
                  </a:ext>
                </a:extLst>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787200864"/>
              </p:ext>
            </p:extLst>
          </p:nvPr>
        </p:nvGraphicFramePr>
        <p:xfrm>
          <a:off x="997666" y="3400425"/>
          <a:ext cx="6227898" cy="878226"/>
        </p:xfrm>
        <a:graphic>
          <a:graphicData uri="http://schemas.openxmlformats.org/drawingml/2006/table">
            <a:tbl>
              <a:tblPr firstRow="1" firstCol="1" bandRow="1">
                <a:tableStyleId>{5C22544A-7EE6-4342-B048-85BDC9FD1C3A}</a:tableStyleId>
              </a:tblPr>
              <a:tblGrid>
                <a:gridCol w="1663430">
                  <a:extLst>
                    <a:ext uri="{9D8B030D-6E8A-4147-A177-3AD203B41FA5}">
                      <a16:colId xmlns:a16="http://schemas.microsoft.com/office/drawing/2014/main" xmlns="" val="20000"/>
                    </a:ext>
                  </a:extLst>
                </a:gridCol>
                <a:gridCol w="656617">
                  <a:extLst>
                    <a:ext uri="{9D8B030D-6E8A-4147-A177-3AD203B41FA5}">
                      <a16:colId xmlns:a16="http://schemas.microsoft.com/office/drawing/2014/main" xmlns="" val="20001"/>
                    </a:ext>
                  </a:extLst>
                </a:gridCol>
                <a:gridCol w="598594">
                  <a:extLst>
                    <a:ext uri="{9D8B030D-6E8A-4147-A177-3AD203B41FA5}">
                      <a16:colId xmlns:a16="http://schemas.microsoft.com/office/drawing/2014/main" xmlns="" val="20002"/>
                    </a:ext>
                  </a:extLst>
                </a:gridCol>
                <a:gridCol w="531223">
                  <a:extLst>
                    <a:ext uri="{9D8B030D-6E8A-4147-A177-3AD203B41FA5}">
                      <a16:colId xmlns:a16="http://schemas.microsoft.com/office/drawing/2014/main" xmlns="" val="20003"/>
                    </a:ext>
                  </a:extLst>
                </a:gridCol>
                <a:gridCol w="418012">
                  <a:extLst>
                    <a:ext uri="{9D8B030D-6E8A-4147-A177-3AD203B41FA5}">
                      <a16:colId xmlns:a16="http://schemas.microsoft.com/office/drawing/2014/main" xmlns="" val="20004"/>
                    </a:ext>
                  </a:extLst>
                </a:gridCol>
                <a:gridCol w="383177">
                  <a:extLst>
                    <a:ext uri="{9D8B030D-6E8A-4147-A177-3AD203B41FA5}">
                      <a16:colId xmlns:a16="http://schemas.microsoft.com/office/drawing/2014/main" xmlns="" val="20005"/>
                    </a:ext>
                  </a:extLst>
                </a:gridCol>
                <a:gridCol w="418011">
                  <a:extLst>
                    <a:ext uri="{9D8B030D-6E8A-4147-A177-3AD203B41FA5}">
                      <a16:colId xmlns:a16="http://schemas.microsoft.com/office/drawing/2014/main" xmlns="" val="20006"/>
                    </a:ext>
                  </a:extLst>
                </a:gridCol>
                <a:gridCol w="365760">
                  <a:extLst>
                    <a:ext uri="{9D8B030D-6E8A-4147-A177-3AD203B41FA5}">
                      <a16:colId xmlns:a16="http://schemas.microsoft.com/office/drawing/2014/main" xmlns="" val="20007"/>
                    </a:ext>
                  </a:extLst>
                </a:gridCol>
                <a:gridCol w="357052">
                  <a:extLst>
                    <a:ext uri="{9D8B030D-6E8A-4147-A177-3AD203B41FA5}">
                      <a16:colId xmlns:a16="http://schemas.microsoft.com/office/drawing/2014/main" xmlns="" val="20008"/>
                    </a:ext>
                  </a:extLst>
                </a:gridCol>
                <a:gridCol w="487680">
                  <a:extLst>
                    <a:ext uri="{9D8B030D-6E8A-4147-A177-3AD203B41FA5}">
                      <a16:colId xmlns:a16="http://schemas.microsoft.com/office/drawing/2014/main" xmlns="" val="20009"/>
                    </a:ext>
                  </a:extLst>
                </a:gridCol>
                <a:gridCol w="348342">
                  <a:extLst>
                    <a:ext uri="{9D8B030D-6E8A-4147-A177-3AD203B41FA5}">
                      <a16:colId xmlns:a16="http://schemas.microsoft.com/office/drawing/2014/main" xmlns="" val="20010"/>
                    </a:ext>
                  </a:extLst>
                </a:gridCol>
              </a:tblGrid>
              <a:tr h="172362">
                <a:tc rowSpan="2">
                  <a:txBody>
                    <a:bodyPr/>
                    <a:lstStyle/>
                    <a:p>
                      <a:pPr algn="ctr" rtl="0" fontAlgn="ctr"/>
                      <a:r>
                        <a:rPr lang="es-CL" sz="800" u="none" strike="noStrike" dirty="0">
                          <a:effectLst/>
                        </a:rPr>
                        <a:t>Subtitulo / 32 - Créditos</a:t>
                      </a:r>
                      <a:endParaRPr lang="es-CL" sz="800" b="1" i="0" u="none" strike="noStrike" dirty="0">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a:effectLst/>
                        </a:rPr>
                        <a:t>Ppto. M$</a:t>
                      </a:r>
                      <a:endParaRPr lang="es-CL" sz="800" b="1" i="0" u="none" strike="noStrike">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a:effectLst/>
                        </a:rPr>
                        <a:t>Ejec. M$</a:t>
                      </a:r>
                      <a:endParaRPr lang="es-CL" sz="800" b="1" i="0" u="none" strike="noStrike">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dirty="0">
                          <a:effectLst/>
                        </a:rPr>
                        <a:t>Avance</a:t>
                      </a:r>
                      <a:endParaRPr lang="es-CL" sz="800" b="1" i="0" u="none" strike="noStrike" dirty="0">
                        <a:solidFill>
                          <a:srgbClr val="FFFFFF"/>
                        </a:solidFill>
                        <a:effectLst/>
                        <a:latin typeface="Calibri" panose="020F0502020204030204" pitchFamily="34" charset="0"/>
                      </a:endParaRPr>
                    </a:p>
                  </a:txBody>
                  <a:tcPr marL="8208" marR="8208" marT="8208" marB="0" anchor="ctr"/>
                </a:tc>
                <a:tc gridSpan="2">
                  <a:txBody>
                    <a:bodyPr/>
                    <a:lstStyle/>
                    <a:p>
                      <a:pPr algn="ctr" rtl="0" fontAlgn="ctr"/>
                      <a:r>
                        <a:rPr lang="es-CL" sz="800" u="none" strike="noStrike" dirty="0" err="1">
                          <a:effectLst/>
                        </a:rPr>
                        <a:t>Masc</a:t>
                      </a:r>
                      <a:r>
                        <a:rPr lang="es-CL" sz="800" u="none" strike="noStrike" dirty="0">
                          <a:effectLst/>
                        </a:rPr>
                        <a:t>.</a:t>
                      </a:r>
                      <a:endParaRPr lang="es-CL" sz="800" b="1" i="0" u="none" strike="noStrike" dirty="0">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tc gridSpan="2">
                  <a:txBody>
                    <a:bodyPr/>
                    <a:lstStyle/>
                    <a:p>
                      <a:pPr algn="ctr" rtl="0" fontAlgn="ctr"/>
                      <a:r>
                        <a:rPr lang="es-CL" sz="800" u="none" strike="noStrike">
                          <a:effectLst/>
                        </a:rPr>
                        <a:t>Fem.</a:t>
                      </a:r>
                      <a:endParaRPr lang="es-CL" sz="800" b="1" i="0" u="none" strike="noStrike">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tc rowSpan="2">
                  <a:txBody>
                    <a:bodyPr/>
                    <a:lstStyle/>
                    <a:p>
                      <a:pPr algn="ctr" rtl="0" fontAlgn="ctr"/>
                      <a:r>
                        <a:rPr lang="es-CL" sz="800" u="none" strike="noStrike">
                          <a:effectLst/>
                        </a:rPr>
                        <a:t>Pers. Jurid.</a:t>
                      </a:r>
                      <a:endParaRPr lang="es-CL" sz="800" b="1" i="0" u="none" strike="noStrike">
                        <a:solidFill>
                          <a:srgbClr val="FFFFFF"/>
                        </a:solidFill>
                        <a:effectLst/>
                        <a:latin typeface="Calibri" panose="020F0502020204030204" pitchFamily="34" charset="0"/>
                      </a:endParaRPr>
                    </a:p>
                  </a:txBody>
                  <a:tcPr marL="8208" marR="8208" marT="8208" marB="0" anchor="ctr"/>
                </a:tc>
                <a:tc gridSpan="2">
                  <a:txBody>
                    <a:bodyPr/>
                    <a:lstStyle/>
                    <a:p>
                      <a:pPr algn="ctr" rtl="0" fontAlgn="ctr"/>
                      <a:r>
                        <a:rPr lang="es-CL" sz="800" u="none" strike="noStrike">
                          <a:effectLst/>
                        </a:rPr>
                        <a:t>Total</a:t>
                      </a:r>
                      <a:endParaRPr lang="es-CL" sz="800" b="1" i="0" u="none" strike="noStrike">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extLst>
                  <a:ext uri="{0D108BD9-81ED-4DB2-BD59-A6C34878D82A}">
                    <a16:rowId xmlns:a16="http://schemas.microsoft.com/office/drawing/2014/main" xmlns="" val="10000"/>
                  </a:ext>
                </a:extLst>
              </a:tr>
              <a:tr h="180570">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vMerge="1">
                  <a:txBody>
                    <a:bodyPr/>
                    <a:lstStyle/>
                    <a:p>
                      <a:endParaRPr lang="es-CL"/>
                    </a:p>
                  </a:txBody>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extLst>
                  <a:ext uri="{0D108BD9-81ED-4DB2-BD59-A6C34878D82A}">
                    <a16:rowId xmlns:a16="http://schemas.microsoft.com/office/drawing/2014/main" xmlns="" val="10001"/>
                  </a:ext>
                </a:extLst>
              </a:tr>
              <a:tr h="180570">
                <a:tc>
                  <a:txBody>
                    <a:bodyPr/>
                    <a:lstStyle/>
                    <a:p>
                      <a:pPr algn="l" rtl="0" fontAlgn="ctr"/>
                      <a:r>
                        <a:rPr lang="es-CL" sz="800" u="none" strike="noStrike">
                          <a:effectLst/>
                        </a:rPr>
                        <a:t>32.04.004 - Créditos Corto Plazo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365.713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365.441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99,93%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rtl="0" fontAlgn="ctr"/>
                      <a:r>
                        <a:rPr lang="es-CL" sz="900" b="0" i="0" u="none" strike="noStrike" dirty="0" smtClean="0">
                          <a:solidFill>
                            <a:srgbClr val="000000"/>
                          </a:solidFill>
                          <a:effectLst/>
                          <a:latin typeface="Calibri" panose="020F0502020204030204" pitchFamily="34" charset="0"/>
                        </a:rPr>
                        <a:t>63</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20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53</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16</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116</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36</a:t>
                      </a:r>
                      <a:endParaRPr lang="es-CL"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2"/>
                  </a:ext>
                </a:extLst>
              </a:tr>
              <a:tr h="172362">
                <a:tc>
                  <a:txBody>
                    <a:bodyPr/>
                    <a:lstStyle/>
                    <a:p>
                      <a:pPr algn="l" rtl="0" fontAlgn="ctr"/>
                      <a:r>
                        <a:rPr lang="es-CL" sz="800" u="none" strike="noStrike">
                          <a:effectLst/>
                        </a:rPr>
                        <a:t>32.04.005 - Créditos Largo Plazo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120.494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120.462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99,97%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rtl="0" fontAlgn="ctr"/>
                      <a:r>
                        <a:rPr lang="es-CL" sz="900" b="0" i="0" u="none" strike="noStrike" dirty="0" smtClean="0">
                          <a:solidFill>
                            <a:srgbClr val="000000"/>
                          </a:solidFill>
                          <a:effectLst/>
                          <a:latin typeface="Calibri" panose="020F0502020204030204" pitchFamily="34" charset="0"/>
                        </a:rPr>
                        <a:t>17</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19</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12</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11</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29</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30</a:t>
                      </a:r>
                      <a:endParaRPr lang="es-CL"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3"/>
                  </a:ext>
                </a:extLst>
              </a:tr>
              <a:tr h="172362">
                <a:tc>
                  <a:txBody>
                    <a:bodyPr/>
                    <a:lstStyle/>
                    <a:p>
                      <a:pPr algn="l" rtl="0" fontAlgn="ctr"/>
                      <a:r>
                        <a:rPr lang="es-CL" sz="800" b="1" u="none" strike="noStrike" dirty="0">
                          <a:effectLst/>
                        </a:rPr>
                        <a:t>Total</a:t>
                      </a:r>
                      <a:endParaRPr lang="es-CL" sz="800" b="1" i="0" u="none" strike="noStrike" dirty="0">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b="1" dirty="0">
                          <a:effectLst/>
                          <a:latin typeface="Calibri" panose="020F0502020204030204" pitchFamily="34" charset="0"/>
                          <a:ea typeface="Calibri" panose="020F0502020204030204" pitchFamily="34" charset="0"/>
                          <a:cs typeface="Calibri" panose="020F0502020204030204" pitchFamily="34" charset="0"/>
                        </a:rPr>
                        <a:t>486.207</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latin typeface="Calibri" panose="020F0502020204030204" pitchFamily="34" charset="0"/>
                          <a:ea typeface="Calibri" panose="020F0502020204030204" pitchFamily="34" charset="0"/>
                          <a:cs typeface="Calibri" panose="020F0502020204030204" pitchFamily="34" charset="0"/>
                        </a:rPr>
                        <a:t>485.903</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latin typeface="Calibri" panose="020F0502020204030204" pitchFamily="34" charset="0"/>
                          <a:ea typeface="Calibri" panose="020F0502020204030204" pitchFamily="34" charset="0"/>
                          <a:cs typeface="Calibri" panose="020F0502020204030204" pitchFamily="34" charset="0"/>
                        </a:rPr>
                        <a:t>99,94%</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5">
                  <a:txBody>
                    <a:bodyPr/>
                    <a:lstStyle/>
                    <a:p>
                      <a:pPr algn="ctr" rtl="0" fontAlgn="ctr"/>
                      <a:r>
                        <a:rPr lang="es-CL" sz="800" b="1" u="none" strike="noStrike" dirty="0">
                          <a:effectLst/>
                        </a:rPr>
                        <a:t>Total de Créditos directos otorgados</a:t>
                      </a:r>
                      <a:endParaRPr lang="es-CL" sz="800" b="1" i="0" u="none" strike="noStrike" dirty="0">
                        <a:solidFill>
                          <a:srgbClr val="000000"/>
                        </a:solidFill>
                        <a:effectLst/>
                        <a:latin typeface="Calibri" panose="020F0502020204030204" pitchFamily="34" charset="0"/>
                      </a:endParaRPr>
                    </a:p>
                  </a:txBody>
                  <a:tcPr marL="8208" marR="8208" marT="8208" marB="0" anchor="ct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gridSpan="2">
                  <a:txBody>
                    <a:bodyPr/>
                    <a:lstStyle/>
                    <a:p>
                      <a:pPr algn="ctr" rtl="0" fontAlgn="ctr"/>
                      <a:r>
                        <a:rPr lang="es-CL" sz="800" b="1" i="0" u="none" strike="noStrike" dirty="0" smtClean="0">
                          <a:solidFill>
                            <a:srgbClr val="000000"/>
                          </a:solidFill>
                          <a:effectLst/>
                          <a:latin typeface="Calibri" panose="020F0502020204030204" pitchFamily="34" charset="0"/>
                        </a:rPr>
                        <a:t>145</a:t>
                      </a:r>
                      <a:endParaRPr lang="es-CL" sz="800" b="1" i="0" u="none" strike="noStrike" dirty="0">
                        <a:solidFill>
                          <a:srgbClr val="000000"/>
                        </a:solidFill>
                        <a:effectLst/>
                        <a:latin typeface="Calibri" panose="020F0502020204030204" pitchFamily="34" charset="0"/>
                      </a:endParaRPr>
                    </a:p>
                  </a:txBody>
                  <a:tcPr marL="8208" marR="8208" marT="8208" marB="0" anchor="ctr"/>
                </a:tc>
                <a:tc hMerge="1">
                  <a:txBody>
                    <a:bodyPr/>
                    <a:lstStyle/>
                    <a:p>
                      <a:endParaRPr lang="es-CL"/>
                    </a:p>
                  </a:txBody>
                  <a:tcPr/>
                </a:tc>
                <a:extLst>
                  <a:ext uri="{0D108BD9-81ED-4DB2-BD59-A6C34878D82A}">
                    <a16:rowId xmlns:a16="http://schemas.microsoft.com/office/drawing/2014/main" xmlns="" val="10006"/>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266821411"/>
              </p:ext>
            </p:extLst>
          </p:nvPr>
        </p:nvGraphicFramePr>
        <p:xfrm>
          <a:off x="993877" y="4707431"/>
          <a:ext cx="6209030" cy="880493"/>
        </p:xfrm>
        <a:graphic>
          <a:graphicData uri="http://schemas.openxmlformats.org/drawingml/2006/table">
            <a:tbl>
              <a:tblPr firstRow="1" firstCol="1" bandRow="1">
                <a:tableStyleId>{5C22544A-7EE6-4342-B048-85BDC9FD1C3A}</a:tableStyleId>
              </a:tblPr>
              <a:tblGrid>
                <a:gridCol w="2430780">
                  <a:extLst>
                    <a:ext uri="{9D8B030D-6E8A-4147-A177-3AD203B41FA5}">
                      <a16:colId xmlns:a16="http://schemas.microsoft.com/office/drawing/2014/main" xmlns="" val="20000"/>
                    </a:ext>
                  </a:extLst>
                </a:gridCol>
                <a:gridCol w="809625">
                  <a:extLst>
                    <a:ext uri="{9D8B030D-6E8A-4147-A177-3AD203B41FA5}">
                      <a16:colId xmlns:a16="http://schemas.microsoft.com/office/drawing/2014/main" xmlns="" val="20001"/>
                    </a:ext>
                  </a:extLst>
                </a:gridCol>
                <a:gridCol w="630555">
                  <a:extLst>
                    <a:ext uri="{9D8B030D-6E8A-4147-A177-3AD203B41FA5}">
                      <a16:colId xmlns:a16="http://schemas.microsoft.com/office/drawing/2014/main" xmlns="" val="20002"/>
                    </a:ext>
                  </a:extLst>
                </a:gridCol>
                <a:gridCol w="539750">
                  <a:extLst>
                    <a:ext uri="{9D8B030D-6E8A-4147-A177-3AD203B41FA5}">
                      <a16:colId xmlns:a16="http://schemas.microsoft.com/office/drawing/2014/main" xmlns="" val="20003"/>
                    </a:ext>
                  </a:extLst>
                </a:gridCol>
                <a:gridCol w="429895">
                  <a:extLst>
                    <a:ext uri="{9D8B030D-6E8A-4147-A177-3AD203B41FA5}">
                      <a16:colId xmlns:a16="http://schemas.microsoft.com/office/drawing/2014/main" xmlns="" val="20004"/>
                    </a:ext>
                  </a:extLst>
                </a:gridCol>
                <a:gridCol w="395605">
                  <a:extLst>
                    <a:ext uri="{9D8B030D-6E8A-4147-A177-3AD203B41FA5}">
                      <a16:colId xmlns:a16="http://schemas.microsoft.com/office/drawing/2014/main" xmlns="" val="20005"/>
                    </a:ext>
                  </a:extLst>
                </a:gridCol>
                <a:gridCol w="460375">
                  <a:extLst>
                    <a:ext uri="{9D8B030D-6E8A-4147-A177-3AD203B41FA5}">
                      <a16:colId xmlns:a16="http://schemas.microsoft.com/office/drawing/2014/main" xmlns="" val="20006"/>
                    </a:ext>
                  </a:extLst>
                </a:gridCol>
                <a:gridCol w="512445">
                  <a:extLst>
                    <a:ext uri="{9D8B030D-6E8A-4147-A177-3AD203B41FA5}">
                      <a16:colId xmlns:a16="http://schemas.microsoft.com/office/drawing/2014/main" xmlns="" val="20007"/>
                    </a:ext>
                  </a:extLst>
                </a:gridCol>
              </a:tblGrid>
              <a:tr h="0">
                <a:tc>
                  <a:txBody>
                    <a:bodyPr/>
                    <a:lstStyle/>
                    <a:p>
                      <a:pPr>
                        <a:lnSpc>
                          <a:spcPct val="107000"/>
                        </a:lnSpc>
                        <a:spcAft>
                          <a:spcPts val="0"/>
                        </a:spcAft>
                      </a:pPr>
                      <a:r>
                        <a:rPr lang="es-CL" sz="900" dirty="0">
                          <a:effectLst/>
                        </a:rPr>
                        <a:t>Subtitulo / 33 - Transferencias de Capital</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Ppto.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Ejec.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Avance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Masc.</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Fem.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Pers. Jurid.</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Total</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0"/>
                  </a:ext>
                </a:extLst>
              </a:tr>
              <a:tr h="0">
                <a:tc>
                  <a:txBody>
                    <a:bodyPr/>
                    <a:lstStyle/>
                    <a:p>
                      <a:pPr>
                        <a:lnSpc>
                          <a:spcPct val="107000"/>
                        </a:lnSpc>
                        <a:spcAft>
                          <a:spcPts val="0"/>
                        </a:spcAft>
                      </a:pPr>
                      <a:r>
                        <a:rPr lang="es-CL" sz="900">
                          <a:effectLst/>
                        </a:rPr>
                        <a:t>33.01.001 - Riego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286.382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286.082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1"/>
                  </a:ext>
                </a:extLst>
              </a:tr>
              <a:tr h="0">
                <a:tc>
                  <a:txBody>
                    <a:bodyPr/>
                    <a:lstStyle/>
                    <a:p>
                      <a:pPr>
                        <a:lnSpc>
                          <a:spcPct val="107000"/>
                        </a:lnSpc>
                        <a:spcAft>
                          <a:spcPts val="0"/>
                        </a:spcAft>
                      </a:pPr>
                      <a:r>
                        <a:rPr lang="es-CL" sz="900">
                          <a:effectLst/>
                        </a:rPr>
                        <a:t>33.01.002 - Programa PDI</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14.172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14.172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2"/>
                  </a:ext>
                </a:extLst>
              </a:tr>
              <a:tr h="0">
                <a:tc>
                  <a:txBody>
                    <a:bodyPr/>
                    <a:lstStyle/>
                    <a:p>
                      <a:pPr>
                        <a:lnSpc>
                          <a:spcPct val="107000"/>
                        </a:lnSpc>
                        <a:spcAft>
                          <a:spcPts val="0"/>
                        </a:spcAft>
                      </a:pPr>
                      <a:r>
                        <a:rPr lang="es-CL" sz="900" dirty="0">
                          <a:effectLst/>
                        </a:rPr>
                        <a:t>33.01.007 - Programa PDTI Inversiones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356.016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356.016</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100,00%</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517</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465</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1</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983</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4"/>
                  </a:ext>
                </a:extLst>
              </a:tr>
              <a:tr h="0">
                <a:tc>
                  <a:txBody>
                    <a:bodyPr/>
                    <a:lstStyle/>
                    <a:p>
                      <a:pPr>
                        <a:lnSpc>
                          <a:spcPct val="107000"/>
                        </a:lnSpc>
                        <a:spcAft>
                          <a:spcPts val="0"/>
                        </a:spcAft>
                      </a:pPr>
                      <a:r>
                        <a:rPr lang="es-CL" sz="900" b="1" dirty="0">
                          <a:effectLst/>
                        </a:rPr>
                        <a:t>Total</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656.570</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656.270</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99,95%</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524</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465</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4</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993</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1"/>
                  </a:ext>
                </a:extLst>
              </a:tr>
            </a:tbl>
          </a:graphicData>
        </a:graphic>
      </p:graphicFrame>
      <p:graphicFrame>
        <p:nvGraphicFramePr>
          <p:cNvPr id="15" name="Gráfico 14"/>
          <p:cNvGraphicFramePr/>
          <p:nvPr>
            <p:extLst>
              <p:ext uri="{D42A27DB-BD31-4B8C-83A1-F6EECF244321}">
                <p14:modId xmlns:p14="http://schemas.microsoft.com/office/powerpoint/2010/main" val="1185143835"/>
              </p:ext>
            </p:extLst>
          </p:nvPr>
        </p:nvGraphicFramePr>
        <p:xfrm>
          <a:off x="7252970" y="1584960"/>
          <a:ext cx="1878031" cy="14891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Gráfico 15"/>
          <p:cNvGraphicFramePr/>
          <p:nvPr>
            <p:extLst>
              <p:ext uri="{D42A27DB-BD31-4B8C-83A1-F6EECF244321}">
                <p14:modId xmlns:p14="http://schemas.microsoft.com/office/powerpoint/2010/main" val="4148235622"/>
              </p:ext>
            </p:extLst>
          </p:nvPr>
        </p:nvGraphicFramePr>
        <p:xfrm>
          <a:off x="7239335" y="3191774"/>
          <a:ext cx="1891665" cy="131695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Gráfico 16"/>
          <p:cNvGraphicFramePr/>
          <p:nvPr>
            <p:extLst>
              <p:ext uri="{D42A27DB-BD31-4B8C-83A1-F6EECF244321}">
                <p14:modId xmlns:p14="http://schemas.microsoft.com/office/powerpoint/2010/main" val="890974042"/>
              </p:ext>
            </p:extLst>
          </p:nvPr>
        </p:nvGraphicFramePr>
        <p:xfrm>
          <a:off x="7204812" y="4535666"/>
          <a:ext cx="1891665" cy="136478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389164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457200" y="87351"/>
            <a:ext cx="8229600" cy="1143000"/>
          </a:xfrm>
        </p:spPr>
        <p:txBody>
          <a:bodyPr>
            <a:normAutofit/>
          </a:bodyPr>
          <a:lstStyle/>
          <a:p>
            <a:pPr>
              <a:spcBef>
                <a:spcPct val="20000"/>
              </a:spcBef>
            </a:pPr>
            <a:r>
              <a:rPr lang="es-CL" sz="2800" dirty="0">
                <a:solidFill>
                  <a:srgbClr val="333333"/>
                </a:solidFill>
                <a:latin typeface="Berlin Sans FB" panose="020E0602020502020306" pitchFamily="34" charset="0"/>
                <a:ea typeface="+mn-ea"/>
                <a:cs typeface="+mn-cs"/>
              </a:rPr>
              <a:t>INDAP en REGIONES  </a:t>
            </a:r>
          </a:p>
        </p:txBody>
      </p:sp>
      <p:sp>
        <p:nvSpPr>
          <p:cNvPr id="4" name="Marcador de contenido 3"/>
          <p:cNvSpPr>
            <a:spLocks noGrp="1"/>
          </p:cNvSpPr>
          <p:nvPr>
            <p:ph idx="1"/>
          </p:nvPr>
        </p:nvSpPr>
        <p:spPr>
          <a:xfrm>
            <a:off x="484742" y="1002535"/>
            <a:ext cx="8229600" cy="4859223"/>
          </a:xfrm>
        </p:spPr>
        <p:txBody>
          <a:bodyPr>
            <a:normAutofit fontScale="92500" lnSpcReduction="10000"/>
          </a:bodyPr>
          <a:lstStyle/>
          <a:p>
            <a:pPr marL="0" indent="0">
              <a:buNone/>
            </a:pPr>
            <a:r>
              <a:rPr lang="es-CL" sz="2000" b="1" dirty="0" smtClean="0"/>
              <a:t>Antofagasta</a:t>
            </a:r>
            <a:r>
              <a:rPr lang="es-CL" dirty="0" smtClean="0"/>
              <a:t> </a:t>
            </a:r>
          </a:p>
          <a:p>
            <a:pPr marL="0" indent="0">
              <a:buNone/>
            </a:pPr>
            <a:endParaRPr lang="es-CL" dirty="0"/>
          </a:p>
          <a:p>
            <a:pPr marL="0" indent="0">
              <a:buNone/>
            </a:pPr>
            <a:endParaRPr lang="es-CL" dirty="0" smtClean="0"/>
          </a:p>
          <a:p>
            <a:pPr marL="0" indent="0">
              <a:buNone/>
            </a:pPr>
            <a:endParaRPr lang="es-CL" dirty="0"/>
          </a:p>
          <a:p>
            <a:pPr marL="0" indent="0">
              <a:buNone/>
            </a:pPr>
            <a:endParaRPr lang="es-CL" dirty="0" smtClean="0"/>
          </a:p>
          <a:p>
            <a:pPr marL="0" indent="0">
              <a:buNone/>
            </a:pPr>
            <a:endParaRPr lang="es-CL" dirty="0"/>
          </a:p>
          <a:p>
            <a:pPr marL="0" indent="0">
              <a:buNone/>
            </a:pPr>
            <a:endParaRPr lang="es-CL" dirty="0" smtClean="0"/>
          </a:p>
          <a:p>
            <a:pPr marL="0" indent="0">
              <a:buNone/>
            </a:pPr>
            <a:r>
              <a:rPr lang="es-CL" dirty="0" smtClean="0"/>
              <a:t>                                                               </a:t>
            </a:r>
          </a:p>
          <a:p>
            <a:pPr marL="0" indent="0">
              <a:buNone/>
            </a:pPr>
            <a:r>
              <a:rPr lang="es-CL" sz="1800" dirty="0"/>
              <a:t> </a:t>
            </a:r>
            <a:r>
              <a:rPr lang="es-CL" sz="1800" dirty="0" smtClean="0"/>
              <a:t>                                                                                                                    Agencias de Área </a:t>
            </a:r>
          </a:p>
          <a:p>
            <a:pPr marL="0" indent="0">
              <a:buNone/>
            </a:pPr>
            <a:r>
              <a:rPr lang="es-CL" sz="1800" dirty="0" smtClean="0"/>
              <a:t>                                                                                                                            Calama</a:t>
            </a:r>
            <a:endParaRPr lang="es-CL" sz="1800" dirty="0"/>
          </a:p>
        </p:txBody>
      </p:sp>
      <p:pic>
        <p:nvPicPr>
          <p:cNvPr id="9" name="Imagen 8"/>
          <p:cNvPicPr>
            <a:picLocks noChangeAspect="1"/>
          </p:cNvPicPr>
          <p:nvPr/>
        </p:nvPicPr>
        <p:blipFill>
          <a:blip r:embed="rId2"/>
          <a:stretch>
            <a:fillRect/>
          </a:stretch>
        </p:blipFill>
        <p:spPr>
          <a:xfrm>
            <a:off x="6439115" y="1594447"/>
            <a:ext cx="2694666" cy="3383573"/>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1237046038"/>
              </p:ext>
            </p:extLst>
          </p:nvPr>
        </p:nvGraphicFramePr>
        <p:xfrm>
          <a:off x="484742" y="1676369"/>
          <a:ext cx="4876800" cy="1689266"/>
        </p:xfrm>
        <a:graphic>
          <a:graphicData uri="http://schemas.openxmlformats.org/drawingml/2006/table">
            <a:tbl>
              <a:tblPr firstRow="1" bandRow="1">
                <a:tableStyleId>{5C22544A-7EE6-4342-B048-85BDC9FD1C3A}</a:tableStyleId>
              </a:tblPr>
              <a:tblGrid>
                <a:gridCol w="3631894">
                  <a:extLst>
                    <a:ext uri="{9D8B030D-6E8A-4147-A177-3AD203B41FA5}">
                      <a16:colId xmlns:a16="http://schemas.microsoft.com/office/drawing/2014/main" xmlns="" val="20000"/>
                    </a:ext>
                  </a:extLst>
                </a:gridCol>
                <a:gridCol w="738130">
                  <a:extLst>
                    <a:ext uri="{9D8B030D-6E8A-4147-A177-3AD203B41FA5}">
                      <a16:colId xmlns:a16="http://schemas.microsoft.com/office/drawing/2014/main" xmlns="" val="20001"/>
                    </a:ext>
                  </a:extLst>
                </a:gridCol>
                <a:gridCol w="506776">
                  <a:extLst>
                    <a:ext uri="{9D8B030D-6E8A-4147-A177-3AD203B41FA5}">
                      <a16:colId xmlns:a16="http://schemas.microsoft.com/office/drawing/2014/main" xmlns="" val="20002"/>
                    </a:ext>
                  </a:extLst>
                </a:gridCol>
              </a:tblGrid>
              <a:tr h="279107">
                <a:tc>
                  <a:txBody>
                    <a:bodyPr/>
                    <a:lstStyle/>
                    <a:p>
                      <a:r>
                        <a:rPr lang="es-CL" sz="1100" dirty="0" smtClean="0"/>
                        <a:t>ITEM</a:t>
                      </a:r>
                      <a:endParaRPr lang="es-CL" sz="1100" dirty="0"/>
                    </a:p>
                  </a:txBody>
                  <a:tcPr/>
                </a:tc>
                <a:tc>
                  <a:txBody>
                    <a:bodyPr/>
                    <a:lstStyle/>
                    <a:p>
                      <a:pPr algn="ctr"/>
                      <a:r>
                        <a:rPr lang="es-CL" sz="1100" dirty="0" smtClean="0"/>
                        <a:t>2021</a:t>
                      </a:r>
                      <a:endParaRPr lang="es-CL" sz="1100" dirty="0"/>
                    </a:p>
                  </a:txBody>
                  <a:tcPr/>
                </a:tc>
                <a:tc>
                  <a:txBody>
                    <a:bodyPr/>
                    <a:lstStyle/>
                    <a:p>
                      <a:pPr algn="ctr"/>
                      <a:r>
                        <a:rPr lang="es-CL" sz="1100" dirty="0" smtClean="0"/>
                        <a:t>%</a:t>
                      </a:r>
                      <a:endParaRPr lang="es-CL" sz="1100" dirty="0"/>
                    </a:p>
                  </a:txBody>
                  <a:tcPr/>
                </a:tc>
                <a:extLst>
                  <a:ext uri="{0D108BD9-81ED-4DB2-BD59-A6C34878D82A}">
                    <a16:rowId xmlns:a16="http://schemas.microsoft.com/office/drawing/2014/main" xmlns="" val="10000"/>
                  </a:ext>
                </a:extLst>
              </a:tr>
              <a:tr h="286439">
                <a:tc>
                  <a:txBody>
                    <a:bodyPr/>
                    <a:lstStyle/>
                    <a:p>
                      <a:r>
                        <a:rPr lang="es-CL" sz="1100" dirty="0" smtClean="0"/>
                        <a:t>Número usuarias/os total (incluidos</a:t>
                      </a:r>
                      <a:r>
                        <a:rPr lang="es-CL" sz="1100" baseline="0" dirty="0" smtClean="0"/>
                        <a:t> Emergencia)</a:t>
                      </a:r>
                      <a:endParaRPr lang="es-CL" sz="1100" dirty="0"/>
                    </a:p>
                  </a:txBody>
                  <a:tcP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1.136</a:t>
                      </a:r>
                      <a:endParaRPr lang="es-CL"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es-CL"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275422">
                <a:tc>
                  <a:txBody>
                    <a:bodyPr/>
                    <a:lstStyle/>
                    <a:p>
                      <a:r>
                        <a:rPr lang="es-CL" sz="1100" dirty="0" smtClean="0"/>
                        <a:t>Número de usuarias/os pertenecientes a pueblos originarios</a:t>
                      </a:r>
                      <a:r>
                        <a:rPr lang="es-CL" sz="1100" baseline="0" dirty="0" smtClean="0"/>
                        <a:t> </a:t>
                      </a:r>
                      <a:endParaRPr lang="es-CL" sz="1100" dirty="0"/>
                    </a:p>
                  </a:txBody>
                  <a:tcP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882</a:t>
                      </a:r>
                      <a:endParaRPr lang="es-CL"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78%</a:t>
                      </a:r>
                      <a:endParaRPr lang="es-CL"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286438">
                <a:tc>
                  <a:txBody>
                    <a:bodyPr/>
                    <a:lstStyle/>
                    <a:p>
                      <a:r>
                        <a:rPr lang="es-CL" sz="1100" dirty="0" smtClean="0"/>
                        <a:t>Número</a:t>
                      </a:r>
                      <a:r>
                        <a:rPr lang="es-CL" sz="1100" baseline="0" dirty="0" smtClean="0"/>
                        <a:t> total de usuarias </a:t>
                      </a:r>
                      <a:endParaRPr lang="es-CL" sz="1100" dirty="0"/>
                    </a:p>
                  </a:txBody>
                  <a:tcP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677</a:t>
                      </a:r>
                      <a:endParaRPr lang="es-CL"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60%</a:t>
                      </a:r>
                      <a:endParaRPr lang="es-CL"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286439">
                <a:tc>
                  <a:txBody>
                    <a:bodyPr/>
                    <a:lstStyle/>
                    <a:p>
                      <a:r>
                        <a:rPr lang="es-CL" sz="1100" dirty="0" smtClean="0"/>
                        <a:t>Número total de usuarias/os jóvenes </a:t>
                      </a:r>
                      <a:endParaRPr lang="es-CL" sz="1100" dirty="0"/>
                    </a:p>
                  </a:txBody>
                  <a:tcP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83</a:t>
                      </a:r>
                      <a:endParaRPr lang="es-CL"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s-CL"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275421">
                <a:tc>
                  <a:txBody>
                    <a:bodyPr/>
                    <a:lstStyle/>
                    <a:p>
                      <a:r>
                        <a:rPr lang="es-CL" sz="1100" dirty="0" smtClean="0"/>
                        <a:t>Promedio de edad</a:t>
                      </a:r>
                      <a:endParaRPr lang="es-CL" sz="1100" dirty="0"/>
                    </a:p>
                  </a:txBody>
                  <a:tcPr/>
                </a:tc>
                <a:tc gridSpan="2">
                  <a:txBody>
                    <a:bodyPr/>
                    <a:lstStyle/>
                    <a:p>
                      <a:pPr algn="ctr"/>
                      <a:r>
                        <a:rPr lang="es-CL" sz="1100" dirty="0" smtClean="0"/>
                        <a:t>64 años</a:t>
                      </a:r>
                      <a:r>
                        <a:rPr lang="es-CL" sz="1100" baseline="0" dirty="0" smtClean="0"/>
                        <a:t> </a:t>
                      </a:r>
                      <a:endParaRPr lang="es-CL" sz="1100" dirty="0"/>
                    </a:p>
                  </a:txBody>
                  <a:tcPr/>
                </a:tc>
                <a:tc hMerge="1">
                  <a:txBody>
                    <a:bodyPr/>
                    <a:lstStyle/>
                    <a:p>
                      <a:endParaRPr lang="es-CL" sz="1100" dirty="0"/>
                    </a:p>
                  </a:txBody>
                  <a:tcPr/>
                </a:tc>
                <a:extLst>
                  <a:ext uri="{0D108BD9-81ED-4DB2-BD59-A6C34878D82A}">
                    <a16:rowId xmlns:a16="http://schemas.microsoft.com/office/drawing/2014/main" xmlns="" val="10005"/>
                  </a:ext>
                </a:extLst>
              </a:tr>
            </a:tbl>
          </a:graphicData>
        </a:graphic>
      </p:graphicFrame>
      <p:pic>
        <p:nvPicPr>
          <p:cNvPr id="5" name="Imagen 4"/>
          <p:cNvPicPr>
            <a:picLocks noChangeAspect="1"/>
          </p:cNvPicPr>
          <p:nvPr/>
        </p:nvPicPr>
        <p:blipFill>
          <a:blip r:embed="rId3"/>
          <a:stretch>
            <a:fillRect/>
          </a:stretch>
        </p:blipFill>
        <p:spPr>
          <a:xfrm>
            <a:off x="6335428" y="5332797"/>
            <a:ext cx="298730" cy="286537"/>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1340903713"/>
              </p:ext>
            </p:extLst>
          </p:nvPr>
        </p:nvGraphicFramePr>
        <p:xfrm>
          <a:off x="488414" y="3595091"/>
          <a:ext cx="4909851" cy="2023511"/>
        </p:xfrm>
        <a:graphic>
          <a:graphicData uri="http://schemas.openxmlformats.org/drawingml/2006/table">
            <a:tbl>
              <a:tblPr firstRow="1" bandRow="1">
                <a:tableStyleId>{5C22544A-7EE6-4342-B048-85BDC9FD1C3A}</a:tableStyleId>
              </a:tblPr>
              <a:tblGrid>
                <a:gridCol w="2078516">
                  <a:extLst>
                    <a:ext uri="{9D8B030D-6E8A-4147-A177-3AD203B41FA5}">
                      <a16:colId xmlns:a16="http://schemas.microsoft.com/office/drawing/2014/main" xmlns="" val="20000"/>
                    </a:ext>
                  </a:extLst>
                </a:gridCol>
                <a:gridCol w="1487277">
                  <a:extLst>
                    <a:ext uri="{9D8B030D-6E8A-4147-A177-3AD203B41FA5}">
                      <a16:colId xmlns:a16="http://schemas.microsoft.com/office/drawing/2014/main" xmlns="" val="20001"/>
                    </a:ext>
                  </a:extLst>
                </a:gridCol>
                <a:gridCol w="1344058">
                  <a:extLst>
                    <a:ext uri="{9D8B030D-6E8A-4147-A177-3AD203B41FA5}">
                      <a16:colId xmlns:a16="http://schemas.microsoft.com/office/drawing/2014/main" xmlns="" val="20002"/>
                    </a:ext>
                  </a:extLst>
                </a:gridCol>
              </a:tblGrid>
              <a:tr h="293863">
                <a:tc>
                  <a:txBody>
                    <a:bodyPr/>
                    <a:lstStyle/>
                    <a:p>
                      <a:r>
                        <a:rPr lang="es-CL" sz="1100" dirty="0" smtClean="0"/>
                        <a:t>Subtítulo</a:t>
                      </a:r>
                      <a:endParaRPr lang="es-CL" sz="1100" dirty="0"/>
                    </a:p>
                  </a:txBody>
                  <a:tcPr/>
                </a:tc>
                <a:tc>
                  <a:txBody>
                    <a:bodyPr/>
                    <a:lstStyle/>
                    <a:p>
                      <a:pPr algn="ctr" rtl="0" fontAlgn="ctr"/>
                      <a:r>
                        <a:rPr lang="es-CL" sz="1100" b="1" i="0" u="none" strike="noStrike" dirty="0">
                          <a:solidFill>
                            <a:srgbClr val="FFFFFF"/>
                          </a:solidFill>
                          <a:effectLst/>
                          <a:latin typeface="Calibri" panose="020F0502020204030204" pitchFamily="34" charset="0"/>
                        </a:rPr>
                        <a:t>Presupuesto M$ </a:t>
                      </a:r>
                      <a:r>
                        <a:rPr lang="es-CL" sz="1100" b="1" i="0" u="none" strike="noStrike" dirty="0" smtClean="0">
                          <a:solidFill>
                            <a:srgbClr val="FFFFFF"/>
                          </a:solidFill>
                          <a:effectLst/>
                          <a:latin typeface="Calibri" panose="020F0502020204030204" pitchFamily="34" charset="0"/>
                        </a:rPr>
                        <a:t>2021</a:t>
                      </a:r>
                      <a:endParaRPr lang="es-CL" sz="1100" b="1" i="0" u="none" strike="noStrike" dirty="0">
                        <a:solidFill>
                          <a:srgbClr val="FFFFFF"/>
                        </a:solidFill>
                        <a:effectLst/>
                        <a:latin typeface="Calibri" panose="020F0502020204030204" pitchFamily="34" charset="0"/>
                      </a:endParaRPr>
                    </a:p>
                  </a:txBody>
                  <a:tcPr marL="7620" marR="7620" marT="7620" marB="0" anchor="ctr"/>
                </a:tc>
                <a:tc>
                  <a:txBody>
                    <a:bodyPr/>
                    <a:lstStyle/>
                    <a:p>
                      <a:pPr algn="ctr" rtl="0" fontAlgn="ctr"/>
                      <a:r>
                        <a:rPr lang="es-CL" sz="1100" b="1" i="0" u="none" strike="noStrike" dirty="0">
                          <a:solidFill>
                            <a:srgbClr val="FFFFFF"/>
                          </a:solidFill>
                          <a:effectLst/>
                          <a:latin typeface="Calibri" panose="020F0502020204030204" pitchFamily="34" charset="0"/>
                        </a:rPr>
                        <a:t>Ejecución M$ </a:t>
                      </a:r>
                      <a:r>
                        <a:rPr lang="es-CL" sz="1100" b="1" i="0" u="none" strike="noStrike" dirty="0" smtClean="0">
                          <a:solidFill>
                            <a:srgbClr val="FFFFFF"/>
                          </a:solidFill>
                          <a:effectLst/>
                          <a:latin typeface="Calibri" panose="020F0502020204030204" pitchFamily="34" charset="0"/>
                        </a:rPr>
                        <a:t>2021</a:t>
                      </a:r>
                      <a:endParaRPr lang="es-CL" sz="1100" b="1" i="0" u="none" strike="noStrike" dirty="0">
                        <a:solidFill>
                          <a:srgbClr val="FFFFFF"/>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0"/>
                  </a:ext>
                </a:extLst>
              </a:tr>
              <a:tr h="286439">
                <a:tc>
                  <a:txBody>
                    <a:bodyPr/>
                    <a:lstStyle/>
                    <a:p>
                      <a:r>
                        <a:rPr lang="es-CL" sz="1100" dirty="0" smtClean="0"/>
                        <a:t>24 Transferencias</a:t>
                      </a:r>
                      <a:endParaRPr lang="es-CL" sz="1100" dirty="0"/>
                    </a:p>
                  </a:txBody>
                  <a:tcP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750.447 </a:t>
                      </a:r>
                      <a:endParaRPr lang="es-CL"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748.208 </a:t>
                      </a:r>
                      <a:endParaRPr lang="es-CL"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286438">
                <a:tc>
                  <a:txBody>
                    <a:bodyPr/>
                    <a:lstStyle/>
                    <a:p>
                      <a:r>
                        <a:rPr lang="es-CL" sz="1100" dirty="0" smtClean="0"/>
                        <a:t>32 Préstamos</a:t>
                      </a:r>
                      <a:endParaRPr lang="es-CL" sz="1100" dirty="0"/>
                    </a:p>
                  </a:txBody>
                  <a:tcPr/>
                </a:tc>
                <a:tc>
                  <a:txBody>
                    <a:bodyPr/>
                    <a:lstStyle/>
                    <a:p>
                      <a:pPr algn="ctr">
                        <a:lnSpc>
                          <a:spcPct val="107000"/>
                        </a:lnSpc>
                        <a:spcAft>
                          <a:spcPts val="0"/>
                        </a:spcAft>
                      </a:pPr>
                      <a:r>
                        <a:rPr lang="es-C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660.917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659.747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308473">
                <a:tc>
                  <a:txBody>
                    <a:bodyPr/>
                    <a:lstStyle/>
                    <a:p>
                      <a:r>
                        <a:rPr lang="es-CL" sz="1100" dirty="0" smtClean="0"/>
                        <a:t>33 Transferencias de capital</a:t>
                      </a:r>
                      <a:endParaRPr lang="es-CL" sz="1100" dirty="0"/>
                    </a:p>
                  </a:txBody>
                  <a:tcP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1.498.982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1.484.379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279156">
                <a:tc>
                  <a:txBody>
                    <a:bodyPr/>
                    <a:lstStyle/>
                    <a:p>
                      <a:r>
                        <a:rPr lang="es-CL" sz="1100" b="1" dirty="0" smtClean="0"/>
                        <a:t>Subtotal Productos</a:t>
                      </a:r>
                      <a:r>
                        <a:rPr lang="es-CL" sz="1100" b="1" baseline="0" dirty="0" smtClean="0"/>
                        <a:t> Estratégicos </a:t>
                      </a:r>
                      <a:endParaRPr lang="es-CL" sz="1100" b="1" dirty="0"/>
                    </a:p>
                  </a:txBody>
                  <a:tcP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2.910.346 </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2.892.334 </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304738">
                <a:tc>
                  <a:txBody>
                    <a:bodyPr/>
                    <a:lstStyle/>
                    <a:p>
                      <a:r>
                        <a:rPr lang="es-CL" sz="1100" b="1" dirty="0" smtClean="0"/>
                        <a:t>Subtotal Gestión Interna </a:t>
                      </a:r>
                      <a:endParaRPr lang="es-CL" sz="1100" b="1" dirty="0"/>
                    </a:p>
                  </a:txBody>
                  <a:tcP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628.145 </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628.145 </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264404">
                <a:tc>
                  <a:txBody>
                    <a:bodyPr/>
                    <a:lstStyle/>
                    <a:p>
                      <a:r>
                        <a:rPr lang="es-CL" sz="1100" b="1" dirty="0" smtClean="0"/>
                        <a:t>Total General </a:t>
                      </a:r>
                      <a:endParaRPr lang="es-CL" sz="1100" b="1" dirty="0"/>
                    </a:p>
                  </a:txBody>
                  <a:tcPr/>
                </a:tc>
                <a:tc>
                  <a:txBody>
                    <a:bodyPr/>
                    <a:lstStyle/>
                    <a:p>
                      <a:pPr algn="ct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3.538.491 </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3.520.479 </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bl>
          </a:graphicData>
        </a:graphic>
      </p:graphicFrame>
      <p:sp>
        <p:nvSpPr>
          <p:cNvPr id="11" name="CuadroTexto 10"/>
          <p:cNvSpPr txBox="1"/>
          <p:nvPr/>
        </p:nvSpPr>
        <p:spPr>
          <a:xfrm>
            <a:off x="323528" y="6216535"/>
            <a:ext cx="6983434"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a:t>
            </a:r>
            <a:r>
              <a:rPr lang="es-CL" dirty="0">
                <a:solidFill>
                  <a:srgbClr val="4D4D4D"/>
                </a:solidFill>
              </a:rPr>
              <a:t> Sistema Tesorería y SIGFE, 31 de diciembre del </a:t>
            </a:r>
            <a:r>
              <a:rPr lang="es-CL" dirty="0" smtClean="0">
                <a:solidFill>
                  <a:srgbClr val="4D4D4D"/>
                </a:solidFill>
              </a:rPr>
              <a:t>2021.</a:t>
            </a:r>
            <a:endParaRPr lang="es-CL" dirty="0">
              <a:solidFill>
                <a:srgbClr val="4D4D4D"/>
              </a:solidFill>
            </a:endParaRPr>
          </a:p>
        </p:txBody>
      </p:sp>
      <p:pic>
        <p:nvPicPr>
          <p:cNvPr id="10" name="Picture 3"/>
          <p:cNvPicPr>
            <a:picLocks noChangeAspect="1" noChangeArrowheads="1"/>
          </p:cNvPicPr>
          <p:nvPr/>
        </p:nvPicPr>
        <p:blipFill>
          <a:blip r:embed="rId4" cstate="print"/>
          <a:srcRect/>
          <a:stretch>
            <a:fillRect/>
          </a:stretch>
        </p:blipFill>
        <p:spPr bwMode="auto">
          <a:xfrm>
            <a:off x="6335428" y="920811"/>
            <a:ext cx="1419225" cy="800100"/>
          </a:xfrm>
          <a:prstGeom prst="rect">
            <a:avLst/>
          </a:prstGeom>
          <a:noFill/>
          <a:ln w="9525">
            <a:noFill/>
            <a:miter lim="800000"/>
            <a:headEnd/>
            <a:tailEnd/>
          </a:ln>
        </p:spPr>
      </p:pic>
      <p:graphicFrame>
        <p:nvGraphicFramePr>
          <p:cNvPr id="12" name="Tabla 11"/>
          <p:cNvGraphicFramePr>
            <a:graphicFrameLocks noGrp="1"/>
          </p:cNvGraphicFramePr>
          <p:nvPr>
            <p:extLst>
              <p:ext uri="{D42A27DB-BD31-4B8C-83A1-F6EECF244321}">
                <p14:modId xmlns:p14="http://schemas.microsoft.com/office/powerpoint/2010/main" val="2423567336"/>
              </p:ext>
            </p:extLst>
          </p:nvPr>
        </p:nvGraphicFramePr>
        <p:xfrm>
          <a:off x="4336869" y="5796278"/>
          <a:ext cx="4666955" cy="865779"/>
        </p:xfrm>
        <a:graphic>
          <a:graphicData uri="http://schemas.openxmlformats.org/drawingml/2006/table">
            <a:tbl>
              <a:tblPr/>
              <a:tblGrid>
                <a:gridCol w="915951">
                  <a:extLst>
                    <a:ext uri="{9D8B030D-6E8A-4147-A177-3AD203B41FA5}">
                      <a16:colId xmlns:a16="http://schemas.microsoft.com/office/drawing/2014/main" xmlns="" val="20000"/>
                    </a:ext>
                  </a:extLst>
                </a:gridCol>
                <a:gridCol w="3751004">
                  <a:extLst>
                    <a:ext uri="{9D8B030D-6E8A-4147-A177-3AD203B41FA5}">
                      <a16:colId xmlns:a16="http://schemas.microsoft.com/office/drawing/2014/main" xmlns="" val="20001"/>
                    </a:ext>
                  </a:extLst>
                </a:gridCol>
              </a:tblGrid>
              <a:tr h="865779">
                <a:tc>
                  <a:txBody>
                    <a:bodyPr/>
                    <a:lstStyle/>
                    <a:p>
                      <a:pPr algn="l" rtl="0" fontAlgn="ctr"/>
                      <a:r>
                        <a:rPr lang="es-CL" sz="900" b="1" i="0" u="none" strike="noStrike" dirty="0" smtClean="0">
                          <a:solidFill>
                            <a:srgbClr val="4D4D4D"/>
                          </a:solidFill>
                          <a:latin typeface="+mn-lt"/>
                        </a:rPr>
                        <a:t>Principales</a:t>
                      </a:r>
                      <a:r>
                        <a:rPr lang="es-CL" sz="900" b="1" i="0" u="none" strike="noStrike" baseline="0" dirty="0" smtClean="0">
                          <a:solidFill>
                            <a:srgbClr val="4D4D4D"/>
                          </a:solidFill>
                          <a:latin typeface="+mn-lt"/>
                        </a:rPr>
                        <a:t> </a:t>
                      </a:r>
                    </a:p>
                    <a:p>
                      <a:pPr algn="l" rtl="0" fontAlgn="ctr"/>
                      <a:r>
                        <a:rPr lang="es-CL" sz="900" b="1" i="0" u="none" strike="noStrike" baseline="0" dirty="0" smtClean="0">
                          <a:solidFill>
                            <a:srgbClr val="4D4D4D"/>
                          </a:solidFill>
                          <a:latin typeface="+mn-lt"/>
                        </a:rPr>
                        <a:t>rubros</a:t>
                      </a:r>
                      <a:r>
                        <a:rPr lang="es-CL" sz="900" b="1" i="0" u="none" strike="noStrike" dirty="0" smtClean="0">
                          <a:solidFill>
                            <a:srgbClr val="4D4D4D"/>
                          </a:solidFill>
                          <a:latin typeface="+mn-lt"/>
                        </a:rPr>
                        <a:t>: </a:t>
                      </a:r>
                      <a:endParaRPr lang="es-CL" sz="900" b="1" i="0" u="none" strike="noStrike" dirty="0">
                        <a:solidFill>
                          <a:srgbClr val="4D4D4D"/>
                        </a:solidFill>
                        <a:latin typeface="+mn-lt"/>
                      </a:endParaRP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just" fontAlgn="b"/>
                      <a:r>
                        <a:rPr lang="es-CL" sz="900" b="0" i="0" u="none" strike="noStrike" dirty="0" smtClean="0">
                          <a:solidFill>
                            <a:srgbClr val="4D4D4D"/>
                          </a:solidFill>
                          <a:latin typeface="+mn-lt"/>
                        </a:rPr>
                        <a:t>Lechuga, Ovinos, Alfalfa, Maíz, Gallinas, Llamas, Caprinos, Tunas, Zanahoria, Acelga, Choclo, Habas, Olivos-aceite, Cunicultura, Ajo, Membrillo, Textilería, Papas, Uva vinífera, Apicultura, Olivo; </a:t>
                      </a:r>
                      <a:r>
                        <a:rPr lang="es-CL" sz="900" b="0" i="0" u="none" strike="noStrike" dirty="0">
                          <a:solidFill>
                            <a:srgbClr val="4D4D4D"/>
                          </a:solidFill>
                          <a:latin typeface="Calibri"/>
                        </a:rPr>
                        <a:t>estos representan el </a:t>
                      </a:r>
                      <a:r>
                        <a:rPr lang="es-CL" sz="900" b="0" i="0" u="none" strike="noStrike" dirty="0" smtClean="0">
                          <a:solidFill>
                            <a:srgbClr val="4D4D4D"/>
                          </a:solidFill>
                          <a:latin typeface="Calibri"/>
                        </a:rPr>
                        <a:t>96% </a:t>
                      </a:r>
                      <a:r>
                        <a:rPr lang="es-CL" sz="900" b="0" i="0" u="none" strike="noStrike" dirty="0">
                          <a:solidFill>
                            <a:srgbClr val="4D4D4D"/>
                          </a:solidFill>
                          <a:latin typeface="Calibri"/>
                        </a:rPr>
                        <a:t>de los recursos monetarios </a:t>
                      </a:r>
                      <a:r>
                        <a:rPr lang="es-CL" sz="900" b="0" i="0" u="none" strike="noStrike" dirty="0" smtClean="0">
                          <a:solidFill>
                            <a:srgbClr val="4D4D4D"/>
                          </a:solidFill>
                          <a:latin typeface="+mn-lt"/>
                        </a:rPr>
                        <a:t>entregados  y el 90% de las Solicitudes realizadas.</a:t>
                      </a:r>
                      <a:endParaRPr lang="es-CL" sz="900" b="0" i="0" u="none" strike="noStrike" dirty="0">
                        <a:solidFill>
                          <a:srgbClr val="4D4D4D"/>
                        </a:solidFill>
                        <a:latin typeface="Calibri"/>
                      </a:endParaRP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7" name="Marcador de número de diapositiva 6"/>
          <p:cNvSpPr>
            <a:spLocks noGrp="1"/>
          </p:cNvSpPr>
          <p:nvPr>
            <p:ph type="sldNum" sz="quarter" idx="12"/>
          </p:nvPr>
        </p:nvSpPr>
        <p:spPr/>
        <p:txBody>
          <a:bodyPr/>
          <a:lstStyle/>
          <a:p>
            <a:fld id="{B2AA1C21-4A01-FC47-935A-F64BC8B7BE09}" type="slidenum">
              <a:rPr lang="en-US" smtClean="0"/>
              <a:t>38</a:t>
            </a:fld>
            <a:endParaRPr lang="en-US"/>
          </a:p>
        </p:txBody>
      </p:sp>
    </p:spTree>
    <p:extLst>
      <p:ext uri="{BB962C8B-B14F-4D97-AF65-F5344CB8AC3E}">
        <p14:creationId xmlns:p14="http://schemas.microsoft.com/office/powerpoint/2010/main" val="23897859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457200" y="87351"/>
            <a:ext cx="8229600" cy="1143000"/>
          </a:xfrm>
        </p:spPr>
        <p:txBody>
          <a:bodyPr>
            <a:normAutofit/>
          </a:bodyPr>
          <a:lstStyle/>
          <a:p>
            <a:pPr>
              <a:spcBef>
                <a:spcPct val="20000"/>
              </a:spcBef>
            </a:pPr>
            <a:r>
              <a:rPr lang="es-CL" sz="2800" dirty="0">
                <a:solidFill>
                  <a:srgbClr val="333333"/>
                </a:solidFill>
                <a:latin typeface="Berlin Sans FB" panose="020E0602020502020306" pitchFamily="34" charset="0"/>
                <a:ea typeface="+mn-ea"/>
                <a:cs typeface="+mn-cs"/>
              </a:rPr>
              <a:t>INDAP en REGIONES  </a:t>
            </a:r>
          </a:p>
        </p:txBody>
      </p:sp>
      <p:sp>
        <p:nvSpPr>
          <p:cNvPr id="4" name="Marcador de contenido 3"/>
          <p:cNvSpPr>
            <a:spLocks noGrp="1"/>
          </p:cNvSpPr>
          <p:nvPr>
            <p:ph idx="1"/>
          </p:nvPr>
        </p:nvSpPr>
        <p:spPr>
          <a:xfrm>
            <a:off x="323528" y="776112"/>
            <a:ext cx="8229600" cy="4859223"/>
          </a:xfrm>
        </p:spPr>
        <p:txBody>
          <a:bodyPr>
            <a:normAutofit/>
          </a:bodyPr>
          <a:lstStyle/>
          <a:p>
            <a:pPr marL="0" indent="0">
              <a:buNone/>
            </a:pPr>
            <a:r>
              <a:rPr lang="es-CL" sz="2000" b="1" dirty="0" smtClean="0"/>
              <a:t>Antofagasta</a:t>
            </a:r>
            <a:r>
              <a:rPr lang="es-CL" dirty="0" smtClean="0"/>
              <a:t> </a:t>
            </a:r>
          </a:p>
          <a:p>
            <a:pPr marL="0" indent="0">
              <a:buNone/>
            </a:pPr>
            <a:endParaRPr lang="es-CL" dirty="0"/>
          </a:p>
          <a:p>
            <a:pPr marL="0" indent="0">
              <a:buNone/>
            </a:pPr>
            <a:endParaRPr lang="es-CL" dirty="0" smtClean="0"/>
          </a:p>
        </p:txBody>
      </p:sp>
      <p:pic>
        <p:nvPicPr>
          <p:cNvPr id="9" name="Imagen 8"/>
          <p:cNvPicPr>
            <a:picLocks noChangeAspect="1"/>
          </p:cNvPicPr>
          <p:nvPr/>
        </p:nvPicPr>
        <p:blipFill>
          <a:blip r:embed="rId2"/>
          <a:stretch>
            <a:fillRect/>
          </a:stretch>
        </p:blipFill>
        <p:spPr>
          <a:xfrm>
            <a:off x="97105" y="1340381"/>
            <a:ext cx="921798" cy="1157461"/>
          </a:xfrm>
          <a:prstGeom prst="rect">
            <a:avLst/>
          </a:prstGeom>
        </p:spPr>
      </p:pic>
      <p:sp>
        <p:nvSpPr>
          <p:cNvPr id="11" name="CuadroTexto 10"/>
          <p:cNvSpPr txBox="1"/>
          <p:nvPr/>
        </p:nvSpPr>
        <p:spPr>
          <a:xfrm>
            <a:off x="271932" y="6612324"/>
            <a:ext cx="6983434" cy="230832"/>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sz="900" b="1" dirty="0">
                <a:solidFill>
                  <a:srgbClr val="4D4D4D"/>
                </a:solidFill>
              </a:rPr>
              <a:t>Fuente:</a:t>
            </a:r>
            <a:r>
              <a:rPr lang="es-CL" sz="900" dirty="0">
                <a:solidFill>
                  <a:srgbClr val="4D4D4D"/>
                </a:solidFill>
              </a:rPr>
              <a:t> Sistema Tesorería y SIGFE, 31 de diciembre del </a:t>
            </a:r>
            <a:r>
              <a:rPr lang="es-CL" sz="900" dirty="0" smtClean="0">
                <a:solidFill>
                  <a:srgbClr val="4D4D4D"/>
                </a:solidFill>
              </a:rPr>
              <a:t>2021.</a:t>
            </a:r>
            <a:endParaRPr lang="es-CL" sz="900" dirty="0">
              <a:solidFill>
                <a:srgbClr val="4D4D4D"/>
              </a:solidFill>
            </a:endParaRPr>
          </a:p>
        </p:txBody>
      </p:sp>
      <p:sp>
        <p:nvSpPr>
          <p:cNvPr id="7" name="Marcador de número de diapositiva 6"/>
          <p:cNvSpPr>
            <a:spLocks noGrp="1"/>
          </p:cNvSpPr>
          <p:nvPr>
            <p:ph type="sldNum" sz="quarter" idx="12"/>
          </p:nvPr>
        </p:nvSpPr>
        <p:spPr/>
        <p:txBody>
          <a:bodyPr/>
          <a:lstStyle/>
          <a:p>
            <a:fld id="{B2AA1C21-4A01-FC47-935A-F64BC8B7BE09}" type="slidenum">
              <a:rPr lang="en-US" smtClean="0"/>
              <a:t>39</a:t>
            </a:fld>
            <a:endParaRPr lang="en-US"/>
          </a:p>
        </p:txBody>
      </p:sp>
      <p:graphicFrame>
        <p:nvGraphicFramePr>
          <p:cNvPr id="8" name="Tabla 7"/>
          <p:cNvGraphicFramePr>
            <a:graphicFrameLocks noGrp="1"/>
          </p:cNvGraphicFramePr>
          <p:nvPr>
            <p:extLst>
              <p:ext uri="{D42A27DB-BD31-4B8C-83A1-F6EECF244321}">
                <p14:modId xmlns:p14="http://schemas.microsoft.com/office/powerpoint/2010/main" val="2830963918"/>
              </p:ext>
            </p:extLst>
          </p:nvPr>
        </p:nvGraphicFramePr>
        <p:xfrm>
          <a:off x="1027384" y="1277417"/>
          <a:ext cx="6210935" cy="1760987"/>
        </p:xfrm>
        <a:graphic>
          <a:graphicData uri="http://schemas.openxmlformats.org/drawingml/2006/table">
            <a:tbl>
              <a:tblPr firstRow="1" firstCol="1" bandRow="1">
                <a:tableStyleId>{5C22544A-7EE6-4342-B048-85BDC9FD1C3A}</a:tableStyleId>
              </a:tblPr>
              <a:tblGrid>
                <a:gridCol w="2533650">
                  <a:extLst>
                    <a:ext uri="{9D8B030D-6E8A-4147-A177-3AD203B41FA5}">
                      <a16:colId xmlns:a16="http://schemas.microsoft.com/office/drawing/2014/main" xmlns="" val="20000"/>
                    </a:ext>
                  </a:extLst>
                </a:gridCol>
                <a:gridCol w="706755">
                  <a:extLst>
                    <a:ext uri="{9D8B030D-6E8A-4147-A177-3AD203B41FA5}">
                      <a16:colId xmlns:a16="http://schemas.microsoft.com/office/drawing/2014/main" xmlns="" val="20001"/>
                    </a:ext>
                  </a:extLst>
                </a:gridCol>
                <a:gridCol w="630555">
                  <a:extLst>
                    <a:ext uri="{9D8B030D-6E8A-4147-A177-3AD203B41FA5}">
                      <a16:colId xmlns:a16="http://schemas.microsoft.com/office/drawing/2014/main" xmlns="" val="20002"/>
                    </a:ext>
                  </a:extLst>
                </a:gridCol>
                <a:gridCol w="539750">
                  <a:extLst>
                    <a:ext uri="{9D8B030D-6E8A-4147-A177-3AD203B41FA5}">
                      <a16:colId xmlns:a16="http://schemas.microsoft.com/office/drawing/2014/main" xmlns="" val="20003"/>
                    </a:ext>
                  </a:extLst>
                </a:gridCol>
                <a:gridCol w="450215">
                  <a:extLst>
                    <a:ext uri="{9D8B030D-6E8A-4147-A177-3AD203B41FA5}">
                      <a16:colId xmlns:a16="http://schemas.microsoft.com/office/drawing/2014/main" xmlns="" val="20004"/>
                    </a:ext>
                  </a:extLst>
                </a:gridCol>
                <a:gridCol w="450215">
                  <a:extLst>
                    <a:ext uri="{9D8B030D-6E8A-4147-A177-3AD203B41FA5}">
                      <a16:colId xmlns:a16="http://schemas.microsoft.com/office/drawing/2014/main" xmlns="" val="20005"/>
                    </a:ext>
                  </a:extLst>
                </a:gridCol>
                <a:gridCol w="449580">
                  <a:extLst>
                    <a:ext uri="{9D8B030D-6E8A-4147-A177-3AD203B41FA5}">
                      <a16:colId xmlns:a16="http://schemas.microsoft.com/office/drawing/2014/main" xmlns="" val="20006"/>
                    </a:ext>
                  </a:extLst>
                </a:gridCol>
                <a:gridCol w="450215">
                  <a:extLst>
                    <a:ext uri="{9D8B030D-6E8A-4147-A177-3AD203B41FA5}">
                      <a16:colId xmlns:a16="http://schemas.microsoft.com/office/drawing/2014/main" xmlns="" val="20007"/>
                    </a:ext>
                  </a:extLst>
                </a:gridCol>
              </a:tblGrid>
              <a:tr h="0">
                <a:tc>
                  <a:txBody>
                    <a:bodyPr/>
                    <a:lstStyle/>
                    <a:p>
                      <a:pPr>
                        <a:lnSpc>
                          <a:spcPct val="107000"/>
                        </a:lnSpc>
                        <a:spcAft>
                          <a:spcPts val="0"/>
                        </a:spcAft>
                      </a:pPr>
                      <a:r>
                        <a:rPr lang="es-CL" sz="900" dirty="0">
                          <a:effectLst/>
                        </a:rPr>
                        <a:t>Subtitulo / 24 - Transferencias Corrientes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Ppto.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Ejec.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Avance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Masc.</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Fem.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Pers. Jurid.</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Total</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0"/>
                  </a:ext>
                </a:extLst>
              </a:tr>
              <a:tr h="0">
                <a:tc>
                  <a:txBody>
                    <a:bodyPr/>
                    <a:lstStyle/>
                    <a:p>
                      <a:pPr>
                        <a:lnSpc>
                          <a:spcPct val="107000"/>
                        </a:lnSpc>
                        <a:spcAft>
                          <a:spcPts val="0"/>
                        </a:spcAft>
                      </a:pPr>
                      <a:r>
                        <a:rPr lang="es-CL" sz="900">
                          <a:effectLst/>
                        </a:rPr>
                        <a:t>24.01.386 - Seguro Agrícola</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1"/>
                  </a:ext>
                </a:extLst>
              </a:tr>
              <a:tr h="0">
                <a:tc>
                  <a:txBody>
                    <a:bodyPr/>
                    <a:lstStyle/>
                    <a:p>
                      <a:pPr>
                        <a:lnSpc>
                          <a:spcPct val="107000"/>
                        </a:lnSpc>
                        <a:spcAft>
                          <a:spcPts val="0"/>
                        </a:spcAft>
                      </a:pPr>
                      <a:r>
                        <a:rPr lang="es-CL" sz="900">
                          <a:effectLst/>
                        </a:rPr>
                        <a:t>24.01.389 - Sistema de Incentivos Ley Nº 20,412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307.991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307.528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99,85%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330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2"/>
                  </a:ext>
                </a:extLst>
              </a:tr>
              <a:tr h="0">
                <a:tc>
                  <a:txBody>
                    <a:bodyPr/>
                    <a:lstStyle/>
                    <a:p>
                      <a:pPr>
                        <a:lnSpc>
                          <a:spcPct val="107000"/>
                        </a:lnSpc>
                        <a:spcAft>
                          <a:spcPts val="0"/>
                        </a:spcAft>
                      </a:pPr>
                      <a:r>
                        <a:rPr lang="es-CL" sz="900">
                          <a:effectLst/>
                        </a:rPr>
                        <a:t>24.01.404 - Emergencias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8.550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8.550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3"/>
                  </a:ext>
                </a:extLst>
              </a:tr>
              <a:tr h="0">
                <a:tc>
                  <a:txBody>
                    <a:bodyPr/>
                    <a:lstStyle/>
                    <a:p>
                      <a:pPr>
                        <a:lnSpc>
                          <a:spcPct val="107000"/>
                        </a:lnSpc>
                        <a:spcAft>
                          <a:spcPts val="0"/>
                        </a:spcAft>
                      </a:pPr>
                      <a:r>
                        <a:rPr lang="es-CL" sz="900">
                          <a:effectLst/>
                        </a:rPr>
                        <a:t>24.01.407 - Desarrollo Capacidades Productivas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29.652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29.461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99,36%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4"/>
                  </a:ext>
                </a:extLst>
              </a:tr>
              <a:tr h="0">
                <a:tc>
                  <a:txBody>
                    <a:bodyPr/>
                    <a:lstStyle/>
                    <a:p>
                      <a:pPr>
                        <a:lnSpc>
                          <a:spcPct val="107000"/>
                        </a:lnSpc>
                        <a:spcAft>
                          <a:spcPts val="0"/>
                        </a:spcAft>
                      </a:pPr>
                      <a:r>
                        <a:rPr lang="es-CL" sz="900">
                          <a:effectLst/>
                        </a:rPr>
                        <a:t>24.01.415 - Servicios De Asesoría Técnica - SAT</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30.171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30.171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5"/>
                  </a:ext>
                </a:extLst>
              </a:tr>
              <a:tr h="0">
                <a:tc>
                  <a:txBody>
                    <a:bodyPr/>
                    <a:lstStyle/>
                    <a:p>
                      <a:pPr>
                        <a:lnSpc>
                          <a:spcPct val="107000"/>
                        </a:lnSpc>
                        <a:spcAft>
                          <a:spcPts val="0"/>
                        </a:spcAft>
                      </a:pPr>
                      <a:r>
                        <a:rPr lang="es-CL" sz="900">
                          <a:effectLst/>
                        </a:rPr>
                        <a:t>24.01.416 - Programa PRODESAL Asesorías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91.745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91.745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320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6"/>
                  </a:ext>
                </a:extLst>
              </a:tr>
              <a:tr h="0">
                <a:tc>
                  <a:txBody>
                    <a:bodyPr/>
                    <a:lstStyle/>
                    <a:p>
                      <a:pPr>
                        <a:lnSpc>
                          <a:spcPct val="107000"/>
                        </a:lnSpc>
                        <a:spcAft>
                          <a:spcPts val="0"/>
                        </a:spcAft>
                      </a:pPr>
                      <a:r>
                        <a:rPr lang="es-CL" sz="900" dirty="0">
                          <a:effectLst/>
                        </a:rPr>
                        <a:t>24.01.418 - Programa PDTI Asesorías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231.213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231.213</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100,00%</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210</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306</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1</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517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8"/>
                  </a:ext>
                </a:extLst>
              </a:tr>
              <a:tr h="0">
                <a:tc>
                  <a:txBody>
                    <a:bodyPr/>
                    <a:lstStyle/>
                    <a:p>
                      <a:pPr>
                        <a:lnSpc>
                          <a:spcPct val="107000"/>
                        </a:lnSpc>
                        <a:spcAft>
                          <a:spcPts val="0"/>
                        </a:spcAft>
                      </a:pPr>
                      <a:r>
                        <a:rPr lang="es-CL" sz="900" dirty="0">
                          <a:effectLst/>
                        </a:rPr>
                        <a:t>24.01.420 - Alianzas Productivas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3.899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2.313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59,34%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0"/>
                  </a:ext>
                </a:extLst>
              </a:tr>
              <a:tr h="0">
                <a:tc>
                  <a:txBody>
                    <a:bodyPr/>
                    <a:lstStyle/>
                    <a:p>
                      <a:pPr>
                        <a:lnSpc>
                          <a:spcPct val="107000"/>
                        </a:lnSpc>
                        <a:spcAft>
                          <a:spcPts val="0"/>
                        </a:spcAft>
                      </a:pPr>
                      <a:r>
                        <a:rPr lang="es-CL" sz="900">
                          <a:effectLst/>
                        </a:rPr>
                        <a:t>24.01.421 - Asesoría para Comercialización</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47.226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47.226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1"/>
                  </a:ext>
                </a:extLst>
              </a:tr>
              <a:tr h="0">
                <a:tc>
                  <a:txBody>
                    <a:bodyPr/>
                    <a:lstStyle/>
                    <a:p>
                      <a:pPr>
                        <a:lnSpc>
                          <a:spcPct val="107000"/>
                        </a:lnSpc>
                        <a:spcAft>
                          <a:spcPts val="0"/>
                        </a:spcAft>
                      </a:pPr>
                      <a:r>
                        <a:rPr lang="es-CL" sz="900" b="1" dirty="0">
                          <a:effectLst/>
                        </a:rPr>
                        <a:t>Total</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750.447</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748.208</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99,70%</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376</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588</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12</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976</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2"/>
                  </a:ext>
                </a:extLst>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1611122740"/>
              </p:ext>
            </p:extLst>
          </p:nvPr>
        </p:nvGraphicFramePr>
        <p:xfrm>
          <a:off x="1027384" y="3294378"/>
          <a:ext cx="6227898" cy="1050588"/>
        </p:xfrm>
        <a:graphic>
          <a:graphicData uri="http://schemas.openxmlformats.org/drawingml/2006/table">
            <a:tbl>
              <a:tblPr firstRow="1" firstCol="1" bandRow="1">
                <a:tableStyleId>{5C22544A-7EE6-4342-B048-85BDC9FD1C3A}</a:tableStyleId>
              </a:tblPr>
              <a:tblGrid>
                <a:gridCol w="1663430">
                  <a:extLst>
                    <a:ext uri="{9D8B030D-6E8A-4147-A177-3AD203B41FA5}">
                      <a16:colId xmlns:a16="http://schemas.microsoft.com/office/drawing/2014/main" xmlns="" val="20000"/>
                    </a:ext>
                  </a:extLst>
                </a:gridCol>
                <a:gridCol w="656617">
                  <a:extLst>
                    <a:ext uri="{9D8B030D-6E8A-4147-A177-3AD203B41FA5}">
                      <a16:colId xmlns:a16="http://schemas.microsoft.com/office/drawing/2014/main" xmlns="" val="20001"/>
                    </a:ext>
                  </a:extLst>
                </a:gridCol>
                <a:gridCol w="598594">
                  <a:extLst>
                    <a:ext uri="{9D8B030D-6E8A-4147-A177-3AD203B41FA5}">
                      <a16:colId xmlns:a16="http://schemas.microsoft.com/office/drawing/2014/main" xmlns="" val="20002"/>
                    </a:ext>
                  </a:extLst>
                </a:gridCol>
                <a:gridCol w="531223">
                  <a:extLst>
                    <a:ext uri="{9D8B030D-6E8A-4147-A177-3AD203B41FA5}">
                      <a16:colId xmlns:a16="http://schemas.microsoft.com/office/drawing/2014/main" xmlns="" val="20003"/>
                    </a:ext>
                  </a:extLst>
                </a:gridCol>
                <a:gridCol w="418012">
                  <a:extLst>
                    <a:ext uri="{9D8B030D-6E8A-4147-A177-3AD203B41FA5}">
                      <a16:colId xmlns:a16="http://schemas.microsoft.com/office/drawing/2014/main" xmlns="" val="20004"/>
                    </a:ext>
                  </a:extLst>
                </a:gridCol>
                <a:gridCol w="383177">
                  <a:extLst>
                    <a:ext uri="{9D8B030D-6E8A-4147-A177-3AD203B41FA5}">
                      <a16:colId xmlns:a16="http://schemas.microsoft.com/office/drawing/2014/main" xmlns="" val="20005"/>
                    </a:ext>
                  </a:extLst>
                </a:gridCol>
                <a:gridCol w="418011">
                  <a:extLst>
                    <a:ext uri="{9D8B030D-6E8A-4147-A177-3AD203B41FA5}">
                      <a16:colId xmlns:a16="http://schemas.microsoft.com/office/drawing/2014/main" xmlns="" val="20006"/>
                    </a:ext>
                  </a:extLst>
                </a:gridCol>
                <a:gridCol w="365760">
                  <a:extLst>
                    <a:ext uri="{9D8B030D-6E8A-4147-A177-3AD203B41FA5}">
                      <a16:colId xmlns:a16="http://schemas.microsoft.com/office/drawing/2014/main" xmlns="" val="20007"/>
                    </a:ext>
                  </a:extLst>
                </a:gridCol>
                <a:gridCol w="357052">
                  <a:extLst>
                    <a:ext uri="{9D8B030D-6E8A-4147-A177-3AD203B41FA5}">
                      <a16:colId xmlns:a16="http://schemas.microsoft.com/office/drawing/2014/main" xmlns="" val="20008"/>
                    </a:ext>
                  </a:extLst>
                </a:gridCol>
                <a:gridCol w="487680">
                  <a:extLst>
                    <a:ext uri="{9D8B030D-6E8A-4147-A177-3AD203B41FA5}">
                      <a16:colId xmlns:a16="http://schemas.microsoft.com/office/drawing/2014/main" xmlns="" val="20009"/>
                    </a:ext>
                  </a:extLst>
                </a:gridCol>
                <a:gridCol w="348342">
                  <a:extLst>
                    <a:ext uri="{9D8B030D-6E8A-4147-A177-3AD203B41FA5}">
                      <a16:colId xmlns:a16="http://schemas.microsoft.com/office/drawing/2014/main" xmlns="" val="20010"/>
                    </a:ext>
                  </a:extLst>
                </a:gridCol>
              </a:tblGrid>
              <a:tr h="172362">
                <a:tc rowSpan="2">
                  <a:txBody>
                    <a:bodyPr/>
                    <a:lstStyle/>
                    <a:p>
                      <a:pPr algn="ctr" rtl="0" fontAlgn="ctr"/>
                      <a:r>
                        <a:rPr lang="es-CL" sz="800" u="none" strike="noStrike" dirty="0">
                          <a:effectLst/>
                        </a:rPr>
                        <a:t>Subtitulo / 32 - Créditos</a:t>
                      </a:r>
                      <a:endParaRPr lang="es-CL" sz="800" b="1" i="0" u="none" strike="noStrike" dirty="0">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a:effectLst/>
                        </a:rPr>
                        <a:t>Ppto. M$</a:t>
                      </a:r>
                      <a:endParaRPr lang="es-CL" sz="800" b="1" i="0" u="none" strike="noStrike">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a:effectLst/>
                        </a:rPr>
                        <a:t>Ejec. M$</a:t>
                      </a:r>
                      <a:endParaRPr lang="es-CL" sz="800" b="1" i="0" u="none" strike="noStrike">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dirty="0">
                          <a:effectLst/>
                        </a:rPr>
                        <a:t>Avance</a:t>
                      </a:r>
                      <a:endParaRPr lang="es-CL" sz="800" b="1" i="0" u="none" strike="noStrike" dirty="0">
                        <a:solidFill>
                          <a:srgbClr val="FFFFFF"/>
                        </a:solidFill>
                        <a:effectLst/>
                        <a:latin typeface="Calibri" panose="020F0502020204030204" pitchFamily="34" charset="0"/>
                      </a:endParaRPr>
                    </a:p>
                  </a:txBody>
                  <a:tcPr marL="8208" marR="8208" marT="8208" marB="0" anchor="ctr"/>
                </a:tc>
                <a:tc gridSpan="2">
                  <a:txBody>
                    <a:bodyPr/>
                    <a:lstStyle/>
                    <a:p>
                      <a:pPr algn="ctr" rtl="0" fontAlgn="ctr"/>
                      <a:r>
                        <a:rPr lang="es-CL" sz="800" u="none" strike="noStrike" dirty="0" err="1">
                          <a:effectLst/>
                        </a:rPr>
                        <a:t>Masc</a:t>
                      </a:r>
                      <a:r>
                        <a:rPr lang="es-CL" sz="800" u="none" strike="noStrike" dirty="0">
                          <a:effectLst/>
                        </a:rPr>
                        <a:t>.</a:t>
                      </a:r>
                      <a:endParaRPr lang="es-CL" sz="800" b="1" i="0" u="none" strike="noStrike" dirty="0">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tc gridSpan="2">
                  <a:txBody>
                    <a:bodyPr/>
                    <a:lstStyle/>
                    <a:p>
                      <a:pPr algn="ctr" rtl="0" fontAlgn="ctr"/>
                      <a:r>
                        <a:rPr lang="es-CL" sz="800" u="none" strike="noStrike">
                          <a:effectLst/>
                        </a:rPr>
                        <a:t>Fem.</a:t>
                      </a:r>
                      <a:endParaRPr lang="es-CL" sz="800" b="1" i="0" u="none" strike="noStrike">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tc rowSpan="2">
                  <a:txBody>
                    <a:bodyPr/>
                    <a:lstStyle/>
                    <a:p>
                      <a:pPr algn="ctr" rtl="0" fontAlgn="ctr"/>
                      <a:r>
                        <a:rPr lang="es-CL" sz="800" u="none" strike="noStrike">
                          <a:effectLst/>
                        </a:rPr>
                        <a:t>Pers. Jurid.</a:t>
                      </a:r>
                      <a:endParaRPr lang="es-CL" sz="800" b="1" i="0" u="none" strike="noStrike">
                        <a:solidFill>
                          <a:srgbClr val="FFFFFF"/>
                        </a:solidFill>
                        <a:effectLst/>
                        <a:latin typeface="Calibri" panose="020F0502020204030204" pitchFamily="34" charset="0"/>
                      </a:endParaRPr>
                    </a:p>
                  </a:txBody>
                  <a:tcPr marL="8208" marR="8208" marT="8208" marB="0" anchor="ctr"/>
                </a:tc>
                <a:tc gridSpan="2">
                  <a:txBody>
                    <a:bodyPr/>
                    <a:lstStyle/>
                    <a:p>
                      <a:pPr algn="ctr" rtl="0" fontAlgn="ctr"/>
                      <a:r>
                        <a:rPr lang="es-CL" sz="800" u="none" strike="noStrike">
                          <a:effectLst/>
                        </a:rPr>
                        <a:t>Total</a:t>
                      </a:r>
                      <a:endParaRPr lang="es-CL" sz="800" b="1" i="0" u="none" strike="noStrike">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extLst>
                  <a:ext uri="{0D108BD9-81ED-4DB2-BD59-A6C34878D82A}">
                    <a16:rowId xmlns:a16="http://schemas.microsoft.com/office/drawing/2014/main" xmlns="" val="10000"/>
                  </a:ext>
                </a:extLst>
              </a:tr>
              <a:tr h="180570">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vMerge="1">
                  <a:txBody>
                    <a:bodyPr/>
                    <a:lstStyle/>
                    <a:p>
                      <a:endParaRPr lang="es-CL"/>
                    </a:p>
                  </a:txBody>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extLst>
                  <a:ext uri="{0D108BD9-81ED-4DB2-BD59-A6C34878D82A}">
                    <a16:rowId xmlns:a16="http://schemas.microsoft.com/office/drawing/2014/main" xmlns="" val="10001"/>
                  </a:ext>
                </a:extLst>
              </a:tr>
              <a:tr h="180570">
                <a:tc>
                  <a:txBody>
                    <a:bodyPr/>
                    <a:lstStyle/>
                    <a:p>
                      <a:pPr algn="l" rtl="0" fontAlgn="ctr"/>
                      <a:r>
                        <a:rPr lang="es-CL" sz="800" u="none" strike="noStrike">
                          <a:effectLst/>
                        </a:rPr>
                        <a:t>32.04.004 - Créditos Corto Plazo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408.070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407.737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99,92%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rtl="0" fontAlgn="ctr"/>
                      <a:r>
                        <a:rPr lang="es-CL" sz="900" b="0" i="0" u="none" strike="noStrike" dirty="0" smtClean="0">
                          <a:solidFill>
                            <a:srgbClr val="000000"/>
                          </a:solidFill>
                          <a:effectLst/>
                          <a:latin typeface="Calibri" panose="020F0502020204030204" pitchFamily="34" charset="0"/>
                        </a:rPr>
                        <a:t>62</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17</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85</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22</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147</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39</a:t>
                      </a:r>
                      <a:endParaRPr lang="es-CL"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2"/>
                  </a:ext>
                </a:extLst>
              </a:tr>
              <a:tr h="172362">
                <a:tc>
                  <a:txBody>
                    <a:bodyPr/>
                    <a:lstStyle/>
                    <a:p>
                      <a:pPr algn="l" rtl="0" fontAlgn="ctr"/>
                      <a:r>
                        <a:rPr lang="es-CL" sz="800" u="none" strike="noStrike">
                          <a:effectLst/>
                        </a:rPr>
                        <a:t>32.04.005 - Créditos Largo Plazo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126.459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125.622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99,34%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rtl="0" fontAlgn="ctr"/>
                      <a:r>
                        <a:rPr lang="es-CL" sz="900" b="0" i="0" u="none" strike="noStrike" dirty="0" smtClean="0">
                          <a:solidFill>
                            <a:srgbClr val="000000"/>
                          </a:solidFill>
                          <a:effectLst/>
                          <a:latin typeface="Calibri" panose="020F0502020204030204" pitchFamily="34" charset="0"/>
                        </a:rPr>
                        <a:t>24</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51</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27</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67</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51</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118</a:t>
                      </a:r>
                      <a:endParaRPr lang="es-CL"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3"/>
                  </a:ext>
                </a:extLst>
              </a:tr>
              <a:tr h="172362">
                <a:tc>
                  <a:txBody>
                    <a:bodyPr/>
                    <a:lstStyle/>
                    <a:p>
                      <a:pPr algn="l" rtl="0" fontAlgn="ctr"/>
                      <a:r>
                        <a:rPr lang="es-CL" sz="800" u="none" strike="noStrike">
                          <a:effectLst/>
                        </a:rPr>
                        <a:t>32.04.006 - Fondo Rotatorio Ley 18450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126.388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126.388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3</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3</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4"/>
                  </a:ext>
                </a:extLst>
              </a:tr>
              <a:tr h="172362">
                <a:tc>
                  <a:txBody>
                    <a:bodyPr/>
                    <a:lstStyle/>
                    <a:p>
                      <a:pPr algn="l" rtl="0" fontAlgn="ctr"/>
                      <a:r>
                        <a:rPr lang="es-CL" sz="800" b="1" u="none" strike="noStrike" dirty="0">
                          <a:effectLst/>
                        </a:rPr>
                        <a:t>Total</a:t>
                      </a:r>
                      <a:endParaRPr lang="es-CL" sz="800" b="1" i="0" u="none" strike="noStrike" dirty="0">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b="1">
                          <a:effectLst/>
                          <a:latin typeface="Calibri" panose="020F0502020204030204" pitchFamily="34" charset="0"/>
                          <a:ea typeface="Calibri" panose="020F0502020204030204" pitchFamily="34" charset="0"/>
                          <a:cs typeface="Calibri" panose="020F0502020204030204" pitchFamily="34" charset="0"/>
                        </a:rPr>
                        <a:t>660.917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latin typeface="Calibri" panose="020F0502020204030204" pitchFamily="34" charset="0"/>
                          <a:ea typeface="Calibri" panose="020F0502020204030204" pitchFamily="34" charset="0"/>
                          <a:cs typeface="Calibri" panose="020F0502020204030204" pitchFamily="34" charset="0"/>
                        </a:rPr>
                        <a:t>659.747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latin typeface="Calibri" panose="020F0502020204030204" pitchFamily="34" charset="0"/>
                          <a:ea typeface="Calibri" panose="020F0502020204030204" pitchFamily="34" charset="0"/>
                          <a:cs typeface="Calibri" panose="020F0502020204030204" pitchFamily="34" charset="0"/>
                        </a:rPr>
                        <a:t>99,82%</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5">
                  <a:txBody>
                    <a:bodyPr/>
                    <a:lstStyle/>
                    <a:p>
                      <a:pPr algn="ctr" rtl="0" fontAlgn="ctr"/>
                      <a:r>
                        <a:rPr lang="es-CL" sz="800" b="1" u="none" strike="noStrike" dirty="0">
                          <a:effectLst/>
                        </a:rPr>
                        <a:t>Total de Créditos directos otorgados</a:t>
                      </a:r>
                      <a:endParaRPr lang="es-CL" sz="800" b="1" i="0" u="none" strike="noStrike" dirty="0">
                        <a:solidFill>
                          <a:srgbClr val="000000"/>
                        </a:solidFill>
                        <a:effectLst/>
                        <a:latin typeface="Calibri" panose="020F0502020204030204" pitchFamily="34" charset="0"/>
                      </a:endParaRPr>
                    </a:p>
                  </a:txBody>
                  <a:tcPr marL="8208" marR="8208" marT="8208" marB="0" anchor="ct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gridSpan="2">
                  <a:txBody>
                    <a:bodyPr/>
                    <a:lstStyle/>
                    <a:p>
                      <a:pPr algn="ctr" rtl="0" fontAlgn="ctr"/>
                      <a:r>
                        <a:rPr lang="es-CL" sz="800" b="1" i="0" u="none" strike="noStrike" dirty="0" smtClean="0">
                          <a:solidFill>
                            <a:srgbClr val="000000"/>
                          </a:solidFill>
                          <a:effectLst/>
                          <a:latin typeface="Calibri" panose="020F0502020204030204" pitchFamily="34" charset="0"/>
                        </a:rPr>
                        <a:t>201</a:t>
                      </a:r>
                      <a:endParaRPr lang="es-CL" sz="800" b="1" i="0" u="none" strike="noStrike" dirty="0">
                        <a:solidFill>
                          <a:srgbClr val="000000"/>
                        </a:solidFill>
                        <a:effectLst/>
                        <a:latin typeface="Calibri" panose="020F0502020204030204" pitchFamily="34" charset="0"/>
                      </a:endParaRPr>
                    </a:p>
                  </a:txBody>
                  <a:tcPr marL="8208" marR="8208" marT="8208" marB="0" anchor="ctr"/>
                </a:tc>
                <a:tc hMerge="1">
                  <a:txBody>
                    <a:bodyPr/>
                    <a:lstStyle/>
                    <a:p>
                      <a:endParaRPr lang="es-CL"/>
                    </a:p>
                  </a:txBody>
                  <a:tcPr/>
                </a:tc>
                <a:extLst>
                  <a:ext uri="{0D108BD9-81ED-4DB2-BD59-A6C34878D82A}">
                    <a16:rowId xmlns:a16="http://schemas.microsoft.com/office/drawing/2014/main" xmlns="" val="10006"/>
                  </a:ext>
                </a:extLst>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3543945564"/>
              </p:ext>
            </p:extLst>
          </p:nvPr>
        </p:nvGraphicFramePr>
        <p:xfrm>
          <a:off x="1018903" y="4628256"/>
          <a:ext cx="6209031" cy="1495574"/>
        </p:xfrm>
        <a:graphic>
          <a:graphicData uri="http://schemas.openxmlformats.org/drawingml/2006/table">
            <a:tbl>
              <a:tblPr firstRow="1" firstCol="1" bandRow="1">
                <a:tableStyleId>{5C22544A-7EE6-4342-B048-85BDC9FD1C3A}</a:tableStyleId>
              </a:tblPr>
              <a:tblGrid>
                <a:gridCol w="2521031">
                  <a:extLst>
                    <a:ext uri="{9D8B030D-6E8A-4147-A177-3AD203B41FA5}">
                      <a16:colId xmlns:a16="http://schemas.microsoft.com/office/drawing/2014/main" xmlns="" val="20000"/>
                    </a:ext>
                  </a:extLst>
                </a:gridCol>
                <a:gridCol w="723013">
                  <a:extLst>
                    <a:ext uri="{9D8B030D-6E8A-4147-A177-3AD203B41FA5}">
                      <a16:colId xmlns:a16="http://schemas.microsoft.com/office/drawing/2014/main" xmlns="" val="20001"/>
                    </a:ext>
                  </a:extLst>
                </a:gridCol>
                <a:gridCol w="629782">
                  <a:extLst>
                    <a:ext uri="{9D8B030D-6E8A-4147-A177-3AD203B41FA5}">
                      <a16:colId xmlns:a16="http://schemas.microsoft.com/office/drawing/2014/main" xmlns="" val="20002"/>
                    </a:ext>
                  </a:extLst>
                </a:gridCol>
                <a:gridCol w="534015">
                  <a:extLst>
                    <a:ext uri="{9D8B030D-6E8A-4147-A177-3AD203B41FA5}">
                      <a16:colId xmlns:a16="http://schemas.microsoft.com/office/drawing/2014/main" xmlns="" val="20003"/>
                    </a:ext>
                  </a:extLst>
                </a:gridCol>
                <a:gridCol w="426831">
                  <a:extLst>
                    <a:ext uri="{9D8B030D-6E8A-4147-A177-3AD203B41FA5}">
                      <a16:colId xmlns:a16="http://schemas.microsoft.com/office/drawing/2014/main" xmlns="" val="20004"/>
                    </a:ext>
                  </a:extLst>
                </a:gridCol>
                <a:gridCol w="435710">
                  <a:extLst>
                    <a:ext uri="{9D8B030D-6E8A-4147-A177-3AD203B41FA5}">
                      <a16:colId xmlns:a16="http://schemas.microsoft.com/office/drawing/2014/main" xmlns="" val="20005"/>
                    </a:ext>
                  </a:extLst>
                </a:gridCol>
                <a:gridCol w="384973">
                  <a:extLst>
                    <a:ext uri="{9D8B030D-6E8A-4147-A177-3AD203B41FA5}">
                      <a16:colId xmlns:a16="http://schemas.microsoft.com/office/drawing/2014/main" xmlns="" val="20006"/>
                    </a:ext>
                  </a:extLst>
                </a:gridCol>
                <a:gridCol w="553676">
                  <a:extLst>
                    <a:ext uri="{9D8B030D-6E8A-4147-A177-3AD203B41FA5}">
                      <a16:colId xmlns:a16="http://schemas.microsoft.com/office/drawing/2014/main" xmlns="" val="20007"/>
                    </a:ext>
                  </a:extLst>
                </a:gridCol>
              </a:tblGrid>
              <a:tr h="321582">
                <a:tc>
                  <a:txBody>
                    <a:bodyPr/>
                    <a:lstStyle/>
                    <a:p>
                      <a:pPr>
                        <a:lnSpc>
                          <a:spcPct val="107000"/>
                        </a:lnSpc>
                        <a:spcAft>
                          <a:spcPts val="0"/>
                        </a:spcAft>
                      </a:pPr>
                      <a:r>
                        <a:rPr lang="es-CL" sz="900" dirty="0">
                          <a:effectLst/>
                        </a:rPr>
                        <a:t>Subtitulo / 33 - Transferencias de Capital</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Ppto.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Ejec.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Avance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Masc.</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Fem.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Pers. Jurid.</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Total</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0"/>
                  </a:ext>
                </a:extLst>
              </a:tr>
              <a:tr h="0">
                <a:tc>
                  <a:txBody>
                    <a:bodyPr/>
                    <a:lstStyle/>
                    <a:p>
                      <a:pPr>
                        <a:lnSpc>
                          <a:spcPct val="107000"/>
                        </a:lnSpc>
                        <a:spcAft>
                          <a:spcPts val="0"/>
                        </a:spcAft>
                      </a:pPr>
                      <a:r>
                        <a:rPr lang="es-CL" sz="900">
                          <a:effectLst/>
                        </a:rPr>
                        <a:t>33.01.001 - Riego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1.195.401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1.183.271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98,99%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1"/>
                  </a:ext>
                </a:extLst>
              </a:tr>
              <a:tr h="0">
                <a:tc>
                  <a:txBody>
                    <a:bodyPr/>
                    <a:lstStyle/>
                    <a:p>
                      <a:pPr>
                        <a:lnSpc>
                          <a:spcPct val="107000"/>
                        </a:lnSpc>
                        <a:spcAft>
                          <a:spcPts val="0"/>
                        </a:spcAft>
                      </a:pPr>
                      <a:r>
                        <a:rPr lang="es-CL" sz="900">
                          <a:effectLst/>
                        </a:rPr>
                        <a:t>33.01.002 - Programa PDI</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18.500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18.500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2"/>
                  </a:ext>
                </a:extLst>
              </a:tr>
              <a:tr h="0">
                <a:tc>
                  <a:txBody>
                    <a:bodyPr/>
                    <a:lstStyle/>
                    <a:p>
                      <a:pPr>
                        <a:lnSpc>
                          <a:spcPct val="107000"/>
                        </a:lnSpc>
                        <a:spcAft>
                          <a:spcPts val="0"/>
                        </a:spcAft>
                      </a:pPr>
                      <a:r>
                        <a:rPr lang="es-CL" sz="900">
                          <a:effectLst/>
                        </a:rPr>
                        <a:t>33.01.006 - Programa PRODESAL Inversiones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97.767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97.672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3"/>
                  </a:ext>
                </a:extLst>
              </a:tr>
              <a:tr h="0">
                <a:tc>
                  <a:txBody>
                    <a:bodyPr/>
                    <a:lstStyle/>
                    <a:p>
                      <a:pPr>
                        <a:lnSpc>
                          <a:spcPct val="107000"/>
                        </a:lnSpc>
                        <a:spcAft>
                          <a:spcPts val="0"/>
                        </a:spcAft>
                      </a:pPr>
                      <a:r>
                        <a:rPr lang="es-CL" sz="900">
                          <a:effectLst/>
                        </a:rPr>
                        <a:t>33.01.007 - Programa PDTI Inversiones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167.545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165.437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98,74%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303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511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4"/>
                  </a:ext>
                </a:extLst>
              </a:tr>
              <a:tr h="0">
                <a:tc>
                  <a:txBody>
                    <a:bodyPr/>
                    <a:lstStyle/>
                    <a:p>
                      <a:pPr>
                        <a:lnSpc>
                          <a:spcPct val="107000"/>
                        </a:lnSpc>
                        <a:spcAft>
                          <a:spcPts val="0"/>
                        </a:spcAft>
                      </a:pPr>
                      <a:r>
                        <a:rPr lang="es-CL" sz="900" dirty="0">
                          <a:effectLst/>
                        </a:rPr>
                        <a:t>33.01.010 - Convenio INDAP - PRODEMU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3.960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3.960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7"/>
                  </a:ext>
                </a:extLst>
              </a:tr>
              <a:tr h="0">
                <a:tc>
                  <a:txBody>
                    <a:bodyPr/>
                    <a:lstStyle/>
                    <a:p>
                      <a:pPr>
                        <a:lnSpc>
                          <a:spcPct val="107000"/>
                        </a:lnSpc>
                        <a:spcAft>
                          <a:spcPts val="0"/>
                        </a:spcAft>
                      </a:pPr>
                      <a:r>
                        <a:rPr lang="es-CL" sz="900" dirty="0">
                          <a:effectLst/>
                        </a:rPr>
                        <a:t>33.01.012 - Inversiones para Comercialización</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4.732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94,63%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9"/>
                  </a:ext>
                </a:extLst>
              </a:tr>
              <a:tr h="0">
                <a:tc>
                  <a:txBody>
                    <a:bodyPr/>
                    <a:lstStyle/>
                    <a:p>
                      <a:pPr>
                        <a:lnSpc>
                          <a:spcPct val="107000"/>
                        </a:lnSpc>
                        <a:spcAft>
                          <a:spcPts val="0"/>
                        </a:spcAft>
                      </a:pPr>
                      <a:r>
                        <a:rPr lang="es-CL" sz="900">
                          <a:effectLst/>
                        </a:rPr>
                        <a:t>33.01.013 - Inversiones SAT</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10.807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10.807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0"/>
                  </a:ext>
                </a:extLst>
              </a:tr>
              <a:tr h="0">
                <a:tc>
                  <a:txBody>
                    <a:bodyPr/>
                    <a:lstStyle/>
                    <a:p>
                      <a:pPr>
                        <a:lnSpc>
                          <a:spcPct val="107000"/>
                        </a:lnSpc>
                        <a:spcAft>
                          <a:spcPts val="0"/>
                        </a:spcAft>
                      </a:pPr>
                      <a:r>
                        <a:rPr lang="es-CL" sz="900" b="1" dirty="0">
                          <a:effectLst/>
                        </a:rPr>
                        <a:t>Total</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1.498.982</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1.484.379</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99,03%</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297</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476</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11</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784</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1"/>
                  </a:ext>
                </a:extLst>
              </a:tr>
            </a:tbl>
          </a:graphicData>
        </a:graphic>
      </p:graphicFrame>
      <p:graphicFrame>
        <p:nvGraphicFramePr>
          <p:cNvPr id="15" name="Gráfico 14"/>
          <p:cNvGraphicFramePr/>
          <p:nvPr>
            <p:extLst>
              <p:ext uri="{D42A27DB-BD31-4B8C-83A1-F6EECF244321}">
                <p14:modId xmlns:p14="http://schemas.microsoft.com/office/powerpoint/2010/main" val="2580928860"/>
              </p:ext>
            </p:extLst>
          </p:nvPr>
        </p:nvGraphicFramePr>
        <p:xfrm>
          <a:off x="7246800" y="1444074"/>
          <a:ext cx="1891030" cy="148522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Gráfico 15"/>
          <p:cNvGraphicFramePr/>
          <p:nvPr>
            <p:extLst>
              <p:ext uri="{D42A27DB-BD31-4B8C-83A1-F6EECF244321}">
                <p14:modId xmlns:p14="http://schemas.microsoft.com/office/powerpoint/2010/main" val="3708729936"/>
              </p:ext>
            </p:extLst>
          </p:nvPr>
        </p:nvGraphicFramePr>
        <p:xfrm>
          <a:off x="7269741" y="3140043"/>
          <a:ext cx="1868090" cy="13592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Gráfico 16"/>
          <p:cNvGraphicFramePr/>
          <p:nvPr>
            <p:extLst>
              <p:ext uri="{D42A27DB-BD31-4B8C-83A1-F6EECF244321}">
                <p14:modId xmlns:p14="http://schemas.microsoft.com/office/powerpoint/2010/main" val="2651842210"/>
              </p:ext>
            </p:extLst>
          </p:nvPr>
        </p:nvGraphicFramePr>
        <p:xfrm>
          <a:off x="7227934" y="4746566"/>
          <a:ext cx="1891665" cy="1393796"/>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36585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sz="2800" dirty="0">
                <a:solidFill>
                  <a:srgbClr val="333333"/>
                </a:solidFill>
                <a:latin typeface="Berlin Sans FB" panose="020E0602020502020306" pitchFamily="34" charset="0"/>
              </a:rPr>
              <a:t>Nuestra </a:t>
            </a:r>
            <a:r>
              <a:rPr lang="es-CL" sz="2800" dirty="0" smtClean="0">
                <a:solidFill>
                  <a:srgbClr val="333333"/>
                </a:solidFill>
                <a:latin typeface="Berlin Sans FB" panose="020E0602020502020306" pitchFamily="34" charset="0"/>
              </a:rPr>
              <a:t>Misión</a:t>
            </a:r>
            <a:endParaRPr lang="es-CL" sz="2800" dirty="0"/>
          </a:p>
        </p:txBody>
      </p:sp>
      <p:sp>
        <p:nvSpPr>
          <p:cNvPr id="5" name="Marcador de contenido 4"/>
          <p:cNvSpPr>
            <a:spLocks noGrp="1"/>
          </p:cNvSpPr>
          <p:nvPr>
            <p:ph idx="1"/>
          </p:nvPr>
        </p:nvSpPr>
        <p:spPr/>
        <p:txBody>
          <a:bodyPr>
            <a:normAutofit/>
          </a:bodyPr>
          <a:lstStyle/>
          <a:p>
            <a:pPr marL="0" indent="0" algn="just">
              <a:buNone/>
            </a:pPr>
            <a:r>
              <a:rPr lang="es-ES" sz="1800" dirty="0"/>
              <a:t>Contribuir al desarrollo económico sostenible y a la valorización de la Agricultura Familiar Campesina y sus organizaciones, mediante una acción de fomento tendiente a fortalecer el capital humano, social, productivo, natural y cultural, de hombres, mujeres, jóvenes y pueblos originarios en los territorios</a:t>
            </a:r>
            <a:r>
              <a:rPr lang="es-ES" sz="1800" dirty="0" smtClean="0"/>
              <a:t>.</a:t>
            </a:r>
            <a:r>
              <a:rPr lang="es-CL" sz="1800" dirty="0" smtClean="0">
                <a:solidFill>
                  <a:srgbClr val="333333"/>
                </a:solidFill>
              </a:rPr>
              <a:t> </a:t>
            </a:r>
            <a:endParaRPr lang="es-CL" sz="1800" b="1" dirty="0">
              <a:solidFill>
                <a:srgbClr val="333333"/>
              </a:solidFill>
            </a:endParaRPr>
          </a:p>
          <a:p>
            <a:pPr marL="0" indent="0" algn="just">
              <a:buNone/>
            </a:pPr>
            <a:endParaRPr lang="es-CL" sz="2000" b="1" dirty="0">
              <a:solidFill>
                <a:srgbClr val="333333"/>
              </a:solidFill>
            </a:endParaRPr>
          </a:p>
          <a:p>
            <a:pPr marL="0" indent="0" algn="ctr">
              <a:buNone/>
            </a:pPr>
            <a:r>
              <a:rPr lang="es-CL" sz="2800" dirty="0" smtClean="0">
                <a:solidFill>
                  <a:srgbClr val="333333"/>
                </a:solidFill>
                <a:latin typeface="Berlin Sans FB" panose="020E0602020502020306" pitchFamily="34" charset="0"/>
              </a:rPr>
              <a:t>Nuestra Visión</a:t>
            </a:r>
          </a:p>
          <a:p>
            <a:pPr marL="0" indent="0">
              <a:buNone/>
            </a:pPr>
            <a:endParaRPr lang="es-CL" sz="2000" b="1" dirty="0">
              <a:solidFill>
                <a:srgbClr val="333333"/>
              </a:solidFill>
              <a:latin typeface="Arial Rounded MT Bold" panose="020F0704030504030204" pitchFamily="34" charset="0"/>
            </a:endParaRPr>
          </a:p>
          <a:p>
            <a:pPr marL="0" indent="0" algn="just">
              <a:buNone/>
            </a:pPr>
            <a:r>
              <a:rPr lang="es-ES" sz="1800" dirty="0"/>
              <a:t>Ser una institución pública de excelencia, plural, dialogante y que trabaja en red con otros actores públicos y privados, en beneficio de la Agricultura Familiar Campesina del país.</a:t>
            </a:r>
            <a:r>
              <a:rPr lang="es-CL" sz="1800" dirty="0">
                <a:solidFill>
                  <a:srgbClr val="333333"/>
                </a:solidFill>
              </a:rPr>
              <a:t> </a:t>
            </a:r>
          </a:p>
          <a:p>
            <a:pPr marL="0" indent="0">
              <a:buNone/>
            </a:pPr>
            <a:endParaRPr lang="es-CL" sz="1800" dirty="0"/>
          </a:p>
        </p:txBody>
      </p:sp>
      <p:sp>
        <p:nvSpPr>
          <p:cNvPr id="4" name="CuadroTexto 3"/>
          <p:cNvSpPr txBox="1"/>
          <p:nvPr/>
        </p:nvSpPr>
        <p:spPr>
          <a:xfrm>
            <a:off x="319488" y="6207453"/>
            <a:ext cx="5256584"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smtClean="0">
                <a:solidFill>
                  <a:srgbClr val="4D4D4D"/>
                </a:solidFill>
              </a:rPr>
              <a:t>Fuente: </a:t>
            </a:r>
            <a:r>
              <a:rPr lang="es-CL" dirty="0" smtClean="0">
                <a:hlinkClick r:id="rId2"/>
              </a:rPr>
              <a:t>https</a:t>
            </a:r>
            <a:r>
              <a:rPr lang="es-CL" dirty="0">
                <a:hlinkClick r:id="rId2"/>
              </a:rPr>
              <a:t>://www.indap.gob.cl/mision-vision-objetivos</a:t>
            </a:r>
            <a:endParaRPr lang="es-CL" dirty="0">
              <a:solidFill>
                <a:srgbClr val="4D4D4D"/>
              </a:solidFill>
            </a:endParaRPr>
          </a:p>
        </p:txBody>
      </p:sp>
      <p:sp>
        <p:nvSpPr>
          <p:cNvPr id="3" name="Marcador de número de diapositiva 2"/>
          <p:cNvSpPr>
            <a:spLocks noGrp="1"/>
          </p:cNvSpPr>
          <p:nvPr>
            <p:ph type="sldNum" sz="quarter" idx="12"/>
          </p:nvPr>
        </p:nvSpPr>
        <p:spPr/>
        <p:txBody>
          <a:bodyPr/>
          <a:lstStyle/>
          <a:p>
            <a:fld id="{B2AA1C21-4A01-FC47-935A-F64BC8B7BE09}" type="slidenum">
              <a:rPr lang="en-US" smtClean="0"/>
              <a:t>4</a:t>
            </a:fld>
            <a:endParaRPr lang="en-US"/>
          </a:p>
        </p:txBody>
      </p:sp>
    </p:spTree>
    <p:extLst>
      <p:ext uri="{BB962C8B-B14F-4D97-AF65-F5344CB8AC3E}">
        <p14:creationId xmlns:p14="http://schemas.microsoft.com/office/powerpoint/2010/main" val="325621264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457200" y="87351"/>
            <a:ext cx="8229600" cy="1143000"/>
          </a:xfrm>
        </p:spPr>
        <p:txBody>
          <a:bodyPr>
            <a:normAutofit/>
          </a:bodyPr>
          <a:lstStyle/>
          <a:p>
            <a:pPr>
              <a:spcBef>
                <a:spcPct val="20000"/>
              </a:spcBef>
            </a:pPr>
            <a:r>
              <a:rPr lang="es-CL" sz="2800" dirty="0">
                <a:solidFill>
                  <a:srgbClr val="333333"/>
                </a:solidFill>
                <a:latin typeface="Berlin Sans FB" panose="020E0602020502020306" pitchFamily="34" charset="0"/>
                <a:ea typeface="+mn-ea"/>
                <a:cs typeface="+mn-cs"/>
              </a:rPr>
              <a:t>INDAP en REGIONES  </a:t>
            </a:r>
          </a:p>
        </p:txBody>
      </p:sp>
      <p:sp>
        <p:nvSpPr>
          <p:cNvPr id="4" name="Marcador de contenido 3"/>
          <p:cNvSpPr>
            <a:spLocks noGrp="1"/>
          </p:cNvSpPr>
          <p:nvPr>
            <p:ph idx="1"/>
          </p:nvPr>
        </p:nvSpPr>
        <p:spPr>
          <a:xfrm>
            <a:off x="484742" y="1002535"/>
            <a:ext cx="8229600" cy="4859223"/>
          </a:xfrm>
        </p:spPr>
        <p:txBody>
          <a:bodyPr/>
          <a:lstStyle/>
          <a:p>
            <a:pPr marL="0" indent="0">
              <a:buNone/>
            </a:pPr>
            <a:r>
              <a:rPr lang="es-CL" sz="2000" b="1" dirty="0" smtClean="0"/>
              <a:t>Atacama</a:t>
            </a:r>
          </a:p>
          <a:p>
            <a:pPr marL="0" indent="0">
              <a:buNone/>
            </a:pPr>
            <a:endParaRPr lang="es-CL" dirty="0"/>
          </a:p>
          <a:p>
            <a:pPr marL="0" indent="0">
              <a:buNone/>
            </a:pPr>
            <a:endParaRPr lang="es-CL" dirty="0" smtClean="0"/>
          </a:p>
          <a:p>
            <a:pPr marL="0" indent="0">
              <a:buNone/>
            </a:pPr>
            <a:endParaRPr lang="es-CL" dirty="0"/>
          </a:p>
          <a:p>
            <a:pPr marL="0" indent="0">
              <a:buNone/>
            </a:pPr>
            <a:endParaRPr lang="es-CL" dirty="0" smtClean="0"/>
          </a:p>
          <a:p>
            <a:pPr marL="0" indent="0">
              <a:buNone/>
            </a:pPr>
            <a:endParaRPr lang="es-CL" dirty="0"/>
          </a:p>
          <a:p>
            <a:pPr marL="0" indent="0">
              <a:buNone/>
            </a:pPr>
            <a:r>
              <a:rPr lang="es-CL" sz="1800" dirty="0" smtClean="0"/>
              <a:t>                       </a:t>
            </a:r>
          </a:p>
          <a:p>
            <a:pPr marL="0" indent="0">
              <a:buNone/>
            </a:pPr>
            <a:r>
              <a:rPr lang="es-CL" sz="1800" dirty="0"/>
              <a:t> </a:t>
            </a:r>
            <a:r>
              <a:rPr lang="es-CL" sz="1800" dirty="0" smtClean="0"/>
              <a:t>                                                                                                                      Agencias de Área </a:t>
            </a:r>
          </a:p>
          <a:p>
            <a:pPr marL="0" indent="0">
              <a:buNone/>
            </a:pPr>
            <a:r>
              <a:rPr lang="es-CL" sz="1800" dirty="0" smtClean="0"/>
              <a:t>    														     Vallenar</a:t>
            </a:r>
          </a:p>
          <a:p>
            <a:pPr marL="0" indent="0">
              <a:buNone/>
            </a:pPr>
            <a:r>
              <a:rPr lang="es-CL" sz="1800" dirty="0" smtClean="0"/>
              <a:t>														     Copiapó</a:t>
            </a:r>
            <a:endParaRPr lang="es-CL" sz="1800" dirty="0"/>
          </a:p>
        </p:txBody>
      </p:sp>
      <p:pic>
        <p:nvPicPr>
          <p:cNvPr id="9" name="Imagen 8"/>
          <p:cNvPicPr>
            <a:picLocks noChangeAspect="1"/>
          </p:cNvPicPr>
          <p:nvPr/>
        </p:nvPicPr>
        <p:blipFill>
          <a:blip r:embed="rId2"/>
          <a:stretch>
            <a:fillRect/>
          </a:stretch>
        </p:blipFill>
        <p:spPr>
          <a:xfrm>
            <a:off x="5928763" y="1256023"/>
            <a:ext cx="2438611" cy="3414056"/>
          </a:xfrm>
          <a:prstGeom prst="rect">
            <a:avLst/>
          </a:prstGeom>
        </p:spPr>
      </p:pic>
      <p:pic>
        <p:nvPicPr>
          <p:cNvPr id="2" name="Imagen 1"/>
          <p:cNvPicPr>
            <a:picLocks noChangeAspect="1"/>
          </p:cNvPicPr>
          <p:nvPr/>
        </p:nvPicPr>
        <p:blipFill>
          <a:blip r:embed="rId3"/>
          <a:stretch>
            <a:fillRect/>
          </a:stretch>
        </p:blipFill>
        <p:spPr>
          <a:xfrm>
            <a:off x="6928308" y="5298726"/>
            <a:ext cx="298730" cy="286537"/>
          </a:xfrm>
          <a:prstGeom prst="rect">
            <a:avLst/>
          </a:prstGeom>
        </p:spPr>
      </p:pic>
      <p:pic>
        <p:nvPicPr>
          <p:cNvPr id="5" name="Imagen 4"/>
          <p:cNvPicPr>
            <a:picLocks noChangeAspect="1"/>
          </p:cNvPicPr>
          <p:nvPr/>
        </p:nvPicPr>
        <p:blipFill>
          <a:blip r:embed="rId3"/>
          <a:stretch>
            <a:fillRect/>
          </a:stretch>
        </p:blipFill>
        <p:spPr>
          <a:xfrm>
            <a:off x="6928308" y="4979381"/>
            <a:ext cx="298730" cy="286537"/>
          </a:xfrm>
          <a:prstGeom prst="rect">
            <a:avLst/>
          </a:prstGeom>
        </p:spPr>
      </p:pic>
      <p:graphicFrame>
        <p:nvGraphicFramePr>
          <p:cNvPr id="6" name="Tabla 5"/>
          <p:cNvGraphicFramePr>
            <a:graphicFrameLocks noGrp="1"/>
          </p:cNvGraphicFramePr>
          <p:nvPr>
            <p:extLst>
              <p:ext uri="{D42A27DB-BD31-4B8C-83A1-F6EECF244321}">
                <p14:modId xmlns:p14="http://schemas.microsoft.com/office/powerpoint/2010/main" val="506543341"/>
              </p:ext>
            </p:extLst>
          </p:nvPr>
        </p:nvGraphicFramePr>
        <p:xfrm>
          <a:off x="523752" y="3913902"/>
          <a:ext cx="5058043" cy="1947856"/>
        </p:xfrm>
        <a:graphic>
          <a:graphicData uri="http://schemas.openxmlformats.org/drawingml/2006/table">
            <a:tbl>
              <a:tblPr firstRow="1" bandRow="1">
                <a:tableStyleId>{5C22544A-7EE6-4342-B048-85BDC9FD1C3A}</a:tableStyleId>
              </a:tblPr>
              <a:tblGrid>
                <a:gridCol w="2171624">
                  <a:extLst>
                    <a:ext uri="{9D8B030D-6E8A-4147-A177-3AD203B41FA5}">
                      <a16:colId xmlns:a16="http://schemas.microsoft.com/office/drawing/2014/main" xmlns="" val="20000"/>
                    </a:ext>
                  </a:extLst>
                </a:gridCol>
                <a:gridCol w="1520328">
                  <a:extLst>
                    <a:ext uri="{9D8B030D-6E8A-4147-A177-3AD203B41FA5}">
                      <a16:colId xmlns:a16="http://schemas.microsoft.com/office/drawing/2014/main" xmlns="" val="20001"/>
                    </a:ext>
                  </a:extLst>
                </a:gridCol>
                <a:gridCol w="1366091">
                  <a:extLst>
                    <a:ext uri="{9D8B030D-6E8A-4147-A177-3AD203B41FA5}">
                      <a16:colId xmlns:a16="http://schemas.microsoft.com/office/drawing/2014/main" xmlns="" val="20002"/>
                    </a:ext>
                  </a:extLst>
                </a:gridCol>
              </a:tblGrid>
              <a:tr h="251259">
                <a:tc>
                  <a:txBody>
                    <a:bodyPr/>
                    <a:lstStyle/>
                    <a:p>
                      <a:pPr algn="l"/>
                      <a:r>
                        <a:rPr lang="es-CL" sz="1100" dirty="0" smtClean="0"/>
                        <a:t>Subtítulo</a:t>
                      </a:r>
                      <a:endParaRPr lang="es-CL" sz="1100" dirty="0"/>
                    </a:p>
                  </a:txBody>
                  <a:tcPr/>
                </a:tc>
                <a:tc>
                  <a:txBody>
                    <a:bodyPr/>
                    <a:lstStyle/>
                    <a:p>
                      <a:pPr algn="ctr" rtl="0" fontAlgn="ctr"/>
                      <a:r>
                        <a:rPr lang="es-CL" sz="1100" b="1" i="0" u="none" strike="noStrike" dirty="0">
                          <a:solidFill>
                            <a:srgbClr val="FFFFFF"/>
                          </a:solidFill>
                          <a:effectLst/>
                          <a:latin typeface="Calibri" panose="020F0502020204030204" pitchFamily="34" charset="0"/>
                        </a:rPr>
                        <a:t>Presupuesto M$ </a:t>
                      </a:r>
                      <a:r>
                        <a:rPr lang="es-CL" sz="1100" b="1" i="0" u="none" strike="noStrike" dirty="0" smtClean="0">
                          <a:solidFill>
                            <a:srgbClr val="FFFFFF"/>
                          </a:solidFill>
                          <a:effectLst/>
                          <a:latin typeface="Calibri" panose="020F0502020204030204" pitchFamily="34" charset="0"/>
                        </a:rPr>
                        <a:t>2021</a:t>
                      </a:r>
                      <a:endParaRPr lang="es-CL" sz="1100" b="1" i="0" u="none" strike="noStrike" dirty="0">
                        <a:solidFill>
                          <a:srgbClr val="FFFFFF"/>
                        </a:solidFill>
                        <a:effectLst/>
                        <a:latin typeface="Calibri" panose="020F0502020204030204" pitchFamily="34" charset="0"/>
                      </a:endParaRPr>
                    </a:p>
                  </a:txBody>
                  <a:tcPr marL="7620" marR="7620" marT="7620" marB="0" anchor="ctr"/>
                </a:tc>
                <a:tc>
                  <a:txBody>
                    <a:bodyPr/>
                    <a:lstStyle/>
                    <a:p>
                      <a:pPr algn="ctr" rtl="0" fontAlgn="ctr"/>
                      <a:r>
                        <a:rPr lang="es-CL" sz="1100" b="1" i="0" u="none" strike="noStrike" dirty="0">
                          <a:solidFill>
                            <a:srgbClr val="FFFFFF"/>
                          </a:solidFill>
                          <a:effectLst/>
                          <a:latin typeface="Calibri" panose="020F0502020204030204" pitchFamily="34" charset="0"/>
                        </a:rPr>
                        <a:t>Ejecución M$ </a:t>
                      </a:r>
                      <a:r>
                        <a:rPr lang="es-CL" sz="1100" b="1" i="0" u="none" strike="noStrike" dirty="0" smtClean="0">
                          <a:solidFill>
                            <a:srgbClr val="FFFFFF"/>
                          </a:solidFill>
                          <a:effectLst/>
                          <a:latin typeface="Calibri" panose="020F0502020204030204" pitchFamily="34" charset="0"/>
                        </a:rPr>
                        <a:t>2021</a:t>
                      </a:r>
                      <a:endParaRPr lang="es-CL" sz="1100" b="1" i="0" u="none" strike="noStrike" dirty="0">
                        <a:solidFill>
                          <a:srgbClr val="FFFFFF"/>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0"/>
                  </a:ext>
                </a:extLst>
              </a:tr>
              <a:tr h="289634">
                <a:tc>
                  <a:txBody>
                    <a:bodyPr/>
                    <a:lstStyle/>
                    <a:p>
                      <a:pPr algn="l"/>
                      <a:r>
                        <a:rPr lang="es-CL" sz="1100" dirty="0" smtClean="0"/>
                        <a:t>24 Transferencias</a:t>
                      </a:r>
                      <a:r>
                        <a:rPr lang="es-CL" sz="1100" baseline="0" dirty="0" smtClean="0"/>
                        <a:t> corrientes </a:t>
                      </a:r>
                      <a:endParaRPr lang="es-CL" sz="1100" dirty="0"/>
                    </a:p>
                  </a:txBody>
                  <a:tcPr/>
                </a:tc>
                <a:tc>
                  <a:txBody>
                    <a:bodyPr/>
                    <a:lstStyle/>
                    <a:p>
                      <a:pPr algn="ctr">
                        <a:lnSpc>
                          <a:spcPct val="107000"/>
                        </a:lnSpc>
                        <a:spcAft>
                          <a:spcPts val="0"/>
                        </a:spcAft>
                      </a:pPr>
                      <a:r>
                        <a:rPr lang="es-CL" sz="1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878.648 </a:t>
                      </a:r>
                      <a:endParaRPr lang="es-CL"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868.891 </a:t>
                      </a:r>
                      <a:endParaRPr lang="es-CL"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253388">
                <a:tc>
                  <a:txBody>
                    <a:bodyPr/>
                    <a:lstStyle/>
                    <a:p>
                      <a:pPr algn="l"/>
                      <a:r>
                        <a:rPr lang="es-CL" sz="1100" dirty="0" smtClean="0"/>
                        <a:t>32 Préstamos</a:t>
                      </a:r>
                      <a:endParaRPr lang="es-CL" sz="1100" dirty="0"/>
                    </a:p>
                  </a:txBody>
                  <a:tcPr/>
                </a:tc>
                <a:tc>
                  <a:txBody>
                    <a:bodyPr/>
                    <a:lstStyle/>
                    <a:p>
                      <a:pPr algn="ctr">
                        <a:lnSpc>
                          <a:spcPct val="107000"/>
                        </a:lnSpc>
                        <a:spcAft>
                          <a:spcPts val="0"/>
                        </a:spcAft>
                      </a:pPr>
                      <a:r>
                        <a:rPr lang="es-CL"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389.806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357.347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280746">
                <a:tc>
                  <a:txBody>
                    <a:bodyPr/>
                    <a:lstStyle/>
                    <a:p>
                      <a:pPr algn="l"/>
                      <a:r>
                        <a:rPr lang="es-CL" sz="1100" dirty="0" smtClean="0"/>
                        <a:t>33</a:t>
                      </a:r>
                      <a:r>
                        <a:rPr lang="es-CL" sz="1100" baseline="0" dirty="0" smtClean="0"/>
                        <a:t> Transferencias de capital</a:t>
                      </a:r>
                      <a:endParaRPr lang="es-CL" sz="1100" dirty="0"/>
                    </a:p>
                  </a:txBody>
                  <a:tcPr/>
                </a:tc>
                <a:tc>
                  <a:txBody>
                    <a:bodyPr/>
                    <a:lstStyle/>
                    <a:p>
                      <a:pPr algn="ctr">
                        <a:lnSpc>
                          <a:spcPct val="107000"/>
                        </a:lnSpc>
                        <a:spcAft>
                          <a:spcPts val="0"/>
                        </a:spcAft>
                      </a:pPr>
                      <a:r>
                        <a:rPr lang="es-CL"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1.348.904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1.277.537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297456">
                <a:tc>
                  <a:txBody>
                    <a:bodyPr/>
                    <a:lstStyle/>
                    <a:p>
                      <a:pPr algn="l"/>
                      <a:r>
                        <a:rPr lang="es-CL" sz="1100" b="1" dirty="0" smtClean="0"/>
                        <a:t>Subtotal</a:t>
                      </a:r>
                      <a:r>
                        <a:rPr lang="es-CL" sz="1100" b="1" baseline="0" dirty="0" smtClean="0"/>
                        <a:t> Productos Estratégicos </a:t>
                      </a:r>
                      <a:endParaRPr lang="es-CL" sz="1100" b="1" dirty="0"/>
                    </a:p>
                  </a:txBody>
                  <a:tcPr/>
                </a:tc>
                <a:tc>
                  <a:txBody>
                    <a:bodyPr/>
                    <a:lstStyle/>
                    <a:p>
                      <a:pPr algn="ctr">
                        <a:lnSpc>
                          <a:spcPct val="107000"/>
                        </a:lnSpc>
                        <a:spcAft>
                          <a:spcPts val="0"/>
                        </a:spcAft>
                      </a:pPr>
                      <a:r>
                        <a:rPr lang="es-CL"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2.617.357 </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2.503.776 </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297455">
                <a:tc>
                  <a:txBody>
                    <a:bodyPr/>
                    <a:lstStyle/>
                    <a:p>
                      <a:pPr algn="l"/>
                      <a:r>
                        <a:rPr lang="es-CL" sz="1100" b="1" dirty="0" smtClean="0"/>
                        <a:t>Subtotal</a:t>
                      </a:r>
                      <a:r>
                        <a:rPr lang="es-CL" sz="1100" b="1" baseline="0" dirty="0" smtClean="0"/>
                        <a:t> Gestión Interna</a:t>
                      </a:r>
                      <a:endParaRPr lang="es-CL" sz="1100" b="1" dirty="0"/>
                    </a:p>
                  </a:txBody>
                  <a:tcPr/>
                </a:tc>
                <a:tc>
                  <a:txBody>
                    <a:bodyPr/>
                    <a:lstStyle/>
                    <a:p>
                      <a:pPr algn="ctr">
                        <a:lnSpc>
                          <a:spcPct val="107000"/>
                        </a:lnSpc>
                        <a:spcAft>
                          <a:spcPts val="0"/>
                        </a:spcAft>
                      </a:pPr>
                      <a:r>
                        <a:rPr lang="es-CL"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727.970 </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727.820 </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264405">
                <a:tc>
                  <a:txBody>
                    <a:bodyPr/>
                    <a:lstStyle/>
                    <a:p>
                      <a:pPr algn="l"/>
                      <a:r>
                        <a:rPr lang="es-CL" sz="1100" b="1" dirty="0" smtClean="0"/>
                        <a:t>Total General </a:t>
                      </a:r>
                      <a:endParaRPr lang="es-CL" sz="1100" b="1" dirty="0"/>
                    </a:p>
                  </a:txBody>
                  <a:tcPr/>
                </a:tc>
                <a:tc>
                  <a:txBody>
                    <a:bodyPr/>
                    <a:lstStyle/>
                    <a:p>
                      <a:pPr algn="ctr">
                        <a:lnSpc>
                          <a:spcPct val="107000"/>
                        </a:lnSpc>
                        <a:spcAft>
                          <a:spcPts val="0"/>
                        </a:spcAft>
                      </a:pPr>
                      <a:r>
                        <a:rPr lang="es-CL"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3.345.328 </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0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3.231.596 </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670487062"/>
              </p:ext>
            </p:extLst>
          </p:nvPr>
        </p:nvGraphicFramePr>
        <p:xfrm>
          <a:off x="527424" y="1746057"/>
          <a:ext cx="4992027" cy="1799997"/>
        </p:xfrm>
        <a:graphic>
          <a:graphicData uri="http://schemas.openxmlformats.org/drawingml/2006/table">
            <a:tbl>
              <a:tblPr firstRow="1" bandRow="1">
                <a:tableStyleId>{5C22544A-7EE6-4342-B048-85BDC9FD1C3A}</a:tableStyleId>
              </a:tblPr>
              <a:tblGrid>
                <a:gridCol w="3681019">
                  <a:extLst>
                    <a:ext uri="{9D8B030D-6E8A-4147-A177-3AD203B41FA5}">
                      <a16:colId xmlns:a16="http://schemas.microsoft.com/office/drawing/2014/main" xmlns="" val="20000"/>
                    </a:ext>
                  </a:extLst>
                </a:gridCol>
                <a:gridCol w="716097">
                  <a:extLst>
                    <a:ext uri="{9D8B030D-6E8A-4147-A177-3AD203B41FA5}">
                      <a16:colId xmlns:a16="http://schemas.microsoft.com/office/drawing/2014/main" xmlns="" val="20001"/>
                    </a:ext>
                  </a:extLst>
                </a:gridCol>
                <a:gridCol w="594911">
                  <a:extLst>
                    <a:ext uri="{9D8B030D-6E8A-4147-A177-3AD203B41FA5}">
                      <a16:colId xmlns:a16="http://schemas.microsoft.com/office/drawing/2014/main" xmlns="" val="20002"/>
                    </a:ext>
                  </a:extLst>
                </a:gridCol>
              </a:tblGrid>
              <a:tr h="278616">
                <a:tc>
                  <a:txBody>
                    <a:bodyPr/>
                    <a:lstStyle/>
                    <a:p>
                      <a:r>
                        <a:rPr lang="es-CL" sz="1100" dirty="0" smtClean="0"/>
                        <a:t>ITEM</a:t>
                      </a:r>
                      <a:endParaRPr lang="es-CL" sz="1100" dirty="0"/>
                    </a:p>
                  </a:txBody>
                  <a:tcPr/>
                </a:tc>
                <a:tc>
                  <a:txBody>
                    <a:bodyPr/>
                    <a:lstStyle/>
                    <a:p>
                      <a:pPr algn="ctr"/>
                      <a:r>
                        <a:rPr lang="es-CL" sz="1100" dirty="0" smtClean="0"/>
                        <a:t>2021</a:t>
                      </a:r>
                      <a:endParaRPr lang="es-CL" sz="1100" dirty="0"/>
                    </a:p>
                  </a:txBody>
                  <a:tcPr/>
                </a:tc>
                <a:tc>
                  <a:txBody>
                    <a:bodyPr/>
                    <a:lstStyle/>
                    <a:p>
                      <a:pPr algn="ctr"/>
                      <a:r>
                        <a:rPr lang="es-CL" sz="1100" dirty="0" smtClean="0"/>
                        <a:t>%</a:t>
                      </a:r>
                      <a:endParaRPr lang="es-CL" sz="1100" dirty="0"/>
                    </a:p>
                  </a:txBody>
                  <a:tcPr/>
                </a:tc>
                <a:extLst>
                  <a:ext uri="{0D108BD9-81ED-4DB2-BD59-A6C34878D82A}">
                    <a16:rowId xmlns:a16="http://schemas.microsoft.com/office/drawing/2014/main" xmlns="" val="10000"/>
                  </a:ext>
                </a:extLst>
              </a:tr>
              <a:tr h="351125">
                <a:tc>
                  <a:txBody>
                    <a:bodyPr/>
                    <a:lstStyle/>
                    <a:p>
                      <a:r>
                        <a:rPr lang="es-CL" sz="1100" dirty="0" smtClean="0"/>
                        <a:t>Número usuarias/os</a:t>
                      </a:r>
                      <a:r>
                        <a:rPr lang="es-CL" sz="1100" baseline="0" dirty="0" smtClean="0"/>
                        <a:t> total (incluidos Emergencia)</a:t>
                      </a:r>
                      <a:endParaRPr lang="es-CL" sz="1100" dirty="0"/>
                    </a:p>
                  </a:txBody>
                  <a:tcPr/>
                </a:tc>
                <a:tc>
                  <a:txBody>
                    <a:bodyPr/>
                    <a:lstStyle/>
                    <a:p>
                      <a:pPr algn="ct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1.294</a:t>
                      </a:r>
                      <a:endParaRPr lang="es-CL"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es-CL"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305248">
                <a:tc>
                  <a:txBody>
                    <a:bodyPr/>
                    <a:lstStyle/>
                    <a:p>
                      <a:r>
                        <a:rPr lang="es-CL" sz="1100" dirty="0" smtClean="0"/>
                        <a:t>Número de</a:t>
                      </a:r>
                      <a:r>
                        <a:rPr lang="es-CL" sz="1100" baseline="0" dirty="0" smtClean="0"/>
                        <a:t> usuarias/os pertenecientes a pueblos originarios </a:t>
                      </a:r>
                      <a:endParaRPr lang="es-CL" sz="1100" dirty="0"/>
                    </a:p>
                  </a:txBody>
                  <a:tcPr/>
                </a:tc>
                <a:tc>
                  <a:txBody>
                    <a:bodyPr/>
                    <a:lstStyle/>
                    <a:p>
                      <a:pPr algn="ct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276</a:t>
                      </a:r>
                      <a:endParaRPr lang="es-CL"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21%</a:t>
                      </a:r>
                      <a:endParaRPr lang="es-CL"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308472">
                <a:tc>
                  <a:txBody>
                    <a:bodyPr/>
                    <a:lstStyle/>
                    <a:p>
                      <a:r>
                        <a:rPr lang="es-CL" sz="1100" dirty="0" smtClean="0"/>
                        <a:t>Número total de usuarias</a:t>
                      </a:r>
                      <a:endParaRPr lang="es-CL" sz="1100" dirty="0"/>
                    </a:p>
                  </a:txBody>
                  <a:tcPr/>
                </a:tc>
                <a:tc>
                  <a:txBody>
                    <a:bodyPr/>
                    <a:lstStyle/>
                    <a:p>
                      <a:pPr algn="ct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605</a:t>
                      </a:r>
                      <a:endParaRPr lang="es-CL"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47%</a:t>
                      </a:r>
                      <a:endParaRPr lang="es-CL"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297456">
                <a:tc>
                  <a:txBody>
                    <a:bodyPr/>
                    <a:lstStyle/>
                    <a:p>
                      <a:r>
                        <a:rPr lang="es-CL" sz="1100" dirty="0" smtClean="0"/>
                        <a:t>Número total de usuarias/os jóvenes </a:t>
                      </a:r>
                      <a:endParaRPr lang="es-CL" sz="1100" dirty="0"/>
                    </a:p>
                  </a:txBody>
                  <a:tcPr/>
                </a:tc>
                <a:tc>
                  <a:txBody>
                    <a:bodyPr/>
                    <a:lstStyle/>
                    <a:p>
                      <a:pPr algn="ctr">
                        <a:lnSpc>
                          <a:spcPct val="107000"/>
                        </a:lnSpc>
                        <a:spcAft>
                          <a:spcPts val="0"/>
                        </a:spcAft>
                      </a:pPr>
                      <a:r>
                        <a:rPr lang="es-CL" sz="1000" b="0">
                          <a:solidFill>
                            <a:srgbClr val="000000"/>
                          </a:solidFill>
                          <a:effectLst/>
                          <a:latin typeface="Calibri" panose="020F0502020204030204" pitchFamily="34" charset="0"/>
                          <a:ea typeface="Calibri" panose="020F0502020204030204" pitchFamily="34" charset="0"/>
                          <a:cs typeface="Calibri" panose="020F0502020204030204" pitchFamily="34" charset="0"/>
                        </a:rPr>
                        <a:t>44</a:t>
                      </a:r>
                      <a:endParaRPr lang="es-CL" sz="11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0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s-CL"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253388">
                <a:tc>
                  <a:txBody>
                    <a:bodyPr/>
                    <a:lstStyle/>
                    <a:p>
                      <a:r>
                        <a:rPr lang="es-CL" sz="1100" dirty="0" smtClean="0"/>
                        <a:t>Promedio de edad</a:t>
                      </a:r>
                      <a:endParaRPr lang="es-CL" sz="1100" dirty="0"/>
                    </a:p>
                  </a:txBody>
                  <a:tcPr/>
                </a:tc>
                <a:tc gridSpan="2">
                  <a:txBody>
                    <a:bodyPr/>
                    <a:lstStyle/>
                    <a:p>
                      <a:pPr algn="ctr"/>
                      <a:r>
                        <a:rPr lang="es-CL" sz="1100" dirty="0" smtClean="0"/>
                        <a:t>63 años </a:t>
                      </a:r>
                      <a:endParaRPr lang="es-CL" sz="1100" dirty="0"/>
                    </a:p>
                  </a:txBody>
                  <a:tcPr/>
                </a:tc>
                <a:tc hMerge="1">
                  <a:txBody>
                    <a:bodyPr/>
                    <a:lstStyle/>
                    <a:p>
                      <a:endParaRPr lang="es-CL" dirty="0"/>
                    </a:p>
                  </a:txBody>
                  <a:tcPr/>
                </a:tc>
                <a:extLst>
                  <a:ext uri="{0D108BD9-81ED-4DB2-BD59-A6C34878D82A}">
                    <a16:rowId xmlns:a16="http://schemas.microsoft.com/office/drawing/2014/main" xmlns="" val="10005"/>
                  </a:ext>
                </a:extLst>
              </a:tr>
            </a:tbl>
          </a:graphicData>
        </a:graphic>
      </p:graphicFrame>
      <p:sp>
        <p:nvSpPr>
          <p:cNvPr id="11" name="CuadroTexto 10"/>
          <p:cNvSpPr txBox="1"/>
          <p:nvPr/>
        </p:nvSpPr>
        <p:spPr>
          <a:xfrm>
            <a:off x="323528" y="6238964"/>
            <a:ext cx="4013341"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a:t>
            </a:r>
            <a:r>
              <a:rPr lang="es-CL" dirty="0">
                <a:solidFill>
                  <a:srgbClr val="4D4D4D"/>
                </a:solidFill>
              </a:rPr>
              <a:t> Sistema Tesorería y SIGFE, 31 de diciembre del </a:t>
            </a:r>
            <a:r>
              <a:rPr lang="es-CL" dirty="0" smtClean="0">
                <a:solidFill>
                  <a:srgbClr val="4D4D4D"/>
                </a:solidFill>
              </a:rPr>
              <a:t>2021.</a:t>
            </a:r>
            <a:endParaRPr lang="es-CL" dirty="0">
              <a:solidFill>
                <a:srgbClr val="4D4D4D"/>
              </a:solidFill>
            </a:endParaRPr>
          </a:p>
        </p:txBody>
      </p:sp>
      <p:pic>
        <p:nvPicPr>
          <p:cNvPr id="10" name="Picture 3"/>
          <p:cNvPicPr>
            <a:picLocks noChangeAspect="1" noChangeArrowheads="1"/>
          </p:cNvPicPr>
          <p:nvPr/>
        </p:nvPicPr>
        <p:blipFill>
          <a:blip r:embed="rId4" cstate="print"/>
          <a:srcRect/>
          <a:stretch>
            <a:fillRect/>
          </a:stretch>
        </p:blipFill>
        <p:spPr bwMode="auto">
          <a:xfrm>
            <a:off x="6182185" y="946721"/>
            <a:ext cx="1172197" cy="660836"/>
          </a:xfrm>
          <a:prstGeom prst="rect">
            <a:avLst/>
          </a:prstGeom>
          <a:noFill/>
          <a:ln w="9525">
            <a:noFill/>
            <a:miter lim="800000"/>
            <a:headEnd/>
            <a:tailEnd/>
          </a:ln>
        </p:spPr>
      </p:pic>
      <p:graphicFrame>
        <p:nvGraphicFramePr>
          <p:cNvPr id="12" name="Tabla 11"/>
          <p:cNvGraphicFramePr>
            <a:graphicFrameLocks noGrp="1"/>
          </p:cNvGraphicFramePr>
          <p:nvPr>
            <p:extLst>
              <p:ext uri="{D42A27DB-BD31-4B8C-83A1-F6EECF244321}">
                <p14:modId xmlns:p14="http://schemas.microsoft.com/office/powerpoint/2010/main" val="3918694035"/>
              </p:ext>
            </p:extLst>
          </p:nvPr>
        </p:nvGraphicFramePr>
        <p:xfrm>
          <a:off x="4336869" y="5861758"/>
          <a:ext cx="4632842" cy="800299"/>
        </p:xfrm>
        <a:graphic>
          <a:graphicData uri="http://schemas.openxmlformats.org/drawingml/2006/table">
            <a:tbl>
              <a:tblPr/>
              <a:tblGrid>
                <a:gridCol w="881838">
                  <a:extLst>
                    <a:ext uri="{9D8B030D-6E8A-4147-A177-3AD203B41FA5}">
                      <a16:colId xmlns:a16="http://schemas.microsoft.com/office/drawing/2014/main" xmlns="" val="20000"/>
                    </a:ext>
                  </a:extLst>
                </a:gridCol>
                <a:gridCol w="3751004">
                  <a:extLst>
                    <a:ext uri="{9D8B030D-6E8A-4147-A177-3AD203B41FA5}">
                      <a16:colId xmlns:a16="http://schemas.microsoft.com/office/drawing/2014/main" xmlns="" val="20001"/>
                    </a:ext>
                  </a:extLst>
                </a:gridCol>
              </a:tblGrid>
              <a:tr h="800299">
                <a:tc>
                  <a:txBody>
                    <a:bodyPr/>
                    <a:lstStyle/>
                    <a:p>
                      <a:pPr algn="l" rtl="0" fontAlgn="ctr"/>
                      <a:r>
                        <a:rPr lang="es-CL" sz="900" b="1" i="0" u="none" strike="noStrike" dirty="0" smtClean="0">
                          <a:solidFill>
                            <a:srgbClr val="4D4D4D"/>
                          </a:solidFill>
                          <a:latin typeface="+mn-lt"/>
                        </a:rPr>
                        <a:t>Principales</a:t>
                      </a:r>
                      <a:r>
                        <a:rPr lang="es-CL" sz="900" b="1" i="0" u="none" strike="noStrike" baseline="0" dirty="0" smtClean="0">
                          <a:solidFill>
                            <a:srgbClr val="4D4D4D"/>
                          </a:solidFill>
                          <a:latin typeface="+mn-lt"/>
                        </a:rPr>
                        <a:t> </a:t>
                      </a:r>
                    </a:p>
                    <a:p>
                      <a:pPr algn="l" rtl="0" fontAlgn="ctr"/>
                      <a:r>
                        <a:rPr lang="es-CL" sz="900" b="1" i="0" u="none" strike="noStrike" baseline="0" dirty="0" smtClean="0">
                          <a:solidFill>
                            <a:srgbClr val="4D4D4D"/>
                          </a:solidFill>
                          <a:latin typeface="+mn-lt"/>
                        </a:rPr>
                        <a:t>rubros</a:t>
                      </a:r>
                      <a:r>
                        <a:rPr lang="es-CL" sz="900" b="1" i="0" u="none" strike="noStrike" dirty="0" smtClean="0">
                          <a:solidFill>
                            <a:srgbClr val="4D4D4D"/>
                          </a:solidFill>
                          <a:latin typeface="+mn-lt"/>
                        </a:rPr>
                        <a:t>: </a:t>
                      </a:r>
                      <a:endParaRPr lang="es-CL" sz="900" b="1" i="0" u="none" strike="noStrike" dirty="0">
                        <a:solidFill>
                          <a:srgbClr val="4D4D4D"/>
                        </a:solidFill>
                        <a:latin typeface="+mn-lt"/>
                      </a:endParaRP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just"/>
                      <a:r>
                        <a:rPr lang="es-CL" sz="900" kern="1200" dirty="0" smtClean="0">
                          <a:solidFill>
                            <a:schemeClr val="tx1"/>
                          </a:solidFill>
                          <a:effectLst/>
                          <a:latin typeface="+mn-lt"/>
                          <a:ea typeface="+mn-ea"/>
                          <a:cs typeface="+mn-cs"/>
                        </a:rPr>
                        <a:t>Tomate, Olivo, Uva de mesa, Paltos, Caprinos-leche, Olivos-mesa, Ají, Alfalfa, Uva pisquera, Caprinos, Gallinas, Naranjo, Nogales, Sandía, Lechuga, Durazno, Zapallo italiano, Olivos-aceite, Pimentón, Apicultura, Mango, Limones, Melón, Membrillo, Cebolla; estos representan el 92% de los recursos monetarios entregados y el 91% de las Solicitudes realizadas.</a:t>
                      </a:r>
                      <a:endParaRPr lang="es-CL" sz="900" kern="1200" dirty="0">
                        <a:solidFill>
                          <a:schemeClr val="tx1"/>
                        </a:solidFill>
                        <a:effectLst/>
                        <a:latin typeface="+mn-lt"/>
                        <a:ea typeface="+mn-ea"/>
                        <a:cs typeface="+mn-cs"/>
                      </a:endParaRP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8" name="Marcador de número de diapositiva 7"/>
          <p:cNvSpPr>
            <a:spLocks noGrp="1"/>
          </p:cNvSpPr>
          <p:nvPr>
            <p:ph type="sldNum" sz="quarter" idx="12"/>
          </p:nvPr>
        </p:nvSpPr>
        <p:spPr>
          <a:xfrm>
            <a:off x="6553200" y="6492875"/>
            <a:ext cx="2133600" cy="365125"/>
          </a:xfrm>
        </p:spPr>
        <p:txBody>
          <a:bodyPr/>
          <a:lstStyle/>
          <a:p>
            <a:fld id="{B2AA1C21-4A01-FC47-935A-F64BC8B7BE09}" type="slidenum">
              <a:rPr lang="en-US" smtClean="0"/>
              <a:t>40</a:t>
            </a:fld>
            <a:endParaRPr lang="en-US" dirty="0"/>
          </a:p>
        </p:txBody>
      </p:sp>
    </p:spTree>
    <p:extLst>
      <p:ext uri="{BB962C8B-B14F-4D97-AF65-F5344CB8AC3E}">
        <p14:creationId xmlns:p14="http://schemas.microsoft.com/office/powerpoint/2010/main" val="293903561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457200" y="87351"/>
            <a:ext cx="8229600" cy="1143000"/>
          </a:xfrm>
        </p:spPr>
        <p:txBody>
          <a:bodyPr>
            <a:normAutofit/>
          </a:bodyPr>
          <a:lstStyle/>
          <a:p>
            <a:pPr>
              <a:spcBef>
                <a:spcPct val="20000"/>
              </a:spcBef>
            </a:pPr>
            <a:r>
              <a:rPr lang="es-CL" sz="2800" dirty="0">
                <a:solidFill>
                  <a:srgbClr val="333333"/>
                </a:solidFill>
                <a:latin typeface="Berlin Sans FB" panose="020E0602020502020306" pitchFamily="34" charset="0"/>
                <a:ea typeface="+mn-ea"/>
                <a:cs typeface="+mn-cs"/>
              </a:rPr>
              <a:t>INDAP en REGIONES  </a:t>
            </a:r>
          </a:p>
        </p:txBody>
      </p:sp>
      <p:sp>
        <p:nvSpPr>
          <p:cNvPr id="4" name="Marcador de contenido 3"/>
          <p:cNvSpPr>
            <a:spLocks noGrp="1"/>
          </p:cNvSpPr>
          <p:nvPr>
            <p:ph idx="1"/>
          </p:nvPr>
        </p:nvSpPr>
        <p:spPr>
          <a:xfrm>
            <a:off x="484742" y="912831"/>
            <a:ext cx="8229600" cy="4859223"/>
          </a:xfrm>
        </p:spPr>
        <p:txBody>
          <a:bodyPr/>
          <a:lstStyle/>
          <a:p>
            <a:pPr marL="0" indent="0">
              <a:buNone/>
            </a:pPr>
            <a:r>
              <a:rPr lang="es-CL" sz="2000" b="1" dirty="0" smtClean="0"/>
              <a:t>Atacama</a:t>
            </a:r>
          </a:p>
        </p:txBody>
      </p:sp>
      <p:pic>
        <p:nvPicPr>
          <p:cNvPr id="9" name="Imagen 8"/>
          <p:cNvPicPr>
            <a:picLocks noChangeAspect="1"/>
          </p:cNvPicPr>
          <p:nvPr/>
        </p:nvPicPr>
        <p:blipFill>
          <a:blip r:embed="rId2"/>
          <a:stretch>
            <a:fillRect/>
          </a:stretch>
        </p:blipFill>
        <p:spPr>
          <a:xfrm>
            <a:off x="90456" y="1316983"/>
            <a:ext cx="788571" cy="1104000"/>
          </a:xfrm>
          <a:prstGeom prst="rect">
            <a:avLst/>
          </a:prstGeom>
        </p:spPr>
      </p:pic>
      <p:sp>
        <p:nvSpPr>
          <p:cNvPr id="11" name="CuadroTexto 10"/>
          <p:cNvSpPr txBox="1"/>
          <p:nvPr/>
        </p:nvSpPr>
        <p:spPr>
          <a:xfrm>
            <a:off x="323528" y="6577282"/>
            <a:ext cx="4013341" cy="230832"/>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sz="900" b="1" dirty="0">
                <a:solidFill>
                  <a:srgbClr val="4D4D4D"/>
                </a:solidFill>
              </a:rPr>
              <a:t>Fuente:</a:t>
            </a:r>
            <a:r>
              <a:rPr lang="es-CL" sz="900" dirty="0">
                <a:solidFill>
                  <a:srgbClr val="4D4D4D"/>
                </a:solidFill>
              </a:rPr>
              <a:t> Sistema Tesorería y SIGFE, 31 de diciembre del </a:t>
            </a:r>
            <a:r>
              <a:rPr lang="es-CL" sz="900" dirty="0" smtClean="0">
                <a:solidFill>
                  <a:srgbClr val="4D4D4D"/>
                </a:solidFill>
              </a:rPr>
              <a:t>2021.</a:t>
            </a:r>
            <a:endParaRPr lang="es-CL" sz="900" dirty="0">
              <a:solidFill>
                <a:srgbClr val="4D4D4D"/>
              </a:solidFill>
            </a:endParaRPr>
          </a:p>
        </p:txBody>
      </p:sp>
      <p:sp>
        <p:nvSpPr>
          <p:cNvPr id="8" name="Marcador de número de diapositiva 7"/>
          <p:cNvSpPr>
            <a:spLocks noGrp="1"/>
          </p:cNvSpPr>
          <p:nvPr>
            <p:ph type="sldNum" sz="quarter" idx="12"/>
          </p:nvPr>
        </p:nvSpPr>
        <p:spPr>
          <a:xfrm>
            <a:off x="6553200" y="6492875"/>
            <a:ext cx="2133600" cy="365125"/>
          </a:xfrm>
        </p:spPr>
        <p:txBody>
          <a:bodyPr/>
          <a:lstStyle/>
          <a:p>
            <a:fld id="{B2AA1C21-4A01-FC47-935A-F64BC8B7BE09}" type="slidenum">
              <a:rPr lang="en-US" smtClean="0"/>
              <a:t>41</a:t>
            </a:fld>
            <a:endParaRPr lang="en-US" dirty="0"/>
          </a:p>
        </p:txBody>
      </p:sp>
      <p:graphicFrame>
        <p:nvGraphicFramePr>
          <p:cNvPr id="13" name="Tabla 12"/>
          <p:cNvGraphicFramePr>
            <a:graphicFrameLocks noGrp="1"/>
          </p:cNvGraphicFramePr>
          <p:nvPr>
            <p:extLst>
              <p:ext uri="{D42A27DB-BD31-4B8C-83A1-F6EECF244321}">
                <p14:modId xmlns:p14="http://schemas.microsoft.com/office/powerpoint/2010/main" val="138377341"/>
              </p:ext>
            </p:extLst>
          </p:nvPr>
        </p:nvGraphicFramePr>
        <p:xfrm>
          <a:off x="928185" y="1492585"/>
          <a:ext cx="6225751" cy="1467489"/>
        </p:xfrm>
        <a:graphic>
          <a:graphicData uri="http://schemas.openxmlformats.org/drawingml/2006/table">
            <a:tbl>
              <a:tblPr firstRow="1" firstCol="1" bandRow="1">
                <a:tableStyleId>{5C22544A-7EE6-4342-B048-85BDC9FD1C3A}</a:tableStyleId>
              </a:tblPr>
              <a:tblGrid>
                <a:gridCol w="2526272">
                  <a:extLst>
                    <a:ext uri="{9D8B030D-6E8A-4147-A177-3AD203B41FA5}">
                      <a16:colId xmlns:a16="http://schemas.microsoft.com/office/drawing/2014/main" xmlns="" val="20000"/>
                    </a:ext>
                  </a:extLst>
                </a:gridCol>
                <a:gridCol w="724516">
                  <a:extLst>
                    <a:ext uri="{9D8B030D-6E8A-4147-A177-3AD203B41FA5}">
                      <a16:colId xmlns:a16="http://schemas.microsoft.com/office/drawing/2014/main" xmlns="" val="20001"/>
                    </a:ext>
                  </a:extLst>
                </a:gridCol>
                <a:gridCol w="631091">
                  <a:extLst>
                    <a:ext uri="{9D8B030D-6E8A-4147-A177-3AD203B41FA5}">
                      <a16:colId xmlns:a16="http://schemas.microsoft.com/office/drawing/2014/main" xmlns="" val="20002"/>
                    </a:ext>
                  </a:extLst>
                </a:gridCol>
                <a:gridCol w="540209">
                  <a:extLst>
                    <a:ext uri="{9D8B030D-6E8A-4147-A177-3AD203B41FA5}">
                      <a16:colId xmlns:a16="http://schemas.microsoft.com/office/drawing/2014/main" xmlns="" val="20003"/>
                    </a:ext>
                  </a:extLst>
                </a:gridCol>
                <a:gridCol w="450598">
                  <a:extLst>
                    <a:ext uri="{9D8B030D-6E8A-4147-A177-3AD203B41FA5}">
                      <a16:colId xmlns:a16="http://schemas.microsoft.com/office/drawing/2014/main" xmlns="" val="20004"/>
                    </a:ext>
                  </a:extLst>
                </a:gridCol>
                <a:gridCol w="362258">
                  <a:extLst>
                    <a:ext uri="{9D8B030D-6E8A-4147-A177-3AD203B41FA5}">
                      <a16:colId xmlns:a16="http://schemas.microsoft.com/office/drawing/2014/main" xmlns="" val="20005"/>
                    </a:ext>
                  </a:extLst>
                </a:gridCol>
                <a:gridCol w="540209">
                  <a:extLst>
                    <a:ext uri="{9D8B030D-6E8A-4147-A177-3AD203B41FA5}">
                      <a16:colId xmlns:a16="http://schemas.microsoft.com/office/drawing/2014/main" xmlns="" val="20006"/>
                    </a:ext>
                  </a:extLst>
                </a:gridCol>
                <a:gridCol w="450598">
                  <a:extLst>
                    <a:ext uri="{9D8B030D-6E8A-4147-A177-3AD203B41FA5}">
                      <a16:colId xmlns:a16="http://schemas.microsoft.com/office/drawing/2014/main" xmlns="" val="20007"/>
                    </a:ext>
                  </a:extLst>
                </a:gridCol>
              </a:tblGrid>
              <a:tr h="0">
                <a:tc>
                  <a:txBody>
                    <a:bodyPr/>
                    <a:lstStyle/>
                    <a:p>
                      <a:pPr>
                        <a:lnSpc>
                          <a:spcPct val="107000"/>
                        </a:lnSpc>
                        <a:spcAft>
                          <a:spcPts val="0"/>
                        </a:spcAft>
                      </a:pPr>
                      <a:r>
                        <a:rPr lang="es-CL" sz="900" dirty="0">
                          <a:effectLst/>
                        </a:rPr>
                        <a:t>Subtitulo / 24 - Transferencias Corrientes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Ppto.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Ejec.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Avance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Masc.</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Fem.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Pers. Jurid.</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Total</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0"/>
                  </a:ext>
                </a:extLst>
              </a:tr>
              <a:tr h="0">
                <a:tc>
                  <a:txBody>
                    <a:bodyPr/>
                    <a:lstStyle/>
                    <a:p>
                      <a:pPr>
                        <a:lnSpc>
                          <a:spcPct val="107000"/>
                        </a:lnSpc>
                        <a:spcAft>
                          <a:spcPts val="0"/>
                        </a:spcAft>
                      </a:pPr>
                      <a:r>
                        <a:rPr lang="es-CL" sz="900">
                          <a:effectLst/>
                        </a:rPr>
                        <a:t>24.01.386 - Seguro Agrícola</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1"/>
                  </a:ext>
                </a:extLst>
              </a:tr>
              <a:tr h="0">
                <a:tc>
                  <a:txBody>
                    <a:bodyPr/>
                    <a:lstStyle/>
                    <a:p>
                      <a:pPr>
                        <a:lnSpc>
                          <a:spcPct val="107000"/>
                        </a:lnSpc>
                        <a:spcAft>
                          <a:spcPts val="0"/>
                        </a:spcAft>
                      </a:pPr>
                      <a:r>
                        <a:rPr lang="es-CL" sz="900">
                          <a:effectLst/>
                        </a:rPr>
                        <a:t>24.01.389 - Sistema de Incentivos Ley Nº 20,412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314.636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306.865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97,53%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2"/>
                  </a:ext>
                </a:extLst>
              </a:tr>
              <a:tr h="0">
                <a:tc>
                  <a:txBody>
                    <a:bodyPr/>
                    <a:lstStyle/>
                    <a:p>
                      <a:pPr>
                        <a:lnSpc>
                          <a:spcPct val="107000"/>
                        </a:lnSpc>
                        <a:spcAft>
                          <a:spcPts val="0"/>
                        </a:spcAft>
                      </a:pPr>
                      <a:r>
                        <a:rPr lang="es-CL" sz="900" dirty="0">
                          <a:effectLst/>
                        </a:rPr>
                        <a:t>24.01.407 - Desarrollo Capacidades Productivas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12.687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11.110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87,57%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1</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0</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0</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1</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4"/>
                  </a:ext>
                </a:extLst>
              </a:tr>
              <a:tr h="0">
                <a:tc>
                  <a:txBody>
                    <a:bodyPr/>
                    <a:lstStyle/>
                    <a:p>
                      <a:pPr>
                        <a:lnSpc>
                          <a:spcPct val="107000"/>
                        </a:lnSpc>
                        <a:spcAft>
                          <a:spcPts val="0"/>
                        </a:spcAft>
                      </a:pPr>
                      <a:r>
                        <a:rPr lang="es-CL" sz="900">
                          <a:effectLst/>
                        </a:rPr>
                        <a:t>24.01.415 - Servicios De Asesoría Técnica - SAT</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153.612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153.204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99,73%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5"/>
                  </a:ext>
                </a:extLst>
              </a:tr>
              <a:tr h="0">
                <a:tc>
                  <a:txBody>
                    <a:bodyPr/>
                    <a:lstStyle/>
                    <a:p>
                      <a:pPr>
                        <a:lnSpc>
                          <a:spcPct val="107000"/>
                        </a:lnSpc>
                        <a:spcAft>
                          <a:spcPts val="0"/>
                        </a:spcAft>
                      </a:pPr>
                      <a:r>
                        <a:rPr lang="es-CL" sz="900">
                          <a:effectLst/>
                        </a:rPr>
                        <a:t>24.01.416 - Programa PRODESAL Asesorías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318.574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318.574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485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454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939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6"/>
                  </a:ext>
                </a:extLst>
              </a:tr>
              <a:tr h="0">
                <a:tc>
                  <a:txBody>
                    <a:bodyPr/>
                    <a:lstStyle/>
                    <a:p>
                      <a:pPr>
                        <a:lnSpc>
                          <a:spcPct val="107000"/>
                        </a:lnSpc>
                        <a:spcAft>
                          <a:spcPts val="0"/>
                        </a:spcAft>
                      </a:pPr>
                      <a:r>
                        <a:rPr lang="es-CL" sz="900" dirty="0">
                          <a:effectLst/>
                        </a:rPr>
                        <a:t>24.01.418 - Programa PDTI Asesorías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36.758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36.758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8"/>
                  </a:ext>
                </a:extLst>
              </a:tr>
              <a:tr h="0">
                <a:tc>
                  <a:txBody>
                    <a:bodyPr/>
                    <a:lstStyle/>
                    <a:p>
                      <a:pPr>
                        <a:lnSpc>
                          <a:spcPct val="107000"/>
                        </a:lnSpc>
                        <a:spcAft>
                          <a:spcPts val="0"/>
                        </a:spcAft>
                      </a:pPr>
                      <a:r>
                        <a:rPr lang="es-CL" sz="900" dirty="0">
                          <a:effectLst/>
                        </a:rPr>
                        <a:t>24.01.421 - Asesoría para Comercialización</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42.380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42.380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1"/>
                  </a:ext>
                </a:extLst>
              </a:tr>
              <a:tr h="0">
                <a:tc>
                  <a:txBody>
                    <a:bodyPr/>
                    <a:lstStyle/>
                    <a:p>
                      <a:pPr>
                        <a:lnSpc>
                          <a:spcPct val="107000"/>
                        </a:lnSpc>
                        <a:spcAft>
                          <a:spcPts val="0"/>
                        </a:spcAft>
                      </a:pPr>
                      <a:r>
                        <a:rPr lang="es-CL" sz="900" b="1" dirty="0">
                          <a:effectLst/>
                        </a:rPr>
                        <a:t>Total</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878.648</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868.891</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98,89%</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657</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546</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1.204</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2"/>
                  </a:ext>
                </a:extLst>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2100351320"/>
              </p:ext>
            </p:extLst>
          </p:nvPr>
        </p:nvGraphicFramePr>
        <p:xfrm>
          <a:off x="926038" y="3239028"/>
          <a:ext cx="6227898" cy="878226"/>
        </p:xfrm>
        <a:graphic>
          <a:graphicData uri="http://schemas.openxmlformats.org/drawingml/2006/table">
            <a:tbl>
              <a:tblPr firstRow="1" firstCol="1" bandRow="1">
                <a:tableStyleId>{5C22544A-7EE6-4342-B048-85BDC9FD1C3A}</a:tableStyleId>
              </a:tblPr>
              <a:tblGrid>
                <a:gridCol w="1663430">
                  <a:extLst>
                    <a:ext uri="{9D8B030D-6E8A-4147-A177-3AD203B41FA5}">
                      <a16:colId xmlns:a16="http://schemas.microsoft.com/office/drawing/2014/main" xmlns="" val="20000"/>
                    </a:ext>
                  </a:extLst>
                </a:gridCol>
                <a:gridCol w="656617">
                  <a:extLst>
                    <a:ext uri="{9D8B030D-6E8A-4147-A177-3AD203B41FA5}">
                      <a16:colId xmlns:a16="http://schemas.microsoft.com/office/drawing/2014/main" xmlns="" val="20001"/>
                    </a:ext>
                  </a:extLst>
                </a:gridCol>
                <a:gridCol w="598594">
                  <a:extLst>
                    <a:ext uri="{9D8B030D-6E8A-4147-A177-3AD203B41FA5}">
                      <a16:colId xmlns:a16="http://schemas.microsoft.com/office/drawing/2014/main" xmlns="" val="20002"/>
                    </a:ext>
                  </a:extLst>
                </a:gridCol>
                <a:gridCol w="531223">
                  <a:extLst>
                    <a:ext uri="{9D8B030D-6E8A-4147-A177-3AD203B41FA5}">
                      <a16:colId xmlns:a16="http://schemas.microsoft.com/office/drawing/2014/main" xmlns="" val="20003"/>
                    </a:ext>
                  </a:extLst>
                </a:gridCol>
                <a:gridCol w="418012">
                  <a:extLst>
                    <a:ext uri="{9D8B030D-6E8A-4147-A177-3AD203B41FA5}">
                      <a16:colId xmlns:a16="http://schemas.microsoft.com/office/drawing/2014/main" xmlns="" val="20004"/>
                    </a:ext>
                  </a:extLst>
                </a:gridCol>
                <a:gridCol w="383177">
                  <a:extLst>
                    <a:ext uri="{9D8B030D-6E8A-4147-A177-3AD203B41FA5}">
                      <a16:colId xmlns:a16="http://schemas.microsoft.com/office/drawing/2014/main" xmlns="" val="20005"/>
                    </a:ext>
                  </a:extLst>
                </a:gridCol>
                <a:gridCol w="418011">
                  <a:extLst>
                    <a:ext uri="{9D8B030D-6E8A-4147-A177-3AD203B41FA5}">
                      <a16:colId xmlns:a16="http://schemas.microsoft.com/office/drawing/2014/main" xmlns="" val="20006"/>
                    </a:ext>
                  </a:extLst>
                </a:gridCol>
                <a:gridCol w="365760">
                  <a:extLst>
                    <a:ext uri="{9D8B030D-6E8A-4147-A177-3AD203B41FA5}">
                      <a16:colId xmlns:a16="http://schemas.microsoft.com/office/drawing/2014/main" xmlns="" val="20007"/>
                    </a:ext>
                  </a:extLst>
                </a:gridCol>
                <a:gridCol w="357052">
                  <a:extLst>
                    <a:ext uri="{9D8B030D-6E8A-4147-A177-3AD203B41FA5}">
                      <a16:colId xmlns:a16="http://schemas.microsoft.com/office/drawing/2014/main" xmlns="" val="20008"/>
                    </a:ext>
                  </a:extLst>
                </a:gridCol>
                <a:gridCol w="487680">
                  <a:extLst>
                    <a:ext uri="{9D8B030D-6E8A-4147-A177-3AD203B41FA5}">
                      <a16:colId xmlns:a16="http://schemas.microsoft.com/office/drawing/2014/main" xmlns="" val="20009"/>
                    </a:ext>
                  </a:extLst>
                </a:gridCol>
                <a:gridCol w="348342">
                  <a:extLst>
                    <a:ext uri="{9D8B030D-6E8A-4147-A177-3AD203B41FA5}">
                      <a16:colId xmlns:a16="http://schemas.microsoft.com/office/drawing/2014/main" xmlns="" val="20010"/>
                    </a:ext>
                  </a:extLst>
                </a:gridCol>
              </a:tblGrid>
              <a:tr h="172362">
                <a:tc rowSpan="2">
                  <a:txBody>
                    <a:bodyPr/>
                    <a:lstStyle/>
                    <a:p>
                      <a:pPr algn="ctr" rtl="0" fontAlgn="ctr"/>
                      <a:r>
                        <a:rPr lang="es-CL" sz="800" u="none" strike="noStrike" dirty="0">
                          <a:effectLst/>
                        </a:rPr>
                        <a:t>Subtitulo / 32 - Créditos</a:t>
                      </a:r>
                      <a:endParaRPr lang="es-CL" sz="800" b="1" i="0" u="none" strike="noStrike" dirty="0">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a:effectLst/>
                        </a:rPr>
                        <a:t>Ppto. M$</a:t>
                      </a:r>
                      <a:endParaRPr lang="es-CL" sz="800" b="1" i="0" u="none" strike="noStrike">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a:effectLst/>
                        </a:rPr>
                        <a:t>Ejec. M$</a:t>
                      </a:r>
                      <a:endParaRPr lang="es-CL" sz="800" b="1" i="0" u="none" strike="noStrike">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dirty="0">
                          <a:effectLst/>
                        </a:rPr>
                        <a:t>Avance</a:t>
                      </a:r>
                      <a:endParaRPr lang="es-CL" sz="800" b="1" i="0" u="none" strike="noStrike" dirty="0">
                        <a:solidFill>
                          <a:srgbClr val="FFFFFF"/>
                        </a:solidFill>
                        <a:effectLst/>
                        <a:latin typeface="Calibri" panose="020F0502020204030204" pitchFamily="34" charset="0"/>
                      </a:endParaRPr>
                    </a:p>
                  </a:txBody>
                  <a:tcPr marL="8208" marR="8208" marT="8208" marB="0" anchor="ctr"/>
                </a:tc>
                <a:tc gridSpan="2">
                  <a:txBody>
                    <a:bodyPr/>
                    <a:lstStyle/>
                    <a:p>
                      <a:pPr algn="ctr" rtl="0" fontAlgn="ctr"/>
                      <a:r>
                        <a:rPr lang="es-CL" sz="800" u="none" strike="noStrike" dirty="0" err="1">
                          <a:effectLst/>
                        </a:rPr>
                        <a:t>Masc</a:t>
                      </a:r>
                      <a:r>
                        <a:rPr lang="es-CL" sz="800" u="none" strike="noStrike" dirty="0">
                          <a:effectLst/>
                        </a:rPr>
                        <a:t>.</a:t>
                      </a:r>
                      <a:endParaRPr lang="es-CL" sz="800" b="1" i="0" u="none" strike="noStrike" dirty="0">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tc gridSpan="2">
                  <a:txBody>
                    <a:bodyPr/>
                    <a:lstStyle/>
                    <a:p>
                      <a:pPr algn="ctr" rtl="0" fontAlgn="ctr"/>
                      <a:r>
                        <a:rPr lang="es-CL" sz="800" u="none" strike="noStrike">
                          <a:effectLst/>
                        </a:rPr>
                        <a:t>Fem.</a:t>
                      </a:r>
                      <a:endParaRPr lang="es-CL" sz="800" b="1" i="0" u="none" strike="noStrike">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tc rowSpan="2">
                  <a:txBody>
                    <a:bodyPr/>
                    <a:lstStyle/>
                    <a:p>
                      <a:pPr algn="ctr" rtl="0" fontAlgn="ctr"/>
                      <a:r>
                        <a:rPr lang="es-CL" sz="800" u="none" strike="noStrike">
                          <a:effectLst/>
                        </a:rPr>
                        <a:t>Pers. Jurid.</a:t>
                      </a:r>
                      <a:endParaRPr lang="es-CL" sz="800" b="1" i="0" u="none" strike="noStrike">
                        <a:solidFill>
                          <a:srgbClr val="FFFFFF"/>
                        </a:solidFill>
                        <a:effectLst/>
                        <a:latin typeface="Calibri" panose="020F0502020204030204" pitchFamily="34" charset="0"/>
                      </a:endParaRPr>
                    </a:p>
                  </a:txBody>
                  <a:tcPr marL="8208" marR="8208" marT="8208" marB="0" anchor="ctr"/>
                </a:tc>
                <a:tc gridSpan="2">
                  <a:txBody>
                    <a:bodyPr/>
                    <a:lstStyle/>
                    <a:p>
                      <a:pPr algn="ctr" rtl="0" fontAlgn="ctr"/>
                      <a:r>
                        <a:rPr lang="es-CL" sz="800" u="none" strike="noStrike">
                          <a:effectLst/>
                        </a:rPr>
                        <a:t>Total</a:t>
                      </a:r>
                      <a:endParaRPr lang="es-CL" sz="800" b="1" i="0" u="none" strike="noStrike">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extLst>
                  <a:ext uri="{0D108BD9-81ED-4DB2-BD59-A6C34878D82A}">
                    <a16:rowId xmlns:a16="http://schemas.microsoft.com/office/drawing/2014/main" xmlns="" val="10000"/>
                  </a:ext>
                </a:extLst>
              </a:tr>
              <a:tr h="180570">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vMerge="1">
                  <a:txBody>
                    <a:bodyPr/>
                    <a:lstStyle/>
                    <a:p>
                      <a:endParaRPr lang="es-CL"/>
                    </a:p>
                  </a:txBody>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extLst>
                  <a:ext uri="{0D108BD9-81ED-4DB2-BD59-A6C34878D82A}">
                    <a16:rowId xmlns:a16="http://schemas.microsoft.com/office/drawing/2014/main" xmlns="" val="10001"/>
                  </a:ext>
                </a:extLst>
              </a:tr>
              <a:tr h="180570">
                <a:tc>
                  <a:txBody>
                    <a:bodyPr/>
                    <a:lstStyle/>
                    <a:p>
                      <a:pPr algn="l" rtl="0" fontAlgn="ctr"/>
                      <a:r>
                        <a:rPr lang="es-CL" sz="800" u="none" strike="noStrike">
                          <a:effectLst/>
                        </a:rPr>
                        <a:t>32.04.004 - Créditos Corto Plazo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279.620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257.510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92,09%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rtl="0" fontAlgn="ctr"/>
                      <a:r>
                        <a:rPr lang="es-CL" sz="900" b="0" i="0" u="none" strike="noStrike" dirty="0" smtClean="0">
                          <a:solidFill>
                            <a:srgbClr val="000000"/>
                          </a:solidFill>
                          <a:effectLst/>
                          <a:latin typeface="Calibri" panose="020F0502020204030204" pitchFamily="34" charset="0"/>
                        </a:rPr>
                        <a:t>83</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25</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42</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12</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125</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37</a:t>
                      </a:r>
                      <a:endParaRPr lang="es-CL"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2"/>
                  </a:ext>
                </a:extLst>
              </a:tr>
              <a:tr h="172362">
                <a:tc>
                  <a:txBody>
                    <a:bodyPr/>
                    <a:lstStyle/>
                    <a:p>
                      <a:pPr algn="l" rtl="0" fontAlgn="ctr"/>
                      <a:r>
                        <a:rPr lang="es-CL" sz="800" u="none" strike="noStrike">
                          <a:effectLst/>
                        </a:rPr>
                        <a:t>32.04.005 - Créditos Largo Plazo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110.186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99.837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90,61%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rtl="0" fontAlgn="ctr"/>
                      <a:r>
                        <a:rPr lang="es-CL" sz="900" b="0" i="0" u="none" strike="noStrike" dirty="0" smtClean="0">
                          <a:solidFill>
                            <a:srgbClr val="000000"/>
                          </a:solidFill>
                          <a:effectLst/>
                          <a:latin typeface="Calibri" panose="020F0502020204030204" pitchFamily="34" charset="0"/>
                        </a:rPr>
                        <a:t>26</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60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8</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40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34</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100</a:t>
                      </a:r>
                      <a:endParaRPr lang="es-CL"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3"/>
                  </a:ext>
                </a:extLst>
              </a:tr>
              <a:tr h="172362">
                <a:tc>
                  <a:txBody>
                    <a:bodyPr/>
                    <a:lstStyle/>
                    <a:p>
                      <a:pPr algn="l" rtl="0" fontAlgn="ctr"/>
                      <a:r>
                        <a:rPr lang="es-CL" sz="800" b="1" u="none" strike="noStrike" dirty="0">
                          <a:effectLst/>
                        </a:rPr>
                        <a:t>Total</a:t>
                      </a:r>
                      <a:endParaRPr lang="es-CL" sz="800" b="1" i="0" u="none" strike="noStrike" dirty="0">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b="1">
                          <a:effectLst/>
                          <a:latin typeface="Calibri" panose="020F0502020204030204" pitchFamily="34" charset="0"/>
                          <a:ea typeface="Calibri" panose="020F0502020204030204" pitchFamily="34" charset="0"/>
                          <a:cs typeface="Calibri" panose="020F0502020204030204" pitchFamily="34" charset="0"/>
                        </a:rPr>
                        <a:t>389.806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latin typeface="Calibri" panose="020F0502020204030204" pitchFamily="34" charset="0"/>
                          <a:ea typeface="Calibri" panose="020F0502020204030204" pitchFamily="34" charset="0"/>
                          <a:cs typeface="Calibri" panose="020F0502020204030204" pitchFamily="34" charset="0"/>
                        </a:rPr>
                        <a:t>357.347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latin typeface="Calibri" panose="020F0502020204030204" pitchFamily="34" charset="0"/>
                          <a:ea typeface="Calibri" panose="020F0502020204030204" pitchFamily="34" charset="0"/>
                          <a:cs typeface="Calibri" panose="020F0502020204030204" pitchFamily="34" charset="0"/>
                        </a:rPr>
                        <a:t>91,67%</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5">
                  <a:txBody>
                    <a:bodyPr/>
                    <a:lstStyle/>
                    <a:p>
                      <a:pPr algn="ctr" rtl="0" fontAlgn="ctr"/>
                      <a:r>
                        <a:rPr lang="es-CL" sz="800" b="1" u="none" strike="noStrike" dirty="0">
                          <a:effectLst/>
                        </a:rPr>
                        <a:t>Total de Créditos directos otorgados</a:t>
                      </a:r>
                      <a:endParaRPr lang="es-CL" sz="800" b="1" i="0" u="none" strike="noStrike" dirty="0">
                        <a:solidFill>
                          <a:srgbClr val="000000"/>
                        </a:solidFill>
                        <a:effectLst/>
                        <a:latin typeface="Calibri" panose="020F0502020204030204" pitchFamily="34" charset="0"/>
                      </a:endParaRPr>
                    </a:p>
                  </a:txBody>
                  <a:tcPr marL="8208" marR="8208" marT="8208" marB="0" anchor="ct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gridSpan="2">
                  <a:txBody>
                    <a:bodyPr/>
                    <a:lstStyle/>
                    <a:p>
                      <a:pPr algn="ctr" rtl="0" fontAlgn="ctr"/>
                      <a:r>
                        <a:rPr lang="es-CL" sz="800" b="1" i="0" u="none" strike="noStrike" dirty="0" smtClean="0">
                          <a:solidFill>
                            <a:srgbClr val="000000"/>
                          </a:solidFill>
                          <a:effectLst/>
                          <a:latin typeface="Calibri" panose="020F0502020204030204" pitchFamily="34" charset="0"/>
                        </a:rPr>
                        <a:t>159</a:t>
                      </a:r>
                      <a:endParaRPr lang="es-CL" sz="800" b="1" i="0" u="none" strike="noStrike" dirty="0">
                        <a:solidFill>
                          <a:srgbClr val="000000"/>
                        </a:solidFill>
                        <a:effectLst/>
                        <a:latin typeface="Calibri" panose="020F0502020204030204" pitchFamily="34" charset="0"/>
                      </a:endParaRPr>
                    </a:p>
                  </a:txBody>
                  <a:tcPr marL="8208" marR="8208" marT="8208" marB="0" anchor="ctr"/>
                </a:tc>
                <a:tc hMerge="1">
                  <a:txBody>
                    <a:bodyPr/>
                    <a:lstStyle/>
                    <a:p>
                      <a:endParaRPr lang="es-CL"/>
                    </a:p>
                  </a:txBody>
                  <a:tcPr/>
                </a:tc>
                <a:extLst>
                  <a:ext uri="{0D108BD9-81ED-4DB2-BD59-A6C34878D82A}">
                    <a16:rowId xmlns:a16="http://schemas.microsoft.com/office/drawing/2014/main" xmlns="" val="10006"/>
                  </a:ext>
                </a:extLst>
              </a:tr>
            </a:tbl>
          </a:graphicData>
        </a:graphic>
      </p:graphicFrame>
      <p:graphicFrame>
        <p:nvGraphicFramePr>
          <p:cNvPr id="15" name="Tabla 14"/>
          <p:cNvGraphicFramePr>
            <a:graphicFrameLocks noGrp="1"/>
          </p:cNvGraphicFramePr>
          <p:nvPr>
            <p:extLst>
              <p:ext uri="{D42A27DB-BD31-4B8C-83A1-F6EECF244321}">
                <p14:modId xmlns:p14="http://schemas.microsoft.com/office/powerpoint/2010/main" val="1424284322"/>
              </p:ext>
            </p:extLst>
          </p:nvPr>
        </p:nvGraphicFramePr>
        <p:xfrm>
          <a:off x="926038" y="4420907"/>
          <a:ext cx="6255440" cy="1467489"/>
        </p:xfrm>
        <a:graphic>
          <a:graphicData uri="http://schemas.openxmlformats.org/drawingml/2006/table">
            <a:tbl>
              <a:tblPr firstRow="1" firstCol="1" bandRow="1">
                <a:tableStyleId>{5C22544A-7EE6-4342-B048-85BDC9FD1C3A}</a:tableStyleId>
              </a:tblPr>
              <a:tblGrid>
                <a:gridCol w="2539874">
                  <a:extLst>
                    <a:ext uri="{9D8B030D-6E8A-4147-A177-3AD203B41FA5}">
                      <a16:colId xmlns:a16="http://schemas.microsoft.com/office/drawing/2014/main" xmlns="" val="20000"/>
                    </a:ext>
                  </a:extLst>
                </a:gridCol>
                <a:gridCol w="728417">
                  <a:extLst>
                    <a:ext uri="{9D8B030D-6E8A-4147-A177-3AD203B41FA5}">
                      <a16:colId xmlns:a16="http://schemas.microsoft.com/office/drawing/2014/main" xmlns="" val="20001"/>
                    </a:ext>
                  </a:extLst>
                </a:gridCol>
                <a:gridCol w="628739">
                  <a:extLst>
                    <a:ext uri="{9D8B030D-6E8A-4147-A177-3AD203B41FA5}">
                      <a16:colId xmlns:a16="http://schemas.microsoft.com/office/drawing/2014/main" xmlns="" val="20002"/>
                    </a:ext>
                  </a:extLst>
                </a:gridCol>
                <a:gridCol w="527783">
                  <a:extLst>
                    <a:ext uri="{9D8B030D-6E8A-4147-A177-3AD203B41FA5}">
                      <a16:colId xmlns:a16="http://schemas.microsoft.com/office/drawing/2014/main" xmlns="" val="20003"/>
                    </a:ext>
                  </a:extLst>
                </a:gridCol>
                <a:gridCol w="423632">
                  <a:extLst>
                    <a:ext uri="{9D8B030D-6E8A-4147-A177-3AD203B41FA5}">
                      <a16:colId xmlns:a16="http://schemas.microsoft.com/office/drawing/2014/main" xmlns="" val="20004"/>
                    </a:ext>
                  </a:extLst>
                </a:gridCol>
                <a:gridCol w="336094">
                  <a:extLst>
                    <a:ext uri="{9D8B030D-6E8A-4147-A177-3AD203B41FA5}">
                      <a16:colId xmlns:a16="http://schemas.microsoft.com/office/drawing/2014/main" xmlns="" val="20005"/>
                    </a:ext>
                  </a:extLst>
                </a:gridCol>
                <a:gridCol w="518199">
                  <a:extLst>
                    <a:ext uri="{9D8B030D-6E8A-4147-A177-3AD203B41FA5}">
                      <a16:colId xmlns:a16="http://schemas.microsoft.com/office/drawing/2014/main" xmlns="" val="20006"/>
                    </a:ext>
                  </a:extLst>
                </a:gridCol>
                <a:gridCol w="552702">
                  <a:extLst>
                    <a:ext uri="{9D8B030D-6E8A-4147-A177-3AD203B41FA5}">
                      <a16:colId xmlns:a16="http://schemas.microsoft.com/office/drawing/2014/main" xmlns="" val="20007"/>
                    </a:ext>
                  </a:extLst>
                </a:gridCol>
              </a:tblGrid>
              <a:tr h="0">
                <a:tc>
                  <a:txBody>
                    <a:bodyPr/>
                    <a:lstStyle/>
                    <a:p>
                      <a:pPr>
                        <a:lnSpc>
                          <a:spcPct val="107000"/>
                        </a:lnSpc>
                        <a:spcAft>
                          <a:spcPts val="0"/>
                        </a:spcAft>
                      </a:pPr>
                      <a:r>
                        <a:rPr lang="es-CL" sz="900" dirty="0">
                          <a:effectLst/>
                        </a:rPr>
                        <a:t>Subtitulo / 33 - Transferencias de Capital</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err="1">
                          <a:effectLst/>
                        </a:rPr>
                        <a:t>Ppto</a:t>
                      </a:r>
                      <a:r>
                        <a:rPr lang="es-CL" sz="900" dirty="0">
                          <a:effectLst/>
                        </a:rPr>
                        <a:t>. M$</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Ejec.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Avance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Masc.</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Fem.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Pers. Jurid.</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Total</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0"/>
                  </a:ext>
                </a:extLst>
              </a:tr>
              <a:tr h="0">
                <a:tc>
                  <a:txBody>
                    <a:bodyPr/>
                    <a:lstStyle/>
                    <a:p>
                      <a:pPr>
                        <a:lnSpc>
                          <a:spcPct val="107000"/>
                        </a:lnSpc>
                        <a:spcAft>
                          <a:spcPts val="0"/>
                        </a:spcAft>
                      </a:pPr>
                      <a:r>
                        <a:rPr lang="es-CL" sz="900">
                          <a:effectLst/>
                        </a:rPr>
                        <a:t>33.01.001 - Riego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892.400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824.689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92,41%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1"/>
                  </a:ext>
                </a:extLst>
              </a:tr>
              <a:tr h="0">
                <a:tc>
                  <a:txBody>
                    <a:bodyPr/>
                    <a:lstStyle/>
                    <a:p>
                      <a:pPr>
                        <a:lnSpc>
                          <a:spcPct val="107000"/>
                        </a:lnSpc>
                        <a:spcAft>
                          <a:spcPts val="0"/>
                        </a:spcAft>
                      </a:pPr>
                      <a:r>
                        <a:rPr lang="es-CL" sz="900">
                          <a:effectLst/>
                        </a:rPr>
                        <a:t>33.01.002 - Programa PDI</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20.622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20.622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2"/>
                  </a:ext>
                </a:extLst>
              </a:tr>
              <a:tr h="0">
                <a:tc>
                  <a:txBody>
                    <a:bodyPr/>
                    <a:lstStyle/>
                    <a:p>
                      <a:pPr>
                        <a:lnSpc>
                          <a:spcPct val="107000"/>
                        </a:lnSpc>
                        <a:spcAft>
                          <a:spcPts val="0"/>
                        </a:spcAft>
                      </a:pPr>
                      <a:r>
                        <a:rPr lang="es-CL" sz="900">
                          <a:effectLst/>
                        </a:rPr>
                        <a:t>33.01.006 - Programa PRODESAL Inversiones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240.278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239.889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99,84%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383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370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753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3"/>
                  </a:ext>
                </a:extLst>
              </a:tr>
              <a:tr h="0">
                <a:tc>
                  <a:txBody>
                    <a:bodyPr/>
                    <a:lstStyle/>
                    <a:p>
                      <a:pPr>
                        <a:lnSpc>
                          <a:spcPct val="107000"/>
                        </a:lnSpc>
                        <a:spcAft>
                          <a:spcPts val="0"/>
                        </a:spcAft>
                      </a:pPr>
                      <a:r>
                        <a:rPr lang="es-CL" sz="900">
                          <a:effectLst/>
                        </a:rPr>
                        <a:t>33.01.007 - Programa PDTI Inversiones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49.750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99,50%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4"/>
                  </a:ext>
                </a:extLst>
              </a:tr>
              <a:tr h="0">
                <a:tc>
                  <a:txBody>
                    <a:bodyPr/>
                    <a:lstStyle/>
                    <a:p>
                      <a:pPr>
                        <a:lnSpc>
                          <a:spcPct val="107000"/>
                        </a:lnSpc>
                        <a:spcAft>
                          <a:spcPts val="0"/>
                        </a:spcAft>
                      </a:pPr>
                      <a:r>
                        <a:rPr lang="es-CL" sz="900" dirty="0">
                          <a:effectLst/>
                        </a:rPr>
                        <a:t>33.01.010 - Convenio INDAP - PRODEMU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19.314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16.298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84,39%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7"/>
                  </a:ext>
                </a:extLst>
              </a:tr>
              <a:tr h="0">
                <a:tc>
                  <a:txBody>
                    <a:bodyPr/>
                    <a:lstStyle/>
                    <a:p>
                      <a:pPr>
                        <a:lnSpc>
                          <a:spcPct val="107000"/>
                        </a:lnSpc>
                        <a:spcAft>
                          <a:spcPts val="0"/>
                        </a:spcAft>
                      </a:pPr>
                      <a:r>
                        <a:rPr lang="es-CL" sz="900" dirty="0">
                          <a:effectLst/>
                        </a:rPr>
                        <a:t>33.01.012 - Inversiones para Comercialización</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28.180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28.179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9"/>
                  </a:ext>
                </a:extLst>
              </a:tr>
              <a:tr h="0">
                <a:tc>
                  <a:txBody>
                    <a:bodyPr/>
                    <a:lstStyle/>
                    <a:p>
                      <a:pPr>
                        <a:lnSpc>
                          <a:spcPct val="107000"/>
                        </a:lnSpc>
                        <a:spcAft>
                          <a:spcPts val="0"/>
                        </a:spcAft>
                      </a:pPr>
                      <a:r>
                        <a:rPr lang="es-CL" sz="900">
                          <a:effectLst/>
                        </a:rPr>
                        <a:t>33.01.013 - Inversiones SAT</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98.110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98.110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0"/>
                  </a:ext>
                </a:extLst>
              </a:tr>
              <a:tr h="0">
                <a:tc>
                  <a:txBody>
                    <a:bodyPr/>
                    <a:lstStyle/>
                    <a:p>
                      <a:pPr>
                        <a:lnSpc>
                          <a:spcPct val="107000"/>
                        </a:lnSpc>
                        <a:spcAft>
                          <a:spcPts val="0"/>
                        </a:spcAft>
                      </a:pPr>
                      <a:r>
                        <a:rPr lang="es-CL" sz="900" b="1" dirty="0">
                          <a:effectLst/>
                        </a:rPr>
                        <a:t>Total</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1.348.904</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1.277.537</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94,71%</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504</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495</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0</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999</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1"/>
                  </a:ext>
                </a:extLst>
              </a:tr>
            </a:tbl>
          </a:graphicData>
        </a:graphic>
      </p:graphicFrame>
      <p:graphicFrame>
        <p:nvGraphicFramePr>
          <p:cNvPr id="16" name="Gráfico 15"/>
          <p:cNvGraphicFramePr/>
          <p:nvPr>
            <p:extLst>
              <p:ext uri="{D42A27DB-BD31-4B8C-83A1-F6EECF244321}">
                <p14:modId xmlns:p14="http://schemas.microsoft.com/office/powerpoint/2010/main" val="1926303301"/>
              </p:ext>
            </p:extLst>
          </p:nvPr>
        </p:nvGraphicFramePr>
        <p:xfrm>
          <a:off x="7154571" y="1496729"/>
          <a:ext cx="1891030" cy="15251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Gráfico 16"/>
          <p:cNvGraphicFramePr/>
          <p:nvPr>
            <p:extLst>
              <p:ext uri="{D42A27DB-BD31-4B8C-83A1-F6EECF244321}">
                <p14:modId xmlns:p14="http://schemas.microsoft.com/office/powerpoint/2010/main" val="2131694748"/>
              </p:ext>
            </p:extLst>
          </p:nvPr>
        </p:nvGraphicFramePr>
        <p:xfrm>
          <a:off x="7153936" y="3059521"/>
          <a:ext cx="1891665" cy="132373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Gráfico 17"/>
          <p:cNvGraphicFramePr/>
          <p:nvPr>
            <p:extLst>
              <p:ext uri="{D42A27DB-BD31-4B8C-83A1-F6EECF244321}">
                <p14:modId xmlns:p14="http://schemas.microsoft.com/office/powerpoint/2010/main" val="1419759700"/>
              </p:ext>
            </p:extLst>
          </p:nvPr>
        </p:nvGraphicFramePr>
        <p:xfrm>
          <a:off x="7181478" y="4489975"/>
          <a:ext cx="1891665" cy="139842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52472346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Imagen 8"/>
          <p:cNvPicPr>
            <a:picLocks noChangeAspect="1"/>
          </p:cNvPicPr>
          <p:nvPr/>
        </p:nvPicPr>
        <p:blipFill>
          <a:blip r:embed="rId3"/>
          <a:stretch>
            <a:fillRect/>
          </a:stretch>
        </p:blipFill>
        <p:spPr>
          <a:xfrm>
            <a:off x="5975531" y="426108"/>
            <a:ext cx="1835055" cy="3450635"/>
          </a:xfrm>
          <a:prstGeom prst="rect">
            <a:avLst/>
          </a:prstGeom>
        </p:spPr>
      </p:pic>
      <p:sp>
        <p:nvSpPr>
          <p:cNvPr id="3" name="Título 2"/>
          <p:cNvSpPr>
            <a:spLocks noGrp="1"/>
          </p:cNvSpPr>
          <p:nvPr>
            <p:ph type="title"/>
          </p:nvPr>
        </p:nvSpPr>
        <p:spPr>
          <a:xfrm>
            <a:off x="457200" y="87351"/>
            <a:ext cx="8229600" cy="1143000"/>
          </a:xfrm>
        </p:spPr>
        <p:txBody>
          <a:bodyPr>
            <a:normAutofit/>
          </a:bodyPr>
          <a:lstStyle/>
          <a:p>
            <a:pPr>
              <a:spcBef>
                <a:spcPct val="20000"/>
              </a:spcBef>
            </a:pPr>
            <a:r>
              <a:rPr lang="es-CL" sz="2800" dirty="0">
                <a:solidFill>
                  <a:srgbClr val="333333"/>
                </a:solidFill>
                <a:latin typeface="Berlin Sans FB" panose="020E0602020502020306" pitchFamily="34" charset="0"/>
                <a:ea typeface="+mn-ea"/>
                <a:cs typeface="+mn-cs"/>
              </a:rPr>
              <a:t>INDAP en REGIONES  </a:t>
            </a:r>
          </a:p>
        </p:txBody>
      </p:sp>
      <p:sp>
        <p:nvSpPr>
          <p:cNvPr id="4" name="Marcador de contenido 3"/>
          <p:cNvSpPr>
            <a:spLocks noGrp="1"/>
          </p:cNvSpPr>
          <p:nvPr>
            <p:ph idx="1"/>
          </p:nvPr>
        </p:nvSpPr>
        <p:spPr>
          <a:xfrm>
            <a:off x="143219" y="727113"/>
            <a:ext cx="8835527" cy="5438482"/>
          </a:xfrm>
        </p:spPr>
        <p:txBody>
          <a:bodyPr>
            <a:normAutofit/>
          </a:bodyPr>
          <a:lstStyle/>
          <a:p>
            <a:pPr marL="0" indent="0">
              <a:buNone/>
            </a:pPr>
            <a:r>
              <a:rPr lang="es-CL" sz="2000" b="1" dirty="0" smtClean="0"/>
              <a:t>     Coquimbo</a:t>
            </a:r>
            <a:r>
              <a:rPr lang="es-CL" dirty="0" smtClean="0"/>
              <a:t> </a:t>
            </a:r>
          </a:p>
          <a:p>
            <a:pPr marL="0" indent="0">
              <a:buNone/>
            </a:pPr>
            <a:endParaRPr lang="es-CL" dirty="0"/>
          </a:p>
          <a:p>
            <a:pPr marL="0" indent="0">
              <a:buNone/>
            </a:pPr>
            <a:endParaRPr lang="es-CL" dirty="0" smtClean="0"/>
          </a:p>
          <a:p>
            <a:pPr marL="0" indent="0">
              <a:buNone/>
            </a:pPr>
            <a:endParaRPr lang="es-CL" dirty="0"/>
          </a:p>
          <a:p>
            <a:pPr marL="0" indent="0">
              <a:buNone/>
            </a:pPr>
            <a:endParaRPr lang="es-CL" dirty="0" smtClean="0"/>
          </a:p>
          <a:p>
            <a:pPr marL="0" indent="0">
              <a:buNone/>
            </a:pPr>
            <a:endParaRPr lang="es-CL" dirty="0" smtClean="0"/>
          </a:p>
          <a:p>
            <a:pPr marL="0" indent="0">
              <a:buNone/>
            </a:pPr>
            <a:r>
              <a:rPr lang="es-CL" sz="1800" dirty="0" smtClean="0"/>
              <a:t>                                          				                                          </a:t>
            </a:r>
            <a:r>
              <a:rPr lang="es-CL" sz="1600" dirty="0" smtClean="0"/>
              <a:t>Agencias de Área</a:t>
            </a:r>
          </a:p>
          <a:p>
            <a:pPr marL="0" indent="0">
              <a:buNone/>
            </a:pPr>
            <a:r>
              <a:rPr lang="es-CL" sz="1600" dirty="0" smtClean="0"/>
              <a:t>											</a:t>
            </a:r>
            <a:r>
              <a:rPr lang="es-CL" sz="1600" dirty="0"/>
              <a:t> </a:t>
            </a:r>
            <a:r>
              <a:rPr lang="es-CL" sz="1600" dirty="0" smtClean="0"/>
              <a:t>                  </a:t>
            </a:r>
            <a:r>
              <a:rPr lang="es-CL" sz="1600" dirty="0" err="1" smtClean="0"/>
              <a:t>Combarbalá</a:t>
            </a:r>
            <a:endParaRPr lang="es-CL" sz="1600" dirty="0" smtClean="0"/>
          </a:p>
          <a:p>
            <a:pPr marL="0" indent="0">
              <a:buNone/>
            </a:pPr>
            <a:r>
              <a:rPr lang="es-CL" sz="1600" dirty="0" smtClean="0"/>
              <a:t>											</a:t>
            </a:r>
            <a:r>
              <a:rPr lang="es-CL" sz="1600" dirty="0"/>
              <a:t> </a:t>
            </a:r>
            <a:r>
              <a:rPr lang="es-CL" sz="1600" dirty="0" smtClean="0"/>
              <a:t>                  La Serena </a:t>
            </a:r>
            <a:r>
              <a:rPr lang="es-CL" sz="1600" dirty="0" smtClean="0">
                <a:sym typeface="Wingdings" panose="05000000000000000000" pitchFamily="2" charset="2"/>
              </a:rPr>
              <a:t> Of. De Área Vicuña </a:t>
            </a:r>
            <a:endParaRPr lang="es-CL" sz="1600" dirty="0" smtClean="0"/>
          </a:p>
          <a:p>
            <a:pPr marL="0" indent="0">
              <a:buNone/>
            </a:pPr>
            <a:r>
              <a:rPr lang="es-CL" sz="1600" dirty="0" smtClean="0"/>
              <a:t>											</a:t>
            </a:r>
            <a:r>
              <a:rPr lang="es-CL" sz="1600" dirty="0"/>
              <a:t> </a:t>
            </a:r>
            <a:r>
              <a:rPr lang="es-CL" sz="1600" dirty="0" smtClean="0"/>
              <a:t>                  </a:t>
            </a:r>
            <a:r>
              <a:rPr lang="es-CL" sz="1600" dirty="0" err="1" smtClean="0"/>
              <a:t>Illapel</a:t>
            </a:r>
            <a:r>
              <a:rPr lang="es-CL" sz="1600" dirty="0" smtClean="0"/>
              <a:t> </a:t>
            </a:r>
          </a:p>
          <a:p>
            <a:pPr marL="0" indent="0">
              <a:buNone/>
            </a:pPr>
            <a:r>
              <a:rPr lang="es-CL" sz="1600" dirty="0" smtClean="0"/>
              <a:t>											</a:t>
            </a:r>
            <a:r>
              <a:rPr lang="es-CL" sz="1600" dirty="0"/>
              <a:t> </a:t>
            </a:r>
            <a:r>
              <a:rPr lang="es-CL" sz="1600" dirty="0" smtClean="0"/>
              <a:t>                  Ovalle</a:t>
            </a:r>
            <a:endParaRPr lang="es-CL" sz="1600" dirty="0"/>
          </a:p>
        </p:txBody>
      </p:sp>
      <p:pic>
        <p:nvPicPr>
          <p:cNvPr id="2" name="Imagen 1"/>
          <p:cNvPicPr>
            <a:picLocks noChangeAspect="1"/>
          </p:cNvPicPr>
          <p:nvPr/>
        </p:nvPicPr>
        <p:blipFill>
          <a:blip r:embed="rId4"/>
          <a:stretch>
            <a:fillRect/>
          </a:stretch>
        </p:blipFill>
        <p:spPr>
          <a:xfrm>
            <a:off x="5871043" y="5481482"/>
            <a:ext cx="224441" cy="215279"/>
          </a:xfrm>
          <a:prstGeom prst="rect">
            <a:avLst/>
          </a:prstGeom>
        </p:spPr>
      </p:pic>
      <p:pic>
        <p:nvPicPr>
          <p:cNvPr id="5" name="Imagen 4"/>
          <p:cNvPicPr>
            <a:picLocks noChangeAspect="1"/>
          </p:cNvPicPr>
          <p:nvPr/>
        </p:nvPicPr>
        <p:blipFill>
          <a:blip r:embed="rId4"/>
          <a:stretch>
            <a:fillRect/>
          </a:stretch>
        </p:blipFill>
        <p:spPr>
          <a:xfrm>
            <a:off x="5863310" y="5173059"/>
            <a:ext cx="232174" cy="222697"/>
          </a:xfrm>
          <a:prstGeom prst="rect">
            <a:avLst/>
          </a:prstGeom>
        </p:spPr>
      </p:pic>
      <p:pic>
        <p:nvPicPr>
          <p:cNvPr id="6" name="Imagen 5"/>
          <p:cNvPicPr>
            <a:picLocks noChangeAspect="1"/>
          </p:cNvPicPr>
          <p:nvPr/>
        </p:nvPicPr>
        <p:blipFill>
          <a:blip r:embed="rId4"/>
          <a:stretch>
            <a:fillRect/>
          </a:stretch>
        </p:blipFill>
        <p:spPr>
          <a:xfrm>
            <a:off x="5859031" y="4874102"/>
            <a:ext cx="233108" cy="223594"/>
          </a:xfrm>
          <a:prstGeom prst="rect">
            <a:avLst/>
          </a:prstGeom>
        </p:spPr>
      </p:pic>
      <p:pic>
        <p:nvPicPr>
          <p:cNvPr id="7" name="Imagen 6"/>
          <p:cNvPicPr>
            <a:picLocks noChangeAspect="1"/>
          </p:cNvPicPr>
          <p:nvPr/>
        </p:nvPicPr>
        <p:blipFill>
          <a:blip r:embed="rId4"/>
          <a:stretch>
            <a:fillRect/>
          </a:stretch>
        </p:blipFill>
        <p:spPr>
          <a:xfrm>
            <a:off x="5863310" y="4607157"/>
            <a:ext cx="220975" cy="211956"/>
          </a:xfrm>
          <a:prstGeom prst="rect">
            <a:avLst/>
          </a:prstGeom>
        </p:spPr>
      </p:pic>
      <p:graphicFrame>
        <p:nvGraphicFramePr>
          <p:cNvPr id="13" name="Tabla 12"/>
          <p:cNvGraphicFramePr>
            <a:graphicFrameLocks noGrp="1"/>
          </p:cNvGraphicFramePr>
          <p:nvPr>
            <p:extLst>
              <p:ext uri="{D42A27DB-BD31-4B8C-83A1-F6EECF244321}">
                <p14:modId xmlns:p14="http://schemas.microsoft.com/office/powerpoint/2010/main" val="1583049780"/>
              </p:ext>
            </p:extLst>
          </p:nvPr>
        </p:nvGraphicFramePr>
        <p:xfrm>
          <a:off x="270248" y="3430917"/>
          <a:ext cx="5260219" cy="1912264"/>
        </p:xfrm>
        <a:graphic>
          <a:graphicData uri="http://schemas.openxmlformats.org/drawingml/2006/table">
            <a:tbl>
              <a:tblPr firstRow="1" bandRow="1">
                <a:tableStyleId>{5C22544A-7EE6-4342-B048-85BDC9FD1C3A}</a:tableStyleId>
              </a:tblPr>
              <a:tblGrid>
                <a:gridCol w="2112476">
                  <a:extLst>
                    <a:ext uri="{9D8B030D-6E8A-4147-A177-3AD203B41FA5}">
                      <a16:colId xmlns:a16="http://schemas.microsoft.com/office/drawing/2014/main" xmlns="" val="20000"/>
                    </a:ext>
                  </a:extLst>
                </a:gridCol>
                <a:gridCol w="1595593">
                  <a:extLst>
                    <a:ext uri="{9D8B030D-6E8A-4147-A177-3AD203B41FA5}">
                      <a16:colId xmlns:a16="http://schemas.microsoft.com/office/drawing/2014/main" xmlns="" val="20001"/>
                    </a:ext>
                  </a:extLst>
                </a:gridCol>
                <a:gridCol w="1552150">
                  <a:extLst>
                    <a:ext uri="{9D8B030D-6E8A-4147-A177-3AD203B41FA5}">
                      <a16:colId xmlns:a16="http://schemas.microsoft.com/office/drawing/2014/main" xmlns="" val="20002"/>
                    </a:ext>
                  </a:extLst>
                </a:gridCol>
              </a:tblGrid>
              <a:tr h="277823">
                <a:tc>
                  <a:txBody>
                    <a:bodyPr/>
                    <a:lstStyle/>
                    <a:p>
                      <a:r>
                        <a:rPr lang="es-CL" sz="1100" dirty="0" smtClean="0"/>
                        <a:t>Subtítulo</a:t>
                      </a:r>
                      <a:endParaRPr lang="es-CL" sz="1100" dirty="0"/>
                    </a:p>
                  </a:txBody>
                  <a:tcPr/>
                </a:tc>
                <a:tc>
                  <a:txBody>
                    <a:bodyPr/>
                    <a:lstStyle/>
                    <a:p>
                      <a:pPr algn="ctr" rtl="0" fontAlgn="ctr"/>
                      <a:r>
                        <a:rPr lang="es-CL" sz="1100" b="1" i="0" u="none" strike="noStrike" dirty="0">
                          <a:solidFill>
                            <a:srgbClr val="FFFFFF"/>
                          </a:solidFill>
                          <a:effectLst/>
                          <a:latin typeface="Calibri" panose="020F0502020204030204" pitchFamily="34" charset="0"/>
                        </a:rPr>
                        <a:t>Presupuesto M$ </a:t>
                      </a:r>
                      <a:r>
                        <a:rPr lang="es-CL" sz="1100" b="1" i="0" u="none" strike="noStrike" dirty="0" smtClean="0">
                          <a:solidFill>
                            <a:srgbClr val="FFFFFF"/>
                          </a:solidFill>
                          <a:effectLst/>
                          <a:latin typeface="Calibri" panose="020F0502020204030204" pitchFamily="34" charset="0"/>
                        </a:rPr>
                        <a:t>2021</a:t>
                      </a:r>
                      <a:endParaRPr lang="es-CL" sz="1100" b="1" i="0" u="none" strike="noStrike" dirty="0">
                        <a:solidFill>
                          <a:srgbClr val="FFFFFF"/>
                        </a:solidFill>
                        <a:effectLst/>
                        <a:latin typeface="Calibri" panose="020F0502020204030204" pitchFamily="34" charset="0"/>
                      </a:endParaRPr>
                    </a:p>
                  </a:txBody>
                  <a:tcPr marL="7620" marR="7620" marT="7620" marB="0" anchor="ctr"/>
                </a:tc>
                <a:tc>
                  <a:txBody>
                    <a:bodyPr/>
                    <a:lstStyle/>
                    <a:p>
                      <a:pPr algn="ctr" rtl="0" fontAlgn="ctr"/>
                      <a:r>
                        <a:rPr lang="es-CL" sz="1100" b="1" i="0" u="none" strike="noStrike" dirty="0">
                          <a:solidFill>
                            <a:srgbClr val="FFFFFF"/>
                          </a:solidFill>
                          <a:effectLst/>
                          <a:latin typeface="Calibri" panose="020F0502020204030204" pitchFamily="34" charset="0"/>
                        </a:rPr>
                        <a:t>Ejecución M$ </a:t>
                      </a:r>
                      <a:r>
                        <a:rPr lang="es-CL" sz="1100" b="1" i="0" u="none" strike="noStrike" dirty="0" smtClean="0">
                          <a:solidFill>
                            <a:srgbClr val="FFFFFF"/>
                          </a:solidFill>
                          <a:effectLst/>
                          <a:latin typeface="Calibri" panose="020F0502020204030204" pitchFamily="34" charset="0"/>
                        </a:rPr>
                        <a:t>2021</a:t>
                      </a:r>
                      <a:endParaRPr lang="es-CL" sz="1100" b="1" i="0" u="none" strike="noStrike" dirty="0">
                        <a:solidFill>
                          <a:srgbClr val="FFFFFF"/>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0"/>
                  </a:ext>
                </a:extLst>
              </a:tr>
              <a:tr h="286438">
                <a:tc>
                  <a:txBody>
                    <a:bodyPr/>
                    <a:lstStyle/>
                    <a:p>
                      <a:r>
                        <a:rPr lang="es-CL" sz="1100" dirty="0" smtClean="0"/>
                        <a:t>24 Transferencias</a:t>
                      </a:r>
                      <a:r>
                        <a:rPr lang="es-CL" sz="1100" baseline="0" dirty="0" smtClean="0"/>
                        <a:t> corrientes</a:t>
                      </a:r>
                      <a:endParaRPr lang="es-CL" sz="1100" dirty="0"/>
                    </a:p>
                  </a:txBody>
                  <a:tcP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4.331.365 </a:t>
                      </a:r>
                      <a:endParaRPr lang="es-CL"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4.246.919 </a:t>
                      </a:r>
                      <a:endParaRPr lang="es-CL"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218590">
                <a:tc>
                  <a:txBody>
                    <a:bodyPr/>
                    <a:lstStyle/>
                    <a:p>
                      <a:r>
                        <a:rPr lang="es-CL" sz="1100" dirty="0" smtClean="0"/>
                        <a:t>32 Préstamos</a:t>
                      </a:r>
                      <a:endParaRPr lang="es-CL" sz="1100" dirty="0"/>
                    </a:p>
                  </a:txBody>
                  <a:tcPr/>
                </a:tc>
                <a:tc>
                  <a:txBody>
                    <a:bodyPr/>
                    <a:lstStyle/>
                    <a:p>
                      <a:pPr algn="ctr">
                        <a:lnSpc>
                          <a:spcPct val="107000"/>
                        </a:lnSpc>
                        <a:spcAft>
                          <a:spcPts val="0"/>
                        </a:spcAft>
                      </a:pPr>
                      <a:r>
                        <a:rPr lang="es-C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1.906.675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1.858.921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275421">
                <a:tc>
                  <a:txBody>
                    <a:bodyPr/>
                    <a:lstStyle/>
                    <a:p>
                      <a:r>
                        <a:rPr lang="es-CL" sz="1100" dirty="0" smtClean="0"/>
                        <a:t>33 Transferencias de capital</a:t>
                      </a:r>
                      <a:endParaRPr lang="es-CL" sz="1100" dirty="0"/>
                    </a:p>
                  </a:txBody>
                  <a:tcP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4.838.486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4.606.101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290017">
                <a:tc>
                  <a:txBody>
                    <a:bodyPr/>
                    <a:lstStyle/>
                    <a:p>
                      <a:r>
                        <a:rPr lang="es-CL" sz="1100" b="1" dirty="0" smtClean="0"/>
                        <a:t>Subtotal</a:t>
                      </a:r>
                      <a:r>
                        <a:rPr lang="es-CL" sz="1100" b="1" baseline="0" dirty="0" smtClean="0"/>
                        <a:t> Productos Estratégicos</a:t>
                      </a:r>
                      <a:endParaRPr lang="es-CL" sz="1100" b="1" dirty="0"/>
                    </a:p>
                  </a:txBody>
                  <a:tcPr/>
                </a:tc>
                <a:tc>
                  <a:txBody>
                    <a:bodyPr/>
                    <a:lstStyle/>
                    <a:p>
                      <a:pPr algn="ct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11.076.526 </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10.711.942 </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264405">
                <a:tc>
                  <a:txBody>
                    <a:bodyPr/>
                    <a:lstStyle/>
                    <a:p>
                      <a:r>
                        <a:rPr lang="es-CL" sz="1100" b="1" dirty="0" smtClean="0"/>
                        <a:t>Subtotal</a:t>
                      </a:r>
                      <a:r>
                        <a:rPr lang="es-CL" sz="1100" b="1" baseline="0" dirty="0" smtClean="0"/>
                        <a:t> Gestión Interna </a:t>
                      </a:r>
                      <a:endParaRPr lang="es-CL" sz="1100" b="1" dirty="0"/>
                    </a:p>
                  </a:txBody>
                  <a:tcP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2.702.043 </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2.702.043 </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187287">
                <a:tc>
                  <a:txBody>
                    <a:bodyPr/>
                    <a:lstStyle/>
                    <a:p>
                      <a:r>
                        <a:rPr lang="es-CL" sz="1100" b="1" dirty="0" smtClean="0"/>
                        <a:t>Total General </a:t>
                      </a:r>
                      <a:endParaRPr lang="es-CL" sz="1100" b="1" dirty="0"/>
                    </a:p>
                  </a:txBody>
                  <a:tcP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13.778.569 </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13.413.985 </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4246234189"/>
              </p:ext>
            </p:extLst>
          </p:nvPr>
        </p:nvGraphicFramePr>
        <p:xfrm>
          <a:off x="270248" y="1509507"/>
          <a:ext cx="5260554" cy="1692197"/>
        </p:xfrm>
        <a:graphic>
          <a:graphicData uri="http://schemas.openxmlformats.org/drawingml/2006/table">
            <a:tbl>
              <a:tblPr firstRow="1" bandRow="1">
                <a:tableStyleId>{5C22544A-7EE6-4342-B048-85BDC9FD1C3A}</a:tableStyleId>
              </a:tblPr>
              <a:tblGrid>
                <a:gridCol w="3685142">
                  <a:extLst>
                    <a:ext uri="{9D8B030D-6E8A-4147-A177-3AD203B41FA5}">
                      <a16:colId xmlns:a16="http://schemas.microsoft.com/office/drawing/2014/main" xmlns="" val="20000"/>
                    </a:ext>
                  </a:extLst>
                </a:gridCol>
                <a:gridCol w="705079">
                  <a:extLst>
                    <a:ext uri="{9D8B030D-6E8A-4147-A177-3AD203B41FA5}">
                      <a16:colId xmlns:a16="http://schemas.microsoft.com/office/drawing/2014/main" xmlns="" val="20001"/>
                    </a:ext>
                  </a:extLst>
                </a:gridCol>
                <a:gridCol w="870333">
                  <a:extLst>
                    <a:ext uri="{9D8B030D-6E8A-4147-A177-3AD203B41FA5}">
                      <a16:colId xmlns:a16="http://schemas.microsoft.com/office/drawing/2014/main" xmlns="" val="20002"/>
                    </a:ext>
                  </a:extLst>
                </a:gridCol>
              </a:tblGrid>
              <a:tr h="296222">
                <a:tc>
                  <a:txBody>
                    <a:bodyPr/>
                    <a:lstStyle/>
                    <a:p>
                      <a:r>
                        <a:rPr lang="es-CL" sz="1100" dirty="0" smtClean="0"/>
                        <a:t>ITEM</a:t>
                      </a:r>
                      <a:endParaRPr lang="es-CL" sz="1100" dirty="0"/>
                    </a:p>
                  </a:txBody>
                  <a:tcPr/>
                </a:tc>
                <a:tc>
                  <a:txBody>
                    <a:bodyPr/>
                    <a:lstStyle/>
                    <a:p>
                      <a:pPr algn="ctr"/>
                      <a:r>
                        <a:rPr lang="es-CL" sz="1100" dirty="0" smtClean="0"/>
                        <a:t>2021</a:t>
                      </a:r>
                      <a:endParaRPr lang="es-CL" sz="1100" dirty="0"/>
                    </a:p>
                  </a:txBody>
                  <a:tcPr/>
                </a:tc>
                <a:tc>
                  <a:txBody>
                    <a:bodyPr/>
                    <a:lstStyle/>
                    <a:p>
                      <a:pPr algn="ctr"/>
                      <a:r>
                        <a:rPr lang="es-CL" sz="1100" dirty="0" smtClean="0"/>
                        <a:t>%</a:t>
                      </a:r>
                      <a:endParaRPr lang="es-CL" sz="1100" dirty="0"/>
                    </a:p>
                  </a:txBody>
                  <a:tcPr/>
                </a:tc>
                <a:extLst>
                  <a:ext uri="{0D108BD9-81ED-4DB2-BD59-A6C34878D82A}">
                    <a16:rowId xmlns:a16="http://schemas.microsoft.com/office/drawing/2014/main" xmlns="" val="10000"/>
                  </a:ext>
                </a:extLst>
              </a:tr>
              <a:tr h="283923">
                <a:tc>
                  <a:txBody>
                    <a:bodyPr/>
                    <a:lstStyle/>
                    <a:p>
                      <a:r>
                        <a:rPr lang="es-CL" sz="1100" dirty="0" smtClean="0"/>
                        <a:t>Número de usuarias/os</a:t>
                      </a:r>
                      <a:r>
                        <a:rPr lang="es-CL" sz="1100" baseline="0" dirty="0" smtClean="0"/>
                        <a:t> total (incluidos Emergencia)</a:t>
                      </a:r>
                      <a:endParaRPr lang="es-CL" sz="1100" dirty="0"/>
                    </a:p>
                  </a:txBody>
                  <a:tcPr/>
                </a:tc>
                <a:tc>
                  <a:txBody>
                    <a:bodyPr/>
                    <a:lstStyle/>
                    <a:p>
                      <a:pPr algn="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8.847</a:t>
                      </a:r>
                      <a:endParaRPr lang="es-CL"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es-CL"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297456">
                <a:tc>
                  <a:txBody>
                    <a:bodyPr/>
                    <a:lstStyle/>
                    <a:p>
                      <a:r>
                        <a:rPr lang="es-CL" sz="1100" dirty="0" smtClean="0"/>
                        <a:t>Número de usuarias/os pertenecientes a pueblos originarios</a:t>
                      </a:r>
                      <a:endParaRPr lang="es-CL" sz="1100" dirty="0"/>
                    </a:p>
                  </a:txBody>
                  <a:tcPr>
                    <a:solidFill>
                      <a:srgbClr val="E9EDF4"/>
                    </a:solidFill>
                  </a:tcPr>
                </a:tc>
                <a:tc>
                  <a:txBody>
                    <a:bodyPr/>
                    <a:lstStyle/>
                    <a:p>
                      <a:pPr algn="r">
                        <a:lnSpc>
                          <a:spcPct val="107000"/>
                        </a:lnSpc>
                        <a:spcAft>
                          <a:spcPts val="0"/>
                        </a:spcAft>
                      </a:pPr>
                      <a:r>
                        <a:rPr lang="es-C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130</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9EDF4"/>
                    </a:solidFill>
                  </a:tcPr>
                </a:tc>
                <a:tc>
                  <a:txBody>
                    <a:bodyPr/>
                    <a:lstStyle/>
                    <a:p>
                      <a:pPr algn="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rgbClr val="E9EDF4"/>
                    </a:solidFill>
                  </a:tcPr>
                </a:tc>
                <a:extLst>
                  <a:ext uri="{0D108BD9-81ED-4DB2-BD59-A6C34878D82A}">
                    <a16:rowId xmlns:a16="http://schemas.microsoft.com/office/drawing/2014/main" xmlns="" val="10002"/>
                  </a:ext>
                </a:extLst>
              </a:tr>
              <a:tr h="269078">
                <a:tc>
                  <a:txBody>
                    <a:bodyPr/>
                    <a:lstStyle/>
                    <a:p>
                      <a:r>
                        <a:rPr lang="es-CL" sz="1100" dirty="0" smtClean="0"/>
                        <a:t>Número total</a:t>
                      </a:r>
                      <a:r>
                        <a:rPr lang="es-CL" sz="1100" baseline="0" dirty="0" smtClean="0"/>
                        <a:t> de usuarias</a:t>
                      </a:r>
                      <a:endParaRPr lang="es-CL" sz="1100" dirty="0"/>
                    </a:p>
                  </a:txBody>
                  <a:tcPr/>
                </a:tc>
                <a:tc>
                  <a:txBody>
                    <a:bodyPr/>
                    <a:lstStyle/>
                    <a:p>
                      <a:pPr algn="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3.533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C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40%</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286438">
                <a:tc>
                  <a:txBody>
                    <a:bodyPr/>
                    <a:lstStyle/>
                    <a:p>
                      <a:r>
                        <a:rPr lang="es-CL" sz="1100" dirty="0" smtClean="0"/>
                        <a:t>Número total de usuarias/os jóvenes</a:t>
                      </a:r>
                      <a:endParaRPr lang="es-CL" sz="1100" dirty="0"/>
                    </a:p>
                  </a:txBody>
                  <a:tcPr/>
                </a:tc>
                <a:tc>
                  <a:txBody>
                    <a:bodyPr/>
                    <a:lstStyle/>
                    <a:p>
                      <a:pPr algn="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376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C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220338">
                <a:tc>
                  <a:txBody>
                    <a:bodyPr/>
                    <a:lstStyle/>
                    <a:p>
                      <a:r>
                        <a:rPr lang="es-CL" sz="1100" dirty="0" smtClean="0"/>
                        <a:t>Promedio de edad</a:t>
                      </a:r>
                      <a:endParaRPr lang="es-CL" sz="1100" dirty="0"/>
                    </a:p>
                  </a:txBody>
                  <a:tcPr/>
                </a:tc>
                <a:tc gridSpan="2">
                  <a:txBody>
                    <a:bodyPr/>
                    <a:lstStyle/>
                    <a:p>
                      <a:pPr algn="ctr"/>
                      <a:r>
                        <a:rPr lang="es-CL" sz="1100" dirty="0" smtClean="0"/>
                        <a:t>61 años </a:t>
                      </a:r>
                      <a:endParaRPr lang="es-CL" sz="1100" dirty="0"/>
                    </a:p>
                  </a:txBody>
                  <a:tcPr/>
                </a:tc>
                <a:tc hMerge="1">
                  <a:txBody>
                    <a:bodyPr/>
                    <a:lstStyle/>
                    <a:p>
                      <a:endParaRPr lang="es-CL" dirty="0"/>
                    </a:p>
                  </a:txBody>
                  <a:tcPr/>
                </a:tc>
                <a:extLst>
                  <a:ext uri="{0D108BD9-81ED-4DB2-BD59-A6C34878D82A}">
                    <a16:rowId xmlns:a16="http://schemas.microsoft.com/office/drawing/2014/main" xmlns="" val="10005"/>
                  </a:ext>
                </a:extLst>
              </a:tr>
            </a:tbl>
          </a:graphicData>
        </a:graphic>
      </p:graphicFrame>
      <p:sp>
        <p:nvSpPr>
          <p:cNvPr id="15" name="CuadroTexto 14"/>
          <p:cNvSpPr txBox="1"/>
          <p:nvPr/>
        </p:nvSpPr>
        <p:spPr>
          <a:xfrm>
            <a:off x="323528" y="6204900"/>
            <a:ext cx="6983434"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a:t>
            </a:r>
            <a:r>
              <a:rPr lang="es-CL" dirty="0">
                <a:solidFill>
                  <a:srgbClr val="4D4D4D"/>
                </a:solidFill>
              </a:rPr>
              <a:t> Sistema Tesorería y SIGFE, 31 de diciembre del </a:t>
            </a:r>
            <a:r>
              <a:rPr lang="es-CL" dirty="0" smtClean="0">
                <a:solidFill>
                  <a:srgbClr val="4D4D4D"/>
                </a:solidFill>
              </a:rPr>
              <a:t>2021.</a:t>
            </a:r>
            <a:endParaRPr lang="es-CL" dirty="0">
              <a:solidFill>
                <a:srgbClr val="4D4D4D"/>
              </a:solidFill>
            </a:endParaRPr>
          </a:p>
        </p:txBody>
      </p:sp>
      <p:pic>
        <p:nvPicPr>
          <p:cNvPr id="12" name="Picture 3"/>
          <p:cNvPicPr>
            <a:picLocks noChangeAspect="1" noChangeArrowheads="1"/>
          </p:cNvPicPr>
          <p:nvPr/>
        </p:nvPicPr>
        <p:blipFill>
          <a:blip r:embed="rId5" cstate="print"/>
          <a:srcRect/>
          <a:stretch>
            <a:fillRect/>
          </a:stretch>
        </p:blipFill>
        <p:spPr bwMode="auto">
          <a:xfrm>
            <a:off x="7745370" y="2571091"/>
            <a:ext cx="1233376" cy="695326"/>
          </a:xfrm>
          <a:prstGeom prst="rect">
            <a:avLst/>
          </a:prstGeom>
          <a:noFill/>
          <a:ln w="9525">
            <a:noFill/>
            <a:miter lim="800000"/>
            <a:headEnd/>
            <a:tailEnd/>
          </a:ln>
        </p:spPr>
      </p:pic>
      <p:graphicFrame>
        <p:nvGraphicFramePr>
          <p:cNvPr id="16" name="Tabla 15"/>
          <p:cNvGraphicFramePr>
            <a:graphicFrameLocks noGrp="1"/>
          </p:cNvGraphicFramePr>
          <p:nvPr>
            <p:extLst>
              <p:ext uri="{D42A27DB-BD31-4B8C-83A1-F6EECF244321}">
                <p14:modId xmlns:p14="http://schemas.microsoft.com/office/powerpoint/2010/main" val="3804540597"/>
              </p:ext>
            </p:extLst>
          </p:nvPr>
        </p:nvGraphicFramePr>
        <p:xfrm>
          <a:off x="4311791" y="5732705"/>
          <a:ext cx="4666955" cy="865779"/>
        </p:xfrm>
        <a:graphic>
          <a:graphicData uri="http://schemas.openxmlformats.org/drawingml/2006/table">
            <a:tbl>
              <a:tblPr/>
              <a:tblGrid>
                <a:gridCol w="915951">
                  <a:extLst>
                    <a:ext uri="{9D8B030D-6E8A-4147-A177-3AD203B41FA5}">
                      <a16:colId xmlns:a16="http://schemas.microsoft.com/office/drawing/2014/main" xmlns="" val="20000"/>
                    </a:ext>
                  </a:extLst>
                </a:gridCol>
                <a:gridCol w="3751004">
                  <a:extLst>
                    <a:ext uri="{9D8B030D-6E8A-4147-A177-3AD203B41FA5}">
                      <a16:colId xmlns:a16="http://schemas.microsoft.com/office/drawing/2014/main" xmlns="" val="20001"/>
                    </a:ext>
                  </a:extLst>
                </a:gridCol>
              </a:tblGrid>
              <a:tr h="865779">
                <a:tc>
                  <a:txBody>
                    <a:bodyPr/>
                    <a:lstStyle/>
                    <a:p>
                      <a:pPr algn="l" rtl="0" fontAlgn="ctr"/>
                      <a:r>
                        <a:rPr lang="es-CL" sz="1000" b="1" i="0" u="none" strike="noStrike" dirty="0" smtClean="0">
                          <a:solidFill>
                            <a:srgbClr val="4D4D4D"/>
                          </a:solidFill>
                          <a:latin typeface="+mn-lt"/>
                        </a:rPr>
                        <a:t>Principales</a:t>
                      </a:r>
                      <a:r>
                        <a:rPr lang="es-CL" sz="1000" b="1" i="0" u="none" strike="noStrike" baseline="0" dirty="0" smtClean="0">
                          <a:solidFill>
                            <a:srgbClr val="4D4D4D"/>
                          </a:solidFill>
                          <a:latin typeface="+mn-lt"/>
                        </a:rPr>
                        <a:t> </a:t>
                      </a:r>
                    </a:p>
                    <a:p>
                      <a:pPr algn="l" rtl="0" fontAlgn="ctr"/>
                      <a:r>
                        <a:rPr lang="es-CL" sz="1000" b="1" i="0" u="none" strike="noStrike" baseline="0" dirty="0" smtClean="0">
                          <a:solidFill>
                            <a:srgbClr val="4D4D4D"/>
                          </a:solidFill>
                          <a:latin typeface="+mn-lt"/>
                        </a:rPr>
                        <a:t>rubros</a:t>
                      </a:r>
                      <a:r>
                        <a:rPr lang="es-CL" sz="1000" b="1" i="0" u="none" strike="noStrike" dirty="0" smtClean="0">
                          <a:solidFill>
                            <a:srgbClr val="4D4D4D"/>
                          </a:solidFill>
                          <a:latin typeface="+mn-lt"/>
                        </a:rPr>
                        <a:t>: </a:t>
                      </a:r>
                      <a:endParaRPr lang="es-CL" sz="1000" b="1" i="0" u="none" strike="noStrike" dirty="0">
                        <a:solidFill>
                          <a:srgbClr val="4D4D4D"/>
                        </a:solidFill>
                        <a:latin typeface="+mn-lt"/>
                      </a:endParaRP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just" fontAlgn="b"/>
                      <a:r>
                        <a:rPr lang="es-CL" sz="900" kern="1200" dirty="0" smtClean="0">
                          <a:solidFill>
                            <a:schemeClr val="tx1"/>
                          </a:solidFill>
                          <a:effectLst/>
                          <a:latin typeface="+mn-lt"/>
                          <a:ea typeface="+mn-ea"/>
                          <a:cs typeface="+mn-cs"/>
                        </a:rPr>
                        <a:t>Caprinos-leche, Caprinos, Nogales, Uva pisquera, Paltos, Durazno, Tomate, Limones, Gallinas, Lechuga, Alfalfa, Pepino dulce, Apicultura, Olivo, Uva de mesa, Olivos-mesa, Ovinos, Papas, Pimentón, Tomate Invernadero, Berenjena, Pradera natural, Pimiento Consumo Invernadero, Porotos verdes, Bovinos; estos representan el 89% de los recursos monetarios entregados y el 88% de las Solicitudes realizadas.</a:t>
                      </a:r>
                      <a:endParaRPr lang="es-CL" sz="900" b="0" i="0" u="none" strike="noStrike" dirty="0">
                        <a:solidFill>
                          <a:srgbClr val="4D4D4D"/>
                        </a:solidFill>
                        <a:latin typeface="Calibri"/>
                      </a:endParaRP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8" name="Marcador de número de diapositiva 7"/>
          <p:cNvSpPr>
            <a:spLocks noGrp="1"/>
          </p:cNvSpPr>
          <p:nvPr>
            <p:ph type="sldNum" sz="quarter" idx="12"/>
          </p:nvPr>
        </p:nvSpPr>
        <p:spPr/>
        <p:txBody>
          <a:bodyPr/>
          <a:lstStyle/>
          <a:p>
            <a:fld id="{B2AA1C21-4A01-FC47-935A-F64BC8B7BE09}" type="slidenum">
              <a:rPr lang="en-US" smtClean="0"/>
              <a:t>42</a:t>
            </a:fld>
            <a:endParaRPr lang="en-US"/>
          </a:p>
        </p:txBody>
      </p:sp>
    </p:spTree>
    <p:extLst>
      <p:ext uri="{BB962C8B-B14F-4D97-AF65-F5344CB8AC3E}">
        <p14:creationId xmlns:p14="http://schemas.microsoft.com/office/powerpoint/2010/main" val="2905814093"/>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Imagen 8"/>
          <p:cNvPicPr>
            <a:picLocks noChangeAspect="1"/>
          </p:cNvPicPr>
          <p:nvPr/>
        </p:nvPicPr>
        <p:blipFill>
          <a:blip r:embed="rId3"/>
          <a:stretch>
            <a:fillRect/>
          </a:stretch>
        </p:blipFill>
        <p:spPr>
          <a:xfrm>
            <a:off x="323528" y="1299028"/>
            <a:ext cx="676486" cy="1272063"/>
          </a:xfrm>
          <a:prstGeom prst="rect">
            <a:avLst/>
          </a:prstGeom>
        </p:spPr>
      </p:pic>
      <p:sp>
        <p:nvSpPr>
          <p:cNvPr id="3" name="Título 2"/>
          <p:cNvSpPr>
            <a:spLocks noGrp="1"/>
          </p:cNvSpPr>
          <p:nvPr>
            <p:ph type="title"/>
          </p:nvPr>
        </p:nvSpPr>
        <p:spPr>
          <a:xfrm>
            <a:off x="457200" y="87351"/>
            <a:ext cx="8229600" cy="1143000"/>
          </a:xfrm>
        </p:spPr>
        <p:txBody>
          <a:bodyPr>
            <a:normAutofit/>
          </a:bodyPr>
          <a:lstStyle/>
          <a:p>
            <a:pPr>
              <a:spcBef>
                <a:spcPct val="20000"/>
              </a:spcBef>
            </a:pPr>
            <a:r>
              <a:rPr lang="es-CL" sz="2800" dirty="0">
                <a:solidFill>
                  <a:srgbClr val="333333"/>
                </a:solidFill>
                <a:latin typeface="Berlin Sans FB" panose="020E0602020502020306" pitchFamily="34" charset="0"/>
                <a:ea typeface="+mn-ea"/>
                <a:cs typeface="+mn-cs"/>
              </a:rPr>
              <a:t>INDAP en REGIONES  </a:t>
            </a:r>
          </a:p>
        </p:txBody>
      </p:sp>
      <p:sp>
        <p:nvSpPr>
          <p:cNvPr id="4" name="Marcador de contenido 3"/>
          <p:cNvSpPr>
            <a:spLocks noGrp="1"/>
          </p:cNvSpPr>
          <p:nvPr>
            <p:ph idx="1"/>
          </p:nvPr>
        </p:nvSpPr>
        <p:spPr>
          <a:xfrm>
            <a:off x="143219" y="727113"/>
            <a:ext cx="8835527" cy="5438482"/>
          </a:xfrm>
        </p:spPr>
        <p:txBody>
          <a:bodyPr>
            <a:normAutofit/>
          </a:bodyPr>
          <a:lstStyle/>
          <a:p>
            <a:pPr marL="0" indent="0">
              <a:buNone/>
            </a:pPr>
            <a:r>
              <a:rPr lang="es-CL" sz="2000" b="1" dirty="0" smtClean="0"/>
              <a:t>     Coquimbo</a:t>
            </a:r>
            <a:r>
              <a:rPr lang="es-CL" dirty="0" smtClean="0"/>
              <a:t> </a:t>
            </a:r>
          </a:p>
        </p:txBody>
      </p:sp>
      <p:sp>
        <p:nvSpPr>
          <p:cNvPr id="15" name="CuadroTexto 14"/>
          <p:cNvSpPr txBox="1"/>
          <p:nvPr/>
        </p:nvSpPr>
        <p:spPr>
          <a:xfrm>
            <a:off x="177973" y="6599010"/>
            <a:ext cx="6983434" cy="230832"/>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sz="900" b="1" dirty="0">
                <a:solidFill>
                  <a:srgbClr val="4D4D4D"/>
                </a:solidFill>
              </a:rPr>
              <a:t>Fuente:</a:t>
            </a:r>
            <a:r>
              <a:rPr lang="es-CL" sz="900" dirty="0">
                <a:solidFill>
                  <a:srgbClr val="4D4D4D"/>
                </a:solidFill>
              </a:rPr>
              <a:t> Sistema Tesorería y SIGFE, 31 de diciembre del </a:t>
            </a:r>
            <a:r>
              <a:rPr lang="es-CL" sz="900" dirty="0" smtClean="0">
                <a:solidFill>
                  <a:srgbClr val="4D4D4D"/>
                </a:solidFill>
              </a:rPr>
              <a:t>2021.</a:t>
            </a:r>
            <a:endParaRPr lang="es-CL" sz="900" dirty="0">
              <a:solidFill>
                <a:srgbClr val="4D4D4D"/>
              </a:solidFill>
            </a:endParaRPr>
          </a:p>
        </p:txBody>
      </p:sp>
      <p:sp>
        <p:nvSpPr>
          <p:cNvPr id="8" name="Marcador de número de diapositiva 7"/>
          <p:cNvSpPr>
            <a:spLocks noGrp="1"/>
          </p:cNvSpPr>
          <p:nvPr>
            <p:ph type="sldNum" sz="quarter" idx="12"/>
          </p:nvPr>
        </p:nvSpPr>
        <p:spPr/>
        <p:txBody>
          <a:bodyPr/>
          <a:lstStyle/>
          <a:p>
            <a:fld id="{B2AA1C21-4A01-FC47-935A-F64BC8B7BE09}" type="slidenum">
              <a:rPr lang="en-US" smtClean="0"/>
              <a:t>43</a:t>
            </a:fld>
            <a:endParaRPr lang="en-US" dirty="0"/>
          </a:p>
        </p:txBody>
      </p:sp>
      <p:graphicFrame>
        <p:nvGraphicFramePr>
          <p:cNvPr id="17" name="Tabla 16"/>
          <p:cNvGraphicFramePr>
            <a:graphicFrameLocks noGrp="1"/>
          </p:cNvGraphicFramePr>
          <p:nvPr>
            <p:extLst>
              <p:ext uri="{D42A27DB-BD31-4B8C-83A1-F6EECF244321}">
                <p14:modId xmlns:p14="http://schemas.microsoft.com/office/powerpoint/2010/main" val="873379685"/>
              </p:ext>
            </p:extLst>
          </p:nvPr>
        </p:nvGraphicFramePr>
        <p:xfrm>
          <a:off x="1000014" y="3422491"/>
          <a:ext cx="6227898" cy="1050588"/>
        </p:xfrm>
        <a:graphic>
          <a:graphicData uri="http://schemas.openxmlformats.org/drawingml/2006/table">
            <a:tbl>
              <a:tblPr firstRow="1" firstCol="1" bandRow="1">
                <a:tableStyleId>{5C22544A-7EE6-4342-B048-85BDC9FD1C3A}</a:tableStyleId>
              </a:tblPr>
              <a:tblGrid>
                <a:gridCol w="1663430">
                  <a:extLst>
                    <a:ext uri="{9D8B030D-6E8A-4147-A177-3AD203B41FA5}">
                      <a16:colId xmlns:a16="http://schemas.microsoft.com/office/drawing/2014/main" xmlns="" val="20000"/>
                    </a:ext>
                  </a:extLst>
                </a:gridCol>
                <a:gridCol w="656617">
                  <a:extLst>
                    <a:ext uri="{9D8B030D-6E8A-4147-A177-3AD203B41FA5}">
                      <a16:colId xmlns:a16="http://schemas.microsoft.com/office/drawing/2014/main" xmlns="" val="20001"/>
                    </a:ext>
                  </a:extLst>
                </a:gridCol>
                <a:gridCol w="598594">
                  <a:extLst>
                    <a:ext uri="{9D8B030D-6E8A-4147-A177-3AD203B41FA5}">
                      <a16:colId xmlns:a16="http://schemas.microsoft.com/office/drawing/2014/main" xmlns="" val="20002"/>
                    </a:ext>
                  </a:extLst>
                </a:gridCol>
                <a:gridCol w="531223">
                  <a:extLst>
                    <a:ext uri="{9D8B030D-6E8A-4147-A177-3AD203B41FA5}">
                      <a16:colId xmlns:a16="http://schemas.microsoft.com/office/drawing/2014/main" xmlns="" val="20003"/>
                    </a:ext>
                  </a:extLst>
                </a:gridCol>
                <a:gridCol w="418012">
                  <a:extLst>
                    <a:ext uri="{9D8B030D-6E8A-4147-A177-3AD203B41FA5}">
                      <a16:colId xmlns:a16="http://schemas.microsoft.com/office/drawing/2014/main" xmlns="" val="20004"/>
                    </a:ext>
                  </a:extLst>
                </a:gridCol>
                <a:gridCol w="383177">
                  <a:extLst>
                    <a:ext uri="{9D8B030D-6E8A-4147-A177-3AD203B41FA5}">
                      <a16:colId xmlns:a16="http://schemas.microsoft.com/office/drawing/2014/main" xmlns="" val="20005"/>
                    </a:ext>
                  </a:extLst>
                </a:gridCol>
                <a:gridCol w="418011">
                  <a:extLst>
                    <a:ext uri="{9D8B030D-6E8A-4147-A177-3AD203B41FA5}">
                      <a16:colId xmlns:a16="http://schemas.microsoft.com/office/drawing/2014/main" xmlns="" val="20006"/>
                    </a:ext>
                  </a:extLst>
                </a:gridCol>
                <a:gridCol w="365760">
                  <a:extLst>
                    <a:ext uri="{9D8B030D-6E8A-4147-A177-3AD203B41FA5}">
                      <a16:colId xmlns:a16="http://schemas.microsoft.com/office/drawing/2014/main" xmlns="" val="20007"/>
                    </a:ext>
                  </a:extLst>
                </a:gridCol>
                <a:gridCol w="357052">
                  <a:extLst>
                    <a:ext uri="{9D8B030D-6E8A-4147-A177-3AD203B41FA5}">
                      <a16:colId xmlns:a16="http://schemas.microsoft.com/office/drawing/2014/main" xmlns="" val="20008"/>
                    </a:ext>
                  </a:extLst>
                </a:gridCol>
                <a:gridCol w="487680">
                  <a:extLst>
                    <a:ext uri="{9D8B030D-6E8A-4147-A177-3AD203B41FA5}">
                      <a16:colId xmlns:a16="http://schemas.microsoft.com/office/drawing/2014/main" xmlns="" val="20009"/>
                    </a:ext>
                  </a:extLst>
                </a:gridCol>
                <a:gridCol w="348342">
                  <a:extLst>
                    <a:ext uri="{9D8B030D-6E8A-4147-A177-3AD203B41FA5}">
                      <a16:colId xmlns:a16="http://schemas.microsoft.com/office/drawing/2014/main" xmlns="" val="20010"/>
                    </a:ext>
                  </a:extLst>
                </a:gridCol>
              </a:tblGrid>
              <a:tr h="172362">
                <a:tc rowSpan="2">
                  <a:txBody>
                    <a:bodyPr/>
                    <a:lstStyle/>
                    <a:p>
                      <a:pPr algn="ctr" rtl="0" fontAlgn="ctr"/>
                      <a:r>
                        <a:rPr lang="es-CL" sz="800" u="none" strike="noStrike" dirty="0">
                          <a:effectLst/>
                        </a:rPr>
                        <a:t>Subtitulo / 32 - Créditos</a:t>
                      </a:r>
                      <a:endParaRPr lang="es-CL" sz="800" b="1" i="0" u="none" strike="noStrike" dirty="0">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a:effectLst/>
                        </a:rPr>
                        <a:t>Ppto. M$</a:t>
                      </a:r>
                      <a:endParaRPr lang="es-CL" sz="800" b="1" i="0" u="none" strike="noStrike">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a:effectLst/>
                        </a:rPr>
                        <a:t>Ejec. M$</a:t>
                      </a:r>
                      <a:endParaRPr lang="es-CL" sz="800" b="1" i="0" u="none" strike="noStrike">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dirty="0">
                          <a:effectLst/>
                        </a:rPr>
                        <a:t>Avance</a:t>
                      </a:r>
                      <a:endParaRPr lang="es-CL" sz="800" b="1" i="0" u="none" strike="noStrike" dirty="0">
                        <a:solidFill>
                          <a:srgbClr val="FFFFFF"/>
                        </a:solidFill>
                        <a:effectLst/>
                        <a:latin typeface="Calibri" panose="020F0502020204030204" pitchFamily="34" charset="0"/>
                      </a:endParaRPr>
                    </a:p>
                  </a:txBody>
                  <a:tcPr marL="8208" marR="8208" marT="8208" marB="0" anchor="ctr"/>
                </a:tc>
                <a:tc gridSpan="2">
                  <a:txBody>
                    <a:bodyPr/>
                    <a:lstStyle/>
                    <a:p>
                      <a:pPr algn="ctr" rtl="0" fontAlgn="ctr"/>
                      <a:r>
                        <a:rPr lang="es-CL" sz="800" u="none" strike="noStrike" dirty="0" err="1">
                          <a:effectLst/>
                        </a:rPr>
                        <a:t>Masc</a:t>
                      </a:r>
                      <a:r>
                        <a:rPr lang="es-CL" sz="800" u="none" strike="noStrike" dirty="0">
                          <a:effectLst/>
                        </a:rPr>
                        <a:t>.</a:t>
                      </a:r>
                      <a:endParaRPr lang="es-CL" sz="800" b="1" i="0" u="none" strike="noStrike" dirty="0">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tc gridSpan="2">
                  <a:txBody>
                    <a:bodyPr/>
                    <a:lstStyle/>
                    <a:p>
                      <a:pPr algn="ctr" rtl="0" fontAlgn="ctr"/>
                      <a:r>
                        <a:rPr lang="es-CL" sz="800" u="none" strike="noStrike">
                          <a:effectLst/>
                        </a:rPr>
                        <a:t>Fem.</a:t>
                      </a:r>
                      <a:endParaRPr lang="es-CL" sz="800" b="1" i="0" u="none" strike="noStrike">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tc rowSpan="2">
                  <a:txBody>
                    <a:bodyPr/>
                    <a:lstStyle/>
                    <a:p>
                      <a:pPr algn="ctr" rtl="0" fontAlgn="ctr"/>
                      <a:r>
                        <a:rPr lang="es-CL" sz="800" u="none" strike="noStrike">
                          <a:effectLst/>
                        </a:rPr>
                        <a:t>Pers. Jurid.</a:t>
                      </a:r>
                      <a:endParaRPr lang="es-CL" sz="800" b="1" i="0" u="none" strike="noStrike">
                        <a:solidFill>
                          <a:srgbClr val="FFFFFF"/>
                        </a:solidFill>
                        <a:effectLst/>
                        <a:latin typeface="Calibri" panose="020F0502020204030204" pitchFamily="34" charset="0"/>
                      </a:endParaRPr>
                    </a:p>
                  </a:txBody>
                  <a:tcPr marL="8208" marR="8208" marT="8208" marB="0" anchor="ctr"/>
                </a:tc>
                <a:tc gridSpan="2">
                  <a:txBody>
                    <a:bodyPr/>
                    <a:lstStyle/>
                    <a:p>
                      <a:pPr algn="ctr" rtl="0" fontAlgn="ctr"/>
                      <a:r>
                        <a:rPr lang="es-CL" sz="800" u="none" strike="noStrike">
                          <a:effectLst/>
                        </a:rPr>
                        <a:t>Total</a:t>
                      </a:r>
                      <a:endParaRPr lang="es-CL" sz="800" b="1" i="0" u="none" strike="noStrike">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extLst>
                  <a:ext uri="{0D108BD9-81ED-4DB2-BD59-A6C34878D82A}">
                    <a16:rowId xmlns:a16="http://schemas.microsoft.com/office/drawing/2014/main" xmlns="" val="10000"/>
                  </a:ext>
                </a:extLst>
              </a:tr>
              <a:tr h="180570">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vMerge="1">
                  <a:txBody>
                    <a:bodyPr/>
                    <a:lstStyle/>
                    <a:p>
                      <a:endParaRPr lang="es-CL"/>
                    </a:p>
                  </a:txBody>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extLst>
                  <a:ext uri="{0D108BD9-81ED-4DB2-BD59-A6C34878D82A}">
                    <a16:rowId xmlns:a16="http://schemas.microsoft.com/office/drawing/2014/main" xmlns="" val="10001"/>
                  </a:ext>
                </a:extLst>
              </a:tr>
              <a:tr h="180570">
                <a:tc>
                  <a:txBody>
                    <a:bodyPr/>
                    <a:lstStyle/>
                    <a:p>
                      <a:pPr algn="l" rtl="0" fontAlgn="ctr"/>
                      <a:r>
                        <a:rPr lang="es-CL" sz="800" u="none" strike="noStrike">
                          <a:effectLst/>
                        </a:rPr>
                        <a:t>32.04.004 - Créditos Corto Plazo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a:effectLst/>
                          <a:latin typeface="Calibri" panose="020F0502020204030204" pitchFamily="34" charset="0"/>
                          <a:cs typeface="Calibri" panose="020F0502020204030204" pitchFamily="34" charset="0"/>
                        </a:rPr>
                        <a:t>1.277.064</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cs typeface="Calibri" panose="020F0502020204030204" pitchFamily="34" charset="0"/>
                        </a:rPr>
                        <a:t>1.269.448</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cs typeface="Calibri" panose="020F0502020204030204" pitchFamily="34" charset="0"/>
                        </a:rPr>
                        <a:t>99,40%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rtl="0" fontAlgn="ctr"/>
                      <a:r>
                        <a:rPr lang="es-CL" sz="900" b="0" i="0" u="none" strike="noStrike" dirty="0" smtClean="0">
                          <a:solidFill>
                            <a:srgbClr val="000000"/>
                          </a:solidFill>
                          <a:effectLst/>
                          <a:latin typeface="Calibri" panose="020F0502020204030204" pitchFamily="34" charset="0"/>
                        </a:rPr>
                        <a:t>415</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289</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211</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105</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626</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394</a:t>
                      </a:r>
                      <a:endParaRPr lang="es-CL"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2"/>
                  </a:ext>
                </a:extLst>
              </a:tr>
              <a:tr h="172362">
                <a:tc>
                  <a:txBody>
                    <a:bodyPr/>
                    <a:lstStyle/>
                    <a:p>
                      <a:pPr algn="l" rtl="0" fontAlgn="ctr"/>
                      <a:r>
                        <a:rPr lang="es-CL" sz="800" u="none" strike="noStrike">
                          <a:effectLst/>
                        </a:rPr>
                        <a:t>32.04.005 - Créditos Largo Plazo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a:effectLst/>
                          <a:latin typeface="Calibri" panose="020F0502020204030204" pitchFamily="34" charset="0"/>
                          <a:cs typeface="Calibri" panose="020F0502020204030204" pitchFamily="34" charset="0"/>
                        </a:rPr>
                        <a:t>424.044</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cs typeface="Calibri" panose="020F0502020204030204" pitchFamily="34" charset="0"/>
                        </a:rPr>
                        <a:t>423.933</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cs typeface="Calibri" panose="020F0502020204030204" pitchFamily="34" charset="0"/>
                        </a:rPr>
                        <a:t>99,97%</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rtl="0" fontAlgn="ctr"/>
                      <a:r>
                        <a:rPr lang="es-CL" sz="900" b="0" i="0" u="none" strike="noStrike" dirty="0" smtClean="0">
                          <a:solidFill>
                            <a:srgbClr val="000000"/>
                          </a:solidFill>
                          <a:effectLst/>
                          <a:latin typeface="Calibri" panose="020F0502020204030204" pitchFamily="34" charset="0"/>
                        </a:rPr>
                        <a:t>150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439</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88</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217</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238</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656</a:t>
                      </a:r>
                      <a:endParaRPr lang="es-CL"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3"/>
                  </a:ext>
                </a:extLst>
              </a:tr>
              <a:tr h="172362">
                <a:tc>
                  <a:txBody>
                    <a:bodyPr/>
                    <a:lstStyle/>
                    <a:p>
                      <a:pPr algn="l" rtl="0" fontAlgn="ctr"/>
                      <a:r>
                        <a:rPr lang="es-CL" sz="800" u="none" strike="noStrike">
                          <a:effectLst/>
                        </a:rPr>
                        <a:t>32.04.006 - Fondo Rotatorio Ley 18450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a:effectLst/>
                          <a:latin typeface="Calibri" panose="020F0502020204030204" pitchFamily="34" charset="0"/>
                          <a:cs typeface="Calibri" panose="020F0502020204030204" pitchFamily="34" charset="0"/>
                        </a:rPr>
                        <a:t>205.567</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cs typeface="Calibri" panose="020F0502020204030204" pitchFamily="34" charset="0"/>
                        </a:rPr>
                        <a:t>165.540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cs typeface="Calibri" panose="020F0502020204030204" pitchFamily="34" charset="0"/>
                        </a:rPr>
                        <a:t>80,53%</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rtl="0" fontAlgn="ctr"/>
                      <a:r>
                        <a:rPr lang="es-CL" sz="900" b="0" i="0" u="none" strike="noStrike" dirty="0" smtClean="0">
                          <a:solidFill>
                            <a:srgbClr val="000000"/>
                          </a:solidFill>
                          <a:effectLst/>
                          <a:latin typeface="Calibri" panose="020F0502020204030204" pitchFamily="34" charset="0"/>
                        </a:rPr>
                        <a:t>11</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3</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14</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4"/>
                  </a:ext>
                </a:extLst>
              </a:tr>
              <a:tr h="172362">
                <a:tc>
                  <a:txBody>
                    <a:bodyPr/>
                    <a:lstStyle/>
                    <a:p>
                      <a:pPr algn="l" rtl="0" fontAlgn="ctr"/>
                      <a:r>
                        <a:rPr lang="es-CL" sz="800" b="1" u="none" strike="noStrike" dirty="0">
                          <a:effectLst/>
                        </a:rPr>
                        <a:t>Total</a:t>
                      </a:r>
                      <a:endParaRPr lang="es-CL" sz="800" b="1" i="0" u="none" strike="noStrike" dirty="0">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b="1">
                          <a:effectLst/>
                          <a:latin typeface="Calibri" panose="020F0502020204030204" pitchFamily="34" charset="0"/>
                          <a:cs typeface="Calibri" panose="020F0502020204030204" pitchFamily="34" charset="0"/>
                        </a:rPr>
                        <a:t>1.906.675</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latin typeface="Calibri" panose="020F0502020204030204" pitchFamily="34" charset="0"/>
                          <a:cs typeface="Calibri" panose="020F0502020204030204" pitchFamily="34" charset="0"/>
                        </a:rPr>
                        <a:t>1.858.921</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latin typeface="Calibri" panose="020F0502020204030204" pitchFamily="34" charset="0"/>
                          <a:cs typeface="Calibri" panose="020F0502020204030204" pitchFamily="34" charset="0"/>
                        </a:rPr>
                        <a:t>97,50%</a:t>
                      </a:r>
                      <a:endParaRPr lang="es-CL" sz="1100" dirty="0">
                        <a:effectLst/>
                        <a:latin typeface="Calibri" panose="020F0502020204030204" pitchFamily="34" charset="0"/>
                        <a:cs typeface="Times New Roman" panose="02020603050405020304" pitchFamily="18" charset="0"/>
                      </a:endParaRPr>
                    </a:p>
                  </a:txBody>
                  <a:tcPr marL="44450" marR="44450" marT="0" marB="0" anchor="b"/>
                </a:tc>
                <a:tc gridSpan="5">
                  <a:txBody>
                    <a:bodyPr/>
                    <a:lstStyle/>
                    <a:p>
                      <a:pPr algn="ctr" rtl="0" fontAlgn="ctr"/>
                      <a:r>
                        <a:rPr lang="es-CL" sz="800" b="1" u="none" strike="noStrike" dirty="0">
                          <a:effectLst/>
                        </a:rPr>
                        <a:t>Total de Créditos directos otorgados</a:t>
                      </a:r>
                      <a:endParaRPr lang="es-CL" sz="800" b="1" i="0" u="none" strike="noStrike" dirty="0">
                        <a:solidFill>
                          <a:srgbClr val="000000"/>
                        </a:solidFill>
                        <a:effectLst/>
                        <a:latin typeface="Calibri" panose="020F0502020204030204" pitchFamily="34" charset="0"/>
                      </a:endParaRPr>
                    </a:p>
                  </a:txBody>
                  <a:tcPr marL="8208" marR="8208" marT="8208" marB="0" anchor="ct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gridSpan="2">
                  <a:txBody>
                    <a:bodyPr/>
                    <a:lstStyle/>
                    <a:p>
                      <a:pPr algn="ctr" rtl="0" fontAlgn="ctr"/>
                      <a:r>
                        <a:rPr lang="es-CL" sz="800" b="1" i="0" u="none" strike="noStrike" dirty="0" smtClean="0">
                          <a:solidFill>
                            <a:srgbClr val="000000"/>
                          </a:solidFill>
                          <a:effectLst/>
                          <a:latin typeface="Calibri" panose="020F0502020204030204" pitchFamily="34" charset="0"/>
                        </a:rPr>
                        <a:t>878</a:t>
                      </a:r>
                      <a:endParaRPr lang="es-CL" sz="800" b="1" i="0" u="none" strike="noStrike" dirty="0">
                        <a:solidFill>
                          <a:srgbClr val="000000"/>
                        </a:solidFill>
                        <a:effectLst/>
                        <a:latin typeface="Calibri" panose="020F0502020204030204" pitchFamily="34" charset="0"/>
                      </a:endParaRPr>
                    </a:p>
                  </a:txBody>
                  <a:tcPr marL="8208" marR="8208" marT="8208" marB="0" anchor="ctr"/>
                </a:tc>
                <a:tc hMerge="1">
                  <a:txBody>
                    <a:bodyPr/>
                    <a:lstStyle/>
                    <a:p>
                      <a:endParaRPr lang="es-CL"/>
                    </a:p>
                  </a:txBody>
                  <a:tcPr/>
                </a:tc>
                <a:extLst>
                  <a:ext uri="{0D108BD9-81ED-4DB2-BD59-A6C34878D82A}">
                    <a16:rowId xmlns:a16="http://schemas.microsoft.com/office/drawing/2014/main" xmlns="" val="10006"/>
                  </a:ext>
                </a:extLst>
              </a:tr>
            </a:tbl>
          </a:graphicData>
        </a:graphic>
      </p:graphicFrame>
      <p:graphicFrame>
        <p:nvGraphicFramePr>
          <p:cNvPr id="11" name="Tabla 10"/>
          <p:cNvGraphicFramePr>
            <a:graphicFrameLocks noGrp="1"/>
          </p:cNvGraphicFramePr>
          <p:nvPr>
            <p:extLst>
              <p:ext uri="{D42A27DB-BD31-4B8C-83A1-F6EECF244321}">
                <p14:modId xmlns:p14="http://schemas.microsoft.com/office/powerpoint/2010/main" val="3688000874"/>
              </p:ext>
            </p:extLst>
          </p:nvPr>
        </p:nvGraphicFramePr>
        <p:xfrm>
          <a:off x="1021291" y="1404209"/>
          <a:ext cx="6220460" cy="1760987"/>
        </p:xfrm>
        <a:graphic>
          <a:graphicData uri="http://schemas.openxmlformats.org/drawingml/2006/table">
            <a:tbl>
              <a:tblPr firstRow="1" firstCol="1" bandRow="1">
                <a:tableStyleId>{5C22544A-7EE6-4342-B048-85BDC9FD1C3A}</a:tableStyleId>
              </a:tblPr>
              <a:tblGrid>
                <a:gridCol w="2524125">
                  <a:extLst>
                    <a:ext uri="{9D8B030D-6E8A-4147-A177-3AD203B41FA5}">
                      <a16:colId xmlns:a16="http://schemas.microsoft.com/office/drawing/2014/main" xmlns="" val="20000"/>
                    </a:ext>
                  </a:extLst>
                </a:gridCol>
                <a:gridCol w="723900">
                  <a:extLst>
                    <a:ext uri="{9D8B030D-6E8A-4147-A177-3AD203B41FA5}">
                      <a16:colId xmlns:a16="http://schemas.microsoft.com/office/drawing/2014/main" xmlns="" val="20001"/>
                    </a:ext>
                  </a:extLst>
                </a:gridCol>
                <a:gridCol w="630555">
                  <a:extLst>
                    <a:ext uri="{9D8B030D-6E8A-4147-A177-3AD203B41FA5}">
                      <a16:colId xmlns:a16="http://schemas.microsoft.com/office/drawing/2014/main" xmlns="" val="20002"/>
                    </a:ext>
                  </a:extLst>
                </a:gridCol>
                <a:gridCol w="539750">
                  <a:extLst>
                    <a:ext uri="{9D8B030D-6E8A-4147-A177-3AD203B41FA5}">
                      <a16:colId xmlns:a16="http://schemas.microsoft.com/office/drawing/2014/main" xmlns="" val="20003"/>
                    </a:ext>
                  </a:extLst>
                </a:gridCol>
                <a:gridCol w="450215">
                  <a:extLst>
                    <a:ext uri="{9D8B030D-6E8A-4147-A177-3AD203B41FA5}">
                      <a16:colId xmlns:a16="http://schemas.microsoft.com/office/drawing/2014/main" xmlns="" val="20004"/>
                    </a:ext>
                  </a:extLst>
                </a:gridCol>
                <a:gridCol w="361950">
                  <a:extLst>
                    <a:ext uri="{9D8B030D-6E8A-4147-A177-3AD203B41FA5}">
                      <a16:colId xmlns:a16="http://schemas.microsoft.com/office/drawing/2014/main" xmlns="" val="20005"/>
                    </a:ext>
                  </a:extLst>
                </a:gridCol>
                <a:gridCol w="539750">
                  <a:extLst>
                    <a:ext uri="{9D8B030D-6E8A-4147-A177-3AD203B41FA5}">
                      <a16:colId xmlns:a16="http://schemas.microsoft.com/office/drawing/2014/main" xmlns="" val="20006"/>
                    </a:ext>
                  </a:extLst>
                </a:gridCol>
                <a:gridCol w="450215">
                  <a:extLst>
                    <a:ext uri="{9D8B030D-6E8A-4147-A177-3AD203B41FA5}">
                      <a16:colId xmlns:a16="http://schemas.microsoft.com/office/drawing/2014/main" xmlns="" val="20007"/>
                    </a:ext>
                  </a:extLst>
                </a:gridCol>
              </a:tblGrid>
              <a:tr h="0">
                <a:tc>
                  <a:txBody>
                    <a:bodyPr/>
                    <a:lstStyle/>
                    <a:p>
                      <a:pPr>
                        <a:lnSpc>
                          <a:spcPct val="107000"/>
                        </a:lnSpc>
                        <a:spcAft>
                          <a:spcPts val="0"/>
                        </a:spcAft>
                      </a:pPr>
                      <a:r>
                        <a:rPr lang="es-CL" sz="900" dirty="0">
                          <a:effectLst/>
                        </a:rPr>
                        <a:t>Subtitulo / 24 - Transferencias Corrientes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Ppto.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Ejec.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Avance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Masc.</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Fem.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Pers. Jurid.</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Total</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0"/>
                  </a:ext>
                </a:extLst>
              </a:tr>
              <a:tr h="0">
                <a:tc>
                  <a:txBody>
                    <a:bodyPr/>
                    <a:lstStyle/>
                    <a:p>
                      <a:pPr>
                        <a:lnSpc>
                          <a:spcPct val="107000"/>
                        </a:lnSpc>
                        <a:spcAft>
                          <a:spcPts val="0"/>
                        </a:spcAft>
                      </a:pPr>
                      <a:r>
                        <a:rPr lang="es-CL" sz="900">
                          <a:effectLst/>
                        </a:rPr>
                        <a:t>24.01.386 - Seguro Agrícola</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168</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55</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223</a:t>
                      </a:r>
                      <a:endParaRPr lang="es-CL" sz="110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1"/>
                  </a:ext>
                </a:extLst>
              </a:tr>
              <a:tr h="0">
                <a:tc>
                  <a:txBody>
                    <a:bodyPr/>
                    <a:lstStyle/>
                    <a:p>
                      <a:pPr>
                        <a:lnSpc>
                          <a:spcPct val="107000"/>
                        </a:lnSpc>
                        <a:spcAft>
                          <a:spcPts val="0"/>
                        </a:spcAft>
                      </a:pPr>
                      <a:r>
                        <a:rPr lang="es-CL" sz="900">
                          <a:effectLst/>
                        </a:rPr>
                        <a:t>24.01.389 - Sistema de Incentivos Ley Nº 20,412</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628.390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628.390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143</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106</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251</a:t>
                      </a:r>
                      <a:endParaRPr lang="es-CL" sz="110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2"/>
                  </a:ext>
                </a:extLst>
              </a:tr>
              <a:tr h="0">
                <a:tc>
                  <a:txBody>
                    <a:bodyPr/>
                    <a:lstStyle/>
                    <a:p>
                      <a:pPr>
                        <a:lnSpc>
                          <a:spcPct val="107000"/>
                        </a:lnSpc>
                        <a:spcAft>
                          <a:spcPts val="0"/>
                        </a:spcAft>
                      </a:pPr>
                      <a:r>
                        <a:rPr lang="es-CL" sz="900">
                          <a:effectLst/>
                        </a:rPr>
                        <a:t>24.01.404 - Emergencias </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981.249</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980.449</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99,92%</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3.184</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2.152</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5.338</a:t>
                      </a:r>
                      <a:endParaRPr lang="es-CL" sz="110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3"/>
                  </a:ext>
                </a:extLst>
              </a:tr>
              <a:tr h="0">
                <a:tc>
                  <a:txBody>
                    <a:bodyPr/>
                    <a:lstStyle/>
                    <a:p>
                      <a:pPr>
                        <a:lnSpc>
                          <a:spcPct val="107000"/>
                        </a:lnSpc>
                        <a:spcAft>
                          <a:spcPts val="0"/>
                        </a:spcAft>
                      </a:pPr>
                      <a:r>
                        <a:rPr lang="es-CL" sz="900">
                          <a:effectLst/>
                        </a:rPr>
                        <a:t>24.01.407 - Desarrollo Capacidades Productivas </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45.341</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41.325</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91,14%</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29</a:t>
                      </a:r>
                      <a:endParaRPr lang="es-CL" sz="110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4"/>
                  </a:ext>
                </a:extLst>
              </a:tr>
              <a:tr h="0">
                <a:tc>
                  <a:txBody>
                    <a:bodyPr/>
                    <a:lstStyle/>
                    <a:p>
                      <a:pPr>
                        <a:lnSpc>
                          <a:spcPct val="107000"/>
                        </a:lnSpc>
                        <a:spcAft>
                          <a:spcPts val="0"/>
                        </a:spcAft>
                      </a:pPr>
                      <a:r>
                        <a:rPr lang="es-CL" sz="900">
                          <a:effectLst/>
                        </a:rPr>
                        <a:t>24.01.415 - Servicios De Asesoría Técnica - SAT</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191.814</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189.287</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98,68%</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173</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56</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237</a:t>
                      </a:r>
                      <a:endParaRPr lang="es-CL" sz="110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5"/>
                  </a:ext>
                </a:extLst>
              </a:tr>
              <a:tr h="0">
                <a:tc>
                  <a:txBody>
                    <a:bodyPr/>
                    <a:lstStyle/>
                    <a:p>
                      <a:pPr>
                        <a:lnSpc>
                          <a:spcPct val="107000"/>
                        </a:lnSpc>
                        <a:spcAft>
                          <a:spcPts val="0"/>
                        </a:spcAft>
                      </a:pPr>
                      <a:r>
                        <a:rPr lang="es-CL" sz="900">
                          <a:effectLst/>
                        </a:rPr>
                        <a:t>24.01.416 - Programa PRODESAL Asesorías</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1.021.630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1.021.630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1.935</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1.418</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3.353</a:t>
                      </a:r>
                      <a:endParaRPr lang="es-CL" sz="110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6"/>
                  </a:ext>
                </a:extLst>
              </a:tr>
              <a:tr h="0">
                <a:tc>
                  <a:txBody>
                    <a:bodyPr/>
                    <a:lstStyle/>
                    <a:p>
                      <a:pPr>
                        <a:lnSpc>
                          <a:spcPct val="107000"/>
                        </a:lnSpc>
                        <a:spcAft>
                          <a:spcPts val="0"/>
                        </a:spcAft>
                      </a:pPr>
                      <a:r>
                        <a:rPr lang="es-CL" sz="900" dirty="0">
                          <a:effectLst/>
                        </a:rPr>
                        <a:t>24.01.419 – Programa PADIS Asesorías</a:t>
                      </a:r>
                      <a:endParaRPr lang="es-CL" sz="11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1.361.616</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1.296.151</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95,19%</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1.376</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1.100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2.492</a:t>
                      </a:r>
                      <a:endParaRPr lang="es-CL" sz="110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9"/>
                  </a:ext>
                </a:extLst>
              </a:tr>
              <a:tr h="0">
                <a:tc>
                  <a:txBody>
                    <a:bodyPr/>
                    <a:lstStyle/>
                    <a:p>
                      <a:pPr>
                        <a:lnSpc>
                          <a:spcPct val="107000"/>
                        </a:lnSpc>
                        <a:spcAft>
                          <a:spcPts val="0"/>
                        </a:spcAft>
                      </a:pPr>
                      <a:r>
                        <a:rPr lang="es-CL" sz="900">
                          <a:effectLst/>
                        </a:rPr>
                        <a:t>24.01.420 - Alianzas Productivas </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101.326</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89.688</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88,51%</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148</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41</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189</a:t>
                      </a:r>
                      <a:endParaRPr lang="es-CL" sz="110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0"/>
                  </a:ext>
                </a:extLst>
              </a:tr>
              <a:tr h="0">
                <a:tc>
                  <a:txBody>
                    <a:bodyPr/>
                    <a:lstStyle/>
                    <a:p>
                      <a:pPr>
                        <a:lnSpc>
                          <a:spcPct val="107000"/>
                        </a:lnSpc>
                        <a:spcAft>
                          <a:spcPts val="0"/>
                        </a:spcAft>
                      </a:pPr>
                      <a:r>
                        <a:rPr lang="es-CL" sz="900">
                          <a:effectLst/>
                        </a:rPr>
                        <a:t>24.01.421 - Asesoría para Comercialización</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1"/>
                  </a:ext>
                </a:extLst>
              </a:tr>
              <a:tr h="0">
                <a:tc>
                  <a:txBody>
                    <a:bodyPr/>
                    <a:lstStyle/>
                    <a:p>
                      <a:pPr>
                        <a:lnSpc>
                          <a:spcPct val="107000"/>
                        </a:lnSpc>
                        <a:spcAft>
                          <a:spcPts val="0"/>
                        </a:spcAft>
                      </a:pPr>
                      <a:r>
                        <a:rPr lang="es-CL" sz="900">
                          <a:effectLst/>
                        </a:rPr>
                        <a:t>Total</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4.331.365</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4.246.919</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98,05%</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4820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3268</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35</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8123</a:t>
                      </a:r>
                      <a:endParaRPr lang="es-CL" sz="1100" dirty="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2"/>
                  </a:ext>
                </a:extLst>
              </a:tr>
            </a:tbl>
          </a:graphicData>
        </a:graphic>
      </p:graphicFrame>
      <p:graphicFrame>
        <p:nvGraphicFramePr>
          <p:cNvPr id="18" name="Tabla 17"/>
          <p:cNvGraphicFramePr>
            <a:graphicFrameLocks noGrp="1"/>
          </p:cNvGraphicFramePr>
          <p:nvPr>
            <p:extLst>
              <p:ext uri="{D42A27DB-BD31-4B8C-83A1-F6EECF244321}">
                <p14:modId xmlns:p14="http://schemas.microsoft.com/office/powerpoint/2010/main" val="286587452"/>
              </p:ext>
            </p:extLst>
          </p:nvPr>
        </p:nvGraphicFramePr>
        <p:xfrm>
          <a:off x="992576" y="4727355"/>
          <a:ext cx="6216650" cy="1760987"/>
        </p:xfrm>
        <a:graphic>
          <a:graphicData uri="http://schemas.openxmlformats.org/drawingml/2006/table">
            <a:tbl>
              <a:tblPr firstRow="1" firstCol="1" bandRow="1">
                <a:tableStyleId>{5C22544A-7EE6-4342-B048-85BDC9FD1C3A}</a:tableStyleId>
              </a:tblPr>
              <a:tblGrid>
                <a:gridCol w="2524125">
                  <a:extLst>
                    <a:ext uri="{9D8B030D-6E8A-4147-A177-3AD203B41FA5}">
                      <a16:colId xmlns:a16="http://schemas.microsoft.com/office/drawing/2014/main" xmlns="" val="20000"/>
                    </a:ext>
                  </a:extLst>
                </a:gridCol>
                <a:gridCol w="723900">
                  <a:extLst>
                    <a:ext uri="{9D8B030D-6E8A-4147-A177-3AD203B41FA5}">
                      <a16:colId xmlns:a16="http://schemas.microsoft.com/office/drawing/2014/main" xmlns="" val="20001"/>
                    </a:ext>
                  </a:extLst>
                </a:gridCol>
                <a:gridCol w="630555">
                  <a:extLst>
                    <a:ext uri="{9D8B030D-6E8A-4147-A177-3AD203B41FA5}">
                      <a16:colId xmlns:a16="http://schemas.microsoft.com/office/drawing/2014/main" xmlns="" val="20002"/>
                    </a:ext>
                  </a:extLst>
                </a:gridCol>
                <a:gridCol w="534670">
                  <a:extLst>
                    <a:ext uri="{9D8B030D-6E8A-4147-A177-3AD203B41FA5}">
                      <a16:colId xmlns:a16="http://schemas.microsoft.com/office/drawing/2014/main" xmlns="" val="20003"/>
                    </a:ext>
                  </a:extLst>
                </a:gridCol>
                <a:gridCol w="440690">
                  <a:extLst>
                    <a:ext uri="{9D8B030D-6E8A-4147-A177-3AD203B41FA5}">
                      <a16:colId xmlns:a16="http://schemas.microsoft.com/office/drawing/2014/main" xmlns="" val="20004"/>
                    </a:ext>
                  </a:extLst>
                </a:gridCol>
                <a:gridCol w="418465">
                  <a:extLst>
                    <a:ext uri="{9D8B030D-6E8A-4147-A177-3AD203B41FA5}">
                      <a16:colId xmlns:a16="http://schemas.microsoft.com/office/drawing/2014/main" xmlns="" val="20005"/>
                    </a:ext>
                  </a:extLst>
                </a:gridCol>
                <a:gridCol w="483870">
                  <a:extLst>
                    <a:ext uri="{9D8B030D-6E8A-4147-A177-3AD203B41FA5}">
                      <a16:colId xmlns:a16="http://schemas.microsoft.com/office/drawing/2014/main" xmlns="" val="20006"/>
                    </a:ext>
                  </a:extLst>
                </a:gridCol>
                <a:gridCol w="460375">
                  <a:extLst>
                    <a:ext uri="{9D8B030D-6E8A-4147-A177-3AD203B41FA5}">
                      <a16:colId xmlns:a16="http://schemas.microsoft.com/office/drawing/2014/main" xmlns="" val="20007"/>
                    </a:ext>
                  </a:extLst>
                </a:gridCol>
              </a:tblGrid>
              <a:tr h="0">
                <a:tc>
                  <a:txBody>
                    <a:bodyPr/>
                    <a:lstStyle/>
                    <a:p>
                      <a:pPr>
                        <a:lnSpc>
                          <a:spcPct val="107000"/>
                        </a:lnSpc>
                        <a:spcAft>
                          <a:spcPts val="0"/>
                        </a:spcAft>
                      </a:pPr>
                      <a:r>
                        <a:rPr lang="es-CL" sz="900" dirty="0">
                          <a:effectLst/>
                        </a:rPr>
                        <a:t>Subtitulo / 33 - Transferencias de Capital</a:t>
                      </a:r>
                      <a:endParaRPr lang="es-CL" sz="11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Ppto. M$</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Ejec. M$</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Avance</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Masc.</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Fem.</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Pers. Jurid.</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Total</a:t>
                      </a:r>
                      <a:endParaRPr lang="es-CL" sz="110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0"/>
                  </a:ext>
                </a:extLst>
              </a:tr>
              <a:tr h="0">
                <a:tc>
                  <a:txBody>
                    <a:bodyPr/>
                    <a:lstStyle/>
                    <a:p>
                      <a:pPr>
                        <a:lnSpc>
                          <a:spcPct val="107000"/>
                        </a:lnSpc>
                        <a:spcAft>
                          <a:spcPts val="0"/>
                        </a:spcAft>
                      </a:pPr>
                      <a:r>
                        <a:rPr lang="es-CL" sz="900">
                          <a:effectLst/>
                        </a:rPr>
                        <a:t>33.01.001 - Riego </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1.810.145</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1.747.810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96,56%</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356</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185</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24</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565</a:t>
                      </a:r>
                      <a:endParaRPr lang="es-CL" sz="110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1"/>
                  </a:ext>
                </a:extLst>
              </a:tr>
              <a:tr h="0">
                <a:tc>
                  <a:txBody>
                    <a:bodyPr/>
                    <a:lstStyle/>
                    <a:p>
                      <a:pPr>
                        <a:lnSpc>
                          <a:spcPct val="107000"/>
                        </a:lnSpc>
                        <a:spcAft>
                          <a:spcPts val="0"/>
                        </a:spcAft>
                      </a:pPr>
                      <a:r>
                        <a:rPr lang="es-CL" sz="900">
                          <a:effectLst/>
                        </a:rPr>
                        <a:t>33.01.002 - Programa PDI</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11.109</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11.109</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s-CL" sz="110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2"/>
                  </a:ext>
                </a:extLst>
              </a:tr>
              <a:tr h="0">
                <a:tc>
                  <a:txBody>
                    <a:bodyPr/>
                    <a:lstStyle/>
                    <a:p>
                      <a:pPr>
                        <a:lnSpc>
                          <a:spcPct val="107000"/>
                        </a:lnSpc>
                        <a:spcAft>
                          <a:spcPts val="0"/>
                        </a:spcAft>
                      </a:pPr>
                      <a:r>
                        <a:rPr lang="es-CL" sz="900">
                          <a:effectLst/>
                        </a:rPr>
                        <a:t>33.01.006 - Programa PRODESAL Inversiones</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861.796</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859.566</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99,74%</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1.601</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1.260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2.861</a:t>
                      </a:r>
                      <a:endParaRPr lang="es-CL" sz="110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3"/>
                  </a:ext>
                </a:extLst>
              </a:tr>
              <a:tr h="0">
                <a:tc>
                  <a:txBody>
                    <a:bodyPr/>
                    <a:lstStyle/>
                    <a:p>
                      <a:pPr>
                        <a:lnSpc>
                          <a:spcPct val="107000"/>
                        </a:lnSpc>
                        <a:spcAft>
                          <a:spcPts val="0"/>
                        </a:spcAft>
                      </a:pPr>
                      <a:r>
                        <a:rPr lang="es-CL" sz="900" dirty="0">
                          <a:effectLst/>
                        </a:rPr>
                        <a:t>33.01.008 - Programa Praderas Suplementarias</a:t>
                      </a:r>
                      <a:endParaRPr lang="es-CL" sz="11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7.161</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7.161</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a:t>
                      </a:r>
                      <a:endParaRPr lang="es-CL" sz="110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5"/>
                  </a:ext>
                </a:extLst>
              </a:tr>
              <a:tr h="0">
                <a:tc>
                  <a:txBody>
                    <a:bodyPr/>
                    <a:lstStyle/>
                    <a:p>
                      <a:pPr>
                        <a:lnSpc>
                          <a:spcPct val="107000"/>
                        </a:lnSpc>
                        <a:spcAft>
                          <a:spcPts val="0"/>
                        </a:spcAft>
                      </a:pPr>
                      <a:r>
                        <a:rPr lang="es-CL" sz="900">
                          <a:effectLst/>
                        </a:rPr>
                        <a:t>33.01.009 - Alianzas Productivas </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81.761</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79.470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97,20%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26</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34</a:t>
                      </a:r>
                      <a:endParaRPr lang="es-CL" sz="110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6"/>
                  </a:ext>
                </a:extLst>
              </a:tr>
              <a:tr h="0">
                <a:tc>
                  <a:txBody>
                    <a:bodyPr/>
                    <a:lstStyle/>
                    <a:p>
                      <a:pPr>
                        <a:lnSpc>
                          <a:spcPct val="107000"/>
                        </a:lnSpc>
                        <a:spcAft>
                          <a:spcPts val="0"/>
                        </a:spcAft>
                      </a:pPr>
                      <a:r>
                        <a:rPr lang="es-CL" sz="900">
                          <a:effectLst/>
                        </a:rPr>
                        <a:t>33.01.010 - Convenio INDAP - PRODEMU </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22.110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22.110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65</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67</a:t>
                      </a:r>
                      <a:endParaRPr lang="es-CL" sz="110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7"/>
                  </a:ext>
                </a:extLst>
              </a:tr>
              <a:tr h="0">
                <a:tc>
                  <a:txBody>
                    <a:bodyPr/>
                    <a:lstStyle/>
                    <a:p>
                      <a:pPr>
                        <a:lnSpc>
                          <a:spcPct val="107000"/>
                        </a:lnSpc>
                        <a:spcAft>
                          <a:spcPts val="0"/>
                        </a:spcAft>
                      </a:pPr>
                      <a:r>
                        <a:rPr lang="es-CL" sz="900">
                          <a:effectLst/>
                        </a:rPr>
                        <a:t>33.01.011 - Programa PADIS Inversiones</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1.880.524</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1.714.995</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91,20%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1.235</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1.003</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2.238</a:t>
                      </a:r>
                      <a:endParaRPr lang="es-CL" sz="110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8"/>
                  </a:ext>
                </a:extLst>
              </a:tr>
              <a:tr h="0">
                <a:tc>
                  <a:txBody>
                    <a:bodyPr/>
                    <a:lstStyle/>
                    <a:p>
                      <a:pPr>
                        <a:lnSpc>
                          <a:spcPct val="107000"/>
                        </a:lnSpc>
                        <a:spcAft>
                          <a:spcPts val="0"/>
                        </a:spcAft>
                      </a:pPr>
                      <a:r>
                        <a:rPr lang="es-CL" sz="900">
                          <a:effectLst/>
                        </a:rPr>
                        <a:t>33.01.012 - Inversiones para Comercialización</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1.724</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1.724</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s-CL" sz="110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9"/>
                  </a:ext>
                </a:extLst>
              </a:tr>
              <a:tr h="0">
                <a:tc>
                  <a:txBody>
                    <a:bodyPr/>
                    <a:lstStyle/>
                    <a:p>
                      <a:pPr>
                        <a:lnSpc>
                          <a:spcPct val="107000"/>
                        </a:lnSpc>
                        <a:spcAft>
                          <a:spcPts val="0"/>
                        </a:spcAft>
                      </a:pPr>
                      <a:r>
                        <a:rPr lang="es-CL" sz="900">
                          <a:effectLst/>
                        </a:rPr>
                        <a:t>33.01.013 - Inversiones SAT</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162.156</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162.156</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55</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69</a:t>
                      </a:r>
                      <a:endParaRPr lang="es-CL" sz="110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0"/>
                  </a:ext>
                </a:extLst>
              </a:tr>
              <a:tr h="0">
                <a:tc>
                  <a:txBody>
                    <a:bodyPr/>
                    <a:lstStyle/>
                    <a:p>
                      <a:pPr>
                        <a:lnSpc>
                          <a:spcPct val="107000"/>
                        </a:lnSpc>
                        <a:spcAft>
                          <a:spcPts val="0"/>
                        </a:spcAft>
                      </a:pPr>
                      <a:r>
                        <a:rPr lang="es-CL" sz="900">
                          <a:effectLst/>
                        </a:rPr>
                        <a:t>Total</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4.838.486</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4.606.101</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95,20%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2996</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2339</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30</a:t>
                      </a:r>
                      <a:endParaRPr lang="es-CL"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5365</a:t>
                      </a:r>
                      <a:endParaRPr lang="es-CL" sz="1100" dirty="0">
                        <a:effectLst/>
                        <a:latin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1"/>
                  </a:ext>
                </a:extLst>
              </a:tr>
            </a:tbl>
          </a:graphicData>
        </a:graphic>
      </p:graphicFrame>
      <p:graphicFrame>
        <p:nvGraphicFramePr>
          <p:cNvPr id="19" name="Gráfico 18"/>
          <p:cNvGraphicFramePr/>
          <p:nvPr>
            <p:extLst>
              <p:ext uri="{D42A27DB-BD31-4B8C-83A1-F6EECF244321}">
                <p14:modId xmlns:p14="http://schemas.microsoft.com/office/powerpoint/2010/main" val="473280923"/>
              </p:ext>
            </p:extLst>
          </p:nvPr>
        </p:nvGraphicFramePr>
        <p:xfrm>
          <a:off x="7241751" y="1584107"/>
          <a:ext cx="1891030" cy="148130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Gráfico 19"/>
          <p:cNvGraphicFramePr/>
          <p:nvPr>
            <p:extLst>
              <p:ext uri="{D42A27DB-BD31-4B8C-83A1-F6EECF244321}">
                <p14:modId xmlns:p14="http://schemas.microsoft.com/office/powerpoint/2010/main" val="1333147238"/>
              </p:ext>
            </p:extLst>
          </p:nvPr>
        </p:nvGraphicFramePr>
        <p:xfrm>
          <a:off x="7252335" y="3295994"/>
          <a:ext cx="1891665" cy="13806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Gráfico 20"/>
          <p:cNvGraphicFramePr/>
          <p:nvPr>
            <p:extLst>
              <p:ext uri="{D42A27DB-BD31-4B8C-83A1-F6EECF244321}">
                <p14:modId xmlns:p14="http://schemas.microsoft.com/office/powerpoint/2010/main" val="2354911761"/>
              </p:ext>
            </p:extLst>
          </p:nvPr>
        </p:nvGraphicFramePr>
        <p:xfrm>
          <a:off x="7209226" y="4938550"/>
          <a:ext cx="1891665" cy="133859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71447398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457200" y="87351"/>
            <a:ext cx="8229600" cy="1143000"/>
          </a:xfrm>
        </p:spPr>
        <p:txBody>
          <a:bodyPr>
            <a:normAutofit/>
          </a:bodyPr>
          <a:lstStyle/>
          <a:p>
            <a:pPr>
              <a:spcBef>
                <a:spcPct val="20000"/>
              </a:spcBef>
            </a:pPr>
            <a:r>
              <a:rPr lang="es-CL" sz="2800" dirty="0">
                <a:solidFill>
                  <a:srgbClr val="333333"/>
                </a:solidFill>
                <a:latin typeface="Berlin Sans FB" panose="020E0602020502020306" pitchFamily="34" charset="0"/>
                <a:ea typeface="+mn-ea"/>
                <a:cs typeface="+mn-cs"/>
              </a:rPr>
              <a:t>INDAP en REGIONES  </a:t>
            </a:r>
          </a:p>
        </p:txBody>
      </p:sp>
      <p:sp>
        <p:nvSpPr>
          <p:cNvPr id="4" name="Marcador de contenido 3"/>
          <p:cNvSpPr>
            <a:spLocks noGrp="1"/>
          </p:cNvSpPr>
          <p:nvPr>
            <p:ph idx="1"/>
          </p:nvPr>
        </p:nvSpPr>
        <p:spPr>
          <a:xfrm>
            <a:off x="457200" y="782198"/>
            <a:ext cx="8229600" cy="5029919"/>
          </a:xfrm>
        </p:spPr>
        <p:txBody>
          <a:bodyPr/>
          <a:lstStyle/>
          <a:p>
            <a:pPr marL="0" indent="0">
              <a:buNone/>
            </a:pPr>
            <a:r>
              <a:rPr lang="es-CL" sz="2000" b="1" dirty="0" smtClean="0"/>
              <a:t>Valparaíso</a:t>
            </a:r>
            <a:r>
              <a:rPr lang="es-CL" dirty="0" smtClean="0"/>
              <a:t> </a:t>
            </a:r>
            <a:endParaRPr lang="es-CL" dirty="0"/>
          </a:p>
        </p:txBody>
      </p:sp>
      <p:pic>
        <p:nvPicPr>
          <p:cNvPr id="10" name="Imagen 9"/>
          <p:cNvPicPr>
            <a:picLocks noChangeAspect="1"/>
          </p:cNvPicPr>
          <p:nvPr/>
        </p:nvPicPr>
        <p:blipFill>
          <a:blip r:embed="rId2"/>
          <a:stretch>
            <a:fillRect/>
          </a:stretch>
        </p:blipFill>
        <p:spPr>
          <a:xfrm>
            <a:off x="188177" y="1508961"/>
            <a:ext cx="2920237" cy="3426249"/>
          </a:xfrm>
          <a:prstGeom prst="rect">
            <a:avLst/>
          </a:prstGeom>
        </p:spPr>
      </p:pic>
      <p:pic>
        <p:nvPicPr>
          <p:cNvPr id="13" name="Imagen 12"/>
          <p:cNvPicPr>
            <a:picLocks noChangeAspect="1"/>
          </p:cNvPicPr>
          <p:nvPr/>
        </p:nvPicPr>
        <p:blipFill>
          <a:blip r:embed="rId3"/>
          <a:stretch>
            <a:fillRect/>
          </a:stretch>
        </p:blipFill>
        <p:spPr>
          <a:xfrm>
            <a:off x="1387207" y="3828690"/>
            <a:ext cx="2121592" cy="2213040"/>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3086860810"/>
              </p:ext>
            </p:extLst>
          </p:nvPr>
        </p:nvGraphicFramePr>
        <p:xfrm>
          <a:off x="3630060" y="1508961"/>
          <a:ext cx="5325763" cy="1607838"/>
        </p:xfrm>
        <a:graphic>
          <a:graphicData uri="http://schemas.openxmlformats.org/drawingml/2006/table">
            <a:tbl>
              <a:tblPr firstRow="1" bandRow="1">
                <a:tableStyleId>{5C22544A-7EE6-4342-B048-85BDC9FD1C3A}</a:tableStyleId>
              </a:tblPr>
              <a:tblGrid>
                <a:gridCol w="3839168">
                  <a:extLst>
                    <a:ext uri="{9D8B030D-6E8A-4147-A177-3AD203B41FA5}">
                      <a16:colId xmlns:a16="http://schemas.microsoft.com/office/drawing/2014/main" xmlns="" val="20000"/>
                    </a:ext>
                  </a:extLst>
                </a:gridCol>
                <a:gridCol w="783015">
                  <a:extLst>
                    <a:ext uri="{9D8B030D-6E8A-4147-A177-3AD203B41FA5}">
                      <a16:colId xmlns:a16="http://schemas.microsoft.com/office/drawing/2014/main" xmlns="" val="20001"/>
                    </a:ext>
                  </a:extLst>
                </a:gridCol>
                <a:gridCol w="703580">
                  <a:extLst>
                    <a:ext uri="{9D8B030D-6E8A-4147-A177-3AD203B41FA5}">
                      <a16:colId xmlns:a16="http://schemas.microsoft.com/office/drawing/2014/main" xmlns="" val="20002"/>
                    </a:ext>
                  </a:extLst>
                </a:gridCol>
              </a:tblGrid>
              <a:tr h="267766">
                <a:tc>
                  <a:txBody>
                    <a:bodyPr/>
                    <a:lstStyle/>
                    <a:p>
                      <a:r>
                        <a:rPr lang="es-CL" sz="1100" dirty="0" smtClean="0"/>
                        <a:t>ITEM</a:t>
                      </a:r>
                      <a:endParaRPr lang="es-CL" sz="1100" dirty="0"/>
                    </a:p>
                  </a:txBody>
                  <a:tcPr/>
                </a:tc>
                <a:tc>
                  <a:txBody>
                    <a:bodyPr/>
                    <a:lstStyle/>
                    <a:p>
                      <a:pPr algn="ctr"/>
                      <a:r>
                        <a:rPr lang="es-CL" sz="1100" dirty="0" smtClean="0"/>
                        <a:t>2021</a:t>
                      </a:r>
                      <a:endParaRPr lang="es-CL" sz="1100" dirty="0"/>
                    </a:p>
                  </a:txBody>
                  <a:tcPr/>
                </a:tc>
                <a:tc>
                  <a:txBody>
                    <a:bodyPr/>
                    <a:lstStyle/>
                    <a:p>
                      <a:pPr algn="ctr"/>
                      <a:r>
                        <a:rPr lang="es-CL" sz="1100" dirty="0" smtClean="0"/>
                        <a:t>%</a:t>
                      </a:r>
                      <a:endParaRPr lang="es-CL" sz="1100" dirty="0"/>
                    </a:p>
                  </a:txBody>
                  <a:tcPr/>
                </a:tc>
                <a:extLst>
                  <a:ext uri="{0D108BD9-81ED-4DB2-BD59-A6C34878D82A}">
                    <a16:rowId xmlns:a16="http://schemas.microsoft.com/office/drawing/2014/main" xmlns="" val="10000"/>
                  </a:ext>
                </a:extLst>
              </a:tr>
              <a:tr h="254726">
                <a:tc>
                  <a:txBody>
                    <a:bodyPr/>
                    <a:lstStyle/>
                    <a:p>
                      <a:r>
                        <a:rPr lang="es-CL" sz="1100" dirty="0" smtClean="0"/>
                        <a:t>Número de usuarias/os total</a:t>
                      </a:r>
                      <a:r>
                        <a:rPr lang="es-CL" sz="1100" baseline="0" dirty="0" smtClean="0"/>
                        <a:t> (incluidos Emergencia)</a:t>
                      </a:r>
                      <a:endParaRPr lang="es-CL" sz="1100" dirty="0"/>
                    </a:p>
                  </a:txBody>
                  <a:tcPr/>
                </a:tc>
                <a:tc>
                  <a:txBody>
                    <a:bodyPr/>
                    <a:lstStyle/>
                    <a:p>
                      <a:pPr algn="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8.353</a:t>
                      </a:r>
                      <a:endParaRPr lang="es-CL"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es-CL"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260051">
                <a:tc>
                  <a:txBody>
                    <a:bodyPr/>
                    <a:lstStyle/>
                    <a:p>
                      <a:r>
                        <a:rPr lang="es-CL" sz="1100" dirty="0" smtClean="0"/>
                        <a:t>Número de usuarias/os pertenecientes a pueblos originarios </a:t>
                      </a:r>
                      <a:endParaRPr lang="es-CL" sz="1100" dirty="0"/>
                    </a:p>
                  </a:txBody>
                  <a:tcPr/>
                </a:tc>
                <a:tc>
                  <a:txBody>
                    <a:bodyPr/>
                    <a:lstStyle/>
                    <a:p>
                      <a:pPr algn="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535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275422">
                <a:tc>
                  <a:txBody>
                    <a:bodyPr/>
                    <a:lstStyle/>
                    <a:p>
                      <a:r>
                        <a:rPr lang="es-CL" sz="1100" dirty="0" smtClean="0"/>
                        <a:t>Número total de usuarias</a:t>
                      </a:r>
                      <a:endParaRPr lang="es-CL" sz="1100" dirty="0"/>
                    </a:p>
                  </a:txBody>
                  <a:tcPr/>
                </a:tc>
                <a:tc>
                  <a:txBody>
                    <a:bodyPr/>
                    <a:lstStyle/>
                    <a:p>
                      <a:pPr algn="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3.155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253388">
                <a:tc>
                  <a:txBody>
                    <a:bodyPr/>
                    <a:lstStyle/>
                    <a:p>
                      <a:r>
                        <a:rPr lang="es-CL" sz="1100" dirty="0" smtClean="0"/>
                        <a:t>Número total de usuarias/os jóvenes</a:t>
                      </a:r>
                      <a:endParaRPr lang="es-CL" sz="1100" dirty="0"/>
                    </a:p>
                  </a:txBody>
                  <a:tcPr/>
                </a:tc>
                <a:tc>
                  <a:txBody>
                    <a:bodyPr/>
                    <a:lstStyle/>
                    <a:p>
                      <a:pPr algn="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539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r">
                        <a:lnSpc>
                          <a:spcPct val="107000"/>
                        </a:lnSpc>
                        <a:spcAft>
                          <a:spcPts val="0"/>
                        </a:spcAft>
                      </a:pPr>
                      <a:r>
                        <a:rPr lang="es-C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286439">
                <a:tc>
                  <a:txBody>
                    <a:bodyPr/>
                    <a:lstStyle/>
                    <a:p>
                      <a:r>
                        <a:rPr lang="es-CL" sz="1100" dirty="0" smtClean="0"/>
                        <a:t>Promedio de edad </a:t>
                      </a:r>
                      <a:endParaRPr lang="es-CL" sz="1100" dirty="0"/>
                    </a:p>
                  </a:txBody>
                  <a:tcPr/>
                </a:tc>
                <a:tc gridSpan="2">
                  <a:txBody>
                    <a:bodyPr/>
                    <a:lstStyle/>
                    <a:p>
                      <a:pPr algn="ctr"/>
                      <a:r>
                        <a:rPr lang="es-CL" sz="1100" dirty="0" smtClean="0"/>
                        <a:t>59 años </a:t>
                      </a:r>
                      <a:endParaRPr lang="es-CL" sz="1100" dirty="0"/>
                    </a:p>
                  </a:txBody>
                  <a:tcPr/>
                </a:tc>
                <a:tc hMerge="1">
                  <a:txBody>
                    <a:bodyPr/>
                    <a:lstStyle/>
                    <a:p>
                      <a:endParaRPr lang="es-CL" sz="1100" dirty="0"/>
                    </a:p>
                  </a:txBody>
                  <a:tcPr/>
                </a:tc>
                <a:extLst>
                  <a:ext uri="{0D108BD9-81ED-4DB2-BD59-A6C34878D82A}">
                    <a16:rowId xmlns:a16="http://schemas.microsoft.com/office/drawing/2014/main" xmlns="" val="10005"/>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1830252996"/>
              </p:ext>
            </p:extLst>
          </p:nvPr>
        </p:nvGraphicFramePr>
        <p:xfrm>
          <a:off x="3630060" y="3395409"/>
          <a:ext cx="5325762" cy="1968848"/>
        </p:xfrm>
        <a:graphic>
          <a:graphicData uri="http://schemas.openxmlformats.org/drawingml/2006/table">
            <a:tbl>
              <a:tblPr firstRow="1" bandRow="1">
                <a:tableStyleId>{5C22544A-7EE6-4342-B048-85BDC9FD1C3A}</a:tableStyleId>
              </a:tblPr>
              <a:tblGrid>
                <a:gridCol w="2256234">
                  <a:extLst>
                    <a:ext uri="{9D8B030D-6E8A-4147-A177-3AD203B41FA5}">
                      <a16:colId xmlns:a16="http://schemas.microsoft.com/office/drawing/2014/main" xmlns="" val="20000"/>
                    </a:ext>
                  </a:extLst>
                </a:gridCol>
                <a:gridCol w="1664066">
                  <a:extLst>
                    <a:ext uri="{9D8B030D-6E8A-4147-A177-3AD203B41FA5}">
                      <a16:colId xmlns:a16="http://schemas.microsoft.com/office/drawing/2014/main" xmlns="" val="20001"/>
                    </a:ext>
                  </a:extLst>
                </a:gridCol>
                <a:gridCol w="1405462">
                  <a:extLst>
                    <a:ext uri="{9D8B030D-6E8A-4147-A177-3AD203B41FA5}">
                      <a16:colId xmlns:a16="http://schemas.microsoft.com/office/drawing/2014/main" xmlns="" val="20002"/>
                    </a:ext>
                  </a:extLst>
                </a:gridCol>
              </a:tblGrid>
              <a:tr h="261234">
                <a:tc>
                  <a:txBody>
                    <a:bodyPr/>
                    <a:lstStyle/>
                    <a:p>
                      <a:r>
                        <a:rPr lang="es-CL" sz="1100" dirty="0" smtClean="0"/>
                        <a:t>Subtítulo</a:t>
                      </a:r>
                      <a:endParaRPr lang="es-CL" sz="1100" dirty="0"/>
                    </a:p>
                  </a:txBody>
                  <a:tcPr/>
                </a:tc>
                <a:tc>
                  <a:txBody>
                    <a:bodyPr/>
                    <a:lstStyle/>
                    <a:p>
                      <a:pPr algn="ctr" rtl="0" fontAlgn="ctr"/>
                      <a:r>
                        <a:rPr lang="es-CL" sz="1100" b="1" i="0" u="none" strike="noStrike" dirty="0">
                          <a:solidFill>
                            <a:srgbClr val="FFFFFF"/>
                          </a:solidFill>
                          <a:effectLst/>
                          <a:latin typeface="Calibri" panose="020F0502020204030204" pitchFamily="34" charset="0"/>
                        </a:rPr>
                        <a:t>Presupuesto M$ </a:t>
                      </a:r>
                      <a:r>
                        <a:rPr lang="es-CL" sz="1100" b="1" i="0" u="none" strike="noStrike" dirty="0" smtClean="0">
                          <a:solidFill>
                            <a:srgbClr val="FFFFFF"/>
                          </a:solidFill>
                          <a:effectLst/>
                          <a:latin typeface="Calibri" panose="020F0502020204030204" pitchFamily="34" charset="0"/>
                        </a:rPr>
                        <a:t>2021</a:t>
                      </a:r>
                      <a:endParaRPr lang="es-CL" sz="1100" b="1" i="0" u="none" strike="noStrike" dirty="0">
                        <a:solidFill>
                          <a:srgbClr val="FFFFFF"/>
                        </a:solidFill>
                        <a:effectLst/>
                        <a:latin typeface="Calibri" panose="020F0502020204030204" pitchFamily="34" charset="0"/>
                      </a:endParaRPr>
                    </a:p>
                  </a:txBody>
                  <a:tcPr marL="7620" marR="7620" marT="7620" marB="0" anchor="ctr"/>
                </a:tc>
                <a:tc>
                  <a:txBody>
                    <a:bodyPr/>
                    <a:lstStyle/>
                    <a:p>
                      <a:pPr algn="ctr" rtl="0" fontAlgn="ctr"/>
                      <a:r>
                        <a:rPr lang="es-CL" sz="1100" b="1" i="0" u="none" strike="noStrike" dirty="0">
                          <a:solidFill>
                            <a:srgbClr val="FFFFFF"/>
                          </a:solidFill>
                          <a:effectLst/>
                          <a:latin typeface="Calibri" panose="020F0502020204030204" pitchFamily="34" charset="0"/>
                        </a:rPr>
                        <a:t>Ejecución M$ </a:t>
                      </a:r>
                      <a:r>
                        <a:rPr lang="es-CL" sz="1100" b="1" i="0" u="none" strike="noStrike" dirty="0" smtClean="0">
                          <a:solidFill>
                            <a:srgbClr val="FFFFFF"/>
                          </a:solidFill>
                          <a:effectLst/>
                          <a:latin typeface="Calibri" panose="020F0502020204030204" pitchFamily="34" charset="0"/>
                        </a:rPr>
                        <a:t>2021</a:t>
                      </a:r>
                      <a:endParaRPr lang="es-CL" sz="1100" b="1" i="0" u="none" strike="noStrike" dirty="0">
                        <a:solidFill>
                          <a:srgbClr val="FFFFFF"/>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0"/>
                  </a:ext>
                </a:extLst>
              </a:tr>
              <a:tr h="286438">
                <a:tc>
                  <a:txBody>
                    <a:bodyPr/>
                    <a:lstStyle/>
                    <a:p>
                      <a:r>
                        <a:rPr lang="es-CL" sz="1100" dirty="0" smtClean="0"/>
                        <a:t>24 Transferencias corrientes </a:t>
                      </a:r>
                      <a:endParaRPr lang="es-CL" sz="1100" dirty="0"/>
                    </a:p>
                  </a:txBody>
                  <a:tcP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3.449.359 </a:t>
                      </a:r>
                      <a:endParaRPr lang="es-CL"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3.428.694 </a:t>
                      </a:r>
                      <a:endParaRPr lang="es-CL" sz="11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286439">
                <a:tc>
                  <a:txBody>
                    <a:bodyPr/>
                    <a:lstStyle/>
                    <a:p>
                      <a:r>
                        <a:rPr lang="es-CL" sz="1100" dirty="0" smtClean="0"/>
                        <a:t>32 Préstamos </a:t>
                      </a:r>
                      <a:endParaRPr lang="es-CL" sz="1100" dirty="0"/>
                    </a:p>
                  </a:txBody>
                  <a:tcP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4.029.476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3.768.055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275422">
                <a:tc>
                  <a:txBody>
                    <a:bodyPr/>
                    <a:lstStyle/>
                    <a:p>
                      <a:r>
                        <a:rPr lang="es-CL" sz="1100" dirty="0" smtClean="0"/>
                        <a:t>33 Transferencias de capital </a:t>
                      </a:r>
                      <a:endParaRPr lang="es-CL" sz="1100" dirty="0"/>
                    </a:p>
                  </a:txBody>
                  <a:tcP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4.820.586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4.800.046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286438">
                <a:tc>
                  <a:txBody>
                    <a:bodyPr/>
                    <a:lstStyle/>
                    <a:p>
                      <a:r>
                        <a:rPr lang="es-CL" sz="1100" b="1" dirty="0" smtClean="0"/>
                        <a:t>Subtotal Productos Estratégicos </a:t>
                      </a:r>
                      <a:endParaRPr lang="es-CL" sz="1100" b="1" dirty="0"/>
                    </a:p>
                  </a:txBody>
                  <a:tcP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12.299.421 </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11.996.795 </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286439">
                <a:tc>
                  <a:txBody>
                    <a:bodyPr/>
                    <a:lstStyle/>
                    <a:p>
                      <a:r>
                        <a:rPr lang="es-CL" sz="1100" b="1" dirty="0" smtClean="0"/>
                        <a:t>Subtotal Gestión Interna </a:t>
                      </a:r>
                      <a:endParaRPr lang="es-CL" sz="1100" b="1" dirty="0"/>
                    </a:p>
                  </a:txBody>
                  <a:tcP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3.095.511 </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3.095.511 </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286438">
                <a:tc>
                  <a:txBody>
                    <a:bodyPr/>
                    <a:lstStyle/>
                    <a:p>
                      <a:r>
                        <a:rPr lang="es-CL" sz="1100" b="1" dirty="0" smtClean="0"/>
                        <a:t>Total General</a:t>
                      </a:r>
                      <a:endParaRPr lang="es-CL" sz="1100" b="1" dirty="0"/>
                    </a:p>
                  </a:txBody>
                  <a:tcPr/>
                </a:tc>
                <a:tc>
                  <a:txBody>
                    <a:bodyPr/>
                    <a:lstStyle/>
                    <a:p>
                      <a:pPr algn="ct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15.394.932 </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15.092.306 </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bl>
          </a:graphicData>
        </a:graphic>
      </p:graphicFrame>
      <p:sp>
        <p:nvSpPr>
          <p:cNvPr id="11" name="CuadroTexto 10"/>
          <p:cNvSpPr txBox="1"/>
          <p:nvPr/>
        </p:nvSpPr>
        <p:spPr>
          <a:xfrm>
            <a:off x="323528" y="6229965"/>
            <a:ext cx="6983434"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a:t>
            </a:r>
            <a:r>
              <a:rPr lang="es-CL" dirty="0">
                <a:solidFill>
                  <a:srgbClr val="4D4D4D"/>
                </a:solidFill>
              </a:rPr>
              <a:t> Sistema Tesorería y SIGFE, 31 de diciembre del </a:t>
            </a:r>
            <a:r>
              <a:rPr lang="es-CL" dirty="0" smtClean="0">
                <a:solidFill>
                  <a:srgbClr val="4D4D4D"/>
                </a:solidFill>
              </a:rPr>
              <a:t>2021.</a:t>
            </a:r>
            <a:endParaRPr lang="es-CL" dirty="0">
              <a:solidFill>
                <a:srgbClr val="4D4D4D"/>
              </a:solidFill>
            </a:endParaRPr>
          </a:p>
        </p:txBody>
      </p:sp>
      <p:pic>
        <p:nvPicPr>
          <p:cNvPr id="9" name="Picture 3"/>
          <p:cNvPicPr>
            <a:picLocks noChangeAspect="1" noChangeArrowheads="1"/>
          </p:cNvPicPr>
          <p:nvPr/>
        </p:nvPicPr>
        <p:blipFill>
          <a:blip r:embed="rId4" cstate="print"/>
          <a:srcRect/>
          <a:stretch>
            <a:fillRect/>
          </a:stretch>
        </p:blipFill>
        <p:spPr bwMode="auto">
          <a:xfrm>
            <a:off x="19151" y="5123445"/>
            <a:ext cx="1107233" cy="624212"/>
          </a:xfrm>
          <a:prstGeom prst="rect">
            <a:avLst/>
          </a:prstGeom>
          <a:noFill/>
          <a:ln w="9525">
            <a:noFill/>
            <a:miter lim="800000"/>
            <a:headEnd/>
            <a:tailEnd/>
          </a:ln>
        </p:spPr>
      </p:pic>
      <p:graphicFrame>
        <p:nvGraphicFramePr>
          <p:cNvPr id="12" name="Tabla 11"/>
          <p:cNvGraphicFramePr>
            <a:graphicFrameLocks noGrp="1"/>
          </p:cNvGraphicFramePr>
          <p:nvPr>
            <p:extLst>
              <p:ext uri="{D42A27DB-BD31-4B8C-83A1-F6EECF244321}">
                <p14:modId xmlns:p14="http://schemas.microsoft.com/office/powerpoint/2010/main" val="3489741943"/>
              </p:ext>
            </p:extLst>
          </p:nvPr>
        </p:nvGraphicFramePr>
        <p:xfrm>
          <a:off x="3630060" y="5349215"/>
          <a:ext cx="5325763" cy="865779"/>
        </p:xfrm>
        <a:graphic>
          <a:graphicData uri="http://schemas.openxmlformats.org/drawingml/2006/table">
            <a:tbl>
              <a:tblPr/>
              <a:tblGrid>
                <a:gridCol w="1045251">
                  <a:extLst>
                    <a:ext uri="{9D8B030D-6E8A-4147-A177-3AD203B41FA5}">
                      <a16:colId xmlns:a16="http://schemas.microsoft.com/office/drawing/2014/main" xmlns="" val="20000"/>
                    </a:ext>
                  </a:extLst>
                </a:gridCol>
                <a:gridCol w="4280512">
                  <a:extLst>
                    <a:ext uri="{9D8B030D-6E8A-4147-A177-3AD203B41FA5}">
                      <a16:colId xmlns:a16="http://schemas.microsoft.com/office/drawing/2014/main" xmlns="" val="20001"/>
                    </a:ext>
                  </a:extLst>
                </a:gridCol>
              </a:tblGrid>
              <a:tr h="865779">
                <a:tc>
                  <a:txBody>
                    <a:bodyPr/>
                    <a:lstStyle/>
                    <a:p>
                      <a:pPr algn="l" rtl="0" fontAlgn="ctr"/>
                      <a:r>
                        <a:rPr lang="es-CL" sz="1000" b="1" i="0" u="none" strike="noStrike" dirty="0" smtClean="0">
                          <a:solidFill>
                            <a:srgbClr val="4D4D4D"/>
                          </a:solidFill>
                          <a:latin typeface="+mn-lt"/>
                        </a:rPr>
                        <a:t>Principales</a:t>
                      </a:r>
                      <a:r>
                        <a:rPr lang="es-CL" sz="1000" b="1" i="0" u="none" strike="noStrike" baseline="0" dirty="0" smtClean="0">
                          <a:solidFill>
                            <a:srgbClr val="4D4D4D"/>
                          </a:solidFill>
                          <a:latin typeface="+mn-lt"/>
                        </a:rPr>
                        <a:t> </a:t>
                      </a:r>
                    </a:p>
                    <a:p>
                      <a:pPr algn="l" rtl="0" fontAlgn="ctr"/>
                      <a:r>
                        <a:rPr lang="es-CL" sz="1000" b="1" i="0" u="none" strike="noStrike" baseline="0" dirty="0" smtClean="0">
                          <a:solidFill>
                            <a:srgbClr val="4D4D4D"/>
                          </a:solidFill>
                          <a:latin typeface="+mn-lt"/>
                        </a:rPr>
                        <a:t>rubros</a:t>
                      </a:r>
                      <a:r>
                        <a:rPr lang="es-CL" sz="1000" b="1" i="0" u="none" strike="noStrike" dirty="0" smtClean="0">
                          <a:solidFill>
                            <a:srgbClr val="4D4D4D"/>
                          </a:solidFill>
                          <a:latin typeface="+mn-lt"/>
                        </a:rPr>
                        <a:t>: </a:t>
                      </a:r>
                      <a:endParaRPr lang="es-CL" sz="1000" b="1" i="0" u="none" strike="noStrike" dirty="0">
                        <a:solidFill>
                          <a:srgbClr val="4D4D4D"/>
                        </a:solidFill>
                        <a:latin typeface="+mn-lt"/>
                      </a:endParaRP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just"/>
                      <a:r>
                        <a:rPr lang="es-CL" sz="1000" kern="1200" dirty="0" smtClean="0">
                          <a:solidFill>
                            <a:schemeClr val="tx1"/>
                          </a:solidFill>
                          <a:effectLst/>
                          <a:latin typeface="+mn-lt"/>
                          <a:ea typeface="+mn-ea"/>
                          <a:cs typeface="+mn-cs"/>
                        </a:rPr>
                        <a:t>Paltos, Gallinas, Lechuga, Bovinos, Nogales, Tomate, Limones, Uva de mesa, Apicultura, Alfalfa, Papas, Durazno, Clavel, Caprinos-leche, Equinos, Caprinos, Pimentón, Avena Forrajera, Ornamentales, Flores en invernadero, Animal, Textilería, Durazno Conservero, Frutilla, </a:t>
                      </a:r>
                      <a:r>
                        <a:rPr lang="es-CL" sz="1000" kern="1200" dirty="0" err="1" smtClean="0">
                          <a:solidFill>
                            <a:schemeClr val="tx1"/>
                          </a:solidFill>
                          <a:effectLst/>
                          <a:latin typeface="+mn-lt"/>
                          <a:ea typeface="+mn-ea"/>
                          <a:cs typeface="+mn-cs"/>
                        </a:rPr>
                        <a:t>Lilium</a:t>
                      </a:r>
                      <a:r>
                        <a:rPr lang="es-CL" sz="1000" kern="1200" dirty="0" smtClean="0">
                          <a:solidFill>
                            <a:schemeClr val="tx1"/>
                          </a:solidFill>
                          <a:effectLst/>
                          <a:latin typeface="+mn-lt"/>
                          <a:ea typeface="+mn-ea"/>
                          <a:cs typeface="+mn-cs"/>
                        </a:rPr>
                        <a:t>; estos representan el 75% de los recursos monetarios entregados y el 75% de las Solicitudes realizadas.</a:t>
                      </a:r>
                      <a:endParaRPr lang="es-CL" sz="1000" kern="1200" dirty="0">
                        <a:solidFill>
                          <a:schemeClr val="tx1"/>
                        </a:solidFill>
                        <a:effectLst/>
                        <a:latin typeface="+mn-lt"/>
                        <a:ea typeface="+mn-ea"/>
                        <a:cs typeface="+mn-cs"/>
                      </a:endParaRP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6" name="Marcador de número de diapositiva 5"/>
          <p:cNvSpPr>
            <a:spLocks noGrp="1"/>
          </p:cNvSpPr>
          <p:nvPr>
            <p:ph type="sldNum" sz="quarter" idx="12"/>
          </p:nvPr>
        </p:nvSpPr>
        <p:spPr/>
        <p:txBody>
          <a:bodyPr/>
          <a:lstStyle/>
          <a:p>
            <a:fld id="{B2AA1C21-4A01-FC47-935A-F64BC8B7BE09}" type="slidenum">
              <a:rPr lang="en-US" smtClean="0"/>
              <a:t>44</a:t>
            </a:fld>
            <a:endParaRPr lang="en-US"/>
          </a:p>
        </p:txBody>
      </p:sp>
    </p:spTree>
    <p:extLst>
      <p:ext uri="{BB962C8B-B14F-4D97-AF65-F5344CB8AC3E}">
        <p14:creationId xmlns:p14="http://schemas.microsoft.com/office/powerpoint/2010/main" val="74591228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457200" y="87351"/>
            <a:ext cx="8229600" cy="1143000"/>
          </a:xfrm>
        </p:spPr>
        <p:txBody>
          <a:bodyPr>
            <a:normAutofit/>
          </a:bodyPr>
          <a:lstStyle/>
          <a:p>
            <a:pPr>
              <a:spcBef>
                <a:spcPct val="20000"/>
              </a:spcBef>
            </a:pPr>
            <a:r>
              <a:rPr lang="es-CL" sz="2800" dirty="0">
                <a:solidFill>
                  <a:srgbClr val="333333"/>
                </a:solidFill>
                <a:latin typeface="Berlin Sans FB" panose="020E0602020502020306" pitchFamily="34" charset="0"/>
                <a:ea typeface="+mn-ea"/>
                <a:cs typeface="+mn-cs"/>
              </a:rPr>
              <a:t>INDAP en REGIONES  </a:t>
            </a:r>
          </a:p>
        </p:txBody>
      </p:sp>
      <p:sp>
        <p:nvSpPr>
          <p:cNvPr id="4" name="Marcador de contenido 3"/>
          <p:cNvSpPr>
            <a:spLocks noGrp="1"/>
          </p:cNvSpPr>
          <p:nvPr>
            <p:ph idx="1"/>
          </p:nvPr>
        </p:nvSpPr>
        <p:spPr>
          <a:xfrm>
            <a:off x="457200" y="782198"/>
            <a:ext cx="8229600" cy="5029919"/>
          </a:xfrm>
        </p:spPr>
        <p:txBody>
          <a:bodyPr/>
          <a:lstStyle/>
          <a:p>
            <a:pPr marL="0" indent="0">
              <a:buNone/>
            </a:pPr>
            <a:r>
              <a:rPr lang="es-CL" sz="2000" b="1" dirty="0" smtClean="0"/>
              <a:t>Valparaíso</a:t>
            </a:r>
            <a:r>
              <a:rPr lang="es-CL" dirty="0" smtClean="0"/>
              <a:t> </a:t>
            </a:r>
            <a:endParaRPr lang="es-CL" dirty="0"/>
          </a:p>
        </p:txBody>
      </p:sp>
      <p:pic>
        <p:nvPicPr>
          <p:cNvPr id="10" name="Imagen 9"/>
          <p:cNvPicPr>
            <a:picLocks noChangeAspect="1"/>
          </p:cNvPicPr>
          <p:nvPr/>
        </p:nvPicPr>
        <p:blipFill>
          <a:blip r:embed="rId2"/>
          <a:stretch>
            <a:fillRect/>
          </a:stretch>
        </p:blipFill>
        <p:spPr>
          <a:xfrm>
            <a:off x="188177" y="1508961"/>
            <a:ext cx="938207" cy="1100777"/>
          </a:xfrm>
          <a:prstGeom prst="rect">
            <a:avLst/>
          </a:prstGeom>
        </p:spPr>
      </p:pic>
      <p:sp>
        <p:nvSpPr>
          <p:cNvPr id="11" name="CuadroTexto 10"/>
          <p:cNvSpPr txBox="1"/>
          <p:nvPr/>
        </p:nvSpPr>
        <p:spPr>
          <a:xfrm>
            <a:off x="237162" y="6659041"/>
            <a:ext cx="6983434" cy="246221"/>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sz="1000" b="1" dirty="0">
                <a:solidFill>
                  <a:srgbClr val="4D4D4D"/>
                </a:solidFill>
              </a:rPr>
              <a:t>Fuente:</a:t>
            </a:r>
            <a:r>
              <a:rPr lang="es-CL" sz="1000" dirty="0">
                <a:solidFill>
                  <a:srgbClr val="4D4D4D"/>
                </a:solidFill>
              </a:rPr>
              <a:t> Sistema Tesorería y SIGFE, 31 de diciembre del </a:t>
            </a:r>
            <a:r>
              <a:rPr lang="es-CL" sz="1000" dirty="0" smtClean="0">
                <a:solidFill>
                  <a:srgbClr val="4D4D4D"/>
                </a:solidFill>
              </a:rPr>
              <a:t>2021.</a:t>
            </a:r>
            <a:endParaRPr lang="es-CL" sz="1000" dirty="0">
              <a:solidFill>
                <a:srgbClr val="4D4D4D"/>
              </a:solidFill>
            </a:endParaRPr>
          </a:p>
        </p:txBody>
      </p:sp>
      <p:sp>
        <p:nvSpPr>
          <p:cNvPr id="6" name="Marcador de número de diapositiva 5"/>
          <p:cNvSpPr>
            <a:spLocks noGrp="1"/>
          </p:cNvSpPr>
          <p:nvPr>
            <p:ph type="sldNum" sz="quarter" idx="12"/>
          </p:nvPr>
        </p:nvSpPr>
        <p:spPr/>
        <p:txBody>
          <a:bodyPr/>
          <a:lstStyle/>
          <a:p>
            <a:fld id="{B2AA1C21-4A01-FC47-935A-F64BC8B7BE09}" type="slidenum">
              <a:rPr lang="en-US" smtClean="0"/>
              <a:t>45</a:t>
            </a:fld>
            <a:endParaRPr lang="en-US"/>
          </a:p>
        </p:txBody>
      </p:sp>
      <p:graphicFrame>
        <p:nvGraphicFramePr>
          <p:cNvPr id="7" name="Tabla 6"/>
          <p:cNvGraphicFramePr>
            <a:graphicFrameLocks noGrp="1"/>
          </p:cNvGraphicFramePr>
          <p:nvPr>
            <p:extLst>
              <p:ext uri="{D42A27DB-BD31-4B8C-83A1-F6EECF244321}">
                <p14:modId xmlns:p14="http://schemas.microsoft.com/office/powerpoint/2010/main" val="3537879673"/>
              </p:ext>
            </p:extLst>
          </p:nvPr>
        </p:nvGraphicFramePr>
        <p:xfrm>
          <a:off x="1200513" y="1259894"/>
          <a:ext cx="6220460" cy="1760987"/>
        </p:xfrm>
        <a:graphic>
          <a:graphicData uri="http://schemas.openxmlformats.org/drawingml/2006/table">
            <a:tbl>
              <a:tblPr firstRow="1" firstCol="1" bandRow="1">
                <a:tableStyleId>{5C22544A-7EE6-4342-B048-85BDC9FD1C3A}</a:tableStyleId>
              </a:tblPr>
              <a:tblGrid>
                <a:gridCol w="2524125">
                  <a:extLst>
                    <a:ext uri="{9D8B030D-6E8A-4147-A177-3AD203B41FA5}">
                      <a16:colId xmlns:a16="http://schemas.microsoft.com/office/drawing/2014/main" xmlns="" val="20000"/>
                    </a:ext>
                  </a:extLst>
                </a:gridCol>
                <a:gridCol w="723900">
                  <a:extLst>
                    <a:ext uri="{9D8B030D-6E8A-4147-A177-3AD203B41FA5}">
                      <a16:colId xmlns:a16="http://schemas.microsoft.com/office/drawing/2014/main" xmlns="" val="20001"/>
                    </a:ext>
                  </a:extLst>
                </a:gridCol>
                <a:gridCol w="630555">
                  <a:extLst>
                    <a:ext uri="{9D8B030D-6E8A-4147-A177-3AD203B41FA5}">
                      <a16:colId xmlns:a16="http://schemas.microsoft.com/office/drawing/2014/main" xmlns="" val="20002"/>
                    </a:ext>
                  </a:extLst>
                </a:gridCol>
                <a:gridCol w="539750">
                  <a:extLst>
                    <a:ext uri="{9D8B030D-6E8A-4147-A177-3AD203B41FA5}">
                      <a16:colId xmlns:a16="http://schemas.microsoft.com/office/drawing/2014/main" xmlns="" val="20003"/>
                    </a:ext>
                  </a:extLst>
                </a:gridCol>
                <a:gridCol w="450215">
                  <a:extLst>
                    <a:ext uri="{9D8B030D-6E8A-4147-A177-3AD203B41FA5}">
                      <a16:colId xmlns:a16="http://schemas.microsoft.com/office/drawing/2014/main" xmlns="" val="20004"/>
                    </a:ext>
                  </a:extLst>
                </a:gridCol>
                <a:gridCol w="361950">
                  <a:extLst>
                    <a:ext uri="{9D8B030D-6E8A-4147-A177-3AD203B41FA5}">
                      <a16:colId xmlns:a16="http://schemas.microsoft.com/office/drawing/2014/main" xmlns="" val="20005"/>
                    </a:ext>
                  </a:extLst>
                </a:gridCol>
                <a:gridCol w="539750">
                  <a:extLst>
                    <a:ext uri="{9D8B030D-6E8A-4147-A177-3AD203B41FA5}">
                      <a16:colId xmlns:a16="http://schemas.microsoft.com/office/drawing/2014/main" xmlns="" val="20006"/>
                    </a:ext>
                  </a:extLst>
                </a:gridCol>
                <a:gridCol w="450215">
                  <a:extLst>
                    <a:ext uri="{9D8B030D-6E8A-4147-A177-3AD203B41FA5}">
                      <a16:colId xmlns:a16="http://schemas.microsoft.com/office/drawing/2014/main" xmlns="" val="20007"/>
                    </a:ext>
                  </a:extLst>
                </a:gridCol>
              </a:tblGrid>
              <a:tr h="0">
                <a:tc>
                  <a:txBody>
                    <a:bodyPr/>
                    <a:lstStyle/>
                    <a:p>
                      <a:pPr>
                        <a:lnSpc>
                          <a:spcPct val="107000"/>
                        </a:lnSpc>
                        <a:spcAft>
                          <a:spcPts val="0"/>
                        </a:spcAft>
                      </a:pPr>
                      <a:r>
                        <a:rPr lang="es-CL" sz="900" dirty="0">
                          <a:effectLst/>
                        </a:rPr>
                        <a:t>Subtitulo / 24 - Transferencias Corrientes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Ppto.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Ejec.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Avance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Masc.</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Fem.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Pers. Jurid.</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Total</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0"/>
                  </a:ext>
                </a:extLst>
              </a:tr>
              <a:tr h="0">
                <a:tc>
                  <a:txBody>
                    <a:bodyPr/>
                    <a:lstStyle/>
                    <a:p>
                      <a:pPr>
                        <a:lnSpc>
                          <a:spcPct val="107000"/>
                        </a:lnSpc>
                        <a:spcAft>
                          <a:spcPts val="0"/>
                        </a:spcAft>
                      </a:pPr>
                      <a:r>
                        <a:rPr lang="es-CL" sz="900">
                          <a:effectLst/>
                        </a:rPr>
                        <a:t>24.01.386 - Seguro Agrícola</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270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1"/>
                  </a:ext>
                </a:extLst>
              </a:tr>
              <a:tr h="0">
                <a:tc>
                  <a:txBody>
                    <a:bodyPr/>
                    <a:lstStyle/>
                    <a:p>
                      <a:pPr>
                        <a:lnSpc>
                          <a:spcPct val="107000"/>
                        </a:lnSpc>
                        <a:spcAft>
                          <a:spcPts val="0"/>
                        </a:spcAft>
                      </a:pPr>
                      <a:r>
                        <a:rPr lang="es-CL" sz="900">
                          <a:effectLst/>
                        </a:rPr>
                        <a:t>24.01.389 - Sistema de Incentivos Ley Nº 20,412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482.469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467.350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96,87%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290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2"/>
                  </a:ext>
                </a:extLst>
              </a:tr>
              <a:tr h="0">
                <a:tc>
                  <a:txBody>
                    <a:bodyPr/>
                    <a:lstStyle/>
                    <a:p>
                      <a:pPr>
                        <a:lnSpc>
                          <a:spcPct val="107000"/>
                        </a:lnSpc>
                        <a:spcAft>
                          <a:spcPts val="0"/>
                        </a:spcAft>
                      </a:pPr>
                      <a:r>
                        <a:rPr lang="es-CL" sz="900">
                          <a:effectLst/>
                        </a:rPr>
                        <a:t>24.01.404 - Emergencias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478.545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478.545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2.139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910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3.049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3"/>
                  </a:ext>
                </a:extLst>
              </a:tr>
              <a:tr h="0">
                <a:tc>
                  <a:txBody>
                    <a:bodyPr/>
                    <a:lstStyle/>
                    <a:p>
                      <a:pPr>
                        <a:lnSpc>
                          <a:spcPct val="107000"/>
                        </a:lnSpc>
                        <a:spcAft>
                          <a:spcPts val="0"/>
                        </a:spcAft>
                      </a:pPr>
                      <a:r>
                        <a:rPr lang="es-CL" sz="900">
                          <a:effectLst/>
                        </a:rPr>
                        <a:t>24.01.407 - Desarrollo Capacidades Productivas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27.282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27.278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4"/>
                  </a:ext>
                </a:extLst>
              </a:tr>
              <a:tr h="0">
                <a:tc>
                  <a:txBody>
                    <a:bodyPr/>
                    <a:lstStyle/>
                    <a:p>
                      <a:pPr>
                        <a:lnSpc>
                          <a:spcPct val="107000"/>
                        </a:lnSpc>
                        <a:spcAft>
                          <a:spcPts val="0"/>
                        </a:spcAft>
                      </a:pPr>
                      <a:r>
                        <a:rPr lang="es-CL" sz="900">
                          <a:effectLst/>
                        </a:rPr>
                        <a:t>24.01.415 - Servicios De Asesoría Técnica - SAT</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792.027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791.593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1.079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326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1.409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5"/>
                  </a:ext>
                </a:extLst>
              </a:tr>
              <a:tr h="0">
                <a:tc>
                  <a:txBody>
                    <a:bodyPr/>
                    <a:lstStyle/>
                    <a:p>
                      <a:pPr>
                        <a:lnSpc>
                          <a:spcPct val="107000"/>
                        </a:lnSpc>
                        <a:spcAft>
                          <a:spcPts val="0"/>
                        </a:spcAft>
                      </a:pPr>
                      <a:r>
                        <a:rPr lang="es-CL" sz="900">
                          <a:effectLst/>
                        </a:rPr>
                        <a:t>24.01.416 - Programa PRODESAL Asesorías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1.532.475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1.527.659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99,69%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3.040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2.324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5.365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6"/>
                  </a:ext>
                </a:extLst>
              </a:tr>
              <a:tr h="0">
                <a:tc>
                  <a:txBody>
                    <a:bodyPr/>
                    <a:lstStyle/>
                    <a:p>
                      <a:pPr>
                        <a:lnSpc>
                          <a:spcPct val="107000"/>
                        </a:lnSpc>
                        <a:spcAft>
                          <a:spcPts val="0"/>
                        </a:spcAft>
                      </a:pPr>
                      <a:r>
                        <a:rPr lang="es-CL" sz="900" dirty="0">
                          <a:effectLst/>
                        </a:rPr>
                        <a:t>24.01.418 - Programa PDTI Asesorías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90.590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90.590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8"/>
                  </a:ext>
                </a:extLst>
              </a:tr>
              <a:tr h="0">
                <a:tc>
                  <a:txBody>
                    <a:bodyPr/>
                    <a:lstStyle/>
                    <a:p>
                      <a:pPr>
                        <a:lnSpc>
                          <a:spcPct val="107000"/>
                        </a:lnSpc>
                        <a:spcAft>
                          <a:spcPts val="0"/>
                        </a:spcAft>
                      </a:pPr>
                      <a:r>
                        <a:rPr lang="es-CL" sz="900" dirty="0">
                          <a:effectLst/>
                        </a:rPr>
                        <a:t>24.01.420 - Alianzas Productivas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45.612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45.319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99,36%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0"/>
                  </a:ext>
                </a:extLst>
              </a:tr>
              <a:tr h="0">
                <a:tc>
                  <a:txBody>
                    <a:bodyPr/>
                    <a:lstStyle/>
                    <a:p>
                      <a:pPr>
                        <a:lnSpc>
                          <a:spcPct val="107000"/>
                        </a:lnSpc>
                        <a:spcAft>
                          <a:spcPts val="0"/>
                        </a:spcAft>
                      </a:pPr>
                      <a:r>
                        <a:rPr lang="es-CL" sz="900">
                          <a:effectLst/>
                        </a:rPr>
                        <a:t>24.01.421 - Asesoría para Comercialización</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360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360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1"/>
                  </a:ext>
                </a:extLst>
              </a:tr>
              <a:tr h="0">
                <a:tc>
                  <a:txBody>
                    <a:bodyPr/>
                    <a:lstStyle/>
                    <a:p>
                      <a:pPr>
                        <a:lnSpc>
                          <a:spcPct val="107000"/>
                        </a:lnSpc>
                        <a:spcAft>
                          <a:spcPts val="0"/>
                        </a:spcAft>
                      </a:pPr>
                      <a:r>
                        <a:rPr lang="es-CL" sz="900" b="1">
                          <a:effectLst/>
                        </a:rPr>
                        <a:t>Total</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3.449.359</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3.428.694</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99,40%</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4673</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2.841</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11</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7.525</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2"/>
                  </a:ext>
                </a:extLst>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1039997946"/>
              </p:ext>
            </p:extLst>
          </p:nvPr>
        </p:nvGraphicFramePr>
        <p:xfrm>
          <a:off x="1194163" y="4736966"/>
          <a:ext cx="6233159" cy="1760987"/>
        </p:xfrm>
        <a:graphic>
          <a:graphicData uri="http://schemas.openxmlformats.org/drawingml/2006/table">
            <a:tbl>
              <a:tblPr firstRow="1" firstCol="1" bandRow="1">
                <a:tableStyleId>{5C22544A-7EE6-4342-B048-85BDC9FD1C3A}</a:tableStyleId>
              </a:tblPr>
              <a:tblGrid>
                <a:gridCol w="2521043">
                  <a:extLst>
                    <a:ext uri="{9D8B030D-6E8A-4147-A177-3AD203B41FA5}">
                      <a16:colId xmlns:a16="http://schemas.microsoft.com/office/drawing/2014/main" xmlns="" val="20000"/>
                    </a:ext>
                  </a:extLst>
                </a:gridCol>
                <a:gridCol w="723016">
                  <a:extLst>
                    <a:ext uri="{9D8B030D-6E8A-4147-A177-3AD203B41FA5}">
                      <a16:colId xmlns:a16="http://schemas.microsoft.com/office/drawing/2014/main" xmlns="" val="20001"/>
                    </a:ext>
                  </a:extLst>
                </a:gridCol>
                <a:gridCol w="621540">
                  <a:extLst>
                    <a:ext uri="{9D8B030D-6E8A-4147-A177-3AD203B41FA5}">
                      <a16:colId xmlns:a16="http://schemas.microsoft.com/office/drawing/2014/main" xmlns="" val="20002"/>
                    </a:ext>
                  </a:extLst>
                </a:gridCol>
                <a:gridCol w="508648">
                  <a:extLst>
                    <a:ext uri="{9D8B030D-6E8A-4147-A177-3AD203B41FA5}">
                      <a16:colId xmlns:a16="http://schemas.microsoft.com/office/drawing/2014/main" xmlns="" val="20003"/>
                    </a:ext>
                  </a:extLst>
                </a:gridCol>
                <a:gridCol w="488353">
                  <a:extLst>
                    <a:ext uri="{9D8B030D-6E8A-4147-A177-3AD203B41FA5}">
                      <a16:colId xmlns:a16="http://schemas.microsoft.com/office/drawing/2014/main" xmlns="" val="20004"/>
                    </a:ext>
                  </a:extLst>
                </a:gridCol>
                <a:gridCol w="449665">
                  <a:extLst>
                    <a:ext uri="{9D8B030D-6E8A-4147-A177-3AD203B41FA5}">
                      <a16:colId xmlns:a16="http://schemas.microsoft.com/office/drawing/2014/main" xmlns="" val="20005"/>
                    </a:ext>
                  </a:extLst>
                </a:gridCol>
                <a:gridCol w="449031">
                  <a:extLst>
                    <a:ext uri="{9D8B030D-6E8A-4147-A177-3AD203B41FA5}">
                      <a16:colId xmlns:a16="http://schemas.microsoft.com/office/drawing/2014/main" xmlns="" val="20006"/>
                    </a:ext>
                  </a:extLst>
                </a:gridCol>
                <a:gridCol w="471863">
                  <a:extLst>
                    <a:ext uri="{9D8B030D-6E8A-4147-A177-3AD203B41FA5}">
                      <a16:colId xmlns:a16="http://schemas.microsoft.com/office/drawing/2014/main" xmlns="" val="20007"/>
                    </a:ext>
                  </a:extLst>
                </a:gridCol>
              </a:tblGrid>
              <a:tr h="0">
                <a:tc>
                  <a:txBody>
                    <a:bodyPr/>
                    <a:lstStyle/>
                    <a:p>
                      <a:pPr>
                        <a:lnSpc>
                          <a:spcPct val="107000"/>
                        </a:lnSpc>
                        <a:spcAft>
                          <a:spcPts val="0"/>
                        </a:spcAft>
                      </a:pPr>
                      <a:r>
                        <a:rPr lang="es-CL" sz="900" dirty="0">
                          <a:effectLst/>
                        </a:rPr>
                        <a:t>Subtitulo / 33 - Transferencias de Capital</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Ppto.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Ejec.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Avance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Masc.</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Fem.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a:effectLst/>
                        </a:rPr>
                        <a:t>Pers. Jurid.</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900" dirty="0">
                          <a:effectLst/>
                        </a:rPr>
                        <a:t>Total</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0"/>
                  </a:ext>
                </a:extLst>
              </a:tr>
              <a:tr h="0">
                <a:tc>
                  <a:txBody>
                    <a:bodyPr/>
                    <a:lstStyle/>
                    <a:p>
                      <a:pPr>
                        <a:lnSpc>
                          <a:spcPct val="107000"/>
                        </a:lnSpc>
                        <a:spcAft>
                          <a:spcPts val="0"/>
                        </a:spcAft>
                      </a:pPr>
                      <a:r>
                        <a:rPr lang="es-CL" sz="900">
                          <a:effectLst/>
                        </a:rPr>
                        <a:t>33.01.001 - Riego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2.340.333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2.336.195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99,82%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492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242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744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1"/>
                  </a:ext>
                </a:extLst>
              </a:tr>
              <a:tr h="0">
                <a:tc>
                  <a:txBody>
                    <a:bodyPr/>
                    <a:lstStyle/>
                    <a:p>
                      <a:pPr>
                        <a:lnSpc>
                          <a:spcPct val="107000"/>
                        </a:lnSpc>
                        <a:spcAft>
                          <a:spcPts val="0"/>
                        </a:spcAft>
                      </a:pPr>
                      <a:r>
                        <a:rPr lang="es-CL" sz="900">
                          <a:effectLst/>
                        </a:rPr>
                        <a:t>33.01.002 - Programa PDI</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30.282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30.282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2"/>
                  </a:ext>
                </a:extLst>
              </a:tr>
              <a:tr h="0">
                <a:tc>
                  <a:txBody>
                    <a:bodyPr/>
                    <a:lstStyle/>
                    <a:p>
                      <a:pPr>
                        <a:lnSpc>
                          <a:spcPct val="107000"/>
                        </a:lnSpc>
                        <a:spcAft>
                          <a:spcPts val="0"/>
                        </a:spcAft>
                      </a:pPr>
                      <a:r>
                        <a:rPr lang="es-CL" sz="900">
                          <a:effectLst/>
                        </a:rPr>
                        <a:t>33.01.006 - Programa PRODESAL Inversiones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1.368.760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1.366.499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99,83%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2.291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1.875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4.166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3"/>
                  </a:ext>
                </a:extLst>
              </a:tr>
              <a:tr h="0">
                <a:tc>
                  <a:txBody>
                    <a:bodyPr/>
                    <a:lstStyle/>
                    <a:p>
                      <a:pPr>
                        <a:lnSpc>
                          <a:spcPct val="107000"/>
                        </a:lnSpc>
                        <a:spcAft>
                          <a:spcPts val="0"/>
                        </a:spcAft>
                      </a:pPr>
                      <a:r>
                        <a:rPr lang="es-CL" sz="900">
                          <a:effectLst/>
                        </a:rPr>
                        <a:t>33.01.007 - Programa PDTI Inversiones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127.624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127.624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4"/>
                  </a:ext>
                </a:extLst>
              </a:tr>
              <a:tr h="0">
                <a:tc>
                  <a:txBody>
                    <a:bodyPr/>
                    <a:lstStyle/>
                    <a:p>
                      <a:pPr>
                        <a:lnSpc>
                          <a:spcPct val="107000"/>
                        </a:lnSpc>
                        <a:spcAft>
                          <a:spcPts val="0"/>
                        </a:spcAft>
                      </a:pPr>
                      <a:r>
                        <a:rPr lang="es-CL" sz="900">
                          <a:effectLst/>
                        </a:rPr>
                        <a:t>33.01.008 - Programa Praderas Suplementarias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49.815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49.195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98,76%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5"/>
                  </a:ext>
                </a:extLst>
              </a:tr>
              <a:tr h="0">
                <a:tc>
                  <a:txBody>
                    <a:bodyPr/>
                    <a:lstStyle/>
                    <a:p>
                      <a:pPr>
                        <a:lnSpc>
                          <a:spcPct val="107000"/>
                        </a:lnSpc>
                        <a:spcAft>
                          <a:spcPts val="0"/>
                        </a:spcAft>
                      </a:pPr>
                      <a:r>
                        <a:rPr lang="es-CL" sz="900">
                          <a:effectLst/>
                        </a:rPr>
                        <a:t>33.01.009 - Alianzas Productivas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21.602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21.602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6"/>
                  </a:ext>
                </a:extLst>
              </a:tr>
              <a:tr h="0">
                <a:tc>
                  <a:txBody>
                    <a:bodyPr/>
                    <a:lstStyle/>
                    <a:p>
                      <a:pPr>
                        <a:lnSpc>
                          <a:spcPct val="107000"/>
                        </a:lnSpc>
                        <a:spcAft>
                          <a:spcPts val="0"/>
                        </a:spcAft>
                      </a:pPr>
                      <a:r>
                        <a:rPr lang="es-CL" sz="900">
                          <a:effectLst/>
                        </a:rPr>
                        <a:t>33.01.010 - Convenio INDAP - PRODEMU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11.580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11.580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7"/>
                  </a:ext>
                </a:extLst>
              </a:tr>
              <a:tr h="0">
                <a:tc>
                  <a:txBody>
                    <a:bodyPr/>
                    <a:lstStyle/>
                    <a:p>
                      <a:pPr>
                        <a:lnSpc>
                          <a:spcPct val="107000"/>
                        </a:lnSpc>
                        <a:spcAft>
                          <a:spcPts val="0"/>
                        </a:spcAft>
                      </a:pPr>
                      <a:r>
                        <a:rPr lang="es-CL" sz="900" dirty="0">
                          <a:effectLst/>
                        </a:rPr>
                        <a:t>33.01.012 - Inversiones para Comercialización</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20.767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20.767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9"/>
                  </a:ext>
                </a:extLst>
              </a:tr>
              <a:tr h="0">
                <a:tc>
                  <a:txBody>
                    <a:bodyPr/>
                    <a:lstStyle/>
                    <a:p>
                      <a:pPr>
                        <a:lnSpc>
                          <a:spcPct val="107000"/>
                        </a:lnSpc>
                        <a:spcAft>
                          <a:spcPts val="0"/>
                        </a:spcAft>
                      </a:pPr>
                      <a:r>
                        <a:rPr lang="es-CL" sz="900">
                          <a:effectLst/>
                        </a:rPr>
                        <a:t>33.01.013 - Inversiones SAT</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849.823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836.302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98,41%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296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381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0"/>
                  </a:ext>
                </a:extLst>
              </a:tr>
              <a:tr h="0">
                <a:tc>
                  <a:txBody>
                    <a:bodyPr/>
                    <a:lstStyle/>
                    <a:p>
                      <a:pPr>
                        <a:lnSpc>
                          <a:spcPct val="107000"/>
                        </a:lnSpc>
                        <a:spcAft>
                          <a:spcPts val="0"/>
                        </a:spcAft>
                      </a:pPr>
                      <a:r>
                        <a:rPr lang="es-CL" sz="900" b="1" dirty="0">
                          <a:effectLst/>
                        </a:rPr>
                        <a:t>Total</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4.820.586</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4.800.046</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99,57%</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2.952</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2.160</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14</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5.126</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1"/>
                  </a:ext>
                </a:extLst>
              </a:tr>
            </a:tbl>
          </a:graphicData>
        </a:graphic>
      </p:graphicFrame>
      <p:graphicFrame>
        <p:nvGraphicFramePr>
          <p:cNvPr id="15" name="Gráfico 14"/>
          <p:cNvGraphicFramePr/>
          <p:nvPr>
            <p:extLst>
              <p:ext uri="{D42A27DB-BD31-4B8C-83A1-F6EECF244321}">
                <p14:modId xmlns:p14="http://schemas.microsoft.com/office/powerpoint/2010/main" val="1508638488"/>
              </p:ext>
            </p:extLst>
          </p:nvPr>
        </p:nvGraphicFramePr>
        <p:xfrm>
          <a:off x="7420973" y="1502032"/>
          <a:ext cx="1715590" cy="145543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Gráfico 15"/>
          <p:cNvGraphicFramePr/>
          <p:nvPr>
            <p:extLst>
              <p:ext uri="{D42A27DB-BD31-4B8C-83A1-F6EECF244321}">
                <p14:modId xmlns:p14="http://schemas.microsoft.com/office/powerpoint/2010/main" val="628282651"/>
              </p:ext>
            </p:extLst>
          </p:nvPr>
        </p:nvGraphicFramePr>
        <p:xfrm>
          <a:off x="7458890" y="3193636"/>
          <a:ext cx="1716678" cy="13942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Gráfico 16"/>
          <p:cNvGraphicFramePr/>
          <p:nvPr>
            <p:extLst>
              <p:ext uri="{D42A27DB-BD31-4B8C-83A1-F6EECF244321}">
                <p14:modId xmlns:p14="http://schemas.microsoft.com/office/powerpoint/2010/main" val="970162878"/>
              </p:ext>
            </p:extLst>
          </p:nvPr>
        </p:nvGraphicFramePr>
        <p:xfrm>
          <a:off x="7436848" y="4998720"/>
          <a:ext cx="1707153" cy="136497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0" name="Tabla 19"/>
          <p:cNvGraphicFramePr>
            <a:graphicFrameLocks noGrp="1"/>
          </p:cNvGraphicFramePr>
          <p:nvPr>
            <p:extLst>
              <p:ext uri="{D42A27DB-BD31-4B8C-83A1-F6EECF244321}">
                <p14:modId xmlns:p14="http://schemas.microsoft.com/office/powerpoint/2010/main" val="3176299817"/>
              </p:ext>
            </p:extLst>
          </p:nvPr>
        </p:nvGraphicFramePr>
        <p:xfrm>
          <a:off x="1200513" y="3263019"/>
          <a:ext cx="6227898" cy="1222950"/>
        </p:xfrm>
        <a:graphic>
          <a:graphicData uri="http://schemas.openxmlformats.org/drawingml/2006/table">
            <a:tbl>
              <a:tblPr firstRow="1" firstCol="1" bandRow="1">
                <a:tableStyleId>{5C22544A-7EE6-4342-B048-85BDC9FD1C3A}</a:tableStyleId>
              </a:tblPr>
              <a:tblGrid>
                <a:gridCol w="1663430">
                  <a:extLst>
                    <a:ext uri="{9D8B030D-6E8A-4147-A177-3AD203B41FA5}">
                      <a16:colId xmlns:a16="http://schemas.microsoft.com/office/drawing/2014/main" xmlns="" val="20000"/>
                    </a:ext>
                  </a:extLst>
                </a:gridCol>
                <a:gridCol w="656617">
                  <a:extLst>
                    <a:ext uri="{9D8B030D-6E8A-4147-A177-3AD203B41FA5}">
                      <a16:colId xmlns:a16="http://schemas.microsoft.com/office/drawing/2014/main" xmlns="" val="20001"/>
                    </a:ext>
                  </a:extLst>
                </a:gridCol>
                <a:gridCol w="598594">
                  <a:extLst>
                    <a:ext uri="{9D8B030D-6E8A-4147-A177-3AD203B41FA5}">
                      <a16:colId xmlns:a16="http://schemas.microsoft.com/office/drawing/2014/main" xmlns="" val="20002"/>
                    </a:ext>
                  </a:extLst>
                </a:gridCol>
                <a:gridCol w="531223">
                  <a:extLst>
                    <a:ext uri="{9D8B030D-6E8A-4147-A177-3AD203B41FA5}">
                      <a16:colId xmlns:a16="http://schemas.microsoft.com/office/drawing/2014/main" xmlns="" val="20003"/>
                    </a:ext>
                  </a:extLst>
                </a:gridCol>
                <a:gridCol w="418012">
                  <a:extLst>
                    <a:ext uri="{9D8B030D-6E8A-4147-A177-3AD203B41FA5}">
                      <a16:colId xmlns:a16="http://schemas.microsoft.com/office/drawing/2014/main" xmlns="" val="20004"/>
                    </a:ext>
                  </a:extLst>
                </a:gridCol>
                <a:gridCol w="383177">
                  <a:extLst>
                    <a:ext uri="{9D8B030D-6E8A-4147-A177-3AD203B41FA5}">
                      <a16:colId xmlns:a16="http://schemas.microsoft.com/office/drawing/2014/main" xmlns="" val="20005"/>
                    </a:ext>
                  </a:extLst>
                </a:gridCol>
                <a:gridCol w="418011">
                  <a:extLst>
                    <a:ext uri="{9D8B030D-6E8A-4147-A177-3AD203B41FA5}">
                      <a16:colId xmlns:a16="http://schemas.microsoft.com/office/drawing/2014/main" xmlns="" val="20006"/>
                    </a:ext>
                  </a:extLst>
                </a:gridCol>
                <a:gridCol w="365760">
                  <a:extLst>
                    <a:ext uri="{9D8B030D-6E8A-4147-A177-3AD203B41FA5}">
                      <a16:colId xmlns:a16="http://schemas.microsoft.com/office/drawing/2014/main" xmlns="" val="20007"/>
                    </a:ext>
                  </a:extLst>
                </a:gridCol>
                <a:gridCol w="357052">
                  <a:extLst>
                    <a:ext uri="{9D8B030D-6E8A-4147-A177-3AD203B41FA5}">
                      <a16:colId xmlns:a16="http://schemas.microsoft.com/office/drawing/2014/main" xmlns="" val="20008"/>
                    </a:ext>
                  </a:extLst>
                </a:gridCol>
                <a:gridCol w="487680">
                  <a:extLst>
                    <a:ext uri="{9D8B030D-6E8A-4147-A177-3AD203B41FA5}">
                      <a16:colId xmlns:a16="http://schemas.microsoft.com/office/drawing/2014/main" xmlns="" val="20009"/>
                    </a:ext>
                  </a:extLst>
                </a:gridCol>
                <a:gridCol w="348342">
                  <a:extLst>
                    <a:ext uri="{9D8B030D-6E8A-4147-A177-3AD203B41FA5}">
                      <a16:colId xmlns:a16="http://schemas.microsoft.com/office/drawing/2014/main" xmlns="" val="20010"/>
                    </a:ext>
                  </a:extLst>
                </a:gridCol>
              </a:tblGrid>
              <a:tr h="172362">
                <a:tc rowSpan="2">
                  <a:txBody>
                    <a:bodyPr/>
                    <a:lstStyle/>
                    <a:p>
                      <a:pPr algn="ctr" rtl="0" fontAlgn="ctr"/>
                      <a:r>
                        <a:rPr lang="es-CL" sz="800" u="none" strike="noStrike" dirty="0">
                          <a:effectLst/>
                        </a:rPr>
                        <a:t>Subtitulo / 32 - Créditos</a:t>
                      </a:r>
                      <a:endParaRPr lang="es-CL" sz="800" b="1" i="0" u="none" strike="noStrike" dirty="0">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a:effectLst/>
                        </a:rPr>
                        <a:t>Ppto. M$</a:t>
                      </a:r>
                      <a:endParaRPr lang="es-CL" sz="800" b="1" i="0" u="none" strike="noStrike">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a:effectLst/>
                        </a:rPr>
                        <a:t>Ejec. M$</a:t>
                      </a:r>
                      <a:endParaRPr lang="es-CL" sz="800" b="1" i="0" u="none" strike="noStrike">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dirty="0">
                          <a:effectLst/>
                        </a:rPr>
                        <a:t>Avance</a:t>
                      </a:r>
                      <a:endParaRPr lang="es-CL" sz="800" b="1" i="0" u="none" strike="noStrike" dirty="0">
                        <a:solidFill>
                          <a:srgbClr val="FFFFFF"/>
                        </a:solidFill>
                        <a:effectLst/>
                        <a:latin typeface="Calibri" panose="020F0502020204030204" pitchFamily="34" charset="0"/>
                      </a:endParaRPr>
                    </a:p>
                  </a:txBody>
                  <a:tcPr marL="8208" marR="8208" marT="8208" marB="0" anchor="ctr"/>
                </a:tc>
                <a:tc gridSpan="2">
                  <a:txBody>
                    <a:bodyPr/>
                    <a:lstStyle/>
                    <a:p>
                      <a:pPr algn="ctr" rtl="0" fontAlgn="ctr"/>
                      <a:r>
                        <a:rPr lang="es-CL" sz="800" u="none" strike="noStrike" dirty="0" err="1">
                          <a:effectLst/>
                        </a:rPr>
                        <a:t>Masc</a:t>
                      </a:r>
                      <a:r>
                        <a:rPr lang="es-CL" sz="800" u="none" strike="noStrike" dirty="0">
                          <a:effectLst/>
                        </a:rPr>
                        <a:t>.</a:t>
                      </a:r>
                      <a:endParaRPr lang="es-CL" sz="800" b="1" i="0" u="none" strike="noStrike" dirty="0">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tc gridSpan="2">
                  <a:txBody>
                    <a:bodyPr/>
                    <a:lstStyle/>
                    <a:p>
                      <a:pPr algn="ctr" rtl="0" fontAlgn="ctr"/>
                      <a:r>
                        <a:rPr lang="es-CL" sz="800" u="none" strike="noStrike">
                          <a:effectLst/>
                        </a:rPr>
                        <a:t>Fem.</a:t>
                      </a:r>
                      <a:endParaRPr lang="es-CL" sz="800" b="1" i="0" u="none" strike="noStrike">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tc rowSpan="2">
                  <a:txBody>
                    <a:bodyPr/>
                    <a:lstStyle/>
                    <a:p>
                      <a:pPr algn="ctr" rtl="0" fontAlgn="ctr"/>
                      <a:r>
                        <a:rPr lang="es-CL" sz="800" u="none" strike="noStrike">
                          <a:effectLst/>
                        </a:rPr>
                        <a:t>Pers. Jurid.</a:t>
                      </a:r>
                      <a:endParaRPr lang="es-CL" sz="800" b="1" i="0" u="none" strike="noStrike">
                        <a:solidFill>
                          <a:srgbClr val="FFFFFF"/>
                        </a:solidFill>
                        <a:effectLst/>
                        <a:latin typeface="Calibri" panose="020F0502020204030204" pitchFamily="34" charset="0"/>
                      </a:endParaRPr>
                    </a:p>
                  </a:txBody>
                  <a:tcPr marL="8208" marR="8208" marT="8208" marB="0" anchor="ctr"/>
                </a:tc>
                <a:tc gridSpan="2">
                  <a:txBody>
                    <a:bodyPr/>
                    <a:lstStyle/>
                    <a:p>
                      <a:pPr algn="ctr" rtl="0" fontAlgn="ctr"/>
                      <a:r>
                        <a:rPr lang="es-CL" sz="800" u="none" strike="noStrike">
                          <a:effectLst/>
                        </a:rPr>
                        <a:t>Total</a:t>
                      </a:r>
                      <a:endParaRPr lang="es-CL" sz="800" b="1" i="0" u="none" strike="noStrike">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extLst>
                  <a:ext uri="{0D108BD9-81ED-4DB2-BD59-A6C34878D82A}">
                    <a16:rowId xmlns:a16="http://schemas.microsoft.com/office/drawing/2014/main" xmlns="" val="10000"/>
                  </a:ext>
                </a:extLst>
              </a:tr>
              <a:tr h="180570">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vMerge="1">
                  <a:txBody>
                    <a:bodyPr/>
                    <a:lstStyle/>
                    <a:p>
                      <a:endParaRPr lang="es-CL"/>
                    </a:p>
                  </a:txBody>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extLst>
                  <a:ext uri="{0D108BD9-81ED-4DB2-BD59-A6C34878D82A}">
                    <a16:rowId xmlns:a16="http://schemas.microsoft.com/office/drawing/2014/main" xmlns="" val="10001"/>
                  </a:ext>
                </a:extLst>
              </a:tr>
              <a:tr h="180570">
                <a:tc>
                  <a:txBody>
                    <a:bodyPr/>
                    <a:lstStyle/>
                    <a:p>
                      <a:pPr algn="l" rtl="0" fontAlgn="ctr"/>
                      <a:r>
                        <a:rPr lang="es-CL" sz="800" u="none" strike="noStrike">
                          <a:effectLst/>
                        </a:rPr>
                        <a:t>32.04.004 - Créditos Corto Plazo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rtl="0" fontAlgn="ctr"/>
                      <a:r>
                        <a:rPr lang="es-CL" sz="800" u="none" strike="noStrike">
                          <a:effectLst/>
                        </a:rPr>
                        <a:t>2.061.543</a:t>
                      </a:r>
                      <a:endParaRPr lang="es-CL" sz="800" b="0" i="0" u="none" strike="noStrike">
                        <a:solidFill>
                          <a:srgbClr val="000000"/>
                        </a:solidFill>
                        <a:effectLst/>
                        <a:latin typeface="Calibri" panose="020F0502020204030204" pitchFamily="34" charset="0"/>
                      </a:endParaRPr>
                    </a:p>
                  </a:txBody>
                  <a:tcPr marL="8208" marR="8208" marT="8208" marB="0" anchor="ctr"/>
                </a:tc>
                <a:tc>
                  <a:txBody>
                    <a:bodyPr/>
                    <a:lstStyle/>
                    <a:p>
                      <a:pPr algn="ctr" rtl="0" fontAlgn="ctr"/>
                      <a:r>
                        <a:rPr lang="es-CL" sz="800" u="none" strike="noStrike">
                          <a:effectLst/>
                        </a:rPr>
                        <a:t>2.043.567</a:t>
                      </a:r>
                      <a:endParaRPr lang="es-CL" sz="800" b="0" i="0" u="none" strike="noStrike">
                        <a:solidFill>
                          <a:srgbClr val="000000"/>
                        </a:solidFill>
                        <a:effectLst/>
                        <a:latin typeface="Calibri" panose="020F0502020204030204" pitchFamily="34" charset="0"/>
                      </a:endParaRPr>
                    </a:p>
                  </a:txBody>
                  <a:tcPr marL="8208" marR="8208" marT="8208" marB="0" anchor="ctr"/>
                </a:tc>
                <a:tc>
                  <a:txBody>
                    <a:bodyPr/>
                    <a:lstStyle/>
                    <a:p>
                      <a:pPr algn="ctr" rtl="0" fontAlgn="ctr"/>
                      <a:r>
                        <a:rPr lang="es-CL" sz="800" u="none" strike="noStrike">
                          <a:effectLst/>
                        </a:rPr>
                        <a:t>99,13%</a:t>
                      </a:r>
                      <a:endParaRPr lang="es-CL" sz="800" b="0" i="0" u="none" strike="noStrike">
                        <a:solidFill>
                          <a:srgbClr val="000000"/>
                        </a:solidFill>
                        <a:effectLst/>
                        <a:latin typeface="Calibri" panose="020F0502020204030204" pitchFamily="34" charset="0"/>
                      </a:endParaRPr>
                    </a:p>
                  </a:txBody>
                  <a:tcPr marL="8208" marR="8208" marT="8208" marB="0" anchor="ctr"/>
                </a:tc>
                <a:tc>
                  <a:txBody>
                    <a:bodyPr/>
                    <a:lstStyle/>
                    <a:p>
                      <a:pPr algn="ctr" rtl="0" fontAlgn="ctr"/>
                      <a:r>
                        <a:rPr lang="es-CL" sz="800" u="none" strike="noStrike" dirty="0">
                          <a:effectLst/>
                        </a:rPr>
                        <a:t>572</a:t>
                      </a:r>
                      <a:endParaRPr lang="es-CL" sz="800" b="0" i="0" u="none" strike="noStrike" dirty="0">
                        <a:solidFill>
                          <a:srgbClr val="000000"/>
                        </a:solidFill>
                        <a:effectLst/>
                        <a:latin typeface="Calibri" panose="020F0502020204030204" pitchFamily="34" charset="0"/>
                      </a:endParaRPr>
                    </a:p>
                  </a:txBody>
                  <a:tcPr marL="8208" marR="8208" marT="8208" marB="0" anchor="ctr"/>
                </a:tc>
                <a:tc>
                  <a:txBody>
                    <a:bodyPr/>
                    <a:lstStyle/>
                    <a:p>
                      <a:pPr algn="ctr" rtl="0" fontAlgn="ctr"/>
                      <a:r>
                        <a:rPr lang="es-CL" sz="800" u="none" strike="noStrike" dirty="0">
                          <a:effectLst/>
                        </a:rPr>
                        <a:t>305</a:t>
                      </a:r>
                      <a:endParaRPr lang="es-CL" sz="800" b="0" i="0" u="none" strike="noStrike" dirty="0">
                        <a:solidFill>
                          <a:srgbClr val="000000"/>
                        </a:solidFill>
                        <a:effectLst/>
                        <a:latin typeface="Calibri" panose="020F0502020204030204" pitchFamily="34" charset="0"/>
                      </a:endParaRPr>
                    </a:p>
                  </a:txBody>
                  <a:tcPr marL="8208" marR="8208" marT="8208" marB="0" anchor="ctr"/>
                </a:tc>
                <a:tc>
                  <a:txBody>
                    <a:bodyPr/>
                    <a:lstStyle/>
                    <a:p>
                      <a:pPr algn="ctr" rtl="0" fontAlgn="ctr"/>
                      <a:r>
                        <a:rPr lang="es-CL" sz="800" u="none" strike="noStrike" dirty="0">
                          <a:effectLst/>
                        </a:rPr>
                        <a:t>229</a:t>
                      </a:r>
                      <a:endParaRPr lang="es-CL" sz="800" b="0" i="0" u="none" strike="noStrike" dirty="0">
                        <a:solidFill>
                          <a:srgbClr val="000000"/>
                        </a:solidFill>
                        <a:effectLst/>
                        <a:latin typeface="Calibri" panose="020F0502020204030204" pitchFamily="34" charset="0"/>
                      </a:endParaRPr>
                    </a:p>
                  </a:txBody>
                  <a:tcPr marL="8208" marR="8208" marT="8208" marB="0" anchor="ctr"/>
                </a:tc>
                <a:tc>
                  <a:txBody>
                    <a:bodyPr/>
                    <a:lstStyle/>
                    <a:p>
                      <a:pPr algn="ctr" rtl="0" fontAlgn="ctr"/>
                      <a:r>
                        <a:rPr lang="es-CL" sz="800" u="none" strike="noStrike" dirty="0">
                          <a:effectLst/>
                        </a:rPr>
                        <a:t>119</a:t>
                      </a:r>
                      <a:endParaRPr lang="es-CL" sz="800" b="0" i="0" u="none" strike="noStrike" dirty="0">
                        <a:solidFill>
                          <a:srgbClr val="000000"/>
                        </a:solidFill>
                        <a:effectLst/>
                        <a:latin typeface="Calibri" panose="020F0502020204030204" pitchFamily="34" charset="0"/>
                      </a:endParaRPr>
                    </a:p>
                  </a:txBody>
                  <a:tcPr marL="8208" marR="8208" marT="8208" marB="0" anchor="ctr"/>
                </a:tc>
                <a:tc>
                  <a:txBody>
                    <a:bodyPr/>
                    <a:lstStyle/>
                    <a:p>
                      <a:pPr algn="ctr" rtl="0" fontAlgn="ctr"/>
                      <a:r>
                        <a:rPr lang="es-CL" sz="800" u="none" strike="noStrike">
                          <a:effectLst/>
                        </a:rPr>
                        <a:t>3</a:t>
                      </a:r>
                      <a:endParaRPr lang="es-CL" sz="800" b="0" i="0" u="none" strike="noStrike">
                        <a:solidFill>
                          <a:srgbClr val="000000"/>
                        </a:solidFill>
                        <a:effectLst/>
                        <a:latin typeface="Calibri" panose="020F0502020204030204" pitchFamily="34" charset="0"/>
                      </a:endParaRPr>
                    </a:p>
                  </a:txBody>
                  <a:tcPr marL="8208" marR="8208" marT="8208" marB="0" anchor="ctr"/>
                </a:tc>
                <a:tc>
                  <a:txBody>
                    <a:bodyPr/>
                    <a:lstStyle/>
                    <a:p>
                      <a:pPr algn="ctr" rtl="0" fontAlgn="ctr"/>
                      <a:r>
                        <a:rPr lang="es-CL" sz="800" u="none" strike="noStrike">
                          <a:effectLst/>
                        </a:rPr>
                        <a:t>801</a:t>
                      </a:r>
                      <a:endParaRPr lang="es-CL" sz="800" b="0" i="0" u="none" strike="noStrike">
                        <a:solidFill>
                          <a:srgbClr val="000000"/>
                        </a:solidFill>
                        <a:effectLst/>
                        <a:latin typeface="Calibri" panose="020F0502020204030204" pitchFamily="34" charset="0"/>
                      </a:endParaRPr>
                    </a:p>
                  </a:txBody>
                  <a:tcPr marL="8208" marR="8208" marT="8208" marB="0" anchor="ctr"/>
                </a:tc>
                <a:tc>
                  <a:txBody>
                    <a:bodyPr/>
                    <a:lstStyle/>
                    <a:p>
                      <a:pPr algn="ctr" rtl="0" fontAlgn="ctr"/>
                      <a:r>
                        <a:rPr lang="es-CL" sz="800" u="none" strike="noStrike">
                          <a:effectLst/>
                        </a:rPr>
                        <a:t>424</a:t>
                      </a:r>
                      <a:endParaRPr lang="es-CL" sz="800" b="0" i="0" u="none" strike="noStrike">
                        <a:solidFill>
                          <a:srgbClr val="000000"/>
                        </a:solidFill>
                        <a:effectLst/>
                        <a:latin typeface="Calibri" panose="020F0502020204030204" pitchFamily="34" charset="0"/>
                      </a:endParaRPr>
                    </a:p>
                  </a:txBody>
                  <a:tcPr marL="8208" marR="8208" marT="8208" marB="0" anchor="ctr"/>
                </a:tc>
                <a:extLst>
                  <a:ext uri="{0D108BD9-81ED-4DB2-BD59-A6C34878D82A}">
                    <a16:rowId xmlns:a16="http://schemas.microsoft.com/office/drawing/2014/main" xmlns="" val="10002"/>
                  </a:ext>
                </a:extLst>
              </a:tr>
              <a:tr h="172362">
                <a:tc>
                  <a:txBody>
                    <a:bodyPr/>
                    <a:lstStyle/>
                    <a:p>
                      <a:pPr algn="l" rtl="0" fontAlgn="ctr"/>
                      <a:r>
                        <a:rPr lang="es-CL" sz="800" u="none" strike="noStrike">
                          <a:effectLst/>
                        </a:rPr>
                        <a:t>32.04.005 - Créditos Largo Plazo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rtl="0" fontAlgn="ctr"/>
                      <a:r>
                        <a:rPr lang="es-CL" sz="800" u="none" strike="noStrike">
                          <a:effectLst/>
                        </a:rPr>
                        <a:t>1.524.748</a:t>
                      </a:r>
                      <a:endParaRPr lang="es-CL" sz="800" b="0" i="0" u="none" strike="noStrike">
                        <a:solidFill>
                          <a:srgbClr val="000000"/>
                        </a:solidFill>
                        <a:effectLst/>
                        <a:latin typeface="Calibri" panose="020F0502020204030204" pitchFamily="34" charset="0"/>
                      </a:endParaRPr>
                    </a:p>
                  </a:txBody>
                  <a:tcPr marL="8208" marR="8208" marT="8208" marB="0" anchor="ctr"/>
                </a:tc>
                <a:tc>
                  <a:txBody>
                    <a:bodyPr/>
                    <a:lstStyle/>
                    <a:p>
                      <a:pPr algn="ctr" rtl="0" fontAlgn="ctr"/>
                      <a:r>
                        <a:rPr lang="es-CL" sz="800" u="none" strike="noStrike">
                          <a:effectLst/>
                        </a:rPr>
                        <a:t>1.520.864</a:t>
                      </a:r>
                      <a:endParaRPr lang="es-CL" sz="800" b="0" i="0" u="none" strike="noStrike">
                        <a:solidFill>
                          <a:srgbClr val="000000"/>
                        </a:solidFill>
                        <a:effectLst/>
                        <a:latin typeface="Calibri" panose="020F0502020204030204" pitchFamily="34" charset="0"/>
                      </a:endParaRPr>
                    </a:p>
                  </a:txBody>
                  <a:tcPr marL="8208" marR="8208" marT="8208" marB="0" anchor="ctr"/>
                </a:tc>
                <a:tc>
                  <a:txBody>
                    <a:bodyPr/>
                    <a:lstStyle/>
                    <a:p>
                      <a:pPr algn="ctr" rtl="0" fontAlgn="ctr"/>
                      <a:r>
                        <a:rPr lang="es-CL" sz="800" u="none" strike="noStrike">
                          <a:effectLst/>
                        </a:rPr>
                        <a:t>99,75%</a:t>
                      </a:r>
                      <a:endParaRPr lang="es-CL" sz="800" b="0" i="0" u="none" strike="noStrike">
                        <a:solidFill>
                          <a:srgbClr val="000000"/>
                        </a:solidFill>
                        <a:effectLst/>
                        <a:latin typeface="Calibri" panose="020F0502020204030204" pitchFamily="34" charset="0"/>
                      </a:endParaRPr>
                    </a:p>
                  </a:txBody>
                  <a:tcPr marL="8208" marR="8208" marT="8208" marB="0" anchor="ctr"/>
                </a:tc>
                <a:tc>
                  <a:txBody>
                    <a:bodyPr/>
                    <a:lstStyle/>
                    <a:p>
                      <a:pPr algn="ctr" rtl="0" fontAlgn="ctr"/>
                      <a:r>
                        <a:rPr lang="es-CL" sz="800" u="none" strike="noStrike">
                          <a:effectLst/>
                        </a:rPr>
                        <a:t>377</a:t>
                      </a:r>
                      <a:endParaRPr lang="es-CL" sz="800" b="0" i="0" u="none" strike="noStrike">
                        <a:solidFill>
                          <a:srgbClr val="000000"/>
                        </a:solidFill>
                        <a:effectLst/>
                        <a:latin typeface="Calibri" panose="020F0502020204030204" pitchFamily="34" charset="0"/>
                      </a:endParaRPr>
                    </a:p>
                  </a:txBody>
                  <a:tcPr marL="8208" marR="8208" marT="8208" marB="0" anchor="ctr"/>
                </a:tc>
                <a:tc>
                  <a:txBody>
                    <a:bodyPr/>
                    <a:lstStyle/>
                    <a:p>
                      <a:pPr algn="ctr" rtl="0" fontAlgn="ctr"/>
                      <a:r>
                        <a:rPr lang="es-CL" sz="800" u="none" strike="noStrike">
                          <a:effectLst/>
                        </a:rPr>
                        <a:t>863</a:t>
                      </a:r>
                      <a:endParaRPr lang="es-CL" sz="800" b="0" i="0" u="none" strike="noStrike">
                        <a:solidFill>
                          <a:srgbClr val="000000"/>
                        </a:solidFill>
                        <a:effectLst/>
                        <a:latin typeface="Calibri" panose="020F0502020204030204" pitchFamily="34" charset="0"/>
                      </a:endParaRPr>
                    </a:p>
                  </a:txBody>
                  <a:tcPr marL="8208" marR="8208" marT="8208" marB="0" anchor="ctr"/>
                </a:tc>
                <a:tc>
                  <a:txBody>
                    <a:bodyPr/>
                    <a:lstStyle/>
                    <a:p>
                      <a:pPr algn="ctr" rtl="0" fontAlgn="ctr"/>
                      <a:r>
                        <a:rPr lang="es-CL" sz="800" u="none" strike="noStrike">
                          <a:effectLst/>
                        </a:rPr>
                        <a:t>219</a:t>
                      </a:r>
                      <a:endParaRPr lang="es-CL" sz="800" b="0" i="0" u="none" strike="noStrike">
                        <a:solidFill>
                          <a:srgbClr val="000000"/>
                        </a:solidFill>
                        <a:effectLst/>
                        <a:latin typeface="Calibri" panose="020F0502020204030204" pitchFamily="34" charset="0"/>
                      </a:endParaRPr>
                    </a:p>
                  </a:txBody>
                  <a:tcPr marL="8208" marR="8208" marT="8208" marB="0" anchor="ctr"/>
                </a:tc>
                <a:tc>
                  <a:txBody>
                    <a:bodyPr/>
                    <a:lstStyle/>
                    <a:p>
                      <a:pPr algn="ctr" rtl="0" fontAlgn="ctr"/>
                      <a:r>
                        <a:rPr lang="es-CL" sz="800" u="none" strike="noStrike">
                          <a:effectLst/>
                        </a:rPr>
                        <a:t>446</a:t>
                      </a:r>
                      <a:endParaRPr lang="es-CL" sz="800" b="0" i="0" u="none" strike="noStrike">
                        <a:solidFill>
                          <a:srgbClr val="000000"/>
                        </a:solidFill>
                        <a:effectLst/>
                        <a:latin typeface="Calibri" panose="020F0502020204030204" pitchFamily="34" charset="0"/>
                      </a:endParaRPr>
                    </a:p>
                  </a:txBody>
                  <a:tcPr marL="8208" marR="8208" marT="8208" marB="0" anchor="ctr"/>
                </a:tc>
                <a:tc>
                  <a:txBody>
                    <a:bodyPr/>
                    <a:lstStyle/>
                    <a:p>
                      <a:pPr algn="ctr" rtl="0" fontAlgn="ctr"/>
                      <a:r>
                        <a:rPr lang="es-CL" sz="800" u="none" strike="noStrike" dirty="0">
                          <a:effectLst/>
                        </a:rPr>
                        <a:t>5</a:t>
                      </a:r>
                      <a:endParaRPr lang="es-CL" sz="800" b="0" i="0" u="none" strike="noStrike" dirty="0">
                        <a:solidFill>
                          <a:srgbClr val="000000"/>
                        </a:solidFill>
                        <a:effectLst/>
                        <a:latin typeface="Calibri" panose="020F0502020204030204" pitchFamily="34" charset="0"/>
                      </a:endParaRPr>
                    </a:p>
                  </a:txBody>
                  <a:tcPr marL="8208" marR="8208" marT="8208" marB="0" anchor="ctr"/>
                </a:tc>
                <a:tc>
                  <a:txBody>
                    <a:bodyPr/>
                    <a:lstStyle/>
                    <a:p>
                      <a:pPr algn="ctr" rtl="0" fontAlgn="ctr"/>
                      <a:r>
                        <a:rPr lang="es-CL" sz="800" u="none" strike="noStrike">
                          <a:effectLst/>
                        </a:rPr>
                        <a:t>596</a:t>
                      </a:r>
                      <a:endParaRPr lang="es-CL" sz="800" b="0" i="0" u="none" strike="noStrike">
                        <a:solidFill>
                          <a:srgbClr val="000000"/>
                        </a:solidFill>
                        <a:effectLst/>
                        <a:latin typeface="Calibri" panose="020F0502020204030204" pitchFamily="34" charset="0"/>
                      </a:endParaRPr>
                    </a:p>
                  </a:txBody>
                  <a:tcPr marL="8208" marR="8208" marT="8208" marB="0" anchor="ctr"/>
                </a:tc>
                <a:tc>
                  <a:txBody>
                    <a:bodyPr/>
                    <a:lstStyle/>
                    <a:p>
                      <a:pPr algn="ctr" rtl="0" fontAlgn="ctr"/>
                      <a:r>
                        <a:rPr lang="es-CL" sz="800" u="none" strike="noStrike">
                          <a:effectLst/>
                        </a:rPr>
                        <a:t>1309</a:t>
                      </a:r>
                      <a:endParaRPr lang="es-CL" sz="800" b="0" i="0" u="none" strike="noStrike">
                        <a:solidFill>
                          <a:srgbClr val="000000"/>
                        </a:solidFill>
                        <a:effectLst/>
                        <a:latin typeface="Calibri" panose="020F0502020204030204" pitchFamily="34" charset="0"/>
                      </a:endParaRPr>
                    </a:p>
                  </a:txBody>
                  <a:tcPr marL="8208" marR="8208" marT="8208" marB="0" anchor="ctr"/>
                </a:tc>
                <a:extLst>
                  <a:ext uri="{0D108BD9-81ED-4DB2-BD59-A6C34878D82A}">
                    <a16:rowId xmlns:a16="http://schemas.microsoft.com/office/drawing/2014/main" xmlns="" val="10003"/>
                  </a:ext>
                </a:extLst>
              </a:tr>
              <a:tr h="172362">
                <a:tc>
                  <a:txBody>
                    <a:bodyPr/>
                    <a:lstStyle/>
                    <a:p>
                      <a:pPr algn="l" rtl="0" fontAlgn="ctr"/>
                      <a:r>
                        <a:rPr lang="es-CL" sz="800" u="none" strike="noStrike">
                          <a:effectLst/>
                        </a:rPr>
                        <a:t>32.04.006 - Fondo Rotatorio Ley 18450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rtl="0" fontAlgn="ctr"/>
                      <a:r>
                        <a:rPr lang="es-CL" sz="800" u="none" strike="noStrike">
                          <a:effectLst/>
                        </a:rPr>
                        <a:t>408.185</a:t>
                      </a:r>
                      <a:endParaRPr lang="es-CL" sz="800" b="0" i="0" u="none" strike="noStrike">
                        <a:solidFill>
                          <a:srgbClr val="000000"/>
                        </a:solidFill>
                        <a:effectLst/>
                        <a:latin typeface="Calibri" panose="020F0502020204030204" pitchFamily="34" charset="0"/>
                      </a:endParaRPr>
                    </a:p>
                  </a:txBody>
                  <a:tcPr marL="8208" marR="8208" marT="8208" marB="0" anchor="ctr"/>
                </a:tc>
                <a:tc>
                  <a:txBody>
                    <a:bodyPr/>
                    <a:lstStyle/>
                    <a:p>
                      <a:pPr algn="ctr" rtl="0" fontAlgn="ctr"/>
                      <a:r>
                        <a:rPr lang="es-CL" sz="800" u="none" strike="noStrike">
                          <a:effectLst/>
                        </a:rPr>
                        <a:t>203.624</a:t>
                      </a:r>
                      <a:endParaRPr lang="es-CL" sz="800" b="0" i="0" u="none" strike="noStrike">
                        <a:solidFill>
                          <a:srgbClr val="000000"/>
                        </a:solidFill>
                        <a:effectLst/>
                        <a:latin typeface="Calibri" panose="020F0502020204030204" pitchFamily="34" charset="0"/>
                      </a:endParaRPr>
                    </a:p>
                  </a:txBody>
                  <a:tcPr marL="8208" marR="8208" marT="8208" marB="0" anchor="ctr"/>
                </a:tc>
                <a:tc>
                  <a:txBody>
                    <a:bodyPr/>
                    <a:lstStyle/>
                    <a:p>
                      <a:pPr algn="ctr" rtl="0" fontAlgn="ctr"/>
                      <a:r>
                        <a:rPr lang="es-CL" sz="800" u="none" strike="noStrike">
                          <a:effectLst/>
                        </a:rPr>
                        <a:t>49,89%</a:t>
                      </a:r>
                      <a:endParaRPr lang="es-CL" sz="800" b="0" i="0" u="none" strike="noStrike">
                        <a:solidFill>
                          <a:srgbClr val="000000"/>
                        </a:solidFill>
                        <a:effectLst/>
                        <a:latin typeface="Calibri" panose="020F0502020204030204" pitchFamily="34" charset="0"/>
                      </a:endParaRPr>
                    </a:p>
                  </a:txBody>
                  <a:tcPr marL="8208" marR="8208" marT="8208" marB="0" anchor="ctr"/>
                </a:tc>
                <a:tc>
                  <a:txBody>
                    <a:bodyPr/>
                    <a:lstStyle/>
                    <a:p>
                      <a:pPr algn="ctr" rtl="0" fontAlgn="ctr"/>
                      <a:r>
                        <a:rPr lang="es-CL" sz="800" u="none" strike="noStrike">
                          <a:effectLst/>
                        </a:rPr>
                        <a:t>10</a:t>
                      </a:r>
                      <a:endParaRPr lang="es-CL" sz="800" b="0" i="0" u="none" strike="noStrike">
                        <a:solidFill>
                          <a:srgbClr val="000000"/>
                        </a:solidFill>
                        <a:effectLst/>
                        <a:latin typeface="Calibri" panose="020F0502020204030204" pitchFamily="34" charset="0"/>
                      </a:endParaRPr>
                    </a:p>
                  </a:txBody>
                  <a:tcPr marL="8208" marR="8208" marT="8208" marB="0" anchor="ctr"/>
                </a:tc>
                <a:tc>
                  <a:txBody>
                    <a:bodyPr/>
                    <a:lstStyle/>
                    <a:p>
                      <a:pPr algn="ctr" rtl="0" fontAlgn="ctr"/>
                      <a:r>
                        <a:rPr lang="es-CL" sz="800" u="none" strike="noStrike">
                          <a:effectLst/>
                        </a:rPr>
                        <a:t>0</a:t>
                      </a:r>
                      <a:endParaRPr lang="es-CL" sz="800" b="0" i="0" u="none" strike="noStrike">
                        <a:solidFill>
                          <a:srgbClr val="000000"/>
                        </a:solidFill>
                        <a:effectLst/>
                        <a:latin typeface="Calibri" panose="020F0502020204030204" pitchFamily="34" charset="0"/>
                      </a:endParaRPr>
                    </a:p>
                  </a:txBody>
                  <a:tcPr marL="8208" marR="8208" marT="8208" marB="0" anchor="ctr"/>
                </a:tc>
                <a:tc>
                  <a:txBody>
                    <a:bodyPr/>
                    <a:lstStyle/>
                    <a:p>
                      <a:pPr algn="ctr" rtl="0" fontAlgn="ctr"/>
                      <a:r>
                        <a:rPr lang="es-CL" sz="800" u="none" strike="noStrike">
                          <a:effectLst/>
                        </a:rPr>
                        <a:t>4</a:t>
                      </a:r>
                      <a:endParaRPr lang="es-CL" sz="800" b="0" i="0" u="none" strike="noStrike">
                        <a:solidFill>
                          <a:srgbClr val="000000"/>
                        </a:solidFill>
                        <a:effectLst/>
                        <a:latin typeface="Calibri" panose="020F0502020204030204" pitchFamily="34" charset="0"/>
                      </a:endParaRPr>
                    </a:p>
                  </a:txBody>
                  <a:tcPr marL="8208" marR="8208" marT="8208" marB="0" anchor="ctr"/>
                </a:tc>
                <a:tc>
                  <a:txBody>
                    <a:bodyPr/>
                    <a:lstStyle/>
                    <a:p>
                      <a:pPr algn="ctr" rtl="0" fontAlgn="ctr"/>
                      <a:r>
                        <a:rPr lang="es-CL" sz="800" u="none" strike="noStrike">
                          <a:effectLst/>
                        </a:rPr>
                        <a:t>0</a:t>
                      </a:r>
                      <a:endParaRPr lang="es-CL" sz="800" b="0" i="0" u="none" strike="noStrike">
                        <a:solidFill>
                          <a:srgbClr val="000000"/>
                        </a:solidFill>
                        <a:effectLst/>
                        <a:latin typeface="Calibri" panose="020F0502020204030204" pitchFamily="34" charset="0"/>
                      </a:endParaRPr>
                    </a:p>
                  </a:txBody>
                  <a:tcPr marL="8208" marR="8208" marT="8208" marB="0" anchor="ctr"/>
                </a:tc>
                <a:tc>
                  <a:txBody>
                    <a:bodyPr/>
                    <a:lstStyle/>
                    <a:p>
                      <a:pPr algn="ctr" rtl="0" fontAlgn="ctr"/>
                      <a:r>
                        <a:rPr lang="es-CL" sz="800" u="none" strike="noStrike">
                          <a:effectLst/>
                        </a:rPr>
                        <a:t>0</a:t>
                      </a:r>
                      <a:endParaRPr lang="es-CL" sz="800" b="0" i="0" u="none" strike="noStrike">
                        <a:solidFill>
                          <a:srgbClr val="000000"/>
                        </a:solidFill>
                        <a:effectLst/>
                        <a:latin typeface="Calibri" panose="020F0502020204030204" pitchFamily="34" charset="0"/>
                      </a:endParaRPr>
                    </a:p>
                  </a:txBody>
                  <a:tcPr marL="8208" marR="8208" marT="8208" marB="0" anchor="ctr"/>
                </a:tc>
                <a:tc>
                  <a:txBody>
                    <a:bodyPr/>
                    <a:lstStyle/>
                    <a:p>
                      <a:pPr algn="ctr" rtl="0" fontAlgn="ctr"/>
                      <a:r>
                        <a:rPr lang="es-CL" sz="800" u="none" strike="noStrike">
                          <a:effectLst/>
                        </a:rPr>
                        <a:t>14</a:t>
                      </a:r>
                      <a:endParaRPr lang="es-CL" sz="800" b="0" i="0" u="none" strike="noStrike">
                        <a:solidFill>
                          <a:srgbClr val="000000"/>
                        </a:solidFill>
                        <a:effectLst/>
                        <a:latin typeface="Calibri" panose="020F0502020204030204" pitchFamily="34" charset="0"/>
                      </a:endParaRPr>
                    </a:p>
                  </a:txBody>
                  <a:tcPr marL="8208" marR="8208" marT="8208" marB="0" anchor="ctr"/>
                </a:tc>
                <a:tc>
                  <a:txBody>
                    <a:bodyPr/>
                    <a:lstStyle/>
                    <a:p>
                      <a:pPr algn="ctr" rtl="0" fontAlgn="ctr"/>
                      <a:r>
                        <a:rPr lang="es-CL" sz="800" u="none" strike="noStrike">
                          <a:effectLst/>
                        </a:rPr>
                        <a:t>0</a:t>
                      </a:r>
                      <a:endParaRPr lang="es-CL" sz="800" b="0" i="0" u="none" strike="noStrike">
                        <a:solidFill>
                          <a:srgbClr val="000000"/>
                        </a:solidFill>
                        <a:effectLst/>
                        <a:latin typeface="Calibri" panose="020F0502020204030204" pitchFamily="34" charset="0"/>
                      </a:endParaRPr>
                    </a:p>
                  </a:txBody>
                  <a:tcPr marL="8208" marR="8208" marT="8208" marB="0" anchor="ctr"/>
                </a:tc>
                <a:extLst>
                  <a:ext uri="{0D108BD9-81ED-4DB2-BD59-A6C34878D82A}">
                    <a16:rowId xmlns:a16="http://schemas.microsoft.com/office/drawing/2014/main" xmlns="" val="10004"/>
                  </a:ext>
                </a:extLst>
              </a:tr>
              <a:tr h="172362">
                <a:tc>
                  <a:txBody>
                    <a:bodyPr/>
                    <a:lstStyle/>
                    <a:p>
                      <a:pPr algn="l" rtl="0" fontAlgn="ctr"/>
                      <a:r>
                        <a:rPr lang="es-CL" sz="800" u="none" strike="noStrike">
                          <a:effectLst/>
                        </a:rPr>
                        <a:t>32.04.008 - Largo Plazo - COBIN</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rtl="0" fontAlgn="ctr"/>
                      <a:r>
                        <a:rPr lang="es-CL" sz="800" u="none" strike="noStrike">
                          <a:effectLst/>
                        </a:rPr>
                        <a:t>35.000</a:t>
                      </a:r>
                      <a:endParaRPr lang="es-CL" sz="800" b="0" i="0" u="none" strike="noStrike">
                        <a:solidFill>
                          <a:srgbClr val="000000"/>
                        </a:solidFill>
                        <a:effectLst/>
                        <a:latin typeface="Calibri" panose="020F0502020204030204" pitchFamily="34" charset="0"/>
                      </a:endParaRPr>
                    </a:p>
                  </a:txBody>
                  <a:tcPr marL="8208" marR="8208" marT="8208" marB="0" anchor="ctr"/>
                </a:tc>
                <a:tc>
                  <a:txBody>
                    <a:bodyPr/>
                    <a:lstStyle/>
                    <a:p>
                      <a:pPr algn="ctr" rtl="0" fontAlgn="ctr"/>
                      <a:r>
                        <a:rPr lang="es-CL" sz="800" u="none" strike="noStrike">
                          <a:effectLst/>
                        </a:rPr>
                        <a:t>0</a:t>
                      </a:r>
                      <a:endParaRPr lang="es-CL" sz="800" b="0" i="0" u="none" strike="noStrike">
                        <a:solidFill>
                          <a:srgbClr val="000000"/>
                        </a:solidFill>
                        <a:effectLst/>
                        <a:latin typeface="Calibri" panose="020F0502020204030204" pitchFamily="34" charset="0"/>
                      </a:endParaRPr>
                    </a:p>
                  </a:txBody>
                  <a:tcPr marL="8208" marR="8208" marT="8208" marB="0" anchor="ctr"/>
                </a:tc>
                <a:tc>
                  <a:txBody>
                    <a:bodyPr/>
                    <a:lstStyle/>
                    <a:p>
                      <a:pPr algn="ctr" rtl="0" fontAlgn="ctr"/>
                      <a:r>
                        <a:rPr lang="es-CL" sz="800" u="none" strike="noStrike">
                          <a:effectLst/>
                        </a:rPr>
                        <a:t>0,00%</a:t>
                      </a:r>
                      <a:endParaRPr lang="es-CL" sz="800" b="0" i="0" u="none" strike="noStrike">
                        <a:solidFill>
                          <a:srgbClr val="000000"/>
                        </a:solidFill>
                        <a:effectLst/>
                        <a:latin typeface="Calibri" panose="020F0502020204030204" pitchFamily="34" charset="0"/>
                      </a:endParaRPr>
                    </a:p>
                  </a:txBody>
                  <a:tcPr marL="8208" marR="8208" marT="8208" marB="0" anchor="ctr"/>
                </a:tc>
                <a:tc>
                  <a:txBody>
                    <a:bodyPr/>
                    <a:lstStyle/>
                    <a:p>
                      <a:pPr algn="ctr" rtl="0" fontAlgn="ctr"/>
                      <a:r>
                        <a:rPr lang="es-CL" sz="800" u="none" strike="noStrike">
                          <a:effectLst/>
                        </a:rPr>
                        <a:t>0</a:t>
                      </a:r>
                      <a:endParaRPr lang="es-CL" sz="800" b="0" i="0" u="none" strike="noStrike">
                        <a:solidFill>
                          <a:srgbClr val="000000"/>
                        </a:solidFill>
                        <a:effectLst/>
                        <a:latin typeface="Calibri" panose="020F0502020204030204" pitchFamily="34" charset="0"/>
                      </a:endParaRPr>
                    </a:p>
                  </a:txBody>
                  <a:tcPr marL="8208" marR="8208" marT="8208" marB="0" anchor="ctr"/>
                </a:tc>
                <a:tc>
                  <a:txBody>
                    <a:bodyPr/>
                    <a:lstStyle/>
                    <a:p>
                      <a:pPr algn="ctr" rtl="0" fontAlgn="ctr"/>
                      <a:r>
                        <a:rPr lang="es-CL" sz="800" u="none" strike="noStrike" dirty="0">
                          <a:effectLst/>
                        </a:rPr>
                        <a:t>0</a:t>
                      </a:r>
                      <a:endParaRPr lang="es-CL" sz="800" b="0" i="0" u="none" strike="noStrike" dirty="0">
                        <a:solidFill>
                          <a:srgbClr val="000000"/>
                        </a:solidFill>
                        <a:effectLst/>
                        <a:latin typeface="Calibri" panose="020F0502020204030204" pitchFamily="34" charset="0"/>
                      </a:endParaRPr>
                    </a:p>
                  </a:txBody>
                  <a:tcPr marL="8208" marR="8208" marT="8208" marB="0" anchor="ctr"/>
                </a:tc>
                <a:tc>
                  <a:txBody>
                    <a:bodyPr/>
                    <a:lstStyle/>
                    <a:p>
                      <a:pPr algn="ctr" rtl="0" fontAlgn="ctr"/>
                      <a:r>
                        <a:rPr lang="es-CL" sz="800" u="none" strike="noStrike">
                          <a:effectLst/>
                        </a:rPr>
                        <a:t>0</a:t>
                      </a:r>
                      <a:endParaRPr lang="es-CL" sz="800" b="0" i="0" u="none" strike="noStrike">
                        <a:solidFill>
                          <a:srgbClr val="000000"/>
                        </a:solidFill>
                        <a:effectLst/>
                        <a:latin typeface="Calibri" panose="020F0502020204030204" pitchFamily="34" charset="0"/>
                      </a:endParaRPr>
                    </a:p>
                  </a:txBody>
                  <a:tcPr marL="8208" marR="8208" marT="8208" marB="0" anchor="ctr"/>
                </a:tc>
                <a:tc>
                  <a:txBody>
                    <a:bodyPr/>
                    <a:lstStyle/>
                    <a:p>
                      <a:pPr algn="ctr" rtl="0" fontAlgn="ctr"/>
                      <a:r>
                        <a:rPr lang="es-CL" sz="800" u="none" strike="noStrike">
                          <a:effectLst/>
                        </a:rPr>
                        <a:t>0</a:t>
                      </a:r>
                      <a:endParaRPr lang="es-CL" sz="800" b="0" i="0" u="none" strike="noStrike">
                        <a:solidFill>
                          <a:srgbClr val="000000"/>
                        </a:solidFill>
                        <a:effectLst/>
                        <a:latin typeface="Calibri" panose="020F0502020204030204" pitchFamily="34" charset="0"/>
                      </a:endParaRPr>
                    </a:p>
                  </a:txBody>
                  <a:tcPr marL="8208" marR="8208" marT="8208" marB="0" anchor="ctr"/>
                </a:tc>
                <a:tc>
                  <a:txBody>
                    <a:bodyPr/>
                    <a:lstStyle/>
                    <a:p>
                      <a:pPr algn="ctr" rtl="0" fontAlgn="ctr"/>
                      <a:r>
                        <a:rPr lang="es-CL" sz="800" u="none" strike="noStrike">
                          <a:effectLst/>
                        </a:rPr>
                        <a:t>0</a:t>
                      </a:r>
                      <a:endParaRPr lang="es-CL" sz="800" b="0" i="0" u="none" strike="noStrike">
                        <a:solidFill>
                          <a:srgbClr val="000000"/>
                        </a:solidFill>
                        <a:effectLst/>
                        <a:latin typeface="Calibri" panose="020F0502020204030204" pitchFamily="34" charset="0"/>
                      </a:endParaRPr>
                    </a:p>
                  </a:txBody>
                  <a:tcPr marL="8208" marR="8208" marT="8208" marB="0" anchor="ctr"/>
                </a:tc>
                <a:tc>
                  <a:txBody>
                    <a:bodyPr/>
                    <a:lstStyle/>
                    <a:p>
                      <a:pPr algn="ctr" rtl="0" fontAlgn="ctr"/>
                      <a:r>
                        <a:rPr lang="es-CL" sz="800" u="none" strike="noStrike">
                          <a:effectLst/>
                        </a:rPr>
                        <a:t>0</a:t>
                      </a:r>
                      <a:endParaRPr lang="es-CL" sz="800" b="0" i="0" u="none" strike="noStrike">
                        <a:solidFill>
                          <a:srgbClr val="000000"/>
                        </a:solidFill>
                        <a:effectLst/>
                        <a:latin typeface="Calibri" panose="020F0502020204030204" pitchFamily="34" charset="0"/>
                      </a:endParaRPr>
                    </a:p>
                  </a:txBody>
                  <a:tcPr marL="8208" marR="8208" marT="8208" marB="0" anchor="ctr"/>
                </a:tc>
                <a:tc>
                  <a:txBody>
                    <a:bodyPr/>
                    <a:lstStyle/>
                    <a:p>
                      <a:pPr algn="ctr" rtl="0" fontAlgn="ctr"/>
                      <a:r>
                        <a:rPr lang="es-CL" sz="800" u="none" strike="noStrike">
                          <a:effectLst/>
                        </a:rPr>
                        <a:t>0</a:t>
                      </a:r>
                      <a:endParaRPr lang="es-CL" sz="800" b="0" i="0" u="none" strike="noStrike">
                        <a:solidFill>
                          <a:srgbClr val="000000"/>
                        </a:solidFill>
                        <a:effectLst/>
                        <a:latin typeface="Calibri" panose="020F0502020204030204" pitchFamily="34" charset="0"/>
                      </a:endParaRPr>
                    </a:p>
                  </a:txBody>
                  <a:tcPr marL="8208" marR="8208" marT="8208" marB="0" anchor="ctr"/>
                </a:tc>
                <a:extLst>
                  <a:ext uri="{0D108BD9-81ED-4DB2-BD59-A6C34878D82A}">
                    <a16:rowId xmlns:a16="http://schemas.microsoft.com/office/drawing/2014/main" xmlns="" val="10005"/>
                  </a:ext>
                </a:extLst>
              </a:tr>
              <a:tr h="172362">
                <a:tc>
                  <a:txBody>
                    <a:bodyPr/>
                    <a:lstStyle/>
                    <a:p>
                      <a:pPr algn="l" rtl="0" fontAlgn="ctr"/>
                      <a:r>
                        <a:rPr lang="es-CL" sz="800" b="1" u="none" strike="noStrike">
                          <a:effectLst/>
                        </a:rPr>
                        <a:t>Total</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rtl="0" fontAlgn="ctr"/>
                      <a:r>
                        <a:rPr lang="es-CL" sz="800" b="1" u="none" strike="noStrike">
                          <a:effectLst/>
                        </a:rPr>
                        <a:t>4.029.476</a:t>
                      </a:r>
                      <a:endParaRPr lang="es-CL" sz="800" b="1" i="0" u="none" strike="noStrike">
                        <a:solidFill>
                          <a:srgbClr val="000000"/>
                        </a:solidFill>
                        <a:effectLst/>
                        <a:latin typeface="Calibri" panose="020F0502020204030204" pitchFamily="34" charset="0"/>
                      </a:endParaRPr>
                    </a:p>
                  </a:txBody>
                  <a:tcPr marL="8208" marR="8208" marT="8208" marB="0" anchor="ctr"/>
                </a:tc>
                <a:tc>
                  <a:txBody>
                    <a:bodyPr/>
                    <a:lstStyle/>
                    <a:p>
                      <a:pPr algn="ctr" rtl="0" fontAlgn="ctr"/>
                      <a:r>
                        <a:rPr lang="es-CL" sz="800" b="1" u="none" strike="noStrike">
                          <a:effectLst/>
                        </a:rPr>
                        <a:t>3.768.055</a:t>
                      </a:r>
                      <a:endParaRPr lang="es-CL" sz="800" b="1" i="0" u="none" strike="noStrike">
                        <a:solidFill>
                          <a:srgbClr val="000000"/>
                        </a:solidFill>
                        <a:effectLst/>
                        <a:latin typeface="Calibri" panose="020F0502020204030204" pitchFamily="34" charset="0"/>
                      </a:endParaRPr>
                    </a:p>
                  </a:txBody>
                  <a:tcPr marL="8208" marR="8208" marT="8208" marB="0" anchor="ctr"/>
                </a:tc>
                <a:tc>
                  <a:txBody>
                    <a:bodyPr/>
                    <a:lstStyle/>
                    <a:p>
                      <a:pPr algn="ctr" rtl="0" fontAlgn="ctr"/>
                      <a:r>
                        <a:rPr lang="es-CL" sz="800" b="1" u="none" strike="noStrike">
                          <a:effectLst/>
                        </a:rPr>
                        <a:t>93,51%</a:t>
                      </a:r>
                      <a:endParaRPr lang="es-CL" sz="800" b="1" i="0" u="none" strike="noStrike">
                        <a:solidFill>
                          <a:srgbClr val="000000"/>
                        </a:solidFill>
                        <a:effectLst/>
                        <a:latin typeface="Calibri" panose="020F0502020204030204" pitchFamily="34" charset="0"/>
                      </a:endParaRPr>
                    </a:p>
                  </a:txBody>
                  <a:tcPr marL="8208" marR="8208" marT="8208" marB="0" anchor="ctr"/>
                </a:tc>
                <a:tc gridSpan="5">
                  <a:txBody>
                    <a:bodyPr/>
                    <a:lstStyle/>
                    <a:p>
                      <a:pPr algn="ctr" rtl="0" fontAlgn="ctr"/>
                      <a:r>
                        <a:rPr lang="es-CL" sz="800" b="1" u="none" strike="noStrike" dirty="0">
                          <a:effectLst/>
                        </a:rPr>
                        <a:t>Total de Créditos directos otorgados</a:t>
                      </a:r>
                      <a:endParaRPr lang="es-CL" sz="800" b="1" i="0" u="none" strike="noStrike" dirty="0">
                        <a:solidFill>
                          <a:srgbClr val="000000"/>
                        </a:solidFill>
                        <a:effectLst/>
                        <a:latin typeface="Calibri" panose="020F0502020204030204" pitchFamily="34" charset="0"/>
                      </a:endParaRPr>
                    </a:p>
                  </a:txBody>
                  <a:tcPr marL="8208" marR="8208" marT="8208" marB="0" anchor="ct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gridSpan="2">
                  <a:txBody>
                    <a:bodyPr/>
                    <a:lstStyle/>
                    <a:p>
                      <a:pPr algn="ctr" rtl="0" fontAlgn="ctr"/>
                      <a:r>
                        <a:rPr lang="es-CL" sz="800" b="1" u="none" strike="noStrike" dirty="0">
                          <a:effectLst/>
                        </a:rPr>
                        <a:t>1.411</a:t>
                      </a:r>
                      <a:endParaRPr lang="es-CL" sz="800" b="1" i="0" u="none" strike="noStrike" dirty="0">
                        <a:solidFill>
                          <a:srgbClr val="000000"/>
                        </a:solidFill>
                        <a:effectLst/>
                        <a:latin typeface="Calibri" panose="020F0502020204030204" pitchFamily="34" charset="0"/>
                      </a:endParaRPr>
                    </a:p>
                  </a:txBody>
                  <a:tcPr marL="8208" marR="8208" marT="8208" marB="0" anchor="ctr"/>
                </a:tc>
                <a:tc hMerge="1">
                  <a:txBody>
                    <a:bodyPr/>
                    <a:lstStyle/>
                    <a:p>
                      <a:endParaRPr lang="es-CL"/>
                    </a:p>
                  </a:txBody>
                  <a:tcP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33625151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457200" y="87351"/>
            <a:ext cx="8229600" cy="1143000"/>
          </a:xfrm>
        </p:spPr>
        <p:txBody>
          <a:bodyPr>
            <a:normAutofit/>
          </a:bodyPr>
          <a:lstStyle/>
          <a:p>
            <a:pPr>
              <a:spcBef>
                <a:spcPct val="20000"/>
              </a:spcBef>
            </a:pPr>
            <a:r>
              <a:rPr lang="es-CL" sz="2800" dirty="0">
                <a:solidFill>
                  <a:srgbClr val="333333"/>
                </a:solidFill>
                <a:latin typeface="Berlin Sans FB" panose="020E0602020502020306" pitchFamily="34" charset="0"/>
                <a:ea typeface="+mn-ea"/>
                <a:cs typeface="+mn-cs"/>
              </a:rPr>
              <a:t>INDAP en REGIONES  </a:t>
            </a:r>
          </a:p>
        </p:txBody>
      </p:sp>
      <p:sp>
        <p:nvSpPr>
          <p:cNvPr id="4" name="Marcador de contenido 3"/>
          <p:cNvSpPr>
            <a:spLocks noGrp="1"/>
          </p:cNvSpPr>
          <p:nvPr>
            <p:ph idx="1"/>
          </p:nvPr>
        </p:nvSpPr>
        <p:spPr>
          <a:xfrm>
            <a:off x="484742" y="1002535"/>
            <a:ext cx="8229600" cy="4859223"/>
          </a:xfrm>
        </p:spPr>
        <p:txBody>
          <a:bodyPr>
            <a:normAutofit/>
          </a:bodyPr>
          <a:lstStyle/>
          <a:p>
            <a:pPr marL="0" indent="0">
              <a:buNone/>
            </a:pPr>
            <a:r>
              <a:rPr lang="es-CL" sz="2000" b="1" dirty="0" smtClean="0"/>
              <a:t>Metropolitana </a:t>
            </a:r>
            <a:endParaRPr lang="es-CL" sz="2000" b="1" dirty="0"/>
          </a:p>
        </p:txBody>
      </p:sp>
      <p:pic>
        <p:nvPicPr>
          <p:cNvPr id="9" name="Imagen 8"/>
          <p:cNvPicPr>
            <a:picLocks noChangeAspect="1"/>
          </p:cNvPicPr>
          <p:nvPr/>
        </p:nvPicPr>
        <p:blipFill>
          <a:blip r:embed="rId2"/>
          <a:stretch>
            <a:fillRect/>
          </a:stretch>
        </p:blipFill>
        <p:spPr>
          <a:xfrm>
            <a:off x="242373" y="4326845"/>
            <a:ext cx="3133615" cy="1066892"/>
          </a:xfrm>
          <a:prstGeom prst="rect">
            <a:avLst/>
          </a:prstGeom>
        </p:spPr>
      </p:pic>
      <p:pic>
        <p:nvPicPr>
          <p:cNvPr id="10" name="Imagen 9"/>
          <p:cNvPicPr>
            <a:picLocks noChangeAspect="1"/>
          </p:cNvPicPr>
          <p:nvPr/>
        </p:nvPicPr>
        <p:blipFill>
          <a:blip r:embed="rId3"/>
          <a:stretch>
            <a:fillRect/>
          </a:stretch>
        </p:blipFill>
        <p:spPr>
          <a:xfrm>
            <a:off x="286139" y="1516345"/>
            <a:ext cx="2993395" cy="2810500"/>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2931802415"/>
              </p:ext>
            </p:extLst>
          </p:nvPr>
        </p:nvGraphicFramePr>
        <p:xfrm>
          <a:off x="3546848" y="1493934"/>
          <a:ext cx="5434807" cy="1764841"/>
        </p:xfrm>
        <a:graphic>
          <a:graphicData uri="http://schemas.openxmlformats.org/drawingml/2006/table">
            <a:tbl>
              <a:tblPr firstRow="1" bandRow="1">
                <a:tableStyleId>{5C22544A-7EE6-4342-B048-85BDC9FD1C3A}</a:tableStyleId>
              </a:tblPr>
              <a:tblGrid>
                <a:gridCol w="3874265">
                  <a:extLst>
                    <a:ext uri="{9D8B030D-6E8A-4147-A177-3AD203B41FA5}">
                      <a16:colId xmlns:a16="http://schemas.microsoft.com/office/drawing/2014/main" xmlns="" val="20000"/>
                    </a:ext>
                  </a:extLst>
                </a:gridCol>
                <a:gridCol w="679193">
                  <a:extLst>
                    <a:ext uri="{9D8B030D-6E8A-4147-A177-3AD203B41FA5}">
                      <a16:colId xmlns:a16="http://schemas.microsoft.com/office/drawing/2014/main" xmlns="" val="20001"/>
                    </a:ext>
                  </a:extLst>
                </a:gridCol>
                <a:gridCol w="881349">
                  <a:extLst>
                    <a:ext uri="{9D8B030D-6E8A-4147-A177-3AD203B41FA5}">
                      <a16:colId xmlns:a16="http://schemas.microsoft.com/office/drawing/2014/main" xmlns="" val="20002"/>
                    </a:ext>
                  </a:extLst>
                </a:gridCol>
              </a:tblGrid>
              <a:tr h="299598">
                <a:tc>
                  <a:txBody>
                    <a:bodyPr/>
                    <a:lstStyle/>
                    <a:p>
                      <a:r>
                        <a:rPr lang="es-CL" sz="1100" dirty="0" smtClean="0"/>
                        <a:t>ITEM</a:t>
                      </a:r>
                      <a:endParaRPr lang="es-CL" sz="1100" dirty="0"/>
                    </a:p>
                  </a:txBody>
                  <a:tcPr/>
                </a:tc>
                <a:tc>
                  <a:txBody>
                    <a:bodyPr/>
                    <a:lstStyle/>
                    <a:p>
                      <a:pPr algn="ctr"/>
                      <a:r>
                        <a:rPr lang="es-CL" sz="1100" dirty="0" smtClean="0"/>
                        <a:t>2021</a:t>
                      </a:r>
                      <a:endParaRPr lang="es-CL" sz="1100" dirty="0"/>
                    </a:p>
                  </a:txBody>
                  <a:tcPr/>
                </a:tc>
                <a:tc>
                  <a:txBody>
                    <a:bodyPr/>
                    <a:lstStyle/>
                    <a:p>
                      <a:pPr algn="ctr"/>
                      <a:r>
                        <a:rPr lang="es-CL" sz="1100" dirty="0" smtClean="0"/>
                        <a:t>%</a:t>
                      </a:r>
                      <a:endParaRPr lang="es-CL" sz="1100" dirty="0"/>
                    </a:p>
                  </a:txBody>
                  <a:tcPr/>
                </a:tc>
                <a:extLst>
                  <a:ext uri="{0D108BD9-81ED-4DB2-BD59-A6C34878D82A}">
                    <a16:rowId xmlns:a16="http://schemas.microsoft.com/office/drawing/2014/main" xmlns="" val="10000"/>
                  </a:ext>
                </a:extLst>
              </a:tr>
              <a:tr h="297455">
                <a:tc>
                  <a:txBody>
                    <a:bodyPr/>
                    <a:lstStyle/>
                    <a:p>
                      <a:r>
                        <a:rPr lang="es-CL" sz="1100" dirty="0" smtClean="0"/>
                        <a:t>Número de usuarios7as</a:t>
                      </a:r>
                      <a:r>
                        <a:rPr lang="es-CL" sz="1100" baseline="0" dirty="0" smtClean="0"/>
                        <a:t> totales (incluidos Emergencia) </a:t>
                      </a:r>
                      <a:endParaRPr lang="es-CL" sz="1100" dirty="0"/>
                    </a:p>
                  </a:txBody>
                  <a:tcP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5.126</a:t>
                      </a:r>
                      <a:endParaRPr lang="es-C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es-C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308472">
                <a:tc>
                  <a:txBody>
                    <a:bodyPr/>
                    <a:lstStyle/>
                    <a:p>
                      <a:r>
                        <a:rPr lang="es-CL" sz="1100" dirty="0" smtClean="0"/>
                        <a:t>Número de usuarias/os pertenecientes a pueblos originarios</a:t>
                      </a:r>
                      <a:r>
                        <a:rPr lang="es-CL" sz="1100" baseline="0" dirty="0" smtClean="0"/>
                        <a:t> </a:t>
                      </a:r>
                      <a:endParaRPr lang="es-CL" sz="1100" dirty="0"/>
                    </a:p>
                  </a:txBody>
                  <a:tcP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171</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286439">
                <a:tc>
                  <a:txBody>
                    <a:bodyPr/>
                    <a:lstStyle/>
                    <a:p>
                      <a:r>
                        <a:rPr lang="es-CL" sz="1100" dirty="0" smtClean="0"/>
                        <a:t>Número</a:t>
                      </a:r>
                      <a:r>
                        <a:rPr lang="es-CL" sz="1100" baseline="0" dirty="0" smtClean="0"/>
                        <a:t> total de usuarias</a:t>
                      </a:r>
                      <a:endParaRPr lang="es-CL" sz="1100" dirty="0"/>
                    </a:p>
                  </a:txBody>
                  <a:tcP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2.227</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43%</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308472">
                <a:tc>
                  <a:txBody>
                    <a:bodyPr/>
                    <a:lstStyle/>
                    <a:p>
                      <a:r>
                        <a:rPr lang="es-CL" sz="1100" dirty="0" smtClean="0"/>
                        <a:t>Número de usuarias/os jóvenes</a:t>
                      </a:r>
                      <a:endParaRPr lang="es-CL" sz="1100" dirty="0"/>
                    </a:p>
                  </a:txBody>
                  <a:tcP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383</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264405">
                <a:tc>
                  <a:txBody>
                    <a:bodyPr/>
                    <a:lstStyle/>
                    <a:p>
                      <a:r>
                        <a:rPr lang="es-CL" sz="1100" dirty="0" smtClean="0"/>
                        <a:t>Promedio</a:t>
                      </a:r>
                      <a:r>
                        <a:rPr lang="es-CL" sz="1100" baseline="0" dirty="0" smtClean="0"/>
                        <a:t> de edad</a:t>
                      </a:r>
                      <a:endParaRPr lang="es-CL" sz="1100" dirty="0"/>
                    </a:p>
                  </a:txBody>
                  <a:tcPr/>
                </a:tc>
                <a:tc gridSpan="2">
                  <a:txBody>
                    <a:bodyPr/>
                    <a:lstStyle/>
                    <a:p>
                      <a:pPr algn="ctr"/>
                      <a:r>
                        <a:rPr lang="es-CL" sz="1100" dirty="0" smtClean="0"/>
                        <a:t>59 años </a:t>
                      </a:r>
                      <a:endParaRPr lang="es-CL" sz="1100" dirty="0"/>
                    </a:p>
                  </a:txBody>
                  <a:tcPr/>
                </a:tc>
                <a:tc hMerge="1">
                  <a:txBody>
                    <a:bodyPr/>
                    <a:lstStyle/>
                    <a:p>
                      <a:endParaRPr lang="es-CL" dirty="0"/>
                    </a:p>
                  </a:txBody>
                  <a:tcPr/>
                </a:tc>
                <a:extLst>
                  <a:ext uri="{0D108BD9-81ED-4DB2-BD59-A6C34878D82A}">
                    <a16:rowId xmlns:a16="http://schemas.microsoft.com/office/drawing/2014/main" xmlns="" val="10005"/>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843547932"/>
              </p:ext>
            </p:extLst>
          </p:nvPr>
        </p:nvGraphicFramePr>
        <p:xfrm>
          <a:off x="3546847" y="3482208"/>
          <a:ext cx="5409864" cy="2018229"/>
        </p:xfrm>
        <a:graphic>
          <a:graphicData uri="http://schemas.openxmlformats.org/drawingml/2006/table">
            <a:tbl>
              <a:tblPr firstRow="1" bandRow="1">
                <a:tableStyleId>{5C22544A-7EE6-4342-B048-85BDC9FD1C3A}</a:tableStyleId>
              </a:tblPr>
              <a:tblGrid>
                <a:gridCol w="2419934">
                  <a:extLst>
                    <a:ext uri="{9D8B030D-6E8A-4147-A177-3AD203B41FA5}">
                      <a16:colId xmlns:a16="http://schemas.microsoft.com/office/drawing/2014/main" xmlns="" val="20000"/>
                    </a:ext>
                  </a:extLst>
                </a:gridCol>
                <a:gridCol w="1473141">
                  <a:extLst>
                    <a:ext uri="{9D8B030D-6E8A-4147-A177-3AD203B41FA5}">
                      <a16:colId xmlns:a16="http://schemas.microsoft.com/office/drawing/2014/main" xmlns="" val="20001"/>
                    </a:ext>
                  </a:extLst>
                </a:gridCol>
                <a:gridCol w="1516789">
                  <a:extLst>
                    <a:ext uri="{9D8B030D-6E8A-4147-A177-3AD203B41FA5}">
                      <a16:colId xmlns:a16="http://schemas.microsoft.com/office/drawing/2014/main" xmlns="" val="20002"/>
                    </a:ext>
                  </a:extLst>
                </a:gridCol>
              </a:tblGrid>
              <a:tr h="299598">
                <a:tc>
                  <a:txBody>
                    <a:bodyPr/>
                    <a:lstStyle/>
                    <a:p>
                      <a:r>
                        <a:rPr lang="es-CL" sz="1100" dirty="0" smtClean="0"/>
                        <a:t>Subtítulo</a:t>
                      </a:r>
                      <a:endParaRPr lang="es-CL" sz="1100" dirty="0"/>
                    </a:p>
                  </a:txBody>
                  <a:tcPr/>
                </a:tc>
                <a:tc>
                  <a:txBody>
                    <a:bodyPr/>
                    <a:lstStyle/>
                    <a:p>
                      <a:pPr algn="ctr" rtl="0" fontAlgn="ctr"/>
                      <a:r>
                        <a:rPr lang="es-CL" sz="1100" b="1" i="0" u="none" strike="noStrike" dirty="0">
                          <a:solidFill>
                            <a:srgbClr val="FFFFFF"/>
                          </a:solidFill>
                          <a:effectLst/>
                          <a:latin typeface="Calibri" panose="020F0502020204030204" pitchFamily="34" charset="0"/>
                        </a:rPr>
                        <a:t>Presupuesto M$ </a:t>
                      </a:r>
                      <a:r>
                        <a:rPr lang="es-CL" sz="1100" b="1" i="0" u="none" strike="noStrike" dirty="0" smtClean="0">
                          <a:solidFill>
                            <a:srgbClr val="FFFFFF"/>
                          </a:solidFill>
                          <a:effectLst/>
                          <a:latin typeface="Calibri" panose="020F0502020204030204" pitchFamily="34" charset="0"/>
                        </a:rPr>
                        <a:t>2021</a:t>
                      </a:r>
                      <a:endParaRPr lang="es-CL" sz="1100" b="1" i="0" u="none" strike="noStrike" dirty="0">
                        <a:solidFill>
                          <a:srgbClr val="FFFFFF"/>
                        </a:solidFill>
                        <a:effectLst/>
                        <a:latin typeface="Calibri" panose="020F0502020204030204" pitchFamily="34" charset="0"/>
                      </a:endParaRPr>
                    </a:p>
                  </a:txBody>
                  <a:tcPr marL="7620" marR="7620" marT="7620" marB="0" anchor="ctr"/>
                </a:tc>
                <a:tc>
                  <a:txBody>
                    <a:bodyPr/>
                    <a:lstStyle/>
                    <a:p>
                      <a:pPr algn="ctr" rtl="0" fontAlgn="ctr"/>
                      <a:r>
                        <a:rPr lang="es-CL" sz="1100" b="1" i="0" u="none" strike="noStrike" dirty="0">
                          <a:solidFill>
                            <a:srgbClr val="FFFFFF"/>
                          </a:solidFill>
                          <a:effectLst/>
                          <a:latin typeface="Calibri" panose="020F0502020204030204" pitchFamily="34" charset="0"/>
                        </a:rPr>
                        <a:t>Ejecución M$ </a:t>
                      </a:r>
                      <a:r>
                        <a:rPr lang="es-CL" sz="1100" b="1" i="0" u="none" strike="noStrike" dirty="0" smtClean="0">
                          <a:solidFill>
                            <a:srgbClr val="FFFFFF"/>
                          </a:solidFill>
                          <a:effectLst/>
                          <a:latin typeface="Calibri" panose="020F0502020204030204" pitchFamily="34" charset="0"/>
                        </a:rPr>
                        <a:t>2021</a:t>
                      </a:r>
                      <a:endParaRPr lang="es-CL" sz="1100" b="1" i="0" u="none" strike="noStrike" dirty="0">
                        <a:solidFill>
                          <a:srgbClr val="FFFFFF"/>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0"/>
                  </a:ext>
                </a:extLst>
              </a:tr>
              <a:tr h="286438">
                <a:tc>
                  <a:txBody>
                    <a:bodyPr/>
                    <a:lstStyle/>
                    <a:p>
                      <a:r>
                        <a:rPr lang="es-CL" sz="1100" dirty="0" smtClean="0"/>
                        <a:t>24 Transferencias</a:t>
                      </a:r>
                      <a:r>
                        <a:rPr lang="es-CL" sz="1100" baseline="0" dirty="0" smtClean="0"/>
                        <a:t> corrientes</a:t>
                      </a:r>
                      <a:endParaRPr lang="es-CL" sz="1100" dirty="0"/>
                    </a:p>
                  </a:txBody>
                  <a:tcP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2.112.385 </a:t>
                      </a:r>
                      <a:endParaRPr lang="es-C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2.071.008 </a:t>
                      </a:r>
                      <a:endParaRPr lang="es-C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253388">
                <a:tc>
                  <a:txBody>
                    <a:bodyPr/>
                    <a:lstStyle/>
                    <a:p>
                      <a:r>
                        <a:rPr lang="es-CL" sz="1100" dirty="0" smtClean="0"/>
                        <a:t>32 Préstamos </a:t>
                      </a:r>
                      <a:endParaRPr lang="es-CL" sz="1100" dirty="0"/>
                    </a:p>
                  </a:txBody>
                  <a:tcP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2.587.995 </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2.300.566 </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302780">
                <a:tc>
                  <a:txBody>
                    <a:bodyPr/>
                    <a:lstStyle/>
                    <a:p>
                      <a:r>
                        <a:rPr lang="es-CL" sz="1100" dirty="0" smtClean="0"/>
                        <a:t>33 Transferencias de capitales</a:t>
                      </a:r>
                      <a:endParaRPr lang="es-CL" sz="1100" dirty="0"/>
                    </a:p>
                  </a:txBody>
                  <a:tcP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2.895.638 </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2.806.672 </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297456">
                <a:tc>
                  <a:txBody>
                    <a:bodyPr/>
                    <a:lstStyle/>
                    <a:p>
                      <a:r>
                        <a:rPr lang="es-CL" sz="1100" b="1" dirty="0" smtClean="0"/>
                        <a:t>Subtotal Productos Estratégicos</a:t>
                      </a:r>
                      <a:endParaRPr lang="es-CL" sz="1100" b="1" dirty="0"/>
                    </a:p>
                  </a:txBody>
                  <a:tcPr/>
                </a:tc>
                <a:tc>
                  <a:txBody>
                    <a:bodyPr/>
                    <a:lstStyle/>
                    <a:p>
                      <a:pPr algn="ct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7.596.018 </a:t>
                      </a:r>
                      <a:endParaRPr lang="es-CL"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7.178.246 </a:t>
                      </a:r>
                      <a:endParaRPr lang="es-CL"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308472">
                <a:tc>
                  <a:txBody>
                    <a:bodyPr/>
                    <a:lstStyle/>
                    <a:p>
                      <a:r>
                        <a:rPr lang="es-CL" sz="1100" b="1" dirty="0" smtClean="0"/>
                        <a:t>Subtotal Gestión Interna </a:t>
                      </a:r>
                      <a:endParaRPr lang="es-CL" sz="1100" b="1" dirty="0"/>
                    </a:p>
                  </a:txBody>
                  <a:tcP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2.030.151 </a:t>
                      </a:r>
                      <a:endParaRPr lang="es-C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2.030.151 </a:t>
                      </a:r>
                      <a:endParaRPr lang="es-C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264405">
                <a:tc>
                  <a:txBody>
                    <a:bodyPr/>
                    <a:lstStyle/>
                    <a:p>
                      <a:r>
                        <a:rPr lang="es-CL" sz="1100" b="1" dirty="0" smtClean="0"/>
                        <a:t>Total General</a:t>
                      </a:r>
                      <a:r>
                        <a:rPr lang="es-CL" sz="1100" b="1" baseline="0" dirty="0" smtClean="0"/>
                        <a:t> </a:t>
                      </a:r>
                      <a:endParaRPr lang="es-CL" sz="1100" b="1" dirty="0"/>
                    </a:p>
                  </a:txBody>
                  <a:tcPr/>
                </a:tc>
                <a:tc>
                  <a:txBody>
                    <a:bodyPr/>
                    <a:lstStyle/>
                    <a:p>
                      <a:pPr algn="ct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9.626.169 </a:t>
                      </a:r>
                      <a:endParaRPr lang="es-CL"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9.208.397 </a:t>
                      </a:r>
                      <a:endParaRPr lang="es-C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bl>
          </a:graphicData>
        </a:graphic>
      </p:graphicFrame>
      <p:sp>
        <p:nvSpPr>
          <p:cNvPr id="12" name="CuadroTexto 11"/>
          <p:cNvSpPr txBox="1"/>
          <p:nvPr/>
        </p:nvSpPr>
        <p:spPr>
          <a:xfrm>
            <a:off x="286139" y="6353157"/>
            <a:ext cx="6983434"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a:t>
            </a:r>
            <a:r>
              <a:rPr lang="es-CL" dirty="0">
                <a:solidFill>
                  <a:srgbClr val="4D4D4D"/>
                </a:solidFill>
              </a:rPr>
              <a:t> Sistema Tesorería y SIGFE, 31 de diciembre del </a:t>
            </a:r>
            <a:r>
              <a:rPr lang="es-CL" dirty="0" smtClean="0">
                <a:solidFill>
                  <a:srgbClr val="4D4D4D"/>
                </a:solidFill>
              </a:rPr>
              <a:t>2021.</a:t>
            </a:r>
            <a:endParaRPr lang="es-CL" dirty="0">
              <a:solidFill>
                <a:srgbClr val="4D4D4D"/>
              </a:solidFill>
            </a:endParaRPr>
          </a:p>
        </p:txBody>
      </p:sp>
      <p:pic>
        <p:nvPicPr>
          <p:cNvPr id="11" name="Picture 3"/>
          <p:cNvPicPr>
            <a:picLocks noChangeAspect="1" noChangeArrowheads="1"/>
          </p:cNvPicPr>
          <p:nvPr/>
        </p:nvPicPr>
        <p:blipFill>
          <a:blip r:embed="rId4" cstate="print"/>
          <a:srcRect/>
          <a:stretch>
            <a:fillRect/>
          </a:stretch>
        </p:blipFill>
        <p:spPr bwMode="auto">
          <a:xfrm>
            <a:off x="43770" y="1464917"/>
            <a:ext cx="1060312" cy="597760"/>
          </a:xfrm>
          <a:prstGeom prst="rect">
            <a:avLst/>
          </a:prstGeom>
          <a:noFill/>
          <a:ln w="9525">
            <a:noFill/>
            <a:miter lim="800000"/>
            <a:headEnd/>
            <a:tailEnd/>
          </a:ln>
        </p:spPr>
      </p:pic>
      <p:graphicFrame>
        <p:nvGraphicFramePr>
          <p:cNvPr id="13" name="Tabla 12"/>
          <p:cNvGraphicFramePr>
            <a:graphicFrameLocks noGrp="1"/>
          </p:cNvGraphicFramePr>
          <p:nvPr>
            <p:extLst>
              <p:ext uri="{D42A27DB-BD31-4B8C-83A1-F6EECF244321}">
                <p14:modId xmlns:p14="http://schemas.microsoft.com/office/powerpoint/2010/main" val="3629410244"/>
              </p:ext>
            </p:extLst>
          </p:nvPr>
        </p:nvGraphicFramePr>
        <p:xfrm>
          <a:off x="3918301" y="5490365"/>
          <a:ext cx="5038410" cy="865779"/>
        </p:xfrm>
        <a:graphic>
          <a:graphicData uri="http://schemas.openxmlformats.org/drawingml/2006/table">
            <a:tbl>
              <a:tblPr/>
              <a:tblGrid>
                <a:gridCol w="988854">
                  <a:extLst>
                    <a:ext uri="{9D8B030D-6E8A-4147-A177-3AD203B41FA5}">
                      <a16:colId xmlns:a16="http://schemas.microsoft.com/office/drawing/2014/main" xmlns="" val="20000"/>
                    </a:ext>
                  </a:extLst>
                </a:gridCol>
                <a:gridCol w="4049556">
                  <a:extLst>
                    <a:ext uri="{9D8B030D-6E8A-4147-A177-3AD203B41FA5}">
                      <a16:colId xmlns:a16="http://schemas.microsoft.com/office/drawing/2014/main" xmlns="" val="20001"/>
                    </a:ext>
                  </a:extLst>
                </a:gridCol>
              </a:tblGrid>
              <a:tr h="865779">
                <a:tc>
                  <a:txBody>
                    <a:bodyPr/>
                    <a:lstStyle/>
                    <a:p>
                      <a:pPr algn="l" rtl="0" fontAlgn="ctr"/>
                      <a:r>
                        <a:rPr lang="es-CL" sz="1000" b="1" i="0" u="none" strike="noStrike" dirty="0" smtClean="0">
                          <a:solidFill>
                            <a:srgbClr val="4D4D4D"/>
                          </a:solidFill>
                          <a:latin typeface="+mn-lt"/>
                        </a:rPr>
                        <a:t>Principales</a:t>
                      </a:r>
                      <a:r>
                        <a:rPr lang="es-CL" sz="1000" b="1" i="0" u="none" strike="noStrike" baseline="0" dirty="0" smtClean="0">
                          <a:solidFill>
                            <a:srgbClr val="4D4D4D"/>
                          </a:solidFill>
                          <a:latin typeface="+mn-lt"/>
                        </a:rPr>
                        <a:t> </a:t>
                      </a:r>
                    </a:p>
                    <a:p>
                      <a:pPr algn="l" rtl="0" fontAlgn="ctr"/>
                      <a:r>
                        <a:rPr lang="es-CL" sz="1000" b="1" i="0" u="none" strike="noStrike" baseline="0" dirty="0" smtClean="0">
                          <a:solidFill>
                            <a:srgbClr val="4D4D4D"/>
                          </a:solidFill>
                          <a:latin typeface="+mn-lt"/>
                        </a:rPr>
                        <a:t>rubros</a:t>
                      </a:r>
                      <a:r>
                        <a:rPr lang="es-CL" sz="1000" b="1" i="0" u="none" strike="noStrike" dirty="0" smtClean="0">
                          <a:solidFill>
                            <a:srgbClr val="4D4D4D"/>
                          </a:solidFill>
                          <a:latin typeface="+mn-lt"/>
                        </a:rPr>
                        <a:t>: </a:t>
                      </a:r>
                      <a:endParaRPr lang="es-CL" sz="1000" b="1" i="0" u="none" strike="noStrike" dirty="0">
                        <a:solidFill>
                          <a:srgbClr val="4D4D4D"/>
                        </a:solidFill>
                        <a:latin typeface="+mn-lt"/>
                      </a:endParaRP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just" fontAlgn="b"/>
                      <a:r>
                        <a:rPr lang="es-CL" sz="1000" kern="1200" dirty="0" smtClean="0">
                          <a:solidFill>
                            <a:schemeClr val="tx1"/>
                          </a:solidFill>
                          <a:effectLst/>
                          <a:latin typeface="+mn-lt"/>
                          <a:ea typeface="+mn-ea"/>
                          <a:cs typeface="+mn-cs"/>
                        </a:rPr>
                        <a:t>Frutilla, Bovinos, Gallinas, Lechuga, Apicultura, Tomate, Limones, Papas, Paltos, Nogales, Ornamentales, Cebolla, Animal, Alfalfa, Sandía, Almendros, Ovinos, Caprinos-leche, Choclo, Brócoli, Caprinos, </a:t>
                      </a:r>
                      <a:r>
                        <a:rPr lang="es-CL" sz="1000" kern="1200" dirty="0" err="1" smtClean="0">
                          <a:solidFill>
                            <a:schemeClr val="tx1"/>
                          </a:solidFill>
                          <a:effectLst/>
                          <a:latin typeface="+mn-lt"/>
                          <a:ea typeface="+mn-ea"/>
                          <a:cs typeface="+mn-cs"/>
                        </a:rPr>
                        <a:t>Lilium</a:t>
                      </a:r>
                      <a:r>
                        <a:rPr lang="es-CL" sz="1000" kern="1200" dirty="0" smtClean="0">
                          <a:solidFill>
                            <a:schemeClr val="tx1"/>
                          </a:solidFill>
                          <a:effectLst/>
                          <a:latin typeface="+mn-lt"/>
                          <a:ea typeface="+mn-ea"/>
                          <a:cs typeface="+mn-cs"/>
                        </a:rPr>
                        <a:t>, Maíz, Acelga, Bovinos-leche; estos representan el 77% de los recursos monetarios entregados y el 80% de las Solicitudes realizadas.</a:t>
                      </a:r>
                      <a:endParaRPr lang="es-CL" sz="1000" b="0" i="0" u="none" strike="noStrike" dirty="0">
                        <a:solidFill>
                          <a:srgbClr val="4D4D4D"/>
                        </a:solidFill>
                        <a:latin typeface="Calibri"/>
                      </a:endParaRP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6" name="Marcador de número de diapositiva 5"/>
          <p:cNvSpPr>
            <a:spLocks noGrp="1"/>
          </p:cNvSpPr>
          <p:nvPr>
            <p:ph type="sldNum" sz="quarter" idx="12"/>
          </p:nvPr>
        </p:nvSpPr>
        <p:spPr/>
        <p:txBody>
          <a:bodyPr/>
          <a:lstStyle/>
          <a:p>
            <a:fld id="{B2AA1C21-4A01-FC47-935A-F64BC8B7BE09}" type="slidenum">
              <a:rPr lang="en-US" smtClean="0"/>
              <a:t>46</a:t>
            </a:fld>
            <a:endParaRPr lang="en-US"/>
          </a:p>
        </p:txBody>
      </p:sp>
    </p:spTree>
    <p:extLst>
      <p:ext uri="{BB962C8B-B14F-4D97-AF65-F5344CB8AC3E}">
        <p14:creationId xmlns:p14="http://schemas.microsoft.com/office/powerpoint/2010/main" val="391982115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457200" y="87351"/>
            <a:ext cx="8229600" cy="1143000"/>
          </a:xfrm>
        </p:spPr>
        <p:txBody>
          <a:bodyPr>
            <a:normAutofit/>
          </a:bodyPr>
          <a:lstStyle/>
          <a:p>
            <a:pPr>
              <a:spcBef>
                <a:spcPct val="20000"/>
              </a:spcBef>
            </a:pPr>
            <a:r>
              <a:rPr lang="es-CL" sz="2800" dirty="0">
                <a:solidFill>
                  <a:srgbClr val="333333"/>
                </a:solidFill>
                <a:latin typeface="Berlin Sans FB" panose="020E0602020502020306" pitchFamily="34" charset="0"/>
                <a:ea typeface="+mn-ea"/>
                <a:cs typeface="+mn-cs"/>
              </a:rPr>
              <a:t>INDAP en REGIONES  </a:t>
            </a:r>
          </a:p>
        </p:txBody>
      </p:sp>
      <p:sp>
        <p:nvSpPr>
          <p:cNvPr id="4" name="Marcador de contenido 3"/>
          <p:cNvSpPr>
            <a:spLocks noGrp="1"/>
          </p:cNvSpPr>
          <p:nvPr>
            <p:ph idx="1"/>
          </p:nvPr>
        </p:nvSpPr>
        <p:spPr>
          <a:xfrm>
            <a:off x="484742" y="880615"/>
            <a:ext cx="8229600" cy="4859223"/>
          </a:xfrm>
        </p:spPr>
        <p:txBody>
          <a:bodyPr>
            <a:normAutofit/>
          </a:bodyPr>
          <a:lstStyle/>
          <a:p>
            <a:pPr marL="0" indent="0">
              <a:buNone/>
            </a:pPr>
            <a:r>
              <a:rPr lang="es-CL" sz="2000" b="1" dirty="0" smtClean="0"/>
              <a:t>Metropolitana </a:t>
            </a:r>
            <a:endParaRPr lang="es-CL" sz="2000" b="1" dirty="0"/>
          </a:p>
        </p:txBody>
      </p:sp>
      <p:pic>
        <p:nvPicPr>
          <p:cNvPr id="10" name="Imagen 9"/>
          <p:cNvPicPr>
            <a:picLocks noChangeAspect="1"/>
          </p:cNvPicPr>
          <p:nvPr/>
        </p:nvPicPr>
        <p:blipFill>
          <a:blip r:embed="rId2"/>
          <a:stretch>
            <a:fillRect/>
          </a:stretch>
        </p:blipFill>
        <p:spPr>
          <a:xfrm>
            <a:off x="21319" y="1192970"/>
            <a:ext cx="816337" cy="766459"/>
          </a:xfrm>
          <a:prstGeom prst="rect">
            <a:avLst/>
          </a:prstGeom>
        </p:spPr>
      </p:pic>
      <p:sp>
        <p:nvSpPr>
          <p:cNvPr id="12" name="CuadroTexto 11"/>
          <p:cNvSpPr txBox="1"/>
          <p:nvPr/>
        </p:nvSpPr>
        <p:spPr>
          <a:xfrm>
            <a:off x="238168" y="6606059"/>
            <a:ext cx="6983434" cy="230832"/>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sz="900" b="1" dirty="0">
                <a:solidFill>
                  <a:srgbClr val="4D4D4D"/>
                </a:solidFill>
              </a:rPr>
              <a:t>Fuente:</a:t>
            </a:r>
            <a:r>
              <a:rPr lang="es-CL" sz="900" dirty="0">
                <a:solidFill>
                  <a:srgbClr val="4D4D4D"/>
                </a:solidFill>
              </a:rPr>
              <a:t> Sistema Tesorería y SIGFE, 31 de diciembre del </a:t>
            </a:r>
            <a:r>
              <a:rPr lang="es-CL" sz="900" dirty="0" smtClean="0">
                <a:solidFill>
                  <a:srgbClr val="4D4D4D"/>
                </a:solidFill>
              </a:rPr>
              <a:t>2021.</a:t>
            </a:r>
            <a:endParaRPr lang="es-CL" sz="900" dirty="0">
              <a:solidFill>
                <a:srgbClr val="4D4D4D"/>
              </a:solidFill>
            </a:endParaRPr>
          </a:p>
        </p:txBody>
      </p:sp>
      <p:sp>
        <p:nvSpPr>
          <p:cNvPr id="6" name="Marcador de número de diapositiva 5"/>
          <p:cNvSpPr>
            <a:spLocks noGrp="1"/>
          </p:cNvSpPr>
          <p:nvPr>
            <p:ph type="sldNum" sz="quarter" idx="12"/>
          </p:nvPr>
        </p:nvSpPr>
        <p:spPr/>
        <p:txBody>
          <a:bodyPr/>
          <a:lstStyle/>
          <a:p>
            <a:fld id="{B2AA1C21-4A01-FC47-935A-F64BC8B7BE09}" type="slidenum">
              <a:rPr lang="en-US" smtClean="0"/>
              <a:t>47</a:t>
            </a:fld>
            <a:endParaRPr lang="en-US"/>
          </a:p>
        </p:txBody>
      </p:sp>
      <p:graphicFrame>
        <p:nvGraphicFramePr>
          <p:cNvPr id="14" name="Tabla 13"/>
          <p:cNvGraphicFramePr>
            <a:graphicFrameLocks noGrp="1"/>
          </p:cNvGraphicFramePr>
          <p:nvPr>
            <p:extLst>
              <p:ext uri="{D42A27DB-BD31-4B8C-83A1-F6EECF244321}">
                <p14:modId xmlns:p14="http://schemas.microsoft.com/office/powerpoint/2010/main" val="4210727843"/>
              </p:ext>
            </p:extLst>
          </p:nvPr>
        </p:nvGraphicFramePr>
        <p:xfrm>
          <a:off x="906569" y="3282723"/>
          <a:ext cx="6209032" cy="1050588"/>
        </p:xfrm>
        <a:graphic>
          <a:graphicData uri="http://schemas.openxmlformats.org/drawingml/2006/table">
            <a:tbl>
              <a:tblPr firstRow="1" firstCol="1" bandRow="1">
                <a:tableStyleId>{5C22544A-7EE6-4342-B048-85BDC9FD1C3A}</a:tableStyleId>
              </a:tblPr>
              <a:tblGrid>
                <a:gridCol w="1658390">
                  <a:extLst>
                    <a:ext uri="{9D8B030D-6E8A-4147-A177-3AD203B41FA5}">
                      <a16:colId xmlns:a16="http://schemas.microsoft.com/office/drawing/2014/main" xmlns="" val="20000"/>
                    </a:ext>
                  </a:extLst>
                </a:gridCol>
                <a:gridCol w="654628">
                  <a:extLst>
                    <a:ext uri="{9D8B030D-6E8A-4147-A177-3AD203B41FA5}">
                      <a16:colId xmlns:a16="http://schemas.microsoft.com/office/drawing/2014/main" xmlns="" val="20001"/>
                    </a:ext>
                  </a:extLst>
                </a:gridCol>
                <a:gridCol w="596781">
                  <a:extLst>
                    <a:ext uri="{9D8B030D-6E8A-4147-A177-3AD203B41FA5}">
                      <a16:colId xmlns:a16="http://schemas.microsoft.com/office/drawing/2014/main" xmlns="" val="20002"/>
                    </a:ext>
                  </a:extLst>
                </a:gridCol>
                <a:gridCol w="529614">
                  <a:extLst>
                    <a:ext uri="{9D8B030D-6E8A-4147-A177-3AD203B41FA5}">
                      <a16:colId xmlns:a16="http://schemas.microsoft.com/office/drawing/2014/main" xmlns="" val="20003"/>
                    </a:ext>
                  </a:extLst>
                </a:gridCol>
                <a:gridCol w="416746">
                  <a:extLst>
                    <a:ext uri="{9D8B030D-6E8A-4147-A177-3AD203B41FA5}">
                      <a16:colId xmlns:a16="http://schemas.microsoft.com/office/drawing/2014/main" xmlns="" val="20004"/>
                    </a:ext>
                  </a:extLst>
                </a:gridCol>
                <a:gridCol w="382016">
                  <a:extLst>
                    <a:ext uri="{9D8B030D-6E8A-4147-A177-3AD203B41FA5}">
                      <a16:colId xmlns:a16="http://schemas.microsoft.com/office/drawing/2014/main" xmlns="" val="20005"/>
                    </a:ext>
                  </a:extLst>
                </a:gridCol>
                <a:gridCol w="416745">
                  <a:extLst>
                    <a:ext uri="{9D8B030D-6E8A-4147-A177-3AD203B41FA5}">
                      <a16:colId xmlns:a16="http://schemas.microsoft.com/office/drawing/2014/main" xmlns="" val="20006"/>
                    </a:ext>
                  </a:extLst>
                </a:gridCol>
                <a:gridCol w="364652">
                  <a:extLst>
                    <a:ext uri="{9D8B030D-6E8A-4147-A177-3AD203B41FA5}">
                      <a16:colId xmlns:a16="http://schemas.microsoft.com/office/drawing/2014/main" xmlns="" val="20007"/>
                    </a:ext>
                  </a:extLst>
                </a:gridCol>
                <a:gridCol w="355970">
                  <a:extLst>
                    <a:ext uri="{9D8B030D-6E8A-4147-A177-3AD203B41FA5}">
                      <a16:colId xmlns:a16="http://schemas.microsoft.com/office/drawing/2014/main" xmlns="" val="20008"/>
                    </a:ext>
                  </a:extLst>
                </a:gridCol>
                <a:gridCol w="486203">
                  <a:extLst>
                    <a:ext uri="{9D8B030D-6E8A-4147-A177-3AD203B41FA5}">
                      <a16:colId xmlns:a16="http://schemas.microsoft.com/office/drawing/2014/main" xmlns="" val="20009"/>
                    </a:ext>
                  </a:extLst>
                </a:gridCol>
                <a:gridCol w="347287">
                  <a:extLst>
                    <a:ext uri="{9D8B030D-6E8A-4147-A177-3AD203B41FA5}">
                      <a16:colId xmlns:a16="http://schemas.microsoft.com/office/drawing/2014/main" xmlns="" val="20010"/>
                    </a:ext>
                  </a:extLst>
                </a:gridCol>
              </a:tblGrid>
              <a:tr h="172362">
                <a:tc rowSpan="2">
                  <a:txBody>
                    <a:bodyPr/>
                    <a:lstStyle/>
                    <a:p>
                      <a:pPr algn="ctr" rtl="0" fontAlgn="ctr"/>
                      <a:r>
                        <a:rPr lang="es-CL" sz="800" u="none" strike="noStrike" dirty="0">
                          <a:effectLst/>
                        </a:rPr>
                        <a:t>Subtitulo / 32 - Créditos</a:t>
                      </a:r>
                      <a:endParaRPr lang="es-CL" sz="800" b="1" i="0" u="none" strike="noStrike" dirty="0">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a:effectLst/>
                        </a:rPr>
                        <a:t>Ppto. M$</a:t>
                      </a:r>
                      <a:endParaRPr lang="es-CL" sz="800" b="1" i="0" u="none" strike="noStrike">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a:effectLst/>
                        </a:rPr>
                        <a:t>Ejec. M$</a:t>
                      </a:r>
                      <a:endParaRPr lang="es-CL" sz="800" b="1" i="0" u="none" strike="noStrike">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dirty="0">
                          <a:effectLst/>
                        </a:rPr>
                        <a:t>Avance</a:t>
                      </a:r>
                      <a:endParaRPr lang="es-CL" sz="800" b="1" i="0" u="none" strike="noStrike" dirty="0">
                        <a:solidFill>
                          <a:srgbClr val="FFFFFF"/>
                        </a:solidFill>
                        <a:effectLst/>
                        <a:latin typeface="Calibri" panose="020F0502020204030204" pitchFamily="34" charset="0"/>
                      </a:endParaRPr>
                    </a:p>
                  </a:txBody>
                  <a:tcPr marL="8208" marR="8208" marT="8208" marB="0" anchor="ctr"/>
                </a:tc>
                <a:tc gridSpan="2">
                  <a:txBody>
                    <a:bodyPr/>
                    <a:lstStyle/>
                    <a:p>
                      <a:pPr algn="ctr" rtl="0" fontAlgn="ctr"/>
                      <a:r>
                        <a:rPr lang="es-CL" sz="800" u="none" strike="noStrike" dirty="0" err="1">
                          <a:effectLst/>
                        </a:rPr>
                        <a:t>Masc</a:t>
                      </a:r>
                      <a:r>
                        <a:rPr lang="es-CL" sz="800" u="none" strike="noStrike" dirty="0">
                          <a:effectLst/>
                        </a:rPr>
                        <a:t>.</a:t>
                      </a:r>
                      <a:endParaRPr lang="es-CL" sz="800" b="1" i="0" u="none" strike="noStrike" dirty="0">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tc gridSpan="2">
                  <a:txBody>
                    <a:bodyPr/>
                    <a:lstStyle/>
                    <a:p>
                      <a:pPr algn="ctr" rtl="0" fontAlgn="ctr"/>
                      <a:r>
                        <a:rPr lang="es-CL" sz="800" u="none" strike="noStrike">
                          <a:effectLst/>
                        </a:rPr>
                        <a:t>Fem.</a:t>
                      </a:r>
                      <a:endParaRPr lang="es-CL" sz="800" b="1" i="0" u="none" strike="noStrike">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tc rowSpan="2">
                  <a:txBody>
                    <a:bodyPr/>
                    <a:lstStyle/>
                    <a:p>
                      <a:pPr algn="ctr" rtl="0" fontAlgn="ctr"/>
                      <a:r>
                        <a:rPr lang="es-CL" sz="800" u="none" strike="noStrike">
                          <a:effectLst/>
                        </a:rPr>
                        <a:t>Pers. Jurid.</a:t>
                      </a:r>
                      <a:endParaRPr lang="es-CL" sz="800" b="1" i="0" u="none" strike="noStrike">
                        <a:solidFill>
                          <a:srgbClr val="FFFFFF"/>
                        </a:solidFill>
                        <a:effectLst/>
                        <a:latin typeface="Calibri" panose="020F0502020204030204" pitchFamily="34" charset="0"/>
                      </a:endParaRPr>
                    </a:p>
                  </a:txBody>
                  <a:tcPr marL="8208" marR="8208" marT="8208" marB="0" anchor="ctr"/>
                </a:tc>
                <a:tc gridSpan="2">
                  <a:txBody>
                    <a:bodyPr/>
                    <a:lstStyle/>
                    <a:p>
                      <a:pPr algn="ctr" rtl="0" fontAlgn="ctr"/>
                      <a:r>
                        <a:rPr lang="es-CL" sz="800" u="none" strike="noStrike">
                          <a:effectLst/>
                        </a:rPr>
                        <a:t>Total</a:t>
                      </a:r>
                      <a:endParaRPr lang="es-CL" sz="800" b="1" i="0" u="none" strike="noStrike">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extLst>
                  <a:ext uri="{0D108BD9-81ED-4DB2-BD59-A6C34878D82A}">
                    <a16:rowId xmlns:a16="http://schemas.microsoft.com/office/drawing/2014/main" xmlns="" val="10000"/>
                  </a:ext>
                </a:extLst>
              </a:tr>
              <a:tr h="180570">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vMerge="1">
                  <a:txBody>
                    <a:bodyPr/>
                    <a:lstStyle/>
                    <a:p>
                      <a:endParaRPr lang="es-CL"/>
                    </a:p>
                  </a:txBody>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extLst>
                  <a:ext uri="{0D108BD9-81ED-4DB2-BD59-A6C34878D82A}">
                    <a16:rowId xmlns:a16="http://schemas.microsoft.com/office/drawing/2014/main" xmlns="" val="10001"/>
                  </a:ext>
                </a:extLst>
              </a:tr>
              <a:tr h="180570">
                <a:tc>
                  <a:txBody>
                    <a:bodyPr/>
                    <a:lstStyle/>
                    <a:p>
                      <a:pPr algn="l" rtl="0" fontAlgn="ctr"/>
                      <a:r>
                        <a:rPr lang="es-CL" sz="800" u="none" strike="noStrike">
                          <a:effectLst/>
                        </a:rPr>
                        <a:t>32.04.004 - Créditos Corto Plazo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1.912.227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1.688.273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88,29%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rtl="0" fontAlgn="ctr"/>
                      <a:r>
                        <a:rPr lang="es-CL" sz="900" b="0" i="0" u="none" strike="noStrike" dirty="0" smtClean="0">
                          <a:solidFill>
                            <a:srgbClr val="000000"/>
                          </a:solidFill>
                          <a:effectLst/>
                          <a:latin typeface="Calibri" panose="020F0502020204030204" pitchFamily="34" charset="0"/>
                        </a:rPr>
                        <a:t>302</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255</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99</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98</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401</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353</a:t>
                      </a:r>
                      <a:endParaRPr lang="es-CL"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2"/>
                  </a:ext>
                </a:extLst>
              </a:tr>
              <a:tr h="172362">
                <a:tc>
                  <a:txBody>
                    <a:bodyPr/>
                    <a:lstStyle/>
                    <a:p>
                      <a:pPr algn="l" rtl="0" fontAlgn="ctr"/>
                      <a:r>
                        <a:rPr lang="es-CL" sz="800" u="none" strike="noStrike">
                          <a:effectLst/>
                        </a:rPr>
                        <a:t>32.04.005 - Créditos Largo Plazo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592.579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560.146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94,53%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rtl="0" fontAlgn="ctr"/>
                      <a:r>
                        <a:rPr lang="es-CL" sz="900" b="0" i="0" u="none" strike="noStrike" dirty="0" smtClean="0">
                          <a:solidFill>
                            <a:srgbClr val="000000"/>
                          </a:solidFill>
                          <a:effectLst/>
                          <a:latin typeface="Calibri" panose="020F0502020204030204" pitchFamily="34" charset="0"/>
                        </a:rPr>
                        <a:t>129</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297</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72</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200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201</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497</a:t>
                      </a:r>
                      <a:endParaRPr lang="es-CL"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3"/>
                  </a:ext>
                </a:extLst>
              </a:tr>
              <a:tr h="172362">
                <a:tc>
                  <a:txBody>
                    <a:bodyPr/>
                    <a:lstStyle/>
                    <a:p>
                      <a:pPr algn="l" rtl="0" fontAlgn="ctr"/>
                      <a:r>
                        <a:rPr lang="es-CL" sz="800" u="none" strike="noStrike">
                          <a:effectLst/>
                        </a:rPr>
                        <a:t>32.04.006 - Fondo Rotatorio Ley 18450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83.189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52.148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62,69%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rtl="0" fontAlgn="ctr"/>
                      <a:r>
                        <a:rPr lang="es-CL" sz="900" b="0" i="0" u="none" strike="noStrike" dirty="0" smtClean="0">
                          <a:solidFill>
                            <a:srgbClr val="000000"/>
                          </a:solidFill>
                          <a:effectLst/>
                          <a:latin typeface="Calibri" panose="020F0502020204030204" pitchFamily="34" charset="0"/>
                        </a:rPr>
                        <a:t>2</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3</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4"/>
                  </a:ext>
                </a:extLst>
              </a:tr>
              <a:tr h="172362">
                <a:tc>
                  <a:txBody>
                    <a:bodyPr/>
                    <a:lstStyle/>
                    <a:p>
                      <a:pPr algn="l" rtl="0" fontAlgn="ctr"/>
                      <a:r>
                        <a:rPr lang="es-CL" sz="800" b="1" u="none" strike="noStrike" dirty="0">
                          <a:effectLst/>
                        </a:rPr>
                        <a:t>Total</a:t>
                      </a:r>
                      <a:endParaRPr lang="es-CL" sz="800" b="1" i="0" u="none" strike="noStrike" dirty="0">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b="1">
                          <a:effectLst/>
                          <a:latin typeface="Calibri" panose="020F0502020204030204" pitchFamily="34" charset="0"/>
                          <a:ea typeface="Calibri" panose="020F0502020204030204" pitchFamily="34" charset="0"/>
                          <a:cs typeface="Calibri" panose="020F0502020204030204" pitchFamily="34" charset="0"/>
                        </a:rPr>
                        <a:t>2.587.995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latin typeface="Calibri" panose="020F0502020204030204" pitchFamily="34" charset="0"/>
                          <a:ea typeface="Calibri" panose="020F0502020204030204" pitchFamily="34" charset="0"/>
                          <a:cs typeface="Calibri" panose="020F0502020204030204" pitchFamily="34" charset="0"/>
                        </a:rPr>
                        <a:t>2.300.566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latin typeface="Calibri" panose="020F0502020204030204" pitchFamily="34" charset="0"/>
                          <a:ea typeface="Calibri" panose="020F0502020204030204" pitchFamily="34" charset="0"/>
                          <a:cs typeface="Calibri" panose="020F0502020204030204" pitchFamily="34" charset="0"/>
                        </a:rPr>
                        <a:t>88,89%</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5">
                  <a:txBody>
                    <a:bodyPr/>
                    <a:lstStyle/>
                    <a:p>
                      <a:pPr algn="ctr" rtl="0" fontAlgn="ctr"/>
                      <a:r>
                        <a:rPr lang="es-CL" sz="800" b="1" u="none" strike="noStrike" dirty="0">
                          <a:effectLst/>
                        </a:rPr>
                        <a:t>Total de Créditos directos otorgados</a:t>
                      </a:r>
                      <a:endParaRPr lang="es-CL" sz="800" b="1" i="0" u="none" strike="noStrike" dirty="0">
                        <a:solidFill>
                          <a:srgbClr val="000000"/>
                        </a:solidFill>
                        <a:effectLst/>
                        <a:latin typeface="Calibri" panose="020F0502020204030204" pitchFamily="34" charset="0"/>
                      </a:endParaRPr>
                    </a:p>
                  </a:txBody>
                  <a:tcPr marL="8208" marR="8208" marT="8208" marB="0" anchor="ct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gridSpan="2">
                  <a:txBody>
                    <a:bodyPr/>
                    <a:lstStyle/>
                    <a:p>
                      <a:pPr algn="ctr" rtl="0" fontAlgn="ctr"/>
                      <a:r>
                        <a:rPr lang="es-CL" sz="800" b="1" i="0" u="none" strike="noStrike" dirty="0" smtClean="0">
                          <a:solidFill>
                            <a:srgbClr val="000000"/>
                          </a:solidFill>
                          <a:effectLst/>
                          <a:latin typeface="Calibri" panose="020F0502020204030204" pitchFamily="34" charset="0"/>
                        </a:rPr>
                        <a:t>605</a:t>
                      </a:r>
                      <a:endParaRPr lang="es-CL" sz="800" b="1" i="0" u="none" strike="noStrike" dirty="0">
                        <a:solidFill>
                          <a:srgbClr val="000000"/>
                        </a:solidFill>
                        <a:effectLst/>
                        <a:latin typeface="Calibri" panose="020F0502020204030204" pitchFamily="34" charset="0"/>
                      </a:endParaRPr>
                    </a:p>
                  </a:txBody>
                  <a:tcPr marL="8208" marR="8208" marT="8208" marB="0" anchor="ctr"/>
                </a:tc>
                <a:tc hMerge="1">
                  <a:txBody>
                    <a:bodyPr/>
                    <a:lstStyle/>
                    <a:p>
                      <a:endParaRPr lang="es-CL"/>
                    </a:p>
                  </a:txBody>
                  <a:tcPr/>
                </a:tc>
                <a:extLst>
                  <a:ext uri="{0D108BD9-81ED-4DB2-BD59-A6C34878D82A}">
                    <a16:rowId xmlns:a16="http://schemas.microsoft.com/office/drawing/2014/main" xmlns="" val="10006"/>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651469575"/>
              </p:ext>
            </p:extLst>
          </p:nvPr>
        </p:nvGraphicFramePr>
        <p:xfrm>
          <a:off x="906569" y="1490769"/>
          <a:ext cx="6218555" cy="1467489"/>
        </p:xfrm>
        <a:graphic>
          <a:graphicData uri="http://schemas.openxmlformats.org/drawingml/2006/table">
            <a:tbl>
              <a:tblPr firstRow="1" firstCol="1" bandRow="1">
                <a:tableStyleId>{5C22544A-7EE6-4342-B048-85BDC9FD1C3A}</a:tableStyleId>
              </a:tblPr>
              <a:tblGrid>
                <a:gridCol w="2524125">
                  <a:extLst>
                    <a:ext uri="{9D8B030D-6E8A-4147-A177-3AD203B41FA5}">
                      <a16:colId xmlns:a16="http://schemas.microsoft.com/office/drawing/2014/main" xmlns="" val="20000"/>
                    </a:ext>
                  </a:extLst>
                </a:gridCol>
                <a:gridCol w="723900">
                  <a:extLst>
                    <a:ext uri="{9D8B030D-6E8A-4147-A177-3AD203B41FA5}">
                      <a16:colId xmlns:a16="http://schemas.microsoft.com/office/drawing/2014/main" xmlns="" val="20001"/>
                    </a:ext>
                  </a:extLst>
                </a:gridCol>
                <a:gridCol w="630555">
                  <a:extLst>
                    <a:ext uri="{9D8B030D-6E8A-4147-A177-3AD203B41FA5}">
                      <a16:colId xmlns:a16="http://schemas.microsoft.com/office/drawing/2014/main" xmlns="" val="20002"/>
                    </a:ext>
                  </a:extLst>
                </a:gridCol>
                <a:gridCol w="539750">
                  <a:extLst>
                    <a:ext uri="{9D8B030D-6E8A-4147-A177-3AD203B41FA5}">
                      <a16:colId xmlns:a16="http://schemas.microsoft.com/office/drawing/2014/main" xmlns="" val="20003"/>
                    </a:ext>
                  </a:extLst>
                </a:gridCol>
                <a:gridCol w="450215">
                  <a:extLst>
                    <a:ext uri="{9D8B030D-6E8A-4147-A177-3AD203B41FA5}">
                      <a16:colId xmlns:a16="http://schemas.microsoft.com/office/drawing/2014/main" xmlns="" val="20004"/>
                    </a:ext>
                  </a:extLst>
                </a:gridCol>
                <a:gridCol w="450215">
                  <a:extLst>
                    <a:ext uri="{9D8B030D-6E8A-4147-A177-3AD203B41FA5}">
                      <a16:colId xmlns:a16="http://schemas.microsoft.com/office/drawing/2014/main" xmlns="" val="20005"/>
                    </a:ext>
                  </a:extLst>
                </a:gridCol>
                <a:gridCol w="449580">
                  <a:extLst>
                    <a:ext uri="{9D8B030D-6E8A-4147-A177-3AD203B41FA5}">
                      <a16:colId xmlns:a16="http://schemas.microsoft.com/office/drawing/2014/main" xmlns="" val="20006"/>
                    </a:ext>
                  </a:extLst>
                </a:gridCol>
                <a:gridCol w="450215">
                  <a:extLst>
                    <a:ext uri="{9D8B030D-6E8A-4147-A177-3AD203B41FA5}">
                      <a16:colId xmlns:a16="http://schemas.microsoft.com/office/drawing/2014/main" xmlns="" val="20007"/>
                    </a:ext>
                  </a:extLst>
                </a:gridCol>
              </a:tblGrid>
              <a:tr h="0">
                <a:tc>
                  <a:txBody>
                    <a:bodyPr/>
                    <a:lstStyle/>
                    <a:p>
                      <a:pPr>
                        <a:lnSpc>
                          <a:spcPct val="107000"/>
                        </a:lnSpc>
                        <a:spcAft>
                          <a:spcPts val="0"/>
                        </a:spcAft>
                      </a:pPr>
                      <a:r>
                        <a:rPr lang="es-CL" sz="900" dirty="0">
                          <a:effectLst/>
                        </a:rPr>
                        <a:t>Subtitulo / 24 - Transferencias Corrientes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Ppto.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Ejec.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Avance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Masc.</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Fem.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Pers. Jurid.</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Total</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0"/>
                  </a:ext>
                </a:extLst>
              </a:tr>
              <a:tr h="0">
                <a:tc>
                  <a:txBody>
                    <a:bodyPr/>
                    <a:lstStyle/>
                    <a:p>
                      <a:pPr>
                        <a:lnSpc>
                          <a:spcPct val="107000"/>
                        </a:lnSpc>
                        <a:spcAft>
                          <a:spcPts val="0"/>
                        </a:spcAft>
                      </a:pPr>
                      <a:r>
                        <a:rPr lang="es-CL" sz="900">
                          <a:effectLst/>
                        </a:rPr>
                        <a:t>24.01.386 - Seguro Agrícola</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1"/>
                  </a:ext>
                </a:extLst>
              </a:tr>
              <a:tr h="0">
                <a:tc>
                  <a:txBody>
                    <a:bodyPr/>
                    <a:lstStyle/>
                    <a:p>
                      <a:pPr>
                        <a:lnSpc>
                          <a:spcPct val="107000"/>
                        </a:lnSpc>
                        <a:spcAft>
                          <a:spcPts val="0"/>
                        </a:spcAft>
                      </a:pPr>
                      <a:r>
                        <a:rPr lang="es-CL" sz="900">
                          <a:effectLst/>
                        </a:rPr>
                        <a:t>24.01.389 - Sistema de Incentivos Ley Nº 20,412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276.446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256.404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92,75%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263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295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2"/>
                  </a:ext>
                </a:extLst>
              </a:tr>
              <a:tr h="0">
                <a:tc>
                  <a:txBody>
                    <a:bodyPr/>
                    <a:lstStyle/>
                    <a:p>
                      <a:pPr>
                        <a:lnSpc>
                          <a:spcPct val="107000"/>
                        </a:lnSpc>
                        <a:spcAft>
                          <a:spcPts val="0"/>
                        </a:spcAft>
                      </a:pPr>
                      <a:r>
                        <a:rPr lang="es-CL" sz="900">
                          <a:effectLst/>
                        </a:rPr>
                        <a:t>24.01.404 - Emergencias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199.970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199.970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759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478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1.239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3"/>
                  </a:ext>
                </a:extLst>
              </a:tr>
              <a:tr h="0">
                <a:tc>
                  <a:txBody>
                    <a:bodyPr/>
                    <a:lstStyle/>
                    <a:p>
                      <a:pPr>
                        <a:lnSpc>
                          <a:spcPct val="107000"/>
                        </a:lnSpc>
                        <a:spcAft>
                          <a:spcPts val="0"/>
                        </a:spcAft>
                      </a:pPr>
                      <a:r>
                        <a:rPr lang="es-CL" sz="900">
                          <a:effectLst/>
                        </a:rPr>
                        <a:t>24.01.407 - Desarrollo Capacidades Productivas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19.131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17.634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92,18%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4"/>
                  </a:ext>
                </a:extLst>
              </a:tr>
              <a:tr h="0">
                <a:tc>
                  <a:txBody>
                    <a:bodyPr/>
                    <a:lstStyle/>
                    <a:p>
                      <a:pPr>
                        <a:lnSpc>
                          <a:spcPct val="107000"/>
                        </a:lnSpc>
                        <a:spcAft>
                          <a:spcPts val="0"/>
                        </a:spcAft>
                      </a:pPr>
                      <a:r>
                        <a:rPr lang="es-CL" sz="900">
                          <a:effectLst/>
                        </a:rPr>
                        <a:t>24.01.415 - Servicios De Asesoría Técnica - SAT</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473.928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470.481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99,27%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650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801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5"/>
                  </a:ext>
                </a:extLst>
              </a:tr>
              <a:tr h="0">
                <a:tc>
                  <a:txBody>
                    <a:bodyPr/>
                    <a:lstStyle/>
                    <a:p>
                      <a:pPr>
                        <a:lnSpc>
                          <a:spcPct val="107000"/>
                        </a:lnSpc>
                        <a:spcAft>
                          <a:spcPts val="0"/>
                        </a:spcAft>
                      </a:pPr>
                      <a:r>
                        <a:rPr lang="es-CL" sz="900">
                          <a:effectLst/>
                        </a:rPr>
                        <a:t>24.01.416 - Programa PRODESAL Asesorías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1.089.175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1.089.055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1.914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1.814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3.729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6"/>
                  </a:ext>
                </a:extLst>
              </a:tr>
              <a:tr h="0">
                <a:tc>
                  <a:txBody>
                    <a:bodyPr/>
                    <a:lstStyle/>
                    <a:p>
                      <a:pPr>
                        <a:lnSpc>
                          <a:spcPct val="107000"/>
                        </a:lnSpc>
                        <a:spcAft>
                          <a:spcPts val="0"/>
                        </a:spcAft>
                      </a:pPr>
                      <a:r>
                        <a:rPr lang="es-CL" sz="900" dirty="0">
                          <a:effectLst/>
                        </a:rPr>
                        <a:t>24.01.420 - Alianzas Productivas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53.736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37.463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69,72%</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45</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18</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1</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64</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0"/>
                  </a:ext>
                </a:extLst>
              </a:tr>
              <a:tr h="0">
                <a:tc>
                  <a:txBody>
                    <a:bodyPr/>
                    <a:lstStyle/>
                    <a:p>
                      <a:pPr>
                        <a:lnSpc>
                          <a:spcPct val="107000"/>
                        </a:lnSpc>
                        <a:spcAft>
                          <a:spcPts val="0"/>
                        </a:spcAft>
                      </a:pPr>
                      <a:r>
                        <a:rPr lang="es-CL" sz="900" b="1" dirty="0">
                          <a:effectLst/>
                        </a:rPr>
                        <a:t>Total</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2.112.385</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2.071.008</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98,04%</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2.612</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1.995</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8</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4.615</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2"/>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3213939991"/>
              </p:ext>
            </p:extLst>
          </p:nvPr>
        </p:nvGraphicFramePr>
        <p:xfrm>
          <a:off x="906569" y="4711753"/>
          <a:ext cx="6209030" cy="1614238"/>
        </p:xfrm>
        <a:graphic>
          <a:graphicData uri="http://schemas.openxmlformats.org/drawingml/2006/table">
            <a:tbl>
              <a:tblPr firstRow="1" firstCol="1" bandRow="1">
                <a:tableStyleId>{5C22544A-7EE6-4342-B048-85BDC9FD1C3A}</a:tableStyleId>
              </a:tblPr>
              <a:tblGrid>
                <a:gridCol w="2521031">
                  <a:extLst>
                    <a:ext uri="{9D8B030D-6E8A-4147-A177-3AD203B41FA5}">
                      <a16:colId xmlns:a16="http://schemas.microsoft.com/office/drawing/2014/main" xmlns="" val="20000"/>
                    </a:ext>
                  </a:extLst>
                </a:gridCol>
                <a:gridCol w="723013">
                  <a:extLst>
                    <a:ext uri="{9D8B030D-6E8A-4147-A177-3AD203B41FA5}">
                      <a16:colId xmlns:a16="http://schemas.microsoft.com/office/drawing/2014/main" xmlns="" val="20001"/>
                    </a:ext>
                  </a:extLst>
                </a:gridCol>
                <a:gridCol w="627245">
                  <a:extLst>
                    <a:ext uri="{9D8B030D-6E8A-4147-A177-3AD203B41FA5}">
                      <a16:colId xmlns:a16="http://schemas.microsoft.com/office/drawing/2014/main" xmlns="" val="20002"/>
                    </a:ext>
                  </a:extLst>
                </a:gridCol>
                <a:gridCol w="534649">
                  <a:extLst>
                    <a:ext uri="{9D8B030D-6E8A-4147-A177-3AD203B41FA5}">
                      <a16:colId xmlns:a16="http://schemas.microsoft.com/office/drawing/2014/main" xmlns="" val="20003"/>
                    </a:ext>
                  </a:extLst>
                </a:gridCol>
                <a:gridCol w="388778">
                  <a:extLst>
                    <a:ext uri="{9D8B030D-6E8A-4147-A177-3AD203B41FA5}">
                      <a16:colId xmlns:a16="http://schemas.microsoft.com/office/drawing/2014/main" xmlns="" val="20004"/>
                    </a:ext>
                  </a:extLst>
                </a:gridCol>
                <a:gridCol w="495961">
                  <a:extLst>
                    <a:ext uri="{9D8B030D-6E8A-4147-A177-3AD203B41FA5}">
                      <a16:colId xmlns:a16="http://schemas.microsoft.com/office/drawing/2014/main" xmlns="" val="20005"/>
                    </a:ext>
                  </a:extLst>
                </a:gridCol>
                <a:gridCol w="465519">
                  <a:extLst>
                    <a:ext uri="{9D8B030D-6E8A-4147-A177-3AD203B41FA5}">
                      <a16:colId xmlns:a16="http://schemas.microsoft.com/office/drawing/2014/main" xmlns="" val="20006"/>
                    </a:ext>
                  </a:extLst>
                </a:gridCol>
                <a:gridCol w="452834">
                  <a:extLst>
                    <a:ext uri="{9D8B030D-6E8A-4147-A177-3AD203B41FA5}">
                      <a16:colId xmlns:a16="http://schemas.microsoft.com/office/drawing/2014/main" xmlns="" val="20007"/>
                    </a:ext>
                  </a:extLst>
                </a:gridCol>
              </a:tblGrid>
              <a:tr h="0">
                <a:tc>
                  <a:txBody>
                    <a:bodyPr/>
                    <a:lstStyle/>
                    <a:p>
                      <a:pPr>
                        <a:lnSpc>
                          <a:spcPct val="107000"/>
                        </a:lnSpc>
                        <a:spcAft>
                          <a:spcPts val="0"/>
                        </a:spcAft>
                      </a:pPr>
                      <a:r>
                        <a:rPr lang="es-CL" sz="900" dirty="0">
                          <a:effectLst/>
                        </a:rPr>
                        <a:t>Subtitulo / 33 - Transferencias de Capital</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Ppto.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Ejec.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Avance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Masc.</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Fem.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Pers. Jurid.</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Total</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0"/>
                  </a:ext>
                </a:extLst>
              </a:tr>
              <a:tr h="0">
                <a:tc>
                  <a:txBody>
                    <a:bodyPr/>
                    <a:lstStyle/>
                    <a:p>
                      <a:pPr>
                        <a:lnSpc>
                          <a:spcPct val="107000"/>
                        </a:lnSpc>
                        <a:spcAft>
                          <a:spcPts val="0"/>
                        </a:spcAft>
                      </a:pPr>
                      <a:r>
                        <a:rPr lang="es-CL" sz="900">
                          <a:effectLst/>
                        </a:rPr>
                        <a:t>33.01.001 - Riego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1.270.746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1.205.557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94,87%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1"/>
                  </a:ext>
                </a:extLst>
              </a:tr>
              <a:tr h="0">
                <a:tc>
                  <a:txBody>
                    <a:bodyPr/>
                    <a:lstStyle/>
                    <a:p>
                      <a:pPr>
                        <a:lnSpc>
                          <a:spcPct val="107000"/>
                        </a:lnSpc>
                        <a:spcAft>
                          <a:spcPts val="0"/>
                        </a:spcAft>
                      </a:pPr>
                      <a:r>
                        <a:rPr lang="es-CL" sz="900">
                          <a:effectLst/>
                        </a:rPr>
                        <a:t>33.01.002 - Programa PDI</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37.067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37.067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2"/>
                  </a:ext>
                </a:extLst>
              </a:tr>
              <a:tr h="0">
                <a:tc>
                  <a:txBody>
                    <a:bodyPr/>
                    <a:lstStyle/>
                    <a:p>
                      <a:pPr>
                        <a:lnSpc>
                          <a:spcPct val="107000"/>
                        </a:lnSpc>
                        <a:spcAft>
                          <a:spcPts val="0"/>
                        </a:spcAft>
                      </a:pPr>
                      <a:r>
                        <a:rPr lang="es-CL" sz="900">
                          <a:effectLst/>
                        </a:rPr>
                        <a:t>33.01.006 - Programa PRODESAL Inversiones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944.759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937.776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99,26%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1.451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1.505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2.956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3"/>
                  </a:ext>
                </a:extLst>
              </a:tr>
              <a:tr h="0">
                <a:tc>
                  <a:txBody>
                    <a:bodyPr/>
                    <a:lstStyle/>
                    <a:p>
                      <a:pPr>
                        <a:lnSpc>
                          <a:spcPct val="107000"/>
                        </a:lnSpc>
                        <a:spcAft>
                          <a:spcPts val="0"/>
                        </a:spcAft>
                      </a:pPr>
                      <a:r>
                        <a:rPr lang="es-CL" sz="900" dirty="0">
                          <a:effectLst/>
                        </a:rPr>
                        <a:t>33.01.008 - Programa Praderas Suplementarias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60.472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58.272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96,36%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5"/>
                  </a:ext>
                </a:extLst>
              </a:tr>
              <a:tr h="0">
                <a:tc>
                  <a:txBody>
                    <a:bodyPr/>
                    <a:lstStyle/>
                    <a:p>
                      <a:pPr>
                        <a:lnSpc>
                          <a:spcPct val="107000"/>
                        </a:lnSpc>
                        <a:spcAft>
                          <a:spcPts val="0"/>
                        </a:spcAft>
                      </a:pPr>
                      <a:r>
                        <a:rPr lang="es-CL" sz="900">
                          <a:effectLst/>
                        </a:rPr>
                        <a:t>33.01.009 - Alianzas Productivas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34.200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34.200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6"/>
                  </a:ext>
                </a:extLst>
              </a:tr>
              <a:tr h="0">
                <a:tc>
                  <a:txBody>
                    <a:bodyPr/>
                    <a:lstStyle/>
                    <a:p>
                      <a:pPr>
                        <a:lnSpc>
                          <a:spcPct val="107000"/>
                        </a:lnSpc>
                        <a:spcAft>
                          <a:spcPts val="0"/>
                        </a:spcAft>
                      </a:pPr>
                      <a:r>
                        <a:rPr lang="es-CL" sz="900">
                          <a:effectLst/>
                        </a:rPr>
                        <a:t>33.01.010 - Convenio INDAP - PRODEMU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12.168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12.168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7"/>
                  </a:ext>
                </a:extLst>
              </a:tr>
              <a:tr h="0">
                <a:tc>
                  <a:txBody>
                    <a:bodyPr/>
                    <a:lstStyle/>
                    <a:p>
                      <a:pPr>
                        <a:lnSpc>
                          <a:spcPct val="107000"/>
                        </a:lnSpc>
                        <a:spcAft>
                          <a:spcPts val="0"/>
                        </a:spcAft>
                      </a:pPr>
                      <a:r>
                        <a:rPr lang="es-CL" sz="900" dirty="0">
                          <a:effectLst/>
                        </a:rPr>
                        <a:t>33.01.012 - Inversiones para Comercialización</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18.950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18.950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9"/>
                  </a:ext>
                </a:extLst>
              </a:tr>
              <a:tr h="0">
                <a:tc>
                  <a:txBody>
                    <a:bodyPr/>
                    <a:lstStyle/>
                    <a:p>
                      <a:pPr>
                        <a:lnSpc>
                          <a:spcPct val="107000"/>
                        </a:lnSpc>
                        <a:spcAft>
                          <a:spcPts val="0"/>
                        </a:spcAft>
                      </a:pPr>
                      <a:r>
                        <a:rPr lang="es-CL" sz="900">
                          <a:effectLst/>
                        </a:rPr>
                        <a:t>33.01.013 - Inversiones SAT</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517.277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502.682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97,18%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0"/>
                  </a:ext>
                </a:extLst>
              </a:tr>
              <a:tr h="0">
                <a:tc>
                  <a:txBody>
                    <a:bodyPr/>
                    <a:lstStyle/>
                    <a:p>
                      <a:pPr>
                        <a:lnSpc>
                          <a:spcPct val="107000"/>
                        </a:lnSpc>
                        <a:spcAft>
                          <a:spcPts val="0"/>
                        </a:spcAft>
                      </a:pPr>
                      <a:r>
                        <a:rPr lang="es-CL" sz="900" b="1">
                          <a:effectLst/>
                        </a:rPr>
                        <a:t>Total</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2.895.638</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2.806.672</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96,93%</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1.719</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1.639</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3</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3.361</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1"/>
                  </a:ext>
                </a:extLst>
              </a:tr>
            </a:tbl>
          </a:graphicData>
        </a:graphic>
      </p:graphicFrame>
      <p:graphicFrame>
        <p:nvGraphicFramePr>
          <p:cNvPr id="15" name="Gráfico 14"/>
          <p:cNvGraphicFramePr/>
          <p:nvPr>
            <p:extLst>
              <p:ext uri="{D42A27DB-BD31-4B8C-83A1-F6EECF244321}">
                <p14:modId xmlns:p14="http://schemas.microsoft.com/office/powerpoint/2010/main" val="2572132451"/>
              </p:ext>
            </p:extLst>
          </p:nvPr>
        </p:nvGraphicFramePr>
        <p:xfrm>
          <a:off x="7125124" y="1567543"/>
          <a:ext cx="1891030" cy="140350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Gráfico 15"/>
          <p:cNvGraphicFramePr/>
          <p:nvPr>
            <p:extLst>
              <p:ext uri="{D42A27DB-BD31-4B8C-83A1-F6EECF244321}">
                <p14:modId xmlns:p14="http://schemas.microsoft.com/office/powerpoint/2010/main" val="2972274864"/>
              </p:ext>
            </p:extLst>
          </p:nvPr>
        </p:nvGraphicFramePr>
        <p:xfrm>
          <a:off x="7224003" y="3220760"/>
          <a:ext cx="1891665" cy="130948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Gráfico 16"/>
          <p:cNvGraphicFramePr/>
          <p:nvPr>
            <p:extLst>
              <p:ext uri="{D42A27DB-BD31-4B8C-83A1-F6EECF244321}">
                <p14:modId xmlns:p14="http://schemas.microsoft.com/office/powerpoint/2010/main" val="3507298006"/>
              </p:ext>
            </p:extLst>
          </p:nvPr>
        </p:nvGraphicFramePr>
        <p:xfrm>
          <a:off x="7115601" y="4804629"/>
          <a:ext cx="1891665" cy="136832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24498829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457200" y="87351"/>
            <a:ext cx="8229600" cy="1143000"/>
          </a:xfrm>
        </p:spPr>
        <p:txBody>
          <a:bodyPr>
            <a:normAutofit/>
          </a:bodyPr>
          <a:lstStyle/>
          <a:p>
            <a:pPr>
              <a:spcBef>
                <a:spcPct val="20000"/>
              </a:spcBef>
            </a:pPr>
            <a:r>
              <a:rPr lang="es-CL" sz="2800" dirty="0">
                <a:solidFill>
                  <a:srgbClr val="333333"/>
                </a:solidFill>
                <a:latin typeface="Berlin Sans FB" panose="020E0602020502020306" pitchFamily="34" charset="0"/>
                <a:ea typeface="+mn-ea"/>
                <a:cs typeface="+mn-cs"/>
              </a:rPr>
              <a:t>INDAP en REGIONES  </a:t>
            </a:r>
          </a:p>
        </p:txBody>
      </p:sp>
      <p:sp>
        <p:nvSpPr>
          <p:cNvPr id="4" name="Marcador de contenido 3"/>
          <p:cNvSpPr>
            <a:spLocks noGrp="1"/>
          </p:cNvSpPr>
          <p:nvPr>
            <p:ph idx="1"/>
          </p:nvPr>
        </p:nvSpPr>
        <p:spPr>
          <a:xfrm>
            <a:off x="484742" y="1002535"/>
            <a:ext cx="8229600" cy="4859223"/>
          </a:xfrm>
        </p:spPr>
        <p:txBody>
          <a:bodyPr/>
          <a:lstStyle/>
          <a:p>
            <a:pPr marL="0" indent="0">
              <a:buNone/>
            </a:pPr>
            <a:r>
              <a:rPr lang="es-CL" sz="2000" b="1" dirty="0" smtClean="0"/>
              <a:t>O´Higgins</a:t>
            </a:r>
            <a:r>
              <a:rPr lang="es-CL" dirty="0" smtClean="0"/>
              <a:t> </a:t>
            </a:r>
            <a:endParaRPr lang="es-CL" dirty="0"/>
          </a:p>
        </p:txBody>
      </p:sp>
      <p:pic>
        <p:nvPicPr>
          <p:cNvPr id="9" name="Imagen 8"/>
          <p:cNvPicPr>
            <a:picLocks noChangeAspect="1"/>
          </p:cNvPicPr>
          <p:nvPr/>
        </p:nvPicPr>
        <p:blipFill>
          <a:blip r:embed="rId2"/>
          <a:stretch>
            <a:fillRect/>
          </a:stretch>
        </p:blipFill>
        <p:spPr>
          <a:xfrm>
            <a:off x="291226" y="1663105"/>
            <a:ext cx="2639797" cy="2078916"/>
          </a:xfrm>
          <a:prstGeom prst="rect">
            <a:avLst/>
          </a:prstGeom>
        </p:spPr>
      </p:pic>
      <p:pic>
        <p:nvPicPr>
          <p:cNvPr id="10" name="Imagen 9"/>
          <p:cNvPicPr>
            <a:picLocks noChangeAspect="1"/>
          </p:cNvPicPr>
          <p:nvPr/>
        </p:nvPicPr>
        <p:blipFill>
          <a:blip r:embed="rId3"/>
          <a:stretch>
            <a:fillRect/>
          </a:stretch>
        </p:blipFill>
        <p:spPr>
          <a:xfrm>
            <a:off x="550328" y="3698418"/>
            <a:ext cx="2121592" cy="2206943"/>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1548413793"/>
              </p:ext>
            </p:extLst>
          </p:nvPr>
        </p:nvGraphicFramePr>
        <p:xfrm>
          <a:off x="3238702" y="1473378"/>
          <a:ext cx="5669156" cy="1699480"/>
        </p:xfrm>
        <a:graphic>
          <a:graphicData uri="http://schemas.openxmlformats.org/drawingml/2006/table">
            <a:tbl>
              <a:tblPr firstRow="1" bandRow="1">
                <a:tableStyleId>{5C22544A-7EE6-4342-B048-85BDC9FD1C3A}</a:tableStyleId>
              </a:tblPr>
              <a:tblGrid>
                <a:gridCol w="3955312">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799444">
                  <a:extLst>
                    <a:ext uri="{9D8B030D-6E8A-4147-A177-3AD203B41FA5}">
                      <a16:colId xmlns:a16="http://schemas.microsoft.com/office/drawing/2014/main" xmlns="" val="20002"/>
                    </a:ext>
                  </a:extLst>
                </a:gridCol>
              </a:tblGrid>
              <a:tr h="278304">
                <a:tc>
                  <a:txBody>
                    <a:bodyPr/>
                    <a:lstStyle/>
                    <a:p>
                      <a:r>
                        <a:rPr lang="es-CL" sz="1100" dirty="0" smtClean="0"/>
                        <a:t>ITEM</a:t>
                      </a:r>
                      <a:endParaRPr lang="es-CL" sz="1100" dirty="0"/>
                    </a:p>
                  </a:txBody>
                  <a:tcPr/>
                </a:tc>
                <a:tc>
                  <a:txBody>
                    <a:bodyPr/>
                    <a:lstStyle/>
                    <a:p>
                      <a:pPr algn="ctr"/>
                      <a:r>
                        <a:rPr lang="es-CL" sz="1100" dirty="0" smtClean="0"/>
                        <a:t>2021</a:t>
                      </a:r>
                      <a:endParaRPr lang="es-CL" sz="1100" dirty="0"/>
                    </a:p>
                  </a:txBody>
                  <a:tcPr/>
                </a:tc>
                <a:tc>
                  <a:txBody>
                    <a:bodyPr/>
                    <a:lstStyle/>
                    <a:p>
                      <a:pPr algn="ctr"/>
                      <a:r>
                        <a:rPr lang="es-CL" sz="1100" dirty="0" smtClean="0"/>
                        <a:t>%</a:t>
                      </a:r>
                      <a:endParaRPr lang="es-CL" sz="1100" dirty="0"/>
                    </a:p>
                  </a:txBody>
                  <a:tcPr/>
                </a:tc>
                <a:extLst>
                  <a:ext uri="{0D108BD9-81ED-4DB2-BD59-A6C34878D82A}">
                    <a16:rowId xmlns:a16="http://schemas.microsoft.com/office/drawing/2014/main" xmlns="" val="10000"/>
                  </a:ext>
                </a:extLst>
              </a:tr>
              <a:tr h="275422">
                <a:tc>
                  <a:txBody>
                    <a:bodyPr/>
                    <a:lstStyle/>
                    <a:p>
                      <a:r>
                        <a:rPr lang="es-CL" sz="1100" dirty="0" smtClean="0"/>
                        <a:t>Número de usuarias/os total</a:t>
                      </a:r>
                      <a:r>
                        <a:rPr lang="es-CL" sz="1100" baseline="0" dirty="0" smtClean="0"/>
                        <a:t> (incluidos Emergencia) </a:t>
                      </a:r>
                      <a:endParaRPr lang="es-CL" sz="1100" dirty="0"/>
                    </a:p>
                  </a:txBody>
                  <a:tcP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11.404</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297455">
                <a:tc>
                  <a:txBody>
                    <a:bodyPr/>
                    <a:lstStyle/>
                    <a:p>
                      <a:r>
                        <a:rPr lang="es-CL" sz="1100" dirty="0" smtClean="0"/>
                        <a:t>Número</a:t>
                      </a:r>
                      <a:r>
                        <a:rPr lang="es-CL" sz="1100" baseline="0" dirty="0" smtClean="0"/>
                        <a:t> de usuarias/os pertenecientes a pueblos originarios</a:t>
                      </a:r>
                      <a:endParaRPr lang="es-CL" sz="1100" dirty="0"/>
                    </a:p>
                  </a:txBody>
                  <a:tcP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255</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264405">
                <a:tc>
                  <a:txBody>
                    <a:bodyPr/>
                    <a:lstStyle/>
                    <a:p>
                      <a:r>
                        <a:rPr lang="es-CL" sz="1100" dirty="0" smtClean="0"/>
                        <a:t>Número total de usuarias</a:t>
                      </a:r>
                      <a:endParaRPr lang="es-CL" sz="1100" dirty="0"/>
                    </a:p>
                  </a:txBody>
                  <a:tcP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4.164</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37%</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275422">
                <a:tc>
                  <a:txBody>
                    <a:bodyPr/>
                    <a:lstStyle/>
                    <a:p>
                      <a:r>
                        <a:rPr lang="es-CL" sz="1100" dirty="0" smtClean="0"/>
                        <a:t>Número de</a:t>
                      </a:r>
                      <a:r>
                        <a:rPr lang="es-CL" sz="1100" baseline="0" dirty="0" smtClean="0"/>
                        <a:t> usuarias/os jóvenes</a:t>
                      </a:r>
                      <a:endParaRPr lang="es-CL" sz="1100" dirty="0"/>
                    </a:p>
                  </a:txBody>
                  <a:tcP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594</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a:t>
                      </a:r>
                      <a:endParaRPr lang="es-C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308472">
                <a:tc>
                  <a:txBody>
                    <a:bodyPr/>
                    <a:lstStyle/>
                    <a:p>
                      <a:r>
                        <a:rPr lang="es-CL" sz="1100" dirty="0" smtClean="0"/>
                        <a:t>Promedio de edad</a:t>
                      </a:r>
                      <a:endParaRPr lang="es-CL" sz="1100" dirty="0"/>
                    </a:p>
                  </a:txBody>
                  <a:tcPr/>
                </a:tc>
                <a:tc gridSpan="2">
                  <a:txBody>
                    <a:bodyPr/>
                    <a:lstStyle/>
                    <a:p>
                      <a:pPr algn="ctr"/>
                      <a:r>
                        <a:rPr lang="es-CL" sz="1100" dirty="0" smtClean="0"/>
                        <a:t>59 años</a:t>
                      </a:r>
                      <a:r>
                        <a:rPr lang="es-CL" sz="1100" baseline="0" dirty="0" smtClean="0"/>
                        <a:t> </a:t>
                      </a:r>
                      <a:endParaRPr lang="es-CL" sz="1100" dirty="0"/>
                    </a:p>
                  </a:txBody>
                  <a:tcPr/>
                </a:tc>
                <a:tc hMerge="1">
                  <a:txBody>
                    <a:bodyPr/>
                    <a:lstStyle/>
                    <a:p>
                      <a:endParaRPr lang="es-CL" dirty="0"/>
                    </a:p>
                  </a:txBody>
                  <a:tcPr/>
                </a:tc>
                <a:extLst>
                  <a:ext uri="{0D108BD9-81ED-4DB2-BD59-A6C34878D82A}">
                    <a16:rowId xmlns:a16="http://schemas.microsoft.com/office/drawing/2014/main" xmlns="" val="10005"/>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3553047832"/>
              </p:ext>
            </p:extLst>
          </p:nvPr>
        </p:nvGraphicFramePr>
        <p:xfrm>
          <a:off x="3238702" y="3459586"/>
          <a:ext cx="5669157" cy="1982747"/>
        </p:xfrm>
        <a:graphic>
          <a:graphicData uri="http://schemas.openxmlformats.org/drawingml/2006/table">
            <a:tbl>
              <a:tblPr firstRow="1" bandRow="1">
                <a:tableStyleId>{5C22544A-7EE6-4342-B048-85BDC9FD1C3A}</a:tableStyleId>
              </a:tblPr>
              <a:tblGrid>
                <a:gridCol w="2434985">
                  <a:extLst>
                    <a:ext uri="{9D8B030D-6E8A-4147-A177-3AD203B41FA5}">
                      <a16:colId xmlns:a16="http://schemas.microsoft.com/office/drawing/2014/main" xmlns="" val="20000"/>
                    </a:ext>
                  </a:extLst>
                </a:gridCol>
                <a:gridCol w="1773715">
                  <a:extLst>
                    <a:ext uri="{9D8B030D-6E8A-4147-A177-3AD203B41FA5}">
                      <a16:colId xmlns:a16="http://schemas.microsoft.com/office/drawing/2014/main" xmlns="" val="20001"/>
                    </a:ext>
                  </a:extLst>
                </a:gridCol>
                <a:gridCol w="1460457">
                  <a:extLst>
                    <a:ext uri="{9D8B030D-6E8A-4147-A177-3AD203B41FA5}">
                      <a16:colId xmlns:a16="http://schemas.microsoft.com/office/drawing/2014/main" xmlns="" val="20002"/>
                    </a:ext>
                  </a:extLst>
                </a:gridCol>
              </a:tblGrid>
              <a:tr h="285783">
                <a:tc>
                  <a:txBody>
                    <a:bodyPr/>
                    <a:lstStyle/>
                    <a:p>
                      <a:r>
                        <a:rPr lang="es-CL" sz="1100" dirty="0" smtClean="0"/>
                        <a:t>Subtítulo</a:t>
                      </a:r>
                      <a:endParaRPr lang="es-CL" sz="1100" dirty="0"/>
                    </a:p>
                  </a:txBody>
                  <a:tcPr/>
                </a:tc>
                <a:tc>
                  <a:txBody>
                    <a:bodyPr/>
                    <a:lstStyle/>
                    <a:p>
                      <a:pPr algn="ctr" rtl="0" fontAlgn="ctr"/>
                      <a:r>
                        <a:rPr lang="es-CL" sz="1100" b="1" i="0" u="none" strike="noStrike" dirty="0">
                          <a:solidFill>
                            <a:srgbClr val="FFFFFF"/>
                          </a:solidFill>
                          <a:effectLst/>
                          <a:latin typeface="Calibri" panose="020F0502020204030204" pitchFamily="34" charset="0"/>
                        </a:rPr>
                        <a:t>Presupuesto M$ </a:t>
                      </a:r>
                      <a:r>
                        <a:rPr lang="es-CL" sz="1100" b="1" i="0" u="none" strike="noStrike" dirty="0" smtClean="0">
                          <a:solidFill>
                            <a:srgbClr val="FFFFFF"/>
                          </a:solidFill>
                          <a:effectLst/>
                          <a:latin typeface="Calibri" panose="020F0502020204030204" pitchFamily="34" charset="0"/>
                        </a:rPr>
                        <a:t>2021</a:t>
                      </a:r>
                      <a:endParaRPr lang="es-CL" sz="1100" b="1" i="0" u="none" strike="noStrike" dirty="0">
                        <a:solidFill>
                          <a:srgbClr val="FFFFFF"/>
                        </a:solidFill>
                        <a:effectLst/>
                        <a:latin typeface="Calibri" panose="020F0502020204030204" pitchFamily="34" charset="0"/>
                      </a:endParaRPr>
                    </a:p>
                  </a:txBody>
                  <a:tcPr marL="7620" marR="7620" marT="7620" marB="0" anchor="ctr"/>
                </a:tc>
                <a:tc>
                  <a:txBody>
                    <a:bodyPr/>
                    <a:lstStyle/>
                    <a:p>
                      <a:pPr algn="ctr" rtl="0" fontAlgn="ctr"/>
                      <a:r>
                        <a:rPr lang="es-CL" sz="1100" b="1" i="0" u="none" strike="noStrike" dirty="0">
                          <a:solidFill>
                            <a:srgbClr val="FFFFFF"/>
                          </a:solidFill>
                          <a:effectLst/>
                          <a:latin typeface="Calibri" panose="020F0502020204030204" pitchFamily="34" charset="0"/>
                        </a:rPr>
                        <a:t>Ejecución M$ </a:t>
                      </a:r>
                      <a:r>
                        <a:rPr lang="es-CL" sz="1100" b="1" i="0" u="none" strike="noStrike" dirty="0" smtClean="0">
                          <a:solidFill>
                            <a:srgbClr val="FFFFFF"/>
                          </a:solidFill>
                          <a:effectLst/>
                          <a:latin typeface="Calibri" panose="020F0502020204030204" pitchFamily="34" charset="0"/>
                        </a:rPr>
                        <a:t>2021</a:t>
                      </a:r>
                      <a:endParaRPr lang="es-CL" sz="1100" b="1" i="0" u="none" strike="noStrike" dirty="0">
                        <a:solidFill>
                          <a:srgbClr val="FFFFFF"/>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0"/>
                  </a:ext>
                </a:extLst>
              </a:tr>
              <a:tr h="286438">
                <a:tc>
                  <a:txBody>
                    <a:bodyPr/>
                    <a:lstStyle/>
                    <a:p>
                      <a:r>
                        <a:rPr lang="es-CL" sz="1100" dirty="0" smtClean="0"/>
                        <a:t>24 Transferencias corrientes</a:t>
                      </a:r>
                      <a:endParaRPr lang="es-CL" sz="1100" dirty="0"/>
                    </a:p>
                  </a:txBody>
                  <a:tcP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5.713.663 </a:t>
                      </a:r>
                      <a:endParaRPr lang="es-C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5.593.095 </a:t>
                      </a:r>
                      <a:endParaRPr lang="es-C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275422">
                <a:tc>
                  <a:txBody>
                    <a:bodyPr/>
                    <a:lstStyle/>
                    <a:p>
                      <a:r>
                        <a:rPr lang="es-CL" sz="1100" dirty="0" smtClean="0"/>
                        <a:t>32 Préstamos </a:t>
                      </a:r>
                      <a:endParaRPr lang="es-CL" sz="1100" dirty="0"/>
                    </a:p>
                  </a:txBody>
                  <a:tcP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11.453.416 </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11.264.658 </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319489">
                <a:tc>
                  <a:txBody>
                    <a:bodyPr/>
                    <a:lstStyle/>
                    <a:p>
                      <a:r>
                        <a:rPr lang="es-CL" sz="1100" dirty="0" smtClean="0"/>
                        <a:t>33 Transferencias de capital</a:t>
                      </a:r>
                      <a:endParaRPr lang="es-CL" sz="1100" dirty="0"/>
                    </a:p>
                  </a:txBody>
                  <a:tcP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7.223.036 </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7.192.913 </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253388">
                <a:tc>
                  <a:txBody>
                    <a:bodyPr/>
                    <a:lstStyle/>
                    <a:p>
                      <a:r>
                        <a:rPr lang="es-CL" sz="1100" b="1" dirty="0" smtClean="0"/>
                        <a:t>Subtotal Productos</a:t>
                      </a:r>
                      <a:r>
                        <a:rPr lang="es-CL" sz="1100" b="1" baseline="0" dirty="0" smtClean="0"/>
                        <a:t> Estratégicos </a:t>
                      </a:r>
                      <a:endParaRPr lang="es-CL" sz="1100" b="1" dirty="0"/>
                    </a:p>
                  </a:txBody>
                  <a:tcP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24.390.115 </a:t>
                      </a:r>
                      <a:endParaRPr lang="es-C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24.050.666 </a:t>
                      </a:r>
                      <a:endParaRPr lang="es-C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297455">
                <a:tc>
                  <a:txBody>
                    <a:bodyPr/>
                    <a:lstStyle/>
                    <a:p>
                      <a:r>
                        <a:rPr lang="es-CL" sz="1100" b="1" dirty="0" smtClean="0"/>
                        <a:t>Subtotal Gestión Interna </a:t>
                      </a:r>
                      <a:endParaRPr lang="es-CL" sz="1100" b="1" dirty="0"/>
                    </a:p>
                  </a:txBody>
                  <a:tcPr/>
                </a:tc>
                <a:tc>
                  <a:txBody>
                    <a:bodyPr/>
                    <a:lstStyle/>
                    <a:p>
                      <a:pPr algn="ct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3.158.535 </a:t>
                      </a:r>
                      <a:endParaRPr lang="es-CL"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3.154.263 </a:t>
                      </a:r>
                      <a:endParaRPr lang="es-C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225663">
                <a:tc>
                  <a:txBody>
                    <a:bodyPr/>
                    <a:lstStyle/>
                    <a:p>
                      <a:r>
                        <a:rPr lang="es-CL" sz="1100" b="1" dirty="0" smtClean="0"/>
                        <a:t>Total General </a:t>
                      </a:r>
                      <a:endParaRPr lang="es-CL" sz="1100" b="1" dirty="0"/>
                    </a:p>
                  </a:txBody>
                  <a:tcPr/>
                </a:tc>
                <a:tc>
                  <a:txBody>
                    <a:bodyPr/>
                    <a:lstStyle/>
                    <a:p>
                      <a:pPr algn="ct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27.548.650 </a:t>
                      </a:r>
                      <a:endParaRPr lang="es-CL"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27.204.929 </a:t>
                      </a:r>
                      <a:endParaRPr lang="es-C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bl>
          </a:graphicData>
        </a:graphic>
      </p:graphicFrame>
      <p:sp>
        <p:nvSpPr>
          <p:cNvPr id="12" name="CuadroTexto 11"/>
          <p:cNvSpPr txBox="1"/>
          <p:nvPr/>
        </p:nvSpPr>
        <p:spPr>
          <a:xfrm>
            <a:off x="291226" y="6290244"/>
            <a:ext cx="6983434"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a:t>
            </a:r>
            <a:r>
              <a:rPr lang="es-CL" dirty="0">
                <a:solidFill>
                  <a:srgbClr val="4D4D4D"/>
                </a:solidFill>
              </a:rPr>
              <a:t> Sistema Tesorería y SIGFE, 31 de diciembre del </a:t>
            </a:r>
            <a:r>
              <a:rPr lang="es-CL" dirty="0" smtClean="0">
                <a:solidFill>
                  <a:srgbClr val="4D4D4D"/>
                </a:solidFill>
              </a:rPr>
              <a:t>2021.</a:t>
            </a:r>
            <a:endParaRPr lang="es-CL" dirty="0">
              <a:solidFill>
                <a:srgbClr val="4D4D4D"/>
              </a:solidFill>
            </a:endParaRPr>
          </a:p>
        </p:txBody>
      </p:sp>
      <p:pic>
        <p:nvPicPr>
          <p:cNvPr id="11" name="Picture 3"/>
          <p:cNvPicPr>
            <a:picLocks noChangeAspect="1" noChangeArrowheads="1"/>
          </p:cNvPicPr>
          <p:nvPr/>
        </p:nvPicPr>
        <p:blipFill>
          <a:blip r:embed="rId4" cstate="print"/>
          <a:srcRect/>
          <a:stretch>
            <a:fillRect/>
          </a:stretch>
        </p:blipFill>
        <p:spPr bwMode="auto">
          <a:xfrm>
            <a:off x="1865181" y="945603"/>
            <a:ext cx="1180004" cy="665237"/>
          </a:xfrm>
          <a:prstGeom prst="rect">
            <a:avLst/>
          </a:prstGeom>
          <a:noFill/>
          <a:ln w="9525">
            <a:noFill/>
            <a:miter lim="800000"/>
            <a:headEnd/>
            <a:tailEnd/>
          </a:ln>
        </p:spPr>
      </p:pic>
      <p:graphicFrame>
        <p:nvGraphicFramePr>
          <p:cNvPr id="13" name="Tabla 12"/>
          <p:cNvGraphicFramePr>
            <a:graphicFrameLocks noGrp="1"/>
          </p:cNvGraphicFramePr>
          <p:nvPr>
            <p:extLst>
              <p:ext uri="{D42A27DB-BD31-4B8C-83A1-F6EECF244321}">
                <p14:modId xmlns:p14="http://schemas.microsoft.com/office/powerpoint/2010/main" val="4021357532"/>
              </p:ext>
            </p:extLst>
          </p:nvPr>
        </p:nvGraphicFramePr>
        <p:xfrm>
          <a:off x="3238702" y="5442333"/>
          <a:ext cx="5783319" cy="797315"/>
        </p:xfrm>
        <a:graphic>
          <a:graphicData uri="http://schemas.openxmlformats.org/drawingml/2006/table">
            <a:tbl>
              <a:tblPr/>
              <a:tblGrid>
                <a:gridCol w="1135052">
                  <a:extLst>
                    <a:ext uri="{9D8B030D-6E8A-4147-A177-3AD203B41FA5}">
                      <a16:colId xmlns:a16="http://schemas.microsoft.com/office/drawing/2014/main" xmlns="" val="20000"/>
                    </a:ext>
                  </a:extLst>
                </a:gridCol>
                <a:gridCol w="4648267">
                  <a:extLst>
                    <a:ext uri="{9D8B030D-6E8A-4147-A177-3AD203B41FA5}">
                      <a16:colId xmlns:a16="http://schemas.microsoft.com/office/drawing/2014/main" xmlns="" val="20001"/>
                    </a:ext>
                  </a:extLst>
                </a:gridCol>
              </a:tblGrid>
              <a:tr h="797315">
                <a:tc>
                  <a:txBody>
                    <a:bodyPr/>
                    <a:lstStyle/>
                    <a:p>
                      <a:pPr algn="l" rtl="0" fontAlgn="ctr"/>
                      <a:r>
                        <a:rPr lang="es-CL" sz="1000" b="1" i="0" u="none" strike="noStrike" dirty="0" smtClean="0">
                          <a:solidFill>
                            <a:srgbClr val="4D4D4D"/>
                          </a:solidFill>
                          <a:latin typeface="+mn-lt"/>
                        </a:rPr>
                        <a:t>Principales</a:t>
                      </a:r>
                      <a:r>
                        <a:rPr lang="es-CL" sz="1000" b="1" i="0" u="none" strike="noStrike" baseline="0" dirty="0" smtClean="0">
                          <a:solidFill>
                            <a:srgbClr val="4D4D4D"/>
                          </a:solidFill>
                          <a:latin typeface="+mn-lt"/>
                        </a:rPr>
                        <a:t> </a:t>
                      </a:r>
                    </a:p>
                    <a:p>
                      <a:pPr algn="l" rtl="0" fontAlgn="ctr"/>
                      <a:r>
                        <a:rPr lang="es-CL" sz="1000" b="1" i="0" u="none" strike="noStrike" baseline="0" dirty="0" smtClean="0">
                          <a:solidFill>
                            <a:srgbClr val="4D4D4D"/>
                          </a:solidFill>
                          <a:latin typeface="+mn-lt"/>
                        </a:rPr>
                        <a:t>rubros</a:t>
                      </a:r>
                      <a:r>
                        <a:rPr lang="es-CL" sz="1000" b="1" i="0" u="none" strike="noStrike" dirty="0" smtClean="0">
                          <a:solidFill>
                            <a:srgbClr val="4D4D4D"/>
                          </a:solidFill>
                          <a:latin typeface="+mn-lt"/>
                        </a:rPr>
                        <a:t>: </a:t>
                      </a:r>
                      <a:endParaRPr lang="es-CL" sz="1000" b="1" i="0" u="none" strike="noStrike" dirty="0">
                        <a:solidFill>
                          <a:srgbClr val="4D4D4D"/>
                        </a:solidFill>
                        <a:latin typeface="+mn-lt"/>
                      </a:endParaRP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just"/>
                      <a:r>
                        <a:rPr lang="es-CL" sz="1000" kern="1200" dirty="0" smtClean="0">
                          <a:solidFill>
                            <a:schemeClr val="tx1"/>
                          </a:solidFill>
                          <a:effectLst/>
                          <a:latin typeface="+mn-lt"/>
                          <a:ea typeface="+mn-ea"/>
                          <a:cs typeface="+mn-cs"/>
                        </a:rPr>
                        <a:t>Maíz, Avena Forrajera, Ovinos, Gallinas, Apicultura, Suplementarias, Bovinos, Maíz Grano, Tomate, Lechuga, Avena/Vicia, Nectarines, Paltos, Cebolla, Sandía, Cerezos, Durazno, Frutilla, Alfalfa, Animal, Melón Tuna, Melón, Avena Grano, Cebolla Guarda con Proceso de Curado, Bovinos-leche; estos representan el 69% de los recursos monetarios entregados y el 73% de las Solicitudes realizadas.</a:t>
                      </a:r>
                      <a:endParaRPr lang="es-CL" sz="1000" kern="1200" dirty="0">
                        <a:solidFill>
                          <a:schemeClr val="tx1"/>
                        </a:solidFill>
                        <a:effectLst/>
                        <a:latin typeface="+mn-lt"/>
                        <a:ea typeface="+mn-ea"/>
                        <a:cs typeface="+mn-cs"/>
                      </a:endParaRP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6" name="Marcador de número de diapositiva 5"/>
          <p:cNvSpPr>
            <a:spLocks noGrp="1"/>
          </p:cNvSpPr>
          <p:nvPr>
            <p:ph type="sldNum" sz="quarter" idx="12"/>
          </p:nvPr>
        </p:nvSpPr>
        <p:spPr/>
        <p:txBody>
          <a:bodyPr/>
          <a:lstStyle/>
          <a:p>
            <a:fld id="{B2AA1C21-4A01-FC47-935A-F64BC8B7BE09}" type="slidenum">
              <a:rPr lang="en-US" smtClean="0"/>
              <a:t>48</a:t>
            </a:fld>
            <a:endParaRPr lang="en-US"/>
          </a:p>
        </p:txBody>
      </p:sp>
    </p:spTree>
    <p:extLst>
      <p:ext uri="{BB962C8B-B14F-4D97-AF65-F5344CB8AC3E}">
        <p14:creationId xmlns:p14="http://schemas.microsoft.com/office/powerpoint/2010/main" val="23115678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457200" y="87351"/>
            <a:ext cx="8229600" cy="1143000"/>
          </a:xfrm>
        </p:spPr>
        <p:txBody>
          <a:bodyPr>
            <a:normAutofit/>
          </a:bodyPr>
          <a:lstStyle/>
          <a:p>
            <a:pPr>
              <a:spcBef>
                <a:spcPct val="20000"/>
              </a:spcBef>
            </a:pPr>
            <a:r>
              <a:rPr lang="es-CL" sz="2800" dirty="0">
                <a:solidFill>
                  <a:srgbClr val="333333"/>
                </a:solidFill>
                <a:latin typeface="Berlin Sans FB" panose="020E0602020502020306" pitchFamily="34" charset="0"/>
                <a:ea typeface="+mn-ea"/>
                <a:cs typeface="+mn-cs"/>
              </a:rPr>
              <a:t>INDAP en REGIONES  </a:t>
            </a:r>
          </a:p>
        </p:txBody>
      </p:sp>
      <p:sp>
        <p:nvSpPr>
          <p:cNvPr id="4" name="Marcador de contenido 3"/>
          <p:cNvSpPr>
            <a:spLocks noGrp="1"/>
          </p:cNvSpPr>
          <p:nvPr>
            <p:ph idx="1"/>
          </p:nvPr>
        </p:nvSpPr>
        <p:spPr>
          <a:xfrm>
            <a:off x="457200" y="758695"/>
            <a:ext cx="8229600" cy="4859223"/>
          </a:xfrm>
        </p:spPr>
        <p:txBody>
          <a:bodyPr/>
          <a:lstStyle/>
          <a:p>
            <a:pPr marL="0" indent="0">
              <a:buNone/>
            </a:pPr>
            <a:r>
              <a:rPr lang="es-CL" sz="2000" b="1" dirty="0" smtClean="0"/>
              <a:t>O´Higgins</a:t>
            </a:r>
            <a:r>
              <a:rPr lang="es-CL" dirty="0" smtClean="0"/>
              <a:t> </a:t>
            </a:r>
            <a:endParaRPr lang="es-CL" dirty="0"/>
          </a:p>
        </p:txBody>
      </p:sp>
      <p:pic>
        <p:nvPicPr>
          <p:cNvPr id="9" name="Imagen 8"/>
          <p:cNvPicPr>
            <a:picLocks noChangeAspect="1"/>
          </p:cNvPicPr>
          <p:nvPr/>
        </p:nvPicPr>
        <p:blipFill>
          <a:blip r:embed="rId2"/>
          <a:stretch>
            <a:fillRect/>
          </a:stretch>
        </p:blipFill>
        <p:spPr>
          <a:xfrm>
            <a:off x="89715" y="1230351"/>
            <a:ext cx="762511" cy="600499"/>
          </a:xfrm>
          <a:prstGeom prst="rect">
            <a:avLst/>
          </a:prstGeom>
        </p:spPr>
      </p:pic>
      <p:sp>
        <p:nvSpPr>
          <p:cNvPr id="12" name="CuadroTexto 11"/>
          <p:cNvSpPr txBox="1"/>
          <p:nvPr/>
        </p:nvSpPr>
        <p:spPr>
          <a:xfrm>
            <a:off x="164096" y="6625524"/>
            <a:ext cx="6983434" cy="230832"/>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sz="900" b="1" dirty="0">
                <a:solidFill>
                  <a:srgbClr val="4D4D4D"/>
                </a:solidFill>
              </a:rPr>
              <a:t>Fuente:</a:t>
            </a:r>
            <a:r>
              <a:rPr lang="es-CL" sz="900" dirty="0">
                <a:solidFill>
                  <a:srgbClr val="4D4D4D"/>
                </a:solidFill>
              </a:rPr>
              <a:t> Sistema Tesorería y SIGFE, 31 de diciembre del </a:t>
            </a:r>
            <a:r>
              <a:rPr lang="es-CL" sz="900" dirty="0" smtClean="0">
                <a:solidFill>
                  <a:srgbClr val="4D4D4D"/>
                </a:solidFill>
              </a:rPr>
              <a:t>2021.</a:t>
            </a:r>
            <a:endParaRPr lang="es-CL" sz="900" dirty="0">
              <a:solidFill>
                <a:srgbClr val="4D4D4D"/>
              </a:solidFill>
            </a:endParaRPr>
          </a:p>
        </p:txBody>
      </p:sp>
      <p:sp>
        <p:nvSpPr>
          <p:cNvPr id="6" name="Marcador de número de diapositiva 5"/>
          <p:cNvSpPr>
            <a:spLocks noGrp="1"/>
          </p:cNvSpPr>
          <p:nvPr>
            <p:ph type="sldNum" sz="quarter" idx="12"/>
          </p:nvPr>
        </p:nvSpPr>
        <p:spPr/>
        <p:txBody>
          <a:bodyPr/>
          <a:lstStyle/>
          <a:p>
            <a:fld id="{B2AA1C21-4A01-FC47-935A-F64BC8B7BE09}" type="slidenum">
              <a:rPr lang="en-US" smtClean="0"/>
              <a:t>49</a:t>
            </a:fld>
            <a:endParaRPr lang="en-US"/>
          </a:p>
        </p:txBody>
      </p:sp>
      <p:graphicFrame>
        <p:nvGraphicFramePr>
          <p:cNvPr id="14" name="Tabla 13"/>
          <p:cNvGraphicFramePr>
            <a:graphicFrameLocks noGrp="1"/>
          </p:cNvGraphicFramePr>
          <p:nvPr>
            <p:extLst>
              <p:ext uri="{D42A27DB-BD31-4B8C-83A1-F6EECF244321}">
                <p14:modId xmlns:p14="http://schemas.microsoft.com/office/powerpoint/2010/main" val="592058153"/>
              </p:ext>
            </p:extLst>
          </p:nvPr>
        </p:nvGraphicFramePr>
        <p:xfrm>
          <a:off x="921627" y="3188306"/>
          <a:ext cx="6209032" cy="1050588"/>
        </p:xfrm>
        <a:graphic>
          <a:graphicData uri="http://schemas.openxmlformats.org/drawingml/2006/table">
            <a:tbl>
              <a:tblPr firstRow="1" firstCol="1" bandRow="1">
                <a:tableStyleId>{5C22544A-7EE6-4342-B048-85BDC9FD1C3A}</a:tableStyleId>
              </a:tblPr>
              <a:tblGrid>
                <a:gridCol w="1658391">
                  <a:extLst>
                    <a:ext uri="{9D8B030D-6E8A-4147-A177-3AD203B41FA5}">
                      <a16:colId xmlns:a16="http://schemas.microsoft.com/office/drawing/2014/main" xmlns="" val="20000"/>
                    </a:ext>
                  </a:extLst>
                </a:gridCol>
                <a:gridCol w="654628">
                  <a:extLst>
                    <a:ext uri="{9D8B030D-6E8A-4147-A177-3AD203B41FA5}">
                      <a16:colId xmlns:a16="http://schemas.microsoft.com/office/drawing/2014/main" xmlns="" val="20001"/>
                    </a:ext>
                  </a:extLst>
                </a:gridCol>
                <a:gridCol w="638051">
                  <a:extLst>
                    <a:ext uri="{9D8B030D-6E8A-4147-A177-3AD203B41FA5}">
                      <a16:colId xmlns:a16="http://schemas.microsoft.com/office/drawing/2014/main" xmlns="" val="20002"/>
                    </a:ext>
                  </a:extLst>
                </a:gridCol>
                <a:gridCol w="488343">
                  <a:extLst>
                    <a:ext uri="{9D8B030D-6E8A-4147-A177-3AD203B41FA5}">
                      <a16:colId xmlns:a16="http://schemas.microsoft.com/office/drawing/2014/main" xmlns="" val="20003"/>
                    </a:ext>
                  </a:extLst>
                </a:gridCol>
                <a:gridCol w="416746">
                  <a:extLst>
                    <a:ext uri="{9D8B030D-6E8A-4147-A177-3AD203B41FA5}">
                      <a16:colId xmlns:a16="http://schemas.microsoft.com/office/drawing/2014/main" xmlns="" val="20004"/>
                    </a:ext>
                  </a:extLst>
                </a:gridCol>
                <a:gridCol w="382016">
                  <a:extLst>
                    <a:ext uri="{9D8B030D-6E8A-4147-A177-3AD203B41FA5}">
                      <a16:colId xmlns:a16="http://schemas.microsoft.com/office/drawing/2014/main" xmlns="" val="20005"/>
                    </a:ext>
                  </a:extLst>
                </a:gridCol>
                <a:gridCol w="416745">
                  <a:extLst>
                    <a:ext uri="{9D8B030D-6E8A-4147-A177-3AD203B41FA5}">
                      <a16:colId xmlns:a16="http://schemas.microsoft.com/office/drawing/2014/main" xmlns="" val="20006"/>
                    </a:ext>
                  </a:extLst>
                </a:gridCol>
                <a:gridCol w="364652">
                  <a:extLst>
                    <a:ext uri="{9D8B030D-6E8A-4147-A177-3AD203B41FA5}">
                      <a16:colId xmlns:a16="http://schemas.microsoft.com/office/drawing/2014/main" xmlns="" val="20007"/>
                    </a:ext>
                  </a:extLst>
                </a:gridCol>
                <a:gridCol w="355970">
                  <a:extLst>
                    <a:ext uri="{9D8B030D-6E8A-4147-A177-3AD203B41FA5}">
                      <a16:colId xmlns:a16="http://schemas.microsoft.com/office/drawing/2014/main" xmlns="" val="20008"/>
                    </a:ext>
                  </a:extLst>
                </a:gridCol>
                <a:gridCol w="486203">
                  <a:extLst>
                    <a:ext uri="{9D8B030D-6E8A-4147-A177-3AD203B41FA5}">
                      <a16:colId xmlns:a16="http://schemas.microsoft.com/office/drawing/2014/main" xmlns="" val="20009"/>
                    </a:ext>
                  </a:extLst>
                </a:gridCol>
                <a:gridCol w="347287">
                  <a:extLst>
                    <a:ext uri="{9D8B030D-6E8A-4147-A177-3AD203B41FA5}">
                      <a16:colId xmlns:a16="http://schemas.microsoft.com/office/drawing/2014/main" xmlns="" val="20010"/>
                    </a:ext>
                  </a:extLst>
                </a:gridCol>
              </a:tblGrid>
              <a:tr h="172362">
                <a:tc rowSpan="2">
                  <a:txBody>
                    <a:bodyPr/>
                    <a:lstStyle/>
                    <a:p>
                      <a:pPr algn="ctr" rtl="0" fontAlgn="ctr"/>
                      <a:r>
                        <a:rPr lang="es-CL" sz="800" u="none" strike="noStrike" dirty="0">
                          <a:effectLst/>
                        </a:rPr>
                        <a:t>Subtitulo / 32 - Créditos</a:t>
                      </a:r>
                      <a:endParaRPr lang="es-CL" sz="800" b="1" i="0" u="none" strike="noStrike" dirty="0">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a:effectLst/>
                        </a:rPr>
                        <a:t>Ppto. M$</a:t>
                      </a:r>
                      <a:endParaRPr lang="es-CL" sz="800" b="1" i="0" u="none" strike="noStrike">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a:effectLst/>
                        </a:rPr>
                        <a:t>Ejec. M$</a:t>
                      </a:r>
                      <a:endParaRPr lang="es-CL" sz="800" b="1" i="0" u="none" strike="noStrike">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dirty="0">
                          <a:effectLst/>
                        </a:rPr>
                        <a:t>Avance</a:t>
                      </a:r>
                      <a:endParaRPr lang="es-CL" sz="800" b="1" i="0" u="none" strike="noStrike" dirty="0">
                        <a:solidFill>
                          <a:srgbClr val="FFFFFF"/>
                        </a:solidFill>
                        <a:effectLst/>
                        <a:latin typeface="Calibri" panose="020F0502020204030204" pitchFamily="34" charset="0"/>
                      </a:endParaRPr>
                    </a:p>
                  </a:txBody>
                  <a:tcPr marL="8208" marR="8208" marT="8208" marB="0" anchor="ctr"/>
                </a:tc>
                <a:tc gridSpan="2">
                  <a:txBody>
                    <a:bodyPr/>
                    <a:lstStyle/>
                    <a:p>
                      <a:pPr algn="ctr" rtl="0" fontAlgn="ctr"/>
                      <a:r>
                        <a:rPr lang="es-CL" sz="800" u="none" strike="noStrike" dirty="0" err="1">
                          <a:effectLst/>
                        </a:rPr>
                        <a:t>Masc</a:t>
                      </a:r>
                      <a:r>
                        <a:rPr lang="es-CL" sz="800" u="none" strike="noStrike" dirty="0">
                          <a:effectLst/>
                        </a:rPr>
                        <a:t>.</a:t>
                      </a:r>
                      <a:endParaRPr lang="es-CL" sz="800" b="1" i="0" u="none" strike="noStrike" dirty="0">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tc gridSpan="2">
                  <a:txBody>
                    <a:bodyPr/>
                    <a:lstStyle/>
                    <a:p>
                      <a:pPr algn="ctr" rtl="0" fontAlgn="ctr"/>
                      <a:r>
                        <a:rPr lang="es-CL" sz="800" u="none" strike="noStrike">
                          <a:effectLst/>
                        </a:rPr>
                        <a:t>Fem.</a:t>
                      </a:r>
                      <a:endParaRPr lang="es-CL" sz="800" b="1" i="0" u="none" strike="noStrike">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tc rowSpan="2">
                  <a:txBody>
                    <a:bodyPr/>
                    <a:lstStyle/>
                    <a:p>
                      <a:pPr algn="ctr" rtl="0" fontAlgn="ctr"/>
                      <a:r>
                        <a:rPr lang="es-CL" sz="800" u="none" strike="noStrike" dirty="0" err="1">
                          <a:effectLst/>
                        </a:rPr>
                        <a:t>Pers</a:t>
                      </a:r>
                      <a:r>
                        <a:rPr lang="es-CL" sz="800" u="none" strike="noStrike" dirty="0">
                          <a:effectLst/>
                        </a:rPr>
                        <a:t>. </a:t>
                      </a:r>
                      <a:r>
                        <a:rPr lang="es-CL" sz="800" u="none" strike="noStrike" dirty="0" err="1">
                          <a:effectLst/>
                        </a:rPr>
                        <a:t>Jurid</a:t>
                      </a:r>
                      <a:r>
                        <a:rPr lang="es-CL" sz="800" u="none" strike="noStrike" dirty="0">
                          <a:effectLst/>
                        </a:rPr>
                        <a:t>.</a:t>
                      </a:r>
                      <a:endParaRPr lang="es-CL" sz="800" b="1" i="0" u="none" strike="noStrike" dirty="0">
                        <a:solidFill>
                          <a:srgbClr val="FFFFFF"/>
                        </a:solidFill>
                        <a:effectLst/>
                        <a:latin typeface="Calibri" panose="020F0502020204030204" pitchFamily="34" charset="0"/>
                      </a:endParaRPr>
                    </a:p>
                  </a:txBody>
                  <a:tcPr marL="8208" marR="8208" marT="8208" marB="0" anchor="ctr"/>
                </a:tc>
                <a:tc gridSpan="2">
                  <a:txBody>
                    <a:bodyPr/>
                    <a:lstStyle/>
                    <a:p>
                      <a:pPr algn="ctr" rtl="0" fontAlgn="ctr"/>
                      <a:r>
                        <a:rPr lang="es-CL" sz="800" u="none" strike="noStrike">
                          <a:effectLst/>
                        </a:rPr>
                        <a:t>Total</a:t>
                      </a:r>
                      <a:endParaRPr lang="es-CL" sz="800" b="1" i="0" u="none" strike="noStrike">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extLst>
                  <a:ext uri="{0D108BD9-81ED-4DB2-BD59-A6C34878D82A}">
                    <a16:rowId xmlns:a16="http://schemas.microsoft.com/office/drawing/2014/main" xmlns="" val="10000"/>
                  </a:ext>
                </a:extLst>
              </a:tr>
              <a:tr h="180570">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vMerge="1">
                  <a:txBody>
                    <a:bodyPr/>
                    <a:lstStyle/>
                    <a:p>
                      <a:endParaRPr lang="es-CL"/>
                    </a:p>
                  </a:txBody>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extLst>
                  <a:ext uri="{0D108BD9-81ED-4DB2-BD59-A6C34878D82A}">
                    <a16:rowId xmlns:a16="http://schemas.microsoft.com/office/drawing/2014/main" xmlns="" val="10001"/>
                  </a:ext>
                </a:extLst>
              </a:tr>
              <a:tr h="180570">
                <a:tc>
                  <a:txBody>
                    <a:bodyPr/>
                    <a:lstStyle/>
                    <a:p>
                      <a:pPr algn="l" rtl="0" fontAlgn="ctr"/>
                      <a:r>
                        <a:rPr lang="es-CL" sz="800" u="none" strike="noStrike">
                          <a:effectLst/>
                        </a:rPr>
                        <a:t>32.04.004 - Créditos Corto Plazo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9.367.709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9.222.783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98,45%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rtl="0" fontAlgn="ctr"/>
                      <a:r>
                        <a:rPr lang="es-CL" sz="900" b="0" i="0" u="none" strike="noStrike" dirty="0" smtClean="0">
                          <a:solidFill>
                            <a:srgbClr val="000000"/>
                          </a:solidFill>
                          <a:effectLst/>
                          <a:latin typeface="Calibri" panose="020F0502020204030204" pitchFamily="34" charset="0"/>
                        </a:rPr>
                        <a:t>1.704</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702</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523</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840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7</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2.227</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840</a:t>
                      </a:r>
                      <a:endParaRPr lang="es-CL"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2"/>
                  </a:ext>
                </a:extLst>
              </a:tr>
              <a:tr h="172362">
                <a:tc>
                  <a:txBody>
                    <a:bodyPr/>
                    <a:lstStyle/>
                    <a:p>
                      <a:pPr algn="l" rtl="0" fontAlgn="ctr"/>
                      <a:r>
                        <a:rPr lang="es-CL" sz="800" u="none" strike="noStrike">
                          <a:effectLst/>
                        </a:rPr>
                        <a:t>32.04.005 - Créditos Largo Plazo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1.991.469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1.989.790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99,92%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rtl="0" fontAlgn="ctr"/>
                      <a:r>
                        <a:rPr lang="es-CL" sz="900" b="0" i="0" u="none" strike="noStrike" dirty="0" smtClean="0">
                          <a:solidFill>
                            <a:srgbClr val="000000"/>
                          </a:solidFill>
                          <a:effectLst/>
                          <a:latin typeface="Calibri" panose="020F0502020204030204" pitchFamily="34" charset="0"/>
                        </a:rPr>
                        <a:t>474</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809</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156</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1.076</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5</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630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1.076</a:t>
                      </a:r>
                      <a:endParaRPr lang="es-CL"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3"/>
                  </a:ext>
                </a:extLst>
              </a:tr>
              <a:tr h="172362">
                <a:tc>
                  <a:txBody>
                    <a:bodyPr/>
                    <a:lstStyle/>
                    <a:p>
                      <a:pPr algn="l" rtl="0" fontAlgn="ctr"/>
                      <a:r>
                        <a:rPr lang="es-CL" sz="800" u="none" strike="noStrike">
                          <a:effectLst/>
                        </a:rPr>
                        <a:t>32.04.006 - Fondo Rotatorio Ley 18450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94.238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52.086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55,27%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rtl="0" fontAlgn="ctr"/>
                      <a:r>
                        <a:rPr lang="es-CL" sz="900" b="0" i="0" u="none" strike="noStrike" dirty="0" smtClean="0">
                          <a:solidFill>
                            <a:srgbClr val="000000"/>
                          </a:solidFill>
                          <a:effectLst/>
                          <a:latin typeface="Calibri" panose="020F0502020204030204" pitchFamily="34" charset="0"/>
                        </a:rPr>
                        <a:t>2</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2</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4"/>
                  </a:ext>
                </a:extLst>
              </a:tr>
              <a:tr h="172362">
                <a:tc>
                  <a:txBody>
                    <a:bodyPr/>
                    <a:lstStyle/>
                    <a:p>
                      <a:pPr algn="l" rtl="0" fontAlgn="ctr"/>
                      <a:r>
                        <a:rPr lang="es-CL" sz="800" b="1" u="none" strike="noStrike" dirty="0">
                          <a:effectLst/>
                        </a:rPr>
                        <a:t>Total</a:t>
                      </a:r>
                      <a:endParaRPr lang="es-CL" sz="800" b="1" i="0" u="none" strike="noStrike" dirty="0">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b="1">
                          <a:effectLst/>
                          <a:latin typeface="Calibri" panose="020F0502020204030204" pitchFamily="34" charset="0"/>
                          <a:ea typeface="Calibri" panose="020F0502020204030204" pitchFamily="34" charset="0"/>
                          <a:cs typeface="Calibri" panose="020F0502020204030204" pitchFamily="34" charset="0"/>
                        </a:rPr>
                        <a:t>11.453.416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latin typeface="Calibri" panose="020F0502020204030204" pitchFamily="34" charset="0"/>
                          <a:ea typeface="Calibri" panose="020F0502020204030204" pitchFamily="34" charset="0"/>
                          <a:cs typeface="Calibri" panose="020F0502020204030204" pitchFamily="34" charset="0"/>
                        </a:rPr>
                        <a:t>11.264.658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latin typeface="Calibri" panose="020F0502020204030204" pitchFamily="34" charset="0"/>
                          <a:ea typeface="Calibri" panose="020F0502020204030204" pitchFamily="34" charset="0"/>
                          <a:cs typeface="Calibri" panose="020F0502020204030204" pitchFamily="34" charset="0"/>
                        </a:rPr>
                        <a:t>98,35%</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5">
                  <a:txBody>
                    <a:bodyPr/>
                    <a:lstStyle/>
                    <a:p>
                      <a:pPr algn="ctr" rtl="0" fontAlgn="ctr"/>
                      <a:r>
                        <a:rPr lang="es-CL" sz="800" b="1" u="none" strike="noStrike" dirty="0">
                          <a:effectLst/>
                        </a:rPr>
                        <a:t>Total de Créditos directos otorgados</a:t>
                      </a:r>
                      <a:endParaRPr lang="es-CL" sz="800" b="1" i="0" u="none" strike="noStrike" dirty="0">
                        <a:solidFill>
                          <a:srgbClr val="000000"/>
                        </a:solidFill>
                        <a:effectLst/>
                        <a:latin typeface="Calibri" panose="020F0502020204030204" pitchFamily="34" charset="0"/>
                      </a:endParaRPr>
                    </a:p>
                  </a:txBody>
                  <a:tcPr marL="8208" marR="8208" marT="8208" marB="0" anchor="ct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gridSpan="2">
                  <a:txBody>
                    <a:bodyPr/>
                    <a:lstStyle/>
                    <a:p>
                      <a:pPr algn="ctr" rtl="0" fontAlgn="ctr"/>
                      <a:r>
                        <a:rPr lang="es-CL" sz="800" b="1" i="0" u="none" strike="noStrike" dirty="0" smtClean="0">
                          <a:solidFill>
                            <a:srgbClr val="000000"/>
                          </a:solidFill>
                          <a:effectLst/>
                          <a:latin typeface="Calibri" panose="020F0502020204030204" pitchFamily="34" charset="0"/>
                        </a:rPr>
                        <a:t>2.859</a:t>
                      </a:r>
                      <a:endParaRPr lang="es-CL" sz="800" b="1" i="0" u="none" strike="noStrike" dirty="0">
                        <a:solidFill>
                          <a:srgbClr val="000000"/>
                        </a:solidFill>
                        <a:effectLst/>
                        <a:latin typeface="Calibri" panose="020F0502020204030204" pitchFamily="34" charset="0"/>
                      </a:endParaRPr>
                    </a:p>
                  </a:txBody>
                  <a:tcPr marL="8208" marR="8208" marT="8208" marB="0" anchor="ctr"/>
                </a:tc>
                <a:tc hMerge="1">
                  <a:txBody>
                    <a:bodyPr/>
                    <a:lstStyle/>
                    <a:p>
                      <a:endParaRPr lang="es-CL"/>
                    </a:p>
                  </a:txBody>
                  <a:tcPr/>
                </a:tc>
                <a:extLst>
                  <a:ext uri="{0D108BD9-81ED-4DB2-BD59-A6C34878D82A}">
                    <a16:rowId xmlns:a16="http://schemas.microsoft.com/office/drawing/2014/main" xmlns="" val="10006"/>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793826566"/>
              </p:ext>
            </p:extLst>
          </p:nvPr>
        </p:nvGraphicFramePr>
        <p:xfrm>
          <a:off x="921627" y="1281443"/>
          <a:ext cx="6212840" cy="1614238"/>
        </p:xfrm>
        <a:graphic>
          <a:graphicData uri="http://schemas.openxmlformats.org/drawingml/2006/table">
            <a:tbl>
              <a:tblPr firstRow="1" firstCol="1" bandRow="1">
                <a:tableStyleId>{5C22544A-7EE6-4342-B048-85BDC9FD1C3A}</a:tableStyleId>
              </a:tblPr>
              <a:tblGrid>
                <a:gridCol w="2533650">
                  <a:extLst>
                    <a:ext uri="{9D8B030D-6E8A-4147-A177-3AD203B41FA5}">
                      <a16:colId xmlns:a16="http://schemas.microsoft.com/office/drawing/2014/main" xmlns="" val="20000"/>
                    </a:ext>
                  </a:extLst>
                </a:gridCol>
                <a:gridCol w="706755">
                  <a:extLst>
                    <a:ext uri="{9D8B030D-6E8A-4147-A177-3AD203B41FA5}">
                      <a16:colId xmlns:a16="http://schemas.microsoft.com/office/drawing/2014/main" xmlns="" val="20001"/>
                    </a:ext>
                  </a:extLst>
                </a:gridCol>
                <a:gridCol w="630555">
                  <a:extLst>
                    <a:ext uri="{9D8B030D-6E8A-4147-A177-3AD203B41FA5}">
                      <a16:colId xmlns:a16="http://schemas.microsoft.com/office/drawing/2014/main" xmlns="" val="20002"/>
                    </a:ext>
                  </a:extLst>
                </a:gridCol>
                <a:gridCol w="539750">
                  <a:extLst>
                    <a:ext uri="{9D8B030D-6E8A-4147-A177-3AD203B41FA5}">
                      <a16:colId xmlns:a16="http://schemas.microsoft.com/office/drawing/2014/main" xmlns="" val="20003"/>
                    </a:ext>
                  </a:extLst>
                </a:gridCol>
                <a:gridCol w="450215">
                  <a:extLst>
                    <a:ext uri="{9D8B030D-6E8A-4147-A177-3AD203B41FA5}">
                      <a16:colId xmlns:a16="http://schemas.microsoft.com/office/drawing/2014/main" xmlns="" val="20004"/>
                    </a:ext>
                  </a:extLst>
                </a:gridCol>
                <a:gridCol w="361950">
                  <a:extLst>
                    <a:ext uri="{9D8B030D-6E8A-4147-A177-3AD203B41FA5}">
                      <a16:colId xmlns:a16="http://schemas.microsoft.com/office/drawing/2014/main" xmlns="" val="20005"/>
                    </a:ext>
                  </a:extLst>
                </a:gridCol>
                <a:gridCol w="539750">
                  <a:extLst>
                    <a:ext uri="{9D8B030D-6E8A-4147-A177-3AD203B41FA5}">
                      <a16:colId xmlns:a16="http://schemas.microsoft.com/office/drawing/2014/main" xmlns="" val="20006"/>
                    </a:ext>
                  </a:extLst>
                </a:gridCol>
                <a:gridCol w="450215">
                  <a:extLst>
                    <a:ext uri="{9D8B030D-6E8A-4147-A177-3AD203B41FA5}">
                      <a16:colId xmlns:a16="http://schemas.microsoft.com/office/drawing/2014/main" xmlns="" val="20007"/>
                    </a:ext>
                  </a:extLst>
                </a:gridCol>
              </a:tblGrid>
              <a:tr h="0">
                <a:tc>
                  <a:txBody>
                    <a:bodyPr/>
                    <a:lstStyle/>
                    <a:p>
                      <a:pPr>
                        <a:lnSpc>
                          <a:spcPct val="107000"/>
                        </a:lnSpc>
                        <a:spcAft>
                          <a:spcPts val="0"/>
                        </a:spcAft>
                      </a:pPr>
                      <a:r>
                        <a:rPr lang="es-CL" sz="900" dirty="0">
                          <a:effectLst/>
                        </a:rPr>
                        <a:t>Subtitulo / 24 - Transferencias Corrientes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Ppto.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Ejec.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Avance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Masc.</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Fem.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Pers. Jurid.</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Total</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0"/>
                  </a:ext>
                </a:extLst>
              </a:tr>
              <a:tr h="0">
                <a:tc>
                  <a:txBody>
                    <a:bodyPr/>
                    <a:lstStyle/>
                    <a:p>
                      <a:pPr>
                        <a:lnSpc>
                          <a:spcPct val="107000"/>
                        </a:lnSpc>
                        <a:spcAft>
                          <a:spcPts val="0"/>
                        </a:spcAft>
                      </a:pPr>
                      <a:r>
                        <a:rPr lang="es-CL" sz="900">
                          <a:effectLst/>
                        </a:rPr>
                        <a:t>24.01.386 - Seguro Agrícola</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1.166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1.326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1"/>
                  </a:ext>
                </a:extLst>
              </a:tr>
              <a:tr h="0">
                <a:tc>
                  <a:txBody>
                    <a:bodyPr/>
                    <a:lstStyle/>
                    <a:p>
                      <a:pPr>
                        <a:lnSpc>
                          <a:spcPct val="107000"/>
                        </a:lnSpc>
                        <a:spcAft>
                          <a:spcPts val="0"/>
                        </a:spcAft>
                      </a:pPr>
                      <a:r>
                        <a:rPr lang="es-CL" sz="900">
                          <a:effectLst/>
                        </a:rPr>
                        <a:t>24.01.389 - Sistema de Incentivos Ley Nº 20,412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1.161.048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1.124.863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96,88%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1.180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2"/>
                  </a:ext>
                </a:extLst>
              </a:tr>
              <a:tr h="0">
                <a:tc>
                  <a:txBody>
                    <a:bodyPr/>
                    <a:lstStyle/>
                    <a:p>
                      <a:pPr>
                        <a:lnSpc>
                          <a:spcPct val="107000"/>
                        </a:lnSpc>
                        <a:spcAft>
                          <a:spcPts val="0"/>
                        </a:spcAft>
                      </a:pPr>
                      <a:r>
                        <a:rPr lang="es-CL" sz="900">
                          <a:effectLst/>
                        </a:rPr>
                        <a:t>24.01.404 - Emergencias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786.921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786.921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1.611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563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2.174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3"/>
                  </a:ext>
                </a:extLst>
              </a:tr>
              <a:tr h="0">
                <a:tc>
                  <a:txBody>
                    <a:bodyPr/>
                    <a:lstStyle/>
                    <a:p>
                      <a:pPr>
                        <a:lnSpc>
                          <a:spcPct val="107000"/>
                        </a:lnSpc>
                        <a:spcAft>
                          <a:spcPts val="0"/>
                        </a:spcAft>
                      </a:pPr>
                      <a:r>
                        <a:rPr lang="es-CL" sz="900">
                          <a:effectLst/>
                        </a:rPr>
                        <a:t>24.01.407 - Desarrollo Capacidades Productivas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54.600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52.864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96,82%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4"/>
                  </a:ext>
                </a:extLst>
              </a:tr>
              <a:tr h="0">
                <a:tc>
                  <a:txBody>
                    <a:bodyPr/>
                    <a:lstStyle/>
                    <a:p>
                      <a:pPr>
                        <a:lnSpc>
                          <a:spcPct val="107000"/>
                        </a:lnSpc>
                        <a:spcAft>
                          <a:spcPts val="0"/>
                        </a:spcAft>
                      </a:pPr>
                      <a:r>
                        <a:rPr lang="es-CL" sz="900">
                          <a:effectLst/>
                        </a:rPr>
                        <a:t>24.01.415 - Servicios De Asesoría Técnica - SAT</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1.359.408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1.317.496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96,92%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1.740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331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2.082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5"/>
                  </a:ext>
                </a:extLst>
              </a:tr>
              <a:tr h="0">
                <a:tc>
                  <a:txBody>
                    <a:bodyPr/>
                    <a:lstStyle/>
                    <a:p>
                      <a:pPr>
                        <a:lnSpc>
                          <a:spcPct val="107000"/>
                        </a:lnSpc>
                        <a:spcAft>
                          <a:spcPts val="0"/>
                        </a:spcAft>
                      </a:pPr>
                      <a:r>
                        <a:rPr lang="es-CL" sz="900">
                          <a:effectLst/>
                        </a:rPr>
                        <a:t>24.01.416 - Programa PRODESAL Asesorías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2.300.719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2.267.839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98,57%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4.489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3.548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8.037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6"/>
                  </a:ext>
                </a:extLst>
              </a:tr>
              <a:tr h="0">
                <a:tc>
                  <a:txBody>
                    <a:bodyPr/>
                    <a:lstStyle/>
                    <a:p>
                      <a:pPr>
                        <a:lnSpc>
                          <a:spcPct val="107000"/>
                        </a:lnSpc>
                        <a:spcAft>
                          <a:spcPts val="0"/>
                        </a:spcAft>
                      </a:pPr>
                      <a:r>
                        <a:rPr lang="es-CL" sz="900" dirty="0">
                          <a:effectLst/>
                        </a:rPr>
                        <a:t>24.01.420 - Alianzas Productivas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47.289</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39.697</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83,95%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29</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0</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121</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0"/>
                  </a:ext>
                </a:extLst>
              </a:tr>
              <a:tr h="0">
                <a:tc>
                  <a:txBody>
                    <a:bodyPr/>
                    <a:lstStyle/>
                    <a:p>
                      <a:pPr>
                        <a:lnSpc>
                          <a:spcPct val="107000"/>
                        </a:lnSpc>
                        <a:spcAft>
                          <a:spcPts val="0"/>
                        </a:spcAft>
                      </a:pPr>
                      <a:r>
                        <a:rPr lang="es-CL" sz="900">
                          <a:effectLst/>
                        </a:rPr>
                        <a:t>24.01.421 - Asesoría para Comercialización</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3.677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3.414</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92,85%</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7</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13</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1"/>
                  </a:ext>
                </a:extLst>
              </a:tr>
              <a:tr h="0">
                <a:tc>
                  <a:txBody>
                    <a:bodyPr/>
                    <a:lstStyle/>
                    <a:p>
                      <a:pPr>
                        <a:lnSpc>
                          <a:spcPct val="107000"/>
                        </a:lnSpc>
                        <a:spcAft>
                          <a:spcPts val="0"/>
                        </a:spcAft>
                      </a:pPr>
                      <a:r>
                        <a:rPr lang="es-CL" sz="900" b="1">
                          <a:effectLst/>
                        </a:rPr>
                        <a:t>Total</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5.713.663</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5.593.095</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97,89%</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6.490</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3.907</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32</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10.429</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2"/>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514249607"/>
              </p:ext>
            </p:extLst>
          </p:nvPr>
        </p:nvGraphicFramePr>
        <p:xfrm>
          <a:off x="921627" y="4540559"/>
          <a:ext cx="6209031" cy="1614238"/>
        </p:xfrm>
        <a:graphic>
          <a:graphicData uri="http://schemas.openxmlformats.org/drawingml/2006/table">
            <a:tbl>
              <a:tblPr firstRow="1" firstCol="1" bandRow="1">
                <a:tableStyleId>{5C22544A-7EE6-4342-B048-85BDC9FD1C3A}</a:tableStyleId>
              </a:tblPr>
              <a:tblGrid>
                <a:gridCol w="2521031">
                  <a:extLst>
                    <a:ext uri="{9D8B030D-6E8A-4147-A177-3AD203B41FA5}">
                      <a16:colId xmlns:a16="http://schemas.microsoft.com/office/drawing/2014/main" xmlns="" val="20000"/>
                    </a:ext>
                  </a:extLst>
                </a:gridCol>
                <a:gridCol w="723013">
                  <a:extLst>
                    <a:ext uri="{9D8B030D-6E8A-4147-A177-3AD203B41FA5}">
                      <a16:colId xmlns:a16="http://schemas.microsoft.com/office/drawing/2014/main" xmlns="" val="20001"/>
                    </a:ext>
                  </a:extLst>
                </a:gridCol>
                <a:gridCol w="625343">
                  <a:extLst>
                    <a:ext uri="{9D8B030D-6E8A-4147-A177-3AD203B41FA5}">
                      <a16:colId xmlns:a16="http://schemas.microsoft.com/office/drawing/2014/main" xmlns="" val="20002"/>
                    </a:ext>
                  </a:extLst>
                </a:gridCol>
                <a:gridCol w="520696">
                  <a:extLst>
                    <a:ext uri="{9D8B030D-6E8A-4147-A177-3AD203B41FA5}">
                      <a16:colId xmlns:a16="http://schemas.microsoft.com/office/drawing/2014/main" xmlns="" val="20003"/>
                    </a:ext>
                  </a:extLst>
                </a:gridCol>
                <a:gridCol w="412878">
                  <a:extLst>
                    <a:ext uri="{9D8B030D-6E8A-4147-A177-3AD203B41FA5}">
                      <a16:colId xmlns:a16="http://schemas.microsoft.com/office/drawing/2014/main" xmlns="" val="20004"/>
                    </a:ext>
                  </a:extLst>
                </a:gridCol>
                <a:gridCol w="405902">
                  <a:extLst>
                    <a:ext uri="{9D8B030D-6E8A-4147-A177-3AD203B41FA5}">
                      <a16:colId xmlns:a16="http://schemas.microsoft.com/office/drawing/2014/main" xmlns="" val="20005"/>
                    </a:ext>
                  </a:extLst>
                </a:gridCol>
                <a:gridCol w="407805">
                  <a:extLst>
                    <a:ext uri="{9D8B030D-6E8A-4147-A177-3AD203B41FA5}">
                      <a16:colId xmlns:a16="http://schemas.microsoft.com/office/drawing/2014/main" xmlns="" val="20006"/>
                    </a:ext>
                  </a:extLst>
                </a:gridCol>
                <a:gridCol w="592363">
                  <a:extLst>
                    <a:ext uri="{9D8B030D-6E8A-4147-A177-3AD203B41FA5}">
                      <a16:colId xmlns:a16="http://schemas.microsoft.com/office/drawing/2014/main" xmlns="" val="20007"/>
                    </a:ext>
                  </a:extLst>
                </a:gridCol>
              </a:tblGrid>
              <a:tr h="0">
                <a:tc>
                  <a:txBody>
                    <a:bodyPr/>
                    <a:lstStyle/>
                    <a:p>
                      <a:pPr>
                        <a:lnSpc>
                          <a:spcPct val="107000"/>
                        </a:lnSpc>
                        <a:spcAft>
                          <a:spcPts val="0"/>
                        </a:spcAft>
                      </a:pPr>
                      <a:r>
                        <a:rPr lang="es-CL" sz="900" dirty="0">
                          <a:effectLst/>
                        </a:rPr>
                        <a:t>Subtitulo / 33 - Transferencias de Capital</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err="1">
                          <a:effectLst/>
                        </a:rPr>
                        <a:t>Ppto</a:t>
                      </a:r>
                      <a:r>
                        <a:rPr lang="es-CL" sz="900" dirty="0">
                          <a:effectLst/>
                        </a:rPr>
                        <a:t>. M$</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Ejec.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Avance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Masc.</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Fem.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Pers. Jurid.</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Total</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0"/>
                  </a:ext>
                </a:extLst>
              </a:tr>
              <a:tr h="0">
                <a:tc>
                  <a:txBody>
                    <a:bodyPr/>
                    <a:lstStyle/>
                    <a:p>
                      <a:pPr>
                        <a:lnSpc>
                          <a:spcPct val="107000"/>
                        </a:lnSpc>
                        <a:spcAft>
                          <a:spcPts val="0"/>
                        </a:spcAft>
                      </a:pPr>
                      <a:r>
                        <a:rPr lang="es-CL" sz="900">
                          <a:effectLst/>
                        </a:rPr>
                        <a:t>33.01.001 - Riego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3.383.348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3.368.636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99,57%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671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275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964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1"/>
                  </a:ext>
                </a:extLst>
              </a:tr>
              <a:tr h="0">
                <a:tc>
                  <a:txBody>
                    <a:bodyPr/>
                    <a:lstStyle/>
                    <a:p>
                      <a:pPr>
                        <a:lnSpc>
                          <a:spcPct val="107000"/>
                        </a:lnSpc>
                        <a:spcAft>
                          <a:spcPts val="0"/>
                        </a:spcAft>
                      </a:pPr>
                      <a:r>
                        <a:rPr lang="es-CL" sz="900">
                          <a:effectLst/>
                        </a:rPr>
                        <a:t>33.01.002 - Programa PDI</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10.540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10.540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2"/>
                  </a:ext>
                </a:extLst>
              </a:tr>
              <a:tr h="0">
                <a:tc>
                  <a:txBody>
                    <a:bodyPr/>
                    <a:lstStyle/>
                    <a:p>
                      <a:pPr>
                        <a:lnSpc>
                          <a:spcPct val="107000"/>
                        </a:lnSpc>
                        <a:spcAft>
                          <a:spcPts val="0"/>
                        </a:spcAft>
                      </a:pPr>
                      <a:r>
                        <a:rPr lang="es-CL" sz="900">
                          <a:effectLst/>
                        </a:rPr>
                        <a:t>33.01.006 - Programa PRODESAL Inversiones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2.060.739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2.055.325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99,74%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3.688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3.108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6.796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3"/>
                  </a:ext>
                </a:extLst>
              </a:tr>
              <a:tr h="0">
                <a:tc>
                  <a:txBody>
                    <a:bodyPr/>
                    <a:lstStyle/>
                    <a:p>
                      <a:pPr>
                        <a:lnSpc>
                          <a:spcPct val="107000"/>
                        </a:lnSpc>
                        <a:spcAft>
                          <a:spcPts val="0"/>
                        </a:spcAft>
                      </a:pPr>
                      <a:r>
                        <a:rPr lang="es-CL" sz="900" dirty="0">
                          <a:effectLst/>
                        </a:rPr>
                        <a:t>33.01.008 - Programa Praderas Suplementarias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428.947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428.365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99,86%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646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295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941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5"/>
                  </a:ext>
                </a:extLst>
              </a:tr>
              <a:tr h="0">
                <a:tc>
                  <a:txBody>
                    <a:bodyPr/>
                    <a:lstStyle/>
                    <a:p>
                      <a:pPr>
                        <a:lnSpc>
                          <a:spcPct val="107000"/>
                        </a:lnSpc>
                        <a:spcAft>
                          <a:spcPts val="0"/>
                        </a:spcAft>
                      </a:pPr>
                      <a:r>
                        <a:rPr lang="es-CL" sz="900">
                          <a:effectLst/>
                        </a:rPr>
                        <a:t>33.01.009 - Alianzas Productivas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43.100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43.100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6"/>
                  </a:ext>
                </a:extLst>
              </a:tr>
              <a:tr h="0">
                <a:tc>
                  <a:txBody>
                    <a:bodyPr/>
                    <a:lstStyle/>
                    <a:p>
                      <a:pPr>
                        <a:lnSpc>
                          <a:spcPct val="107000"/>
                        </a:lnSpc>
                        <a:spcAft>
                          <a:spcPts val="0"/>
                        </a:spcAft>
                      </a:pPr>
                      <a:r>
                        <a:rPr lang="es-CL" sz="900">
                          <a:effectLst/>
                        </a:rPr>
                        <a:t>33.01.010 - Convenio INDAP - PRODEMU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21.420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21.420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7"/>
                  </a:ext>
                </a:extLst>
              </a:tr>
              <a:tr h="0">
                <a:tc>
                  <a:txBody>
                    <a:bodyPr/>
                    <a:lstStyle/>
                    <a:p>
                      <a:pPr>
                        <a:lnSpc>
                          <a:spcPct val="107000"/>
                        </a:lnSpc>
                        <a:spcAft>
                          <a:spcPts val="0"/>
                        </a:spcAft>
                      </a:pPr>
                      <a:r>
                        <a:rPr lang="es-CL" sz="900" dirty="0">
                          <a:effectLst/>
                        </a:rPr>
                        <a:t>33.01.012 - Inversiones para Comercialización</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9"/>
                  </a:ext>
                </a:extLst>
              </a:tr>
              <a:tr h="0">
                <a:tc>
                  <a:txBody>
                    <a:bodyPr/>
                    <a:lstStyle/>
                    <a:p>
                      <a:pPr>
                        <a:lnSpc>
                          <a:spcPct val="107000"/>
                        </a:lnSpc>
                        <a:spcAft>
                          <a:spcPts val="0"/>
                        </a:spcAft>
                      </a:pPr>
                      <a:r>
                        <a:rPr lang="es-CL" sz="900">
                          <a:effectLst/>
                        </a:rPr>
                        <a:t>33.01.013 - Inversiones SAT</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1.266.941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1.257.527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99,26%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435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513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0"/>
                  </a:ext>
                </a:extLst>
              </a:tr>
              <a:tr h="0">
                <a:tc>
                  <a:txBody>
                    <a:bodyPr/>
                    <a:lstStyle/>
                    <a:p>
                      <a:pPr>
                        <a:lnSpc>
                          <a:spcPct val="107000"/>
                        </a:lnSpc>
                        <a:spcAft>
                          <a:spcPts val="0"/>
                        </a:spcAft>
                      </a:pPr>
                      <a:r>
                        <a:rPr lang="es-CL" sz="900" b="1">
                          <a:effectLst/>
                        </a:rPr>
                        <a:t>Total</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7.223.036</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7.192.913</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99,58%</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4.556</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3.373</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20</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7.949</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1"/>
                  </a:ext>
                </a:extLst>
              </a:tr>
            </a:tbl>
          </a:graphicData>
        </a:graphic>
      </p:graphicFrame>
      <p:graphicFrame>
        <p:nvGraphicFramePr>
          <p:cNvPr id="15" name="Gráfico 14"/>
          <p:cNvGraphicFramePr/>
          <p:nvPr>
            <p:extLst>
              <p:ext uri="{D42A27DB-BD31-4B8C-83A1-F6EECF244321}">
                <p14:modId xmlns:p14="http://schemas.microsoft.com/office/powerpoint/2010/main" val="2089462179"/>
              </p:ext>
            </p:extLst>
          </p:nvPr>
        </p:nvGraphicFramePr>
        <p:xfrm>
          <a:off x="7147530" y="1477457"/>
          <a:ext cx="1891030" cy="141545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Gráfico 15"/>
          <p:cNvGraphicFramePr/>
          <p:nvPr>
            <p:extLst>
              <p:ext uri="{D42A27DB-BD31-4B8C-83A1-F6EECF244321}">
                <p14:modId xmlns:p14="http://schemas.microsoft.com/office/powerpoint/2010/main" val="2550717511"/>
              </p:ext>
            </p:extLst>
          </p:nvPr>
        </p:nvGraphicFramePr>
        <p:xfrm>
          <a:off x="7147530" y="3245856"/>
          <a:ext cx="1891665" cy="130931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Gráfico 16"/>
          <p:cNvGraphicFramePr/>
          <p:nvPr>
            <p:extLst>
              <p:ext uri="{D42A27DB-BD31-4B8C-83A1-F6EECF244321}">
                <p14:modId xmlns:p14="http://schemas.microsoft.com/office/powerpoint/2010/main" val="234358342"/>
              </p:ext>
            </p:extLst>
          </p:nvPr>
        </p:nvGraphicFramePr>
        <p:xfrm>
          <a:off x="7147530" y="4755409"/>
          <a:ext cx="1891665" cy="1350239"/>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7469900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3155567" y="1287904"/>
            <a:ext cx="2414225" cy="1792379"/>
          </a:xfrm>
          <a:prstGeom prst="rect">
            <a:avLst/>
          </a:prstGeom>
        </p:spPr>
      </p:pic>
      <p:pic>
        <p:nvPicPr>
          <p:cNvPr id="5" name="Imagen 4"/>
          <p:cNvPicPr>
            <a:picLocks noChangeAspect="1"/>
          </p:cNvPicPr>
          <p:nvPr/>
        </p:nvPicPr>
        <p:blipFill>
          <a:blip r:embed="rId3"/>
          <a:stretch>
            <a:fillRect/>
          </a:stretch>
        </p:blipFill>
        <p:spPr>
          <a:xfrm>
            <a:off x="3142337" y="3134611"/>
            <a:ext cx="426757" cy="499915"/>
          </a:xfrm>
          <a:prstGeom prst="rect">
            <a:avLst/>
          </a:prstGeom>
        </p:spPr>
      </p:pic>
      <p:pic>
        <p:nvPicPr>
          <p:cNvPr id="7" name="Imagen 6"/>
          <p:cNvPicPr>
            <a:picLocks noChangeAspect="1"/>
          </p:cNvPicPr>
          <p:nvPr/>
        </p:nvPicPr>
        <p:blipFill>
          <a:blip r:embed="rId4"/>
          <a:stretch>
            <a:fillRect/>
          </a:stretch>
        </p:blipFill>
        <p:spPr>
          <a:xfrm>
            <a:off x="1042477" y="3091921"/>
            <a:ext cx="420660" cy="499915"/>
          </a:xfrm>
          <a:prstGeom prst="rect">
            <a:avLst/>
          </a:prstGeom>
        </p:spPr>
      </p:pic>
      <p:pic>
        <p:nvPicPr>
          <p:cNvPr id="9" name="Imagen 8"/>
          <p:cNvPicPr>
            <a:picLocks noChangeAspect="1"/>
          </p:cNvPicPr>
          <p:nvPr/>
        </p:nvPicPr>
        <p:blipFill>
          <a:blip r:embed="rId3"/>
          <a:stretch>
            <a:fillRect/>
          </a:stretch>
        </p:blipFill>
        <p:spPr>
          <a:xfrm>
            <a:off x="5167048" y="3173580"/>
            <a:ext cx="426757" cy="499915"/>
          </a:xfrm>
          <a:prstGeom prst="rect">
            <a:avLst/>
          </a:prstGeom>
        </p:spPr>
      </p:pic>
      <p:pic>
        <p:nvPicPr>
          <p:cNvPr id="10" name="Imagen 9"/>
          <p:cNvPicPr>
            <a:picLocks noChangeAspect="1"/>
          </p:cNvPicPr>
          <p:nvPr/>
        </p:nvPicPr>
        <p:blipFill>
          <a:blip r:embed="rId3"/>
          <a:stretch>
            <a:fillRect/>
          </a:stretch>
        </p:blipFill>
        <p:spPr>
          <a:xfrm>
            <a:off x="7342480" y="3129415"/>
            <a:ext cx="426757" cy="499915"/>
          </a:xfrm>
          <a:prstGeom prst="rect">
            <a:avLst/>
          </a:prstGeom>
        </p:spPr>
      </p:pic>
      <p:pic>
        <p:nvPicPr>
          <p:cNvPr id="11" name="Imagen 10"/>
          <p:cNvPicPr>
            <a:picLocks noChangeAspect="1"/>
          </p:cNvPicPr>
          <p:nvPr/>
        </p:nvPicPr>
        <p:blipFill>
          <a:blip r:embed="rId5"/>
          <a:stretch>
            <a:fillRect/>
          </a:stretch>
        </p:blipFill>
        <p:spPr>
          <a:xfrm>
            <a:off x="377955" y="3831357"/>
            <a:ext cx="1749704" cy="2170364"/>
          </a:xfrm>
          <a:prstGeom prst="rect">
            <a:avLst/>
          </a:prstGeom>
        </p:spPr>
      </p:pic>
      <p:pic>
        <p:nvPicPr>
          <p:cNvPr id="12" name="Imagen 11"/>
          <p:cNvPicPr>
            <a:picLocks noChangeAspect="1"/>
          </p:cNvPicPr>
          <p:nvPr/>
        </p:nvPicPr>
        <p:blipFill>
          <a:blip r:embed="rId6"/>
          <a:stretch>
            <a:fillRect/>
          </a:stretch>
        </p:blipFill>
        <p:spPr>
          <a:xfrm>
            <a:off x="2477810" y="3847781"/>
            <a:ext cx="1792379" cy="2170364"/>
          </a:xfrm>
          <a:prstGeom prst="rect">
            <a:avLst/>
          </a:prstGeom>
        </p:spPr>
      </p:pic>
      <p:pic>
        <p:nvPicPr>
          <p:cNvPr id="13" name="Imagen 12"/>
          <p:cNvPicPr>
            <a:picLocks noChangeAspect="1"/>
          </p:cNvPicPr>
          <p:nvPr/>
        </p:nvPicPr>
        <p:blipFill>
          <a:blip r:embed="rId7"/>
          <a:stretch>
            <a:fillRect/>
          </a:stretch>
        </p:blipFill>
        <p:spPr>
          <a:xfrm>
            <a:off x="4571999" y="3804549"/>
            <a:ext cx="1764905" cy="2174069"/>
          </a:xfrm>
          <a:prstGeom prst="rect">
            <a:avLst/>
          </a:prstGeom>
        </p:spPr>
      </p:pic>
      <p:pic>
        <p:nvPicPr>
          <p:cNvPr id="14" name="Imagen 13"/>
          <p:cNvPicPr>
            <a:picLocks noChangeAspect="1"/>
          </p:cNvPicPr>
          <p:nvPr/>
        </p:nvPicPr>
        <p:blipFill>
          <a:blip r:embed="rId8"/>
          <a:stretch>
            <a:fillRect/>
          </a:stretch>
        </p:blipFill>
        <p:spPr>
          <a:xfrm>
            <a:off x="6638714" y="3804549"/>
            <a:ext cx="1908213" cy="2170364"/>
          </a:xfrm>
          <a:prstGeom prst="rect">
            <a:avLst/>
          </a:prstGeom>
        </p:spPr>
      </p:pic>
      <p:sp>
        <p:nvSpPr>
          <p:cNvPr id="4" name="Título 3"/>
          <p:cNvSpPr>
            <a:spLocks noGrp="1"/>
          </p:cNvSpPr>
          <p:nvPr>
            <p:ph type="title"/>
          </p:nvPr>
        </p:nvSpPr>
        <p:spPr/>
        <p:txBody>
          <a:bodyPr>
            <a:normAutofit/>
          </a:bodyPr>
          <a:lstStyle/>
          <a:p>
            <a:r>
              <a:rPr lang="es-ES" sz="2800" dirty="0">
                <a:solidFill>
                  <a:srgbClr val="333333"/>
                </a:solidFill>
                <a:latin typeface="Berlin Sans FB" panose="020E0602020502020306" pitchFamily="34" charset="0"/>
              </a:rPr>
              <a:t>Principales Ejes Estratégicos Institucionales</a:t>
            </a:r>
            <a:endParaRPr lang="es-CL" sz="2800" dirty="0">
              <a:solidFill>
                <a:srgbClr val="333333"/>
              </a:solidFill>
              <a:latin typeface="Berlin Sans FB" panose="020E0602020502020306" pitchFamily="34" charset="0"/>
            </a:endParaRPr>
          </a:p>
        </p:txBody>
      </p:sp>
      <p:sp>
        <p:nvSpPr>
          <p:cNvPr id="2" name="Marcador de número de diapositiva 1"/>
          <p:cNvSpPr>
            <a:spLocks noGrp="1"/>
          </p:cNvSpPr>
          <p:nvPr>
            <p:ph type="sldNum" sz="quarter" idx="12"/>
          </p:nvPr>
        </p:nvSpPr>
        <p:spPr/>
        <p:txBody>
          <a:bodyPr/>
          <a:lstStyle/>
          <a:p>
            <a:fld id="{B2AA1C21-4A01-FC47-935A-F64BC8B7BE09}" type="slidenum">
              <a:rPr lang="en-US" smtClean="0"/>
              <a:t>5</a:t>
            </a:fld>
            <a:endParaRPr lang="en-US"/>
          </a:p>
        </p:txBody>
      </p:sp>
    </p:spTree>
    <p:extLst>
      <p:ext uri="{BB962C8B-B14F-4D97-AF65-F5344CB8AC3E}">
        <p14:creationId xmlns:p14="http://schemas.microsoft.com/office/powerpoint/2010/main" val="342400384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arcador de contenido 3"/>
          <p:cNvSpPr>
            <a:spLocks noGrp="1"/>
          </p:cNvSpPr>
          <p:nvPr>
            <p:ph idx="1"/>
          </p:nvPr>
        </p:nvSpPr>
        <p:spPr>
          <a:xfrm>
            <a:off x="484742" y="870333"/>
            <a:ext cx="8229600" cy="4991425"/>
          </a:xfrm>
        </p:spPr>
        <p:txBody>
          <a:bodyPr>
            <a:normAutofit/>
          </a:bodyPr>
          <a:lstStyle/>
          <a:p>
            <a:pPr marL="0" indent="0">
              <a:buNone/>
            </a:pPr>
            <a:r>
              <a:rPr lang="es-CL" sz="2000" b="1" dirty="0" smtClean="0"/>
              <a:t>Maule </a:t>
            </a:r>
            <a:endParaRPr lang="es-CL" sz="2000" b="1" dirty="0"/>
          </a:p>
        </p:txBody>
      </p:sp>
      <p:pic>
        <p:nvPicPr>
          <p:cNvPr id="2" name="Imagen 1"/>
          <p:cNvPicPr>
            <a:picLocks noChangeAspect="1"/>
          </p:cNvPicPr>
          <p:nvPr/>
        </p:nvPicPr>
        <p:blipFill>
          <a:blip r:embed="rId2"/>
          <a:stretch>
            <a:fillRect/>
          </a:stretch>
        </p:blipFill>
        <p:spPr>
          <a:xfrm>
            <a:off x="6356733" y="1358533"/>
            <a:ext cx="2627604" cy="2402032"/>
          </a:xfrm>
          <a:prstGeom prst="rect">
            <a:avLst/>
          </a:prstGeom>
        </p:spPr>
      </p:pic>
      <p:pic>
        <p:nvPicPr>
          <p:cNvPr id="9" name="Imagen 8"/>
          <p:cNvPicPr>
            <a:picLocks noChangeAspect="1"/>
          </p:cNvPicPr>
          <p:nvPr/>
        </p:nvPicPr>
        <p:blipFill>
          <a:blip r:embed="rId3"/>
          <a:stretch>
            <a:fillRect/>
          </a:stretch>
        </p:blipFill>
        <p:spPr>
          <a:xfrm>
            <a:off x="6675859" y="3709318"/>
            <a:ext cx="2121592" cy="2402032"/>
          </a:xfrm>
          <a:prstGeom prst="rect">
            <a:avLst/>
          </a:prstGeom>
        </p:spPr>
      </p:pic>
      <p:graphicFrame>
        <p:nvGraphicFramePr>
          <p:cNvPr id="12" name="Tabla 11"/>
          <p:cNvGraphicFramePr>
            <a:graphicFrameLocks noGrp="1"/>
          </p:cNvGraphicFramePr>
          <p:nvPr>
            <p:extLst>
              <p:ext uri="{D42A27DB-BD31-4B8C-83A1-F6EECF244321}">
                <p14:modId xmlns:p14="http://schemas.microsoft.com/office/powerpoint/2010/main" val="643520455"/>
              </p:ext>
            </p:extLst>
          </p:nvPr>
        </p:nvGraphicFramePr>
        <p:xfrm>
          <a:off x="317561" y="3233517"/>
          <a:ext cx="6096000" cy="2103395"/>
        </p:xfrm>
        <a:graphic>
          <a:graphicData uri="http://schemas.openxmlformats.org/drawingml/2006/table">
            <a:tbl>
              <a:tblPr firstRow="1" bandRow="1">
                <a:tableStyleId>{5C22544A-7EE6-4342-B048-85BDC9FD1C3A}</a:tableStyleId>
              </a:tblPr>
              <a:tblGrid>
                <a:gridCol w="2596308">
                  <a:extLst>
                    <a:ext uri="{9D8B030D-6E8A-4147-A177-3AD203B41FA5}">
                      <a16:colId xmlns:a16="http://schemas.microsoft.com/office/drawing/2014/main" xmlns="" val="20000"/>
                    </a:ext>
                  </a:extLst>
                </a:gridCol>
                <a:gridCol w="1467692">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325621">
                <a:tc>
                  <a:txBody>
                    <a:bodyPr/>
                    <a:lstStyle/>
                    <a:p>
                      <a:r>
                        <a:rPr lang="es-CL" sz="1100" dirty="0" smtClean="0"/>
                        <a:t>Subtítulo</a:t>
                      </a:r>
                      <a:endParaRPr lang="es-CL" sz="1100" dirty="0"/>
                    </a:p>
                  </a:txBody>
                  <a:tcPr/>
                </a:tc>
                <a:tc>
                  <a:txBody>
                    <a:bodyPr/>
                    <a:lstStyle/>
                    <a:p>
                      <a:pPr algn="ctr" rtl="0" fontAlgn="ctr"/>
                      <a:r>
                        <a:rPr lang="es-CL" sz="1100" b="1" i="0" u="none" strike="noStrike" dirty="0">
                          <a:solidFill>
                            <a:srgbClr val="FFFFFF"/>
                          </a:solidFill>
                          <a:effectLst/>
                          <a:latin typeface="Calibri" panose="020F0502020204030204" pitchFamily="34" charset="0"/>
                        </a:rPr>
                        <a:t>Presupuesto M$ </a:t>
                      </a:r>
                      <a:r>
                        <a:rPr lang="es-CL" sz="1100" b="1" i="0" u="none" strike="noStrike" dirty="0" smtClean="0">
                          <a:solidFill>
                            <a:srgbClr val="FFFFFF"/>
                          </a:solidFill>
                          <a:effectLst/>
                          <a:latin typeface="Calibri" panose="020F0502020204030204" pitchFamily="34" charset="0"/>
                        </a:rPr>
                        <a:t>2021</a:t>
                      </a:r>
                      <a:endParaRPr lang="es-CL" sz="1100" b="1" i="0" u="none" strike="noStrike" dirty="0">
                        <a:solidFill>
                          <a:srgbClr val="FFFFFF"/>
                        </a:solidFill>
                        <a:effectLst/>
                        <a:latin typeface="Calibri" panose="020F0502020204030204" pitchFamily="34" charset="0"/>
                      </a:endParaRPr>
                    </a:p>
                  </a:txBody>
                  <a:tcPr marL="7620" marR="7620" marT="7620" marB="0" anchor="ctr"/>
                </a:tc>
                <a:tc>
                  <a:txBody>
                    <a:bodyPr/>
                    <a:lstStyle/>
                    <a:p>
                      <a:pPr algn="ctr" rtl="0" fontAlgn="ctr"/>
                      <a:r>
                        <a:rPr lang="es-CL" sz="1100" b="1" i="0" u="none" strike="noStrike" dirty="0">
                          <a:solidFill>
                            <a:srgbClr val="FFFFFF"/>
                          </a:solidFill>
                          <a:effectLst/>
                          <a:latin typeface="Calibri" panose="020F0502020204030204" pitchFamily="34" charset="0"/>
                        </a:rPr>
                        <a:t>Ejecución M$ </a:t>
                      </a:r>
                      <a:r>
                        <a:rPr lang="es-CL" sz="1100" b="1" i="0" u="none" strike="noStrike" dirty="0" smtClean="0">
                          <a:solidFill>
                            <a:srgbClr val="FFFFFF"/>
                          </a:solidFill>
                          <a:effectLst/>
                          <a:latin typeface="Calibri" panose="020F0502020204030204" pitchFamily="34" charset="0"/>
                        </a:rPr>
                        <a:t>2021</a:t>
                      </a:r>
                      <a:endParaRPr lang="es-CL" sz="1100" b="1" i="0" u="none" strike="noStrike" dirty="0">
                        <a:solidFill>
                          <a:srgbClr val="FFFFFF"/>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0"/>
                  </a:ext>
                </a:extLst>
              </a:tr>
              <a:tr h="297455">
                <a:tc>
                  <a:txBody>
                    <a:bodyPr/>
                    <a:lstStyle/>
                    <a:p>
                      <a:r>
                        <a:rPr lang="es-CL" sz="1100" dirty="0" smtClean="0"/>
                        <a:t>24 Transferencias corrientes</a:t>
                      </a:r>
                      <a:endParaRPr lang="es-CL" sz="1100" dirty="0"/>
                    </a:p>
                  </a:txBody>
                  <a:tcP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9.875.402 </a:t>
                      </a:r>
                      <a:endParaRPr lang="es-C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9.827.338 </a:t>
                      </a:r>
                      <a:endParaRPr lang="es-C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284806">
                <a:tc>
                  <a:txBody>
                    <a:bodyPr/>
                    <a:lstStyle/>
                    <a:p>
                      <a:r>
                        <a:rPr lang="es-CL" sz="1100" dirty="0" smtClean="0"/>
                        <a:t>32 Préstamos</a:t>
                      </a:r>
                      <a:endParaRPr lang="es-CL" sz="1100" dirty="0"/>
                    </a:p>
                  </a:txBody>
                  <a:tcP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14.510.568 </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14.231.834 </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308472">
                <a:tc>
                  <a:txBody>
                    <a:bodyPr/>
                    <a:lstStyle/>
                    <a:p>
                      <a:r>
                        <a:rPr lang="es-CL" sz="1100" dirty="0" smtClean="0"/>
                        <a:t>33 Transferencias de capital</a:t>
                      </a:r>
                      <a:endParaRPr lang="es-CL" sz="1100" dirty="0"/>
                    </a:p>
                  </a:txBody>
                  <a:tcP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12.641.644 </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12.467.677 </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308472">
                <a:tc>
                  <a:txBody>
                    <a:bodyPr/>
                    <a:lstStyle/>
                    <a:p>
                      <a:r>
                        <a:rPr lang="es-CL" sz="1100" b="1" dirty="0" smtClean="0"/>
                        <a:t>Subtotal Productos Estratégicos </a:t>
                      </a:r>
                      <a:endParaRPr lang="es-CL" sz="1100" b="1" dirty="0"/>
                    </a:p>
                  </a:txBody>
                  <a:tcP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37.027.614 </a:t>
                      </a:r>
                      <a:endParaRPr lang="es-C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36.526.849 </a:t>
                      </a:r>
                      <a:endParaRPr lang="es-CL"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319489">
                <a:tc>
                  <a:txBody>
                    <a:bodyPr/>
                    <a:lstStyle/>
                    <a:p>
                      <a:r>
                        <a:rPr lang="es-CL" sz="1100" b="1" dirty="0" smtClean="0"/>
                        <a:t>Subtotal Gestión Interna </a:t>
                      </a:r>
                      <a:endParaRPr lang="es-CL" sz="1100" b="1" dirty="0"/>
                    </a:p>
                  </a:txBody>
                  <a:tcP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4.673.433 </a:t>
                      </a:r>
                      <a:endParaRPr lang="es-C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4.673.433 </a:t>
                      </a:r>
                      <a:endParaRPr lang="es-C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253388">
                <a:tc>
                  <a:txBody>
                    <a:bodyPr/>
                    <a:lstStyle/>
                    <a:p>
                      <a:r>
                        <a:rPr lang="es-CL" sz="1100" b="1" dirty="0" smtClean="0"/>
                        <a:t>Total General</a:t>
                      </a:r>
                      <a:r>
                        <a:rPr lang="es-CL" sz="1100" b="1" baseline="0" dirty="0" smtClean="0"/>
                        <a:t> </a:t>
                      </a:r>
                      <a:endParaRPr lang="es-CL" sz="1100" b="1" dirty="0"/>
                    </a:p>
                  </a:txBody>
                  <a:tcPr/>
                </a:tc>
                <a:tc>
                  <a:txBody>
                    <a:bodyPr/>
                    <a:lstStyle/>
                    <a:p>
                      <a:pPr algn="ct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41.701.047 </a:t>
                      </a:r>
                      <a:endParaRPr lang="es-CL"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41.200.281 </a:t>
                      </a:r>
                      <a:endParaRPr lang="es-C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1581206221"/>
              </p:ext>
            </p:extLst>
          </p:nvPr>
        </p:nvGraphicFramePr>
        <p:xfrm>
          <a:off x="316510" y="1303250"/>
          <a:ext cx="6040223" cy="1732402"/>
        </p:xfrm>
        <a:graphic>
          <a:graphicData uri="http://schemas.openxmlformats.org/drawingml/2006/table">
            <a:tbl>
              <a:tblPr firstRow="1" bandRow="1">
                <a:tableStyleId>{5C22544A-7EE6-4342-B048-85BDC9FD1C3A}</a:tableStyleId>
              </a:tblPr>
              <a:tblGrid>
                <a:gridCol w="4090237">
                  <a:extLst>
                    <a:ext uri="{9D8B030D-6E8A-4147-A177-3AD203B41FA5}">
                      <a16:colId xmlns:a16="http://schemas.microsoft.com/office/drawing/2014/main" xmlns="" val="20000"/>
                    </a:ext>
                  </a:extLst>
                </a:gridCol>
                <a:gridCol w="848299">
                  <a:extLst>
                    <a:ext uri="{9D8B030D-6E8A-4147-A177-3AD203B41FA5}">
                      <a16:colId xmlns:a16="http://schemas.microsoft.com/office/drawing/2014/main" xmlns="" val="20001"/>
                    </a:ext>
                  </a:extLst>
                </a:gridCol>
                <a:gridCol w="1101687">
                  <a:extLst>
                    <a:ext uri="{9D8B030D-6E8A-4147-A177-3AD203B41FA5}">
                      <a16:colId xmlns:a16="http://schemas.microsoft.com/office/drawing/2014/main" xmlns="" val="20002"/>
                    </a:ext>
                  </a:extLst>
                </a:gridCol>
              </a:tblGrid>
              <a:tr h="245125">
                <a:tc>
                  <a:txBody>
                    <a:bodyPr/>
                    <a:lstStyle/>
                    <a:p>
                      <a:r>
                        <a:rPr lang="es-CL" sz="1100" dirty="0" smtClean="0"/>
                        <a:t>ITEM </a:t>
                      </a:r>
                      <a:endParaRPr lang="es-CL" sz="1100" dirty="0"/>
                    </a:p>
                  </a:txBody>
                  <a:tcPr/>
                </a:tc>
                <a:tc>
                  <a:txBody>
                    <a:bodyPr/>
                    <a:lstStyle/>
                    <a:p>
                      <a:pPr algn="ctr"/>
                      <a:r>
                        <a:rPr lang="es-CL" sz="1100" dirty="0" smtClean="0"/>
                        <a:t>2021</a:t>
                      </a:r>
                      <a:endParaRPr lang="es-CL" sz="1100" dirty="0"/>
                    </a:p>
                  </a:txBody>
                  <a:tcPr/>
                </a:tc>
                <a:tc>
                  <a:txBody>
                    <a:bodyPr/>
                    <a:lstStyle/>
                    <a:p>
                      <a:pPr algn="ctr"/>
                      <a:r>
                        <a:rPr lang="es-CL" sz="1100" dirty="0" smtClean="0"/>
                        <a:t>%</a:t>
                      </a:r>
                      <a:endParaRPr lang="es-CL" sz="1100" dirty="0"/>
                    </a:p>
                  </a:txBody>
                  <a:tcPr/>
                </a:tc>
                <a:extLst>
                  <a:ext uri="{0D108BD9-81ED-4DB2-BD59-A6C34878D82A}">
                    <a16:rowId xmlns:a16="http://schemas.microsoft.com/office/drawing/2014/main" xmlns="" val="10000"/>
                  </a:ext>
                </a:extLst>
              </a:tr>
              <a:tr h="305534">
                <a:tc>
                  <a:txBody>
                    <a:bodyPr/>
                    <a:lstStyle/>
                    <a:p>
                      <a:r>
                        <a:rPr lang="es-CL" sz="1100" dirty="0" smtClean="0"/>
                        <a:t>Número</a:t>
                      </a:r>
                      <a:r>
                        <a:rPr lang="es-CL" sz="1100" baseline="0" dirty="0" smtClean="0"/>
                        <a:t> de usuarias/os total (incluidos Emergencia) </a:t>
                      </a:r>
                      <a:endParaRPr lang="es-CL" sz="1100" dirty="0"/>
                    </a:p>
                  </a:txBody>
                  <a:tcP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19.515</a:t>
                      </a:r>
                      <a:endParaRPr lang="es-C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es-C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286439">
                <a:tc>
                  <a:txBody>
                    <a:bodyPr/>
                    <a:lstStyle/>
                    <a:p>
                      <a:r>
                        <a:rPr lang="es-CL" sz="1100" dirty="0" smtClean="0"/>
                        <a:t>Número de usuarias/os pertenecientes a pueblos originarios  </a:t>
                      </a:r>
                      <a:endParaRPr lang="es-CL" sz="1100" dirty="0"/>
                    </a:p>
                  </a:txBody>
                  <a:tcP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530</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3%</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286438">
                <a:tc>
                  <a:txBody>
                    <a:bodyPr/>
                    <a:lstStyle/>
                    <a:p>
                      <a:r>
                        <a:rPr lang="es-CL" sz="1100" dirty="0" smtClean="0"/>
                        <a:t>Número</a:t>
                      </a:r>
                      <a:r>
                        <a:rPr lang="es-CL" sz="1100" baseline="0" dirty="0" smtClean="0"/>
                        <a:t> total de usuarias</a:t>
                      </a:r>
                      <a:endParaRPr lang="es-CL" sz="1100" dirty="0"/>
                    </a:p>
                  </a:txBody>
                  <a:tcP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7.829</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40%</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308472">
                <a:tc>
                  <a:txBody>
                    <a:bodyPr/>
                    <a:lstStyle/>
                    <a:p>
                      <a:r>
                        <a:rPr lang="es-CL" sz="1100" dirty="0" smtClean="0"/>
                        <a:t>Número de usuarias/os jóvenes</a:t>
                      </a:r>
                      <a:endParaRPr lang="es-CL" sz="1100" dirty="0"/>
                    </a:p>
                  </a:txBody>
                  <a:tcP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1.098</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286439">
                <a:tc>
                  <a:txBody>
                    <a:bodyPr/>
                    <a:lstStyle/>
                    <a:p>
                      <a:r>
                        <a:rPr lang="es-CL" sz="1100" dirty="0" smtClean="0"/>
                        <a:t>Promedio de edad</a:t>
                      </a:r>
                      <a:endParaRPr lang="es-CL" sz="1100" dirty="0"/>
                    </a:p>
                  </a:txBody>
                  <a:tcPr/>
                </a:tc>
                <a:tc gridSpan="2">
                  <a:txBody>
                    <a:bodyPr/>
                    <a:lstStyle/>
                    <a:p>
                      <a:pPr algn="ctr"/>
                      <a:r>
                        <a:rPr lang="es-CL" sz="1100" dirty="0" smtClean="0"/>
                        <a:t>58 años </a:t>
                      </a:r>
                      <a:endParaRPr lang="es-CL" sz="1100" dirty="0"/>
                    </a:p>
                  </a:txBody>
                  <a:tcPr/>
                </a:tc>
                <a:tc hMerge="1">
                  <a:txBody>
                    <a:bodyPr/>
                    <a:lstStyle/>
                    <a:p>
                      <a:endParaRPr lang="es-CL" dirty="0"/>
                    </a:p>
                  </a:txBody>
                  <a:tcPr/>
                </a:tc>
                <a:extLst>
                  <a:ext uri="{0D108BD9-81ED-4DB2-BD59-A6C34878D82A}">
                    <a16:rowId xmlns:a16="http://schemas.microsoft.com/office/drawing/2014/main" xmlns="" val="10005"/>
                  </a:ext>
                </a:extLst>
              </a:tr>
            </a:tbl>
          </a:graphicData>
        </a:graphic>
      </p:graphicFrame>
      <p:sp>
        <p:nvSpPr>
          <p:cNvPr id="11" name="CuadroTexto 10"/>
          <p:cNvSpPr txBox="1"/>
          <p:nvPr/>
        </p:nvSpPr>
        <p:spPr>
          <a:xfrm>
            <a:off x="323528" y="6376920"/>
            <a:ext cx="6983434"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a:t>
            </a:r>
            <a:r>
              <a:rPr lang="es-CL" dirty="0">
                <a:solidFill>
                  <a:srgbClr val="4D4D4D"/>
                </a:solidFill>
              </a:rPr>
              <a:t> Sistema Tesorería y SIGFE, 31 de diciembre del </a:t>
            </a:r>
            <a:r>
              <a:rPr lang="es-CL" dirty="0" smtClean="0">
                <a:solidFill>
                  <a:srgbClr val="4D4D4D"/>
                </a:solidFill>
              </a:rPr>
              <a:t>2021.</a:t>
            </a:r>
            <a:endParaRPr lang="es-CL" dirty="0">
              <a:solidFill>
                <a:srgbClr val="4D4D4D"/>
              </a:solidFill>
            </a:endParaRPr>
          </a:p>
        </p:txBody>
      </p:sp>
      <p:pic>
        <p:nvPicPr>
          <p:cNvPr id="10" name="Picture 3"/>
          <p:cNvPicPr>
            <a:picLocks noChangeAspect="1" noChangeArrowheads="1"/>
          </p:cNvPicPr>
          <p:nvPr/>
        </p:nvPicPr>
        <p:blipFill>
          <a:blip r:embed="rId4" cstate="print"/>
          <a:srcRect/>
          <a:stretch>
            <a:fillRect/>
          </a:stretch>
        </p:blipFill>
        <p:spPr bwMode="auto">
          <a:xfrm>
            <a:off x="6504181" y="548554"/>
            <a:ext cx="1166354" cy="657542"/>
          </a:xfrm>
          <a:prstGeom prst="rect">
            <a:avLst/>
          </a:prstGeom>
          <a:noFill/>
          <a:ln w="9525">
            <a:noFill/>
            <a:miter lim="800000"/>
            <a:headEnd/>
            <a:tailEnd/>
          </a:ln>
        </p:spPr>
      </p:pic>
      <p:graphicFrame>
        <p:nvGraphicFramePr>
          <p:cNvPr id="14" name="Tabla 13"/>
          <p:cNvGraphicFramePr>
            <a:graphicFrameLocks noGrp="1"/>
          </p:cNvGraphicFramePr>
          <p:nvPr>
            <p:extLst>
              <p:ext uri="{D42A27DB-BD31-4B8C-83A1-F6EECF244321}">
                <p14:modId xmlns:p14="http://schemas.microsoft.com/office/powerpoint/2010/main" val="433182600"/>
              </p:ext>
            </p:extLst>
          </p:nvPr>
        </p:nvGraphicFramePr>
        <p:xfrm>
          <a:off x="270248" y="5425440"/>
          <a:ext cx="5999923" cy="763975"/>
        </p:xfrm>
        <a:graphic>
          <a:graphicData uri="http://schemas.openxmlformats.org/drawingml/2006/table">
            <a:tbl>
              <a:tblPr/>
              <a:tblGrid>
                <a:gridCol w="1177563">
                  <a:extLst>
                    <a:ext uri="{9D8B030D-6E8A-4147-A177-3AD203B41FA5}">
                      <a16:colId xmlns:a16="http://schemas.microsoft.com/office/drawing/2014/main" xmlns="" val="20000"/>
                    </a:ext>
                  </a:extLst>
                </a:gridCol>
                <a:gridCol w="4822360">
                  <a:extLst>
                    <a:ext uri="{9D8B030D-6E8A-4147-A177-3AD203B41FA5}">
                      <a16:colId xmlns:a16="http://schemas.microsoft.com/office/drawing/2014/main" xmlns="" val="20001"/>
                    </a:ext>
                  </a:extLst>
                </a:gridCol>
              </a:tblGrid>
              <a:tr h="651635">
                <a:tc>
                  <a:txBody>
                    <a:bodyPr/>
                    <a:lstStyle/>
                    <a:p>
                      <a:pPr algn="l" rtl="0" fontAlgn="ctr"/>
                      <a:r>
                        <a:rPr lang="es-CL" sz="1000" b="1" i="0" u="none" strike="noStrike" dirty="0" smtClean="0">
                          <a:solidFill>
                            <a:srgbClr val="4D4D4D"/>
                          </a:solidFill>
                          <a:latin typeface="+mn-lt"/>
                        </a:rPr>
                        <a:t>Principales</a:t>
                      </a:r>
                      <a:r>
                        <a:rPr lang="es-CL" sz="1000" b="1" i="0" u="none" strike="noStrike" baseline="0" dirty="0" smtClean="0">
                          <a:solidFill>
                            <a:srgbClr val="4D4D4D"/>
                          </a:solidFill>
                          <a:latin typeface="+mn-lt"/>
                        </a:rPr>
                        <a:t> </a:t>
                      </a:r>
                    </a:p>
                    <a:p>
                      <a:pPr algn="l" rtl="0" fontAlgn="ctr"/>
                      <a:r>
                        <a:rPr lang="es-CL" sz="1000" b="1" i="0" u="none" strike="noStrike" baseline="0" dirty="0" smtClean="0">
                          <a:solidFill>
                            <a:srgbClr val="4D4D4D"/>
                          </a:solidFill>
                          <a:latin typeface="+mn-lt"/>
                        </a:rPr>
                        <a:t>rubros</a:t>
                      </a:r>
                      <a:r>
                        <a:rPr lang="es-CL" sz="1000" b="1" i="0" u="none" strike="noStrike" dirty="0" smtClean="0">
                          <a:solidFill>
                            <a:srgbClr val="4D4D4D"/>
                          </a:solidFill>
                          <a:latin typeface="+mn-lt"/>
                        </a:rPr>
                        <a:t>: </a:t>
                      </a:r>
                      <a:endParaRPr lang="es-CL" sz="1000" b="1" i="0" u="none" strike="noStrike" dirty="0">
                        <a:solidFill>
                          <a:srgbClr val="4D4D4D"/>
                        </a:solidFill>
                        <a:latin typeface="+mn-lt"/>
                      </a:endParaRP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just" fontAlgn="b"/>
                      <a:r>
                        <a:rPr lang="es-CL" sz="1000" kern="1200" dirty="0" smtClean="0">
                          <a:solidFill>
                            <a:schemeClr val="tx1"/>
                          </a:solidFill>
                          <a:effectLst/>
                          <a:latin typeface="+mn-lt"/>
                          <a:ea typeface="+mn-ea"/>
                          <a:cs typeface="+mn-cs"/>
                        </a:rPr>
                        <a:t>Frambuesa, Ovinos, Cerezos, Bovinos, Tomate, Lechuga, Maíz, Apicultura, Arándanos, Gallinas, Frutilla, Mora Híbrida, Arroz, Uva vinífera, Papas, Praderas Suplementarias, Avena Forrajera, Cebolla, Animal, Sandía, Maíz Grano, Trigo, Alfalfa, Espárragos, Tomate Invernadero; estos representan el 78% de los recursos monetarios entregados y el 76% de las Solicitudes realizadas.</a:t>
                      </a:r>
                      <a:endParaRPr lang="es-CL" sz="1000" b="0" i="0" u="none" strike="noStrike" dirty="0">
                        <a:solidFill>
                          <a:srgbClr val="4D4D4D"/>
                        </a:solidFill>
                        <a:latin typeface="Calibri"/>
                      </a:endParaRP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16" name="Título 2"/>
          <p:cNvSpPr>
            <a:spLocks noGrp="1"/>
          </p:cNvSpPr>
          <p:nvPr>
            <p:ph type="title"/>
          </p:nvPr>
        </p:nvSpPr>
        <p:spPr>
          <a:xfrm>
            <a:off x="457200" y="87351"/>
            <a:ext cx="8229600" cy="1143000"/>
          </a:xfrm>
        </p:spPr>
        <p:txBody>
          <a:bodyPr>
            <a:normAutofit/>
          </a:bodyPr>
          <a:lstStyle/>
          <a:p>
            <a:pPr>
              <a:spcBef>
                <a:spcPct val="20000"/>
              </a:spcBef>
            </a:pPr>
            <a:r>
              <a:rPr lang="es-CL" sz="2800" dirty="0">
                <a:solidFill>
                  <a:srgbClr val="333333"/>
                </a:solidFill>
                <a:latin typeface="Berlin Sans FB" panose="020E0602020502020306" pitchFamily="34" charset="0"/>
                <a:ea typeface="+mn-ea"/>
                <a:cs typeface="+mn-cs"/>
              </a:rPr>
              <a:t>INDAP en REGIONES  </a:t>
            </a:r>
          </a:p>
        </p:txBody>
      </p:sp>
      <p:sp>
        <p:nvSpPr>
          <p:cNvPr id="3" name="Marcador de número de diapositiva 2"/>
          <p:cNvSpPr>
            <a:spLocks noGrp="1"/>
          </p:cNvSpPr>
          <p:nvPr>
            <p:ph type="sldNum" sz="quarter" idx="12"/>
          </p:nvPr>
        </p:nvSpPr>
        <p:spPr/>
        <p:txBody>
          <a:bodyPr/>
          <a:lstStyle/>
          <a:p>
            <a:fld id="{B2AA1C21-4A01-FC47-935A-F64BC8B7BE09}" type="slidenum">
              <a:rPr lang="en-US" smtClean="0"/>
              <a:t>50</a:t>
            </a:fld>
            <a:endParaRPr lang="en-US"/>
          </a:p>
        </p:txBody>
      </p:sp>
    </p:spTree>
    <p:extLst>
      <p:ext uri="{BB962C8B-B14F-4D97-AF65-F5344CB8AC3E}">
        <p14:creationId xmlns:p14="http://schemas.microsoft.com/office/powerpoint/2010/main" val="355985033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arcador de contenido 3"/>
          <p:cNvSpPr>
            <a:spLocks noGrp="1"/>
          </p:cNvSpPr>
          <p:nvPr>
            <p:ph idx="1"/>
          </p:nvPr>
        </p:nvSpPr>
        <p:spPr>
          <a:xfrm>
            <a:off x="484742" y="870333"/>
            <a:ext cx="8229600" cy="4991425"/>
          </a:xfrm>
        </p:spPr>
        <p:txBody>
          <a:bodyPr>
            <a:normAutofit/>
          </a:bodyPr>
          <a:lstStyle/>
          <a:p>
            <a:pPr marL="0" indent="0">
              <a:buNone/>
            </a:pPr>
            <a:r>
              <a:rPr lang="es-CL" sz="2000" b="1" dirty="0" smtClean="0"/>
              <a:t>Maule </a:t>
            </a:r>
            <a:endParaRPr lang="es-CL" sz="2000" b="1" dirty="0"/>
          </a:p>
        </p:txBody>
      </p:sp>
      <p:pic>
        <p:nvPicPr>
          <p:cNvPr id="2" name="Imagen 1"/>
          <p:cNvPicPr>
            <a:picLocks noChangeAspect="1"/>
          </p:cNvPicPr>
          <p:nvPr/>
        </p:nvPicPr>
        <p:blipFill>
          <a:blip r:embed="rId2"/>
          <a:stretch>
            <a:fillRect/>
          </a:stretch>
        </p:blipFill>
        <p:spPr>
          <a:xfrm>
            <a:off x="156230" y="1230351"/>
            <a:ext cx="759439" cy="694243"/>
          </a:xfrm>
          <a:prstGeom prst="rect">
            <a:avLst/>
          </a:prstGeom>
        </p:spPr>
      </p:pic>
      <p:sp>
        <p:nvSpPr>
          <p:cNvPr id="11" name="CuadroTexto 10"/>
          <p:cNvSpPr txBox="1"/>
          <p:nvPr/>
        </p:nvSpPr>
        <p:spPr>
          <a:xfrm>
            <a:off x="323528" y="6625114"/>
            <a:ext cx="6983434" cy="230832"/>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sz="900" b="1" dirty="0">
                <a:solidFill>
                  <a:srgbClr val="4D4D4D"/>
                </a:solidFill>
              </a:rPr>
              <a:t>Fuente:</a:t>
            </a:r>
            <a:r>
              <a:rPr lang="es-CL" sz="900" dirty="0">
                <a:solidFill>
                  <a:srgbClr val="4D4D4D"/>
                </a:solidFill>
              </a:rPr>
              <a:t> Sistema Tesorería y SIGFE, 31 de diciembre del </a:t>
            </a:r>
            <a:r>
              <a:rPr lang="es-CL" sz="900" dirty="0" smtClean="0">
                <a:solidFill>
                  <a:srgbClr val="4D4D4D"/>
                </a:solidFill>
              </a:rPr>
              <a:t>2021.</a:t>
            </a:r>
            <a:endParaRPr lang="es-CL" sz="900" dirty="0">
              <a:solidFill>
                <a:srgbClr val="4D4D4D"/>
              </a:solidFill>
            </a:endParaRPr>
          </a:p>
        </p:txBody>
      </p:sp>
      <p:sp>
        <p:nvSpPr>
          <p:cNvPr id="16" name="Título 2"/>
          <p:cNvSpPr>
            <a:spLocks noGrp="1"/>
          </p:cNvSpPr>
          <p:nvPr>
            <p:ph type="title"/>
          </p:nvPr>
        </p:nvSpPr>
        <p:spPr>
          <a:xfrm>
            <a:off x="457200" y="87351"/>
            <a:ext cx="8229600" cy="1143000"/>
          </a:xfrm>
        </p:spPr>
        <p:txBody>
          <a:bodyPr>
            <a:normAutofit/>
          </a:bodyPr>
          <a:lstStyle/>
          <a:p>
            <a:pPr>
              <a:spcBef>
                <a:spcPct val="20000"/>
              </a:spcBef>
            </a:pPr>
            <a:r>
              <a:rPr lang="es-CL" sz="2800" dirty="0">
                <a:solidFill>
                  <a:srgbClr val="333333"/>
                </a:solidFill>
                <a:latin typeface="Berlin Sans FB" panose="020E0602020502020306" pitchFamily="34" charset="0"/>
                <a:ea typeface="+mn-ea"/>
                <a:cs typeface="+mn-cs"/>
              </a:rPr>
              <a:t>INDAP en REGIONES  </a:t>
            </a:r>
          </a:p>
        </p:txBody>
      </p:sp>
      <p:sp>
        <p:nvSpPr>
          <p:cNvPr id="3" name="Marcador de número de diapositiva 2"/>
          <p:cNvSpPr>
            <a:spLocks noGrp="1"/>
          </p:cNvSpPr>
          <p:nvPr>
            <p:ph type="sldNum" sz="quarter" idx="12"/>
          </p:nvPr>
        </p:nvSpPr>
        <p:spPr/>
        <p:txBody>
          <a:bodyPr/>
          <a:lstStyle/>
          <a:p>
            <a:fld id="{B2AA1C21-4A01-FC47-935A-F64BC8B7BE09}" type="slidenum">
              <a:rPr lang="en-US" smtClean="0"/>
              <a:t>51</a:t>
            </a:fld>
            <a:endParaRPr lang="en-US"/>
          </a:p>
        </p:txBody>
      </p:sp>
      <p:graphicFrame>
        <p:nvGraphicFramePr>
          <p:cNvPr id="15" name="Tabla 14"/>
          <p:cNvGraphicFramePr>
            <a:graphicFrameLocks noGrp="1"/>
          </p:cNvGraphicFramePr>
          <p:nvPr>
            <p:extLst>
              <p:ext uri="{D42A27DB-BD31-4B8C-83A1-F6EECF244321}">
                <p14:modId xmlns:p14="http://schemas.microsoft.com/office/powerpoint/2010/main" val="4277134342"/>
              </p:ext>
            </p:extLst>
          </p:nvPr>
        </p:nvGraphicFramePr>
        <p:xfrm>
          <a:off x="915666" y="3123836"/>
          <a:ext cx="6246099" cy="1050588"/>
        </p:xfrm>
        <a:graphic>
          <a:graphicData uri="http://schemas.openxmlformats.org/drawingml/2006/table">
            <a:tbl>
              <a:tblPr firstRow="1" firstCol="1" bandRow="1">
                <a:tableStyleId>{5C22544A-7EE6-4342-B048-85BDC9FD1C3A}</a:tableStyleId>
              </a:tblPr>
              <a:tblGrid>
                <a:gridCol w="1668291">
                  <a:extLst>
                    <a:ext uri="{9D8B030D-6E8A-4147-A177-3AD203B41FA5}">
                      <a16:colId xmlns:a16="http://schemas.microsoft.com/office/drawing/2014/main" xmlns="" val="20000"/>
                    </a:ext>
                  </a:extLst>
                </a:gridCol>
                <a:gridCol w="658536">
                  <a:extLst>
                    <a:ext uri="{9D8B030D-6E8A-4147-A177-3AD203B41FA5}">
                      <a16:colId xmlns:a16="http://schemas.microsoft.com/office/drawing/2014/main" xmlns="" val="20001"/>
                    </a:ext>
                  </a:extLst>
                </a:gridCol>
                <a:gridCol w="632734">
                  <a:extLst>
                    <a:ext uri="{9D8B030D-6E8A-4147-A177-3AD203B41FA5}">
                      <a16:colId xmlns:a16="http://schemas.microsoft.com/office/drawing/2014/main" xmlns="" val="20002"/>
                    </a:ext>
                  </a:extLst>
                </a:gridCol>
                <a:gridCol w="500385">
                  <a:extLst>
                    <a:ext uri="{9D8B030D-6E8A-4147-A177-3AD203B41FA5}">
                      <a16:colId xmlns:a16="http://schemas.microsoft.com/office/drawing/2014/main" xmlns="" val="20003"/>
                    </a:ext>
                  </a:extLst>
                </a:gridCol>
                <a:gridCol w="419234">
                  <a:extLst>
                    <a:ext uri="{9D8B030D-6E8A-4147-A177-3AD203B41FA5}">
                      <a16:colId xmlns:a16="http://schemas.microsoft.com/office/drawing/2014/main" xmlns="" val="20004"/>
                    </a:ext>
                  </a:extLst>
                </a:gridCol>
                <a:gridCol w="384297">
                  <a:extLst>
                    <a:ext uri="{9D8B030D-6E8A-4147-A177-3AD203B41FA5}">
                      <a16:colId xmlns:a16="http://schemas.microsoft.com/office/drawing/2014/main" xmlns="" val="20005"/>
                    </a:ext>
                  </a:extLst>
                </a:gridCol>
                <a:gridCol w="419233">
                  <a:extLst>
                    <a:ext uri="{9D8B030D-6E8A-4147-A177-3AD203B41FA5}">
                      <a16:colId xmlns:a16="http://schemas.microsoft.com/office/drawing/2014/main" xmlns="" val="20006"/>
                    </a:ext>
                  </a:extLst>
                </a:gridCol>
                <a:gridCol w="366829">
                  <a:extLst>
                    <a:ext uri="{9D8B030D-6E8A-4147-A177-3AD203B41FA5}">
                      <a16:colId xmlns:a16="http://schemas.microsoft.com/office/drawing/2014/main" xmlns="" val="20007"/>
                    </a:ext>
                  </a:extLst>
                </a:gridCol>
                <a:gridCol w="358095">
                  <a:extLst>
                    <a:ext uri="{9D8B030D-6E8A-4147-A177-3AD203B41FA5}">
                      <a16:colId xmlns:a16="http://schemas.microsoft.com/office/drawing/2014/main" xmlns="" val="20008"/>
                    </a:ext>
                  </a:extLst>
                </a:gridCol>
                <a:gridCol w="489105">
                  <a:extLst>
                    <a:ext uri="{9D8B030D-6E8A-4147-A177-3AD203B41FA5}">
                      <a16:colId xmlns:a16="http://schemas.microsoft.com/office/drawing/2014/main" xmlns="" val="20009"/>
                    </a:ext>
                  </a:extLst>
                </a:gridCol>
                <a:gridCol w="349360">
                  <a:extLst>
                    <a:ext uri="{9D8B030D-6E8A-4147-A177-3AD203B41FA5}">
                      <a16:colId xmlns:a16="http://schemas.microsoft.com/office/drawing/2014/main" xmlns="" val="20010"/>
                    </a:ext>
                  </a:extLst>
                </a:gridCol>
              </a:tblGrid>
              <a:tr h="172362">
                <a:tc rowSpan="2">
                  <a:txBody>
                    <a:bodyPr/>
                    <a:lstStyle/>
                    <a:p>
                      <a:pPr algn="ctr" rtl="0" fontAlgn="ctr"/>
                      <a:r>
                        <a:rPr lang="es-CL" sz="800" u="none" strike="noStrike" dirty="0">
                          <a:effectLst/>
                        </a:rPr>
                        <a:t>Subtitulo / 32 - Créditos</a:t>
                      </a:r>
                      <a:endParaRPr lang="es-CL" sz="800" b="1" i="0" u="none" strike="noStrike" dirty="0">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a:effectLst/>
                        </a:rPr>
                        <a:t>Ppto. M$</a:t>
                      </a:r>
                      <a:endParaRPr lang="es-CL" sz="800" b="1" i="0" u="none" strike="noStrike">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a:effectLst/>
                        </a:rPr>
                        <a:t>Ejec. M$</a:t>
                      </a:r>
                      <a:endParaRPr lang="es-CL" sz="800" b="1" i="0" u="none" strike="noStrike">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dirty="0">
                          <a:effectLst/>
                        </a:rPr>
                        <a:t>Avance</a:t>
                      </a:r>
                      <a:endParaRPr lang="es-CL" sz="800" b="1" i="0" u="none" strike="noStrike" dirty="0">
                        <a:solidFill>
                          <a:srgbClr val="FFFFFF"/>
                        </a:solidFill>
                        <a:effectLst/>
                        <a:latin typeface="Calibri" panose="020F0502020204030204" pitchFamily="34" charset="0"/>
                      </a:endParaRPr>
                    </a:p>
                  </a:txBody>
                  <a:tcPr marL="8208" marR="8208" marT="8208" marB="0" anchor="ctr"/>
                </a:tc>
                <a:tc gridSpan="2">
                  <a:txBody>
                    <a:bodyPr/>
                    <a:lstStyle/>
                    <a:p>
                      <a:pPr algn="ctr" rtl="0" fontAlgn="ctr"/>
                      <a:r>
                        <a:rPr lang="es-CL" sz="800" u="none" strike="noStrike" dirty="0" err="1">
                          <a:effectLst/>
                        </a:rPr>
                        <a:t>Masc</a:t>
                      </a:r>
                      <a:r>
                        <a:rPr lang="es-CL" sz="800" u="none" strike="noStrike" dirty="0">
                          <a:effectLst/>
                        </a:rPr>
                        <a:t>.</a:t>
                      </a:r>
                      <a:endParaRPr lang="es-CL" sz="800" b="1" i="0" u="none" strike="noStrike" dirty="0">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tc gridSpan="2">
                  <a:txBody>
                    <a:bodyPr/>
                    <a:lstStyle/>
                    <a:p>
                      <a:pPr algn="ctr" rtl="0" fontAlgn="ctr"/>
                      <a:r>
                        <a:rPr lang="es-CL" sz="800" u="none" strike="noStrike">
                          <a:effectLst/>
                        </a:rPr>
                        <a:t>Fem.</a:t>
                      </a:r>
                      <a:endParaRPr lang="es-CL" sz="800" b="1" i="0" u="none" strike="noStrike">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tc rowSpan="2">
                  <a:txBody>
                    <a:bodyPr/>
                    <a:lstStyle/>
                    <a:p>
                      <a:pPr algn="ctr" rtl="0" fontAlgn="ctr"/>
                      <a:r>
                        <a:rPr lang="es-CL" sz="800" u="none" strike="noStrike">
                          <a:effectLst/>
                        </a:rPr>
                        <a:t>Pers. Jurid.</a:t>
                      </a:r>
                      <a:endParaRPr lang="es-CL" sz="800" b="1" i="0" u="none" strike="noStrike">
                        <a:solidFill>
                          <a:srgbClr val="FFFFFF"/>
                        </a:solidFill>
                        <a:effectLst/>
                        <a:latin typeface="Calibri" panose="020F0502020204030204" pitchFamily="34" charset="0"/>
                      </a:endParaRPr>
                    </a:p>
                  </a:txBody>
                  <a:tcPr marL="8208" marR="8208" marT="8208" marB="0" anchor="ctr"/>
                </a:tc>
                <a:tc gridSpan="2">
                  <a:txBody>
                    <a:bodyPr/>
                    <a:lstStyle/>
                    <a:p>
                      <a:pPr algn="ctr" rtl="0" fontAlgn="ctr"/>
                      <a:r>
                        <a:rPr lang="es-CL" sz="800" u="none" strike="noStrike">
                          <a:effectLst/>
                        </a:rPr>
                        <a:t>Total</a:t>
                      </a:r>
                      <a:endParaRPr lang="es-CL" sz="800" b="1" i="0" u="none" strike="noStrike">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extLst>
                  <a:ext uri="{0D108BD9-81ED-4DB2-BD59-A6C34878D82A}">
                    <a16:rowId xmlns:a16="http://schemas.microsoft.com/office/drawing/2014/main" xmlns="" val="10000"/>
                  </a:ext>
                </a:extLst>
              </a:tr>
              <a:tr h="180570">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vMerge="1">
                  <a:txBody>
                    <a:bodyPr/>
                    <a:lstStyle/>
                    <a:p>
                      <a:endParaRPr lang="es-CL"/>
                    </a:p>
                  </a:txBody>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extLst>
                  <a:ext uri="{0D108BD9-81ED-4DB2-BD59-A6C34878D82A}">
                    <a16:rowId xmlns:a16="http://schemas.microsoft.com/office/drawing/2014/main" xmlns="" val="10001"/>
                  </a:ext>
                </a:extLst>
              </a:tr>
              <a:tr h="180570">
                <a:tc>
                  <a:txBody>
                    <a:bodyPr/>
                    <a:lstStyle/>
                    <a:p>
                      <a:pPr algn="l" rtl="0" fontAlgn="ctr"/>
                      <a:r>
                        <a:rPr lang="es-CL" sz="800" u="none" strike="noStrike">
                          <a:effectLst/>
                        </a:rPr>
                        <a:t>32.04.004 - Créditos Corto Plazo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10.935.429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10.727.847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98,10%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rtl="0" fontAlgn="ctr"/>
                      <a:r>
                        <a:rPr lang="es-CL" sz="900" b="0" i="0" u="none" strike="noStrike" dirty="0" smtClean="0">
                          <a:solidFill>
                            <a:srgbClr val="000000"/>
                          </a:solidFill>
                          <a:effectLst/>
                          <a:latin typeface="Calibri" panose="020F0502020204030204" pitchFamily="34" charset="0"/>
                        </a:rPr>
                        <a:t>2.386</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1.182</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925</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325</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8</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3.311</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1.507</a:t>
                      </a:r>
                      <a:endParaRPr lang="es-CL"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2"/>
                  </a:ext>
                </a:extLst>
              </a:tr>
              <a:tr h="172362">
                <a:tc>
                  <a:txBody>
                    <a:bodyPr/>
                    <a:lstStyle/>
                    <a:p>
                      <a:pPr algn="l" rtl="0" fontAlgn="ctr"/>
                      <a:r>
                        <a:rPr lang="es-CL" sz="800" u="none" strike="noStrike">
                          <a:effectLst/>
                        </a:rPr>
                        <a:t>32.04.005 - Créditos Largo Plazo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3.443.095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3.434.137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99,74%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rtl="0" fontAlgn="ctr"/>
                      <a:r>
                        <a:rPr lang="es-CL" sz="900" b="0" i="0" u="none" strike="noStrike" dirty="0" smtClean="0">
                          <a:solidFill>
                            <a:srgbClr val="000000"/>
                          </a:solidFill>
                          <a:effectLst/>
                          <a:latin typeface="Calibri" panose="020F0502020204030204" pitchFamily="34" charset="0"/>
                        </a:rPr>
                        <a:t>1.001</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1.640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530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777</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3</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1.531</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2.417</a:t>
                      </a:r>
                      <a:endParaRPr lang="es-CL"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3"/>
                  </a:ext>
                </a:extLst>
              </a:tr>
              <a:tr h="172362">
                <a:tc>
                  <a:txBody>
                    <a:bodyPr/>
                    <a:lstStyle/>
                    <a:p>
                      <a:pPr algn="l" rtl="0" fontAlgn="ctr"/>
                      <a:r>
                        <a:rPr lang="es-CL" sz="800" u="none" strike="noStrike">
                          <a:effectLst/>
                        </a:rPr>
                        <a:t>32.04.006 - Fondo Rotatorio Ley 18450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132.044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69.850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52,90%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rtl="0" fontAlgn="ctr"/>
                      <a:r>
                        <a:rPr lang="es-CL" sz="900" b="0" i="0" u="none" strike="noStrike" dirty="0" smtClean="0">
                          <a:solidFill>
                            <a:srgbClr val="000000"/>
                          </a:solidFill>
                          <a:effectLst/>
                          <a:latin typeface="Calibri" panose="020F0502020204030204" pitchFamily="34" charset="0"/>
                        </a:rPr>
                        <a:t>8</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5</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13</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4"/>
                  </a:ext>
                </a:extLst>
              </a:tr>
              <a:tr h="172362">
                <a:tc>
                  <a:txBody>
                    <a:bodyPr/>
                    <a:lstStyle/>
                    <a:p>
                      <a:pPr algn="l" rtl="0" fontAlgn="ctr"/>
                      <a:r>
                        <a:rPr lang="es-CL" sz="800" b="1" u="none" strike="noStrike" dirty="0">
                          <a:effectLst/>
                        </a:rPr>
                        <a:t>Total</a:t>
                      </a:r>
                      <a:endParaRPr lang="es-CL" sz="800" b="1" i="0" u="none" strike="noStrike" dirty="0">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b="1">
                          <a:effectLst/>
                          <a:latin typeface="Calibri" panose="020F0502020204030204" pitchFamily="34" charset="0"/>
                          <a:ea typeface="Calibri" panose="020F0502020204030204" pitchFamily="34" charset="0"/>
                          <a:cs typeface="Calibri" panose="020F0502020204030204" pitchFamily="34" charset="0"/>
                        </a:rPr>
                        <a:t>14.510.568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latin typeface="Calibri" panose="020F0502020204030204" pitchFamily="34" charset="0"/>
                          <a:ea typeface="Calibri" panose="020F0502020204030204" pitchFamily="34" charset="0"/>
                          <a:cs typeface="Calibri" panose="020F0502020204030204" pitchFamily="34" charset="0"/>
                        </a:rPr>
                        <a:t>14.231.834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latin typeface="Calibri" panose="020F0502020204030204" pitchFamily="34" charset="0"/>
                          <a:ea typeface="Calibri" panose="020F0502020204030204" pitchFamily="34" charset="0"/>
                          <a:cs typeface="Calibri" panose="020F0502020204030204" pitchFamily="34" charset="0"/>
                        </a:rPr>
                        <a:t>98,08%</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5">
                  <a:txBody>
                    <a:bodyPr/>
                    <a:lstStyle/>
                    <a:p>
                      <a:pPr algn="ctr" rtl="0" fontAlgn="ctr"/>
                      <a:r>
                        <a:rPr lang="es-CL" sz="800" b="1" u="none" strike="noStrike" dirty="0">
                          <a:effectLst/>
                        </a:rPr>
                        <a:t>Total de Créditos directos otorgados</a:t>
                      </a:r>
                      <a:endParaRPr lang="es-CL" sz="800" b="1" i="0" u="none" strike="noStrike" dirty="0">
                        <a:solidFill>
                          <a:srgbClr val="000000"/>
                        </a:solidFill>
                        <a:effectLst/>
                        <a:latin typeface="Calibri" panose="020F0502020204030204" pitchFamily="34" charset="0"/>
                      </a:endParaRPr>
                    </a:p>
                  </a:txBody>
                  <a:tcPr marL="8208" marR="8208" marT="8208" marB="0" anchor="ct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gridSpan="2">
                  <a:txBody>
                    <a:bodyPr/>
                    <a:lstStyle/>
                    <a:p>
                      <a:pPr algn="ctr" rtl="0" fontAlgn="ctr"/>
                      <a:r>
                        <a:rPr lang="es-CL" sz="800" b="1" i="0" u="none" strike="noStrike" dirty="0" smtClean="0">
                          <a:solidFill>
                            <a:srgbClr val="000000"/>
                          </a:solidFill>
                          <a:effectLst/>
                          <a:latin typeface="Calibri" panose="020F0502020204030204" pitchFamily="34" charset="0"/>
                        </a:rPr>
                        <a:t>4.855</a:t>
                      </a:r>
                      <a:endParaRPr lang="es-CL" sz="800" b="1" i="0" u="none" strike="noStrike" dirty="0">
                        <a:solidFill>
                          <a:srgbClr val="000000"/>
                        </a:solidFill>
                        <a:effectLst/>
                        <a:latin typeface="Calibri" panose="020F0502020204030204" pitchFamily="34" charset="0"/>
                      </a:endParaRPr>
                    </a:p>
                  </a:txBody>
                  <a:tcPr marL="8208" marR="8208" marT="8208" marB="0" anchor="ctr"/>
                </a:tc>
                <a:tc hMerge="1">
                  <a:txBody>
                    <a:bodyPr/>
                    <a:lstStyle/>
                    <a:p>
                      <a:endParaRPr lang="es-CL"/>
                    </a:p>
                  </a:txBody>
                  <a:tcPr/>
                </a:tc>
                <a:extLst>
                  <a:ext uri="{0D108BD9-81ED-4DB2-BD59-A6C34878D82A}">
                    <a16:rowId xmlns:a16="http://schemas.microsoft.com/office/drawing/2014/main" xmlns="" val="10006"/>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4272066108"/>
              </p:ext>
            </p:extLst>
          </p:nvPr>
        </p:nvGraphicFramePr>
        <p:xfrm>
          <a:off x="943211" y="1233396"/>
          <a:ext cx="6218555" cy="1614238"/>
        </p:xfrm>
        <a:graphic>
          <a:graphicData uri="http://schemas.openxmlformats.org/drawingml/2006/table">
            <a:tbl>
              <a:tblPr firstRow="1" firstCol="1" bandRow="1">
                <a:tableStyleId>{5C22544A-7EE6-4342-B048-85BDC9FD1C3A}</a:tableStyleId>
              </a:tblPr>
              <a:tblGrid>
                <a:gridCol w="2524125">
                  <a:extLst>
                    <a:ext uri="{9D8B030D-6E8A-4147-A177-3AD203B41FA5}">
                      <a16:colId xmlns:a16="http://schemas.microsoft.com/office/drawing/2014/main" xmlns="" val="20000"/>
                    </a:ext>
                  </a:extLst>
                </a:gridCol>
                <a:gridCol w="723900">
                  <a:extLst>
                    <a:ext uri="{9D8B030D-6E8A-4147-A177-3AD203B41FA5}">
                      <a16:colId xmlns:a16="http://schemas.microsoft.com/office/drawing/2014/main" xmlns="" val="20001"/>
                    </a:ext>
                  </a:extLst>
                </a:gridCol>
                <a:gridCol w="630555">
                  <a:extLst>
                    <a:ext uri="{9D8B030D-6E8A-4147-A177-3AD203B41FA5}">
                      <a16:colId xmlns:a16="http://schemas.microsoft.com/office/drawing/2014/main" xmlns="" val="20002"/>
                    </a:ext>
                  </a:extLst>
                </a:gridCol>
                <a:gridCol w="539750">
                  <a:extLst>
                    <a:ext uri="{9D8B030D-6E8A-4147-A177-3AD203B41FA5}">
                      <a16:colId xmlns:a16="http://schemas.microsoft.com/office/drawing/2014/main" xmlns="" val="20003"/>
                    </a:ext>
                  </a:extLst>
                </a:gridCol>
                <a:gridCol w="450215">
                  <a:extLst>
                    <a:ext uri="{9D8B030D-6E8A-4147-A177-3AD203B41FA5}">
                      <a16:colId xmlns:a16="http://schemas.microsoft.com/office/drawing/2014/main" xmlns="" val="20004"/>
                    </a:ext>
                  </a:extLst>
                </a:gridCol>
                <a:gridCol w="450215">
                  <a:extLst>
                    <a:ext uri="{9D8B030D-6E8A-4147-A177-3AD203B41FA5}">
                      <a16:colId xmlns:a16="http://schemas.microsoft.com/office/drawing/2014/main" xmlns="" val="20005"/>
                    </a:ext>
                  </a:extLst>
                </a:gridCol>
                <a:gridCol w="449580">
                  <a:extLst>
                    <a:ext uri="{9D8B030D-6E8A-4147-A177-3AD203B41FA5}">
                      <a16:colId xmlns:a16="http://schemas.microsoft.com/office/drawing/2014/main" xmlns="" val="20006"/>
                    </a:ext>
                  </a:extLst>
                </a:gridCol>
                <a:gridCol w="450215">
                  <a:extLst>
                    <a:ext uri="{9D8B030D-6E8A-4147-A177-3AD203B41FA5}">
                      <a16:colId xmlns:a16="http://schemas.microsoft.com/office/drawing/2014/main" xmlns="" val="20007"/>
                    </a:ext>
                  </a:extLst>
                </a:gridCol>
              </a:tblGrid>
              <a:tr h="0">
                <a:tc>
                  <a:txBody>
                    <a:bodyPr/>
                    <a:lstStyle/>
                    <a:p>
                      <a:pPr>
                        <a:lnSpc>
                          <a:spcPct val="107000"/>
                        </a:lnSpc>
                        <a:spcAft>
                          <a:spcPts val="0"/>
                        </a:spcAft>
                      </a:pPr>
                      <a:r>
                        <a:rPr lang="es-CL" sz="900" dirty="0">
                          <a:effectLst/>
                        </a:rPr>
                        <a:t>Subtitulo / 24 - Transferencias Corrientes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Ppto.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Ejec.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Avance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Masc.</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Fem.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Pers. Jurid.</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Total</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0"/>
                  </a:ext>
                </a:extLst>
              </a:tr>
              <a:tr h="0">
                <a:tc>
                  <a:txBody>
                    <a:bodyPr/>
                    <a:lstStyle/>
                    <a:p>
                      <a:pPr>
                        <a:lnSpc>
                          <a:spcPct val="107000"/>
                        </a:lnSpc>
                        <a:spcAft>
                          <a:spcPts val="0"/>
                        </a:spcAft>
                      </a:pPr>
                      <a:r>
                        <a:rPr lang="es-CL" sz="900">
                          <a:effectLst/>
                        </a:rPr>
                        <a:t>24.01.386 - Seguro Agrícola</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1.948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390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2.343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1"/>
                  </a:ext>
                </a:extLst>
              </a:tr>
              <a:tr h="0">
                <a:tc>
                  <a:txBody>
                    <a:bodyPr/>
                    <a:lstStyle/>
                    <a:p>
                      <a:pPr>
                        <a:lnSpc>
                          <a:spcPct val="107000"/>
                        </a:lnSpc>
                        <a:spcAft>
                          <a:spcPts val="0"/>
                        </a:spcAft>
                      </a:pPr>
                      <a:r>
                        <a:rPr lang="es-CL" sz="900">
                          <a:effectLst/>
                        </a:rPr>
                        <a:t>24.01.389 - Sistema de Incentivos Ley Nº 20,412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1.788.802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1.743.844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97,49%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1.411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441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1.854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2"/>
                  </a:ext>
                </a:extLst>
              </a:tr>
              <a:tr h="0">
                <a:tc>
                  <a:txBody>
                    <a:bodyPr/>
                    <a:lstStyle/>
                    <a:p>
                      <a:pPr>
                        <a:lnSpc>
                          <a:spcPct val="107000"/>
                        </a:lnSpc>
                        <a:spcAft>
                          <a:spcPts val="0"/>
                        </a:spcAft>
                      </a:pPr>
                      <a:r>
                        <a:rPr lang="es-CL" sz="900">
                          <a:effectLst/>
                        </a:rPr>
                        <a:t>24.01.404 - Emergencias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1.874.659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1.873.946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6.742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4.128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10.870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3"/>
                  </a:ext>
                </a:extLst>
              </a:tr>
              <a:tr h="0">
                <a:tc>
                  <a:txBody>
                    <a:bodyPr/>
                    <a:lstStyle/>
                    <a:p>
                      <a:pPr>
                        <a:lnSpc>
                          <a:spcPct val="107000"/>
                        </a:lnSpc>
                        <a:spcAft>
                          <a:spcPts val="0"/>
                        </a:spcAft>
                      </a:pPr>
                      <a:r>
                        <a:rPr lang="es-CL" sz="900">
                          <a:effectLst/>
                        </a:rPr>
                        <a:t>24.01.407 - Desarrollo Capacidades Productivas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39.066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38.590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98,78%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4"/>
                  </a:ext>
                </a:extLst>
              </a:tr>
              <a:tr h="0">
                <a:tc>
                  <a:txBody>
                    <a:bodyPr/>
                    <a:lstStyle/>
                    <a:p>
                      <a:pPr>
                        <a:lnSpc>
                          <a:spcPct val="107000"/>
                        </a:lnSpc>
                        <a:spcAft>
                          <a:spcPts val="0"/>
                        </a:spcAft>
                      </a:pPr>
                      <a:r>
                        <a:rPr lang="es-CL" sz="900">
                          <a:effectLst/>
                        </a:rPr>
                        <a:t>24.01.415 - Servicios De Asesoría Técnica - SAT</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2.069.152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2.067.237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2.574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756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3.371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5"/>
                  </a:ext>
                </a:extLst>
              </a:tr>
              <a:tr h="0">
                <a:tc>
                  <a:txBody>
                    <a:bodyPr/>
                    <a:lstStyle/>
                    <a:p>
                      <a:pPr>
                        <a:lnSpc>
                          <a:spcPct val="107000"/>
                        </a:lnSpc>
                        <a:spcAft>
                          <a:spcPts val="0"/>
                        </a:spcAft>
                      </a:pPr>
                      <a:r>
                        <a:rPr lang="es-CL" sz="900">
                          <a:effectLst/>
                        </a:rPr>
                        <a:t>24.01.416 - Programa PRODESAL Asesorías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3.255.324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3.255.324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5.624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4.848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10.479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6"/>
                  </a:ext>
                </a:extLst>
              </a:tr>
              <a:tr h="0">
                <a:tc>
                  <a:txBody>
                    <a:bodyPr/>
                    <a:lstStyle/>
                    <a:p>
                      <a:pPr>
                        <a:lnSpc>
                          <a:spcPct val="107000"/>
                        </a:lnSpc>
                        <a:spcAft>
                          <a:spcPts val="0"/>
                        </a:spcAft>
                      </a:pPr>
                      <a:r>
                        <a:rPr lang="es-CL" sz="900" dirty="0">
                          <a:effectLst/>
                        </a:rPr>
                        <a:t>24.01.420 - Alianzas Productivas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790.655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790.653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909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427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1.345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0"/>
                  </a:ext>
                </a:extLst>
              </a:tr>
              <a:tr h="0">
                <a:tc>
                  <a:txBody>
                    <a:bodyPr/>
                    <a:lstStyle/>
                    <a:p>
                      <a:pPr>
                        <a:lnSpc>
                          <a:spcPct val="107000"/>
                        </a:lnSpc>
                        <a:spcAft>
                          <a:spcPts val="0"/>
                        </a:spcAft>
                      </a:pPr>
                      <a:r>
                        <a:rPr lang="es-CL" sz="900">
                          <a:effectLst/>
                        </a:rPr>
                        <a:t>24.01.421 - Asesoría para Comercialización</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57.744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57.744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1"/>
                  </a:ext>
                </a:extLst>
              </a:tr>
              <a:tr h="0">
                <a:tc>
                  <a:txBody>
                    <a:bodyPr/>
                    <a:lstStyle/>
                    <a:p>
                      <a:pPr>
                        <a:lnSpc>
                          <a:spcPct val="107000"/>
                        </a:lnSpc>
                        <a:spcAft>
                          <a:spcPts val="0"/>
                        </a:spcAft>
                      </a:pPr>
                      <a:r>
                        <a:rPr lang="es-CL" sz="900" b="1">
                          <a:effectLst/>
                        </a:rPr>
                        <a:t>Total</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9.875.402</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9.827.338</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99,51%</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10.099</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6.606</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57</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16.762</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2"/>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353255462"/>
              </p:ext>
            </p:extLst>
          </p:nvPr>
        </p:nvGraphicFramePr>
        <p:xfrm>
          <a:off x="943211" y="4455090"/>
          <a:ext cx="6246097" cy="1614238"/>
        </p:xfrm>
        <a:graphic>
          <a:graphicData uri="http://schemas.openxmlformats.org/drawingml/2006/table">
            <a:tbl>
              <a:tblPr firstRow="1" firstCol="1" bandRow="1">
                <a:tableStyleId>{5C22544A-7EE6-4342-B048-85BDC9FD1C3A}</a:tableStyleId>
              </a:tblPr>
              <a:tblGrid>
                <a:gridCol w="2536081">
                  <a:extLst>
                    <a:ext uri="{9D8B030D-6E8A-4147-A177-3AD203B41FA5}">
                      <a16:colId xmlns:a16="http://schemas.microsoft.com/office/drawing/2014/main" xmlns="" val="20000"/>
                    </a:ext>
                  </a:extLst>
                </a:gridCol>
                <a:gridCol w="727329">
                  <a:extLst>
                    <a:ext uri="{9D8B030D-6E8A-4147-A177-3AD203B41FA5}">
                      <a16:colId xmlns:a16="http://schemas.microsoft.com/office/drawing/2014/main" xmlns="" val="20001"/>
                    </a:ext>
                  </a:extLst>
                </a:gridCol>
                <a:gridCol w="630352">
                  <a:extLst>
                    <a:ext uri="{9D8B030D-6E8A-4147-A177-3AD203B41FA5}">
                      <a16:colId xmlns:a16="http://schemas.microsoft.com/office/drawing/2014/main" xmlns="" val="20002"/>
                    </a:ext>
                  </a:extLst>
                </a:gridCol>
                <a:gridCol w="530184">
                  <a:extLst>
                    <a:ext uri="{9D8B030D-6E8A-4147-A177-3AD203B41FA5}">
                      <a16:colId xmlns:a16="http://schemas.microsoft.com/office/drawing/2014/main" xmlns="" val="20003"/>
                    </a:ext>
                  </a:extLst>
                </a:gridCol>
                <a:gridCol w="430656">
                  <a:extLst>
                    <a:ext uri="{9D8B030D-6E8A-4147-A177-3AD203B41FA5}">
                      <a16:colId xmlns:a16="http://schemas.microsoft.com/office/drawing/2014/main" xmlns="" val="20004"/>
                    </a:ext>
                  </a:extLst>
                </a:gridCol>
                <a:gridCol w="428741">
                  <a:extLst>
                    <a:ext uri="{9D8B030D-6E8A-4147-A177-3AD203B41FA5}">
                      <a16:colId xmlns:a16="http://schemas.microsoft.com/office/drawing/2014/main" xmlns="" val="20005"/>
                    </a:ext>
                  </a:extLst>
                </a:gridCol>
                <a:gridCol w="453624">
                  <a:extLst>
                    <a:ext uri="{9D8B030D-6E8A-4147-A177-3AD203B41FA5}">
                      <a16:colId xmlns:a16="http://schemas.microsoft.com/office/drawing/2014/main" xmlns="" val="20006"/>
                    </a:ext>
                  </a:extLst>
                </a:gridCol>
                <a:gridCol w="509130">
                  <a:extLst>
                    <a:ext uri="{9D8B030D-6E8A-4147-A177-3AD203B41FA5}">
                      <a16:colId xmlns:a16="http://schemas.microsoft.com/office/drawing/2014/main" xmlns="" val="20007"/>
                    </a:ext>
                  </a:extLst>
                </a:gridCol>
              </a:tblGrid>
              <a:tr h="0">
                <a:tc>
                  <a:txBody>
                    <a:bodyPr/>
                    <a:lstStyle/>
                    <a:p>
                      <a:pPr>
                        <a:lnSpc>
                          <a:spcPct val="107000"/>
                        </a:lnSpc>
                        <a:spcAft>
                          <a:spcPts val="0"/>
                        </a:spcAft>
                      </a:pPr>
                      <a:r>
                        <a:rPr lang="es-CL" sz="900" dirty="0">
                          <a:effectLst/>
                        </a:rPr>
                        <a:t>Subtitulo / 33 - Transferencias de Capital</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Ppto.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Ejec.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Avance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Masc.</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Fem.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Pers. Jurid.</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Total</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0"/>
                  </a:ext>
                </a:extLst>
              </a:tr>
              <a:tr h="0">
                <a:tc>
                  <a:txBody>
                    <a:bodyPr/>
                    <a:lstStyle/>
                    <a:p>
                      <a:pPr>
                        <a:lnSpc>
                          <a:spcPct val="107000"/>
                        </a:lnSpc>
                        <a:spcAft>
                          <a:spcPts val="0"/>
                        </a:spcAft>
                      </a:pPr>
                      <a:r>
                        <a:rPr lang="es-CL" sz="900">
                          <a:effectLst/>
                        </a:rPr>
                        <a:t>33.01.001 - Riego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5.616.851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5.452.703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97,08%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575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278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855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1"/>
                  </a:ext>
                </a:extLst>
              </a:tr>
              <a:tr h="0">
                <a:tc>
                  <a:txBody>
                    <a:bodyPr/>
                    <a:lstStyle/>
                    <a:p>
                      <a:pPr>
                        <a:lnSpc>
                          <a:spcPct val="107000"/>
                        </a:lnSpc>
                        <a:spcAft>
                          <a:spcPts val="0"/>
                        </a:spcAft>
                      </a:pPr>
                      <a:r>
                        <a:rPr lang="es-CL" sz="900">
                          <a:effectLst/>
                        </a:rPr>
                        <a:t>33.01.002 - Programa PDI</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150.267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150.267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2"/>
                  </a:ext>
                </a:extLst>
              </a:tr>
              <a:tr h="0">
                <a:tc>
                  <a:txBody>
                    <a:bodyPr/>
                    <a:lstStyle/>
                    <a:p>
                      <a:pPr>
                        <a:lnSpc>
                          <a:spcPct val="107000"/>
                        </a:lnSpc>
                        <a:spcAft>
                          <a:spcPts val="0"/>
                        </a:spcAft>
                      </a:pPr>
                      <a:r>
                        <a:rPr lang="es-CL" sz="900">
                          <a:effectLst/>
                        </a:rPr>
                        <a:t>33.01.006 - Programa PRODESAL Inversiones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3.481.291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3.477.494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99,89%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5.952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5.741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11.693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3"/>
                  </a:ext>
                </a:extLst>
              </a:tr>
              <a:tr h="0">
                <a:tc>
                  <a:txBody>
                    <a:bodyPr/>
                    <a:lstStyle/>
                    <a:p>
                      <a:pPr>
                        <a:lnSpc>
                          <a:spcPct val="107000"/>
                        </a:lnSpc>
                        <a:spcAft>
                          <a:spcPts val="0"/>
                        </a:spcAft>
                      </a:pPr>
                      <a:r>
                        <a:rPr lang="es-CL" sz="900" dirty="0">
                          <a:effectLst/>
                        </a:rPr>
                        <a:t>33.01.008 - Programa Praderas Suplementarias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431.300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430.509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99,82%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804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401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1.205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5"/>
                  </a:ext>
                </a:extLst>
              </a:tr>
              <a:tr h="0">
                <a:tc>
                  <a:txBody>
                    <a:bodyPr/>
                    <a:lstStyle/>
                    <a:p>
                      <a:pPr>
                        <a:lnSpc>
                          <a:spcPct val="107000"/>
                        </a:lnSpc>
                        <a:spcAft>
                          <a:spcPts val="0"/>
                        </a:spcAft>
                      </a:pPr>
                      <a:r>
                        <a:rPr lang="es-CL" sz="900">
                          <a:effectLst/>
                        </a:rPr>
                        <a:t>33.01.009 - Alianzas Productivas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578.788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577.948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99,85%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310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6"/>
                  </a:ext>
                </a:extLst>
              </a:tr>
              <a:tr h="0">
                <a:tc>
                  <a:txBody>
                    <a:bodyPr/>
                    <a:lstStyle/>
                    <a:p>
                      <a:pPr>
                        <a:lnSpc>
                          <a:spcPct val="107000"/>
                        </a:lnSpc>
                        <a:spcAft>
                          <a:spcPts val="0"/>
                        </a:spcAft>
                      </a:pPr>
                      <a:r>
                        <a:rPr lang="es-CL" sz="900">
                          <a:effectLst/>
                        </a:rPr>
                        <a:t>33.01.010 - Convenio INDAP - PRODEMU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69.666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69.450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99,69%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7"/>
                  </a:ext>
                </a:extLst>
              </a:tr>
              <a:tr h="0">
                <a:tc>
                  <a:txBody>
                    <a:bodyPr/>
                    <a:lstStyle/>
                    <a:p>
                      <a:pPr>
                        <a:lnSpc>
                          <a:spcPct val="107000"/>
                        </a:lnSpc>
                        <a:spcAft>
                          <a:spcPts val="0"/>
                        </a:spcAft>
                      </a:pPr>
                      <a:r>
                        <a:rPr lang="es-CL" sz="900" dirty="0">
                          <a:effectLst/>
                        </a:rPr>
                        <a:t>33.01.012 - Inversiones para Comercialización</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9"/>
                  </a:ext>
                </a:extLst>
              </a:tr>
              <a:tr h="0">
                <a:tc>
                  <a:txBody>
                    <a:bodyPr/>
                    <a:lstStyle/>
                    <a:p>
                      <a:pPr>
                        <a:lnSpc>
                          <a:spcPct val="107000"/>
                        </a:lnSpc>
                        <a:spcAft>
                          <a:spcPts val="0"/>
                        </a:spcAft>
                      </a:pPr>
                      <a:r>
                        <a:rPr lang="es-CL" sz="900">
                          <a:effectLst/>
                        </a:rPr>
                        <a:t>33.01.013 - Inversiones SAT</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2.307.481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2.303.307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99,82%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671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807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0"/>
                  </a:ext>
                </a:extLst>
              </a:tr>
              <a:tr h="0">
                <a:tc>
                  <a:txBody>
                    <a:bodyPr/>
                    <a:lstStyle/>
                    <a:p>
                      <a:pPr>
                        <a:lnSpc>
                          <a:spcPct val="107000"/>
                        </a:lnSpc>
                        <a:spcAft>
                          <a:spcPts val="0"/>
                        </a:spcAft>
                      </a:pPr>
                      <a:r>
                        <a:rPr lang="es-CL" sz="900" b="1">
                          <a:effectLst/>
                        </a:rPr>
                        <a:t>Total</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12.641.644</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12.467.677</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98,62%</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7.264</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6.327</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15</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13.606</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1"/>
                  </a:ext>
                </a:extLst>
              </a:tr>
            </a:tbl>
          </a:graphicData>
        </a:graphic>
      </p:graphicFrame>
      <p:graphicFrame>
        <p:nvGraphicFramePr>
          <p:cNvPr id="17" name="Gráfico 16"/>
          <p:cNvGraphicFramePr/>
          <p:nvPr>
            <p:extLst>
              <p:ext uri="{D42A27DB-BD31-4B8C-83A1-F6EECF244321}">
                <p14:modId xmlns:p14="http://schemas.microsoft.com/office/powerpoint/2010/main" val="84767616"/>
              </p:ext>
            </p:extLst>
          </p:nvPr>
        </p:nvGraphicFramePr>
        <p:xfrm>
          <a:off x="7189308" y="1402756"/>
          <a:ext cx="1891030" cy="15314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8" name="Gráfico 17"/>
          <p:cNvGraphicFramePr/>
          <p:nvPr>
            <p:extLst>
              <p:ext uri="{D42A27DB-BD31-4B8C-83A1-F6EECF244321}">
                <p14:modId xmlns:p14="http://schemas.microsoft.com/office/powerpoint/2010/main" val="18784224"/>
              </p:ext>
            </p:extLst>
          </p:nvPr>
        </p:nvGraphicFramePr>
        <p:xfrm>
          <a:off x="7189308" y="3039800"/>
          <a:ext cx="1891665" cy="137939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Gráfico 18"/>
          <p:cNvGraphicFramePr/>
          <p:nvPr>
            <p:extLst>
              <p:ext uri="{D42A27DB-BD31-4B8C-83A1-F6EECF244321}">
                <p14:modId xmlns:p14="http://schemas.microsoft.com/office/powerpoint/2010/main" val="3295449197"/>
              </p:ext>
            </p:extLst>
          </p:nvPr>
        </p:nvGraphicFramePr>
        <p:xfrm>
          <a:off x="7189308" y="4632352"/>
          <a:ext cx="1891665" cy="133319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13104298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457200" y="97860"/>
            <a:ext cx="8229600" cy="1143000"/>
          </a:xfrm>
        </p:spPr>
        <p:txBody>
          <a:bodyPr>
            <a:normAutofit/>
          </a:bodyPr>
          <a:lstStyle/>
          <a:p>
            <a:pPr>
              <a:spcBef>
                <a:spcPct val="20000"/>
              </a:spcBef>
            </a:pPr>
            <a:r>
              <a:rPr lang="es-CL" sz="2800" dirty="0">
                <a:solidFill>
                  <a:srgbClr val="333333"/>
                </a:solidFill>
                <a:latin typeface="Berlin Sans FB" panose="020E0602020502020306" pitchFamily="34" charset="0"/>
                <a:ea typeface="+mn-ea"/>
                <a:cs typeface="+mn-cs"/>
              </a:rPr>
              <a:t>INDAP en REGIONES  </a:t>
            </a:r>
          </a:p>
        </p:txBody>
      </p:sp>
      <p:sp>
        <p:nvSpPr>
          <p:cNvPr id="4" name="Marcador de contenido 3"/>
          <p:cNvSpPr>
            <a:spLocks noGrp="1"/>
          </p:cNvSpPr>
          <p:nvPr>
            <p:ph idx="1"/>
          </p:nvPr>
        </p:nvSpPr>
        <p:spPr>
          <a:xfrm>
            <a:off x="484742" y="837283"/>
            <a:ext cx="8229600" cy="5024476"/>
          </a:xfrm>
        </p:spPr>
        <p:txBody>
          <a:bodyPr>
            <a:normAutofit/>
          </a:bodyPr>
          <a:lstStyle/>
          <a:p>
            <a:pPr marL="0" indent="0">
              <a:buNone/>
            </a:pPr>
            <a:r>
              <a:rPr lang="es-CL" sz="2000" b="1" dirty="0" smtClean="0"/>
              <a:t>Ñuble</a:t>
            </a:r>
            <a:endParaRPr lang="es-CL" sz="2000" b="1" dirty="0"/>
          </a:p>
        </p:txBody>
      </p:sp>
      <p:pic>
        <p:nvPicPr>
          <p:cNvPr id="11" name="Imagen 10"/>
          <p:cNvPicPr>
            <a:picLocks noChangeAspect="1"/>
          </p:cNvPicPr>
          <p:nvPr/>
        </p:nvPicPr>
        <p:blipFill>
          <a:blip r:embed="rId3"/>
          <a:stretch>
            <a:fillRect/>
          </a:stretch>
        </p:blipFill>
        <p:spPr>
          <a:xfrm>
            <a:off x="5691894" y="4019462"/>
            <a:ext cx="3273836" cy="1639966"/>
          </a:xfrm>
          <a:prstGeom prst="rect">
            <a:avLst/>
          </a:prstGeom>
        </p:spPr>
      </p:pic>
      <p:graphicFrame>
        <p:nvGraphicFramePr>
          <p:cNvPr id="12" name="Tabla 11"/>
          <p:cNvGraphicFramePr>
            <a:graphicFrameLocks noGrp="1"/>
          </p:cNvGraphicFramePr>
          <p:nvPr>
            <p:extLst>
              <p:ext uri="{D42A27DB-BD31-4B8C-83A1-F6EECF244321}">
                <p14:modId xmlns:p14="http://schemas.microsoft.com/office/powerpoint/2010/main" val="4162085394"/>
              </p:ext>
            </p:extLst>
          </p:nvPr>
        </p:nvGraphicFramePr>
        <p:xfrm>
          <a:off x="349694" y="3622831"/>
          <a:ext cx="4927386" cy="1995771"/>
        </p:xfrm>
        <a:graphic>
          <a:graphicData uri="http://schemas.openxmlformats.org/drawingml/2006/table">
            <a:tbl>
              <a:tblPr firstRow="1" bandRow="1">
                <a:tableStyleId>{5C22544A-7EE6-4342-B048-85BDC9FD1C3A}</a:tableStyleId>
              </a:tblPr>
              <a:tblGrid>
                <a:gridCol w="2074017">
                  <a:extLst>
                    <a:ext uri="{9D8B030D-6E8A-4147-A177-3AD203B41FA5}">
                      <a16:colId xmlns:a16="http://schemas.microsoft.com/office/drawing/2014/main" xmlns="" val="20000"/>
                    </a:ext>
                  </a:extLst>
                </a:gridCol>
                <a:gridCol w="1509311">
                  <a:extLst>
                    <a:ext uri="{9D8B030D-6E8A-4147-A177-3AD203B41FA5}">
                      <a16:colId xmlns:a16="http://schemas.microsoft.com/office/drawing/2014/main" xmlns="" val="20001"/>
                    </a:ext>
                  </a:extLst>
                </a:gridCol>
                <a:gridCol w="1344058">
                  <a:extLst>
                    <a:ext uri="{9D8B030D-6E8A-4147-A177-3AD203B41FA5}">
                      <a16:colId xmlns:a16="http://schemas.microsoft.com/office/drawing/2014/main" xmlns="" val="20002"/>
                    </a:ext>
                  </a:extLst>
                </a:gridCol>
              </a:tblGrid>
              <a:tr h="266123">
                <a:tc>
                  <a:txBody>
                    <a:bodyPr/>
                    <a:lstStyle/>
                    <a:p>
                      <a:r>
                        <a:rPr lang="es-CL" sz="1100" dirty="0" smtClean="0"/>
                        <a:t>Subtítulo</a:t>
                      </a:r>
                      <a:endParaRPr lang="es-CL" sz="1100" dirty="0"/>
                    </a:p>
                  </a:txBody>
                  <a:tcPr/>
                </a:tc>
                <a:tc>
                  <a:txBody>
                    <a:bodyPr/>
                    <a:lstStyle/>
                    <a:p>
                      <a:pPr algn="ctr" rtl="0" fontAlgn="ctr"/>
                      <a:r>
                        <a:rPr lang="es-CL" sz="1100" b="1" i="0" u="none" strike="noStrike" dirty="0">
                          <a:solidFill>
                            <a:srgbClr val="FFFFFF"/>
                          </a:solidFill>
                          <a:effectLst/>
                          <a:latin typeface="Calibri" panose="020F0502020204030204" pitchFamily="34" charset="0"/>
                        </a:rPr>
                        <a:t>Presupuesto M$ </a:t>
                      </a:r>
                      <a:r>
                        <a:rPr lang="es-CL" sz="1100" b="1" i="0" u="none" strike="noStrike" dirty="0" smtClean="0">
                          <a:solidFill>
                            <a:srgbClr val="FFFFFF"/>
                          </a:solidFill>
                          <a:effectLst/>
                          <a:latin typeface="Calibri" panose="020F0502020204030204" pitchFamily="34" charset="0"/>
                        </a:rPr>
                        <a:t>2021</a:t>
                      </a:r>
                      <a:endParaRPr lang="es-CL" sz="1100" b="1" i="0" u="none" strike="noStrike" dirty="0">
                        <a:solidFill>
                          <a:srgbClr val="FFFFFF"/>
                        </a:solidFill>
                        <a:effectLst/>
                        <a:latin typeface="Calibri" panose="020F0502020204030204" pitchFamily="34" charset="0"/>
                      </a:endParaRPr>
                    </a:p>
                  </a:txBody>
                  <a:tcPr marL="7620" marR="7620" marT="7620" marB="0" anchor="ctr"/>
                </a:tc>
                <a:tc>
                  <a:txBody>
                    <a:bodyPr/>
                    <a:lstStyle/>
                    <a:p>
                      <a:pPr algn="ctr" rtl="0" fontAlgn="ctr"/>
                      <a:r>
                        <a:rPr lang="es-CL" sz="1100" b="1" i="0" u="none" strike="noStrike" dirty="0">
                          <a:solidFill>
                            <a:srgbClr val="FFFFFF"/>
                          </a:solidFill>
                          <a:effectLst/>
                          <a:latin typeface="Calibri" panose="020F0502020204030204" pitchFamily="34" charset="0"/>
                        </a:rPr>
                        <a:t>Ejecución M$ </a:t>
                      </a:r>
                      <a:r>
                        <a:rPr lang="es-CL" sz="1100" b="1" i="0" u="none" strike="noStrike" dirty="0" smtClean="0">
                          <a:solidFill>
                            <a:srgbClr val="FFFFFF"/>
                          </a:solidFill>
                          <a:effectLst/>
                          <a:latin typeface="Calibri" panose="020F0502020204030204" pitchFamily="34" charset="0"/>
                        </a:rPr>
                        <a:t>2021</a:t>
                      </a:r>
                      <a:endParaRPr lang="es-CL" sz="1100" b="1" i="0" u="none" strike="noStrike" dirty="0">
                        <a:solidFill>
                          <a:srgbClr val="FFFFFF"/>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0"/>
                  </a:ext>
                </a:extLst>
              </a:tr>
              <a:tr h="286439">
                <a:tc>
                  <a:txBody>
                    <a:bodyPr/>
                    <a:lstStyle/>
                    <a:p>
                      <a:r>
                        <a:rPr lang="es-CL" sz="1100" dirty="0" smtClean="0"/>
                        <a:t>24 Transferencias Corrientes</a:t>
                      </a:r>
                      <a:endParaRPr lang="es-CL" sz="1100" dirty="0"/>
                    </a:p>
                  </a:txBody>
                  <a:tcP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6.382.434 </a:t>
                      </a:r>
                      <a:endParaRPr lang="es-C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6.300.912 </a:t>
                      </a:r>
                      <a:endParaRPr lang="es-C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319489">
                <a:tc>
                  <a:txBody>
                    <a:bodyPr/>
                    <a:lstStyle/>
                    <a:p>
                      <a:r>
                        <a:rPr lang="es-CL" sz="1100" dirty="0" smtClean="0"/>
                        <a:t>32 Préstamos</a:t>
                      </a:r>
                      <a:endParaRPr lang="es-CL" sz="1100" dirty="0"/>
                    </a:p>
                  </a:txBody>
                  <a:tcP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5.548.077 </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5.540.085 </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264405">
                <a:tc>
                  <a:txBody>
                    <a:bodyPr/>
                    <a:lstStyle/>
                    <a:p>
                      <a:r>
                        <a:rPr lang="es-CL" sz="1100" dirty="0" smtClean="0"/>
                        <a:t>33 Transferencias</a:t>
                      </a:r>
                      <a:r>
                        <a:rPr lang="es-CL" sz="1100" baseline="0" dirty="0" smtClean="0"/>
                        <a:t> de capital</a:t>
                      </a:r>
                      <a:endParaRPr lang="es-CL" sz="1100" dirty="0"/>
                    </a:p>
                  </a:txBody>
                  <a:tcP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5.009.716 </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4.889.189 </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308472">
                <a:tc>
                  <a:txBody>
                    <a:bodyPr/>
                    <a:lstStyle/>
                    <a:p>
                      <a:r>
                        <a:rPr lang="es-CL" sz="1100" b="1" dirty="0" smtClean="0"/>
                        <a:t>Subtotal</a:t>
                      </a:r>
                      <a:r>
                        <a:rPr lang="es-CL" sz="1100" b="1" baseline="0" dirty="0" smtClean="0"/>
                        <a:t> Productos Estratégicos</a:t>
                      </a:r>
                      <a:endParaRPr lang="es-CL" sz="1100" b="1" dirty="0"/>
                    </a:p>
                  </a:txBody>
                  <a:tcP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16.940.228 </a:t>
                      </a:r>
                      <a:endParaRPr lang="es-C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16.730.186 </a:t>
                      </a:r>
                      <a:endParaRPr lang="es-C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286439">
                <a:tc>
                  <a:txBody>
                    <a:bodyPr/>
                    <a:lstStyle/>
                    <a:p>
                      <a:r>
                        <a:rPr lang="es-CL" sz="1100" b="1" dirty="0" smtClean="0"/>
                        <a:t>Subtotal Gestión Interna </a:t>
                      </a:r>
                      <a:endParaRPr lang="es-CL" sz="1100" b="1" dirty="0"/>
                    </a:p>
                  </a:txBody>
                  <a:tcPr/>
                </a:tc>
                <a:tc>
                  <a:txBody>
                    <a:bodyPr/>
                    <a:lstStyle/>
                    <a:p>
                      <a:pPr algn="ct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2.430.947 </a:t>
                      </a:r>
                      <a:endParaRPr lang="es-CL"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2.430.947 </a:t>
                      </a:r>
                      <a:endParaRPr lang="es-C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264404">
                <a:tc>
                  <a:txBody>
                    <a:bodyPr/>
                    <a:lstStyle/>
                    <a:p>
                      <a:r>
                        <a:rPr lang="es-CL" sz="1100" b="1" dirty="0" smtClean="0"/>
                        <a:t>Total General </a:t>
                      </a:r>
                      <a:endParaRPr lang="es-CL" sz="1100" b="1" dirty="0"/>
                    </a:p>
                  </a:txBody>
                  <a:tcPr/>
                </a:tc>
                <a:tc>
                  <a:txBody>
                    <a:bodyPr/>
                    <a:lstStyle/>
                    <a:p>
                      <a:pPr algn="ct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19.371.175 </a:t>
                      </a:r>
                      <a:endParaRPr lang="es-CL"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19.161.133 </a:t>
                      </a:r>
                      <a:endParaRPr lang="es-C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bl>
          </a:graphicData>
        </a:graphic>
      </p:graphicFrame>
      <p:graphicFrame>
        <p:nvGraphicFramePr>
          <p:cNvPr id="13" name="Tabla 12"/>
          <p:cNvGraphicFramePr>
            <a:graphicFrameLocks noGrp="1"/>
          </p:cNvGraphicFramePr>
          <p:nvPr>
            <p:extLst>
              <p:ext uri="{D42A27DB-BD31-4B8C-83A1-F6EECF244321}">
                <p14:modId xmlns:p14="http://schemas.microsoft.com/office/powerpoint/2010/main" val="666219025"/>
              </p:ext>
            </p:extLst>
          </p:nvPr>
        </p:nvGraphicFramePr>
        <p:xfrm>
          <a:off x="349694" y="1457250"/>
          <a:ext cx="4927386" cy="1892271"/>
        </p:xfrm>
        <a:graphic>
          <a:graphicData uri="http://schemas.openxmlformats.org/drawingml/2006/table">
            <a:tbl>
              <a:tblPr firstRow="1" bandRow="1">
                <a:tableStyleId>{5C22544A-7EE6-4342-B048-85BDC9FD1C3A}</a:tableStyleId>
              </a:tblPr>
              <a:tblGrid>
                <a:gridCol w="3374007">
                  <a:extLst>
                    <a:ext uri="{9D8B030D-6E8A-4147-A177-3AD203B41FA5}">
                      <a16:colId xmlns:a16="http://schemas.microsoft.com/office/drawing/2014/main" xmlns="" val="20000"/>
                    </a:ext>
                  </a:extLst>
                </a:gridCol>
                <a:gridCol w="859316">
                  <a:extLst>
                    <a:ext uri="{9D8B030D-6E8A-4147-A177-3AD203B41FA5}">
                      <a16:colId xmlns:a16="http://schemas.microsoft.com/office/drawing/2014/main" xmlns="" val="20001"/>
                    </a:ext>
                  </a:extLst>
                </a:gridCol>
                <a:gridCol w="694063">
                  <a:extLst>
                    <a:ext uri="{9D8B030D-6E8A-4147-A177-3AD203B41FA5}">
                      <a16:colId xmlns:a16="http://schemas.microsoft.com/office/drawing/2014/main" xmlns="" val="20002"/>
                    </a:ext>
                  </a:extLst>
                </a:gridCol>
              </a:tblGrid>
              <a:tr h="327876">
                <a:tc>
                  <a:txBody>
                    <a:bodyPr/>
                    <a:lstStyle/>
                    <a:p>
                      <a:r>
                        <a:rPr lang="es-CL" sz="1100" dirty="0" smtClean="0"/>
                        <a:t>ITEM</a:t>
                      </a:r>
                      <a:endParaRPr lang="es-CL" sz="1100" dirty="0"/>
                    </a:p>
                  </a:txBody>
                  <a:tcPr/>
                </a:tc>
                <a:tc>
                  <a:txBody>
                    <a:bodyPr/>
                    <a:lstStyle/>
                    <a:p>
                      <a:pPr algn="ctr"/>
                      <a:r>
                        <a:rPr lang="es-CL" sz="1100" dirty="0" smtClean="0"/>
                        <a:t>2021</a:t>
                      </a:r>
                      <a:endParaRPr lang="es-CL" sz="1100" dirty="0"/>
                    </a:p>
                  </a:txBody>
                  <a:tcPr/>
                </a:tc>
                <a:tc>
                  <a:txBody>
                    <a:bodyPr/>
                    <a:lstStyle/>
                    <a:p>
                      <a:pPr algn="ctr"/>
                      <a:r>
                        <a:rPr lang="es-CL" sz="1100" dirty="0" smtClean="0"/>
                        <a:t>%</a:t>
                      </a:r>
                      <a:endParaRPr lang="es-CL" sz="1100" dirty="0"/>
                    </a:p>
                  </a:txBody>
                  <a:tcPr/>
                </a:tc>
                <a:extLst>
                  <a:ext uri="{0D108BD9-81ED-4DB2-BD59-A6C34878D82A}">
                    <a16:rowId xmlns:a16="http://schemas.microsoft.com/office/drawing/2014/main" xmlns="" val="10000"/>
                  </a:ext>
                </a:extLst>
              </a:tr>
              <a:tr h="341523">
                <a:tc>
                  <a:txBody>
                    <a:bodyPr/>
                    <a:lstStyle/>
                    <a:p>
                      <a:r>
                        <a:rPr lang="es-CL" sz="1100" dirty="0" smtClean="0"/>
                        <a:t>Número usuarias/os total (incluidos Emergencia) </a:t>
                      </a:r>
                      <a:endParaRPr lang="es-CL" sz="1100" dirty="0"/>
                    </a:p>
                  </a:txBody>
                  <a:tcP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11.233</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319489">
                <a:tc>
                  <a:txBody>
                    <a:bodyPr/>
                    <a:lstStyle/>
                    <a:p>
                      <a:r>
                        <a:rPr lang="es-CL" sz="1100" dirty="0" smtClean="0"/>
                        <a:t>Número usuarios</a:t>
                      </a:r>
                      <a:r>
                        <a:rPr lang="es-CL" sz="1100" baseline="0" dirty="0" smtClean="0"/>
                        <a:t> pertenecientes a pueblos originarios </a:t>
                      </a:r>
                      <a:endParaRPr lang="es-CL" sz="1100" dirty="0"/>
                    </a:p>
                  </a:txBody>
                  <a:tcP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207</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2%</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319489">
                <a:tc>
                  <a:txBody>
                    <a:bodyPr/>
                    <a:lstStyle/>
                    <a:p>
                      <a:r>
                        <a:rPr lang="es-CL" sz="1100" dirty="0" smtClean="0"/>
                        <a:t>Número total usuarias</a:t>
                      </a:r>
                      <a:endParaRPr lang="es-CL" sz="1100" dirty="0"/>
                    </a:p>
                  </a:txBody>
                  <a:tcP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4.636</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41%</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297456">
                <a:tc>
                  <a:txBody>
                    <a:bodyPr/>
                    <a:lstStyle/>
                    <a:p>
                      <a:r>
                        <a:rPr lang="es-CL" sz="1100" dirty="0" smtClean="0"/>
                        <a:t>Número de usuarias/os</a:t>
                      </a:r>
                      <a:r>
                        <a:rPr lang="es-CL" sz="1100" baseline="0" dirty="0" smtClean="0"/>
                        <a:t> jóvenes </a:t>
                      </a:r>
                      <a:endParaRPr lang="es-CL" sz="1100" dirty="0"/>
                    </a:p>
                  </a:txBody>
                  <a:tcP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482</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4%</a:t>
                      </a:r>
                      <a:endParaRPr lang="es-C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286438">
                <a:tc>
                  <a:txBody>
                    <a:bodyPr/>
                    <a:lstStyle/>
                    <a:p>
                      <a:r>
                        <a:rPr lang="es-CL" sz="1100" dirty="0" smtClean="0"/>
                        <a:t>Promedio de edad</a:t>
                      </a:r>
                      <a:endParaRPr lang="es-CL" sz="1100" dirty="0"/>
                    </a:p>
                  </a:txBody>
                  <a:tcPr/>
                </a:tc>
                <a:tc gridSpan="2">
                  <a:txBody>
                    <a:bodyPr/>
                    <a:lstStyle/>
                    <a:p>
                      <a:pPr algn="ctr"/>
                      <a:r>
                        <a:rPr lang="es-CL" sz="1100" dirty="0" smtClean="0"/>
                        <a:t>58 años </a:t>
                      </a:r>
                      <a:endParaRPr lang="es-CL" sz="1100" dirty="0"/>
                    </a:p>
                  </a:txBody>
                  <a:tcPr/>
                </a:tc>
                <a:tc hMerge="1">
                  <a:txBody>
                    <a:bodyPr/>
                    <a:lstStyle/>
                    <a:p>
                      <a:endParaRPr lang="es-CL" dirty="0"/>
                    </a:p>
                  </a:txBody>
                  <a:tcPr/>
                </a:tc>
                <a:extLst>
                  <a:ext uri="{0D108BD9-81ED-4DB2-BD59-A6C34878D82A}">
                    <a16:rowId xmlns:a16="http://schemas.microsoft.com/office/drawing/2014/main" xmlns="" val="10005"/>
                  </a:ext>
                </a:extLst>
              </a:tr>
            </a:tbl>
          </a:graphicData>
        </a:graphic>
      </p:graphicFrame>
      <p:sp>
        <p:nvSpPr>
          <p:cNvPr id="10" name="CuadroTexto 9"/>
          <p:cNvSpPr txBox="1"/>
          <p:nvPr/>
        </p:nvSpPr>
        <p:spPr>
          <a:xfrm>
            <a:off x="342363" y="6426714"/>
            <a:ext cx="6983434"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a:t>
            </a:r>
            <a:r>
              <a:rPr lang="es-CL" dirty="0">
                <a:solidFill>
                  <a:srgbClr val="4D4D4D"/>
                </a:solidFill>
              </a:rPr>
              <a:t> Sistema Tesorería y SIGFE, 31 de diciembre del </a:t>
            </a:r>
            <a:r>
              <a:rPr lang="es-CL" dirty="0" smtClean="0">
                <a:solidFill>
                  <a:srgbClr val="4D4D4D"/>
                </a:solidFill>
              </a:rPr>
              <a:t>2021.</a:t>
            </a:r>
            <a:endParaRPr lang="es-CL" dirty="0">
              <a:solidFill>
                <a:srgbClr val="4D4D4D"/>
              </a:solidFill>
            </a:endParaRPr>
          </a:p>
        </p:txBody>
      </p:sp>
      <p:pic>
        <p:nvPicPr>
          <p:cNvPr id="5" name="Imagen 4"/>
          <p:cNvPicPr>
            <a:picLocks noChangeAspect="1"/>
          </p:cNvPicPr>
          <p:nvPr/>
        </p:nvPicPr>
        <p:blipFill>
          <a:blip r:embed="rId4"/>
          <a:stretch>
            <a:fillRect/>
          </a:stretch>
        </p:blipFill>
        <p:spPr>
          <a:xfrm>
            <a:off x="5685865" y="1349845"/>
            <a:ext cx="3279865" cy="2467286"/>
          </a:xfrm>
          <a:prstGeom prst="rect">
            <a:avLst/>
          </a:prstGeom>
        </p:spPr>
      </p:pic>
      <p:graphicFrame>
        <p:nvGraphicFramePr>
          <p:cNvPr id="15" name="Tabla 14"/>
          <p:cNvGraphicFramePr>
            <a:graphicFrameLocks noGrp="1"/>
          </p:cNvGraphicFramePr>
          <p:nvPr>
            <p:extLst>
              <p:ext uri="{D42A27DB-BD31-4B8C-83A1-F6EECF244321}">
                <p14:modId xmlns:p14="http://schemas.microsoft.com/office/powerpoint/2010/main" val="2457140983"/>
              </p:ext>
            </p:extLst>
          </p:nvPr>
        </p:nvGraphicFramePr>
        <p:xfrm>
          <a:off x="270248" y="5611050"/>
          <a:ext cx="5006832" cy="916375"/>
        </p:xfrm>
        <a:graphic>
          <a:graphicData uri="http://schemas.openxmlformats.org/drawingml/2006/table">
            <a:tbl>
              <a:tblPr/>
              <a:tblGrid>
                <a:gridCol w="982656">
                  <a:extLst>
                    <a:ext uri="{9D8B030D-6E8A-4147-A177-3AD203B41FA5}">
                      <a16:colId xmlns:a16="http://schemas.microsoft.com/office/drawing/2014/main" xmlns="" val="20000"/>
                    </a:ext>
                  </a:extLst>
                </a:gridCol>
                <a:gridCol w="4024176">
                  <a:extLst>
                    <a:ext uri="{9D8B030D-6E8A-4147-A177-3AD203B41FA5}">
                      <a16:colId xmlns:a16="http://schemas.microsoft.com/office/drawing/2014/main" xmlns="" val="20001"/>
                    </a:ext>
                  </a:extLst>
                </a:gridCol>
              </a:tblGrid>
              <a:tr h="765826">
                <a:tc>
                  <a:txBody>
                    <a:bodyPr/>
                    <a:lstStyle/>
                    <a:p>
                      <a:pPr algn="l" rtl="0" fontAlgn="ctr"/>
                      <a:r>
                        <a:rPr lang="es-CL" sz="1000" b="1" i="0" u="none" strike="noStrike" dirty="0" smtClean="0">
                          <a:solidFill>
                            <a:srgbClr val="4D4D4D"/>
                          </a:solidFill>
                          <a:latin typeface="+mn-lt"/>
                        </a:rPr>
                        <a:t>Principales</a:t>
                      </a:r>
                      <a:r>
                        <a:rPr lang="es-CL" sz="1000" b="1" i="0" u="none" strike="noStrike" baseline="0" dirty="0" smtClean="0">
                          <a:solidFill>
                            <a:srgbClr val="4D4D4D"/>
                          </a:solidFill>
                          <a:latin typeface="+mn-lt"/>
                        </a:rPr>
                        <a:t> </a:t>
                      </a:r>
                    </a:p>
                    <a:p>
                      <a:pPr algn="l" rtl="0" fontAlgn="ctr"/>
                      <a:r>
                        <a:rPr lang="es-CL" sz="1000" b="1" i="0" u="none" strike="noStrike" baseline="0" dirty="0" smtClean="0">
                          <a:solidFill>
                            <a:srgbClr val="4D4D4D"/>
                          </a:solidFill>
                          <a:latin typeface="+mn-lt"/>
                        </a:rPr>
                        <a:t>rubros</a:t>
                      </a:r>
                      <a:r>
                        <a:rPr lang="es-CL" sz="1000" b="1" i="0" u="none" strike="noStrike" dirty="0" smtClean="0">
                          <a:solidFill>
                            <a:srgbClr val="4D4D4D"/>
                          </a:solidFill>
                          <a:latin typeface="+mn-lt"/>
                        </a:rPr>
                        <a:t>: </a:t>
                      </a:r>
                      <a:endParaRPr lang="es-CL" sz="1000" b="1" i="0" u="none" strike="noStrike" dirty="0">
                        <a:solidFill>
                          <a:srgbClr val="4D4D4D"/>
                        </a:solidFill>
                        <a:latin typeface="+mn-lt"/>
                      </a:endParaRP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just" fontAlgn="b"/>
                      <a:r>
                        <a:rPr lang="es-CL" sz="1000" kern="1200" dirty="0" smtClean="0">
                          <a:solidFill>
                            <a:schemeClr val="tx1"/>
                          </a:solidFill>
                          <a:effectLst/>
                          <a:latin typeface="+mn-lt"/>
                          <a:ea typeface="+mn-ea"/>
                          <a:cs typeface="+mn-cs"/>
                        </a:rPr>
                        <a:t>Avena Forrajera, Praderas Suplementarias, Bovinos, Lechuga, Tomate, Frambuesa, Papas, Uva vinífera, Frutilla, Trigo, Ovinos, Gallinas, Avena/Vicia, Apicultura, Cerezos, Maíz, Ballica/Trébol, Papa Guarda, Trigo Alternativo, Porcinos, Arroz, Avena, Trigo Invierno, Animal, Alfalfa; estos representan el 79% de los recursos monetarios entregados y el 82% de las Solicitudes realizadas.</a:t>
                      </a:r>
                      <a:endParaRPr lang="es-CL" sz="1000" b="0" i="0" u="none" strike="noStrike" dirty="0">
                        <a:solidFill>
                          <a:srgbClr val="4D4D4D"/>
                        </a:solidFill>
                        <a:latin typeface="Calibri"/>
                      </a:endParaRP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2" name="Marcador de número de diapositiva 1"/>
          <p:cNvSpPr>
            <a:spLocks noGrp="1"/>
          </p:cNvSpPr>
          <p:nvPr>
            <p:ph type="sldNum" sz="quarter" idx="12"/>
          </p:nvPr>
        </p:nvSpPr>
        <p:spPr/>
        <p:txBody>
          <a:bodyPr/>
          <a:lstStyle/>
          <a:p>
            <a:fld id="{B2AA1C21-4A01-FC47-935A-F64BC8B7BE09}" type="slidenum">
              <a:rPr lang="en-US" smtClean="0"/>
              <a:t>52</a:t>
            </a:fld>
            <a:endParaRPr lang="en-US"/>
          </a:p>
        </p:txBody>
      </p:sp>
    </p:spTree>
    <p:extLst>
      <p:ext uri="{BB962C8B-B14F-4D97-AF65-F5344CB8AC3E}">
        <p14:creationId xmlns:p14="http://schemas.microsoft.com/office/powerpoint/2010/main" val="168264428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ítulo 2"/>
          <p:cNvSpPr>
            <a:spLocks noGrp="1"/>
          </p:cNvSpPr>
          <p:nvPr>
            <p:ph type="title"/>
          </p:nvPr>
        </p:nvSpPr>
        <p:spPr>
          <a:xfrm>
            <a:off x="457200" y="97860"/>
            <a:ext cx="8229600" cy="1143000"/>
          </a:xfrm>
        </p:spPr>
        <p:txBody>
          <a:bodyPr>
            <a:normAutofit/>
          </a:bodyPr>
          <a:lstStyle/>
          <a:p>
            <a:pPr>
              <a:spcBef>
                <a:spcPct val="20000"/>
              </a:spcBef>
            </a:pPr>
            <a:r>
              <a:rPr lang="es-CL" sz="2800" dirty="0">
                <a:solidFill>
                  <a:srgbClr val="333333"/>
                </a:solidFill>
                <a:latin typeface="Berlin Sans FB" panose="020E0602020502020306" pitchFamily="34" charset="0"/>
                <a:ea typeface="+mn-ea"/>
                <a:cs typeface="+mn-cs"/>
              </a:rPr>
              <a:t>INDAP en REGIONES  </a:t>
            </a:r>
          </a:p>
        </p:txBody>
      </p:sp>
      <p:sp>
        <p:nvSpPr>
          <p:cNvPr id="4" name="Marcador de contenido 3"/>
          <p:cNvSpPr>
            <a:spLocks noGrp="1"/>
          </p:cNvSpPr>
          <p:nvPr>
            <p:ph idx="1"/>
          </p:nvPr>
        </p:nvSpPr>
        <p:spPr>
          <a:xfrm>
            <a:off x="484742" y="898243"/>
            <a:ext cx="8229600" cy="5024476"/>
          </a:xfrm>
        </p:spPr>
        <p:txBody>
          <a:bodyPr>
            <a:normAutofit/>
          </a:bodyPr>
          <a:lstStyle/>
          <a:p>
            <a:pPr marL="0" indent="0">
              <a:buNone/>
            </a:pPr>
            <a:r>
              <a:rPr lang="es-CL" sz="2000" b="1" dirty="0" smtClean="0"/>
              <a:t>Ñuble</a:t>
            </a:r>
            <a:endParaRPr lang="es-CL" sz="2000" b="1" dirty="0"/>
          </a:p>
        </p:txBody>
      </p:sp>
      <p:sp>
        <p:nvSpPr>
          <p:cNvPr id="10" name="CuadroTexto 9"/>
          <p:cNvSpPr txBox="1"/>
          <p:nvPr/>
        </p:nvSpPr>
        <p:spPr>
          <a:xfrm>
            <a:off x="345378" y="6538912"/>
            <a:ext cx="6983434" cy="230832"/>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sz="900" b="1" dirty="0">
                <a:solidFill>
                  <a:srgbClr val="4D4D4D"/>
                </a:solidFill>
              </a:rPr>
              <a:t>Fuente:</a:t>
            </a:r>
            <a:r>
              <a:rPr lang="es-CL" sz="900" dirty="0">
                <a:solidFill>
                  <a:srgbClr val="4D4D4D"/>
                </a:solidFill>
              </a:rPr>
              <a:t> Sistema Tesorería y SIGFE, 31 de diciembre del </a:t>
            </a:r>
            <a:r>
              <a:rPr lang="es-CL" sz="900" dirty="0" smtClean="0">
                <a:solidFill>
                  <a:srgbClr val="4D4D4D"/>
                </a:solidFill>
              </a:rPr>
              <a:t>2021.</a:t>
            </a:r>
            <a:endParaRPr lang="es-CL" sz="900" dirty="0">
              <a:solidFill>
                <a:srgbClr val="4D4D4D"/>
              </a:solidFill>
            </a:endParaRPr>
          </a:p>
        </p:txBody>
      </p:sp>
      <p:pic>
        <p:nvPicPr>
          <p:cNvPr id="5" name="Imagen 4"/>
          <p:cNvPicPr>
            <a:picLocks noChangeAspect="1"/>
          </p:cNvPicPr>
          <p:nvPr/>
        </p:nvPicPr>
        <p:blipFill>
          <a:blip r:embed="rId3"/>
          <a:stretch>
            <a:fillRect/>
          </a:stretch>
        </p:blipFill>
        <p:spPr>
          <a:xfrm>
            <a:off x="0" y="1240860"/>
            <a:ext cx="932069" cy="701151"/>
          </a:xfrm>
          <a:prstGeom prst="rect">
            <a:avLst/>
          </a:prstGeom>
        </p:spPr>
      </p:pic>
      <p:sp>
        <p:nvSpPr>
          <p:cNvPr id="2" name="Marcador de número de diapositiva 1"/>
          <p:cNvSpPr>
            <a:spLocks noGrp="1"/>
          </p:cNvSpPr>
          <p:nvPr>
            <p:ph type="sldNum" sz="quarter" idx="12"/>
          </p:nvPr>
        </p:nvSpPr>
        <p:spPr/>
        <p:txBody>
          <a:bodyPr/>
          <a:lstStyle/>
          <a:p>
            <a:fld id="{B2AA1C21-4A01-FC47-935A-F64BC8B7BE09}" type="slidenum">
              <a:rPr lang="en-US" smtClean="0"/>
              <a:t>53</a:t>
            </a:fld>
            <a:endParaRPr lang="en-US"/>
          </a:p>
        </p:txBody>
      </p:sp>
      <p:graphicFrame>
        <p:nvGraphicFramePr>
          <p:cNvPr id="14" name="Tabla 13"/>
          <p:cNvGraphicFramePr>
            <a:graphicFrameLocks noGrp="1"/>
          </p:cNvGraphicFramePr>
          <p:nvPr>
            <p:extLst>
              <p:ext uri="{D42A27DB-BD31-4B8C-83A1-F6EECF244321}">
                <p14:modId xmlns:p14="http://schemas.microsoft.com/office/powerpoint/2010/main" val="2141909106"/>
              </p:ext>
            </p:extLst>
          </p:nvPr>
        </p:nvGraphicFramePr>
        <p:xfrm>
          <a:off x="959611" y="3265255"/>
          <a:ext cx="6227898" cy="1050588"/>
        </p:xfrm>
        <a:graphic>
          <a:graphicData uri="http://schemas.openxmlformats.org/drawingml/2006/table">
            <a:tbl>
              <a:tblPr firstRow="1" firstCol="1" bandRow="1">
                <a:tableStyleId>{5C22544A-7EE6-4342-B048-85BDC9FD1C3A}</a:tableStyleId>
              </a:tblPr>
              <a:tblGrid>
                <a:gridCol w="1663430">
                  <a:extLst>
                    <a:ext uri="{9D8B030D-6E8A-4147-A177-3AD203B41FA5}">
                      <a16:colId xmlns:a16="http://schemas.microsoft.com/office/drawing/2014/main" xmlns="" val="20000"/>
                    </a:ext>
                  </a:extLst>
                </a:gridCol>
                <a:gridCol w="656617">
                  <a:extLst>
                    <a:ext uri="{9D8B030D-6E8A-4147-A177-3AD203B41FA5}">
                      <a16:colId xmlns:a16="http://schemas.microsoft.com/office/drawing/2014/main" xmlns="" val="20001"/>
                    </a:ext>
                  </a:extLst>
                </a:gridCol>
                <a:gridCol w="598594">
                  <a:extLst>
                    <a:ext uri="{9D8B030D-6E8A-4147-A177-3AD203B41FA5}">
                      <a16:colId xmlns:a16="http://schemas.microsoft.com/office/drawing/2014/main" xmlns="" val="20002"/>
                    </a:ext>
                  </a:extLst>
                </a:gridCol>
                <a:gridCol w="531223">
                  <a:extLst>
                    <a:ext uri="{9D8B030D-6E8A-4147-A177-3AD203B41FA5}">
                      <a16:colId xmlns:a16="http://schemas.microsoft.com/office/drawing/2014/main" xmlns="" val="20003"/>
                    </a:ext>
                  </a:extLst>
                </a:gridCol>
                <a:gridCol w="418012">
                  <a:extLst>
                    <a:ext uri="{9D8B030D-6E8A-4147-A177-3AD203B41FA5}">
                      <a16:colId xmlns:a16="http://schemas.microsoft.com/office/drawing/2014/main" xmlns="" val="20004"/>
                    </a:ext>
                  </a:extLst>
                </a:gridCol>
                <a:gridCol w="383177">
                  <a:extLst>
                    <a:ext uri="{9D8B030D-6E8A-4147-A177-3AD203B41FA5}">
                      <a16:colId xmlns:a16="http://schemas.microsoft.com/office/drawing/2014/main" xmlns="" val="20005"/>
                    </a:ext>
                  </a:extLst>
                </a:gridCol>
                <a:gridCol w="418011">
                  <a:extLst>
                    <a:ext uri="{9D8B030D-6E8A-4147-A177-3AD203B41FA5}">
                      <a16:colId xmlns:a16="http://schemas.microsoft.com/office/drawing/2014/main" xmlns="" val="20006"/>
                    </a:ext>
                  </a:extLst>
                </a:gridCol>
                <a:gridCol w="365760">
                  <a:extLst>
                    <a:ext uri="{9D8B030D-6E8A-4147-A177-3AD203B41FA5}">
                      <a16:colId xmlns:a16="http://schemas.microsoft.com/office/drawing/2014/main" xmlns="" val="20007"/>
                    </a:ext>
                  </a:extLst>
                </a:gridCol>
                <a:gridCol w="357052">
                  <a:extLst>
                    <a:ext uri="{9D8B030D-6E8A-4147-A177-3AD203B41FA5}">
                      <a16:colId xmlns:a16="http://schemas.microsoft.com/office/drawing/2014/main" xmlns="" val="20008"/>
                    </a:ext>
                  </a:extLst>
                </a:gridCol>
                <a:gridCol w="487680">
                  <a:extLst>
                    <a:ext uri="{9D8B030D-6E8A-4147-A177-3AD203B41FA5}">
                      <a16:colId xmlns:a16="http://schemas.microsoft.com/office/drawing/2014/main" xmlns="" val="20009"/>
                    </a:ext>
                  </a:extLst>
                </a:gridCol>
                <a:gridCol w="348342">
                  <a:extLst>
                    <a:ext uri="{9D8B030D-6E8A-4147-A177-3AD203B41FA5}">
                      <a16:colId xmlns:a16="http://schemas.microsoft.com/office/drawing/2014/main" xmlns="" val="20010"/>
                    </a:ext>
                  </a:extLst>
                </a:gridCol>
              </a:tblGrid>
              <a:tr h="172362">
                <a:tc rowSpan="2">
                  <a:txBody>
                    <a:bodyPr/>
                    <a:lstStyle/>
                    <a:p>
                      <a:pPr algn="ctr" rtl="0" fontAlgn="ctr"/>
                      <a:r>
                        <a:rPr lang="es-CL" sz="800" u="none" strike="noStrike" dirty="0">
                          <a:effectLst/>
                        </a:rPr>
                        <a:t>Subtitulo / 32 - Créditos</a:t>
                      </a:r>
                      <a:endParaRPr lang="es-CL" sz="800" b="1" i="0" u="none" strike="noStrike" dirty="0">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a:effectLst/>
                        </a:rPr>
                        <a:t>Ppto. M$</a:t>
                      </a:r>
                      <a:endParaRPr lang="es-CL" sz="800" b="1" i="0" u="none" strike="noStrike">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a:effectLst/>
                        </a:rPr>
                        <a:t>Ejec. M$</a:t>
                      </a:r>
                      <a:endParaRPr lang="es-CL" sz="800" b="1" i="0" u="none" strike="noStrike">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dirty="0">
                          <a:effectLst/>
                        </a:rPr>
                        <a:t>Avance</a:t>
                      </a:r>
                      <a:endParaRPr lang="es-CL" sz="800" b="1" i="0" u="none" strike="noStrike" dirty="0">
                        <a:solidFill>
                          <a:srgbClr val="FFFFFF"/>
                        </a:solidFill>
                        <a:effectLst/>
                        <a:latin typeface="Calibri" panose="020F0502020204030204" pitchFamily="34" charset="0"/>
                      </a:endParaRPr>
                    </a:p>
                  </a:txBody>
                  <a:tcPr marL="8208" marR="8208" marT="8208" marB="0" anchor="ctr"/>
                </a:tc>
                <a:tc gridSpan="2">
                  <a:txBody>
                    <a:bodyPr/>
                    <a:lstStyle/>
                    <a:p>
                      <a:pPr algn="ctr" rtl="0" fontAlgn="ctr"/>
                      <a:r>
                        <a:rPr lang="es-CL" sz="800" u="none" strike="noStrike" dirty="0" err="1">
                          <a:effectLst/>
                        </a:rPr>
                        <a:t>Masc</a:t>
                      </a:r>
                      <a:r>
                        <a:rPr lang="es-CL" sz="800" u="none" strike="noStrike" dirty="0">
                          <a:effectLst/>
                        </a:rPr>
                        <a:t>.</a:t>
                      </a:r>
                      <a:endParaRPr lang="es-CL" sz="800" b="1" i="0" u="none" strike="noStrike" dirty="0">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tc gridSpan="2">
                  <a:txBody>
                    <a:bodyPr/>
                    <a:lstStyle/>
                    <a:p>
                      <a:pPr algn="ctr" rtl="0" fontAlgn="ctr"/>
                      <a:r>
                        <a:rPr lang="es-CL" sz="800" u="none" strike="noStrike">
                          <a:effectLst/>
                        </a:rPr>
                        <a:t>Fem.</a:t>
                      </a:r>
                      <a:endParaRPr lang="es-CL" sz="800" b="1" i="0" u="none" strike="noStrike">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tc rowSpan="2">
                  <a:txBody>
                    <a:bodyPr/>
                    <a:lstStyle/>
                    <a:p>
                      <a:pPr algn="ctr" rtl="0" fontAlgn="ctr"/>
                      <a:r>
                        <a:rPr lang="es-CL" sz="800" u="none" strike="noStrike">
                          <a:effectLst/>
                        </a:rPr>
                        <a:t>Pers. Jurid.</a:t>
                      </a:r>
                      <a:endParaRPr lang="es-CL" sz="800" b="1" i="0" u="none" strike="noStrike">
                        <a:solidFill>
                          <a:srgbClr val="FFFFFF"/>
                        </a:solidFill>
                        <a:effectLst/>
                        <a:latin typeface="Calibri" panose="020F0502020204030204" pitchFamily="34" charset="0"/>
                      </a:endParaRPr>
                    </a:p>
                  </a:txBody>
                  <a:tcPr marL="8208" marR="8208" marT="8208" marB="0" anchor="ctr"/>
                </a:tc>
                <a:tc gridSpan="2">
                  <a:txBody>
                    <a:bodyPr/>
                    <a:lstStyle/>
                    <a:p>
                      <a:pPr algn="ctr" rtl="0" fontAlgn="ctr"/>
                      <a:r>
                        <a:rPr lang="es-CL" sz="800" u="none" strike="noStrike">
                          <a:effectLst/>
                        </a:rPr>
                        <a:t>Total</a:t>
                      </a:r>
                      <a:endParaRPr lang="es-CL" sz="800" b="1" i="0" u="none" strike="noStrike">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extLst>
                  <a:ext uri="{0D108BD9-81ED-4DB2-BD59-A6C34878D82A}">
                    <a16:rowId xmlns:a16="http://schemas.microsoft.com/office/drawing/2014/main" xmlns="" val="10000"/>
                  </a:ext>
                </a:extLst>
              </a:tr>
              <a:tr h="180570">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vMerge="1">
                  <a:txBody>
                    <a:bodyPr/>
                    <a:lstStyle/>
                    <a:p>
                      <a:endParaRPr lang="es-CL"/>
                    </a:p>
                  </a:txBody>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extLst>
                  <a:ext uri="{0D108BD9-81ED-4DB2-BD59-A6C34878D82A}">
                    <a16:rowId xmlns:a16="http://schemas.microsoft.com/office/drawing/2014/main" xmlns="" val="10001"/>
                  </a:ext>
                </a:extLst>
              </a:tr>
              <a:tr h="180570">
                <a:tc>
                  <a:txBody>
                    <a:bodyPr/>
                    <a:lstStyle/>
                    <a:p>
                      <a:pPr algn="l" rtl="0" fontAlgn="ctr"/>
                      <a:r>
                        <a:rPr lang="es-CL" sz="800" u="none" strike="noStrike">
                          <a:effectLst/>
                        </a:rPr>
                        <a:t>32.04.004 - Créditos Corto Plazo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3.860.156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3.852.295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99,80%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rtl="0" fontAlgn="ctr"/>
                      <a:r>
                        <a:rPr lang="es-CL" sz="900" b="0" i="0" u="none" strike="noStrike" dirty="0" smtClean="0">
                          <a:solidFill>
                            <a:srgbClr val="000000"/>
                          </a:solidFill>
                          <a:effectLst/>
                          <a:latin typeface="Calibri" panose="020F0502020204030204" pitchFamily="34" charset="0"/>
                        </a:rPr>
                        <a:t>1.293</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471</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476</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141</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5</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1.769</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612</a:t>
                      </a:r>
                      <a:endParaRPr lang="es-CL"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2"/>
                  </a:ext>
                </a:extLst>
              </a:tr>
              <a:tr h="172362">
                <a:tc>
                  <a:txBody>
                    <a:bodyPr/>
                    <a:lstStyle/>
                    <a:p>
                      <a:pPr algn="l" rtl="0" fontAlgn="ctr"/>
                      <a:r>
                        <a:rPr lang="es-CL" sz="800" u="none" strike="noStrike">
                          <a:effectLst/>
                        </a:rPr>
                        <a:t>32.04.005 - Créditos Largo Plazo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1.661.178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1.661.050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99,99%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rtl="0" fontAlgn="ctr"/>
                      <a:r>
                        <a:rPr lang="es-CL" sz="900" b="0" i="0" u="none" strike="noStrike" dirty="0" smtClean="0">
                          <a:solidFill>
                            <a:srgbClr val="000000"/>
                          </a:solidFill>
                          <a:effectLst/>
                          <a:latin typeface="Calibri" panose="020F0502020204030204" pitchFamily="34" charset="0"/>
                        </a:rPr>
                        <a:t>407</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707</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237</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341</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2</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644</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1.048</a:t>
                      </a:r>
                      <a:endParaRPr lang="es-CL"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3"/>
                  </a:ext>
                </a:extLst>
              </a:tr>
              <a:tr h="172362">
                <a:tc>
                  <a:txBody>
                    <a:bodyPr/>
                    <a:lstStyle/>
                    <a:p>
                      <a:pPr algn="l" rtl="0" fontAlgn="ctr"/>
                      <a:r>
                        <a:rPr lang="es-CL" sz="800" u="none" strike="noStrike">
                          <a:effectLst/>
                        </a:rPr>
                        <a:t>32.04.006 - Fondo Rotatorio Ley 18450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26.743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26.740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latin typeface="Calibri" panose="020F0502020204030204" pitchFamily="34" charset="0"/>
                          <a:ea typeface="Calibri" panose="020F0502020204030204" pitchFamily="34" charset="0"/>
                          <a:cs typeface="Calibri" panose="020F0502020204030204" pitchFamily="34" charset="0"/>
                        </a:rPr>
                        <a:t>99,99%</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rtl="0" fontAlgn="ctr"/>
                      <a:r>
                        <a:rPr lang="es-CL" sz="900" b="0" i="0" u="none" strike="noStrike" dirty="0" smtClean="0">
                          <a:solidFill>
                            <a:srgbClr val="000000"/>
                          </a:solidFill>
                          <a:effectLst/>
                          <a:latin typeface="Calibri" panose="020F0502020204030204" pitchFamily="34" charset="0"/>
                        </a:rPr>
                        <a:t>1</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2</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3</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4"/>
                  </a:ext>
                </a:extLst>
              </a:tr>
              <a:tr h="172362">
                <a:tc>
                  <a:txBody>
                    <a:bodyPr/>
                    <a:lstStyle/>
                    <a:p>
                      <a:pPr algn="l" rtl="0" fontAlgn="ctr"/>
                      <a:r>
                        <a:rPr lang="es-CL" sz="800" b="1" u="none" strike="noStrike" dirty="0">
                          <a:effectLst/>
                        </a:rPr>
                        <a:t>Total</a:t>
                      </a:r>
                      <a:endParaRPr lang="es-CL" sz="800" b="1" i="0" u="none" strike="noStrike" dirty="0">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b="1">
                          <a:effectLst/>
                          <a:latin typeface="Calibri" panose="020F0502020204030204" pitchFamily="34" charset="0"/>
                          <a:ea typeface="Calibri" panose="020F0502020204030204" pitchFamily="34" charset="0"/>
                          <a:cs typeface="Calibri" panose="020F0502020204030204" pitchFamily="34" charset="0"/>
                        </a:rPr>
                        <a:t>5.548.077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latin typeface="Calibri" panose="020F0502020204030204" pitchFamily="34" charset="0"/>
                          <a:ea typeface="Calibri" panose="020F0502020204030204" pitchFamily="34" charset="0"/>
                          <a:cs typeface="Calibri" panose="020F0502020204030204" pitchFamily="34" charset="0"/>
                        </a:rPr>
                        <a:t>5.540.085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latin typeface="Calibri" panose="020F0502020204030204" pitchFamily="34" charset="0"/>
                          <a:ea typeface="Calibri" panose="020F0502020204030204" pitchFamily="34" charset="0"/>
                          <a:cs typeface="Calibri" panose="020F0502020204030204" pitchFamily="34" charset="0"/>
                        </a:rPr>
                        <a:t>99,86%</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5">
                  <a:txBody>
                    <a:bodyPr/>
                    <a:lstStyle/>
                    <a:p>
                      <a:pPr algn="ctr" rtl="0" fontAlgn="ctr"/>
                      <a:r>
                        <a:rPr lang="es-CL" sz="800" b="1" u="none" strike="noStrike" dirty="0">
                          <a:effectLst/>
                        </a:rPr>
                        <a:t>Total de Créditos directos otorgados</a:t>
                      </a:r>
                      <a:endParaRPr lang="es-CL" sz="800" b="1" i="0" u="none" strike="noStrike" dirty="0">
                        <a:solidFill>
                          <a:srgbClr val="000000"/>
                        </a:solidFill>
                        <a:effectLst/>
                        <a:latin typeface="Calibri" panose="020F0502020204030204" pitchFamily="34" charset="0"/>
                      </a:endParaRPr>
                    </a:p>
                  </a:txBody>
                  <a:tcPr marL="8208" marR="8208" marT="8208" marB="0" anchor="ct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gridSpan="2">
                  <a:txBody>
                    <a:bodyPr/>
                    <a:lstStyle/>
                    <a:p>
                      <a:pPr algn="ctr" rtl="0" fontAlgn="ctr"/>
                      <a:r>
                        <a:rPr lang="es-CL" sz="800" b="1" i="0" u="none" strike="noStrike" dirty="0" smtClean="0">
                          <a:solidFill>
                            <a:srgbClr val="000000"/>
                          </a:solidFill>
                          <a:effectLst/>
                          <a:latin typeface="Calibri" panose="020F0502020204030204" pitchFamily="34" charset="0"/>
                        </a:rPr>
                        <a:t>2.416</a:t>
                      </a:r>
                      <a:endParaRPr lang="es-CL" sz="800" b="1" i="0" u="none" strike="noStrike" dirty="0">
                        <a:solidFill>
                          <a:srgbClr val="000000"/>
                        </a:solidFill>
                        <a:effectLst/>
                        <a:latin typeface="Calibri" panose="020F0502020204030204" pitchFamily="34" charset="0"/>
                      </a:endParaRPr>
                    </a:p>
                  </a:txBody>
                  <a:tcPr marL="8208" marR="8208" marT="8208" marB="0" anchor="ctr"/>
                </a:tc>
                <a:tc hMerge="1">
                  <a:txBody>
                    <a:bodyPr/>
                    <a:lstStyle/>
                    <a:p>
                      <a:endParaRPr lang="es-CL"/>
                    </a:p>
                  </a:txBody>
                  <a:tcPr/>
                </a:tc>
                <a:extLst>
                  <a:ext uri="{0D108BD9-81ED-4DB2-BD59-A6C34878D82A}">
                    <a16:rowId xmlns:a16="http://schemas.microsoft.com/office/drawing/2014/main" xmlns="" val="10006"/>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78153753"/>
              </p:ext>
            </p:extLst>
          </p:nvPr>
        </p:nvGraphicFramePr>
        <p:xfrm>
          <a:off x="959611" y="1360259"/>
          <a:ext cx="6218555" cy="1614238"/>
        </p:xfrm>
        <a:graphic>
          <a:graphicData uri="http://schemas.openxmlformats.org/drawingml/2006/table">
            <a:tbl>
              <a:tblPr firstRow="1" firstCol="1" bandRow="1">
                <a:tableStyleId>{5C22544A-7EE6-4342-B048-85BDC9FD1C3A}</a:tableStyleId>
              </a:tblPr>
              <a:tblGrid>
                <a:gridCol w="2524125">
                  <a:extLst>
                    <a:ext uri="{9D8B030D-6E8A-4147-A177-3AD203B41FA5}">
                      <a16:colId xmlns:a16="http://schemas.microsoft.com/office/drawing/2014/main" xmlns="" val="20000"/>
                    </a:ext>
                  </a:extLst>
                </a:gridCol>
                <a:gridCol w="723900">
                  <a:extLst>
                    <a:ext uri="{9D8B030D-6E8A-4147-A177-3AD203B41FA5}">
                      <a16:colId xmlns:a16="http://schemas.microsoft.com/office/drawing/2014/main" xmlns="" val="20001"/>
                    </a:ext>
                  </a:extLst>
                </a:gridCol>
                <a:gridCol w="630555">
                  <a:extLst>
                    <a:ext uri="{9D8B030D-6E8A-4147-A177-3AD203B41FA5}">
                      <a16:colId xmlns:a16="http://schemas.microsoft.com/office/drawing/2014/main" xmlns="" val="20002"/>
                    </a:ext>
                  </a:extLst>
                </a:gridCol>
                <a:gridCol w="539750">
                  <a:extLst>
                    <a:ext uri="{9D8B030D-6E8A-4147-A177-3AD203B41FA5}">
                      <a16:colId xmlns:a16="http://schemas.microsoft.com/office/drawing/2014/main" xmlns="" val="20003"/>
                    </a:ext>
                  </a:extLst>
                </a:gridCol>
                <a:gridCol w="450215">
                  <a:extLst>
                    <a:ext uri="{9D8B030D-6E8A-4147-A177-3AD203B41FA5}">
                      <a16:colId xmlns:a16="http://schemas.microsoft.com/office/drawing/2014/main" xmlns="" val="20004"/>
                    </a:ext>
                  </a:extLst>
                </a:gridCol>
                <a:gridCol w="450215">
                  <a:extLst>
                    <a:ext uri="{9D8B030D-6E8A-4147-A177-3AD203B41FA5}">
                      <a16:colId xmlns:a16="http://schemas.microsoft.com/office/drawing/2014/main" xmlns="" val="20005"/>
                    </a:ext>
                  </a:extLst>
                </a:gridCol>
                <a:gridCol w="449580">
                  <a:extLst>
                    <a:ext uri="{9D8B030D-6E8A-4147-A177-3AD203B41FA5}">
                      <a16:colId xmlns:a16="http://schemas.microsoft.com/office/drawing/2014/main" xmlns="" val="20006"/>
                    </a:ext>
                  </a:extLst>
                </a:gridCol>
                <a:gridCol w="450215">
                  <a:extLst>
                    <a:ext uri="{9D8B030D-6E8A-4147-A177-3AD203B41FA5}">
                      <a16:colId xmlns:a16="http://schemas.microsoft.com/office/drawing/2014/main" xmlns="" val="20007"/>
                    </a:ext>
                  </a:extLst>
                </a:gridCol>
              </a:tblGrid>
              <a:tr h="0">
                <a:tc>
                  <a:txBody>
                    <a:bodyPr/>
                    <a:lstStyle/>
                    <a:p>
                      <a:pPr>
                        <a:lnSpc>
                          <a:spcPct val="107000"/>
                        </a:lnSpc>
                        <a:spcAft>
                          <a:spcPts val="0"/>
                        </a:spcAft>
                      </a:pPr>
                      <a:r>
                        <a:rPr lang="es-CL" sz="900" dirty="0">
                          <a:effectLst/>
                        </a:rPr>
                        <a:t>Subtitulo / 24 - Transferencias Corrientes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Ppto.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Ejec.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Avance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Masc.</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Fem.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Pers. Jurid.</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Total</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0"/>
                  </a:ext>
                </a:extLst>
              </a:tr>
              <a:tr h="0">
                <a:tc>
                  <a:txBody>
                    <a:bodyPr/>
                    <a:lstStyle/>
                    <a:p>
                      <a:pPr>
                        <a:lnSpc>
                          <a:spcPct val="107000"/>
                        </a:lnSpc>
                        <a:spcAft>
                          <a:spcPts val="0"/>
                        </a:spcAft>
                      </a:pPr>
                      <a:r>
                        <a:rPr lang="es-CL" sz="900">
                          <a:effectLst/>
                        </a:rPr>
                        <a:t>24.01.386 - Seguro Agrícola</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874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1.085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1"/>
                  </a:ext>
                </a:extLst>
              </a:tr>
              <a:tr h="0">
                <a:tc>
                  <a:txBody>
                    <a:bodyPr/>
                    <a:lstStyle/>
                    <a:p>
                      <a:pPr>
                        <a:lnSpc>
                          <a:spcPct val="107000"/>
                        </a:lnSpc>
                        <a:spcAft>
                          <a:spcPts val="0"/>
                        </a:spcAft>
                      </a:pPr>
                      <a:r>
                        <a:rPr lang="es-CL" sz="900">
                          <a:effectLst/>
                        </a:rPr>
                        <a:t>24.01.389 - Sistema de Incentivos Ley Nº 20,412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1.968.277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1.965.645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99,87%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967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393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1.364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2"/>
                  </a:ext>
                </a:extLst>
              </a:tr>
              <a:tr h="0">
                <a:tc>
                  <a:txBody>
                    <a:bodyPr/>
                    <a:lstStyle/>
                    <a:p>
                      <a:pPr>
                        <a:lnSpc>
                          <a:spcPct val="107000"/>
                        </a:lnSpc>
                        <a:spcAft>
                          <a:spcPts val="0"/>
                        </a:spcAft>
                      </a:pPr>
                      <a:r>
                        <a:rPr lang="es-CL" sz="900">
                          <a:effectLst/>
                        </a:rPr>
                        <a:t>24.01.404 - Emergencias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815.102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815.102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3.058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1.942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3"/>
                  </a:ext>
                </a:extLst>
              </a:tr>
              <a:tr h="0">
                <a:tc>
                  <a:txBody>
                    <a:bodyPr/>
                    <a:lstStyle/>
                    <a:p>
                      <a:pPr>
                        <a:lnSpc>
                          <a:spcPct val="107000"/>
                        </a:lnSpc>
                        <a:spcAft>
                          <a:spcPts val="0"/>
                        </a:spcAft>
                      </a:pPr>
                      <a:r>
                        <a:rPr lang="es-CL" sz="900">
                          <a:effectLst/>
                        </a:rPr>
                        <a:t>24.01.407 - Desarrollo Capacidades Productivas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76.483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74.443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97,33%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4"/>
                  </a:ext>
                </a:extLst>
              </a:tr>
              <a:tr h="0">
                <a:tc>
                  <a:txBody>
                    <a:bodyPr/>
                    <a:lstStyle/>
                    <a:p>
                      <a:pPr>
                        <a:lnSpc>
                          <a:spcPct val="107000"/>
                        </a:lnSpc>
                        <a:spcAft>
                          <a:spcPts val="0"/>
                        </a:spcAft>
                      </a:pPr>
                      <a:r>
                        <a:rPr lang="es-CL" sz="900">
                          <a:effectLst/>
                        </a:rPr>
                        <a:t>24.01.415 - Servicios De Asesoría Técnica - SAT</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931.958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889.527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95,45%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974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240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1.223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5"/>
                  </a:ext>
                </a:extLst>
              </a:tr>
              <a:tr h="0">
                <a:tc>
                  <a:txBody>
                    <a:bodyPr/>
                    <a:lstStyle/>
                    <a:p>
                      <a:pPr>
                        <a:lnSpc>
                          <a:spcPct val="107000"/>
                        </a:lnSpc>
                        <a:spcAft>
                          <a:spcPts val="0"/>
                        </a:spcAft>
                      </a:pPr>
                      <a:r>
                        <a:rPr lang="es-CL" sz="900">
                          <a:effectLst/>
                        </a:rPr>
                        <a:t>24.01.416 - Programa PRODESAL Asesorías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2.322.189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2.321.755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2.685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2.340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5.034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6"/>
                  </a:ext>
                </a:extLst>
              </a:tr>
              <a:tr h="0">
                <a:tc>
                  <a:txBody>
                    <a:bodyPr/>
                    <a:lstStyle/>
                    <a:p>
                      <a:pPr>
                        <a:lnSpc>
                          <a:spcPct val="107000"/>
                        </a:lnSpc>
                        <a:spcAft>
                          <a:spcPts val="0"/>
                        </a:spcAft>
                      </a:pPr>
                      <a:r>
                        <a:rPr lang="es-CL" sz="900" dirty="0">
                          <a:effectLst/>
                        </a:rPr>
                        <a:t>24.01.420 - Alianzas Productivas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243.111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213.621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87,87%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0"/>
                  </a:ext>
                </a:extLst>
              </a:tr>
              <a:tr h="0">
                <a:tc>
                  <a:txBody>
                    <a:bodyPr/>
                    <a:lstStyle/>
                    <a:p>
                      <a:pPr>
                        <a:lnSpc>
                          <a:spcPct val="107000"/>
                        </a:lnSpc>
                        <a:spcAft>
                          <a:spcPts val="0"/>
                        </a:spcAft>
                      </a:pPr>
                      <a:r>
                        <a:rPr lang="es-CL" sz="900">
                          <a:effectLst/>
                        </a:rPr>
                        <a:t>24.01.421 - Asesoría para Comercialización</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25.314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20.818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82,24%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1"/>
                  </a:ext>
                </a:extLst>
              </a:tr>
              <a:tr h="0">
                <a:tc>
                  <a:txBody>
                    <a:bodyPr/>
                    <a:lstStyle/>
                    <a:p>
                      <a:pPr>
                        <a:lnSpc>
                          <a:spcPct val="107000"/>
                        </a:lnSpc>
                        <a:spcAft>
                          <a:spcPts val="0"/>
                        </a:spcAft>
                      </a:pPr>
                      <a:r>
                        <a:rPr lang="es-CL" sz="900" b="1">
                          <a:effectLst/>
                        </a:rPr>
                        <a:t>Total</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6.382.434</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6.300.912</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98,72%</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5069</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3491</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82</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8642</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2"/>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2672989988"/>
              </p:ext>
            </p:extLst>
          </p:nvPr>
        </p:nvGraphicFramePr>
        <p:xfrm>
          <a:off x="964372" y="4603272"/>
          <a:ext cx="6209031" cy="1614238"/>
        </p:xfrm>
        <a:graphic>
          <a:graphicData uri="http://schemas.openxmlformats.org/drawingml/2006/table">
            <a:tbl>
              <a:tblPr firstRow="1" firstCol="1" bandRow="1">
                <a:tableStyleId>{5C22544A-7EE6-4342-B048-85BDC9FD1C3A}</a:tableStyleId>
              </a:tblPr>
              <a:tblGrid>
                <a:gridCol w="2521031">
                  <a:extLst>
                    <a:ext uri="{9D8B030D-6E8A-4147-A177-3AD203B41FA5}">
                      <a16:colId xmlns:a16="http://schemas.microsoft.com/office/drawing/2014/main" xmlns="" val="20000"/>
                    </a:ext>
                  </a:extLst>
                </a:gridCol>
                <a:gridCol w="723013">
                  <a:extLst>
                    <a:ext uri="{9D8B030D-6E8A-4147-A177-3AD203B41FA5}">
                      <a16:colId xmlns:a16="http://schemas.microsoft.com/office/drawing/2014/main" xmlns="" val="20001"/>
                    </a:ext>
                  </a:extLst>
                </a:gridCol>
                <a:gridCol w="629782">
                  <a:extLst>
                    <a:ext uri="{9D8B030D-6E8A-4147-A177-3AD203B41FA5}">
                      <a16:colId xmlns:a16="http://schemas.microsoft.com/office/drawing/2014/main" xmlns="" val="20002"/>
                    </a:ext>
                  </a:extLst>
                </a:gridCol>
                <a:gridCol w="536552">
                  <a:extLst>
                    <a:ext uri="{9D8B030D-6E8A-4147-A177-3AD203B41FA5}">
                      <a16:colId xmlns:a16="http://schemas.microsoft.com/office/drawing/2014/main" xmlns="" val="20003"/>
                    </a:ext>
                  </a:extLst>
                </a:gridCol>
                <a:gridCol w="408439">
                  <a:extLst>
                    <a:ext uri="{9D8B030D-6E8A-4147-A177-3AD203B41FA5}">
                      <a16:colId xmlns:a16="http://schemas.microsoft.com/office/drawing/2014/main" xmlns="" val="20004"/>
                    </a:ext>
                  </a:extLst>
                </a:gridCol>
                <a:gridCol w="473764">
                  <a:extLst>
                    <a:ext uri="{9D8B030D-6E8A-4147-A177-3AD203B41FA5}">
                      <a16:colId xmlns:a16="http://schemas.microsoft.com/office/drawing/2014/main" xmlns="" val="20005"/>
                    </a:ext>
                  </a:extLst>
                </a:gridCol>
                <a:gridCol w="466787">
                  <a:extLst>
                    <a:ext uri="{9D8B030D-6E8A-4147-A177-3AD203B41FA5}">
                      <a16:colId xmlns:a16="http://schemas.microsoft.com/office/drawing/2014/main" xmlns="" val="20006"/>
                    </a:ext>
                  </a:extLst>
                </a:gridCol>
                <a:gridCol w="449663">
                  <a:extLst>
                    <a:ext uri="{9D8B030D-6E8A-4147-A177-3AD203B41FA5}">
                      <a16:colId xmlns:a16="http://schemas.microsoft.com/office/drawing/2014/main" xmlns="" val="20007"/>
                    </a:ext>
                  </a:extLst>
                </a:gridCol>
              </a:tblGrid>
              <a:tr h="0">
                <a:tc>
                  <a:txBody>
                    <a:bodyPr/>
                    <a:lstStyle/>
                    <a:p>
                      <a:pPr>
                        <a:lnSpc>
                          <a:spcPct val="107000"/>
                        </a:lnSpc>
                        <a:spcAft>
                          <a:spcPts val="0"/>
                        </a:spcAft>
                      </a:pPr>
                      <a:r>
                        <a:rPr lang="es-CL" sz="900" dirty="0">
                          <a:effectLst/>
                        </a:rPr>
                        <a:t>Subtitulo / 33 - Transferencias de Capital</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Ppto.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Ejec.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Avance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Masc.</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Fem.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Pers. Jurid.</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Total</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0"/>
                  </a:ext>
                </a:extLst>
              </a:tr>
              <a:tr h="0">
                <a:tc>
                  <a:txBody>
                    <a:bodyPr/>
                    <a:lstStyle/>
                    <a:p>
                      <a:pPr>
                        <a:lnSpc>
                          <a:spcPct val="107000"/>
                        </a:lnSpc>
                        <a:spcAft>
                          <a:spcPts val="0"/>
                        </a:spcAft>
                      </a:pPr>
                      <a:r>
                        <a:rPr lang="es-CL" sz="900">
                          <a:effectLst/>
                        </a:rPr>
                        <a:t>33.01.001 - Riego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1.371.154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1.255.007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91,53%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250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376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1"/>
                  </a:ext>
                </a:extLst>
              </a:tr>
              <a:tr h="0">
                <a:tc>
                  <a:txBody>
                    <a:bodyPr/>
                    <a:lstStyle/>
                    <a:p>
                      <a:pPr>
                        <a:lnSpc>
                          <a:spcPct val="107000"/>
                        </a:lnSpc>
                        <a:spcAft>
                          <a:spcPts val="0"/>
                        </a:spcAft>
                      </a:pPr>
                      <a:r>
                        <a:rPr lang="es-CL" sz="900">
                          <a:effectLst/>
                        </a:rPr>
                        <a:t>33.01.002 - Programa PDI</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34.722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34.722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2"/>
                  </a:ext>
                </a:extLst>
              </a:tr>
              <a:tr h="0">
                <a:tc>
                  <a:txBody>
                    <a:bodyPr/>
                    <a:lstStyle/>
                    <a:p>
                      <a:pPr>
                        <a:lnSpc>
                          <a:spcPct val="107000"/>
                        </a:lnSpc>
                        <a:spcAft>
                          <a:spcPts val="0"/>
                        </a:spcAft>
                      </a:pPr>
                      <a:r>
                        <a:rPr lang="es-CL" sz="900">
                          <a:effectLst/>
                        </a:rPr>
                        <a:t>33.01.006 - Programa PRODESAL Inversiones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2.234.988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2.230.608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99,80%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3.845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3.497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7.343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3"/>
                  </a:ext>
                </a:extLst>
              </a:tr>
              <a:tr h="0">
                <a:tc>
                  <a:txBody>
                    <a:bodyPr/>
                    <a:lstStyle/>
                    <a:p>
                      <a:pPr>
                        <a:lnSpc>
                          <a:spcPct val="107000"/>
                        </a:lnSpc>
                        <a:spcAft>
                          <a:spcPts val="0"/>
                        </a:spcAft>
                      </a:pPr>
                      <a:r>
                        <a:rPr lang="es-CL" sz="900" dirty="0">
                          <a:effectLst/>
                        </a:rPr>
                        <a:t>33.01.008 - Programa Praderas Suplementarias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353.783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353.783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501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5"/>
                  </a:ext>
                </a:extLst>
              </a:tr>
              <a:tr h="0">
                <a:tc>
                  <a:txBody>
                    <a:bodyPr/>
                    <a:lstStyle/>
                    <a:p>
                      <a:pPr>
                        <a:lnSpc>
                          <a:spcPct val="107000"/>
                        </a:lnSpc>
                        <a:spcAft>
                          <a:spcPts val="0"/>
                        </a:spcAft>
                      </a:pPr>
                      <a:r>
                        <a:rPr lang="es-CL" sz="900">
                          <a:effectLst/>
                        </a:rPr>
                        <a:t>33.01.009 - Alianzas Productivas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227.246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227.246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6"/>
                  </a:ext>
                </a:extLst>
              </a:tr>
              <a:tr h="0">
                <a:tc>
                  <a:txBody>
                    <a:bodyPr/>
                    <a:lstStyle/>
                    <a:p>
                      <a:pPr>
                        <a:lnSpc>
                          <a:spcPct val="107000"/>
                        </a:lnSpc>
                        <a:spcAft>
                          <a:spcPts val="0"/>
                        </a:spcAft>
                      </a:pPr>
                      <a:r>
                        <a:rPr lang="es-CL" sz="900">
                          <a:effectLst/>
                        </a:rPr>
                        <a:t>33.01.010 - Convenio INDAP - PRODEMU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25.774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25.774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7"/>
                  </a:ext>
                </a:extLst>
              </a:tr>
              <a:tr h="0">
                <a:tc>
                  <a:txBody>
                    <a:bodyPr/>
                    <a:lstStyle/>
                    <a:p>
                      <a:pPr>
                        <a:lnSpc>
                          <a:spcPct val="107000"/>
                        </a:lnSpc>
                        <a:spcAft>
                          <a:spcPts val="0"/>
                        </a:spcAft>
                      </a:pPr>
                      <a:r>
                        <a:rPr lang="es-CL" sz="900" dirty="0">
                          <a:effectLst/>
                        </a:rPr>
                        <a:t>33.01.012 - Inversiones para Comercialización</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9"/>
                  </a:ext>
                </a:extLst>
              </a:tr>
              <a:tr h="0">
                <a:tc>
                  <a:txBody>
                    <a:bodyPr/>
                    <a:lstStyle/>
                    <a:p>
                      <a:pPr>
                        <a:lnSpc>
                          <a:spcPct val="107000"/>
                        </a:lnSpc>
                        <a:spcAft>
                          <a:spcPts val="0"/>
                        </a:spcAft>
                      </a:pPr>
                      <a:r>
                        <a:rPr lang="es-CL" sz="900">
                          <a:effectLst/>
                        </a:rPr>
                        <a:t>33.01.013 - Inversiones SAT</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754.049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754.049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311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0"/>
                  </a:ext>
                </a:extLst>
              </a:tr>
              <a:tr h="0">
                <a:tc>
                  <a:txBody>
                    <a:bodyPr/>
                    <a:lstStyle/>
                    <a:p>
                      <a:pPr>
                        <a:lnSpc>
                          <a:spcPct val="107000"/>
                        </a:lnSpc>
                        <a:spcAft>
                          <a:spcPts val="0"/>
                        </a:spcAft>
                      </a:pPr>
                      <a:r>
                        <a:rPr lang="es-CL" sz="900" b="1">
                          <a:effectLst/>
                        </a:rPr>
                        <a:t>Total</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5.009.716</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4.889.189</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97,59%</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4.561</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3.820</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8.390</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1"/>
                  </a:ext>
                </a:extLst>
              </a:tr>
            </a:tbl>
          </a:graphicData>
        </a:graphic>
      </p:graphicFrame>
      <p:graphicFrame>
        <p:nvGraphicFramePr>
          <p:cNvPr id="16" name="Gráfico 15"/>
          <p:cNvGraphicFramePr/>
          <p:nvPr>
            <p:extLst>
              <p:ext uri="{D42A27DB-BD31-4B8C-83A1-F6EECF244321}">
                <p14:modId xmlns:p14="http://schemas.microsoft.com/office/powerpoint/2010/main" val="3469313468"/>
              </p:ext>
            </p:extLst>
          </p:nvPr>
        </p:nvGraphicFramePr>
        <p:xfrm>
          <a:off x="7187509" y="1437692"/>
          <a:ext cx="1891030" cy="14309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Gráfico 16"/>
          <p:cNvGraphicFramePr/>
          <p:nvPr>
            <p:extLst>
              <p:ext uri="{D42A27DB-BD31-4B8C-83A1-F6EECF244321}">
                <p14:modId xmlns:p14="http://schemas.microsoft.com/office/powerpoint/2010/main" val="3545104367"/>
              </p:ext>
            </p:extLst>
          </p:nvPr>
        </p:nvGraphicFramePr>
        <p:xfrm>
          <a:off x="7238358" y="3158699"/>
          <a:ext cx="1891665" cy="126369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Gráfico 17"/>
          <p:cNvGraphicFramePr/>
          <p:nvPr>
            <p:extLst>
              <p:ext uri="{D42A27DB-BD31-4B8C-83A1-F6EECF244321}">
                <p14:modId xmlns:p14="http://schemas.microsoft.com/office/powerpoint/2010/main" val="1969928472"/>
              </p:ext>
            </p:extLst>
          </p:nvPr>
        </p:nvGraphicFramePr>
        <p:xfrm>
          <a:off x="7187509" y="4664800"/>
          <a:ext cx="1891665" cy="1352381"/>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4967795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arcador de contenido 3"/>
          <p:cNvSpPr>
            <a:spLocks noGrp="1"/>
          </p:cNvSpPr>
          <p:nvPr>
            <p:ph idx="1"/>
          </p:nvPr>
        </p:nvSpPr>
        <p:spPr>
          <a:xfrm>
            <a:off x="484742" y="859317"/>
            <a:ext cx="8229600" cy="5002442"/>
          </a:xfrm>
        </p:spPr>
        <p:txBody>
          <a:bodyPr>
            <a:normAutofit/>
          </a:bodyPr>
          <a:lstStyle/>
          <a:p>
            <a:pPr marL="0" indent="0">
              <a:buNone/>
            </a:pPr>
            <a:r>
              <a:rPr lang="es-CL" sz="2000" b="1" dirty="0" smtClean="0"/>
              <a:t>Biobío </a:t>
            </a:r>
            <a:endParaRPr lang="es-CL" sz="2000" b="1" dirty="0"/>
          </a:p>
        </p:txBody>
      </p:sp>
      <p:pic>
        <p:nvPicPr>
          <p:cNvPr id="10" name="Imagen 9"/>
          <p:cNvPicPr>
            <a:picLocks noChangeAspect="1"/>
          </p:cNvPicPr>
          <p:nvPr/>
        </p:nvPicPr>
        <p:blipFill>
          <a:blip r:embed="rId2"/>
          <a:stretch>
            <a:fillRect/>
          </a:stretch>
        </p:blipFill>
        <p:spPr>
          <a:xfrm>
            <a:off x="6323681" y="4013023"/>
            <a:ext cx="2720291" cy="1704731"/>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84109046"/>
              </p:ext>
            </p:extLst>
          </p:nvPr>
        </p:nvGraphicFramePr>
        <p:xfrm>
          <a:off x="356211" y="1348979"/>
          <a:ext cx="5693421" cy="1779811"/>
        </p:xfrm>
        <a:graphic>
          <a:graphicData uri="http://schemas.openxmlformats.org/drawingml/2006/table">
            <a:tbl>
              <a:tblPr firstRow="1" bandRow="1">
                <a:tableStyleId>{5C22544A-7EE6-4342-B048-85BDC9FD1C3A}</a:tableStyleId>
              </a:tblPr>
              <a:tblGrid>
                <a:gridCol w="3842966">
                  <a:extLst>
                    <a:ext uri="{9D8B030D-6E8A-4147-A177-3AD203B41FA5}">
                      <a16:colId xmlns:a16="http://schemas.microsoft.com/office/drawing/2014/main" xmlns="" val="20000"/>
                    </a:ext>
                  </a:extLst>
                </a:gridCol>
                <a:gridCol w="1143918">
                  <a:extLst>
                    <a:ext uri="{9D8B030D-6E8A-4147-A177-3AD203B41FA5}">
                      <a16:colId xmlns:a16="http://schemas.microsoft.com/office/drawing/2014/main" xmlns="" val="20001"/>
                    </a:ext>
                  </a:extLst>
                </a:gridCol>
                <a:gridCol w="706537">
                  <a:extLst>
                    <a:ext uri="{9D8B030D-6E8A-4147-A177-3AD203B41FA5}">
                      <a16:colId xmlns:a16="http://schemas.microsoft.com/office/drawing/2014/main" xmlns="" val="20002"/>
                    </a:ext>
                  </a:extLst>
                </a:gridCol>
              </a:tblGrid>
              <a:tr h="270501">
                <a:tc>
                  <a:txBody>
                    <a:bodyPr/>
                    <a:lstStyle/>
                    <a:p>
                      <a:r>
                        <a:rPr lang="es-CL" sz="1100" dirty="0" smtClean="0"/>
                        <a:t>ITEM</a:t>
                      </a:r>
                      <a:endParaRPr lang="es-CL" sz="1100" dirty="0"/>
                    </a:p>
                  </a:txBody>
                  <a:tcPr/>
                </a:tc>
                <a:tc>
                  <a:txBody>
                    <a:bodyPr/>
                    <a:lstStyle/>
                    <a:p>
                      <a:pPr algn="ctr"/>
                      <a:r>
                        <a:rPr lang="es-CL" sz="1100" dirty="0" smtClean="0"/>
                        <a:t>2021</a:t>
                      </a:r>
                      <a:endParaRPr lang="es-CL" sz="1100" dirty="0"/>
                    </a:p>
                  </a:txBody>
                  <a:tcPr/>
                </a:tc>
                <a:tc>
                  <a:txBody>
                    <a:bodyPr/>
                    <a:lstStyle/>
                    <a:p>
                      <a:pPr algn="ctr"/>
                      <a:r>
                        <a:rPr lang="es-CL" sz="1100" dirty="0" smtClean="0"/>
                        <a:t>%</a:t>
                      </a:r>
                      <a:endParaRPr lang="es-CL" sz="1100" dirty="0"/>
                    </a:p>
                  </a:txBody>
                  <a:tcPr/>
                </a:tc>
                <a:extLst>
                  <a:ext uri="{0D108BD9-81ED-4DB2-BD59-A6C34878D82A}">
                    <a16:rowId xmlns:a16="http://schemas.microsoft.com/office/drawing/2014/main" xmlns="" val="10000"/>
                  </a:ext>
                </a:extLst>
              </a:tr>
              <a:tr h="308472">
                <a:tc>
                  <a:txBody>
                    <a:bodyPr/>
                    <a:lstStyle/>
                    <a:p>
                      <a:r>
                        <a:rPr lang="es-CL" sz="1100" dirty="0" smtClean="0"/>
                        <a:t>Número de usuarias/os total (incluidos Emergencia) </a:t>
                      </a:r>
                      <a:endParaRPr lang="es-CL" sz="1100" dirty="0"/>
                    </a:p>
                  </a:txBody>
                  <a:tcP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14.193</a:t>
                      </a:r>
                      <a:endParaRPr lang="es-C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es-C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308472">
                <a:tc>
                  <a:txBody>
                    <a:bodyPr/>
                    <a:lstStyle/>
                    <a:p>
                      <a:r>
                        <a:rPr lang="es-CL" sz="1100" dirty="0" smtClean="0"/>
                        <a:t>Número de usuarias/os pertenecientes a pueblos originarios </a:t>
                      </a:r>
                      <a:endParaRPr lang="es-CL" sz="1100" dirty="0"/>
                    </a:p>
                  </a:txBody>
                  <a:tcP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6.214</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44%</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297456">
                <a:tc>
                  <a:txBody>
                    <a:bodyPr/>
                    <a:lstStyle/>
                    <a:p>
                      <a:r>
                        <a:rPr lang="es-CL" sz="1100" dirty="0" smtClean="0"/>
                        <a:t>Número total</a:t>
                      </a:r>
                      <a:r>
                        <a:rPr lang="es-CL" sz="1100" baseline="0" dirty="0" smtClean="0"/>
                        <a:t> de usuarias</a:t>
                      </a:r>
                      <a:endParaRPr lang="es-CL" sz="1100" dirty="0"/>
                    </a:p>
                  </a:txBody>
                  <a:tcP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7.365</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52%</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308472">
                <a:tc>
                  <a:txBody>
                    <a:bodyPr/>
                    <a:lstStyle/>
                    <a:p>
                      <a:r>
                        <a:rPr lang="es-CL" sz="1100" dirty="0" smtClean="0"/>
                        <a:t>Número de usuarias/os jóvenes</a:t>
                      </a:r>
                      <a:r>
                        <a:rPr lang="es-CL" sz="1100" baseline="0" dirty="0" smtClean="0"/>
                        <a:t> </a:t>
                      </a:r>
                      <a:endParaRPr lang="es-CL" sz="1100" dirty="0"/>
                    </a:p>
                  </a:txBody>
                  <a:tcP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1.487</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s-CL"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286438">
                <a:tc>
                  <a:txBody>
                    <a:bodyPr/>
                    <a:lstStyle/>
                    <a:p>
                      <a:r>
                        <a:rPr lang="es-CL" sz="1100" dirty="0" smtClean="0"/>
                        <a:t>Promedio de edad </a:t>
                      </a:r>
                      <a:endParaRPr lang="es-CL" sz="1100" dirty="0"/>
                    </a:p>
                  </a:txBody>
                  <a:tcPr/>
                </a:tc>
                <a:tc gridSpan="2">
                  <a:txBody>
                    <a:bodyPr/>
                    <a:lstStyle/>
                    <a:p>
                      <a:pPr algn="ctr"/>
                      <a:r>
                        <a:rPr lang="es-CL" sz="1100" dirty="0" smtClean="0"/>
                        <a:t>56 años </a:t>
                      </a:r>
                      <a:endParaRPr lang="es-CL" sz="1100" dirty="0"/>
                    </a:p>
                  </a:txBody>
                  <a:tcPr/>
                </a:tc>
                <a:tc hMerge="1">
                  <a:txBody>
                    <a:bodyPr/>
                    <a:lstStyle/>
                    <a:p>
                      <a:endParaRPr lang="es-CL" dirty="0"/>
                    </a:p>
                  </a:txBody>
                  <a:tcPr/>
                </a:tc>
                <a:extLst>
                  <a:ext uri="{0D108BD9-81ED-4DB2-BD59-A6C34878D82A}">
                    <a16:rowId xmlns:a16="http://schemas.microsoft.com/office/drawing/2014/main" xmlns="" val="10005"/>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4106574642"/>
              </p:ext>
            </p:extLst>
          </p:nvPr>
        </p:nvGraphicFramePr>
        <p:xfrm>
          <a:off x="369065" y="3413246"/>
          <a:ext cx="5680568" cy="2106205"/>
        </p:xfrm>
        <a:graphic>
          <a:graphicData uri="http://schemas.openxmlformats.org/drawingml/2006/table">
            <a:tbl>
              <a:tblPr firstRow="1" bandRow="1">
                <a:tableStyleId>{5C22544A-7EE6-4342-B048-85BDC9FD1C3A}</a:tableStyleId>
              </a:tblPr>
              <a:tblGrid>
                <a:gridCol w="2517354">
                  <a:extLst>
                    <a:ext uri="{9D8B030D-6E8A-4147-A177-3AD203B41FA5}">
                      <a16:colId xmlns:a16="http://schemas.microsoft.com/office/drawing/2014/main" xmlns="" val="20000"/>
                    </a:ext>
                  </a:extLst>
                </a:gridCol>
                <a:gridCol w="1674564">
                  <a:extLst>
                    <a:ext uri="{9D8B030D-6E8A-4147-A177-3AD203B41FA5}">
                      <a16:colId xmlns:a16="http://schemas.microsoft.com/office/drawing/2014/main" xmlns="" val="20001"/>
                    </a:ext>
                  </a:extLst>
                </a:gridCol>
                <a:gridCol w="1488650">
                  <a:extLst>
                    <a:ext uri="{9D8B030D-6E8A-4147-A177-3AD203B41FA5}">
                      <a16:colId xmlns:a16="http://schemas.microsoft.com/office/drawing/2014/main" xmlns="" val="20002"/>
                    </a:ext>
                  </a:extLst>
                </a:gridCol>
              </a:tblGrid>
              <a:tr h="299438">
                <a:tc>
                  <a:txBody>
                    <a:bodyPr/>
                    <a:lstStyle/>
                    <a:p>
                      <a:r>
                        <a:rPr lang="es-CL" sz="1100" dirty="0" smtClean="0"/>
                        <a:t>Subtítulo</a:t>
                      </a:r>
                      <a:endParaRPr lang="es-CL" sz="1100" dirty="0"/>
                    </a:p>
                  </a:txBody>
                  <a:tcPr/>
                </a:tc>
                <a:tc>
                  <a:txBody>
                    <a:bodyPr/>
                    <a:lstStyle/>
                    <a:p>
                      <a:pPr algn="ctr" rtl="0" fontAlgn="ctr"/>
                      <a:r>
                        <a:rPr lang="es-CL" sz="1100" b="1" i="0" u="none" strike="noStrike" dirty="0">
                          <a:solidFill>
                            <a:srgbClr val="FFFFFF"/>
                          </a:solidFill>
                          <a:effectLst/>
                          <a:latin typeface="Calibri" panose="020F0502020204030204" pitchFamily="34" charset="0"/>
                        </a:rPr>
                        <a:t>Presupuesto M$ </a:t>
                      </a:r>
                      <a:r>
                        <a:rPr lang="es-CL" sz="1100" b="1" i="0" u="none" strike="noStrike" dirty="0" smtClean="0">
                          <a:solidFill>
                            <a:srgbClr val="FFFFFF"/>
                          </a:solidFill>
                          <a:effectLst/>
                          <a:latin typeface="Calibri" panose="020F0502020204030204" pitchFamily="34" charset="0"/>
                        </a:rPr>
                        <a:t>2021</a:t>
                      </a:r>
                      <a:endParaRPr lang="es-CL" sz="1100" b="1" i="0" u="none" strike="noStrike" dirty="0">
                        <a:solidFill>
                          <a:srgbClr val="FFFFFF"/>
                        </a:solidFill>
                        <a:effectLst/>
                        <a:latin typeface="Calibri" panose="020F0502020204030204" pitchFamily="34" charset="0"/>
                      </a:endParaRPr>
                    </a:p>
                  </a:txBody>
                  <a:tcPr marL="7620" marR="7620" marT="7620" marB="0" anchor="ctr"/>
                </a:tc>
                <a:tc>
                  <a:txBody>
                    <a:bodyPr/>
                    <a:lstStyle/>
                    <a:p>
                      <a:pPr algn="ctr" rtl="0" fontAlgn="ctr"/>
                      <a:r>
                        <a:rPr lang="es-CL" sz="1100" b="1" i="0" u="none" strike="noStrike" dirty="0">
                          <a:solidFill>
                            <a:srgbClr val="FFFFFF"/>
                          </a:solidFill>
                          <a:effectLst/>
                          <a:latin typeface="Calibri" panose="020F0502020204030204" pitchFamily="34" charset="0"/>
                        </a:rPr>
                        <a:t>Ejecución M$ </a:t>
                      </a:r>
                      <a:r>
                        <a:rPr lang="es-CL" sz="1100" b="1" i="0" u="none" strike="noStrike" dirty="0" smtClean="0">
                          <a:solidFill>
                            <a:srgbClr val="FFFFFF"/>
                          </a:solidFill>
                          <a:effectLst/>
                          <a:latin typeface="Calibri" panose="020F0502020204030204" pitchFamily="34" charset="0"/>
                        </a:rPr>
                        <a:t>2021</a:t>
                      </a:r>
                      <a:endParaRPr lang="es-CL" sz="1100" b="1" i="0" u="none" strike="noStrike" dirty="0">
                        <a:solidFill>
                          <a:srgbClr val="FFFFFF"/>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0"/>
                  </a:ext>
                </a:extLst>
              </a:tr>
              <a:tr h="286439">
                <a:tc>
                  <a:txBody>
                    <a:bodyPr/>
                    <a:lstStyle/>
                    <a:p>
                      <a:r>
                        <a:rPr lang="es-CL" sz="1100" dirty="0" smtClean="0"/>
                        <a:t>24 Transferencias</a:t>
                      </a:r>
                      <a:r>
                        <a:rPr lang="es-CL" sz="1100" baseline="0" dirty="0" smtClean="0"/>
                        <a:t> corrientes</a:t>
                      </a:r>
                      <a:endParaRPr lang="es-CL" sz="1100" dirty="0"/>
                    </a:p>
                  </a:txBody>
                  <a:tcP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5.758.602 </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5.683.076 </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308472">
                <a:tc>
                  <a:txBody>
                    <a:bodyPr/>
                    <a:lstStyle/>
                    <a:p>
                      <a:r>
                        <a:rPr lang="es-CL" sz="1100" dirty="0" smtClean="0"/>
                        <a:t>32 Préstamos</a:t>
                      </a:r>
                      <a:endParaRPr lang="es-CL" sz="1100" dirty="0"/>
                    </a:p>
                  </a:txBody>
                  <a:tcP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3.413.969 </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3.396.583 </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308472">
                <a:tc>
                  <a:txBody>
                    <a:bodyPr/>
                    <a:lstStyle/>
                    <a:p>
                      <a:r>
                        <a:rPr lang="es-CL" sz="1100" dirty="0" smtClean="0"/>
                        <a:t>33 Transferencias de capital</a:t>
                      </a:r>
                      <a:endParaRPr lang="es-CL" sz="1100" dirty="0"/>
                    </a:p>
                  </a:txBody>
                  <a:tcP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5.290.162 </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5.288.157 </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319490">
                <a:tc>
                  <a:txBody>
                    <a:bodyPr/>
                    <a:lstStyle/>
                    <a:p>
                      <a:r>
                        <a:rPr lang="es-CL" sz="1100" b="1" dirty="0" smtClean="0"/>
                        <a:t>Subtotal</a:t>
                      </a:r>
                      <a:r>
                        <a:rPr lang="es-CL" sz="1100" b="1" baseline="0" dirty="0" smtClean="0"/>
                        <a:t> Productos Estratégicos</a:t>
                      </a:r>
                      <a:endParaRPr lang="es-CL" sz="1100" b="1" dirty="0"/>
                    </a:p>
                  </a:txBody>
                  <a:tcP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14.462.733 </a:t>
                      </a:r>
                      <a:endParaRPr lang="es-C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14.367.816 </a:t>
                      </a:r>
                      <a:endParaRPr lang="es-CL"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275421">
                <a:tc>
                  <a:txBody>
                    <a:bodyPr/>
                    <a:lstStyle/>
                    <a:p>
                      <a:r>
                        <a:rPr lang="es-CL" sz="1100" b="1" dirty="0" smtClean="0"/>
                        <a:t>Subtotal Gestión Interna </a:t>
                      </a:r>
                      <a:endParaRPr lang="es-CL" sz="1100" b="1" dirty="0"/>
                    </a:p>
                  </a:txBody>
                  <a:tcP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2.995.469 </a:t>
                      </a:r>
                      <a:endParaRPr lang="es-C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2.991.341 </a:t>
                      </a:r>
                      <a:endParaRPr lang="es-C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308473">
                <a:tc>
                  <a:txBody>
                    <a:bodyPr/>
                    <a:lstStyle/>
                    <a:p>
                      <a:r>
                        <a:rPr lang="es-CL" sz="1100" b="1" dirty="0" smtClean="0"/>
                        <a:t>Total General </a:t>
                      </a:r>
                      <a:endParaRPr lang="es-CL" sz="1100" b="1" dirty="0"/>
                    </a:p>
                  </a:txBody>
                  <a:tcPr/>
                </a:tc>
                <a:tc>
                  <a:txBody>
                    <a:bodyPr/>
                    <a:lstStyle/>
                    <a:p>
                      <a:pPr algn="ct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17.458.202 </a:t>
                      </a:r>
                      <a:endParaRPr lang="es-CL"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17.359.158 </a:t>
                      </a:r>
                      <a:endParaRPr lang="es-C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bl>
          </a:graphicData>
        </a:graphic>
      </p:graphicFrame>
      <p:sp>
        <p:nvSpPr>
          <p:cNvPr id="11" name="CuadroTexto 10"/>
          <p:cNvSpPr txBox="1"/>
          <p:nvPr/>
        </p:nvSpPr>
        <p:spPr>
          <a:xfrm>
            <a:off x="323528" y="6357516"/>
            <a:ext cx="6983434"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a:t>
            </a:r>
            <a:r>
              <a:rPr lang="es-CL" dirty="0">
                <a:solidFill>
                  <a:srgbClr val="4D4D4D"/>
                </a:solidFill>
              </a:rPr>
              <a:t> Sistema Tesorería y SIGFE, 31 de diciembre del </a:t>
            </a:r>
            <a:r>
              <a:rPr lang="es-CL" dirty="0" smtClean="0">
                <a:solidFill>
                  <a:srgbClr val="4D4D4D"/>
                </a:solidFill>
              </a:rPr>
              <a:t>2021.</a:t>
            </a:r>
            <a:endParaRPr lang="es-CL" dirty="0">
              <a:solidFill>
                <a:srgbClr val="4D4D4D"/>
              </a:solidFill>
            </a:endParaRPr>
          </a:p>
        </p:txBody>
      </p:sp>
      <p:pic>
        <p:nvPicPr>
          <p:cNvPr id="6" name="Imagen 5"/>
          <p:cNvPicPr>
            <a:picLocks noChangeAspect="1"/>
          </p:cNvPicPr>
          <p:nvPr/>
        </p:nvPicPr>
        <p:blipFill>
          <a:blip r:embed="rId3"/>
          <a:stretch>
            <a:fillRect/>
          </a:stretch>
        </p:blipFill>
        <p:spPr>
          <a:xfrm>
            <a:off x="6323682" y="1141642"/>
            <a:ext cx="2654212" cy="2585628"/>
          </a:xfrm>
          <a:prstGeom prst="rect">
            <a:avLst/>
          </a:prstGeom>
        </p:spPr>
      </p:pic>
      <p:pic>
        <p:nvPicPr>
          <p:cNvPr id="12" name="Picture 3"/>
          <p:cNvPicPr>
            <a:picLocks noChangeAspect="1" noChangeArrowheads="1"/>
          </p:cNvPicPr>
          <p:nvPr/>
        </p:nvPicPr>
        <p:blipFill>
          <a:blip r:embed="rId4" cstate="print"/>
          <a:srcRect/>
          <a:stretch>
            <a:fillRect/>
          </a:stretch>
        </p:blipFill>
        <p:spPr bwMode="auto">
          <a:xfrm>
            <a:off x="6323682" y="643513"/>
            <a:ext cx="1067473" cy="601797"/>
          </a:xfrm>
          <a:prstGeom prst="rect">
            <a:avLst/>
          </a:prstGeom>
          <a:noFill/>
          <a:ln w="9525">
            <a:noFill/>
            <a:miter lim="800000"/>
            <a:headEnd/>
            <a:tailEnd/>
          </a:ln>
        </p:spPr>
      </p:pic>
      <p:graphicFrame>
        <p:nvGraphicFramePr>
          <p:cNvPr id="14" name="Tabla 13"/>
          <p:cNvGraphicFramePr>
            <a:graphicFrameLocks noGrp="1"/>
          </p:cNvGraphicFramePr>
          <p:nvPr>
            <p:extLst>
              <p:ext uri="{D42A27DB-BD31-4B8C-83A1-F6EECF244321}">
                <p14:modId xmlns:p14="http://schemas.microsoft.com/office/powerpoint/2010/main" val="580476308"/>
              </p:ext>
            </p:extLst>
          </p:nvPr>
        </p:nvGraphicFramePr>
        <p:xfrm>
          <a:off x="179662" y="5453772"/>
          <a:ext cx="5880467" cy="865779"/>
        </p:xfrm>
        <a:graphic>
          <a:graphicData uri="http://schemas.openxmlformats.org/drawingml/2006/table">
            <a:tbl>
              <a:tblPr/>
              <a:tblGrid>
                <a:gridCol w="1154119">
                  <a:extLst>
                    <a:ext uri="{9D8B030D-6E8A-4147-A177-3AD203B41FA5}">
                      <a16:colId xmlns:a16="http://schemas.microsoft.com/office/drawing/2014/main" xmlns="" val="20000"/>
                    </a:ext>
                  </a:extLst>
                </a:gridCol>
                <a:gridCol w="4726348">
                  <a:extLst>
                    <a:ext uri="{9D8B030D-6E8A-4147-A177-3AD203B41FA5}">
                      <a16:colId xmlns:a16="http://schemas.microsoft.com/office/drawing/2014/main" xmlns="" val="20001"/>
                    </a:ext>
                  </a:extLst>
                </a:gridCol>
              </a:tblGrid>
              <a:tr h="865779">
                <a:tc>
                  <a:txBody>
                    <a:bodyPr/>
                    <a:lstStyle/>
                    <a:p>
                      <a:pPr algn="l" rtl="0" fontAlgn="ctr"/>
                      <a:r>
                        <a:rPr lang="es-CL" sz="1100" b="1" i="0" u="none" strike="noStrike" dirty="0" smtClean="0">
                          <a:solidFill>
                            <a:srgbClr val="4D4D4D"/>
                          </a:solidFill>
                          <a:latin typeface="Calibri"/>
                        </a:rPr>
                        <a:t>Principales</a:t>
                      </a:r>
                      <a:r>
                        <a:rPr lang="es-CL" sz="1100" b="1" i="0" u="none" strike="noStrike" baseline="0" dirty="0" smtClean="0">
                          <a:solidFill>
                            <a:srgbClr val="4D4D4D"/>
                          </a:solidFill>
                          <a:latin typeface="Calibri"/>
                        </a:rPr>
                        <a:t> </a:t>
                      </a:r>
                    </a:p>
                    <a:p>
                      <a:pPr algn="l" rtl="0" fontAlgn="ctr"/>
                      <a:r>
                        <a:rPr lang="es-CL" sz="1100" b="1" i="0" u="none" strike="noStrike" baseline="0" dirty="0" smtClean="0">
                          <a:solidFill>
                            <a:srgbClr val="4D4D4D"/>
                          </a:solidFill>
                          <a:latin typeface="Calibri"/>
                        </a:rPr>
                        <a:t>rubros</a:t>
                      </a:r>
                      <a:r>
                        <a:rPr lang="es-CL" sz="1100" b="1" i="0" u="none" strike="noStrike" dirty="0" smtClean="0">
                          <a:solidFill>
                            <a:srgbClr val="4D4D4D"/>
                          </a:solidFill>
                          <a:latin typeface="Calibri"/>
                        </a:rPr>
                        <a:t>: </a:t>
                      </a:r>
                      <a:endParaRPr lang="es-CL" sz="1100" b="1" i="0" u="none" strike="noStrike" dirty="0">
                        <a:solidFill>
                          <a:srgbClr val="4D4D4D"/>
                        </a:solidFill>
                        <a:latin typeface="Calibri"/>
                      </a:endParaRP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just"/>
                      <a:r>
                        <a:rPr lang="es-CL" sz="1000" kern="1200" dirty="0" smtClean="0">
                          <a:solidFill>
                            <a:schemeClr val="tx1"/>
                          </a:solidFill>
                          <a:effectLst/>
                          <a:latin typeface="+mn-lt"/>
                          <a:ea typeface="+mn-ea"/>
                          <a:cs typeface="+mn-cs"/>
                        </a:rPr>
                        <a:t>Praderas</a:t>
                      </a:r>
                      <a:r>
                        <a:rPr lang="es-CL" sz="1000" b="1" kern="1200" dirty="0" smtClean="0">
                          <a:solidFill>
                            <a:schemeClr val="tx1"/>
                          </a:solidFill>
                          <a:effectLst/>
                          <a:latin typeface="+mn-lt"/>
                          <a:ea typeface="+mn-ea"/>
                          <a:cs typeface="+mn-cs"/>
                        </a:rPr>
                        <a:t> </a:t>
                      </a:r>
                      <a:r>
                        <a:rPr lang="es-CL" sz="1000" kern="1200" dirty="0" smtClean="0">
                          <a:solidFill>
                            <a:schemeClr val="tx1"/>
                          </a:solidFill>
                          <a:effectLst/>
                          <a:latin typeface="+mn-lt"/>
                          <a:ea typeface="+mn-ea"/>
                          <a:cs typeface="+mn-cs"/>
                        </a:rPr>
                        <a:t>Suplementarias, Avena Forrajera, Animal, Papas, Lechuga, Bovinos, Avena/Ballica, Apicultura, Papa Guarda, Acelga, Ovinos, Cilantro, Papa Temprana, Avena/Vicia, Gallinas, Tomate, Ballica/Trébol, Artificiales, Leña , Uva vinífera, Caprinos, Trigo, Papa Guarda (Siembra 2 do Semestre), Avena, Pradera natural; estos representan el 77% de los recursos monetarios entregados y el 83% de las Solicitudes realizadas.</a:t>
                      </a:r>
                      <a:endParaRPr lang="es-CL" sz="1000" kern="1200" dirty="0">
                        <a:solidFill>
                          <a:schemeClr val="tx1"/>
                        </a:solidFill>
                        <a:effectLst/>
                        <a:latin typeface="+mn-lt"/>
                        <a:ea typeface="+mn-ea"/>
                        <a:cs typeface="+mn-cs"/>
                      </a:endParaRP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13" name="Título 2"/>
          <p:cNvSpPr txBox="1">
            <a:spLocks/>
          </p:cNvSpPr>
          <p:nvPr/>
        </p:nvSpPr>
        <p:spPr>
          <a:xfrm>
            <a:off x="457200" y="87351"/>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es-CL" sz="2800" smtClean="0">
                <a:solidFill>
                  <a:srgbClr val="333333"/>
                </a:solidFill>
                <a:latin typeface="Berlin Sans FB" panose="020E0602020502020306" pitchFamily="34" charset="0"/>
                <a:ea typeface="+mn-ea"/>
                <a:cs typeface="+mn-cs"/>
              </a:rPr>
              <a:t>INDAP en REGIONES  </a:t>
            </a:r>
            <a:endParaRPr lang="es-CL" sz="2800" dirty="0">
              <a:solidFill>
                <a:srgbClr val="333333"/>
              </a:solidFill>
              <a:latin typeface="Berlin Sans FB" panose="020E0602020502020306" pitchFamily="34" charset="0"/>
              <a:ea typeface="+mn-ea"/>
              <a:cs typeface="+mn-cs"/>
            </a:endParaRPr>
          </a:p>
        </p:txBody>
      </p:sp>
      <p:sp>
        <p:nvSpPr>
          <p:cNvPr id="3" name="Marcador de número de diapositiva 2"/>
          <p:cNvSpPr>
            <a:spLocks noGrp="1"/>
          </p:cNvSpPr>
          <p:nvPr>
            <p:ph type="sldNum" sz="quarter" idx="12"/>
          </p:nvPr>
        </p:nvSpPr>
        <p:spPr/>
        <p:txBody>
          <a:bodyPr/>
          <a:lstStyle/>
          <a:p>
            <a:fld id="{B2AA1C21-4A01-FC47-935A-F64BC8B7BE09}" type="slidenum">
              <a:rPr lang="en-US" smtClean="0"/>
              <a:t>54</a:t>
            </a:fld>
            <a:endParaRPr lang="en-US"/>
          </a:p>
        </p:txBody>
      </p:sp>
    </p:spTree>
    <p:extLst>
      <p:ext uri="{BB962C8B-B14F-4D97-AF65-F5344CB8AC3E}">
        <p14:creationId xmlns:p14="http://schemas.microsoft.com/office/powerpoint/2010/main" val="2042534143"/>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arcador de contenido 3"/>
          <p:cNvSpPr>
            <a:spLocks noGrp="1"/>
          </p:cNvSpPr>
          <p:nvPr>
            <p:ph idx="1"/>
          </p:nvPr>
        </p:nvSpPr>
        <p:spPr>
          <a:xfrm>
            <a:off x="484742" y="859317"/>
            <a:ext cx="8229600" cy="5002442"/>
          </a:xfrm>
        </p:spPr>
        <p:txBody>
          <a:bodyPr>
            <a:normAutofit/>
          </a:bodyPr>
          <a:lstStyle/>
          <a:p>
            <a:pPr marL="0" indent="0">
              <a:buNone/>
            </a:pPr>
            <a:r>
              <a:rPr lang="es-CL" sz="2000" b="1" dirty="0" smtClean="0"/>
              <a:t>Biobío </a:t>
            </a:r>
            <a:endParaRPr lang="es-CL" sz="2000" b="1" dirty="0"/>
          </a:p>
        </p:txBody>
      </p:sp>
      <p:sp>
        <p:nvSpPr>
          <p:cNvPr id="11" name="CuadroTexto 10"/>
          <p:cNvSpPr txBox="1"/>
          <p:nvPr/>
        </p:nvSpPr>
        <p:spPr>
          <a:xfrm>
            <a:off x="323528" y="6593364"/>
            <a:ext cx="6983434" cy="230832"/>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sz="900" b="1" dirty="0">
                <a:solidFill>
                  <a:srgbClr val="4D4D4D"/>
                </a:solidFill>
              </a:rPr>
              <a:t>Fuente:</a:t>
            </a:r>
            <a:r>
              <a:rPr lang="es-CL" sz="900" dirty="0">
                <a:solidFill>
                  <a:srgbClr val="4D4D4D"/>
                </a:solidFill>
              </a:rPr>
              <a:t> Sistema Tesorería y SIGFE, 31 de diciembre del </a:t>
            </a:r>
            <a:r>
              <a:rPr lang="es-CL" sz="900" dirty="0" smtClean="0">
                <a:solidFill>
                  <a:srgbClr val="4D4D4D"/>
                </a:solidFill>
              </a:rPr>
              <a:t>2021.</a:t>
            </a:r>
            <a:endParaRPr lang="es-CL" sz="900" dirty="0">
              <a:solidFill>
                <a:srgbClr val="4D4D4D"/>
              </a:solidFill>
            </a:endParaRPr>
          </a:p>
        </p:txBody>
      </p:sp>
      <p:pic>
        <p:nvPicPr>
          <p:cNvPr id="6" name="Imagen 5"/>
          <p:cNvPicPr>
            <a:picLocks noChangeAspect="1"/>
          </p:cNvPicPr>
          <p:nvPr/>
        </p:nvPicPr>
        <p:blipFill>
          <a:blip r:embed="rId2"/>
          <a:stretch>
            <a:fillRect/>
          </a:stretch>
        </p:blipFill>
        <p:spPr>
          <a:xfrm>
            <a:off x="127881" y="1327452"/>
            <a:ext cx="795228" cy="774680"/>
          </a:xfrm>
          <a:prstGeom prst="rect">
            <a:avLst/>
          </a:prstGeom>
        </p:spPr>
      </p:pic>
      <p:sp>
        <p:nvSpPr>
          <p:cNvPr id="13" name="Título 2"/>
          <p:cNvSpPr txBox="1">
            <a:spLocks/>
          </p:cNvSpPr>
          <p:nvPr/>
        </p:nvSpPr>
        <p:spPr>
          <a:xfrm>
            <a:off x="457200" y="87351"/>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es-CL" sz="2800" smtClean="0">
                <a:solidFill>
                  <a:srgbClr val="333333"/>
                </a:solidFill>
                <a:latin typeface="Berlin Sans FB" panose="020E0602020502020306" pitchFamily="34" charset="0"/>
                <a:ea typeface="+mn-ea"/>
                <a:cs typeface="+mn-cs"/>
              </a:rPr>
              <a:t>INDAP en REGIONES  </a:t>
            </a:r>
            <a:endParaRPr lang="es-CL" sz="2800" dirty="0">
              <a:solidFill>
                <a:srgbClr val="333333"/>
              </a:solidFill>
              <a:latin typeface="Berlin Sans FB" panose="020E0602020502020306" pitchFamily="34" charset="0"/>
              <a:ea typeface="+mn-ea"/>
              <a:cs typeface="+mn-cs"/>
            </a:endParaRPr>
          </a:p>
        </p:txBody>
      </p:sp>
      <p:sp>
        <p:nvSpPr>
          <p:cNvPr id="3" name="Marcador de número de diapositiva 2"/>
          <p:cNvSpPr>
            <a:spLocks noGrp="1"/>
          </p:cNvSpPr>
          <p:nvPr>
            <p:ph type="sldNum" sz="quarter" idx="12"/>
          </p:nvPr>
        </p:nvSpPr>
        <p:spPr/>
        <p:txBody>
          <a:bodyPr/>
          <a:lstStyle/>
          <a:p>
            <a:fld id="{B2AA1C21-4A01-FC47-935A-F64BC8B7BE09}" type="slidenum">
              <a:rPr lang="en-US" smtClean="0"/>
              <a:t>55</a:t>
            </a:fld>
            <a:endParaRPr lang="en-US"/>
          </a:p>
        </p:txBody>
      </p:sp>
      <p:graphicFrame>
        <p:nvGraphicFramePr>
          <p:cNvPr id="15" name="Tabla 14"/>
          <p:cNvGraphicFramePr>
            <a:graphicFrameLocks noGrp="1"/>
          </p:cNvGraphicFramePr>
          <p:nvPr>
            <p:extLst>
              <p:ext uri="{D42A27DB-BD31-4B8C-83A1-F6EECF244321}">
                <p14:modId xmlns:p14="http://schemas.microsoft.com/office/powerpoint/2010/main" val="2032139052"/>
              </p:ext>
            </p:extLst>
          </p:nvPr>
        </p:nvGraphicFramePr>
        <p:xfrm>
          <a:off x="950651" y="3248138"/>
          <a:ext cx="6227898" cy="1050588"/>
        </p:xfrm>
        <a:graphic>
          <a:graphicData uri="http://schemas.openxmlformats.org/drawingml/2006/table">
            <a:tbl>
              <a:tblPr firstRow="1" firstCol="1" bandRow="1">
                <a:tableStyleId>{5C22544A-7EE6-4342-B048-85BDC9FD1C3A}</a:tableStyleId>
              </a:tblPr>
              <a:tblGrid>
                <a:gridCol w="1663430">
                  <a:extLst>
                    <a:ext uri="{9D8B030D-6E8A-4147-A177-3AD203B41FA5}">
                      <a16:colId xmlns:a16="http://schemas.microsoft.com/office/drawing/2014/main" xmlns="" val="20000"/>
                    </a:ext>
                  </a:extLst>
                </a:gridCol>
                <a:gridCol w="656617">
                  <a:extLst>
                    <a:ext uri="{9D8B030D-6E8A-4147-A177-3AD203B41FA5}">
                      <a16:colId xmlns:a16="http://schemas.microsoft.com/office/drawing/2014/main" xmlns="" val="20001"/>
                    </a:ext>
                  </a:extLst>
                </a:gridCol>
                <a:gridCol w="598594">
                  <a:extLst>
                    <a:ext uri="{9D8B030D-6E8A-4147-A177-3AD203B41FA5}">
                      <a16:colId xmlns:a16="http://schemas.microsoft.com/office/drawing/2014/main" xmlns="" val="20002"/>
                    </a:ext>
                  </a:extLst>
                </a:gridCol>
                <a:gridCol w="531223">
                  <a:extLst>
                    <a:ext uri="{9D8B030D-6E8A-4147-A177-3AD203B41FA5}">
                      <a16:colId xmlns:a16="http://schemas.microsoft.com/office/drawing/2014/main" xmlns="" val="20003"/>
                    </a:ext>
                  </a:extLst>
                </a:gridCol>
                <a:gridCol w="418012">
                  <a:extLst>
                    <a:ext uri="{9D8B030D-6E8A-4147-A177-3AD203B41FA5}">
                      <a16:colId xmlns:a16="http://schemas.microsoft.com/office/drawing/2014/main" xmlns="" val="20004"/>
                    </a:ext>
                  </a:extLst>
                </a:gridCol>
                <a:gridCol w="383177">
                  <a:extLst>
                    <a:ext uri="{9D8B030D-6E8A-4147-A177-3AD203B41FA5}">
                      <a16:colId xmlns:a16="http://schemas.microsoft.com/office/drawing/2014/main" xmlns="" val="20005"/>
                    </a:ext>
                  </a:extLst>
                </a:gridCol>
                <a:gridCol w="418011">
                  <a:extLst>
                    <a:ext uri="{9D8B030D-6E8A-4147-A177-3AD203B41FA5}">
                      <a16:colId xmlns:a16="http://schemas.microsoft.com/office/drawing/2014/main" xmlns="" val="20006"/>
                    </a:ext>
                  </a:extLst>
                </a:gridCol>
                <a:gridCol w="365760">
                  <a:extLst>
                    <a:ext uri="{9D8B030D-6E8A-4147-A177-3AD203B41FA5}">
                      <a16:colId xmlns:a16="http://schemas.microsoft.com/office/drawing/2014/main" xmlns="" val="20007"/>
                    </a:ext>
                  </a:extLst>
                </a:gridCol>
                <a:gridCol w="357052">
                  <a:extLst>
                    <a:ext uri="{9D8B030D-6E8A-4147-A177-3AD203B41FA5}">
                      <a16:colId xmlns:a16="http://schemas.microsoft.com/office/drawing/2014/main" xmlns="" val="20008"/>
                    </a:ext>
                  </a:extLst>
                </a:gridCol>
                <a:gridCol w="487680">
                  <a:extLst>
                    <a:ext uri="{9D8B030D-6E8A-4147-A177-3AD203B41FA5}">
                      <a16:colId xmlns:a16="http://schemas.microsoft.com/office/drawing/2014/main" xmlns="" val="20009"/>
                    </a:ext>
                  </a:extLst>
                </a:gridCol>
                <a:gridCol w="348342">
                  <a:extLst>
                    <a:ext uri="{9D8B030D-6E8A-4147-A177-3AD203B41FA5}">
                      <a16:colId xmlns:a16="http://schemas.microsoft.com/office/drawing/2014/main" xmlns="" val="20010"/>
                    </a:ext>
                  </a:extLst>
                </a:gridCol>
              </a:tblGrid>
              <a:tr h="172362">
                <a:tc rowSpan="2">
                  <a:txBody>
                    <a:bodyPr/>
                    <a:lstStyle/>
                    <a:p>
                      <a:pPr algn="ctr" rtl="0" fontAlgn="ctr"/>
                      <a:r>
                        <a:rPr lang="es-CL" sz="800" u="none" strike="noStrike" dirty="0">
                          <a:effectLst/>
                        </a:rPr>
                        <a:t>Subtitulo / 32 - Créditos</a:t>
                      </a:r>
                      <a:endParaRPr lang="es-CL" sz="800" b="1" i="0" u="none" strike="noStrike" dirty="0">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a:effectLst/>
                        </a:rPr>
                        <a:t>Ppto. M$</a:t>
                      </a:r>
                      <a:endParaRPr lang="es-CL" sz="800" b="1" i="0" u="none" strike="noStrike">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a:effectLst/>
                        </a:rPr>
                        <a:t>Ejec. M$</a:t>
                      </a:r>
                      <a:endParaRPr lang="es-CL" sz="800" b="1" i="0" u="none" strike="noStrike">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dirty="0">
                          <a:effectLst/>
                        </a:rPr>
                        <a:t>Avance</a:t>
                      </a:r>
                      <a:endParaRPr lang="es-CL" sz="800" b="1" i="0" u="none" strike="noStrike" dirty="0">
                        <a:solidFill>
                          <a:srgbClr val="FFFFFF"/>
                        </a:solidFill>
                        <a:effectLst/>
                        <a:latin typeface="Calibri" panose="020F0502020204030204" pitchFamily="34" charset="0"/>
                      </a:endParaRPr>
                    </a:p>
                  </a:txBody>
                  <a:tcPr marL="8208" marR="8208" marT="8208" marB="0" anchor="ctr"/>
                </a:tc>
                <a:tc gridSpan="2">
                  <a:txBody>
                    <a:bodyPr/>
                    <a:lstStyle/>
                    <a:p>
                      <a:pPr algn="ctr" rtl="0" fontAlgn="ctr"/>
                      <a:r>
                        <a:rPr lang="es-CL" sz="800" u="none" strike="noStrike" dirty="0" err="1">
                          <a:effectLst/>
                        </a:rPr>
                        <a:t>Masc</a:t>
                      </a:r>
                      <a:r>
                        <a:rPr lang="es-CL" sz="800" u="none" strike="noStrike" dirty="0">
                          <a:effectLst/>
                        </a:rPr>
                        <a:t>.</a:t>
                      </a:r>
                      <a:endParaRPr lang="es-CL" sz="800" b="1" i="0" u="none" strike="noStrike" dirty="0">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tc gridSpan="2">
                  <a:txBody>
                    <a:bodyPr/>
                    <a:lstStyle/>
                    <a:p>
                      <a:pPr algn="ctr" rtl="0" fontAlgn="ctr"/>
                      <a:r>
                        <a:rPr lang="es-CL" sz="800" u="none" strike="noStrike">
                          <a:effectLst/>
                        </a:rPr>
                        <a:t>Fem.</a:t>
                      </a:r>
                      <a:endParaRPr lang="es-CL" sz="800" b="1" i="0" u="none" strike="noStrike">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tc rowSpan="2">
                  <a:txBody>
                    <a:bodyPr/>
                    <a:lstStyle/>
                    <a:p>
                      <a:pPr algn="ctr" rtl="0" fontAlgn="ctr"/>
                      <a:r>
                        <a:rPr lang="es-CL" sz="800" u="none" strike="noStrike">
                          <a:effectLst/>
                        </a:rPr>
                        <a:t>Pers. Jurid.</a:t>
                      </a:r>
                      <a:endParaRPr lang="es-CL" sz="800" b="1" i="0" u="none" strike="noStrike">
                        <a:solidFill>
                          <a:srgbClr val="FFFFFF"/>
                        </a:solidFill>
                        <a:effectLst/>
                        <a:latin typeface="Calibri" panose="020F0502020204030204" pitchFamily="34" charset="0"/>
                      </a:endParaRPr>
                    </a:p>
                  </a:txBody>
                  <a:tcPr marL="8208" marR="8208" marT="8208" marB="0" anchor="ctr"/>
                </a:tc>
                <a:tc gridSpan="2">
                  <a:txBody>
                    <a:bodyPr/>
                    <a:lstStyle/>
                    <a:p>
                      <a:pPr algn="ctr" rtl="0" fontAlgn="ctr"/>
                      <a:r>
                        <a:rPr lang="es-CL" sz="800" u="none" strike="noStrike">
                          <a:effectLst/>
                        </a:rPr>
                        <a:t>Total</a:t>
                      </a:r>
                      <a:endParaRPr lang="es-CL" sz="800" b="1" i="0" u="none" strike="noStrike">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extLst>
                  <a:ext uri="{0D108BD9-81ED-4DB2-BD59-A6C34878D82A}">
                    <a16:rowId xmlns:a16="http://schemas.microsoft.com/office/drawing/2014/main" xmlns="" val="10000"/>
                  </a:ext>
                </a:extLst>
              </a:tr>
              <a:tr h="180570">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vMerge="1">
                  <a:txBody>
                    <a:bodyPr/>
                    <a:lstStyle/>
                    <a:p>
                      <a:endParaRPr lang="es-CL"/>
                    </a:p>
                  </a:txBody>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extLst>
                  <a:ext uri="{0D108BD9-81ED-4DB2-BD59-A6C34878D82A}">
                    <a16:rowId xmlns:a16="http://schemas.microsoft.com/office/drawing/2014/main" xmlns="" val="10001"/>
                  </a:ext>
                </a:extLst>
              </a:tr>
              <a:tr h="180570">
                <a:tc>
                  <a:txBody>
                    <a:bodyPr/>
                    <a:lstStyle/>
                    <a:p>
                      <a:pPr algn="l" rtl="0" fontAlgn="ctr"/>
                      <a:r>
                        <a:rPr lang="es-CL" sz="800" u="none" strike="noStrike">
                          <a:effectLst/>
                        </a:rPr>
                        <a:t>32.04.004 - Créditos Corto Plazo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2.221.983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2.209.442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99,44%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rtl="0" fontAlgn="ctr"/>
                      <a:r>
                        <a:rPr lang="es-CL" sz="900" b="0" i="0" u="none" strike="noStrike" dirty="0" smtClean="0">
                          <a:solidFill>
                            <a:srgbClr val="000000"/>
                          </a:solidFill>
                          <a:effectLst/>
                          <a:latin typeface="Calibri" panose="020F0502020204030204" pitchFamily="34" charset="0"/>
                        </a:rPr>
                        <a:t>1.070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347</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660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180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1.730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527</a:t>
                      </a:r>
                      <a:endParaRPr lang="es-CL"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2"/>
                  </a:ext>
                </a:extLst>
              </a:tr>
              <a:tr h="172362">
                <a:tc>
                  <a:txBody>
                    <a:bodyPr/>
                    <a:lstStyle/>
                    <a:p>
                      <a:pPr algn="l" rtl="0" fontAlgn="ctr"/>
                      <a:r>
                        <a:rPr lang="es-CL" sz="800" u="none" strike="noStrike">
                          <a:effectLst/>
                        </a:rPr>
                        <a:t>32.04.005 - Créditos Largo Plazo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1.169.255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1.164.543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99,60%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rtl="0" fontAlgn="ctr"/>
                      <a:r>
                        <a:rPr lang="es-CL" sz="900" b="0" i="0" u="none" strike="noStrike" dirty="0" smtClean="0">
                          <a:solidFill>
                            <a:srgbClr val="000000"/>
                          </a:solidFill>
                          <a:effectLst/>
                          <a:latin typeface="Calibri" panose="020F0502020204030204" pitchFamily="34" charset="0"/>
                        </a:rPr>
                        <a:t>331</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594</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299</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533</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630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1.127</a:t>
                      </a:r>
                      <a:endParaRPr lang="es-CL"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3"/>
                  </a:ext>
                </a:extLst>
              </a:tr>
              <a:tr h="172362">
                <a:tc>
                  <a:txBody>
                    <a:bodyPr/>
                    <a:lstStyle/>
                    <a:p>
                      <a:pPr algn="l" rtl="0" fontAlgn="ctr"/>
                      <a:r>
                        <a:rPr lang="es-CL" sz="800" u="none" strike="noStrike">
                          <a:effectLst/>
                        </a:rPr>
                        <a:t>32.04.006 - Fondo Rotatorio Ley 18450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22.731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22.598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99,42%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rtl="0" fontAlgn="ctr"/>
                      <a:r>
                        <a:rPr lang="es-CL" sz="900" b="0" i="0" u="none" strike="noStrike" dirty="0" smtClean="0">
                          <a:solidFill>
                            <a:srgbClr val="000000"/>
                          </a:solidFill>
                          <a:effectLst/>
                          <a:latin typeface="Calibri" panose="020F0502020204030204" pitchFamily="34" charset="0"/>
                        </a:rPr>
                        <a:t>1</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4"/>
                  </a:ext>
                </a:extLst>
              </a:tr>
              <a:tr h="172362">
                <a:tc>
                  <a:txBody>
                    <a:bodyPr/>
                    <a:lstStyle/>
                    <a:p>
                      <a:pPr algn="l" rtl="0" fontAlgn="ctr"/>
                      <a:r>
                        <a:rPr lang="es-CL" sz="800" b="1" u="none" strike="noStrike" dirty="0">
                          <a:effectLst/>
                        </a:rPr>
                        <a:t>Total</a:t>
                      </a:r>
                      <a:endParaRPr lang="es-CL" sz="800" b="1" i="0" u="none" strike="noStrike" dirty="0">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b="1">
                          <a:effectLst/>
                          <a:latin typeface="Calibri" panose="020F0502020204030204" pitchFamily="34" charset="0"/>
                          <a:ea typeface="Calibri" panose="020F0502020204030204" pitchFamily="34" charset="0"/>
                          <a:cs typeface="Calibri" panose="020F0502020204030204" pitchFamily="34" charset="0"/>
                        </a:rPr>
                        <a:t>3.413.969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latin typeface="Calibri" panose="020F0502020204030204" pitchFamily="34" charset="0"/>
                          <a:ea typeface="Calibri" panose="020F0502020204030204" pitchFamily="34" charset="0"/>
                          <a:cs typeface="Calibri" panose="020F0502020204030204" pitchFamily="34" charset="0"/>
                        </a:rPr>
                        <a:t>3.396.583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latin typeface="Calibri" panose="020F0502020204030204" pitchFamily="34" charset="0"/>
                          <a:ea typeface="Calibri" panose="020F0502020204030204" pitchFamily="34" charset="0"/>
                          <a:cs typeface="Calibri" panose="020F0502020204030204" pitchFamily="34" charset="0"/>
                        </a:rPr>
                        <a:t>99,49%</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5">
                  <a:txBody>
                    <a:bodyPr/>
                    <a:lstStyle/>
                    <a:p>
                      <a:pPr algn="ctr" rtl="0" fontAlgn="ctr"/>
                      <a:r>
                        <a:rPr lang="es-CL" sz="800" b="1" u="none" strike="noStrike" dirty="0">
                          <a:effectLst/>
                        </a:rPr>
                        <a:t>Total de Créditos directos otorgados</a:t>
                      </a:r>
                      <a:endParaRPr lang="es-CL" sz="800" b="1" i="0" u="none" strike="noStrike" dirty="0">
                        <a:solidFill>
                          <a:srgbClr val="000000"/>
                        </a:solidFill>
                        <a:effectLst/>
                        <a:latin typeface="Calibri" panose="020F0502020204030204" pitchFamily="34" charset="0"/>
                      </a:endParaRPr>
                    </a:p>
                  </a:txBody>
                  <a:tcPr marL="8208" marR="8208" marT="8208" marB="0" anchor="ct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gridSpan="2">
                  <a:txBody>
                    <a:bodyPr/>
                    <a:lstStyle/>
                    <a:p>
                      <a:pPr algn="ctr" rtl="0" fontAlgn="ctr"/>
                      <a:r>
                        <a:rPr lang="es-CL" sz="800" b="1" i="0" u="none" strike="noStrike" dirty="0" smtClean="0">
                          <a:solidFill>
                            <a:srgbClr val="000000"/>
                          </a:solidFill>
                          <a:effectLst/>
                          <a:latin typeface="Calibri" panose="020F0502020204030204" pitchFamily="34" charset="0"/>
                        </a:rPr>
                        <a:t>2.361</a:t>
                      </a:r>
                      <a:endParaRPr lang="es-CL" sz="800" b="1" i="0" u="none" strike="noStrike" dirty="0">
                        <a:solidFill>
                          <a:srgbClr val="000000"/>
                        </a:solidFill>
                        <a:effectLst/>
                        <a:latin typeface="Calibri" panose="020F0502020204030204" pitchFamily="34" charset="0"/>
                      </a:endParaRPr>
                    </a:p>
                  </a:txBody>
                  <a:tcPr marL="8208" marR="8208" marT="8208" marB="0" anchor="ctr"/>
                </a:tc>
                <a:tc hMerge="1">
                  <a:txBody>
                    <a:bodyPr/>
                    <a:lstStyle/>
                    <a:p>
                      <a:endParaRPr lang="es-CL"/>
                    </a:p>
                  </a:txBody>
                  <a:tcPr/>
                </a:tc>
                <a:extLst>
                  <a:ext uri="{0D108BD9-81ED-4DB2-BD59-A6C34878D82A}">
                    <a16:rowId xmlns:a16="http://schemas.microsoft.com/office/drawing/2014/main" xmlns="" val="10006"/>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3680082487"/>
              </p:ext>
            </p:extLst>
          </p:nvPr>
        </p:nvGraphicFramePr>
        <p:xfrm>
          <a:off x="950651" y="1211327"/>
          <a:ext cx="6210935" cy="1760987"/>
        </p:xfrm>
        <a:graphic>
          <a:graphicData uri="http://schemas.openxmlformats.org/drawingml/2006/table">
            <a:tbl>
              <a:tblPr firstRow="1" firstCol="1" bandRow="1">
                <a:tableStyleId>{5C22544A-7EE6-4342-B048-85BDC9FD1C3A}</a:tableStyleId>
              </a:tblPr>
              <a:tblGrid>
                <a:gridCol w="2533650">
                  <a:extLst>
                    <a:ext uri="{9D8B030D-6E8A-4147-A177-3AD203B41FA5}">
                      <a16:colId xmlns:a16="http://schemas.microsoft.com/office/drawing/2014/main" xmlns="" val="20000"/>
                    </a:ext>
                  </a:extLst>
                </a:gridCol>
                <a:gridCol w="706755">
                  <a:extLst>
                    <a:ext uri="{9D8B030D-6E8A-4147-A177-3AD203B41FA5}">
                      <a16:colId xmlns:a16="http://schemas.microsoft.com/office/drawing/2014/main" xmlns="" val="20001"/>
                    </a:ext>
                  </a:extLst>
                </a:gridCol>
                <a:gridCol w="630555">
                  <a:extLst>
                    <a:ext uri="{9D8B030D-6E8A-4147-A177-3AD203B41FA5}">
                      <a16:colId xmlns:a16="http://schemas.microsoft.com/office/drawing/2014/main" xmlns="" val="20002"/>
                    </a:ext>
                  </a:extLst>
                </a:gridCol>
                <a:gridCol w="539750">
                  <a:extLst>
                    <a:ext uri="{9D8B030D-6E8A-4147-A177-3AD203B41FA5}">
                      <a16:colId xmlns:a16="http://schemas.microsoft.com/office/drawing/2014/main" xmlns="" val="20003"/>
                    </a:ext>
                  </a:extLst>
                </a:gridCol>
                <a:gridCol w="450215">
                  <a:extLst>
                    <a:ext uri="{9D8B030D-6E8A-4147-A177-3AD203B41FA5}">
                      <a16:colId xmlns:a16="http://schemas.microsoft.com/office/drawing/2014/main" xmlns="" val="20004"/>
                    </a:ext>
                  </a:extLst>
                </a:gridCol>
                <a:gridCol w="450215">
                  <a:extLst>
                    <a:ext uri="{9D8B030D-6E8A-4147-A177-3AD203B41FA5}">
                      <a16:colId xmlns:a16="http://schemas.microsoft.com/office/drawing/2014/main" xmlns="" val="20005"/>
                    </a:ext>
                  </a:extLst>
                </a:gridCol>
                <a:gridCol w="449580">
                  <a:extLst>
                    <a:ext uri="{9D8B030D-6E8A-4147-A177-3AD203B41FA5}">
                      <a16:colId xmlns:a16="http://schemas.microsoft.com/office/drawing/2014/main" xmlns="" val="20006"/>
                    </a:ext>
                  </a:extLst>
                </a:gridCol>
                <a:gridCol w="450215">
                  <a:extLst>
                    <a:ext uri="{9D8B030D-6E8A-4147-A177-3AD203B41FA5}">
                      <a16:colId xmlns:a16="http://schemas.microsoft.com/office/drawing/2014/main" xmlns="" val="20007"/>
                    </a:ext>
                  </a:extLst>
                </a:gridCol>
              </a:tblGrid>
              <a:tr h="0">
                <a:tc>
                  <a:txBody>
                    <a:bodyPr/>
                    <a:lstStyle/>
                    <a:p>
                      <a:pPr>
                        <a:lnSpc>
                          <a:spcPct val="107000"/>
                        </a:lnSpc>
                        <a:spcAft>
                          <a:spcPts val="0"/>
                        </a:spcAft>
                      </a:pPr>
                      <a:r>
                        <a:rPr lang="es-CL" sz="900" dirty="0">
                          <a:effectLst/>
                        </a:rPr>
                        <a:t>Subtitulo / 24 - Transferencias Corrientes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Ppto.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Ejec.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Avance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Masc.</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Fem.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Pers. Jurid.</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Total</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0"/>
                  </a:ext>
                </a:extLst>
              </a:tr>
              <a:tr h="0">
                <a:tc>
                  <a:txBody>
                    <a:bodyPr/>
                    <a:lstStyle/>
                    <a:p>
                      <a:pPr>
                        <a:lnSpc>
                          <a:spcPct val="107000"/>
                        </a:lnSpc>
                        <a:spcAft>
                          <a:spcPts val="0"/>
                        </a:spcAft>
                      </a:pPr>
                      <a:r>
                        <a:rPr lang="es-CL" sz="900">
                          <a:effectLst/>
                        </a:rPr>
                        <a:t>24.01.386 - Seguro Agrícola</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477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681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1"/>
                  </a:ext>
                </a:extLst>
              </a:tr>
              <a:tr h="0">
                <a:tc>
                  <a:txBody>
                    <a:bodyPr/>
                    <a:lstStyle/>
                    <a:p>
                      <a:pPr>
                        <a:lnSpc>
                          <a:spcPct val="107000"/>
                        </a:lnSpc>
                        <a:spcAft>
                          <a:spcPts val="0"/>
                        </a:spcAft>
                      </a:pPr>
                      <a:r>
                        <a:rPr lang="es-CL" sz="900">
                          <a:effectLst/>
                        </a:rPr>
                        <a:t>24.01.389 - Sistema de Incentivos Ley Nº 20,412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1.286.200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1.236.309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96,12%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737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503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1.241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2"/>
                  </a:ext>
                </a:extLst>
              </a:tr>
              <a:tr h="0">
                <a:tc>
                  <a:txBody>
                    <a:bodyPr/>
                    <a:lstStyle/>
                    <a:p>
                      <a:pPr>
                        <a:lnSpc>
                          <a:spcPct val="107000"/>
                        </a:lnSpc>
                        <a:spcAft>
                          <a:spcPts val="0"/>
                        </a:spcAft>
                      </a:pPr>
                      <a:r>
                        <a:rPr lang="es-CL" sz="900">
                          <a:effectLst/>
                        </a:rPr>
                        <a:t>24.01.404 - Emergencias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404.111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404.111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1.269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2.170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3"/>
                  </a:ext>
                </a:extLst>
              </a:tr>
              <a:tr h="0">
                <a:tc>
                  <a:txBody>
                    <a:bodyPr/>
                    <a:lstStyle/>
                    <a:p>
                      <a:pPr>
                        <a:lnSpc>
                          <a:spcPct val="107000"/>
                        </a:lnSpc>
                        <a:spcAft>
                          <a:spcPts val="0"/>
                        </a:spcAft>
                      </a:pPr>
                      <a:r>
                        <a:rPr lang="es-CL" sz="900">
                          <a:effectLst/>
                        </a:rPr>
                        <a:t>24.01.407 - Desarrollo Capacidades Productivas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37.211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37.152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99,84%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4"/>
                  </a:ext>
                </a:extLst>
              </a:tr>
              <a:tr h="0">
                <a:tc>
                  <a:txBody>
                    <a:bodyPr/>
                    <a:lstStyle/>
                    <a:p>
                      <a:pPr>
                        <a:lnSpc>
                          <a:spcPct val="107000"/>
                        </a:lnSpc>
                        <a:spcAft>
                          <a:spcPts val="0"/>
                        </a:spcAft>
                      </a:pPr>
                      <a:r>
                        <a:rPr lang="es-CL" sz="900">
                          <a:effectLst/>
                        </a:rPr>
                        <a:t>24.01.415 - Servicios De Asesoría Técnica - SAT</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339.550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322.654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95,02%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391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5"/>
                  </a:ext>
                </a:extLst>
              </a:tr>
              <a:tr h="0">
                <a:tc>
                  <a:txBody>
                    <a:bodyPr/>
                    <a:lstStyle/>
                    <a:p>
                      <a:pPr>
                        <a:lnSpc>
                          <a:spcPct val="107000"/>
                        </a:lnSpc>
                        <a:spcAft>
                          <a:spcPts val="0"/>
                        </a:spcAft>
                      </a:pPr>
                      <a:r>
                        <a:rPr lang="es-CL" sz="900">
                          <a:effectLst/>
                        </a:rPr>
                        <a:t>24.01.416 - Programa PRODESAL Asesorías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1.973.898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1.973.898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2.941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4.009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6.952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6"/>
                  </a:ext>
                </a:extLst>
              </a:tr>
              <a:tr h="0">
                <a:tc>
                  <a:txBody>
                    <a:bodyPr/>
                    <a:lstStyle/>
                    <a:p>
                      <a:pPr>
                        <a:lnSpc>
                          <a:spcPct val="107000"/>
                        </a:lnSpc>
                        <a:spcAft>
                          <a:spcPts val="0"/>
                        </a:spcAft>
                      </a:pPr>
                      <a:r>
                        <a:rPr lang="es-CL" sz="900" dirty="0">
                          <a:effectLst/>
                        </a:rPr>
                        <a:t>24.01.418 - Programa PDTI Asesorías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1.610.135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1.610.135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1.642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1.641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3.285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8"/>
                  </a:ext>
                </a:extLst>
              </a:tr>
              <a:tr h="0">
                <a:tc>
                  <a:txBody>
                    <a:bodyPr/>
                    <a:lstStyle/>
                    <a:p>
                      <a:pPr>
                        <a:lnSpc>
                          <a:spcPct val="107000"/>
                        </a:lnSpc>
                        <a:spcAft>
                          <a:spcPts val="0"/>
                        </a:spcAft>
                      </a:pPr>
                      <a:r>
                        <a:rPr lang="es-CL" sz="900" dirty="0">
                          <a:effectLst/>
                        </a:rPr>
                        <a:t>24.01.420 - Alianzas Productivas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57.341</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57.341</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100,00%</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0"/>
                  </a:ext>
                </a:extLst>
              </a:tr>
              <a:tr h="0">
                <a:tc>
                  <a:txBody>
                    <a:bodyPr/>
                    <a:lstStyle/>
                    <a:p>
                      <a:pPr>
                        <a:lnSpc>
                          <a:spcPct val="107000"/>
                        </a:lnSpc>
                        <a:spcAft>
                          <a:spcPts val="0"/>
                        </a:spcAft>
                      </a:pPr>
                      <a:r>
                        <a:rPr lang="es-CL" sz="900">
                          <a:effectLst/>
                        </a:rPr>
                        <a:t>24.01.421 - Asesoría para Comercialización</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50.155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41.476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82,70%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1"/>
                  </a:ext>
                </a:extLst>
              </a:tr>
              <a:tr h="0">
                <a:tc>
                  <a:txBody>
                    <a:bodyPr/>
                    <a:lstStyle/>
                    <a:p>
                      <a:pPr>
                        <a:lnSpc>
                          <a:spcPct val="107000"/>
                        </a:lnSpc>
                        <a:spcAft>
                          <a:spcPts val="0"/>
                        </a:spcAft>
                      </a:pPr>
                      <a:r>
                        <a:rPr lang="es-CL" sz="900" b="1">
                          <a:effectLst/>
                        </a:rPr>
                        <a:t>Total</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5.758.602</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5.683.076</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98,69%</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5.645</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6.426</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39</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12.110</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2"/>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1356089939"/>
              </p:ext>
            </p:extLst>
          </p:nvPr>
        </p:nvGraphicFramePr>
        <p:xfrm>
          <a:off x="952555" y="4555526"/>
          <a:ext cx="6209031" cy="1760987"/>
        </p:xfrm>
        <a:graphic>
          <a:graphicData uri="http://schemas.openxmlformats.org/drawingml/2006/table">
            <a:tbl>
              <a:tblPr firstRow="1" firstCol="1" bandRow="1">
                <a:tableStyleId>{5C22544A-7EE6-4342-B048-85BDC9FD1C3A}</a:tableStyleId>
              </a:tblPr>
              <a:tblGrid>
                <a:gridCol w="2521031">
                  <a:extLst>
                    <a:ext uri="{9D8B030D-6E8A-4147-A177-3AD203B41FA5}">
                      <a16:colId xmlns:a16="http://schemas.microsoft.com/office/drawing/2014/main" xmlns="" val="20000"/>
                    </a:ext>
                  </a:extLst>
                </a:gridCol>
                <a:gridCol w="723013">
                  <a:extLst>
                    <a:ext uri="{9D8B030D-6E8A-4147-A177-3AD203B41FA5}">
                      <a16:colId xmlns:a16="http://schemas.microsoft.com/office/drawing/2014/main" xmlns="" val="20001"/>
                    </a:ext>
                  </a:extLst>
                </a:gridCol>
                <a:gridCol w="626611">
                  <a:extLst>
                    <a:ext uri="{9D8B030D-6E8A-4147-A177-3AD203B41FA5}">
                      <a16:colId xmlns:a16="http://schemas.microsoft.com/office/drawing/2014/main" xmlns="" val="20002"/>
                    </a:ext>
                  </a:extLst>
                </a:gridCol>
                <a:gridCol w="534649">
                  <a:extLst>
                    <a:ext uri="{9D8B030D-6E8A-4147-A177-3AD203B41FA5}">
                      <a16:colId xmlns:a16="http://schemas.microsoft.com/office/drawing/2014/main" xmlns="" val="20003"/>
                    </a:ext>
                  </a:extLst>
                </a:gridCol>
                <a:gridCol w="437613">
                  <a:extLst>
                    <a:ext uri="{9D8B030D-6E8A-4147-A177-3AD203B41FA5}">
                      <a16:colId xmlns:a16="http://schemas.microsoft.com/office/drawing/2014/main" xmlns="" val="20004"/>
                    </a:ext>
                  </a:extLst>
                </a:gridCol>
                <a:gridCol w="434442">
                  <a:extLst>
                    <a:ext uri="{9D8B030D-6E8A-4147-A177-3AD203B41FA5}">
                      <a16:colId xmlns:a16="http://schemas.microsoft.com/office/drawing/2014/main" xmlns="" val="20005"/>
                    </a:ext>
                  </a:extLst>
                </a:gridCol>
                <a:gridCol w="445224">
                  <a:extLst>
                    <a:ext uri="{9D8B030D-6E8A-4147-A177-3AD203B41FA5}">
                      <a16:colId xmlns:a16="http://schemas.microsoft.com/office/drawing/2014/main" xmlns="" val="20006"/>
                    </a:ext>
                  </a:extLst>
                </a:gridCol>
                <a:gridCol w="486448">
                  <a:extLst>
                    <a:ext uri="{9D8B030D-6E8A-4147-A177-3AD203B41FA5}">
                      <a16:colId xmlns:a16="http://schemas.microsoft.com/office/drawing/2014/main" xmlns="" val="20007"/>
                    </a:ext>
                  </a:extLst>
                </a:gridCol>
              </a:tblGrid>
              <a:tr h="0">
                <a:tc>
                  <a:txBody>
                    <a:bodyPr/>
                    <a:lstStyle/>
                    <a:p>
                      <a:pPr>
                        <a:lnSpc>
                          <a:spcPct val="107000"/>
                        </a:lnSpc>
                        <a:spcAft>
                          <a:spcPts val="0"/>
                        </a:spcAft>
                      </a:pPr>
                      <a:r>
                        <a:rPr lang="es-CL" sz="900" dirty="0">
                          <a:effectLst/>
                        </a:rPr>
                        <a:t>Subtitulo / 33 - Transferencias de Capital</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Ppto.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Ejec.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Avance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Masc.</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Fem.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Pers. Jurid.</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Total</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0"/>
                  </a:ext>
                </a:extLst>
              </a:tr>
              <a:tr h="0">
                <a:tc>
                  <a:txBody>
                    <a:bodyPr/>
                    <a:lstStyle/>
                    <a:p>
                      <a:pPr>
                        <a:lnSpc>
                          <a:spcPct val="107000"/>
                        </a:lnSpc>
                        <a:spcAft>
                          <a:spcPts val="0"/>
                        </a:spcAft>
                      </a:pPr>
                      <a:r>
                        <a:rPr lang="es-CL" sz="900">
                          <a:effectLst/>
                        </a:rPr>
                        <a:t>33.01.001 - Riego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1.082.846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1.082.261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291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1"/>
                  </a:ext>
                </a:extLst>
              </a:tr>
              <a:tr h="0">
                <a:tc>
                  <a:txBody>
                    <a:bodyPr/>
                    <a:lstStyle/>
                    <a:p>
                      <a:pPr>
                        <a:lnSpc>
                          <a:spcPct val="107000"/>
                        </a:lnSpc>
                        <a:spcAft>
                          <a:spcPts val="0"/>
                        </a:spcAft>
                      </a:pPr>
                      <a:r>
                        <a:rPr lang="es-CL" sz="900">
                          <a:effectLst/>
                        </a:rPr>
                        <a:t>33.01.002 - Programa PDI</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152.537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152.537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2"/>
                  </a:ext>
                </a:extLst>
              </a:tr>
              <a:tr h="0">
                <a:tc>
                  <a:txBody>
                    <a:bodyPr/>
                    <a:lstStyle/>
                    <a:p>
                      <a:pPr>
                        <a:lnSpc>
                          <a:spcPct val="107000"/>
                        </a:lnSpc>
                        <a:spcAft>
                          <a:spcPts val="0"/>
                        </a:spcAft>
                      </a:pPr>
                      <a:r>
                        <a:rPr lang="es-CL" sz="900">
                          <a:effectLst/>
                        </a:rPr>
                        <a:t>33.01.006 - Programa PRODESAL Inversiones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1.843.361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1.842.746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2.660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3.694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6.359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3"/>
                  </a:ext>
                </a:extLst>
              </a:tr>
              <a:tr h="0">
                <a:tc>
                  <a:txBody>
                    <a:bodyPr/>
                    <a:lstStyle/>
                    <a:p>
                      <a:pPr>
                        <a:lnSpc>
                          <a:spcPct val="107000"/>
                        </a:lnSpc>
                        <a:spcAft>
                          <a:spcPts val="0"/>
                        </a:spcAft>
                      </a:pPr>
                      <a:r>
                        <a:rPr lang="es-CL" sz="900">
                          <a:effectLst/>
                        </a:rPr>
                        <a:t>33.01.007 - Programa PDTI Inversiones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1.357.447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1.356.642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1.695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1.854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3.550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4"/>
                  </a:ext>
                </a:extLst>
              </a:tr>
              <a:tr h="0">
                <a:tc>
                  <a:txBody>
                    <a:bodyPr/>
                    <a:lstStyle/>
                    <a:p>
                      <a:pPr>
                        <a:lnSpc>
                          <a:spcPct val="107000"/>
                        </a:lnSpc>
                        <a:spcAft>
                          <a:spcPts val="0"/>
                        </a:spcAft>
                      </a:pPr>
                      <a:r>
                        <a:rPr lang="es-CL" sz="900">
                          <a:effectLst/>
                        </a:rPr>
                        <a:t>33.01.008 - Programa Praderas Suplementarias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434.037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434.037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884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569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1.453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5"/>
                  </a:ext>
                </a:extLst>
              </a:tr>
              <a:tr h="0">
                <a:tc>
                  <a:txBody>
                    <a:bodyPr/>
                    <a:lstStyle/>
                    <a:p>
                      <a:pPr>
                        <a:lnSpc>
                          <a:spcPct val="107000"/>
                        </a:lnSpc>
                        <a:spcAft>
                          <a:spcPts val="0"/>
                        </a:spcAft>
                      </a:pPr>
                      <a:r>
                        <a:rPr lang="es-CL" sz="900">
                          <a:effectLst/>
                        </a:rPr>
                        <a:t>33.01.009 - Alianzas Productivas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59.800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59.800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6"/>
                  </a:ext>
                </a:extLst>
              </a:tr>
              <a:tr h="0">
                <a:tc>
                  <a:txBody>
                    <a:bodyPr/>
                    <a:lstStyle/>
                    <a:p>
                      <a:pPr>
                        <a:lnSpc>
                          <a:spcPct val="107000"/>
                        </a:lnSpc>
                        <a:spcAft>
                          <a:spcPts val="0"/>
                        </a:spcAft>
                      </a:pPr>
                      <a:r>
                        <a:rPr lang="es-CL" sz="900">
                          <a:effectLst/>
                        </a:rPr>
                        <a:t>33.01.010 - Convenio INDAP - PRODEMU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34.830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34.830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7"/>
                  </a:ext>
                </a:extLst>
              </a:tr>
              <a:tr h="0">
                <a:tc>
                  <a:txBody>
                    <a:bodyPr/>
                    <a:lstStyle/>
                    <a:p>
                      <a:pPr>
                        <a:lnSpc>
                          <a:spcPct val="107000"/>
                        </a:lnSpc>
                        <a:spcAft>
                          <a:spcPts val="0"/>
                        </a:spcAft>
                      </a:pPr>
                      <a:r>
                        <a:rPr lang="es-CL" sz="900" dirty="0">
                          <a:effectLst/>
                        </a:rPr>
                        <a:t>33.01.012 - Inversiones para Comercialización</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24.000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24.000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9"/>
                  </a:ext>
                </a:extLst>
              </a:tr>
              <a:tr h="0">
                <a:tc>
                  <a:txBody>
                    <a:bodyPr/>
                    <a:lstStyle/>
                    <a:p>
                      <a:pPr>
                        <a:lnSpc>
                          <a:spcPct val="107000"/>
                        </a:lnSpc>
                        <a:spcAft>
                          <a:spcPts val="0"/>
                        </a:spcAft>
                      </a:pPr>
                      <a:r>
                        <a:rPr lang="es-CL" sz="900">
                          <a:effectLst/>
                        </a:rPr>
                        <a:t>33.01.013 - Inversiones SAT</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301.304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301.304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0"/>
                  </a:ext>
                </a:extLst>
              </a:tr>
              <a:tr h="0">
                <a:tc>
                  <a:txBody>
                    <a:bodyPr/>
                    <a:lstStyle/>
                    <a:p>
                      <a:pPr>
                        <a:lnSpc>
                          <a:spcPct val="107000"/>
                        </a:lnSpc>
                        <a:spcAft>
                          <a:spcPts val="0"/>
                        </a:spcAft>
                      </a:pPr>
                      <a:r>
                        <a:rPr lang="es-CL" sz="900" b="1" dirty="0">
                          <a:effectLst/>
                        </a:rPr>
                        <a:t>Total</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5.290.162</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5.288.157</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99,96%</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4.666</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5.802</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17</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10.485</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1"/>
                  </a:ext>
                </a:extLst>
              </a:tr>
            </a:tbl>
          </a:graphicData>
        </a:graphic>
      </p:graphicFrame>
      <p:graphicFrame>
        <p:nvGraphicFramePr>
          <p:cNvPr id="16" name="Gráfico 15"/>
          <p:cNvGraphicFramePr/>
          <p:nvPr>
            <p:extLst>
              <p:ext uri="{D42A27DB-BD31-4B8C-83A1-F6EECF244321}">
                <p14:modId xmlns:p14="http://schemas.microsoft.com/office/powerpoint/2010/main" val="1972092851"/>
              </p:ext>
            </p:extLst>
          </p:nvPr>
        </p:nvGraphicFramePr>
        <p:xfrm>
          <a:off x="7189128" y="1409451"/>
          <a:ext cx="1891030" cy="145649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Gráfico 16"/>
          <p:cNvGraphicFramePr/>
          <p:nvPr>
            <p:extLst>
              <p:ext uri="{D42A27DB-BD31-4B8C-83A1-F6EECF244321}">
                <p14:modId xmlns:p14="http://schemas.microsoft.com/office/powerpoint/2010/main" val="3290490612"/>
              </p:ext>
            </p:extLst>
          </p:nvPr>
        </p:nvGraphicFramePr>
        <p:xfrm>
          <a:off x="7189128" y="3142798"/>
          <a:ext cx="1891665" cy="134578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Gráfico 17"/>
          <p:cNvGraphicFramePr/>
          <p:nvPr>
            <p:extLst>
              <p:ext uri="{D42A27DB-BD31-4B8C-83A1-F6EECF244321}">
                <p14:modId xmlns:p14="http://schemas.microsoft.com/office/powerpoint/2010/main" val="3114998625"/>
              </p:ext>
            </p:extLst>
          </p:nvPr>
        </p:nvGraphicFramePr>
        <p:xfrm>
          <a:off x="7188493" y="4725592"/>
          <a:ext cx="1891665" cy="1413018"/>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88643385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arcador de contenido 3"/>
          <p:cNvSpPr>
            <a:spLocks noGrp="1"/>
          </p:cNvSpPr>
          <p:nvPr>
            <p:ph idx="1"/>
          </p:nvPr>
        </p:nvSpPr>
        <p:spPr>
          <a:xfrm>
            <a:off x="490251" y="741663"/>
            <a:ext cx="8229600" cy="4859223"/>
          </a:xfrm>
        </p:spPr>
        <p:txBody>
          <a:bodyPr>
            <a:normAutofit/>
          </a:bodyPr>
          <a:lstStyle/>
          <a:p>
            <a:pPr marL="0" indent="0">
              <a:buNone/>
            </a:pPr>
            <a:r>
              <a:rPr lang="es-CL" sz="2000" b="1" dirty="0" smtClean="0"/>
              <a:t>Araucanía </a:t>
            </a:r>
            <a:endParaRPr lang="es-CL" sz="2000" b="1" dirty="0"/>
          </a:p>
        </p:txBody>
      </p:sp>
      <p:pic>
        <p:nvPicPr>
          <p:cNvPr id="9" name="Imagen 8"/>
          <p:cNvPicPr>
            <a:picLocks noChangeAspect="1"/>
          </p:cNvPicPr>
          <p:nvPr/>
        </p:nvPicPr>
        <p:blipFill>
          <a:blip r:embed="rId2"/>
          <a:stretch>
            <a:fillRect/>
          </a:stretch>
        </p:blipFill>
        <p:spPr>
          <a:xfrm>
            <a:off x="6057562" y="257847"/>
            <a:ext cx="2002406" cy="1872897"/>
          </a:xfrm>
          <a:prstGeom prst="rect">
            <a:avLst/>
          </a:prstGeom>
        </p:spPr>
      </p:pic>
      <p:pic>
        <p:nvPicPr>
          <p:cNvPr id="10" name="Imagen 9"/>
          <p:cNvPicPr>
            <a:picLocks noChangeAspect="1"/>
          </p:cNvPicPr>
          <p:nvPr/>
        </p:nvPicPr>
        <p:blipFill>
          <a:blip r:embed="rId3"/>
          <a:stretch>
            <a:fillRect/>
          </a:stretch>
        </p:blipFill>
        <p:spPr>
          <a:xfrm>
            <a:off x="5814721" y="2221223"/>
            <a:ext cx="3127519" cy="4005419"/>
          </a:xfrm>
          <a:prstGeom prst="rect">
            <a:avLst/>
          </a:prstGeom>
        </p:spPr>
      </p:pic>
      <p:graphicFrame>
        <p:nvGraphicFramePr>
          <p:cNvPr id="2" name="Tabla 1"/>
          <p:cNvGraphicFramePr>
            <a:graphicFrameLocks noGrp="1"/>
          </p:cNvGraphicFramePr>
          <p:nvPr>
            <p:extLst>
              <p:ext uri="{D42A27DB-BD31-4B8C-83A1-F6EECF244321}">
                <p14:modId xmlns:p14="http://schemas.microsoft.com/office/powerpoint/2010/main" val="560030087"/>
              </p:ext>
            </p:extLst>
          </p:nvPr>
        </p:nvGraphicFramePr>
        <p:xfrm>
          <a:off x="296705" y="1270700"/>
          <a:ext cx="5324469" cy="1957243"/>
        </p:xfrm>
        <a:graphic>
          <a:graphicData uri="http://schemas.openxmlformats.org/drawingml/2006/table">
            <a:tbl>
              <a:tblPr firstRow="1" bandRow="1">
                <a:tableStyleId>{5C22544A-7EE6-4342-B048-85BDC9FD1C3A}</a:tableStyleId>
              </a:tblPr>
              <a:tblGrid>
                <a:gridCol w="3521940">
                  <a:extLst>
                    <a:ext uri="{9D8B030D-6E8A-4147-A177-3AD203B41FA5}">
                      <a16:colId xmlns:a16="http://schemas.microsoft.com/office/drawing/2014/main" xmlns="" val="20000"/>
                    </a:ext>
                  </a:extLst>
                </a:gridCol>
                <a:gridCol w="1046603">
                  <a:extLst>
                    <a:ext uri="{9D8B030D-6E8A-4147-A177-3AD203B41FA5}">
                      <a16:colId xmlns:a16="http://schemas.microsoft.com/office/drawing/2014/main" xmlns="" val="20001"/>
                    </a:ext>
                  </a:extLst>
                </a:gridCol>
                <a:gridCol w="755926">
                  <a:extLst>
                    <a:ext uri="{9D8B030D-6E8A-4147-A177-3AD203B41FA5}">
                      <a16:colId xmlns:a16="http://schemas.microsoft.com/office/drawing/2014/main" xmlns="" val="20002"/>
                    </a:ext>
                  </a:extLst>
                </a:gridCol>
              </a:tblGrid>
              <a:tr h="370840">
                <a:tc>
                  <a:txBody>
                    <a:bodyPr/>
                    <a:lstStyle/>
                    <a:p>
                      <a:r>
                        <a:rPr lang="es-CL" sz="1100" dirty="0" smtClean="0"/>
                        <a:t>ITEM</a:t>
                      </a:r>
                      <a:endParaRPr lang="es-CL" sz="1100" dirty="0"/>
                    </a:p>
                  </a:txBody>
                  <a:tcPr/>
                </a:tc>
                <a:tc>
                  <a:txBody>
                    <a:bodyPr/>
                    <a:lstStyle/>
                    <a:p>
                      <a:pPr algn="ctr"/>
                      <a:r>
                        <a:rPr lang="es-CL" sz="1100" dirty="0" smtClean="0"/>
                        <a:t>2021</a:t>
                      </a:r>
                      <a:endParaRPr lang="es-CL" sz="1100" dirty="0"/>
                    </a:p>
                  </a:txBody>
                  <a:tcPr/>
                </a:tc>
                <a:tc>
                  <a:txBody>
                    <a:bodyPr/>
                    <a:lstStyle/>
                    <a:p>
                      <a:pPr algn="ctr"/>
                      <a:r>
                        <a:rPr lang="es-CL" sz="1100" dirty="0" smtClean="0"/>
                        <a:t>%</a:t>
                      </a:r>
                      <a:endParaRPr lang="es-CL" sz="1100" dirty="0"/>
                    </a:p>
                  </a:txBody>
                  <a:tcPr/>
                </a:tc>
                <a:extLst>
                  <a:ext uri="{0D108BD9-81ED-4DB2-BD59-A6C34878D82A}">
                    <a16:rowId xmlns:a16="http://schemas.microsoft.com/office/drawing/2014/main" xmlns="" val="10000"/>
                  </a:ext>
                </a:extLst>
              </a:tr>
              <a:tr h="286439">
                <a:tc>
                  <a:txBody>
                    <a:bodyPr/>
                    <a:lstStyle/>
                    <a:p>
                      <a:r>
                        <a:rPr lang="es-CL" sz="1100" dirty="0" smtClean="0"/>
                        <a:t>Número de usuarias/os total (incluidos Emergencia) </a:t>
                      </a:r>
                      <a:endParaRPr lang="es-CL" sz="1100" dirty="0"/>
                    </a:p>
                  </a:txBody>
                  <a:tcP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45.261</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370840">
                <a:tc>
                  <a:txBody>
                    <a:bodyPr/>
                    <a:lstStyle/>
                    <a:p>
                      <a:r>
                        <a:rPr lang="es-CL" sz="1100" dirty="0" smtClean="0"/>
                        <a:t>Número de usuarias/os pertenecientes a pueblos originarios </a:t>
                      </a:r>
                      <a:endParaRPr lang="es-CL" sz="1100" dirty="0"/>
                    </a:p>
                  </a:txBody>
                  <a:tcP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38.226</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84%</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300393">
                <a:tc>
                  <a:txBody>
                    <a:bodyPr/>
                    <a:lstStyle/>
                    <a:p>
                      <a:r>
                        <a:rPr lang="es-CL" sz="1100" dirty="0" smtClean="0"/>
                        <a:t>Número total de usuarias</a:t>
                      </a:r>
                      <a:endParaRPr lang="es-CL" sz="1100" dirty="0"/>
                    </a:p>
                  </a:txBody>
                  <a:tcP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22.300</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49%</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286412">
                <a:tc>
                  <a:txBody>
                    <a:bodyPr/>
                    <a:lstStyle/>
                    <a:p>
                      <a:r>
                        <a:rPr lang="es-CL" sz="1100" dirty="0" smtClean="0"/>
                        <a:t>Número</a:t>
                      </a:r>
                      <a:r>
                        <a:rPr lang="es-CL" sz="1100" baseline="0" dirty="0" smtClean="0"/>
                        <a:t> total de usuarias/os jóvenes</a:t>
                      </a:r>
                      <a:endParaRPr lang="es-CL" sz="1100" dirty="0"/>
                    </a:p>
                  </a:txBody>
                  <a:tcP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4.383</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10%</a:t>
                      </a:r>
                      <a:endParaRPr lang="es-C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286439">
                <a:tc>
                  <a:txBody>
                    <a:bodyPr/>
                    <a:lstStyle/>
                    <a:p>
                      <a:r>
                        <a:rPr lang="es-CL" sz="1100" dirty="0" smtClean="0"/>
                        <a:t>Promedio de edad</a:t>
                      </a:r>
                      <a:endParaRPr lang="es-CL" sz="1100" dirty="0"/>
                    </a:p>
                  </a:txBody>
                  <a:tcPr/>
                </a:tc>
                <a:tc gridSpan="2">
                  <a:txBody>
                    <a:bodyPr/>
                    <a:lstStyle/>
                    <a:p>
                      <a:pPr algn="ctr"/>
                      <a:r>
                        <a:rPr lang="es-CL" sz="1100" dirty="0" smtClean="0"/>
                        <a:t>55 años </a:t>
                      </a:r>
                      <a:endParaRPr lang="es-CL" sz="1100" dirty="0"/>
                    </a:p>
                  </a:txBody>
                  <a:tcPr/>
                </a:tc>
                <a:tc hMerge="1">
                  <a:txBody>
                    <a:bodyPr/>
                    <a:lstStyle/>
                    <a:p>
                      <a:endParaRPr lang="es-CL" dirty="0"/>
                    </a:p>
                  </a:txBody>
                  <a:tcPr/>
                </a:tc>
                <a:extLst>
                  <a:ext uri="{0D108BD9-81ED-4DB2-BD59-A6C34878D82A}">
                    <a16:rowId xmlns:a16="http://schemas.microsoft.com/office/drawing/2014/main" xmlns="" val="10005"/>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4136933646"/>
              </p:ext>
            </p:extLst>
          </p:nvPr>
        </p:nvGraphicFramePr>
        <p:xfrm>
          <a:off x="296706" y="3534508"/>
          <a:ext cx="5324469" cy="2097359"/>
        </p:xfrm>
        <a:graphic>
          <a:graphicData uri="http://schemas.openxmlformats.org/drawingml/2006/table">
            <a:tbl>
              <a:tblPr firstRow="1" bandRow="1">
                <a:tableStyleId>{5C22544A-7EE6-4342-B048-85BDC9FD1C3A}</a:tableStyleId>
              </a:tblPr>
              <a:tblGrid>
                <a:gridCol w="2361712">
                  <a:extLst>
                    <a:ext uri="{9D8B030D-6E8A-4147-A177-3AD203B41FA5}">
                      <a16:colId xmlns:a16="http://schemas.microsoft.com/office/drawing/2014/main" xmlns="" val="20000"/>
                    </a:ext>
                  </a:extLst>
                </a:gridCol>
                <a:gridCol w="1564395">
                  <a:extLst>
                    <a:ext uri="{9D8B030D-6E8A-4147-A177-3AD203B41FA5}">
                      <a16:colId xmlns:a16="http://schemas.microsoft.com/office/drawing/2014/main" xmlns="" val="20001"/>
                    </a:ext>
                  </a:extLst>
                </a:gridCol>
                <a:gridCol w="1398362">
                  <a:extLst>
                    <a:ext uri="{9D8B030D-6E8A-4147-A177-3AD203B41FA5}">
                      <a16:colId xmlns:a16="http://schemas.microsoft.com/office/drawing/2014/main" xmlns="" val="20002"/>
                    </a:ext>
                  </a:extLst>
                </a:gridCol>
              </a:tblGrid>
              <a:tr h="336623">
                <a:tc>
                  <a:txBody>
                    <a:bodyPr/>
                    <a:lstStyle/>
                    <a:p>
                      <a:r>
                        <a:rPr lang="es-CL" sz="1100" dirty="0" smtClean="0"/>
                        <a:t>Subtítulo</a:t>
                      </a:r>
                      <a:endParaRPr lang="es-CL" sz="1100" dirty="0"/>
                    </a:p>
                  </a:txBody>
                  <a:tcPr/>
                </a:tc>
                <a:tc>
                  <a:txBody>
                    <a:bodyPr/>
                    <a:lstStyle/>
                    <a:p>
                      <a:pPr algn="ctr" rtl="0" fontAlgn="ctr"/>
                      <a:r>
                        <a:rPr lang="es-CL" sz="1100" b="1" i="0" u="none" strike="noStrike" dirty="0">
                          <a:solidFill>
                            <a:srgbClr val="FFFFFF"/>
                          </a:solidFill>
                          <a:effectLst/>
                          <a:latin typeface="Calibri" panose="020F0502020204030204" pitchFamily="34" charset="0"/>
                        </a:rPr>
                        <a:t>Presupuesto M$ </a:t>
                      </a:r>
                      <a:r>
                        <a:rPr lang="es-CL" sz="1100" b="1" i="0" u="none" strike="noStrike" dirty="0" smtClean="0">
                          <a:solidFill>
                            <a:srgbClr val="FFFFFF"/>
                          </a:solidFill>
                          <a:effectLst/>
                          <a:latin typeface="Calibri" panose="020F0502020204030204" pitchFamily="34" charset="0"/>
                        </a:rPr>
                        <a:t>2021</a:t>
                      </a:r>
                      <a:endParaRPr lang="es-CL" sz="1100" b="1" i="0" u="none" strike="noStrike" dirty="0">
                        <a:solidFill>
                          <a:srgbClr val="FFFFFF"/>
                        </a:solidFill>
                        <a:effectLst/>
                        <a:latin typeface="Calibri" panose="020F0502020204030204" pitchFamily="34" charset="0"/>
                      </a:endParaRPr>
                    </a:p>
                  </a:txBody>
                  <a:tcPr marL="7620" marR="7620" marT="7620" marB="0" anchor="ctr"/>
                </a:tc>
                <a:tc>
                  <a:txBody>
                    <a:bodyPr/>
                    <a:lstStyle/>
                    <a:p>
                      <a:pPr algn="ctr" rtl="0" fontAlgn="ctr"/>
                      <a:r>
                        <a:rPr lang="es-CL" sz="1100" b="1" i="0" u="none" strike="noStrike" dirty="0">
                          <a:solidFill>
                            <a:srgbClr val="FFFFFF"/>
                          </a:solidFill>
                          <a:effectLst/>
                          <a:latin typeface="Calibri" panose="020F0502020204030204" pitchFamily="34" charset="0"/>
                        </a:rPr>
                        <a:t>Ejecución M$ </a:t>
                      </a:r>
                      <a:r>
                        <a:rPr lang="es-CL" sz="1100" b="1" i="0" u="none" strike="noStrike" dirty="0" smtClean="0">
                          <a:solidFill>
                            <a:srgbClr val="FFFFFF"/>
                          </a:solidFill>
                          <a:effectLst/>
                          <a:latin typeface="Calibri" panose="020F0502020204030204" pitchFamily="34" charset="0"/>
                        </a:rPr>
                        <a:t>2021</a:t>
                      </a:r>
                      <a:endParaRPr lang="es-CL" sz="1100" b="1" i="0" u="none" strike="noStrike" dirty="0">
                        <a:solidFill>
                          <a:srgbClr val="FFFFFF"/>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0"/>
                  </a:ext>
                </a:extLst>
              </a:tr>
              <a:tr h="295493">
                <a:tc>
                  <a:txBody>
                    <a:bodyPr/>
                    <a:lstStyle/>
                    <a:p>
                      <a:r>
                        <a:rPr lang="es-CL" sz="1100" dirty="0" smtClean="0"/>
                        <a:t>24 Transferencias</a:t>
                      </a:r>
                      <a:r>
                        <a:rPr lang="es-CL" sz="1100" baseline="0" dirty="0" smtClean="0"/>
                        <a:t> corrientes</a:t>
                      </a:r>
                      <a:endParaRPr lang="es-CL" sz="1100" dirty="0"/>
                    </a:p>
                  </a:txBody>
                  <a:tcP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20.162.017 </a:t>
                      </a:r>
                      <a:endParaRPr lang="es-C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19.896.898 </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264405">
                <a:tc>
                  <a:txBody>
                    <a:bodyPr/>
                    <a:lstStyle/>
                    <a:p>
                      <a:r>
                        <a:rPr lang="es-CL" sz="1100" dirty="0" smtClean="0"/>
                        <a:t>32 Préstamos</a:t>
                      </a:r>
                      <a:endParaRPr lang="es-CL" sz="1100" dirty="0"/>
                    </a:p>
                  </a:txBody>
                  <a:tcP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14.531.805 </a:t>
                      </a:r>
                      <a:endParaRPr lang="es-C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14.344.256 </a:t>
                      </a:r>
                      <a:endParaRPr lang="es-C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319489">
                <a:tc>
                  <a:txBody>
                    <a:bodyPr/>
                    <a:lstStyle/>
                    <a:p>
                      <a:r>
                        <a:rPr lang="es-CL" sz="1100" dirty="0" smtClean="0"/>
                        <a:t>33 Transferencia de capital</a:t>
                      </a:r>
                      <a:endParaRPr lang="es-CL" sz="1100" dirty="0"/>
                    </a:p>
                  </a:txBody>
                  <a:tcP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19.446.949 </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19.214.127 </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297455">
                <a:tc>
                  <a:txBody>
                    <a:bodyPr/>
                    <a:lstStyle/>
                    <a:p>
                      <a:r>
                        <a:rPr lang="es-CL" sz="1100" b="1" dirty="0" smtClean="0"/>
                        <a:t>Subtotal Productos Estratégicos</a:t>
                      </a:r>
                      <a:r>
                        <a:rPr lang="es-CL" sz="1100" b="1" baseline="0" dirty="0" smtClean="0"/>
                        <a:t> </a:t>
                      </a:r>
                      <a:endParaRPr lang="es-CL" sz="1100" b="1" dirty="0"/>
                    </a:p>
                  </a:txBody>
                  <a:tcP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54.140.771 </a:t>
                      </a:r>
                      <a:endParaRPr lang="es-C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53.455.280 </a:t>
                      </a:r>
                      <a:endParaRPr lang="es-CL"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297456">
                <a:tc>
                  <a:txBody>
                    <a:bodyPr/>
                    <a:lstStyle/>
                    <a:p>
                      <a:r>
                        <a:rPr lang="es-CL" sz="1100" b="1" dirty="0" smtClean="0"/>
                        <a:t>Subtotal Gestión Interna </a:t>
                      </a:r>
                      <a:endParaRPr lang="es-CL" sz="1100" b="1" dirty="0"/>
                    </a:p>
                  </a:txBody>
                  <a:tcP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7.122.334 </a:t>
                      </a:r>
                      <a:endParaRPr lang="es-C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7.119.441 </a:t>
                      </a:r>
                      <a:endParaRPr lang="es-CL"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286438">
                <a:tc>
                  <a:txBody>
                    <a:bodyPr/>
                    <a:lstStyle/>
                    <a:p>
                      <a:r>
                        <a:rPr lang="es-CL" sz="1100" b="1" dirty="0" smtClean="0"/>
                        <a:t>Total General </a:t>
                      </a:r>
                      <a:endParaRPr lang="es-CL" sz="1100" b="1" dirty="0"/>
                    </a:p>
                  </a:txBody>
                  <a:tcP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61.263.105 </a:t>
                      </a:r>
                      <a:endParaRPr lang="es-C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60.574.721 </a:t>
                      </a:r>
                      <a:endParaRPr lang="es-C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bl>
          </a:graphicData>
        </a:graphic>
      </p:graphicFrame>
      <p:sp>
        <p:nvSpPr>
          <p:cNvPr id="12" name="CuadroTexto 11"/>
          <p:cNvSpPr txBox="1"/>
          <p:nvPr/>
        </p:nvSpPr>
        <p:spPr>
          <a:xfrm>
            <a:off x="323528" y="6407600"/>
            <a:ext cx="6983434"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a:t>
            </a:r>
            <a:r>
              <a:rPr lang="es-CL" dirty="0">
                <a:solidFill>
                  <a:srgbClr val="4D4D4D"/>
                </a:solidFill>
              </a:rPr>
              <a:t> Sistema Tesorería y SIGFE, 31 de diciembre del </a:t>
            </a:r>
            <a:r>
              <a:rPr lang="es-CL" dirty="0" smtClean="0">
                <a:solidFill>
                  <a:srgbClr val="4D4D4D"/>
                </a:solidFill>
              </a:rPr>
              <a:t>2021.</a:t>
            </a:r>
            <a:endParaRPr lang="es-CL" dirty="0">
              <a:solidFill>
                <a:srgbClr val="4D4D4D"/>
              </a:solidFill>
            </a:endParaRPr>
          </a:p>
        </p:txBody>
      </p:sp>
      <p:pic>
        <p:nvPicPr>
          <p:cNvPr id="11" name="Picture 3"/>
          <p:cNvPicPr>
            <a:picLocks noChangeAspect="1" noChangeArrowheads="1"/>
          </p:cNvPicPr>
          <p:nvPr/>
        </p:nvPicPr>
        <p:blipFill>
          <a:blip r:embed="rId4" cstate="print"/>
          <a:srcRect/>
          <a:stretch>
            <a:fillRect/>
          </a:stretch>
        </p:blipFill>
        <p:spPr bwMode="auto">
          <a:xfrm>
            <a:off x="7627888" y="1511952"/>
            <a:ext cx="1203158" cy="678290"/>
          </a:xfrm>
          <a:prstGeom prst="rect">
            <a:avLst/>
          </a:prstGeom>
          <a:noFill/>
          <a:ln w="9525">
            <a:noFill/>
            <a:miter lim="800000"/>
            <a:headEnd/>
            <a:tailEnd/>
          </a:ln>
        </p:spPr>
      </p:pic>
      <p:graphicFrame>
        <p:nvGraphicFramePr>
          <p:cNvPr id="13" name="Tabla 12"/>
          <p:cNvGraphicFramePr>
            <a:graphicFrameLocks noGrp="1"/>
          </p:cNvGraphicFramePr>
          <p:nvPr>
            <p:extLst>
              <p:ext uri="{D42A27DB-BD31-4B8C-83A1-F6EECF244321}">
                <p14:modId xmlns:p14="http://schemas.microsoft.com/office/powerpoint/2010/main" val="3595386640"/>
              </p:ext>
            </p:extLst>
          </p:nvPr>
        </p:nvGraphicFramePr>
        <p:xfrm>
          <a:off x="270248" y="5600886"/>
          <a:ext cx="5322084" cy="775431"/>
        </p:xfrm>
        <a:graphic>
          <a:graphicData uri="http://schemas.openxmlformats.org/drawingml/2006/table">
            <a:tbl>
              <a:tblPr/>
              <a:tblGrid>
                <a:gridCol w="1044529">
                  <a:extLst>
                    <a:ext uri="{9D8B030D-6E8A-4147-A177-3AD203B41FA5}">
                      <a16:colId xmlns:a16="http://schemas.microsoft.com/office/drawing/2014/main" xmlns="" val="20000"/>
                    </a:ext>
                  </a:extLst>
                </a:gridCol>
                <a:gridCol w="4277555">
                  <a:extLst>
                    <a:ext uri="{9D8B030D-6E8A-4147-A177-3AD203B41FA5}">
                      <a16:colId xmlns:a16="http://schemas.microsoft.com/office/drawing/2014/main" xmlns="" val="20001"/>
                    </a:ext>
                  </a:extLst>
                </a:gridCol>
              </a:tblGrid>
              <a:tr h="775431">
                <a:tc>
                  <a:txBody>
                    <a:bodyPr/>
                    <a:lstStyle/>
                    <a:p>
                      <a:pPr algn="l" rtl="0" fontAlgn="ctr"/>
                      <a:r>
                        <a:rPr lang="es-CL" sz="1050" b="1" i="0" u="none" strike="noStrike" dirty="0" smtClean="0">
                          <a:solidFill>
                            <a:srgbClr val="4D4D4D"/>
                          </a:solidFill>
                          <a:latin typeface="+mn-lt"/>
                        </a:rPr>
                        <a:t>Principales</a:t>
                      </a:r>
                      <a:r>
                        <a:rPr lang="es-CL" sz="1050" b="1" i="0" u="none" strike="noStrike" baseline="0" dirty="0" smtClean="0">
                          <a:solidFill>
                            <a:srgbClr val="4D4D4D"/>
                          </a:solidFill>
                          <a:latin typeface="+mn-lt"/>
                        </a:rPr>
                        <a:t> </a:t>
                      </a:r>
                    </a:p>
                    <a:p>
                      <a:pPr algn="l" rtl="0" fontAlgn="ctr"/>
                      <a:r>
                        <a:rPr lang="es-CL" sz="1050" b="1" i="0" u="none" strike="noStrike" baseline="0" dirty="0" smtClean="0">
                          <a:solidFill>
                            <a:srgbClr val="4D4D4D"/>
                          </a:solidFill>
                          <a:latin typeface="+mn-lt"/>
                        </a:rPr>
                        <a:t>rubros</a:t>
                      </a:r>
                      <a:r>
                        <a:rPr lang="es-CL" sz="1050" b="1" i="0" u="none" strike="noStrike" dirty="0" smtClean="0">
                          <a:solidFill>
                            <a:srgbClr val="4D4D4D"/>
                          </a:solidFill>
                          <a:latin typeface="+mn-lt"/>
                        </a:rPr>
                        <a:t>: </a:t>
                      </a:r>
                      <a:endParaRPr lang="es-CL" sz="1050" b="1" i="0" u="none" strike="noStrike" dirty="0">
                        <a:solidFill>
                          <a:srgbClr val="4D4D4D"/>
                        </a:solidFill>
                        <a:latin typeface="+mn-lt"/>
                      </a:endParaRP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just"/>
                      <a:r>
                        <a:rPr lang="es-CL" sz="1000" kern="1200" dirty="0" smtClean="0">
                          <a:solidFill>
                            <a:schemeClr val="tx1"/>
                          </a:solidFill>
                          <a:effectLst/>
                          <a:latin typeface="+mn-lt"/>
                          <a:ea typeface="+mn-ea"/>
                          <a:cs typeface="+mn-cs"/>
                        </a:rPr>
                        <a:t>Avena/Ballica, Praderas Suplementarias, Bovinos, Avena Forrajera, Lechuga, Papas, Ovinos, Artificiales, Avena, Trigo, Frutilla, Frambuesa, Ballica Bianual, Gallinas, Ballica/Trébol, Papa Temprana, Acelga, Ballica , Animal, Papa Guarda, Ballica Anual, Leña, Mejoradas, Apicultura, Caprinos; estos representan el 74% de los recursos monetarios entregados y el 80% de las Solicitudes realizadas.</a:t>
                      </a:r>
                      <a:endParaRPr lang="es-CL" sz="1000" kern="1200" dirty="0">
                        <a:solidFill>
                          <a:schemeClr val="tx1"/>
                        </a:solidFill>
                        <a:effectLst/>
                        <a:latin typeface="+mn-lt"/>
                        <a:ea typeface="+mn-ea"/>
                        <a:cs typeface="+mn-cs"/>
                      </a:endParaRP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14" name="Título 2"/>
          <p:cNvSpPr>
            <a:spLocks noGrp="1"/>
          </p:cNvSpPr>
          <p:nvPr>
            <p:ph type="title"/>
          </p:nvPr>
        </p:nvSpPr>
        <p:spPr>
          <a:xfrm>
            <a:off x="457200" y="87351"/>
            <a:ext cx="8229600" cy="1143000"/>
          </a:xfrm>
        </p:spPr>
        <p:txBody>
          <a:bodyPr>
            <a:normAutofit/>
          </a:bodyPr>
          <a:lstStyle/>
          <a:p>
            <a:pPr>
              <a:spcBef>
                <a:spcPct val="20000"/>
              </a:spcBef>
            </a:pPr>
            <a:r>
              <a:rPr lang="es-CL" sz="2800" dirty="0">
                <a:solidFill>
                  <a:srgbClr val="333333"/>
                </a:solidFill>
                <a:latin typeface="Berlin Sans FB" panose="020E0602020502020306" pitchFamily="34" charset="0"/>
                <a:ea typeface="+mn-ea"/>
                <a:cs typeface="+mn-cs"/>
              </a:rPr>
              <a:t>INDAP en REGIONES  </a:t>
            </a:r>
          </a:p>
        </p:txBody>
      </p:sp>
      <p:sp>
        <p:nvSpPr>
          <p:cNvPr id="3" name="Marcador de número de diapositiva 2"/>
          <p:cNvSpPr>
            <a:spLocks noGrp="1"/>
          </p:cNvSpPr>
          <p:nvPr>
            <p:ph type="sldNum" sz="quarter" idx="12"/>
          </p:nvPr>
        </p:nvSpPr>
        <p:spPr/>
        <p:txBody>
          <a:bodyPr/>
          <a:lstStyle/>
          <a:p>
            <a:fld id="{B2AA1C21-4A01-FC47-935A-F64BC8B7BE09}" type="slidenum">
              <a:rPr lang="en-US" smtClean="0"/>
              <a:t>56</a:t>
            </a:fld>
            <a:endParaRPr lang="en-US"/>
          </a:p>
        </p:txBody>
      </p:sp>
    </p:spTree>
    <p:extLst>
      <p:ext uri="{BB962C8B-B14F-4D97-AF65-F5344CB8AC3E}">
        <p14:creationId xmlns:p14="http://schemas.microsoft.com/office/powerpoint/2010/main" val="41018117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arcador de contenido 3"/>
          <p:cNvSpPr>
            <a:spLocks noGrp="1"/>
          </p:cNvSpPr>
          <p:nvPr>
            <p:ph idx="1"/>
          </p:nvPr>
        </p:nvSpPr>
        <p:spPr>
          <a:xfrm>
            <a:off x="490251" y="847970"/>
            <a:ext cx="8229600" cy="4859223"/>
          </a:xfrm>
        </p:spPr>
        <p:txBody>
          <a:bodyPr>
            <a:normAutofit/>
          </a:bodyPr>
          <a:lstStyle/>
          <a:p>
            <a:pPr marL="0" indent="0">
              <a:buNone/>
            </a:pPr>
            <a:r>
              <a:rPr lang="es-CL" sz="2000" b="1" dirty="0" smtClean="0"/>
              <a:t>Araucanía </a:t>
            </a:r>
            <a:endParaRPr lang="es-CL" sz="2000" b="1" dirty="0"/>
          </a:p>
        </p:txBody>
      </p:sp>
      <p:pic>
        <p:nvPicPr>
          <p:cNvPr id="9" name="Imagen 8"/>
          <p:cNvPicPr>
            <a:picLocks noChangeAspect="1"/>
          </p:cNvPicPr>
          <p:nvPr/>
        </p:nvPicPr>
        <p:blipFill>
          <a:blip r:embed="rId2"/>
          <a:stretch>
            <a:fillRect/>
          </a:stretch>
        </p:blipFill>
        <p:spPr>
          <a:xfrm>
            <a:off x="39188" y="1194296"/>
            <a:ext cx="836023" cy="781952"/>
          </a:xfrm>
          <a:prstGeom prst="rect">
            <a:avLst/>
          </a:prstGeom>
        </p:spPr>
      </p:pic>
      <p:sp>
        <p:nvSpPr>
          <p:cNvPr id="12" name="CuadroTexto 11"/>
          <p:cNvSpPr txBox="1"/>
          <p:nvPr/>
        </p:nvSpPr>
        <p:spPr>
          <a:xfrm>
            <a:off x="323528" y="6583306"/>
            <a:ext cx="6983434" cy="230832"/>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sz="900" b="1" dirty="0">
                <a:solidFill>
                  <a:srgbClr val="4D4D4D"/>
                </a:solidFill>
              </a:rPr>
              <a:t>Fuente:</a:t>
            </a:r>
            <a:r>
              <a:rPr lang="es-CL" sz="900" dirty="0">
                <a:solidFill>
                  <a:srgbClr val="4D4D4D"/>
                </a:solidFill>
              </a:rPr>
              <a:t> Sistema Tesorería y SIGFE, 31 de diciembre del </a:t>
            </a:r>
            <a:r>
              <a:rPr lang="es-CL" sz="900" dirty="0" smtClean="0">
                <a:solidFill>
                  <a:srgbClr val="4D4D4D"/>
                </a:solidFill>
              </a:rPr>
              <a:t>2021.</a:t>
            </a:r>
            <a:endParaRPr lang="es-CL" sz="900" dirty="0">
              <a:solidFill>
                <a:srgbClr val="4D4D4D"/>
              </a:solidFill>
            </a:endParaRPr>
          </a:p>
        </p:txBody>
      </p:sp>
      <p:sp>
        <p:nvSpPr>
          <p:cNvPr id="14" name="Título 2"/>
          <p:cNvSpPr>
            <a:spLocks noGrp="1"/>
          </p:cNvSpPr>
          <p:nvPr>
            <p:ph type="title"/>
          </p:nvPr>
        </p:nvSpPr>
        <p:spPr>
          <a:xfrm>
            <a:off x="457200" y="87351"/>
            <a:ext cx="8229600" cy="1143000"/>
          </a:xfrm>
        </p:spPr>
        <p:txBody>
          <a:bodyPr>
            <a:normAutofit/>
          </a:bodyPr>
          <a:lstStyle/>
          <a:p>
            <a:pPr>
              <a:spcBef>
                <a:spcPct val="20000"/>
              </a:spcBef>
            </a:pPr>
            <a:r>
              <a:rPr lang="es-CL" sz="2800" dirty="0">
                <a:solidFill>
                  <a:srgbClr val="333333"/>
                </a:solidFill>
                <a:latin typeface="Berlin Sans FB" panose="020E0602020502020306" pitchFamily="34" charset="0"/>
                <a:ea typeface="+mn-ea"/>
                <a:cs typeface="+mn-cs"/>
              </a:rPr>
              <a:t>INDAP en REGIONES  </a:t>
            </a:r>
          </a:p>
        </p:txBody>
      </p:sp>
      <p:sp>
        <p:nvSpPr>
          <p:cNvPr id="3" name="Marcador de número de diapositiva 2"/>
          <p:cNvSpPr>
            <a:spLocks noGrp="1"/>
          </p:cNvSpPr>
          <p:nvPr>
            <p:ph type="sldNum" sz="quarter" idx="12"/>
          </p:nvPr>
        </p:nvSpPr>
        <p:spPr/>
        <p:txBody>
          <a:bodyPr/>
          <a:lstStyle/>
          <a:p>
            <a:fld id="{B2AA1C21-4A01-FC47-935A-F64BC8B7BE09}" type="slidenum">
              <a:rPr lang="en-US" smtClean="0"/>
              <a:t>57</a:t>
            </a:fld>
            <a:endParaRPr lang="en-US"/>
          </a:p>
        </p:txBody>
      </p:sp>
      <p:graphicFrame>
        <p:nvGraphicFramePr>
          <p:cNvPr id="15" name="Tabla 14"/>
          <p:cNvGraphicFramePr>
            <a:graphicFrameLocks noGrp="1"/>
          </p:cNvGraphicFramePr>
          <p:nvPr>
            <p:extLst>
              <p:ext uri="{D42A27DB-BD31-4B8C-83A1-F6EECF244321}">
                <p14:modId xmlns:p14="http://schemas.microsoft.com/office/powerpoint/2010/main" val="1559639719"/>
              </p:ext>
            </p:extLst>
          </p:nvPr>
        </p:nvGraphicFramePr>
        <p:xfrm>
          <a:off x="923532" y="3187984"/>
          <a:ext cx="6227898" cy="1222950"/>
        </p:xfrm>
        <a:graphic>
          <a:graphicData uri="http://schemas.openxmlformats.org/drawingml/2006/table">
            <a:tbl>
              <a:tblPr firstRow="1" firstCol="1" bandRow="1">
                <a:tableStyleId>{5C22544A-7EE6-4342-B048-85BDC9FD1C3A}</a:tableStyleId>
              </a:tblPr>
              <a:tblGrid>
                <a:gridCol w="1663430">
                  <a:extLst>
                    <a:ext uri="{9D8B030D-6E8A-4147-A177-3AD203B41FA5}">
                      <a16:colId xmlns:a16="http://schemas.microsoft.com/office/drawing/2014/main" xmlns="" val="20000"/>
                    </a:ext>
                  </a:extLst>
                </a:gridCol>
                <a:gridCol w="656617">
                  <a:extLst>
                    <a:ext uri="{9D8B030D-6E8A-4147-A177-3AD203B41FA5}">
                      <a16:colId xmlns:a16="http://schemas.microsoft.com/office/drawing/2014/main" xmlns="" val="20001"/>
                    </a:ext>
                  </a:extLst>
                </a:gridCol>
                <a:gridCol w="631735">
                  <a:extLst>
                    <a:ext uri="{9D8B030D-6E8A-4147-A177-3AD203B41FA5}">
                      <a16:colId xmlns:a16="http://schemas.microsoft.com/office/drawing/2014/main" xmlns="" val="20002"/>
                    </a:ext>
                  </a:extLst>
                </a:gridCol>
                <a:gridCol w="498082">
                  <a:extLst>
                    <a:ext uri="{9D8B030D-6E8A-4147-A177-3AD203B41FA5}">
                      <a16:colId xmlns:a16="http://schemas.microsoft.com/office/drawing/2014/main" xmlns="" val="20003"/>
                    </a:ext>
                  </a:extLst>
                </a:gridCol>
                <a:gridCol w="418012">
                  <a:extLst>
                    <a:ext uri="{9D8B030D-6E8A-4147-A177-3AD203B41FA5}">
                      <a16:colId xmlns:a16="http://schemas.microsoft.com/office/drawing/2014/main" xmlns="" val="20004"/>
                    </a:ext>
                  </a:extLst>
                </a:gridCol>
                <a:gridCol w="383177">
                  <a:extLst>
                    <a:ext uri="{9D8B030D-6E8A-4147-A177-3AD203B41FA5}">
                      <a16:colId xmlns:a16="http://schemas.microsoft.com/office/drawing/2014/main" xmlns="" val="20005"/>
                    </a:ext>
                  </a:extLst>
                </a:gridCol>
                <a:gridCol w="418011">
                  <a:extLst>
                    <a:ext uri="{9D8B030D-6E8A-4147-A177-3AD203B41FA5}">
                      <a16:colId xmlns:a16="http://schemas.microsoft.com/office/drawing/2014/main" xmlns="" val="20006"/>
                    </a:ext>
                  </a:extLst>
                </a:gridCol>
                <a:gridCol w="365760">
                  <a:extLst>
                    <a:ext uri="{9D8B030D-6E8A-4147-A177-3AD203B41FA5}">
                      <a16:colId xmlns:a16="http://schemas.microsoft.com/office/drawing/2014/main" xmlns="" val="20007"/>
                    </a:ext>
                  </a:extLst>
                </a:gridCol>
                <a:gridCol w="357052">
                  <a:extLst>
                    <a:ext uri="{9D8B030D-6E8A-4147-A177-3AD203B41FA5}">
                      <a16:colId xmlns:a16="http://schemas.microsoft.com/office/drawing/2014/main" xmlns="" val="20008"/>
                    </a:ext>
                  </a:extLst>
                </a:gridCol>
                <a:gridCol w="487680">
                  <a:extLst>
                    <a:ext uri="{9D8B030D-6E8A-4147-A177-3AD203B41FA5}">
                      <a16:colId xmlns:a16="http://schemas.microsoft.com/office/drawing/2014/main" xmlns="" val="20009"/>
                    </a:ext>
                  </a:extLst>
                </a:gridCol>
                <a:gridCol w="348342">
                  <a:extLst>
                    <a:ext uri="{9D8B030D-6E8A-4147-A177-3AD203B41FA5}">
                      <a16:colId xmlns:a16="http://schemas.microsoft.com/office/drawing/2014/main" xmlns="" val="20010"/>
                    </a:ext>
                  </a:extLst>
                </a:gridCol>
              </a:tblGrid>
              <a:tr h="172362">
                <a:tc rowSpan="2">
                  <a:txBody>
                    <a:bodyPr/>
                    <a:lstStyle/>
                    <a:p>
                      <a:pPr algn="ctr" rtl="0" fontAlgn="ctr"/>
                      <a:r>
                        <a:rPr lang="es-CL" sz="800" u="none" strike="noStrike" dirty="0">
                          <a:effectLst/>
                        </a:rPr>
                        <a:t>Subtitulo / 32 - Créditos</a:t>
                      </a:r>
                      <a:endParaRPr lang="es-CL" sz="800" b="1" i="0" u="none" strike="noStrike" dirty="0">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dirty="0" err="1">
                          <a:effectLst/>
                        </a:rPr>
                        <a:t>Ppto</a:t>
                      </a:r>
                      <a:r>
                        <a:rPr lang="es-CL" sz="800" u="none" strike="noStrike" dirty="0">
                          <a:effectLst/>
                        </a:rPr>
                        <a:t>. M$</a:t>
                      </a:r>
                      <a:endParaRPr lang="es-CL" sz="800" b="1" i="0" u="none" strike="noStrike" dirty="0">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a:effectLst/>
                        </a:rPr>
                        <a:t>Ejec. M$</a:t>
                      </a:r>
                      <a:endParaRPr lang="es-CL" sz="800" b="1" i="0" u="none" strike="noStrike">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dirty="0">
                          <a:effectLst/>
                        </a:rPr>
                        <a:t>Avance</a:t>
                      </a:r>
                      <a:endParaRPr lang="es-CL" sz="800" b="1" i="0" u="none" strike="noStrike" dirty="0">
                        <a:solidFill>
                          <a:srgbClr val="FFFFFF"/>
                        </a:solidFill>
                        <a:effectLst/>
                        <a:latin typeface="Calibri" panose="020F0502020204030204" pitchFamily="34" charset="0"/>
                      </a:endParaRPr>
                    </a:p>
                  </a:txBody>
                  <a:tcPr marL="8208" marR="8208" marT="8208" marB="0" anchor="ctr"/>
                </a:tc>
                <a:tc gridSpan="2">
                  <a:txBody>
                    <a:bodyPr/>
                    <a:lstStyle/>
                    <a:p>
                      <a:pPr algn="ctr" rtl="0" fontAlgn="ctr"/>
                      <a:r>
                        <a:rPr lang="es-CL" sz="800" u="none" strike="noStrike" dirty="0" err="1">
                          <a:effectLst/>
                        </a:rPr>
                        <a:t>Masc</a:t>
                      </a:r>
                      <a:r>
                        <a:rPr lang="es-CL" sz="800" u="none" strike="noStrike" dirty="0">
                          <a:effectLst/>
                        </a:rPr>
                        <a:t>.</a:t>
                      </a:r>
                      <a:endParaRPr lang="es-CL" sz="800" b="1" i="0" u="none" strike="noStrike" dirty="0">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tc gridSpan="2">
                  <a:txBody>
                    <a:bodyPr/>
                    <a:lstStyle/>
                    <a:p>
                      <a:pPr algn="ctr" rtl="0" fontAlgn="ctr"/>
                      <a:r>
                        <a:rPr lang="es-CL" sz="800" u="none" strike="noStrike">
                          <a:effectLst/>
                        </a:rPr>
                        <a:t>Fem.</a:t>
                      </a:r>
                      <a:endParaRPr lang="es-CL" sz="800" b="1" i="0" u="none" strike="noStrike">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tc rowSpan="2">
                  <a:txBody>
                    <a:bodyPr/>
                    <a:lstStyle/>
                    <a:p>
                      <a:pPr algn="ctr" rtl="0" fontAlgn="ctr"/>
                      <a:r>
                        <a:rPr lang="es-CL" sz="800" u="none" strike="noStrike">
                          <a:effectLst/>
                        </a:rPr>
                        <a:t>Pers. Jurid.</a:t>
                      </a:r>
                      <a:endParaRPr lang="es-CL" sz="800" b="1" i="0" u="none" strike="noStrike">
                        <a:solidFill>
                          <a:srgbClr val="FFFFFF"/>
                        </a:solidFill>
                        <a:effectLst/>
                        <a:latin typeface="Calibri" panose="020F0502020204030204" pitchFamily="34" charset="0"/>
                      </a:endParaRPr>
                    </a:p>
                  </a:txBody>
                  <a:tcPr marL="8208" marR="8208" marT="8208" marB="0" anchor="ctr"/>
                </a:tc>
                <a:tc gridSpan="2">
                  <a:txBody>
                    <a:bodyPr/>
                    <a:lstStyle/>
                    <a:p>
                      <a:pPr algn="ctr" rtl="0" fontAlgn="ctr"/>
                      <a:r>
                        <a:rPr lang="es-CL" sz="800" u="none" strike="noStrike">
                          <a:effectLst/>
                        </a:rPr>
                        <a:t>Total</a:t>
                      </a:r>
                      <a:endParaRPr lang="es-CL" sz="800" b="1" i="0" u="none" strike="noStrike">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extLst>
                  <a:ext uri="{0D108BD9-81ED-4DB2-BD59-A6C34878D82A}">
                    <a16:rowId xmlns:a16="http://schemas.microsoft.com/office/drawing/2014/main" xmlns="" val="10000"/>
                  </a:ext>
                </a:extLst>
              </a:tr>
              <a:tr h="180570">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vMerge="1">
                  <a:txBody>
                    <a:bodyPr/>
                    <a:lstStyle/>
                    <a:p>
                      <a:endParaRPr lang="es-CL"/>
                    </a:p>
                  </a:txBody>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extLst>
                  <a:ext uri="{0D108BD9-81ED-4DB2-BD59-A6C34878D82A}">
                    <a16:rowId xmlns:a16="http://schemas.microsoft.com/office/drawing/2014/main" xmlns="" val="10001"/>
                  </a:ext>
                </a:extLst>
              </a:tr>
              <a:tr h="180570">
                <a:tc>
                  <a:txBody>
                    <a:bodyPr/>
                    <a:lstStyle/>
                    <a:p>
                      <a:pPr algn="l" rtl="0" fontAlgn="ctr"/>
                      <a:r>
                        <a:rPr lang="es-CL" sz="800" u="none" strike="noStrike">
                          <a:effectLst/>
                        </a:rPr>
                        <a:t>32.04.004 - Créditos Corto Plazo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9.681.886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9.563.573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98,78%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rtl="0" fontAlgn="ctr"/>
                      <a:r>
                        <a:rPr lang="es-CL" sz="900" b="0" i="0" u="none" strike="noStrike" dirty="0" smtClean="0">
                          <a:solidFill>
                            <a:srgbClr val="000000"/>
                          </a:solidFill>
                          <a:effectLst/>
                          <a:latin typeface="Calibri" panose="020F0502020204030204" pitchFamily="34" charset="0"/>
                        </a:rPr>
                        <a:t>3.279</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1.167</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1.797</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505</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15</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5.076</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1.672</a:t>
                      </a:r>
                      <a:endParaRPr lang="es-CL"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2"/>
                  </a:ext>
                </a:extLst>
              </a:tr>
              <a:tr h="172362">
                <a:tc>
                  <a:txBody>
                    <a:bodyPr/>
                    <a:lstStyle/>
                    <a:p>
                      <a:pPr algn="l" rtl="0" fontAlgn="ctr"/>
                      <a:r>
                        <a:rPr lang="es-CL" sz="800" u="none" strike="noStrike">
                          <a:effectLst/>
                        </a:rPr>
                        <a:t>32.04.005 - Créditos Largo Plazo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4.479.543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4.457.681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99,51%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rtl="0" fontAlgn="ctr"/>
                      <a:r>
                        <a:rPr lang="es-CL" sz="900" b="0" i="0" u="none" strike="noStrike" dirty="0" smtClean="0">
                          <a:solidFill>
                            <a:srgbClr val="000000"/>
                          </a:solidFill>
                          <a:effectLst/>
                          <a:latin typeface="Calibri" panose="020F0502020204030204" pitchFamily="34" charset="0"/>
                        </a:rPr>
                        <a:t>958</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2.021</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795</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1.401</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9</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1.753</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3.422</a:t>
                      </a:r>
                      <a:endParaRPr lang="es-CL"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3"/>
                  </a:ext>
                </a:extLst>
              </a:tr>
              <a:tr h="172362">
                <a:tc>
                  <a:txBody>
                    <a:bodyPr/>
                    <a:lstStyle/>
                    <a:p>
                      <a:pPr algn="l" rtl="0" fontAlgn="ctr"/>
                      <a:r>
                        <a:rPr lang="es-CL" sz="800" u="none" strike="noStrike">
                          <a:effectLst/>
                        </a:rPr>
                        <a:t>32.04.006 - Fondo Rotatorio Ley 18450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294.602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294.228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99,87%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rtl="0" fontAlgn="ctr"/>
                      <a:r>
                        <a:rPr lang="es-CL" sz="900" b="0" i="0" u="none" strike="noStrike" dirty="0" smtClean="0">
                          <a:solidFill>
                            <a:srgbClr val="000000"/>
                          </a:solidFill>
                          <a:effectLst/>
                          <a:latin typeface="Calibri" panose="020F0502020204030204" pitchFamily="34" charset="0"/>
                        </a:rPr>
                        <a:t>10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5</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15</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4"/>
                  </a:ext>
                </a:extLst>
              </a:tr>
              <a:tr h="172362">
                <a:tc>
                  <a:txBody>
                    <a:bodyPr/>
                    <a:lstStyle/>
                    <a:p>
                      <a:pPr algn="l" rtl="0" fontAlgn="ctr"/>
                      <a:r>
                        <a:rPr lang="es-CL" sz="800" u="none" strike="noStrike">
                          <a:effectLst/>
                        </a:rPr>
                        <a:t>32.04.008 - Largo Plazo - COBIN</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75.774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28.773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37,97%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2</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2</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5"/>
                  </a:ext>
                </a:extLst>
              </a:tr>
              <a:tr h="172362">
                <a:tc>
                  <a:txBody>
                    <a:bodyPr/>
                    <a:lstStyle/>
                    <a:p>
                      <a:pPr algn="l" rtl="0" fontAlgn="ctr"/>
                      <a:r>
                        <a:rPr lang="es-CL" sz="800" b="1" u="none" strike="noStrike" dirty="0">
                          <a:effectLst/>
                        </a:rPr>
                        <a:t>Total</a:t>
                      </a:r>
                      <a:endParaRPr lang="es-CL" sz="800" b="1" i="0" u="none" strike="noStrike" dirty="0">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b="1">
                          <a:effectLst/>
                          <a:latin typeface="Calibri" panose="020F0502020204030204" pitchFamily="34" charset="0"/>
                          <a:ea typeface="Calibri" panose="020F0502020204030204" pitchFamily="34" charset="0"/>
                          <a:cs typeface="Calibri" panose="020F0502020204030204" pitchFamily="34" charset="0"/>
                        </a:rPr>
                        <a:t>14.456.031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latin typeface="Calibri" panose="020F0502020204030204" pitchFamily="34" charset="0"/>
                          <a:ea typeface="Calibri" panose="020F0502020204030204" pitchFamily="34" charset="0"/>
                          <a:cs typeface="Calibri" panose="020F0502020204030204" pitchFamily="34" charset="0"/>
                        </a:rPr>
                        <a:t>14.315.483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latin typeface="Calibri" panose="020F0502020204030204" pitchFamily="34" charset="0"/>
                          <a:ea typeface="Calibri" panose="020F0502020204030204" pitchFamily="34" charset="0"/>
                          <a:cs typeface="Calibri" panose="020F0502020204030204" pitchFamily="34" charset="0"/>
                        </a:rPr>
                        <a:t>99,03%</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5">
                  <a:txBody>
                    <a:bodyPr/>
                    <a:lstStyle/>
                    <a:p>
                      <a:pPr algn="ctr" rtl="0" fontAlgn="ctr"/>
                      <a:r>
                        <a:rPr lang="es-CL" sz="800" b="1" u="none" strike="noStrike" dirty="0">
                          <a:effectLst/>
                        </a:rPr>
                        <a:t>Total de Créditos directos otorgados</a:t>
                      </a:r>
                      <a:endParaRPr lang="es-CL" sz="800" b="1" i="0" u="none" strike="noStrike" dirty="0">
                        <a:solidFill>
                          <a:srgbClr val="000000"/>
                        </a:solidFill>
                        <a:effectLst/>
                        <a:latin typeface="Calibri" panose="020F0502020204030204" pitchFamily="34" charset="0"/>
                      </a:endParaRPr>
                    </a:p>
                  </a:txBody>
                  <a:tcPr marL="8208" marR="8208" marT="8208" marB="0" anchor="ct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gridSpan="2">
                  <a:txBody>
                    <a:bodyPr/>
                    <a:lstStyle/>
                    <a:p>
                      <a:pPr algn="ctr" rtl="0" fontAlgn="ctr"/>
                      <a:r>
                        <a:rPr lang="es-CL" sz="800" b="1" i="0" u="none" strike="noStrike" dirty="0" smtClean="0">
                          <a:solidFill>
                            <a:srgbClr val="000000"/>
                          </a:solidFill>
                          <a:effectLst/>
                          <a:latin typeface="Calibri" panose="020F0502020204030204" pitchFamily="34" charset="0"/>
                        </a:rPr>
                        <a:t>6.846</a:t>
                      </a:r>
                      <a:endParaRPr lang="es-CL" sz="800" b="1" i="0" u="none" strike="noStrike" dirty="0">
                        <a:solidFill>
                          <a:srgbClr val="000000"/>
                        </a:solidFill>
                        <a:effectLst/>
                        <a:latin typeface="Calibri" panose="020F0502020204030204" pitchFamily="34" charset="0"/>
                      </a:endParaRPr>
                    </a:p>
                  </a:txBody>
                  <a:tcPr marL="8208" marR="8208" marT="8208" marB="0" anchor="ctr"/>
                </a:tc>
                <a:tc hMerge="1">
                  <a:txBody>
                    <a:bodyPr/>
                    <a:lstStyle/>
                    <a:p>
                      <a:endParaRPr lang="es-CL"/>
                    </a:p>
                  </a:txBody>
                  <a:tcPr/>
                </a:tc>
                <a:extLst>
                  <a:ext uri="{0D108BD9-81ED-4DB2-BD59-A6C34878D82A}">
                    <a16:rowId xmlns:a16="http://schemas.microsoft.com/office/drawing/2014/main" xmlns="" val="10006"/>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1660813094"/>
              </p:ext>
            </p:extLst>
          </p:nvPr>
        </p:nvGraphicFramePr>
        <p:xfrm>
          <a:off x="923532" y="1197341"/>
          <a:ext cx="6210935" cy="1760987"/>
        </p:xfrm>
        <a:graphic>
          <a:graphicData uri="http://schemas.openxmlformats.org/drawingml/2006/table">
            <a:tbl>
              <a:tblPr firstRow="1" firstCol="1" bandRow="1">
                <a:tableStyleId>{5C22544A-7EE6-4342-B048-85BDC9FD1C3A}</a:tableStyleId>
              </a:tblPr>
              <a:tblGrid>
                <a:gridCol w="2533650">
                  <a:extLst>
                    <a:ext uri="{9D8B030D-6E8A-4147-A177-3AD203B41FA5}">
                      <a16:colId xmlns:a16="http://schemas.microsoft.com/office/drawing/2014/main" xmlns="" val="20000"/>
                    </a:ext>
                  </a:extLst>
                </a:gridCol>
                <a:gridCol w="706755">
                  <a:extLst>
                    <a:ext uri="{9D8B030D-6E8A-4147-A177-3AD203B41FA5}">
                      <a16:colId xmlns:a16="http://schemas.microsoft.com/office/drawing/2014/main" xmlns="" val="20001"/>
                    </a:ext>
                  </a:extLst>
                </a:gridCol>
                <a:gridCol w="630555">
                  <a:extLst>
                    <a:ext uri="{9D8B030D-6E8A-4147-A177-3AD203B41FA5}">
                      <a16:colId xmlns:a16="http://schemas.microsoft.com/office/drawing/2014/main" xmlns="" val="20002"/>
                    </a:ext>
                  </a:extLst>
                </a:gridCol>
                <a:gridCol w="539750">
                  <a:extLst>
                    <a:ext uri="{9D8B030D-6E8A-4147-A177-3AD203B41FA5}">
                      <a16:colId xmlns:a16="http://schemas.microsoft.com/office/drawing/2014/main" xmlns="" val="20003"/>
                    </a:ext>
                  </a:extLst>
                </a:gridCol>
                <a:gridCol w="450215">
                  <a:extLst>
                    <a:ext uri="{9D8B030D-6E8A-4147-A177-3AD203B41FA5}">
                      <a16:colId xmlns:a16="http://schemas.microsoft.com/office/drawing/2014/main" xmlns="" val="20004"/>
                    </a:ext>
                  </a:extLst>
                </a:gridCol>
                <a:gridCol w="450215">
                  <a:extLst>
                    <a:ext uri="{9D8B030D-6E8A-4147-A177-3AD203B41FA5}">
                      <a16:colId xmlns:a16="http://schemas.microsoft.com/office/drawing/2014/main" xmlns="" val="20005"/>
                    </a:ext>
                  </a:extLst>
                </a:gridCol>
                <a:gridCol w="449580">
                  <a:extLst>
                    <a:ext uri="{9D8B030D-6E8A-4147-A177-3AD203B41FA5}">
                      <a16:colId xmlns:a16="http://schemas.microsoft.com/office/drawing/2014/main" xmlns="" val="20006"/>
                    </a:ext>
                  </a:extLst>
                </a:gridCol>
                <a:gridCol w="450215">
                  <a:extLst>
                    <a:ext uri="{9D8B030D-6E8A-4147-A177-3AD203B41FA5}">
                      <a16:colId xmlns:a16="http://schemas.microsoft.com/office/drawing/2014/main" xmlns="" val="20007"/>
                    </a:ext>
                  </a:extLst>
                </a:gridCol>
              </a:tblGrid>
              <a:tr h="0">
                <a:tc>
                  <a:txBody>
                    <a:bodyPr/>
                    <a:lstStyle/>
                    <a:p>
                      <a:pPr>
                        <a:lnSpc>
                          <a:spcPct val="107000"/>
                        </a:lnSpc>
                        <a:spcAft>
                          <a:spcPts val="0"/>
                        </a:spcAft>
                      </a:pPr>
                      <a:r>
                        <a:rPr lang="es-CL" sz="900" dirty="0">
                          <a:effectLst/>
                        </a:rPr>
                        <a:t>Subtitulo / 24 - Transferencias Corrientes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Ppto.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Ejec.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Avance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Masc.</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Fem.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Pers. Jurid.</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Total</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0"/>
                  </a:ext>
                </a:extLst>
              </a:tr>
              <a:tr h="0">
                <a:tc>
                  <a:txBody>
                    <a:bodyPr/>
                    <a:lstStyle/>
                    <a:p>
                      <a:pPr>
                        <a:lnSpc>
                          <a:spcPct val="107000"/>
                        </a:lnSpc>
                        <a:spcAft>
                          <a:spcPts val="0"/>
                        </a:spcAft>
                      </a:pPr>
                      <a:r>
                        <a:rPr lang="es-CL" sz="900">
                          <a:effectLst/>
                        </a:rPr>
                        <a:t>24.01.386 - Seguro Agrícola</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1.697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688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2.391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1"/>
                  </a:ext>
                </a:extLst>
              </a:tr>
              <a:tr h="0">
                <a:tc>
                  <a:txBody>
                    <a:bodyPr/>
                    <a:lstStyle/>
                    <a:p>
                      <a:pPr>
                        <a:lnSpc>
                          <a:spcPct val="107000"/>
                        </a:lnSpc>
                        <a:spcAft>
                          <a:spcPts val="0"/>
                        </a:spcAft>
                      </a:pPr>
                      <a:r>
                        <a:rPr lang="es-CL" sz="900">
                          <a:effectLst/>
                        </a:rPr>
                        <a:t>24.01.389 - Sistema de Incentivos Ley Nº 20,412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3.546.138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3.454.479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97,42%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2.403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1.477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3.884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2"/>
                  </a:ext>
                </a:extLst>
              </a:tr>
              <a:tr h="0">
                <a:tc>
                  <a:txBody>
                    <a:bodyPr/>
                    <a:lstStyle/>
                    <a:p>
                      <a:pPr>
                        <a:lnSpc>
                          <a:spcPct val="107000"/>
                        </a:lnSpc>
                        <a:spcAft>
                          <a:spcPts val="0"/>
                        </a:spcAft>
                      </a:pPr>
                      <a:r>
                        <a:rPr lang="es-CL" sz="900">
                          <a:effectLst/>
                        </a:rPr>
                        <a:t>24.01.404 - Emergencias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494.426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494.426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1.124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1.015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2.139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3"/>
                  </a:ext>
                </a:extLst>
              </a:tr>
              <a:tr h="0">
                <a:tc>
                  <a:txBody>
                    <a:bodyPr/>
                    <a:lstStyle/>
                    <a:p>
                      <a:pPr>
                        <a:lnSpc>
                          <a:spcPct val="107000"/>
                        </a:lnSpc>
                        <a:spcAft>
                          <a:spcPts val="0"/>
                        </a:spcAft>
                      </a:pPr>
                      <a:r>
                        <a:rPr lang="es-CL" sz="900">
                          <a:effectLst/>
                        </a:rPr>
                        <a:t>24.01.407 - Desarrollo Capacidades Productivas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79.402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78.473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98,83%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4"/>
                  </a:ext>
                </a:extLst>
              </a:tr>
              <a:tr h="0">
                <a:tc>
                  <a:txBody>
                    <a:bodyPr/>
                    <a:lstStyle/>
                    <a:p>
                      <a:pPr>
                        <a:lnSpc>
                          <a:spcPct val="107000"/>
                        </a:lnSpc>
                        <a:spcAft>
                          <a:spcPts val="0"/>
                        </a:spcAft>
                      </a:pPr>
                      <a:r>
                        <a:rPr lang="es-CL" sz="900">
                          <a:effectLst/>
                        </a:rPr>
                        <a:t>24.01.415 - Servicios De Asesoría Técnica - SAT</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1.249.732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1.232.858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98,65%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702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339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1.056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5"/>
                  </a:ext>
                </a:extLst>
              </a:tr>
              <a:tr h="0">
                <a:tc>
                  <a:txBody>
                    <a:bodyPr/>
                    <a:lstStyle/>
                    <a:p>
                      <a:pPr>
                        <a:lnSpc>
                          <a:spcPct val="107000"/>
                        </a:lnSpc>
                        <a:spcAft>
                          <a:spcPts val="0"/>
                        </a:spcAft>
                      </a:pPr>
                      <a:r>
                        <a:rPr lang="es-CL" sz="900">
                          <a:effectLst/>
                        </a:rPr>
                        <a:t>24.01.416 - Programa PRODESAL Asesorías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1.385.803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1.380.816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99,64%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2.531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1.739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4.272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6"/>
                  </a:ext>
                </a:extLst>
              </a:tr>
              <a:tr h="0">
                <a:tc>
                  <a:txBody>
                    <a:bodyPr/>
                    <a:lstStyle/>
                    <a:p>
                      <a:pPr>
                        <a:lnSpc>
                          <a:spcPct val="107000"/>
                        </a:lnSpc>
                        <a:spcAft>
                          <a:spcPts val="0"/>
                        </a:spcAft>
                      </a:pPr>
                      <a:r>
                        <a:rPr lang="es-CL" sz="900" dirty="0">
                          <a:effectLst/>
                        </a:rPr>
                        <a:t>24.01.418 - Programa PDTI Asesorías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13.106.168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13.026.142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99,39%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14.535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16.037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30.584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8"/>
                  </a:ext>
                </a:extLst>
              </a:tr>
              <a:tr h="0">
                <a:tc>
                  <a:txBody>
                    <a:bodyPr/>
                    <a:lstStyle/>
                    <a:p>
                      <a:pPr>
                        <a:lnSpc>
                          <a:spcPct val="107000"/>
                        </a:lnSpc>
                        <a:spcAft>
                          <a:spcPts val="0"/>
                        </a:spcAft>
                      </a:pPr>
                      <a:r>
                        <a:rPr lang="es-CL" sz="900" dirty="0">
                          <a:effectLst/>
                        </a:rPr>
                        <a:t>24.01.420 - Alianzas Productivas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218.048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191.615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87,88%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0"/>
                  </a:ext>
                </a:extLst>
              </a:tr>
              <a:tr h="0">
                <a:tc>
                  <a:txBody>
                    <a:bodyPr/>
                    <a:lstStyle/>
                    <a:p>
                      <a:pPr>
                        <a:lnSpc>
                          <a:spcPct val="107000"/>
                        </a:lnSpc>
                        <a:spcAft>
                          <a:spcPts val="0"/>
                        </a:spcAft>
                      </a:pPr>
                      <a:r>
                        <a:rPr lang="es-CL" sz="900">
                          <a:effectLst/>
                        </a:rPr>
                        <a:t>24.01.421 - Asesoría para Comercialización</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82.299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38.090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46,28%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1"/>
                  </a:ext>
                </a:extLst>
              </a:tr>
              <a:tr h="0">
                <a:tc>
                  <a:txBody>
                    <a:bodyPr/>
                    <a:lstStyle/>
                    <a:p>
                      <a:pPr>
                        <a:lnSpc>
                          <a:spcPct val="107000"/>
                        </a:lnSpc>
                        <a:spcAft>
                          <a:spcPts val="0"/>
                        </a:spcAft>
                      </a:pPr>
                      <a:r>
                        <a:rPr lang="es-CL" sz="900" b="1">
                          <a:effectLst/>
                        </a:rPr>
                        <a:t>Total</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20.162.017</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19.896.898</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98,69%</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18.572</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18.537</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61</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37.170</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2"/>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134201872"/>
              </p:ext>
            </p:extLst>
          </p:nvPr>
        </p:nvGraphicFramePr>
        <p:xfrm>
          <a:off x="924620" y="4637650"/>
          <a:ext cx="6226810" cy="1760987"/>
        </p:xfrm>
        <a:graphic>
          <a:graphicData uri="http://schemas.openxmlformats.org/drawingml/2006/table">
            <a:tbl>
              <a:tblPr firstRow="1" firstCol="1" bandRow="1">
                <a:tableStyleId>{5C22544A-7EE6-4342-B048-85BDC9FD1C3A}</a:tableStyleId>
              </a:tblPr>
              <a:tblGrid>
                <a:gridCol w="2521040">
                  <a:extLst>
                    <a:ext uri="{9D8B030D-6E8A-4147-A177-3AD203B41FA5}">
                      <a16:colId xmlns:a16="http://schemas.microsoft.com/office/drawing/2014/main" xmlns="" val="20000"/>
                    </a:ext>
                  </a:extLst>
                </a:gridCol>
                <a:gridCol w="723015">
                  <a:extLst>
                    <a:ext uri="{9D8B030D-6E8A-4147-A177-3AD203B41FA5}">
                      <a16:colId xmlns:a16="http://schemas.microsoft.com/office/drawing/2014/main" xmlns="" val="20001"/>
                    </a:ext>
                  </a:extLst>
                </a:gridCol>
                <a:gridCol w="612660">
                  <a:extLst>
                    <a:ext uri="{9D8B030D-6E8A-4147-A177-3AD203B41FA5}">
                      <a16:colId xmlns:a16="http://schemas.microsoft.com/office/drawing/2014/main" xmlns="" val="20002"/>
                    </a:ext>
                  </a:extLst>
                </a:gridCol>
                <a:gridCol w="573973">
                  <a:extLst>
                    <a:ext uri="{9D8B030D-6E8A-4147-A177-3AD203B41FA5}">
                      <a16:colId xmlns:a16="http://schemas.microsoft.com/office/drawing/2014/main" xmlns="" val="20003"/>
                    </a:ext>
                  </a:extLst>
                </a:gridCol>
                <a:gridCol w="439517">
                  <a:extLst>
                    <a:ext uri="{9D8B030D-6E8A-4147-A177-3AD203B41FA5}">
                      <a16:colId xmlns:a16="http://schemas.microsoft.com/office/drawing/2014/main" xmlns="" val="20004"/>
                    </a:ext>
                  </a:extLst>
                </a:gridCol>
                <a:gridCol w="427467">
                  <a:extLst>
                    <a:ext uri="{9D8B030D-6E8A-4147-A177-3AD203B41FA5}">
                      <a16:colId xmlns:a16="http://schemas.microsoft.com/office/drawing/2014/main" xmlns="" val="20005"/>
                    </a:ext>
                  </a:extLst>
                </a:gridCol>
                <a:gridCol w="501037">
                  <a:extLst>
                    <a:ext uri="{9D8B030D-6E8A-4147-A177-3AD203B41FA5}">
                      <a16:colId xmlns:a16="http://schemas.microsoft.com/office/drawing/2014/main" xmlns="" val="20006"/>
                    </a:ext>
                  </a:extLst>
                </a:gridCol>
                <a:gridCol w="428101">
                  <a:extLst>
                    <a:ext uri="{9D8B030D-6E8A-4147-A177-3AD203B41FA5}">
                      <a16:colId xmlns:a16="http://schemas.microsoft.com/office/drawing/2014/main" xmlns="" val="20007"/>
                    </a:ext>
                  </a:extLst>
                </a:gridCol>
              </a:tblGrid>
              <a:tr h="0">
                <a:tc>
                  <a:txBody>
                    <a:bodyPr/>
                    <a:lstStyle/>
                    <a:p>
                      <a:pPr>
                        <a:lnSpc>
                          <a:spcPct val="107000"/>
                        </a:lnSpc>
                        <a:spcAft>
                          <a:spcPts val="0"/>
                        </a:spcAft>
                      </a:pPr>
                      <a:r>
                        <a:rPr lang="es-CL" sz="900" dirty="0">
                          <a:effectLst/>
                        </a:rPr>
                        <a:t>Subtitulo / 33 - Transferencias de Capital</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Ppto.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Ejec.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Avance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Masc.</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Fem.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Pers. Jurid.</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Total</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0"/>
                  </a:ext>
                </a:extLst>
              </a:tr>
              <a:tr h="0">
                <a:tc>
                  <a:txBody>
                    <a:bodyPr/>
                    <a:lstStyle/>
                    <a:p>
                      <a:pPr>
                        <a:lnSpc>
                          <a:spcPct val="107000"/>
                        </a:lnSpc>
                        <a:spcAft>
                          <a:spcPts val="0"/>
                        </a:spcAft>
                      </a:pPr>
                      <a:r>
                        <a:rPr lang="es-CL" sz="900">
                          <a:effectLst/>
                        </a:rPr>
                        <a:t>33.01.001 - Riego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2.998.160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2.773.245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92,50%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544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426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971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1"/>
                  </a:ext>
                </a:extLst>
              </a:tr>
              <a:tr h="0">
                <a:tc>
                  <a:txBody>
                    <a:bodyPr/>
                    <a:lstStyle/>
                    <a:p>
                      <a:pPr>
                        <a:lnSpc>
                          <a:spcPct val="107000"/>
                        </a:lnSpc>
                        <a:spcAft>
                          <a:spcPts val="0"/>
                        </a:spcAft>
                      </a:pPr>
                      <a:r>
                        <a:rPr lang="es-CL" sz="900">
                          <a:effectLst/>
                        </a:rPr>
                        <a:t>33.01.002 - Programa PDI</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2.600.590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2.598.342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566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710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1.301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2"/>
                  </a:ext>
                </a:extLst>
              </a:tr>
              <a:tr h="0">
                <a:tc>
                  <a:txBody>
                    <a:bodyPr/>
                    <a:lstStyle/>
                    <a:p>
                      <a:pPr>
                        <a:lnSpc>
                          <a:spcPct val="107000"/>
                        </a:lnSpc>
                        <a:spcAft>
                          <a:spcPts val="0"/>
                        </a:spcAft>
                      </a:pPr>
                      <a:r>
                        <a:rPr lang="es-CL" sz="900">
                          <a:effectLst/>
                        </a:rPr>
                        <a:t>33.01.006 - Programa PRODESAL Inversiones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1.300.463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1.300.348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2.669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1.853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4.522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3"/>
                  </a:ext>
                </a:extLst>
              </a:tr>
              <a:tr h="0">
                <a:tc>
                  <a:txBody>
                    <a:bodyPr/>
                    <a:lstStyle/>
                    <a:p>
                      <a:pPr>
                        <a:lnSpc>
                          <a:spcPct val="107000"/>
                        </a:lnSpc>
                        <a:spcAft>
                          <a:spcPts val="0"/>
                        </a:spcAft>
                      </a:pPr>
                      <a:r>
                        <a:rPr lang="es-CL" sz="900">
                          <a:effectLst/>
                        </a:rPr>
                        <a:t>33.01.007 - Programa PDTI Inversiones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10.468.977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10.466.114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16.093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17.910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34.004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4"/>
                  </a:ext>
                </a:extLst>
              </a:tr>
              <a:tr h="0">
                <a:tc>
                  <a:txBody>
                    <a:bodyPr/>
                    <a:lstStyle/>
                    <a:p>
                      <a:pPr>
                        <a:lnSpc>
                          <a:spcPct val="107000"/>
                        </a:lnSpc>
                        <a:spcAft>
                          <a:spcPts val="0"/>
                        </a:spcAft>
                      </a:pPr>
                      <a:r>
                        <a:rPr lang="es-CL" sz="900">
                          <a:effectLst/>
                        </a:rPr>
                        <a:t>33.01.008 - Programa Praderas Suplementarias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1.229.411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1.228.319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2.620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1.886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4.506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5"/>
                  </a:ext>
                </a:extLst>
              </a:tr>
              <a:tr h="0">
                <a:tc>
                  <a:txBody>
                    <a:bodyPr/>
                    <a:lstStyle/>
                    <a:p>
                      <a:pPr>
                        <a:lnSpc>
                          <a:spcPct val="107000"/>
                        </a:lnSpc>
                        <a:spcAft>
                          <a:spcPts val="0"/>
                        </a:spcAft>
                      </a:pPr>
                      <a:r>
                        <a:rPr lang="es-CL" sz="900">
                          <a:effectLst/>
                        </a:rPr>
                        <a:t>33.01.009 - Alianzas Productivas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158.183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158.183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6"/>
                  </a:ext>
                </a:extLst>
              </a:tr>
              <a:tr h="0">
                <a:tc>
                  <a:txBody>
                    <a:bodyPr/>
                    <a:lstStyle/>
                    <a:p>
                      <a:pPr>
                        <a:lnSpc>
                          <a:spcPct val="107000"/>
                        </a:lnSpc>
                        <a:spcAft>
                          <a:spcPts val="0"/>
                        </a:spcAft>
                      </a:pPr>
                      <a:r>
                        <a:rPr lang="es-CL" sz="900">
                          <a:effectLst/>
                        </a:rPr>
                        <a:t>33.01.010 - Convenio INDAP - PRODEMU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84.792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84.792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283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284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7"/>
                  </a:ext>
                </a:extLst>
              </a:tr>
              <a:tr h="0">
                <a:tc>
                  <a:txBody>
                    <a:bodyPr/>
                    <a:lstStyle/>
                    <a:p>
                      <a:pPr>
                        <a:lnSpc>
                          <a:spcPct val="107000"/>
                        </a:lnSpc>
                        <a:spcAft>
                          <a:spcPts val="0"/>
                        </a:spcAft>
                      </a:pPr>
                      <a:r>
                        <a:rPr lang="es-CL" sz="900" dirty="0">
                          <a:effectLst/>
                        </a:rPr>
                        <a:t>33.01.012 - Inversiones para Comercialización</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18.984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18.984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9"/>
                  </a:ext>
                </a:extLst>
              </a:tr>
              <a:tr h="0">
                <a:tc>
                  <a:txBody>
                    <a:bodyPr/>
                    <a:lstStyle/>
                    <a:p>
                      <a:pPr>
                        <a:lnSpc>
                          <a:spcPct val="107000"/>
                        </a:lnSpc>
                        <a:spcAft>
                          <a:spcPts val="0"/>
                        </a:spcAft>
                      </a:pPr>
                      <a:r>
                        <a:rPr lang="es-CL" sz="900">
                          <a:effectLst/>
                        </a:rPr>
                        <a:t>33.01.013 - Inversiones SAT</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587.391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585.800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99,73%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0"/>
                  </a:ext>
                </a:extLst>
              </a:tr>
              <a:tr h="0">
                <a:tc>
                  <a:txBody>
                    <a:bodyPr/>
                    <a:lstStyle/>
                    <a:p>
                      <a:pPr>
                        <a:lnSpc>
                          <a:spcPct val="107000"/>
                        </a:lnSpc>
                        <a:spcAft>
                          <a:spcPts val="0"/>
                        </a:spcAft>
                      </a:pPr>
                      <a:r>
                        <a:rPr lang="es-CL" sz="900" b="1">
                          <a:effectLst/>
                        </a:rPr>
                        <a:t>Total</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19.446.949</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19.214.127</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98,80%</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19.572</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20.498</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29</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40.099</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1"/>
                  </a:ext>
                </a:extLst>
              </a:tr>
            </a:tbl>
          </a:graphicData>
        </a:graphic>
      </p:graphicFrame>
      <p:graphicFrame>
        <p:nvGraphicFramePr>
          <p:cNvPr id="16" name="Gráfico 15"/>
          <p:cNvGraphicFramePr/>
          <p:nvPr>
            <p:extLst>
              <p:ext uri="{D42A27DB-BD31-4B8C-83A1-F6EECF244321}">
                <p14:modId xmlns:p14="http://schemas.microsoft.com/office/powerpoint/2010/main" val="1825302435"/>
              </p:ext>
            </p:extLst>
          </p:nvPr>
        </p:nvGraphicFramePr>
        <p:xfrm>
          <a:off x="7152702" y="1416562"/>
          <a:ext cx="1891030" cy="14468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Gráfico 16"/>
          <p:cNvGraphicFramePr/>
          <p:nvPr>
            <p:extLst>
              <p:ext uri="{D42A27DB-BD31-4B8C-83A1-F6EECF244321}">
                <p14:modId xmlns:p14="http://schemas.microsoft.com/office/powerpoint/2010/main" val="2130742954"/>
              </p:ext>
            </p:extLst>
          </p:nvPr>
        </p:nvGraphicFramePr>
        <p:xfrm>
          <a:off x="7182788" y="3179276"/>
          <a:ext cx="1891665" cy="123613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Gráfico 17"/>
          <p:cNvGraphicFramePr/>
          <p:nvPr>
            <p:extLst>
              <p:ext uri="{D42A27DB-BD31-4B8C-83A1-F6EECF244321}">
                <p14:modId xmlns:p14="http://schemas.microsoft.com/office/powerpoint/2010/main" val="3399630185"/>
              </p:ext>
            </p:extLst>
          </p:nvPr>
        </p:nvGraphicFramePr>
        <p:xfrm>
          <a:off x="7224820" y="4780091"/>
          <a:ext cx="1891665" cy="127282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84294157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arcador de contenido 3"/>
          <p:cNvSpPr>
            <a:spLocks noGrp="1"/>
          </p:cNvSpPr>
          <p:nvPr>
            <p:ph idx="1"/>
          </p:nvPr>
        </p:nvSpPr>
        <p:spPr>
          <a:xfrm>
            <a:off x="484742" y="1002535"/>
            <a:ext cx="8229600" cy="4859223"/>
          </a:xfrm>
        </p:spPr>
        <p:txBody>
          <a:bodyPr>
            <a:normAutofit/>
          </a:bodyPr>
          <a:lstStyle/>
          <a:p>
            <a:pPr marL="0" indent="0">
              <a:buNone/>
            </a:pPr>
            <a:r>
              <a:rPr lang="es-CL" sz="2000" b="1" dirty="0" smtClean="0"/>
              <a:t>Los Ríos </a:t>
            </a:r>
            <a:endParaRPr lang="es-CL" sz="2000" b="1" dirty="0"/>
          </a:p>
        </p:txBody>
      </p:sp>
      <p:pic>
        <p:nvPicPr>
          <p:cNvPr id="9" name="Imagen 8"/>
          <p:cNvPicPr>
            <a:picLocks noChangeAspect="1"/>
          </p:cNvPicPr>
          <p:nvPr/>
        </p:nvPicPr>
        <p:blipFill>
          <a:blip r:embed="rId2"/>
          <a:stretch>
            <a:fillRect/>
          </a:stretch>
        </p:blipFill>
        <p:spPr>
          <a:xfrm>
            <a:off x="397743" y="1453724"/>
            <a:ext cx="2279356" cy="2078772"/>
          </a:xfrm>
          <a:prstGeom prst="rect">
            <a:avLst/>
          </a:prstGeom>
        </p:spPr>
      </p:pic>
      <p:graphicFrame>
        <p:nvGraphicFramePr>
          <p:cNvPr id="13" name="Tabla 12"/>
          <p:cNvGraphicFramePr>
            <a:graphicFrameLocks noGrp="1"/>
          </p:cNvGraphicFramePr>
          <p:nvPr>
            <p:extLst>
              <p:ext uri="{D42A27DB-BD31-4B8C-83A1-F6EECF244321}">
                <p14:modId xmlns:p14="http://schemas.microsoft.com/office/powerpoint/2010/main" val="2440711420"/>
              </p:ext>
            </p:extLst>
          </p:nvPr>
        </p:nvGraphicFramePr>
        <p:xfrm>
          <a:off x="3358866" y="1453724"/>
          <a:ext cx="5324469" cy="1957243"/>
        </p:xfrm>
        <a:graphic>
          <a:graphicData uri="http://schemas.openxmlformats.org/drawingml/2006/table">
            <a:tbl>
              <a:tblPr firstRow="1" bandRow="1">
                <a:tableStyleId>{5C22544A-7EE6-4342-B048-85BDC9FD1C3A}</a:tableStyleId>
              </a:tblPr>
              <a:tblGrid>
                <a:gridCol w="3521940">
                  <a:extLst>
                    <a:ext uri="{9D8B030D-6E8A-4147-A177-3AD203B41FA5}">
                      <a16:colId xmlns:a16="http://schemas.microsoft.com/office/drawing/2014/main" xmlns="" val="20000"/>
                    </a:ext>
                  </a:extLst>
                </a:gridCol>
                <a:gridCol w="1046603">
                  <a:extLst>
                    <a:ext uri="{9D8B030D-6E8A-4147-A177-3AD203B41FA5}">
                      <a16:colId xmlns:a16="http://schemas.microsoft.com/office/drawing/2014/main" xmlns="" val="20001"/>
                    </a:ext>
                  </a:extLst>
                </a:gridCol>
                <a:gridCol w="755926">
                  <a:extLst>
                    <a:ext uri="{9D8B030D-6E8A-4147-A177-3AD203B41FA5}">
                      <a16:colId xmlns:a16="http://schemas.microsoft.com/office/drawing/2014/main" xmlns="" val="20002"/>
                    </a:ext>
                  </a:extLst>
                </a:gridCol>
              </a:tblGrid>
              <a:tr h="370840">
                <a:tc>
                  <a:txBody>
                    <a:bodyPr/>
                    <a:lstStyle/>
                    <a:p>
                      <a:r>
                        <a:rPr lang="es-CL" sz="1100" dirty="0" smtClean="0"/>
                        <a:t>ITEM</a:t>
                      </a:r>
                      <a:endParaRPr lang="es-CL" sz="1100" dirty="0"/>
                    </a:p>
                  </a:txBody>
                  <a:tcPr/>
                </a:tc>
                <a:tc>
                  <a:txBody>
                    <a:bodyPr/>
                    <a:lstStyle/>
                    <a:p>
                      <a:pPr algn="ctr"/>
                      <a:r>
                        <a:rPr lang="es-CL" sz="1100" dirty="0" smtClean="0"/>
                        <a:t>2021</a:t>
                      </a:r>
                      <a:endParaRPr lang="es-CL" sz="1100" dirty="0"/>
                    </a:p>
                  </a:txBody>
                  <a:tcPr/>
                </a:tc>
                <a:tc>
                  <a:txBody>
                    <a:bodyPr/>
                    <a:lstStyle/>
                    <a:p>
                      <a:pPr algn="ctr"/>
                      <a:r>
                        <a:rPr lang="es-CL" sz="1100" dirty="0" smtClean="0"/>
                        <a:t>%</a:t>
                      </a:r>
                      <a:endParaRPr lang="es-CL" sz="1100" dirty="0"/>
                    </a:p>
                  </a:txBody>
                  <a:tcPr/>
                </a:tc>
                <a:extLst>
                  <a:ext uri="{0D108BD9-81ED-4DB2-BD59-A6C34878D82A}">
                    <a16:rowId xmlns:a16="http://schemas.microsoft.com/office/drawing/2014/main" xmlns="" val="10000"/>
                  </a:ext>
                </a:extLst>
              </a:tr>
              <a:tr h="286439">
                <a:tc>
                  <a:txBody>
                    <a:bodyPr/>
                    <a:lstStyle/>
                    <a:p>
                      <a:r>
                        <a:rPr lang="es-CL" sz="1100" dirty="0" smtClean="0"/>
                        <a:t>Número de usuarias/os total (incluidos Emergencia) </a:t>
                      </a:r>
                      <a:endParaRPr lang="es-CL" sz="1100" dirty="0"/>
                    </a:p>
                  </a:txBody>
                  <a:tcP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10.928</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370840">
                <a:tc>
                  <a:txBody>
                    <a:bodyPr/>
                    <a:lstStyle/>
                    <a:p>
                      <a:r>
                        <a:rPr lang="es-CL" sz="1100" dirty="0" smtClean="0"/>
                        <a:t>Número de usuarias/os pertenecientes a pueblos originarios </a:t>
                      </a:r>
                      <a:endParaRPr lang="es-CL" sz="1100" dirty="0"/>
                    </a:p>
                  </a:txBody>
                  <a:tcP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5.860</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54%</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300393">
                <a:tc>
                  <a:txBody>
                    <a:bodyPr/>
                    <a:lstStyle/>
                    <a:p>
                      <a:r>
                        <a:rPr lang="es-CL" sz="1100" dirty="0" smtClean="0"/>
                        <a:t>Número total de usuarias</a:t>
                      </a:r>
                      <a:endParaRPr lang="es-CL" sz="1100" dirty="0"/>
                    </a:p>
                  </a:txBody>
                  <a:tcP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6.015</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55%</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286412">
                <a:tc>
                  <a:txBody>
                    <a:bodyPr/>
                    <a:lstStyle/>
                    <a:p>
                      <a:r>
                        <a:rPr lang="es-CL" sz="1100" dirty="0" smtClean="0"/>
                        <a:t>Número</a:t>
                      </a:r>
                      <a:r>
                        <a:rPr lang="es-CL" sz="1100" baseline="0" dirty="0" smtClean="0"/>
                        <a:t> total de usuarias/os jóvenes</a:t>
                      </a:r>
                      <a:endParaRPr lang="es-CL" sz="1100" dirty="0"/>
                    </a:p>
                  </a:txBody>
                  <a:tcP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811</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s-C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286439">
                <a:tc>
                  <a:txBody>
                    <a:bodyPr/>
                    <a:lstStyle/>
                    <a:p>
                      <a:r>
                        <a:rPr lang="es-CL" sz="1100" dirty="0" smtClean="0"/>
                        <a:t>Promedio de edad</a:t>
                      </a:r>
                      <a:endParaRPr lang="es-CL" sz="1100" dirty="0"/>
                    </a:p>
                  </a:txBody>
                  <a:tcPr/>
                </a:tc>
                <a:tc gridSpan="2">
                  <a:txBody>
                    <a:bodyPr/>
                    <a:lstStyle/>
                    <a:p>
                      <a:pPr algn="ctr"/>
                      <a:r>
                        <a:rPr lang="es-CL" sz="1100" dirty="0" smtClean="0"/>
                        <a:t>58 años </a:t>
                      </a:r>
                      <a:endParaRPr lang="es-CL" sz="1100" dirty="0"/>
                    </a:p>
                  </a:txBody>
                  <a:tcPr/>
                </a:tc>
                <a:tc hMerge="1">
                  <a:txBody>
                    <a:bodyPr/>
                    <a:lstStyle/>
                    <a:p>
                      <a:endParaRPr lang="es-CL" dirty="0"/>
                    </a:p>
                  </a:txBody>
                  <a:tcPr/>
                </a:tc>
                <a:extLst>
                  <a:ext uri="{0D108BD9-81ED-4DB2-BD59-A6C34878D82A}">
                    <a16:rowId xmlns:a16="http://schemas.microsoft.com/office/drawing/2014/main" xmlns="" val="10005"/>
                  </a:ext>
                </a:extLst>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328762241"/>
              </p:ext>
            </p:extLst>
          </p:nvPr>
        </p:nvGraphicFramePr>
        <p:xfrm>
          <a:off x="3347100" y="3603399"/>
          <a:ext cx="5324469" cy="2097359"/>
        </p:xfrm>
        <a:graphic>
          <a:graphicData uri="http://schemas.openxmlformats.org/drawingml/2006/table">
            <a:tbl>
              <a:tblPr firstRow="1" bandRow="1">
                <a:tableStyleId>{5C22544A-7EE6-4342-B048-85BDC9FD1C3A}</a:tableStyleId>
              </a:tblPr>
              <a:tblGrid>
                <a:gridCol w="2361712">
                  <a:extLst>
                    <a:ext uri="{9D8B030D-6E8A-4147-A177-3AD203B41FA5}">
                      <a16:colId xmlns:a16="http://schemas.microsoft.com/office/drawing/2014/main" xmlns="" val="20000"/>
                    </a:ext>
                  </a:extLst>
                </a:gridCol>
                <a:gridCol w="1564395">
                  <a:extLst>
                    <a:ext uri="{9D8B030D-6E8A-4147-A177-3AD203B41FA5}">
                      <a16:colId xmlns:a16="http://schemas.microsoft.com/office/drawing/2014/main" xmlns="" val="20001"/>
                    </a:ext>
                  </a:extLst>
                </a:gridCol>
                <a:gridCol w="1398362">
                  <a:extLst>
                    <a:ext uri="{9D8B030D-6E8A-4147-A177-3AD203B41FA5}">
                      <a16:colId xmlns:a16="http://schemas.microsoft.com/office/drawing/2014/main" xmlns="" val="20002"/>
                    </a:ext>
                  </a:extLst>
                </a:gridCol>
              </a:tblGrid>
              <a:tr h="336623">
                <a:tc>
                  <a:txBody>
                    <a:bodyPr/>
                    <a:lstStyle/>
                    <a:p>
                      <a:r>
                        <a:rPr lang="es-CL" sz="1100" dirty="0" smtClean="0"/>
                        <a:t>Subtítulo</a:t>
                      </a:r>
                      <a:endParaRPr lang="es-CL" sz="1100" dirty="0"/>
                    </a:p>
                  </a:txBody>
                  <a:tcPr/>
                </a:tc>
                <a:tc>
                  <a:txBody>
                    <a:bodyPr/>
                    <a:lstStyle/>
                    <a:p>
                      <a:pPr algn="ctr" rtl="0" fontAlgn="ctr"/>
                      <a:r>
                        <a:rPr lang="es-CL" sz="1100" b="1" i="0" u="none" strike="noStrike" dirty="0">
                          <a:solidFill>
                            <a:srgbClr val="FFFFFF"/>
                          </a:solidFill>
                          <a:effectLst/>
                          <a:latin typeface="Calibri" panose="020F0502020204030204" pitchFamily="34" charset="0"/>
                        </a:rPr>
                        <a:t>Presupuesto M$ </a:t>
                      </a:r>
                      <a:r>
                        <a:rPr lang="es-CL" sz="1100" b="1" i="0" u="none" strike="noStrike" dirty="0" smtClean="0">
                          <a:solidFill>
                            <a:srgbClr val="FFFFFF"/>
                          </a:solidFill>
                          <a:effectLst/>
                          <a:latin typeface="Calibri" panose="020F0502020204030204" pitchFamily="34" charset="0"/>
                        </a:rPr>
                        <a:t>2021</a:t>
                      </a:r>
                      <a:endParaRPr lang="es-CL" sz="1100" b="1" i="0" u="none" strike="noStrike" dirty="0">
                        <a:solidFill>
                          <a:srgbClr val="FFFFFF"/>
                        </a:solidFill>
                        <a:effectLst/>
                        <a:latin typeface="Calibri" panose="020F0502020204030204" pitchFamily="34" charset="0"/>
                      </a:endParaRPr>
                    </a:p>
                  </a:txBody>
                  <a:tcPr marL="7620" marR="7620" marT="7620" marB="0" anchor="ctr"/>
                </a:tc>
                <a:tc>
                  <a:txBody>
                    <a:bodyPr/>
                    <a:lstStyle/>
                    <a:p>
                      <a:pPr algn="ctr" rtl="0" fontAlgn="ctr"/>
                      <a:r>
                        <a:rPr lang="es-CL" sz="1100" b="1" i="0" u="none" strike="noStrike" dirty="0">
                          <a:solidFill>
                            <a:srgbClr val="FFFFFF"/>
                          </a:solidFill>
                          <a:effectLst/>
                          <a:latin typeface="Calibri" panose="020F0502020204030204" pitchFamily="34" charset="0"/>
                        </a:rPr>
                        <a:t>Ejecución M$ </a:t>
                      </a:r>
                      <a:r>
                        <a:rPr lang="es-CL" sz="1100" b="1" i="0" u="none" strike="noStrike" dirty="0" smtClean="0">
                          <a:solidFill>
                            <a:srgbClr val="FFFFFF"/>
                          </a:solidFill>
                          <a:effectLst/>
                          <a:latin typeface="Calibri" panose="020F0502020204030204" pitchFamily="34" charset="0"/>
                        </a:rPr>
                        <a:t>2021</a:t>
                      </a:r>
                      <a:endParaRPr lang="es-CL" sz="1100" b="1" i="0" u="none" strike="noStrike" dirty="0">
                        <a:solidFill>
                          <a:srgbClr val="FFFFFF"/>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0"/>
                  </a:ext>
                </a:extLst>
              </a:tr>
              <a:tr h="295493">
                <a:tc>
                  <a:txBody>
                    <a:bodyPr/>
                    <a:lstStyle/>
                    <a:p>
                      <a:r>
                        <a:rPr lang="es-CL" sz="1100" dirty="0" smtClean="0"/>
                        <a:t>24 Transferencias</a:t>
                      </a:r>
                      <a:r>
                        <a:rPr lang="es-CL" sz="1100" baseline="0" dirty="0" smtClean="0"/>
                        <a:t> corrientes</a:t>
                      </a:r>
                      <a:endParaRPr lang="es-CL" sz="1100" dirty="0"/>
                    </a:p>
                  </a:txBody>
                  <a:tcP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5.704.361 </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5.673.091 </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264405">
                <a:tc>
                  <a:txBody>
                    <a:bodyPr/>
                    <a:lstStyle/>
                    <a:p>
                      <a:r>
                        <a:rPr lang="es-CL" sz="1100" dirty="0" smtClean="0"/>
                        <a:t>32 Préstamos</a:t>
                      </a:r>
                      <a:endParaRPr lang="es-CL" sz="1100" dirty="0"/>
                    </a:p>
                  </a:txBody>
                  <a:tcP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7.031.105 </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7.027.650 </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319489">
                <a:tc>
                  <a:txBody>
                    <a:bodyPr/>
                    <a:lstStyle/>
                    <a:p>
                      <a:r>
                        <a:rPr lang="es-CL" sz="1100" dirty="0" smtClean="0"/>
                        <a:t>33 Transferencia de capital</a:t>
                      </a:r>
                      <a:endParaRPr lang="es-CL" sz="1100" dirty="0"/>
                    </a:p>
                  </a:txBody>
                  <a:tcP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6.445.260 </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6.403.406 </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297455">
                <a:tc>
                  <a:txBody>
                    <a:bodyPr/>
                    <a:lstStyle/>
                    <a:p>
                      <a:r>
                        <a:rPr lang="es-CL" sz="1100" b="1" dirty="0" smtClean="0"/>
                        <a:t>Subtotal Productos Estratégicos</a:t>
                      </a:r>
                      <a:r>
                        <a:rPr lang="es-CL" sz="1100" b="1" baseline="0" dirty="0" smtClean="0"/>
                        <a:t> </a:t>
                      </a:r>
                      <a:endParaRPr lang="es-CL" sz="1100" b="1" dirty="0"/>
                    </a:p>
                  </a:txBody>
                  <a:tcP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19.180.726 </a:t>
                      </a:r>
                      <a:endParaRPr lang="es-C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19.104.148 </a:t>
                      </a:r>
                      <a:endParaRPr lang="es-CL"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297456">
                <a:tc>
                  <a:txBody>
                    <a:bodyPr/>
                    <a:lstStyle/>
                    <a:p>
                      <a:r>
                        <a:rPr lang="es-CL" sz="1100" b="1" dirty="0" smtClean="0"/>
                        <a:t>Subtotal Gestión Interna </a:t>
                      </a:r>
                      <a:endParaRPr lang="es-CL" sz="1100" b="1" dirty="0"/>
                    </a:p>
                  </a:txBody>
                  <a:tcPr/>
                </a:tc>
                <a:tc>
                  <a:txBody>
                    <a:bodyPr/>
                    <a:lstStyle/>
                    <a:p>
                      <a:pPr algn="ct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3.186.614 </a:t>
                      </a:r>
                      <a:endParaRPr lang="es-CL"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3.185.087 </a:t>
                      </a:r>
                      <a:endParaRPr lang="es-CL"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286438">
                <a:tc>
                  <a:txBody>
                    <a:bodyPr/>
                    <a:lstStyle/>
                    <a:p>
                      <a:r>
                        <a:rPr lang="es-CL" sz="1100" b="1" dirty="0" smtClean="0"/>
                        <a:t>Total General </a:t>
                      </a:r>
                      <a:endParaRPr lang="es-CL" sz="1100" b="1" dirty="0"/>
                    </a:p>
                  </a:txBody>
                  <a:tcPr/>
                </a:tc>
                <a:tc>
                  <a:txBody>
                    <a:bodyPr/>
                    <a:lstStyle/>
                    <a:p>
                      <a:pPr algn="ct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22.367.340 </a:t>
                      </a:r>
                      <a:endParaRPr lang="es-CL"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22.289.235 </a:t>
                      </a:r>
                      <a:endParaRPr lang="es-C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bl>
          </a:graphicData>
        </a:graphic>
      </p:graphicFrame>
      <p:sp>
        <p:nvSpPr>
          <p:cNvPr id="12" name="CuadroTexto 11"/>
          <p:cNvSpPr txBox="1"/>
          <p:nvPr/>
        </p:nvSpPr>
        <p:spPr>
          <a:xfrm>
            <a:off x="328904" y="6185035"/>
            <a:ext cx="6983434"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a:t>
            </a:r>
            <a:r>
              <a:rPr lang="es-CL" dirty="0">
                <a:solidFill>
                  <a:srgbClr val="4D4D4D"/>
                </a:solidFill>
              </a:rPr>
              <a:t> Sistema Tesorería y SIGFE, 31 de diciembre del </a:t>
            </a:r>
            <a:r>
              <a:rPr lang="es-CL" dirty="0" smtClean="0">
                <a:solidFill>
                  <a:srgbClr val="4D4D4D"/>
                </a:solidFill>
              </a:rPr>
              <a:t>2021.</a:t>
            </a:r>
            <a:endParaRPr lang="es-CL" dirty="0">
              <a:solidFill>
                <a:srgbClr val="4D4D4D"/>
              </a:solidFill>
            </a:endParaRPr>
          </a:p>
        </p:txBody>
      </p:sp>
      <p:pic>
        <p:nvPicPr>
          <p:cNvPr id="11" name="Picture 3"/>
          <p:cNvPicPr>
            <a:picLocks noChangeAspect="1" noChangeArrowheads="1"/>
          </p:cNvPicPr>
          <p:nvPr/>
        </p:nvPicPr>
        <p:blipFill>
          <a:blip r:embed="rId3" cstate="print"/>
          <a:srcRect/>
          <a:stretch>
            <a:fillRect/>
          </a:stretch>
        </p:blipFill>
        <p:spPr bwMode="auto">
          <a:xfrm>
            <a:off x="2132010" y="961442"/>
            <a:ext cx="1145261" cy="645650"/>
          </a:xfrm>
          <a:prstGeom prst="rect">
            <a:avLst/>
          </a:prstGeom>
          <a:noFill/>
          <a:ln w="9525">
            <a:noFill/>
            <a:miter lim="800000"/>
            <a:headEnd/>
            <a:tailEnd/>
          </a:ln>
        </p:spPr>
      </p:pic>
      <p:graphicFrame>
        <p:nvGraphicFramePr>
          <p:cNvPr id="15" name="Tabla 14"/>
          <p:cNvGraphicFramePr>
            <a:graphicFrameLocks noGrp="1"/>
          </p:cNvGraphicFramePr>
          <p:nvPr>
            <p:extLst>
              <p:ext uri="{D42A27DB-BD31-4B8C-83A1-F6EECF244321}">
                <p14:modId xmlns:p14="http://schemas.microsoft.com/office/powerpoint/2010/main" val="365026781"/>
              </p:ext>
            </p:extLst>
          </p:nvPr>
        </p:nvGraphicFramePr>
        <p:xfrm>
          <a:off x="4235116" y="5685792"/>
          <a:ext cx="4783055" cy="1068775"/>
        </p:xfrm>
        <a:graphic>
          <a:graphicData uri="http://schemas.openxmlformats.org/drawingml/2006/table">
            <a:tbl>
              <a:tblPr/>
              <a:tblGrid>
                <a:gridCol w="938737">
                  <a:extLst>
                    <a:ext uri="{9D8B030D-6E8A-4147-A177-3AD203B41FA5}">
                      <a16:colId xmlns:a16="http://schemas.microsoft.com/office/drawing/2014/main" xmlns="" val="20000"/>
                    </a:ext>
                  </a:extLst>
                </a:gridCol>
                <a:gridCol w="3844318">
                  <a:extLst>
                    <a:ext uri="{9D8B030D-6E8A-4147-A177-3AD203B41FA5}">
                      <a16:colId xmlns:a16="http://schemas.microsoft.com/office/drawing/2014/main" xmlns="" val="20001"/>
                    </a:ext>
                  </a:extLst>
                </a:gridCol>
              </a:tblGrid>
              <a:tr h="865779">
                <a:tc>
                  <a:txBody>
                    <a:bodyPr/>
                    <a:lstStyle/>
                    <a:p>
                      <a:pPr algn="l" rtl="0" fontAlgn="ctr"/>
                      <a:r>
                        <a:rPr lang="es-CL" sz="1000" b="1" i="0" u="none" strike="noStrike" dirty="0" smtClean="0">
                          <a:solidFill>
                            <a:srgbClr val="4D4D4D"/>
                          </a:solidFill>
                          <a:latin typeface="+mn-lt"/>
                        </a:rPr>
                        <a:t>Principales</a:t>
                      </a:r>
                      <a:r>
                        <a:rPr lang="es-CL" sz="1000" b="1" i="0" u="none" strike="noStrike" baseline="0" dirty="0" smtClean="0">
                          <a:solidFill>
                            <a:srgbClr val="4D4D4D"/>
                          </a:solidFill>
                          <a:latin typeface="+mn-lt"/>
                        </a:rPr>
                        <a:t> </a:t>
                      </a:r>
                    </a:p>
                    <a:p>
                      <a:pPr algn="l" rtl="0" fontAlgn="ctr"/>
                      <a:r>
                        <a:rPr lang="es-CL" sz="1000" b="1" i="0" u="none" strike="noStrike" baseline="0" dirty="0" smtClean="0">
                          <a:solidFill>
                            <a:srgbClr val="4D4D4D"/>
                          </a:solidFill>
                          <a:latin typeface="+mn-lt"/>
                        </a:rPr>
                        <a:t>rubros</a:t>
                      </a:r>
                      <a:r>
                        <a:rPr lang="es-CL" sz="1000" b="1" i="0" u="none" strike="noStrike" dirty="0" smtClean="0">
                          <a:solidFill>
                            <a:srgbClr val="4D4D4D"/>
                          </a:solidFill>
                          <a:latin typeface="+mn-lt"/>
                        </a:rPr>
                        <a:t>: </a:t>
                      </a:r>
                      <a:endParaRPr lang="es-CL" sz="1000" b="1" i="0" u="none" strike="noStrike" dirty="0">
                        <a:solidFill>
                          <a:srgbClr val="4D4D4D"/>
                        </a:solidFill>
                        <a:latin typeface="+mn-lt"/>
                      </a:endParaRP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just"/>
                      <a:r>
                        <a:rPr lang="es-CL" sz="1000" kern="1200" dirty="0" smtClean="0">
                          <a:solidFill>
                            <a:schemeClr val="tx1"/>
                          </a:solidFill>
                          <a:effectLst/>
                          <a:latin typeface="+mn-lt"/>
                          <a:ea typeface="+mn-ea"/>
                          <a:cs typeface="+mn-cs"/>
                        </a:rPr>
                        <a:t>Praderas</a:t>
                      </a:r>
                      <a:r>
                        <a:rPr lang="es-CL" sz="1000" b="1" kern="1200" dirty="0" smtClean="0">
                          <a:solidFill>
                            <a:schemeClr val="tx1"/>
                          </a:solidFill>
                          <a:effectLst/>
                          <a:latin typeface="+mn-lt"/>
                          <a:ea typeface="+mn-ea"/>
                          <a:cs typeface="+mn-cs"/>
                        </a:rPr>
                        <a:t> </a:t>
                      </a:r>
                      <a:r>
                        <a:rPr lang="es-CL" sz="1000" kern="1200" dirty="0" smtClean="0">
                          <a:solidFill>
                            <a:schemeClr val="tx1"/>
                          </a:solidFill>
                          <a:effectLst/>
                          <a:latin typeface="+mn-lt"/>
                          <a:ea typeface="+mn-ea"/>
                          <a:cs typeface="+mn-cs"/>
                        </a:rPr>
                        <a:t>Suplementarias, Bovinos, Lechuga, Pradera natural, Avena/Ballica, Ovinos, Mejoradas, Papas, Ballica Bianual, Bovinos-leche , Acelga, Gallinas, Ballica/Trébol, Ballica , Animal, Cilantro, Frambuesa, Apicultura, Porcinos, Frutilla, Servicio de Alojamiento Turístico Rural, Servicios de Restaurantes y Similares, Avena, Papa Guarda, Arveja; estos representan el 88% de los recursos monetarios entregados y el 92% de las Solicitudes realizadas.</a:t>
                      </a:r>
                      <a:endParaRPr lang="es-CL" sz="1000" kern="1200" dirty="0">
                        <a:solidFill>
                          <a:schemeClr val="tx1"/>
                        </a:solidFill>
                        <a:effectLst/>
                        <a:latin typeface="+mn-lt"/>
                        <a:ea typeface="+mn-ea"/>
                        <a:cs typeface="+mn-cs"/>
                      </a:endParaRP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17" name="Título 2"/>
          <p:cNvSpPr>
            <a:spLocks noGrp="1"/>
          </p:cNvSpPr>
          <p:nvPr>
            <p:ph type="title"/>
          </p:nvPr>
        </p:nvSpPr>
        <p:spPr>
          <a:xfrm>
            <a:off x="457200" y="87351"/>
            <a:ext cx="8229600" cy="1143000"/>
          </a:xfrm>
        </p:spPr>
        <p:txBody>
          <a:bodyPr>
            <a:normAutofit/>
          </a:bodyPr>
          <a:lstStyle/>
          <a:p>
            <a:pPr>
              <a:spcBef>
                <a:spcPct val="20000"/>
              </a:spcBef>
            </a:pPr>
            <a:r>
              <a:rPr lang="es-CL" sz="2800" dirty="0">
                <a:solidFill>
                  <a:srgbClr val="333333"/>
                </a:solidFill>
                <a:latin typeface="Berlin Sans FB" panose="020E0602020502020306" pitchFamily="34" charset="0"/>
                <a:ea typeface="+mn-ea"/>
                <a:cs typeface="+mn-cs"/>
              </a:rPr>
              <a:t>INDAP en REGIONES  </a:t>
            </a:r>
          </a:p>
        </p:txBody>
      </p:sp>
      <p:pic>
        <p:nvPicPr>
          <p:cNvPr id="3" name="Imagen 2"/>
          <p:cNvPicPr>
            <a:picLocks noChangeAspect="1"/>
          </p:cNvPicPr>
          <p:nvPr/>
        </p:nvPicPr>
        <p:blipFill>
          <a:blip r:embed="rId4"/>
          <a:stretch>
            <a:fillRect/>
          </a:stretch>
        </p:blipFill>
        <p:spPr>
          <a:xfrm>
            <a:off x="354611" y="3755869"/>
            <a:ext cx="2548481" cy="2004069"/>
          </a:xfrm>
          <a:prstGeom prst="rect">
            <a:avLst/>
          </a:prstGeom>
        </p:spPr>
      </p:pic>
      <p:sp>
        <p:nvSpPr>
          <p:cNvPr id="2" name="Marcador de número de diapositiva 1"/>
          <p:cNvSpPr>
            <a:spLocks noGrp="1"/>
          </p:cNvSpPr>
          <p:nvPr>
            <p:ph type="sldNum" sz="quarter" idx="12"/>
          </p:nvPr>
        </p:nvSpPr>
        <p:spPr>
          <a:xfrm>
            <a:off x="6537969" y="6500041"/>
            <a:ext cx="2133600" cy="365125"/>
          </a:xfrm>
        </p:spPr>
        <p:txBody>
          <a:bodyPr/>
          <a:lstStyle/>
          <a:p>
            <a:fld id="{B2AA1C21-4A01-FC47-935A-F64BC8B7BE09}" type="slidenum">
              <a:rPr lang="en-US" smtClean="0"/>
              <a:t>58</a:t>
            </a:fld>
            <a:endParaRPr lang="en-US" dirty="0"/>
          </a:p>
        </p:txBody>
      </p:sp>
    </p:spTree>
    <p:extLst>
      <p:ext uri="{BB962C8B-B14F-4D97-AF65-F5344CB8AC3E}">
        <p14:creationId xmlns:p14="http://schemas.microsoft.com/office/powerpoint/2010/main" val="123435496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arcador de contenido 3"/>
          <p:cNvSpPr>
            <a:spLocks noGrp="1"/>
          </p:cNvSpPr>
          <p:nvPr>
            <p:ph idx="1"/>
          </p:nvPr>
        </p:nvSpPr>
        <p:spPr>
          <a:xfrm>
            <a:off x="484742" y="872386"/>
            <a:ext cx="8229600" cy="4859223"/>
          </a:xfrm>
        </p:spPr>
        <p:txBody>
          <a:bodyPr>
            <a:normAutofit/>
          </a:bodyPr>
          <a:lstStyle/>
          <a:p>
            <a:pPr marL="0" indent="0">
              <a:buNone/>
            </a:pPr>
            <a:r>
              <a:rPr lang="es-CL" sz="2000" b="1" dirty="0" smtClean="0"/>
              <a:t>Los Ríos </a:t>
            </a:r>
            <a:endParaRPr lang="es-CL" sz="2000" b="1" dirty="0"/>
          </a:p>
        </p:txBody>
      </p:sp>
      <p:pic>
        <p:nvPicPr>
          <p:cNvPr id="9" name="Imagen 8"/>
          <p:cNvPicPr>
            <a:picLocks noChangeAspect="1"/>
          </p:cNvPicPr>
          <p:nvPr/>
        </p:nvPicPr>
        <p:blipFill>
          <a:blip r:embed="rId2"/>
          <a:stretch>
            <a:fillRect/>
          </a:stretch>
        </p:blipFill>
        <p:spPr>
          <a:xfrm>
            <a:off x="105459" y="1392764"/>
            <a:ext cx="758565" cy="691811"/>
          </a:xfrm>
          <a:prstGeom prst="rect">
            <a:avLst/>
          </a:prstGeom>
        </p:spPr>
      </p:pic>
      <p:sp>
        <p:nvSpPr>
          <p:cNvPr id="12" name="CuadroTexto 11"/>
          <p:cNvSpPr txBox="1"/>
          <p:nvPr/>
        </p:nvSpPr>
        <p:spPr>
          <a:xfrm>
            <a:off x="328904" y="6546110"/>
            <a:ext cx="6983434" cy="230832"/>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sz="900" b="1" dirty="0">
                <a:solidFill>
                  <a:srgbClr val="4D4D4D"/>
                </a:solidFill>
              </a:rPr>
              <a:t>Fuente:</a:t>
            </a:r>
            <a:r>
              <a:rPr lang="es-CL" sz="900" dirty="0">
                <a:solidFill>
                  <a:srgbClr val="4D4D4D"/>
                </a:solidFill>
              </a:rPr>
              <a:t> Sistema Tesorería y SIGFE, 31 de diciembre del </a:t>
            </a:r>
            <a:r>
              <a:rPr lang="es-CL" sz="900" dirty="0" smtClean="0">
                <a:solidFill>
                  <a:srgbClr val="4D4D4D"/>
                </a:solidFill>
              </a:rPr>
              <a:t>2021.</a:t>
            </a:r>
            <a:endParaRPr lang="es-CL" sz="900" dirty="0">
              <a:solidFill>
                <a:srgbClr val="4D4D4D"/>
              </a:solidFill>
            </a:endParaRPr>
          </a:p>
        </p:txBody>
      </p:sp>
      <p:sp>
        <p:nvSpPr>
          <p:cNvPr id="17" name="Título 2"/>
          <p:cNvSpPr>
            <a:spLocks noGrp="1"/>
          </p:cNvSpPr>
          <p:nvPr>
            <p:ph type="title"/>
          </p:nvPr>
        </p:nvSpPr>
        <p:spPr>
          <a:xfrm>
            <a:off x="457200" y="87351"/>
            <a:ext cx="8229600" cy="1143000"/>
          </a:xfrm>
        </p:spPr>
        <p:txBody>
          <a:bodyPr>
            <a:normAutofit/>
          </a:bodyPr>
          <a:lstStyle/>
          <a:p>
            <a:pPr>
              <a:spcBef>
                <a:spcPct val="20000"/>
              </a:spcBef>
            </a:pPr>
            <a:r>
              <a:rPr lang="es-CL" sz="2800" dirty="0">
                <a:solidFill>
                  <a:srgbClr val="333333"/>
                </a:solidFill>
                <a:latin typeface="Berlin Sans FB" panose="020E0602020502020306" pitchFamily="34" charset="0"/>
                <a:ea typeface="+mn-ea"/>
                <a:cs typeface="+mn-cs"/>
              </a:rPr>
              <a:t>INDAP en REGIONES  </a:t>
            </a:r>
          </a:p>
        </p:txBody>
      </p:sp>
      <p:sp>
        <p:nvSpPr>
          <p:cNvPr id="2" name="Marcador de número de diapositiva 1"/>
          <p:cNvSpPr>
            <a:spLocks noGrp="1"/>
          </p:cNvSpPr>
          <p:nvPr>
            <p:ph type="sldNum" sz="quarter" idx="12"/>
          </p:nvPr>
        </p:nvSpPr>
        <p:spPr/>
        <p:txBody>
          <a:bodyPr/>
          <a:lstStyle/>
          <a:p>
            <a:fld id="{B2AA1C21-4A01-FC47-935A-F64BC8B7BE09}" type="slidenum">
              <a:rPr lang="en-US" smtClean="0"/>
              <a:t>59</a:t>
            </a:fld>
            <a:endParaRPr lang="en-US"/>
          </a:p>
        </p:txBody>
      </p:sp>
      <p:graphicFrame>
        <p:nvGraphicFramePr>
          <p:cNvPr id="16" name="Tabla 15"/>
          <p:cNvGraphicFramePr>
            <a:graphicFrameLocks noGrp="1"/>
          </p:cNvGraphicFramePr>
          <p:nvPr>
            <p:extLst>
              <p:ext uri="{D42A27DB-BD31-4B8C-83A1-F6EECF244321}">
                <p14:modId xmlns:p14="http://schemas.microsoft.com/office/powerpoint/2010/main" val="3955255557"/>
              </p:ext>
            </p:extLst>
          </p:nvPr>
        </p:nvGraphicFramePr>
        <p:xfrm>
          <a:off x="934598" y="3229106"/>
          <a:ext cx="6227898" cy="1222950"/>
        </p:xfrm>
        <a:graphic>
          <a:graphicData uri="http://schemas.openxmlformats.org/drawingml/2006/table">
            <a:tbl>
              <a:tblPr firstRow="1" firstCol="1" bandRow="1">
                <a:tableStyleId>{5C22544A-7EE6-4342-B048-85BDC9FD1C3A}</a:tableStyleId>
              </a:tblPr>
              <a:tblGrid>
                <a:gridCol w="1663430">
                  <a:extLst>
                    <a:ext uri="{9D8B030D-6E8A-4147-A177-3AD203B41FA5}">
                      <a16:colId xmlns:a16="http://schemas.microsoft.com/office/drawing/2014/main" xmlns="" val="20000"/>
                    </a:ext>
                  </a:extLst>
                </a:gridCol>
                <a:gridCol w="656617">
                  <a:extLst>
                    <a:ext uri="{9D8B030D-6E8A-4147-A177-3AD203B41FA5}">
                      <a16:colId xmlns:a16="http://schemas.microsoft.com/office/drawing/2014/main" xmlns="" val="20001"/>
                    </a:ext>
                  </a:extLst>
                </a:gridCol>
                <a:gridCol w="598594">
                  <a:extLst>
                    <a:ext uri="{9D8B030D-6E8A-4147-A177-3AD203B41FA5}">
                      <a16:colId xmlns:a16="http://schemas.microsoft.com/office/drawing/2014/main" xmlns="" val="20002"/>
                    </a:ext>
                  </a:extLst>
                </a:gridCol>
                <a:gridCol w="531223">
                  <a:extLst>
                    <a:ext uri="{9D8B030D-6E8A-4147-A177-3AD203B41FA5}">
                      <a16:colId xmlns:a16="http://schemas.microsoft.com/office/drawing/2014/main" xmlns="" val="20003"/>
                    </a:ext>
                  </a:extLst>
                </a:gridCol>
                <a:gridCol w="418012">
                  <a:extLst>
                    <a:ext uri="{9D8B030D-6E8A-4147-A177-3AD203B41FA5}">
                      <a16:colId xmlns:a16="http://schemas.microsoft.com/office/drawing/2014/main" xmlns="" val="20004"/>
                    </a:ext>
                  </a:extLst>
                </a:gridCol>
                <a:gridCol w="383177">
                  <a:extLst>
                    <a:ext uri="{9D8B030D-6E8A-4147-A177-3AD203B41FA5}">
                      <a16:colId xmlns:a16="http://schemas.microsoft.com/office/drawing/2014/main" xmlns="" val="20005"/>
                    </a:ext>
                  </a:extLst>
                </a:gridCol>
                <a:gridCol w="418011">
                  <a:extLst>
                    <a:ext uri="{9D8B030D-6E8A-4147-A177-3AD203B41FA5}">
                      <a16:colId xmlns:a16="http://schemas.microsoft.com/office/drawing/2014/main" xmlns="" val="20006"/>
                    </a:ext>
                  </a:extLst>
                </a:gridCol>
                <a:gridCol w="365760">
                  <a:extLst>
                    <a:ext uri="{9D8B030D-6E8A-4147-A177-3AD203B41FA5}">
                      <a16:colId xmlns:a16="http://schemas.microsoft.com/office/drawing/2014/main" xmlns="" val="20007"/>
                    </a:ext>
                  </a:extLst>
                </a:gridCol>
                <a:gridCol w="357052">
                  <a:extLst>
                    <a:ext uri="{9D8B030D-6E8A-4147-A177-3AD203B41FA5}">
                      <a16:colId xmlns:a16="http://schemas.microsoft.com/office/drawing/2014/main" xmlns="" val="20008"/>
                    </a:ext>
                  </a:extLst>
                </a:gridCol>
                <a:gridCol w="487680">
                  <a:extLst>
                    <a:ext uri="{9D8B030D-6E8A-4147-A177-3AD203B41FA5}">
                      <a16:colId xmlns:a16="http://schemas.microsoft.com/office/drawing/2014/main" xmlns="" val="20009"/>
                    </a:ext>
                  </a:extLst>
                </a:gridCol>
                <a:gridCol w="348342">
                  <a:extLst>
                    <a:ext uri="{9D8B030D-6E8A-4147-A177-3AD203B41FA5}">
                      <a16:colId xmlns:a16="http://schemas.microsoft.com/office/drawing/2014/main" xmlns="" val="20010"/>
                    </a:ext>
                  </a:extLst>
                </a:gridCol>
              </a:tblGrid>
              <a:tr h="172362">
                <a:tc rowSpan="2">
                  <a:txBody>
                    <a:bodyPr/>
                    <a:lstStyle/>
                    <a:p>
                      <a:pPr algn="ctr" rtl="0" fontAlgn="ctr"/>
                      <a:r>
                        <a:rPr lang="es-CL" sz="800" u="none" strike="noStrike" dirty="0">
                          <a:effectLst/>
                        </a:rPr>
                        <a:t>Subtitulo / 32 - Créditos</a:t>
                      </a:r>
                      <a:endParaRPr lang="es-CL" sz="800" b="1" i="0" u="none" strike="noStrike" dirty="0">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a:effectLst/>
                        </a:rPr>
                        <a:t>Ppto. M$</a:t>
                      </a:r>
                      <a:endParaRPr lang="es-CL" sz="800" b="1" i="0" u="none" strike="noStrike">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a:effectLst/>
                        </a:rPr>
                        <a:t>Ejec. M$</a:t>
                      </a:r>
                      <a:endParaRPr lang="es-CL" sz="800" b="1" i="0" u="none" strike="noStrike">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dirty="0">
                          <a:effectLst/>
                        </a:rPr>
                        <a:t>Avance</a:t>
                      </a:r>
                      <a:endParaRPr lang="es-CL" sz="800" b="1" i="0" u="none" strike="noStrike" dirty="0">
                        <a:solidFill>
                          <a:srgbClr val="FFFFFF"/>
                        </a:solidFill>
                        <a:effectLst/>
                        <a:latin typeface="Calibri" panose="020F0502020204030204" pitchFamily="34" charset="0"/>
                      </a:endParaRPr>
                    </a:p>
                  </a:txBody>
                  <a:tcPr marL="8208" marR="8208" marT="8208" marB="0" anchor="ctr"/>
                </a:tc>
                <a:tc gridSpan="2">
                  <a:txBody>
                    <a:bodyPr/>
                    <a:lstStyle/>
                    <a:p>
                      <a:pPr algn="ctr" rtl="0" fontAlgn="ctr"/>
                      <a:r>
                        <a:rPr lang="es-CL" sz="800" u="none" strike="noStrike" dirty="0" err="1">
                          <a:effectLst/>
                        </a:rPr>
                        <a:t>Masc</a:t>
                      </a:r>
                      <a:r>
                        <a:rPr lang="es-CL" sz="800" u="none" strike="noStrike" dirty="0">
                          <a:effectLst/>
                        </a:rPr>
                        <a:t>.</a:t>
                      </a:r>
                      <a:endParaRPr lang="es-CL" sz="800" b="1" i="0" u="none" strike="noStrike" dirty="0">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tc gridSpan="2">
                  <a:txBody>
                    <a:bodyPr/>
                    <a:lstStyle/>
                    <a:p>
                      <a:pPr algn="ctr" rtl="0" fontAlgn="ctr"/>
                      <a:r>
                        <a:rPr lang="es-CL" sz="800" u="none" strike="noStrike">
                          <a:effectLst/>
                        </a:rPr>
                        <a:t>Fem.</a:t>
                      </a:r>
                      <a:endParaRPr lang="es-CL" sz="800" b="1" i="0" u="none" strike="noStrike">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tc rowSpan="2">
                  <a:txBody>
                    <a:bodyPr/>
                    <a:lstStyle/>
                    <a:p>
                      <a:pPr algn="ctr" rtl="0" fontAlgn="ctr"/>
                      <a:r>
                        <a:rPr lang="es-CL" sz="800" u="none" strike="noStrike">
                          <a:effectLst/>
                        </a:rPr>
                        <a:t>Pers. Jurid.</a:t>
                      </a:r>
                      <a:endParaRPr lang="es-CL" sz="800" b="1" i="0" u="none" strike="noStrike">
                        <a:solidFill>
                          <a:srgbClr val="FFFFFF"/>
                        </a:solidFill>
                        <a:effectLst/>
                        <a:latin typeface="Calibri" panose="020F0502020204030204" pitchFamily="34" charset="0"/>
                      </a:endParaRPr>
                    </a:p>
                  </a:txBody>
                  <a:tcPr marL="8208" marR="8208" marT="8208" marB="0" anchor="ctr"/>
                </a:tc>
                <a:tc gridSpan="2">
                  <a:txBody>
                    <a:bodyPr/>
                    <a:lstStyle/>
                    <a:p>
                      <a:pPr algn="ctr" rtl="0" fontAlgn="ctr"/>
                      <a:r>
                        <a:rPr lang="es-CL" sz="800" u="none" strike="noStrike">
                          <a:effectLst/>
                        </a:rPr>
                        <a:t>Total</a:t>
                      </a:r>
                      <a:endParaRPr lang="es-CL" sz="800" b="1" i="0" u="none" strike="noStrike">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extLst>
                  <a:ext uri="{0D108BD9-81ED-4DB2-BD59-A6C34878D82A}">
                    <a16:rowId xmlns:a16="http://schemas.microsoft.com/office/drawing/2014/main" xmlns="" val="10000"/>
                  </a:ext>
                </a:extLst>
              </a:tr>
              <a:tr h="180570">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vMerge="1">
                  <a:txBody>
                    <a:bodyPr/>
                    <a:lstStyle/>
                    <a:p>
                      <a:endParaRPr lang="es-CL"/>
                    </a:p>
                  </a:txBody>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extLst>
                  <a:ext uri="{0D108BD9-81ED-4DB2-BD59-A6C34878D82A}">
                    <a16:rowId xmlns:a16="http://schemas.microsoft.com/office/drawing/2014/main" xmlns="" val="10001"/>
                  </a:ext>
                </a:extLst>
              </a:tr>
              <a:tr h="180570">
                <a:tc>
                  <a:txBody>
                    <a:bodyPr/>
                    <a:lstStyle/>
                    <a:p>
                      <a:pPr algn="l" rtl="0" fontAlgn="ctr"/>
                      <a:r>
                        <a:rPr lang="es-CL" sz="800" u="none" strike="noStrike">
                          <a:effectLst/>
                        </a:rPr>
                        <a:t>32.04.004 - Créditos Corto Plazo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4.061.597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4.060.217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99,97%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rtl="0" fontAlgn="ctr"/>
                      <a:r>
                        <a:rPr lang="es-CL" sz="900" b="0" i="0" u="none" strike="noStrike" dirty="0" smtClean="0">
                          <a:solidFill>
                            <a:srgbClr val="000000"/>
                          </a:solidFill>
                          <a:effectLst/>
                          <a:latin typeface="Calibri" panose="020F0502020204030204" pitchFamily="34" charset="0"/>
                        </a:rPr>
                        <a:t>1.318</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376</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1.473</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297</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2</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2.791</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673</a:t>
                      </a:r>
                      <a:endParaRPr lang="es-CL"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2"/>
                  </a:ext>
                </a:extLst>
              </a:tr>
              <a:tr h="172362">
                <a:tc>
                  <a:txBody>
                    <a:bodyPr/>
                    <a:lstStyle/>
                    <a:p>
                      <a:pPr algn="l" rtl="0" fontAlgn="ctr"/>
                      <a:r>
                        <a:rPr lang="es-CL" sz="800" u="none" strike="noStrike">
                          <a:effectLst/>
                        </a:rPr>
                        <a:t>32.04.005 - Créditos Largo Plazo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2.658.420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2.656.772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99,94%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rtl="0" fontAlgn="ctr"/>
                      <a:r>
                        <a:rPr lang="es-CL" sz="900" b="0" i="0" u="none" strike="noStrike" dirty="0" smtClean="0">
                          <a:solidFill>
                            <a:srgbClr val="000000"/>
                          </a:solidFill>
                          <a:effectLst/>
                          <a:latin typeface="Calibri" panose="020F0502020204030204" pitchFamily="34" charset="0"/>
                        </a:rPr>
                        <a:t>500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950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644</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936</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5</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1.144</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1.886</a:t>
                      </a:r>
                      <a:endParaRPr lang="es-CL"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3"/>
                  </a:ext>
                </a:extLst>
              </a:tr>
              <a:tr h="172362">
                <a:tc>
                  <a:txBody>
                    <a:bodyPr/>
                    <a:lstStyle/>
                    <a:p>
                      <a:pPr algn="l" rtl="0" fontAlgn="ctr"/>
                      <a:r>
                        <a:rPr lang="es-CL" sz="800" u="none" strike="noStrike">
                          <a:effectLst/>
                        </a:rPr>
                        <a:t>32.04.006 - Fondo Rotatorio Ley 18450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152.904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152.904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rtl="0" fontAlgn="ctr"/>
                      <a:r>
                        <a:rPr lang="es-CL" sz="900" b="0" i="0" u="none" strike="noStrike" dirty="0" smtClean="0">
                          <a:solidFill>
                            <a:srgbClr val="000000"/>
                          </a:solidFill>
                          <a:effectLst/>
                          <a:latin typeface="Calibri" panose="020F0502020204030204" pitchFamily="34" charset="0"/>
                        </a:rPr>
                        <a:t>8</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5</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13</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4"/>
                  </a:ext>
                </a:extLst>
              </a:tr>
              <a:tr h="172362">
                <a:tc>
                  <a:txBody>
                    <a:bodyPr/>
                    <a:lstStyle/>
                    <a:p>
                      <a:pPr algn="l" rtl="0" fontAlgn="ctr"/>
                      <a:r>
                        <a:rPr lang="es-CL" sz="800" u="none" strike="noStrike">
                          <a:effectLst/>
                        </a:rPr>
                        <a:t>32.04.008 - Largo Plazo - COBIN</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158.184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157.758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99,73%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5"/>
                  </a:ext>
                </a:extLst>
              </a:tr>
              <a:tr h="172362">
                <a:tc>
                  <a:txBody>
                    <a:bodyPr/>
                    <a:lstStyle/>
                    <a:p>
                      <a:pPr algn="l" rtl="0" fontAlgn="ctr"/>
                      <a:r>
                        <a:rPr lang="es-CL" sz="800" b="1" u="none" strike="noStrike" dirty="0">
                          <a:effectLst/>
                        </a:rPr>
                        <a:t>Total</a:t>
                      </a:r>
                      <a:endParaRPr lang="es-CL" sz="800" b="1" i="0" u="none" strike="noStrike" dirty="0">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b="1">
                          <a:effectLst/>
                          <a:latin typeface="Calibri" panose="020F0502020204030204" pitchFamily="34" charset="0"/>
                          <a:ea typeface="Calibri" panose="020F0502020204030204" pitchFamily="34" charset="0"/>
                          <a:cs typeface="Calibri" panose="020F0502020204030204" pitchFamily="34" charset="0"/>
                        </a:rPr>
                        <a:t>7.031.105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latin typeface="Calibri" panose="020F0502020204030204" pitchFamily="34" charset="0"/>
                          <a:ea typeface="Calibri" panose="020F0502020204030204" pitchFamily="34" charset="0"/>
                          <a:cs typeface="Calibri" panose="020F0502020204030204" pitchFamily="34" charset="0"/>
                        </a:rPr>
                        <a:t>7.027.650</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latin typeface="Calibri" panose="020F0502020204030204" pitchFamily="34" charset="0"/>
                          <a:ea typeface="Calibri" panose="020F0502020204030204" pitchFamily="34" charset="0"/>
                          <a:cs typeface="Calibri" panose="020F0502020204030204" pitchFamily="34" charset="0"/>
                        </a:rPr>
                        <a:t>99,95%</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5">
                  <a:txBody>
                    <a:bodyPr/>
                    <a:lstStyle/>
                    <a:p>
                      <a:pPr algn="ctr" rtl="0" fontAlgn="ctr"/>
                      <a:r>
                        <a:rPr lang="es-CL" sz="800" b="1" u="none" strike="noStrike" dirty="0">
                          <a:effectLst/>
                        </a:rPr>
                        <a:t>Total de Créditos directos otorgados</a:t>
                      </a:r>
                      <a:endParaRPr lang="es-CL" sz="800" b="1" i="0" u="none" strike="noStrike" dirty="0">
                        <a:solidFill>
                          <a:srgbClr val="000000"/>
                        </a:solidFill>
                        <a:effectLst/>
                        <a:latin typeface="Calibri" panose="020F0502020204030204" pitchFamily="34" charset="0"/>
                      </a:endParaRPr>
                    </a:p>
                  </a:txBody>
                  <a:tcPr marL="8208" marR="8208" marT="8208" marB="0" anchor="ct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gridSpan="2">
                  <a:txBody>
                    <a:bodyPr/>
                    <a:lstStyle/>
                    <a:p>
                      <a:pPr algn="ctr" rtl="0" fontAlgn="ctr"/>
                      <a:r>
                        <a:rPr lang="es-CL" sz="800" b="1" i="0" u="none" strike="noStrike" dirty="0" smtClean="0">
                          <a:solidFill>
                            <a:srgbClr val="000000"/>
                          </a:solidFill>
                          <a:effectLst/>
                          <a:latin typeface="Calibri" panose="020F0502020204030204" pitchFamily="34" charset="0"/>
                        </a:rPr>
                        <a:t>3.949</a:t>
                      </a:r>
                      <a:endParaRPr lang="es-CL" sz="800" b="1" i="0" u="none" strike="noStrike" dirty="0">
                        <a:solidFill>
                          <a:srgbClr val="000000"/>
                        </a:solidFill>
                        <a:effectLst/>
                        <a:latin typeface="Calibri" panose="020F0502020204030204" pitchFamily="34" charset="0"/>
                      </a:endParaRPr>
                    </a:p>
                  </a:txBody>
                  <a:tcPr marL="8208" marR="8208" marT="8208" marB="0" anchor="ctr"/>
                </a:tc>
                <a:tc hMerge="1">
                  <a:txBody>
                    <a:bodyPr/>
                    <a:lstStyle/>
                    <a:p>
                      <a:endParaRPr lang="es-CL"/>
                    </a:p>
                  </a:txBody>
                  <a:tcPr/>
                </a:tc>
                <a:extLst>
                  <a:ext uri="{0D108BD9-81ED-4DB2-BD59-A6C34878D82A}">
                    <a16:rowId xmlns:a16="http://schemas.microsoft.com/office/drawing/2014/main" xmlns="" val="10006"/>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818916138"/>
              </p:ext>
            </p:extLst>
          </p:nvPr>
        </p:nvGraphicFramePr>
        <p:xfrm>
          <a:off x="934598" y="1285819"/>
          <a:ext cx="6218555" cy="1760987"/>
        </p:xfrm>
        <a:graphic>
          <a:graphicData uri="http://schemas.openxmlformats.org/drawingml/2006/table">
            <a:tbl>
              <a:tblPr firstRow="1" firstCol="1" bandRow="1">
                <a:tableStyleId>{5C22544A-7EE6-4342-B048-85BDC9FD1C3A}</a:tableStyleId>
              </a:tblPr>
              <a:tblGrid>
                <a:gridCol w="2524125">
                  <a:extLst>
                    <a:ext uri="{9D8B030D-6E8A-4147-A177-3AD203B41FA5}">
                      <a16:colId xmlns:a16="http://schemas.microsoft.com/office/drawing/2014/main" xmlns="" val="20000"/>
                    </a:ext>
                  </a:extLst>
                </a:gridCol>
                <a:gridCol w="723900">
                  <a:extLst>
                    <a:ext uri="{9D8B030D-6E8A-4147-A177-3AD203B41FA5}">
                      <a16:colId xmlns:a16="http://schemas.microsoft.com/office/drawing/2014/main" xmlns="" val="20001"/>
                    </a:ext>
                  </a:extLst>
                </a:gridCol>
                <a:gridCol w="630555">
                  <a:extLst>
                    <a:ext uri="{9D8B030D-6E8A-4147-A177-3AD203B41FA5}">
                      <a16:colId xmlns:a16="http://schemas.microsoft.com/office/drawing/2014/main" xmlns="" val="20002"/>
                    </a:ext>
                  </a:extLst>
                </a:gridCol>
                <a:gridCol w="539750">
                  <a:extLst>
                    <a:ext uri="{9D8B030D-6E8A-4147-A177-3AD203B41FA5}">
                      <a16:colId xmlns:a16="http://schemas.microsoft.com/office/drawing/2014/main" xmlns="" val="20003"/>
                    </a:ext>
                  </a:extLst>
                </a:gridCol>
                <a:gridCol w="450215">
                  <a:extLst>
                    <a:ext uri="{9D8B030D-6E8A-4147-A177-3AD203B41FA5}">
                      <a16:colId xmlns:a16="http://schemas.microsoft.com/office/drawing/2014/main" xmlns="" val="20004"/>
                    </a:ext>
                  </a:extLst>
                </a:gridCol>
                <a:gridCol w="450215">
                  <a:extLst>
                    <a:ext uri="{9D8B030D-6E8A-4147-A177-3AD203B41FA5}">
                      <a16:colId xmlns:a16="http://schemas.microsoft.com/office/drawing/2014/main" xmlns="" val="20005"/>
                    </a:ext>
                  </a:extLst>
                </a:gridCol>
                <a:gridCol w="385672">
                  <a:extLst>
                    <a:ext uri="{9D8B030D-6E8A-4147-A177-3AD203B41FA5}">
                      <a16:colId xmlns:a16="http://schemas.microsoft.com/office/drawing/2014/main" xmlns="" val="20006"/>
                    </a:ext>
                  </a:extLst>
                </a:gridCol>
                <a:gridCol w="514123">
                  <a:extLst>
                    <a:ext uri="{9D8B030D-6E8A-4147-A177-3AD203B41FA5}">
                      <a16:colId xmlns:a16="http://schemas.microsoft.com/office/drawing/2014/main" xmlns="" val="20007"/>
                    </a:ext>
                  </a:extLst>
                </a:gridCol>
              </a:tblGrid>
              <a:tr h="0">
                <a:tc>
                  <a:txBody>
                    <a:bodyPr/>
                    <a:lstStyle/>
                    <a:p>
                      <a:pPr>
                        <a:lnSpc>
                          <a:spcPct val="107000"/>
                        </a:lnSpc>
                        <a:spcAft>
                          <a:spcPts val="0"/>
                        </a:spcAft>
                      </a:pPr>
                      <a:r>
                        <a:rPr lang="es-CL" sz="900" dirty="0">
                          <a:effectLst/>
                        </a:rPr>
                        <a:t>Subtitulo / 24 - Transferencias Corrientes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Ppto.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Ejec.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Avance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Masc.</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Fem.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Pers. Jurid.</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Total</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0"/>
                  </a:ext>
                </a:extLst>
              </a:tr>
              <a:tr h="0">
                <a:tc>
                  <a:txBody>
                    <a:bodyPr/>
                    <a:lstStyle/>
                    <a:p>
                      <a:pPr>
                        <a:lnSpc>
                          <a:spcPct val="107000"/>
                        </a:lnSpc>
                        <a:spcAft>
                          <a:spcPts val="0"/>
                        </a:spcAft>
                      </a:pPr>
                      <a:r>
                        <a:rPr lang="es-CL" sz="900">
                          <a:effectLst/>
                        </a:rPr>
                        <a:t>24.01.386 - Seguro Agrícola</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324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526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1"/>
                  </a:ext>
                </a:extLst>
              </a:tr>
              <a:tr h="0">
                <a:tc>
                  <a:txBody>
                    <a:bodyPr/>
                    <a:lstStyle/>
                    <a:p>
                      <a:pPr>
                        <a:lnSpc>
                          <a:spcPct val="107000"/>
                        </a:lnSpc>
                        <a:spcAft>
                          <a:spcPts val="0"/>
                        </a:spcAft>
                      </a:pPr>
                      <a:r>
                        <a:rPr lang="es-CL" sz="900">
                          <a:effectLst/>
                        </a:rPr>
                        <a:t>24.01.389 - Sistema de Incentivos Ley Nº 20,412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2.005.561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1.979.406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98,70%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1.094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912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2.008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2"/>
                  </a:ext>
                </a:extLst>
              </a:tr>
              <a:tr h="0">
                <a:tc>
                  <a:txBody>
                    <a:bodyPr/>
                    <a:lstStyle/>
                    <a:p>
                      <a:pPr>
                        <a:lnSpc>
                          <a:spcPct val="107000"/>
                        </a:lnSpc>
                        <a:spcAft>
                          <a:spcPts val="0"/>
                        </a:spcAft>
                      </a:pPr>
                      <a:r>
                        <a:rPr lang="es-CL" sz="900">
                          <a:effectLst/>
                        </a:rPr>
                        <a:t>24.01.404 - Emergencias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3.500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3.500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3"/>
                  </a:ext>
                </a:extLst>
              </a:tr>
              <a:tr h="0">
                <a:tc>
                  <a:txBody>
                    <a:bodyPr/>
                    <a:lstStyle/>
                    <a:p>
                      <a:pPr>
                        <a:lnSpc>
                          <a:spcPct val="107000"/>
                        </a:lnSpc>
                        <a:spcAft>
                          <a:spcPts val="0"/>
                        </a:spcAft>
                      </a:pPr>
                      <a:r>
                        <a:rPr lang="es-CL" sz="900">
                          <a:effectLst/>
                        </a:rPr>
                        <a:t>24.01.407 - Desarrollo Capacidades Productivas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82.280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82.280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4"/>
                  </a:ext>
                </a:extLst>
              </a:tr>
              <a:tr h="0">
                <a:tc>
                  <a:txBody>
                    <a:bodyPr/>
                    <a:lstStyle/>
                    <a:p>
                      <a:pPr>
                        <a:lnSpc>
                          <a:spcPct val="107000"/>
                        </a:lnSpc>
                        <a:spcAft>
                          <a:spcPts val="0"/>
                        </a:spcAft>
                      </a:pPr>
                      <a:r>
                        <a:rPr lang="es-CL" sz="900">
                          <a:effectLst/>
                        </a:rPr>
                        <a:t>24.01.415 - Servicios De Asesoría Técnica - SAT</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708.146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708.146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425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862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5"/>
                  </a:ext>
                </a:extLst>
              </a:tr>
              <a:tr h="0">
                <a:tc>
                  <a:txBody>
                    <a:bodyPr/>
                    <a:lstStyle/>
                    <a:p>
                      <a:pPr>
                        <a:lnSpc>
                          <a:spcPct val="107000"/>
                        </a:lnSpc>
                        <a:spcAft>
                          <a:spcPts val="0"/>
                        </a:spcAft>
                      </a:pPr>
                      <a:r>
                        <a:rPr lang="es-CL" sz="900">
                          <a:effectLst/>
                        </a:rPr>
                        <a:t>24.01.416 - Programa PRODESAL Asesorías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1.225.660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1.225.660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1.756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2.596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4.353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6"/>
                  </a:ext>
                </a:extLst>
              </a:tr>
              <a:tr h="0">
                <a:tc>
                  <a:txBody>
                    <a:bodyPr/>
                    <a:lstStyle/>
                    <a:p>
                      <a:pPr>
                        <a:lnSpc>
                          <a:spcPct val="107000"/>
                        </a:lnSpc>
                        <a:spcAft>
                          <a:spcPts val="0"/>
                        </a:spcAft>
                      </a:pPr>
                      <a:r>
                        <a:rPr lang="es-CL" sz="900" dirty="0">
                          <a:effectLst/>
                        </a:rPr>
                        <a:t>24.01.418 - Programa PDTI Asesorías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1.317.117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1.317.117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1.358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1.990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3.350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8"/>
                  </a:ext>
                </a:extLst>
              </a:tr>
              <a:tr h="0">
                <a:tc>
                  <a:txBody>
                    <a:bodyPr/>
                    <a:lstStyle/>
                    <a:p>
                      <a:pPr>
                        <a:lnSpc>
                          <a:spcPct val="107000"/>
                        </a:lnSpc>
                        <a:spcAft>
                          <a:spcPts val="0"/>
                        </a:spcAft>
                      </a:pPr>
                      <a:r>
                        <a:rPr lang="es-CL" sz="900" dirty="0">
                          <a:effectLst/>
                        </a:rPr>
                        <a:t>24.01.420 - Alianzas Productivas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305.081</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299.982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98,33%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251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458</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0"/>
                  </a:ext>
                </a:extLst>
              </a:tr>
              <a:tr h="0">
                <a:tc>
                  <a:txBody>
                    <a:bodyPr/>
                    <a:lstStyle/>
                    <a:p>
                      <a:pPr>
                        <a:lnSpc>
                          <a:spcPct val="107000"/>
                        </a:lnSpc>
                        <a:spcAft>
                          <a:spcPts val="0"/>
                        </a:spcAft>
                      </a:pPr>
                      <a:r>
                        <a:rPr lang="es-CL" sz="900">
                          <a:effectLst/>
                        </a:rPr>
                        <a:t>24.01.421 - Asesoría para Comercialización</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57.016</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57.001</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99,97%</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15</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30</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5</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50</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1"/>
                  </a:ext>
                </a:extLst>
              </a:tr>
              <a:tr h="0">
                <a:tc>
                  <a:txBody>
                    <a:bodyPr/>
                    <a:lstStyle/>
                    <a:p>
                      <a:pPr>
                        <a:lnSpc>
                          <a:spcPct val="107000"/>
                        </a:lnSpc>
                        <a:spcAft>
                          <a:spcPts val="0"/>
                        </a:spcAft>
                      </a:pPr>
                      <a:r>
                        <a:rPr lang="es-CL" sz="900" b="1">
                          <a:effectLst/>
                        </a:rPr>
                        <a:t>Total</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5.704.361</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5.673.091</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99,45%</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3.950</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5.195</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67</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9.212</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2"/>
                  </a:ext>
                </a:extLst>
              </a:tr>
            </a:tbl>
          </a:graphicData>
        </a:graphic>
      </p:graphicFrame>
      <p:graphicFrame>
        <p:nvGraphicFramePr>
          <p:cNvPr id="6" name="Tabla 5"/>
          <p:cNvGraphicFramePr>
            <a:graphicFrameLocks noGrp="1"/>
          </p:cNvGraphicFramePr>
          <p:nvPr>
            <p:extLst>
              <p:ext uri="{D42A27DB-BD31-4B8C-83A1-F6EECF244321}">
                <p14:modId xmlns:p14="http://schemas.microsoft.com/office/powerpoint/2010/main" val="3245614004"/>
              </p:ext>
            </p:extLst>
          </p:nvPr>
        </p:nvGraphicFramePr>
        <p:xfrm>
          <a:off x="923986" y="4646635"/>
          <a:ext cx="6219824" cy="1760987"/>
        </p:xfrm>
        <a:graphic>
          <a:graphicData uri="http://schemas.openxmlformats.org/drawingml/2006/table">
            <a:tbl>
              <a:tblPr firstRow="1" firstCol="1" bandRow="1">
                <a:tableStyleId>{5C22544A-7EE6-4342-B048-85BDC9FD1C3A}</a:tableStyleId>
              </a:tblPr>
              <a:tblGrid>
                <a:gridCol w="2521036">
                  <a:extLst>
                    <a:ext uri="{9D8B030D-6E8A-4147-A177-3AD203B41FA5}">
                      <a16:colId xmlns:a16="http://schemas.microsoft.com/office/drawing/2014/main" xmlns="" val="20000"/>
                    </a:ext>
                  </a:extLst>
                </a:gridCol>
                <a:gridCol w="723014">
                  <a:extLst>
                    <a:ext uri="{9D8B030D-6E8A-4147-A177-3AD203B41FA5}">
                      <a16:colId xmlns:a16="http://schemas.microsoft.com/office/drawing/2014/main" xmlns="" val="20001"/>
                    </a:ext>
                  </a:extLst>
                </a:gridCol>
                <a:gridCol w="620904">
                  <a:extLst>
                    <a:ext uri="{9D8B030D-6E8A-4147-A177-3AD203B41FA5}">
                      <a16:colId xmlns:a16="http://schemas.microsoft.com/office/drawing/2014/main" xmlns="" val="20002"/>
                    </a:ext>
                  </a:extLst>
                </a:gridCol>
                <a:gridCol w="513721">
                  <a:extLst>
                    <a:ext uri="{9D8B030D-6E8A-4147-A177-3AD203B41FA5}">
                      <a16:colId xmlns:a16="http://schemas.microsoft.com/office/drawing/2014/main" xmlns="" val="20003"/>
                    </a:ext>
                  </a:extLst>
                </a:gridCol>
                <a:gridCol w="466154">
                  <a:extLst>
                    <a:ext uri="{9D8B030D-6E8A-4147-A177-3AD203B41FA5}">
                      <a16:colId xmlns:a16="http://schemas.microsoft.com/office/drawing/2014/main" xmlns="" val="20004"/>
                    </a:ext>
                  </a:extLst>
                </a:gridCol>
                <a:gridCol w="350725">
                  <a:extLst>
                    <a:ext uri="{9D8B030D-6E8A-4147-A177-3AD203B41FA5}">
                      <a16:colId xmlns:a16="http://schemas.microsoft.com/office/drawing/2014/main" xmlns="" val="20005"/>
                    </a:ext>
                  </a:extLst>
                </a:gridCol>
                <a:gridCol w="505476">
                  <a:extLst>
                    <a:ext uri="{9D8B030D-6E8A-4147-A177-3AD203B41FA5}">
                      <a16:colId xmlns:a16="http://schemas.microsoft.com/office/drawing/2014/main" xmlns="" val="20006"/>
                    </a:ext>
                  </a:extLst>
                </a:gridCol>
                <a:gridCol w="518794">
                  <a:extLst>
                    <a:ext uri="{9D8B030D-6E8A-4147-A177-3AD203B41FA5}">
                      <a16:colId xmlns:a16="http://schemas.microsoft.com/office/drawing/2014/main" xmlns="" val="20007"/>
                    </a:ext>
                  </a:extLst>
                </a:gridCol>
              </a:tblGrid>
              <a:tr h="0">
                <a:tc>
                  <a:txBody>
                    <a:bodyPr/>
                    <a:lstStyle/>
                    <a:p>
                      <a:pPr>
                        <a:lnSpc>
                          <a:spcPct val="107000"/>
                        </a:lnSpc>
                        <a:spcAft>
                          <a:spcPts val="0"/>
                        </a:spcAft>
                      </a:pPr>
                      <a:r>
                        <a:rPr lang="es-CL" sz="900" dirty="0">
                          <a:effectLst/>
                        </a:rPr>
                        <a:t>Subtitulo / 33 - Transferencias de Capital</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Ppto.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Ejec.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Avance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Masc.</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Fem.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Pers. Jurid.</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Total</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0"/>
                  </a:ext>
                </a:extLst>
              </a:tr>
              <a:tr h="0">
                <a:tc>
                  <a:txBody>
                    <a:bodyPr/>
                    <a:lstStyle/>
                    <a:p>
                      <a:pPr>
                        <a:lnSpc>
                          <a:spcPct val="107000"/>
                        </a:lnSpc>
                        <a:spcAft>
                          <a:spcPts val="0"/>
                        </a:spcAft>
                      </a:pPr>
                      <a:r>
                        <a:rPr lang="es-CL" sz="900">
                          <a:effectLst/>
                        </a:rPr>
                        <a:t>33.01.001 - Riego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2.481.703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2.452.389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98,82%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269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273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543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1"/>
                  </a:ext>
                </a:extLst>
              </a:tr>
              <a:tr h="0">
                <a:tc>
                  <a:txBody>
                    <a:bodyPr/>
                    <a:lstStyle/>
                    <a:p>
                      <a:pPr>
                        <a:lnSpc>
                          <a:spcPct val="107000"/>
                        </a:lnSpc>
                        <a:spcAft>
                          <a:spcPts val="0"/>
                        </a:spcAft>
                      </a:pPr>
                      <a:r>
                        <a:rPr lang="es-CL" sz="900">
                          <a:effectLst/>
                        </a:rPr>
                        <a:t>33.01.002 - Programa PDI</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190.800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190.800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2"/>
                  </a:ext>
                </a:extLst>
              </a:tr>
              <a:tr h="0">
                <a:tc>
                  <a:txBody>
                    <a:bodyPr/>
                    <a:lstStyle/>
                    <a:p>
                      <a:pPr>
                        <a:lnSpc>
                          <a:spcPct val="107000"/>
                        </a:lnSpc>
                        <a:spcAft>
                          <a:spcPts val="0"/>
                        </a:spcAft>
                      </a:pPr>
                      <a:r>
                        <a:rPr lang="es-CL" sz="900">
                          <a:effectLst/>
                        </a:rPr>
                        <a:t>33.01.006 - Programa PRODESAL Inversiones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1.148.770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1.147.815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1.530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2.334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3.864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3"/>
                  </a:ext>
                </a:extLst>
              </a:tr>
              <a:tr h="0">
                <a:tc>
                  <a:txBody>
                    <a:bodyPr/>
                    <a:lstStyle/>
                    <a:p>
                      <a:pPr>
                        <a:lnSpc>
                          <a:spcPct val="107000"/>
                        </a:lnSpc>
                        <a:spcAft>
                          <a:spcPts val="0"/>
                        </a:spcAft>
                      </a:pPr>
                      <a:r>
                        <a:rPr lang="es-CL" sz="900">
                          <a:effectLst/>
                        </a:rPr>
                        <a:t>33.01.007 - Programa PDTI Inversiones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1.207.038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1.203.705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99,72%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1.317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1.946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3.265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4"/>
                  </a:ext>
                </a:extLst>
              </a:tr>
              <a:tr h="0">
                <a:tc>
                  <a:txBody>
                    <a:bodyPr/>
                    <a:lstStyle/>
                    <a:p>
                      <a:pPr>
                        <a:lnSpc>
                          <a:spcPct val="107000"/>
                        </a:lnSpc>
                        <a:spcAft>
                          <a:spcPts val="0"/>
                        </a:spcAft>
                      </a:pPr>
                      <a:r>
                        <a:rPr lang="es-CL" sz="900">
                          <a:effectLst/>
                        </a:rPr>
                        <a:t>33.01.008 - Programa Praderas Suplementarias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617.815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617.815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849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1.749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5"/>
                  </a:ext>
                </a:extLst>
              </a:tr>
              <a:tr h="0">
                <a:tc>
                  <a:txBody>
                    <a:bodyPr/>
                    <a:lstStyle/>
                    <a:p>
                      <a:pPr>
                        <a:lnSpc>
                          <a:spcPct val="107000"/>
                        </a:lnSpc>
                        <a:spcAft>
                          <a:spcPts val="0"/>
                        </a:spcAft>
                      </a:pPr>
                      <a:r>
                        <a:rPr lang="es-CL" sz="900">
                          <a:effectLst/>
                        </a:rPr>
                        <a:t>33.01.009 - Alianzas Productivas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201.334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195.960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97,33%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6"/>
                  </a:ext>
                </a:extLst>
              </a:tr>
              <a:tr h="0">
                <a:tc>
                  <a:txBody>
                    <a:bodyPr/>
                    <a:lstStyle/>
                    <a:p>
                      <a:pPr>
                        <a:lnSpc>
                          <a:spcPct val="107000"/>
                        </a:lnSpc>
                        <a:spcAft>
                          <a:spcPts val="0"/>
                        </a:spcAft>
                      </a:pPr>
                      <a:r>
                        <a:rPr lang="es-CL" sz="900">
                          <a:effectLst/>
                        </a:rPr>
                        <a:t>33.01.010 - Convenio INDAP - PRODEMU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33.660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33.660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7"/>
                  </a:ext>
                </a:extLst>
              </a:tr>
              <a:tr h="0">
                <a:tc>
                  <a:txBody>
                    <a:bodyPr/>
                    <a:lstStyle/>
                    <a:p>
                      <a:pPr>
                        <a:lnSpc>
                          <a:spcPct val="107000"/>
                        </a:lnSpc>
                        <a:spcAft>
                          <a:spcPts val="0"/>
                        </a:spcAft>
                      </a:pPr>
                      <a:r>
                        <a:rPr lang="es-CL" sz="900" dirty="0">
                          <a:effectLst/>
                        </a:rPr>
                        <a:t>33.01.012 - Inversiones para Comercialización</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12.232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12.231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99,99%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9"/>
                  </a:ext>
                </a:extLst>
              </a:tr>
              <a:tr h="0">
                <a:tc>
                  <a:txBody>
                    <a:bodyPr/>
                    <a:lstStyle/>
                    <a:p>
                      <a:pPr>
                        <a:lnSpc>
                          <a:spcPct val="107000"/>
                        </a:lnSpc>
                        <a:spcAft>
                          <a:spcPts val="0"/>
                        </a:spcAft>
                      </a:pPr>
                      <a:r>
                        <a:rPr lang="es-CL" sz="900">
                          <a:effectLst/>
                        </a:rPr>
                        <a:t>33.01.013 - Inversiones SAT</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551.907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549.033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99,48%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0"/>
                  </a:ext>
                </a:extLst>
              </a:tr>
              <a:tr h="0">
                <a:tc>
                  <a:txBody>
                    <a:bodyPr/>
                    <a:lstStyle/>
                    <a:p>
                      <a:pPr>
                        <a:lnSpc>
                          <a:spcPct val="107000"/>
                        </a:lnSpc>
                        <a:spcAft>
                          <a:spcPts val="0"/>
                        </a:spcAft>
                      </a:pPr>
                      <a:r>
                        <a:rPr lang="es-CL" sz="900">
                          <a:effectLst/>
                        </a:rPr>
                        <a:t>Total</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6.445.260</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6.403.406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99,35%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3.300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4.743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8.062</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1"/>
                  </a:ext>
                </a:extLst>
              </a:tr>
            </a:tbl>
          </a:graphicData>
        </a:graphic>
      </p:graphicFrame>
      <p:graphicFrame>
        <p:nvGraphicFramePr>
          <p:cNvPr id="18" name="Gráfico 17"/>
          <p:cNvGraphicFramePr/>
          <p:nvPr>
            <p:extLst>
              <p:ext uri="{D42A27DB-BD31-4B8C-83A1-F6EECF244321}">
                <p14:modId xmlns:p14="http://schemas.microsoft.com/office/powerpoint/2010/main" val="3168505112"/>
              </p:ext>
            </p:extLst>
          </p:nvPr>
        </p:nvGraphicFramePr>
        <p:xfrm>
          <a:off x="7153153" y="1420111"/>
          <a:ext cx="1891030" cy="150099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ráfico 18"/>
          <p:cNvGraphicFramePr/>
          <p:nvPr>
            <p:extLst>
              <p:ext uri="{D42A27DB-BD31-4B8C-83A1-F6EECF244321}">
                <p14:modId xmlns:p14="http://schemas.microsoft.com/office/powerpoint/2010/main" val="3058750071"/>
              </p:ext>
            </p:extLst>
          </p:nvPr>
        </p:nvGraphicFramePr>
        <p:xfrm>
          <a:off x="7227782" y="3209939"/>
          <a:ext cx="1891665" cy="1261284"/>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Gráfico 19"/>
          <p:cNvGraphicFramePr/>
          <p:nvPr>
            <p:extLst>
              <p:ext uri="{D42A27DB-BD31-4B8C-83A1-F6EECF244321}">
                <p14:modId xmlns:p14="http://schemas.microsoft.com/office/powerpoint/2010/main" val="1114653639"/>
              </p:ext>
            </p:extLst>
          </p:nvPr>
        </p:nvGraphicFramePr>
        <p:xfrm>
          <a:off x="7201960" y="4858926"/>
          <a:ext cx="1891665" cy="1336403"/>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5336832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98207" y="327156"/>
            <a:ext cx="8229600" cy="1143000"/>
          </a:xfrm>
        </p:spPr>
        <p:txBody>
          <a:bodyPr>
            <a:normAutofit/>
          </a:bodyPr>
          <a:lstStyle/>
          <a:p>
            <a:r>
              <a:rPr lang="es-CL" sz="2800" dirty="0" smtClean="0">
                <a:solidFill>
                  <a:srgbClr val="333333"/>
                </a:solidFill>
                <a:latin typeface="Berlin Sans FB" panose="020E0602020502020306" pitchFamily="34" charset="0"/>
              </a:rPr>
              <a:t>Objetivos Estratégicos 2021</a:t>
            </a:r>
            <a:endParaRPr lang="es-CL" sz="2800" dirty="0">
              <a:solidFill>
                <a:srgbClr val="333333"/>
              </a:solidFill>
              <a:latin typeface="Berlin Sans FB" panose="020E0602020502020306" pitchFamily="34" charset="0"/>
            </a:endParaRPr>
          </a:p>
        </p:txBody>
      </p:sp>
      <p:sp>
        <p:nvSpPr>
          <p:cNvPr id="6" name="Marcador de contenido 4"/>
          <p:cNvSpPr>
            <a:spLocks noGrp="1"/>
          </p:cNvSpPr>
          <p:nvPr>
            <p:ph idx="1"/>
          </p:nvPr>
        </p:nvSpPr>
        <p:spPr>
          <a:xfrm>
            <a:off x="398207" y="1292735"/>
            <a:ext cx="7927187" cy="4525963"/>
          </a:xfrm>
        </p:spPr>
        <p:txBody>
          <a:bodyPr>
            <a:normAutofit fontScale="77500" lnSpcReduction="20000"/>
          </a:bodyPr>
          <a:lstStyle/>
          <a:p>
            <a:pPr marL="0" indent="0">
              <a:buNone/>
            </a:pPr>
            <a:endParaRPr lang="es-ES" sz="2400" dirty="0">
              <a:latin typeface="Berlin Sans FB" panose="020E0602020502020306" pitchFamily="34" charset="0"/>
            </a:endParaRPr>
          </a:p>
          <a:p>
            <a:pPr algn="just">
              <a:buBlip>
                <a:blip r:embed="rId2"/>
              </a:buBlip>
            </a:pPr>
            <a:r>
              <a:rPr lang="es-CL" sz="2400" dirty="0" smtClean="0"/>
              <a:t>Promover el desarrollo productivo agropecuario y de actividades conexas de pequeños agricultores de la Agricultura Familiar Campesina, mediante la provisión de un sistema de asistencia técnica y financiamiento (créditos e incentivos), que los lleve a generar de forma competitiva productos orientados  a satisfacer </a:t>
            </a:r>
            <a:r>
              <a:rPr lang="es-CL" sz="2500" dirty="0"/>
              <a:t>las necesidades de los consumidores locales e internacionales.</a:t>
            </a:r>
          </a:p>
          <a:p>
            <a:pPr algn="just">
              <a:buBlip>
                <a:blip r:embed="rId2"/>
              </a:buBlip>
            </a:pPr>
            <a:r>
              <a:rPr lang="es-CL" sz="2500" dirty="0" smtClean="0"/>
              <a:t>Promover la asociatividad de los pequeños agricultores de la Agricultura Familiar Campesina, buscando generar las economías de escala que les permitan aumentar su productividad, así como acceder a canales dinámicos de comercialización de sus productos.</a:t>
            </a:r>
          </a:p>
          <a:p>
            <a:pPr algn="just">
              <a:buBlip>
                <a:blip r:embed="rId2"/>
              </a:buBlip>
            </a:pPr>
            <a:r>
              <a:rPr lang="es-CL" sz="2500" dirty="0" smtClean="0"/>
              <a:t>Potenciar la adopción por parte de los pequeños agricultores de la Agricultura Familiar Campesina de nuevas tecnologías conducentes a la optimización del aprovechamiento del agua, pilar fundamental para el desarrollo sustentable del sector.</a:t>
            </a:r>
          </a:p>
          <a:p>
            <a:pPr algn="just">
              <a:buBlip>
                <a:blip r:embed="rId2"/>
              </a:buBlip>
            </a:pPr>
            <a:r>
              <a:rPr lang="es-CL" sz="2500" dirty="0" smtClean="0"/>
              <a:t>Promover acciones e instrumentos que acerquen a los pequeños agricultores de la Agricultura Familiar Campesina al mercado, impulsando así un enfoque permanente de comercialización en el quehacer de INDAP.</a:t>
            </a:r>
            <a:endParaRPr lang="es-CL" sz="2500" dirty="0"/>
          </a:p>
        </p:txBody>
      </p:sp>
      <p:sp>
        <p:nvSpPr>
          <p:cNvPr id="2" name="Marcador de número de diapositiva 1"/>
          <p:cNvSpPr>
            <a:spLocks noGrp="1"/>
          </p:cNvSpPr>
          <p:nvPr>
            <p:ph type="sldNum" sz="quarter" idx="12"/>
          </p:nvPr>
        </p:nvSpPr>
        <p:spPr/>
        <p:txBody>
          <a:bodyPr/>
          <a:lstStyle/>
          <a:p>
            <a:fld id="{B2AA1C21-4A01-FC47-935A-F64BC8B7BE09}" type="slidenum">
              <a:rPr lang="en-US" smtClean="0"/>
              <a:t>6</a:t>
            </a:fld>
            <a:endParaRPr lang="en-US"/>
          </a:p>
        </p:txBody>
      </p:sp>
    </p:spTree>
    <p:extLst>
      <p:ext uri="{BB962C8B-B14F-4D97-AF65-F5344CB8AC3E}">
        <p14:creationId xmlns:p14="http://schemas.microsoft.com/office/powerpoint/2010/main" val="294000125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arcador de contenido 3"/>
          <p:cNvSpPr>
            <a:spLocks noGrp="1"/>
          </p:cNvSpPr>
          <p:nvPr>
            <p:ph idx="1"/>
          </p:nvPr>
        </p:nvSpPr>
        <p:spPr>
          <a:xfrm>
            <a:off x="484742" y="848299"/>
            <a:ext cx="8229600" cy="4859223"/>
          </a:xfrm>
        </p:spPr>
        <p:txBody>
          <a:bodyPr>
            <a:normAutofit/>
          </a:bodyPr>
          <a:lstStyle/>
          <a:p>
            <a:pPr marL="0" indent="0">
              <a:buNone/>
            </a:pPr>
            <a:r>
              <a:rPr lang="es-CL" sz="2000" b="1" dirty="0" smtClean="0"/>
              <a:t>Los Lagos </a:t>
            </a:r>
            <a:endParaRPr lang="es-CL" sz="2000" b="1" dirty="0"/>
          </a:p>
        </p:txBody>
      </p:sp>
      <p:pic>
        <p:nvPicPr>
          <p:cNvPr id="9" name="Imagen 8"/>
          <p:cNvPicPr>
            <a:picLocks noChangeAspect="1"/>
          </p:cNvPicPr>
          <p:nvPr/>
        </p:nvPicPr>
        <p:blipFill>
          <a:blip r:embed="rId2"/>
          <a:stretch>
            <a:fillRect/>
          </a:stretch>
        </p:blipFill>
        <p:spPr>
          <a:xfrm>
            <a:off x="180982" y="1288619"/>
            <a:ext cx="2507134" cy="2135684"/>
          </a:xfrm>
          <a:prstGeom prst="rect">
            <a:avLst/>
          </a:prstGeom>
        </p:spPr>
      </p:pic>
      <p:pic>
        <p:nvPicPr>
          <p:cNvPr id="11" name="Imagen 10"/>
          <p:cNvPicPr>
            <a:picLocks noChangeAspect="1"/>
          </p:cNvPicPr>
          <p:nvPr/>
        </p:nvPicPr>
        <p:blipFill>
          <a:blip r:embed="rId3"/>
          <a:stretch>
            <a:fillRect/>
          </a:stretch>
        </p:blipFill>
        <p:spPr>
          <a:xfrm>
            <a:off x="180983" y="3424303"/>
            <a:ext cx="2700022" cy="2665271"/>
          </a:xfrm>
          <a:prstGeom prst="rect">
            <a:avLst/>
          </a:prstGeom>
        </p:spPr>
      </p:pic>
      <p:graphicFrame>
        <p:nvGraphicFramePr>
          <p:cNvPr id="13" name="Tabla 12"/>
          <p:cNvGraphicFramePr>
            <a:graphicFrameLocks noGrp="1"/>
          </p:cNvGraphicFramePr>
          <p:nvPr>
            <p:extLst>
              <p:ext uri="{D42A27DB-BD31-4B8C-83A1-F6EECF244321}">
                <p14:modId xmlns:p14="http://schemas.microsoft.com/office/powerpoint/2010/main" val="2648353400"/>
              </p:ext>
            </p:extLst>
          </p:nvPr>
        </p:nvGraphicFramePr>
        <p:xfrm>
          <a:off x="3131069" y="1420239"/>
          <a:ext cx="5704459" cy="1901363"/>
        </p:xfrm>
        <a:graphic>
          <a:graphicData uri="http://schemas.openxmlformats.org/drawingml/2006/table">
            <a:tbl>
              <a:tblPr firstRow="1" bandRow="1">
                <a:tableStyleId>{5C22544A-7EE6-4342-B048-85BDC9FD1C3A}</a:tableStyleId>
              </a:tblPr>
              <a:tblGrid>
                <a:gridCol w="4118030">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672029">
                  <a:extLst>
                    <a:ext uri="{9D8B030D-6E8A-4147-A177-3AD203B41FA5}">
                      <a16:colId xmlns:a16="http://schemas.microsoft.com/office/drawing/2014/main" xmlns="" val="20002"/>
                    </a:ext>
                  </a:extLst>
                </a:gridCol>
              </a:tblGrid>
              <a:tr h="370840">
                <a:tc>
                  <a:txBody>
                    <a:bodyPr/>
                    <a:lstStyle/>
                    <a:p>
                      <a:r>
                        <a:rPr lang="es-CL" sz="1100" dirty="0" smtClean="0"/>
                        <a:t>ITEM</a:t>
                      </a:r>
                      <a:endParaRPr lang="es-CL" sz="1100" dirty="0"/>
                    </a:p>
                  </a:txBody>
                  <a:tcPr/>
                </a:tc>
                <a:tc>
                  <a:txBody>
                    <a:bodyPr/>
                    <a:lstStyle/>
                    <a:p>
                      <a:pPr algn="ctr"/>
                      <a:r>
                        <a:rPr lang="es-CL" sz="1100" dirty="0" smtClean="0"/>
                        <a:t>2021</a:t>
                      </a:r>
                      <a:endParaRPr lang="es-CL" sz="1100" dirty="0"/>
                    </a:p>
                  </a:txBody>
                  <a:tcPr/>
                </a:tc>
                <a:tc>
                  <a:txBody>
                    <a:bodyPr/>
                    <a:lstStyle/>
                    <a:p>
                      <a:pPr algn="ctr"/>
                      <a:r>
                        <a:rPr lang="es-CL" sz="1100" dirty="0" smtClean="0"/>
                        <a:t>%</a:t>
                      </a:r>
                      <a:endParaRPr lang="es-CL" sz="1100" dirty="0"/>
                    </a:p>
                  </a:txBody>
                  <a:tcPr/>
                </a:tc>
                <a:extLst>
                  <a:ext uri="{0D108BD9-81ED-4DB2-BD59-A6C34878D82A}">
                    <a16:rowId xmlns:a16="http://schemas.microsoft.com/office/drawing/2014/main" xmlns="" val="10000"/>
                  </a:ext>
                </a:extLst>
              </a:tr>
              <a:tr h="286439">
                <a:tc>
                  <a:txBody>
                    <a:bodyPr/>
                    <a:lstStyle/>
                    <a:p>
                      <a:r>
                        <a:rPr lang="es-CL" sz="1100" dirty="0" smtClean="0"/>
                        <a:t>Número de usuarias/os total (incluidos Emergencia) </a:t>
                      </a:r>
                      <a:endParaRPr lang="es-CL" sz="1100" dirty="0"/>
                    </a:p>
                  </a:txBody>
                  <a:tcPr/>
                </a:tc>
                <a:tc>
                  <a:txBody>
                    <a:bodyPr/>
                    <a:lstStyle/>
                    <a:p>
                      <a:pPr algn="ctr">
                        <a:lnSpc>
                          <a:spcPct val="107000"/>
                        </a:lnSpc>
                        <a:spcAft>
                          <a:spcPts val="0"/>
                        </a:spcAft>
                      </a:pPr>
                      <a:r>
                        <a:rPr lang="es-CL"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20.328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000" b="1">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370840">
                <a:tc>
                  <a:txBody>
                    <a:bodyPr/>
                    <a:lstStyle/>
                    <a:p>
                      <a:r>
                        <a:rPr lang="es-CL" sz="1100" dirty="0" smtClean="0"/>
                        <a:t>Número de usuarias/os pertenecientes a pueblos originarios </a:t>
                      </a:r>
                      <a:endParaRPr lang="es-CL" sz="1100" dirty="0"/>
                    </a:p>
                  </a:txBody>
                  <a:tcPr/>
                </a:tc>
                <a:tc>
                  <a:txBody>
                    <a:bodyPr/>
                    <a:lstStyle/>
                    <a:p>
                      <a:pPr algn="ctr">
                        <a:lnSpc>
                          <a:spcPct val="107000"/>
                        </a:lnSpc>
                        <a:spcAft>
                          <a:spcPts val="0"/>
                        </a:spcAft>
                      </a:pPr>
                      <a:r>
                        <a:rPr lang="es-CL"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8.232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40%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300393">
                <a:tc>
                  <a:txBody>
                    <a:bodyPr/>
                    <a:lstStyle/>
                    <a:p>
                      <a:r>
                        <a:rPr lang="es-CL" sz="1100" dirty="0" smtClean="0"/>
                        <a:t>Número total de usuarias</a:t>
                      </a:r>
                      <a:endParaRPr lang="es-CL" sz="1100" dirty="0"/>
                    </a:p>
                  </a:txBody>
                  <a:tcPr/>
                </a:tc>
                <a:tc>
                  <a:txBody>
                    <a:bodyPr/>
                    <a:lstStyle/>
                    <a:p>
                      <a:pPr algn="ctr">
                        <a:lnSpc>
                          <a:spcPct val="107000"/>
                        </a:lnSpc>
                        <a:spcAft>
                          <a:spcPts val="0"/>
                        </a:spcAft>
                      </a:pPr>
                      <a:r>
                        <a:rPr lang="es-CL"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10.269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51%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286412">
                <a:tc>
                  <a:txBody>
                    <a:bodyPr/>
                    <a:lstStyle/>
                    <a:p>
                      <a:r>
                        <a:rPr lang="es-CL" sz="1100" dirty="0" smtClean="0"/>
                        <a:t>Número</a:t>
                      </a:r>
                      <a:r>
                        <a:rPr lang="es-CL" sz="1100" baseline="0" dirty="0" smtClean="0"/>
                        <a:t> total de usuarias/os jóvenes</a:t>
                      </a:r>
                      <a:endParaRPr lang="es-CL" sz="1100" dirty="0"/>
                    </a:p>
                  </a:txBody>
                  <a:tcPr/>
                </a:tc>
                <a:tc>
                  <a:txBody>
                    <a:bodyPr/>
                    <a:lstStyle/>
                    <a:p>
                      <a:pPr algn="ctr">
                        <a:lnSpc>
                          <a:spcPct val="107000"/>
                        </a:lnSpc>
                        <a:spcAft>
                          <a:spcPts val="0"/>
                        </a:spcAft>
                      </a:pPr>
                      <a:r>
                        <a:rPr lang="es-CL" sz="1000">
                          <a:solidFill>
                            <a:srgbClr val="000000"/>
                          </a:solidFill>
                          <a:effectLst/>
                          <a:latin typeface="Calibri" panose="020F0502020204030204" pitchFamily="34" charset="0"/>
                          <a:ea typeface="Calibri" panose="020F0502020204030204" pitchFamily="34" charset="0"/>
                          <a:cs typeface="Calibri" panose="020F0502020204030204" pitchFamily="34" charset="0"/>
                        </a:rPr>
                        <a:t>1.402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0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7%</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286439">
                <a:tc>
                  <a:txBody>
                    <a:bodyPr/>
                    <a:lstStyle/>
                    <a:p>
                      <a:r>
                        <a:rPr lang="es-CL" sz="1100" dirty="0" smtClean="0"/>
                        <a:t>Promedio de edad</a:t>
                      </a:r>
                      <a:endParaRPr lang="es-CL" sz="1100" dirty="0"/>
                    </a:p>
                  </a:txBody>
                  <a:tcPr/>
                </a:tc>
                <a:tc gridSpan="2">
                  <a:txBody>
                    <a:bodyPr/>
                    <a:lstStyle/>
                    <a:p>
                      <a:pPr algn="ctr"/>
                      <a:r>
                        <a:rPr lang="es-CL" sz="1100" dirty="0" smtClean="0"/>
                        <a:t>57 años </a:t>
                      </a:r>
                      <a:endParaRPr lang="es-CL" sz="1100" dirty="0"/>
                    </a:p>
                  </a:txBody>
                  <a:tcPr/>
                </a:tc>
                <a:tc hMerge="1">
                  <a:txBody>
                    <a:bodyPr/>
                    <a:lstStyle/>
                    <a:p>
                      <a:endParaRPr lang="es-CL" dirty="0"/>
                    </a:p>
                  </a:txBody>
                  <a:tcPr/>
                </a:tc>
                <a:extLst>
                  <a:ext uri="{0D108BD9-81ED-4DB2-BD59-A6C34878D82A}">
                    <a16:rowId xmlns:a16="http://schemas.microsoft.com/office/drawing/2014/main" xmlns="" val="10005"/>
                  </a:ext>
                </a:extLst>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863190920"/>
              </p:ext>
            </p:extLst>
          </p:nvPr>
        </p:nvGraphicFramePr>
        <p:xfrm>
          <a:off x="3131069" y="3520066"/>
          <a:ext cx="5704460" cy="2097359"/>
        </p:xfrm>
        <a:graphic>
          <a:graphicData uri="http://schemas.openxmlformats.org/drawingml/2006/table">
            <a:tbl>
              <a:tblPr firstRow="1" bandRow="1">
                <a:tableStyleId>{5C22544A-7EE6-4342-B048-85BDC9FD1C3A}</a:tableStyleId>
              </a:tblPr>
              <a:tblGrid>
                <a:gridCol w="2530260">
                  <a:extLst>
                    <a:ext uri="{9D8B030D-6E8A-4147-A177-3AD203B41FA5}">
                      <a16:colId xmlns:a16="http://schemas.microsoft.com/office/drawing/2014/main" xmlns="" val="20000"/>
                    </a:ext>
                  </a:extLst>
                </a:gridCol>
                <a:gridCol w="1676041">
                  <a:extLst>
                    <a:ext uri="{9D8B030D-6E8A-4147-A177-3AD203B41FA5}">
                      <a16:colId xmlns:a16="http://schemas.microsoft.com/office/drawing/2014/main" xmlns="" val="20001"/>
                    </a:ext>
                  </a:extLst>
                </a:gridCol>
                <a:gridCol w="1498159">
                  <a:extLst>
                    <a:ext uri="{9D8B030D-6E8A-4147-A177-3AD203B41FA5}">
                      <a16:colId xmlns:a16="http://schemas.microsoft.com/office/drawing/2014/main" xmlns="" val="20002"/>
                    </a:ext>
                  </a:extLst>
                </a:gridCol>
              </a:tblGrid>
              <a:tr h="336623">
                <a:tc>
                  <a:txBody>
                    <a:bodyPr/>
                    <a:lstStyle/>
                    <a:p>
                      <a:r>
                        <a:rPr lang="es-CL" sz="1100" dirty="0" smtClean="0"/>
                        <a:t>Subtítulo</a:t>
                      </a:r>
                      <a:endParaRPr lang="es-CL" sz="1100" dirty="0"/>
                    </a:p>
                  </a:txBody>
                  <a:tcPr/>
                </a:tc>
                <a:tc>
                  <a:txBody>
                    <a:bodyPr/>
                    <a:lstStyle/>
                    <a:p>
                      <a:pPr algn="ctr" rtl="0" fontAlgn="ctr"/>
                      <a:r>
                        <a:rPr lang="es-CL" sz="1100" b="1" i="0" u="none" strike="noStrike" dirty="0">
                          <a:solidFill>
                            <a:srgbClr val="FFFFFF"/>
                          </a:solidFill>
                          <a:effectLst/>
                          <a:latin typeface="Calibri" panose="020F0502020204030204" pitchFamily="34" charset="0"/>
                        </a:rPr>
                        <a:t>Presupuesto M$ </a:t>
                      </a:r>
                      <a:r>
                        <a:rPr lang="es-CL" sz="1100" b="1" i="0" u="none" strike="noStrike" dirty="0" smtClean="0">
                          <a:solidFill>
                            <a:srgbClr val="FFFFFF"/>
                          </a:solidFill>
                          <a:effectLst/>
                          <a:latin typeface="Calibri" panose="020F0502020204030204" pitchFamily="34" charset="0"/>
                        </a:rPr>
                        <a:t>2021</a:t>
                      </a:r>
                      <a:endParaRPr lang="es-CL" sz="1100" b="1" i="0" u="none" strike="noStrike" dirty="0">
                        <a:solidFill>
                          <a:srgbClr val="FFFFFF"/>
                        </a:solidFill>
                        <a:effectLst/>
                        <a:latin typeface="Calibri" panose="020F0502020204030204" pitchFamily="34" charset="0"/>
                      </a:endParaRPr>
                    </a:p>
                  </a:txBody>
                  <a:tcPr marL="7620" marR="7620" marT="7620" marB="0" anchor="ctr"/>
                </a:tc>
                <a:tc>
                  <a:txBody>
                    <a:bodyPr/>
                    <a:lstStyle/>
                    <a:p>
                      <a:pPr algn="ctr" rtl="0" fontAlgn="ctr"/>
                      <a:r>
                        <a:rPr lang="es-CL" sz="1100" b="1" i="0" u="none" strike="noStrike" dirty="0">
                          <a:solidFill>
                            <a:srgbClr val="FFFFFF"/>
                          </a:solidFill>
                          <a:effectLst/>
                          <a:latin typeface="Calibri" panose="020F0502020204030204" pitchFamily="34" charset="0"/>
                        </a:rPr>
                        <a:t>Ejecución M$ </a:t>
                      </a:r>
                      <a:r>
                        <a:rPr lang="es-CL" sz="1100" b="1" i="0" u="none" strike="noStrike" dirty="0" smtClean="0">
                          <a:solidFill>
                            <a:srgbClr val="FFFFFF"/>
                          </a:solidFill>
                          <a:effectLst/>
                          <a:latin typeface="Calibri" panose="020F0502020204030204" pitchFamily="34" charset="0"/>
                        </a:rPr>
                        <a:t>2021</a:t>
                      </a:r>
                      <a:endParaRPr lang="es-CL" sz="1100" b="1" i="0" u="none" strike="noStrike" dirty="0">
                        <a:solidFill>
                          <a:srgbClr val="FFFFFF"/>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0"/>
                  </a:ext>
                </a:extLst>
              </a:tr>
              <a:tr h="295493">
                <a:tc>
                  <a:txBody>
                    <a:bodyPr/>
                    <a:lstStyle/>
                    <a:p>
                      <a:r>
                        <a:rPr lang="es-CL" sz="1100" dirty="0" smtClean="0"/>
                        <a:t>24 Transferencias</a:t>
                      </a:r>
                      <a:r>
                        <a:rPr lang="es-CL" sz="1100" baseline="0" dirty="0" smtClean="0"/>
                        <a:t> corrientes</a:t>
                      </a:r>
                      <a:endParaRPr lang="es-CL" sz="1100" dirty="0"/>
                    </a:p>
                  </a:txBody>
                  <a:tcP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10.055.913 </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9.996.654 </a:t>
                      </a:r>
                      <a:endParaRPr lang="es-C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264405">
                <a:tc>
                  <a:txBody>
                    <a:bodyPr/>
                    <a:lstStyle/>
                    <a:p>
                      <a:r>
                        <a:rPr lang="es-CL" sz="1100" dirty="0" smtClean="0"/>
                        <a:t>32 Préstamos</a:t>
                      </a:r>
                      <a:endParaRPr lang="es-CL" sz="1100" dirty="0"/>
                    </a:p>
                  </a:txBody>
                  <a:tcP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12.372.154 </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12.161.754 </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319489">
                <a:tc>
                  <a:txBody>
                    <a:bodyPr/>
                    <a:lstStyle/>
                    <a:p>
                      <a:r>
                        <a:rPr lang="es-CL" sz="1100" dirty="0" smtClean="0"/>
                        <a:t>33 Transferencia de capital</a:t>
                      </a:r>
                      <a:endParaRPr lang="es-CL" sz="1100" dirty="0"/>
                    </a:p>
                  </a:txBody>
                  <a:tcP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7.847.563 </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7.617.885 </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297455">
                <a:tc>
                  <a:txBody>
                    <a:bodyPr/>
                    <a:lstStyle/>
                    <a:p>
                      <a:r>
                        <a:rPr lang="es-CL" sz="1100" b="1" dirty="0" smtClean="0"/>
                        <a:t>Subtotal Productos Estratégicos</a:t>
                      </a:r>
                      <a:r>
                        <a:rPr lang="es-CL" sz="1100" b="1" baseline="0" dirty="0" smtClean="0"/>
                        <a:t> </a:t>
                      </a:r>
                      <a:endParaRPr lang="es-CL" sz="1100" b="1" dirty="0"/>
                    </a:p>
                  </a:txBody>
                  <a:tcP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30.275.630 </a:t>
                      </a:r>
                      <a:endParaRPr lang="es-C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29.776.294 </a:t>
                      </a:r>
                      <a:endParaRPr lang="es-CL"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297456">
                <a:tc>
                  <a:txBody>
                    <a:bodyPr/>
                    <a:lstStyle/>
                    <a:p>
                      <a:r>
                        <a:rPr lang="es-CL" sz="1100" b="1" dirty="0" smtClean="0"/>
                        <a:t>Subtotal Gestión Interna </a:t>
                      </a:r>
                      <a:endParaRPr lang="es-CL" sz="1100" b="1" dirty="0"/>
                    </a:p>
                  </a:txBody>
                  <a:tcPr/>
                </a:tc>
                <a:tc>
                  <a:txBody>
                    <a:bodyPr/>
                    <a:lstStyle/>
                    <a:p>
                      <a:pPr algn="ct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5.607.089 </a:t>
                      </a:r>
                      <a:endParaRPr lang="es-CL"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5.545.960 </a:t>
                      </a:r>
                      <a:endParaRPr lang="es-CL"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286438">
                <a:tc>
                  <a:txBody>
                    <a:bodyPr/>
                    <a:lstStyle/>
                    <a:p>
                      <a:r>
                        <a:rPr lang="es-CL" sz="1100" b="1" dirty="0" smtClean="0"/>
                        <a:t>Total General </a:t>
                      </a:r>
                      <a:endParaRPr lang="es-CL" sz="1100" b="1" dirty="0"/>
                    </a:p>
                  </a:txBody>
                  <a:tcPr/>
                </a:tc>
                <a:tc>
                  <a:txBody>
                    <a:bodyPr/>
                    <a:lstStyle/>
                    <a:p>
                      <a:pPr algn="ct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35.882.719 </a:t>
                      </a:r>
                      <a:endParaRPr lang="es-CL"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35.322.254 </a:t>
                      </a:r>
                      <a:endParaRPr lang="es-C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bl>
          </a:graphicData>
        </a:graphic>
      </p:graphicFrame>
      <p:sp>
        <p:nvSpPr>
          <p:cNvPr id="12" name="CuadroTexto 11"/>
          <p:cNvSpPr txBox="1"/>
          <p:nvPr/>
        </p:nvSpPr>
        <p:spPr>
          <a:xfrm>
            <a:off x="323528" y="6202493"/>
            <a:ext cx="6983434"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a:t>
            </a:r>
            <a:r>
              <a:rPr lang="es-CL" dirty="0">
                <a:solidFill>
                  <a:srgbClr val="4D4D4D"/>
                </a:solidFill>
              </a:rPr>
              <a:t> Sistema Tesorería y SIGFE, 31 de diciembre del </a:t>
            </a:r>
            <a:r>
              <a:rPr lang="es-CL" dirty="0" smtClean="0">
                <a:solidFill>
                  <a:srgbClr val="4D4D4D"/>
                </a:solidFill>
              </a:rPr>
              <a:t>2021.</a:t>
            </a:r>
            <a:endParaRPr lang="es-CL" dirty="0">
              <a:solidFill>
                <a:srgbClr val="4D4D4D"/>
              </a:solidFill>
            </a:endParaRPr>
          </a:p>
        </p:txBody>
      </p:sp>
      <p:pic>
        <p:nvPicPr>
          <p:cNvPr id="10" name="Picture 3"/>
          <p:cNvPicPr>
            <a:picLocks noChangeAspect="1" noChangeArrowheads="1"/>
          </p:cNvPicPr>
          <p:nvPr/>
        </p:nvPicPr>
        <p:blipFill>
          <a:blip r:embed="rId4" cstate="print"/>
          <a:srcRect/>
          <a:stretch>
            <a:fillRect/>
          </a:stretch>
        </p:blipFill>
        <p:spPr bwMode="auto">
          <a:xfrm>
            <a:off x="2024361" y="886564"/>
            <a:ext cx="1106708" cy="623916"/>
          </a:xfrm>
          <a:prstGeom prst="rect">
            <a:avLst/>
          </a:prstGeom>
          <a:noFill/>
          <a:ln w="9525">
            <a:noFill/>
            <a:miter lim="800000"/>
            <a:headEnd/>
            <a:tailEnd/>
          </a:ln>
        </p:spPr>
      </p:pic>
      <p:graphicFrame>
        <p:nvGraphicFramePr>
          <p:cNvPr id="15" name="Tabla 14"/>
          <p:cNvGraphicFramePr>
            <a:graphicFrameLocks noGrp="1"/>
          </p:cNvGraphicFramePr>
          <p:nvPr>
            <p:extLst>
              <p:ext uri="{D42A27DB-BD31-4B8C-83A1-F6EECF244321}">
                <p14:modId xmlns:p14="http://schemas.microsoft.com/office/powerpoint/2010/main" val="2305721665"/>
              </p:ext>
            </p:extLst>
          </p:nvPr>
        </p:nvGraphicFramePr>
        <p:xfrm>
          <a:off x="4282003" y="5707522"/>
          <a:ext cx="4666955" cy="1068775"/>
        </p:xfrm>
        <a:graphic>
          <a:graphicData uri="http://schemas.openxmlformats.org/drawingml/2006/table">
            <a:tbl>
              <a:tblPr/>
              <a:tblGrid>
                <a:gridCol w="915951">
                  <a:extLst>
                    <a:ext uri="{9D8B030D-6E8A-4147-A177-3AD203B41FA5}">
                      <a16:colId xmlns:a16="http://schemas.microsoft.com/office/drawing/2014/main" xmlns="" val="20000"/>
                    </a:ext>
                  </a:extLst>
                </a:gridCol>
                <a:gridCol w="3751004">
                  <a:extLst>
                    <a:ext uri="{9D8B030D-6E8A-4147-A177-3AD203B41FA5}">
                      <a16:colId xmlns:a16="http://schemas.microsoft.com/office/drawing/2014/main" xmlns="" val="20001"/>
                    </a:ext>
                  </a:extLst>
                </a:gridCol>
              </a:tblGrid>
              <a:tr h="865779">
                <a:tc>
                  <a:txBody>
                    <a:bodyPr/>
                    <a:lstStyle/>
                    <a:p>
                      <a:pPr algn="l" rtl="0" fontAlgn="ctr"/>
                      <a:r>
                        <a:rPr lang="es-CL" sz="1000" b="1" i="0" u="none" strike="noStrike" dirty="0" smtClean="0">
                          <a:solidFill>
                            <a:srgbClr val="4D4D4D"/>
                          </a:solidFill>
                          <a:latin typeface="+mn-lt"/>
                        </a:rPr>
                        <a:t>Principales</a:t>
                      </a:r>
                      <a:r>
                        <a:rPr lang="es-CL" sz="1000" b="1" i="0" u="none" strike="noStrike" baseline="0" dirty="0" smtClean="0">
                          <a:solidFill>
                            <a:srgbClr val="4D4D4D"/>
                          </a:solidFill>
                          <a:latin typeface="+mn-lt"/>
                        </a:rPr>
                        <a:t> </a:t>
                      </a:r>
                    </a:p>
                    <a:p>
                      <a:pPr algn="l" rtl="0" fontAlgn="ctr"/>
                      <a:r>
                        <a:rPr lang="es-CL" sz="1000" b="1" i="0" u="none" strike="noStrike" baseline="0" dirty="0" smtClean="0">
                          <a:solidFill>
                            <a:srgbClr val="4D4D4D"/>
                          </a:solidFill>
                          <a:latin typeface="+mn-lt"/>
                        </a:rPr>
                        <a:t>rubros</a:t>
                      </a:r>
                      <a:r>
                        <a:rPr lang="es-CL" sz="1000" b="1" i="0" u="none" strike="noStrike" dirty="0" smtClean="0">
                          <a:solidFill>
                            <a:srgbClr val="4D4D4D"/>
                          </a:solidFill>
                          <a:latin typeface="+mn-lt"/>
                        </a:rPr>
                        <a:t>: </a:t>
                      </a:r>
                      <a:endParaRPr lang="es-CL" sz="1000" b="1" i="0" u="none" strike="noStrike" dirty="0">
                        <a:solidFill>
                          <a:srgbClr val="4D4D4D"/>
                        </a:solidFill>
                        <a:latin typeface="+mn-lt"/>
                      </a:endParaRP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just" fontAlgn="b"/>
                      <a:r>
                        <a:rPr lang="es-CL" sz="1000" kern="1200" dirty="0" smtClean="0">
                          <a:solidFill>
                            <a:schemeClr val="tx1"/>
                          </a:solidFill>
                          <a:effectLst/>
                          <a:latin typeface="+mn-lt"/>
                          <a:ea typeface="+mn-ea"/>
                          <a:cs typeface="+mn-cs"/>
                        </a:rPr>
                        <a:t>Pradera natural, Avena/Ballica, Praderas Suplementarias, Lechuga, Mejoradas, Bovinos, Ballica Bianual, Ovinos, Papas, Bovinos-leche, Papa Guarda, Ballica, Animal, Ajo, Gallinas, Acelga, Cilantro, Leña , Arveja, Lechuga Invernadero, Servicio de Alojamiento Turístico Rural, Ballica/Trébol, Porcinos, Avena Forrajera; estos representan el 93% de los recursos monetarios entregados y el 94% de las Solicitudes realizadas.</a:t>
                      </a:r>
                      <a:endParaRPr lang="es-CL" sz="1000" b="0" i="0" u="none" strike="noStrike" dirty="0">
                        <a:solidFill>
                          <a:srgbClr val="4D4D4D"/>
                        </a:solidFill>
                        <a:latin typeface="Calibri"/>
                      </a:endParaRP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17" name="Título 2"/>
          <p:cNvSpPr>
            <a:spLocks noGrp="1"/>
          </p:cNvSpPr>
          <p:nvPr>
            <p:ph type="title"/>
          </p:nvPr>
        </p:nvSpPr>
        <p:spPr>
          <a:xfrm>
            <a:off x="457200" y="87351"/>
            <a:ext cx="8229600" cy="1143000"/>
          </a:xfrm>
        </p:spPr>
        <p:txBody>
          <a:bodyPr>
            <a:normAutofit/>
          </a:bodyPr>
          <a:lstStyle/>
          <a:p>
            <a:pPr>
              <a:spcBef>
                <a:spcPct val="20000"/>
              </a:spcBef>
            </a:pPr>
            <a:r>
              <a:rPr lang="es-CL" sz="2800" dirty="0">
                <a:solidFill>
                  <a:srgbClr val="333333"/>
                </a:solidFill>
                <a:latin typeface="Berlin Sans FB" panose="020E0602020502020306" pitchFamily="34" charset="0"/>
                <a:ea typeface="+mn-ea"/>
                <a:cs typeface="+mn-cs"/>
              </a:rPr>
              <a:t>INDAP en REGIONES  </a:t>
            </a:r>
          </a:p>
        </p:txBody>
      </p:sp>
      <p:sp>
        <p:nvSpPr>
          <p:cNvPr id="2" name="Marcador de número de diapositiva 1"/>
          <p:cNvSpPr>
            <a:spLocks noGrp="1"/>
          </p:cNvSpPr>
          <p:nvPr>
            <p:ph type="sldNum" sz="quarter" idx="12"/>
          </p:nvPr>
        </p:nvSpPr>
        <p:spPr>
          <a:xfrm>
            <a:off x="6553200" y="6539966"/>
            <a:ext cx="2133600" cy="365125"/>
          </a:xfrm>
        </p:spPr>
        <p:txBody>
          <a:bodyPr/>
          <a:lstStyle/>
          <a:p>
            <a:fld id="{B2AA1C21-4A01-FC47-935A-F64BC8B7BE09}" type="slidenum">
              <a:rPr lang="en-US" smtClean="0"/>
              <a:t>60</a:t>
            </a:fld>
            <a:endParaRPr lang="en-US" dirty="0"/>
          </a:p>
        </p:txBody>
      </p:sp>
    </p:spTree>
    <p:extLst>
      <p:ext uri="{BB962C8B-B14F-4D97-AF65-F5344CB8AC3E}">
        <p14:creationId xmlns:p14="http://schemas.microsoft.com/office/powerpoint/2010/main" val="63536104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arcador de contenido 3"/>
          <p:cNvSpPr>
            <a:spLocks noGrp="1"/>
          </p:cNvSpPr>
          <p:nvPr>
            <p:ph idx="1"/>
          </p:nvPr>
        </p:nvSpPr>
        <p:spPr>
          <a:xfrm>
            <a:off x="484742" y="848299"/>
            <a:ext cx="8229600" cy="4859223"/>
          </a:xfrm>
        </p:spPr>
        <p:txBody>
          <a:bodyPr>
            <a:normAutofit/>
          </a:bodyPr>
          <a:lstStyle/>
          <a:p>
            <a:pPr marL="0" indent="0">
              <a:buNone/>
            </a:pPr>
            <a:r>
              <a:rPr lang="es-CL" sz="2000" b="1" dirty="0" smtClean="0"/>
              <a:t>Los Lagos </a:t>
            </a:r>
            <a:endParaRPr lang="es-CL" sz="2000" b="1" dirty="0"/>
          </a:p>
        </p:txBody>
      </p:sp>
      <p:pic>
        <p:nvPicPr>
          <p:cNvPr id="9" name="Imagen 8"/>
          <p:cNvPicPr>
            <a:picLocks noChangeAspect="1"/>
          </p:cNvPicPr>
          <p:nvPr/>
        </p:nvPicPr>
        <p:blipFill>
          <a:blip r:embed="rId2"/>
          <a:stretch>
            <a:fillRect/>
          </a:stretch>
        </p:blipFill>
        <p:spPr>
          <a:xfrm>
            <a:off x="114575" y="1288619"/>
            <a:ext cx="685249" cy="583724"/>
          </a:xfrm>
          <a:prstGeom prst="rect">
            <a:avLst/>
          </a:prstGeom>
        </p:spPr>
      </p:pic>
      <p:sp>
        <p:nvSpPr>
          <p:cNvPr id="12" name="CuadroTexto 11"/>
          <p:cNvSpPr txBox="1"/>
          <p:nvPr/>
        </p:nvSpPr>
        <p:spPr>
          <a:xfrm>
            <a:off x="235362" y="6573755"/>
            <a:ext cx="6983434" cy="230832"/>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sz="900" b="1" dirty="0">
                <a:solidFill>
                  <a:srgbClr val="4D4D4D"/>
                </a:solidFill>
              </a:rPr>
              <a:t>Fuente:</a:t>
            </a:r>
            <a:r>
              <a:rPr lang="es-CL" sz="900" dirty="0">
                <a:solidFill>
                  <a:srgbClr val="4D4D4D"/>
                </a:solidFill>
              </a:rPr>
              <a:t> Sistema Tesorería y SIGFE, 31 de diciembre del </a:t>
            </a:r>
            <a:r>
              <a:rPr lang="es-CL" sz="900" dirty="0" smtClean="0">
                <a:solidFill>
                  <a:srgbClr val="4D4D4D"/>
                </a:solidFill>
              </a:rPr>
              <a:t>2021.</a:t>
            </a:r>
            <a:endParaRPr lang="es-CL" sz="900" dirty="0">
              <a:solidFill>
                <a:srgbClr val="4D4D4D"/>
              </a:solidFill>
            </a:endParaRPr>
          </a:p>
        </p:txBody>
      </p:sp>
      <p:sp>
        <p:nvSpPr>
          <p:cNvPr id="17" name="Título 2"/>
          <p:cNvSpPr>
            <a:spLocks noGrp="1"/>
          </p:cNvSpPr>
          <p:nvPr>
            <p:ph type="title"/>
          </p:nvPr>
        </p:nvSpPr>
        <p:spPr>
          <a:xfrm>
            <a:off x="457200" y="87351"/>
            <a:ext cx="8229600" cy="1143000"/>
          </a:xfrm>
        </p:spPr>
        <p:txBody>
          <a:bodyPr>
            <a:normAutofit/>
          </a:bodyPr>
          <a:lstStyle/>
          <a:p>
            <a:pPr>
              <a:spcBef>
                <a:spcPct val="20000"/>
              </a:spcBef>
            </a:pPr>
            <a:r>
              <a:rPr lang="es-CL" sz="2800" dirty="0">
                <a:solidFill>
                  <a:srgbClr val="333333"/>
                </a:solidFill>
                <a:latin typeface="Berlin Sans FB" panose="020E0602020502020306" pitchFamily="34" charset="0"/>
                <a:ea typeface="+mn-ea"/>
                <a:cs typeface="+mn-cs"/>
              </a:rPr>
              <a:t>INDAP en REGIONES  </a:t>
            </a:r>
          </a:p>
        </p:txBody>
      </p:sp>
      <p:sp>
        <p:nvSpPr>
          <p:cNvPr id="2" name="Marcador de número de diapositiva 1"/>
          <p:cNvSpPr>
            <a:spLocks noGrp="1"/>
          </p:cNvSpPr>
          <p:nvPr>
            <p:ph type="sldNum" sz="quarter" idx="12"/>
          </p:nvPr>
        </p:nvSpPr>
        <p:spPr/>
        <p:txBody>
          <a:bodyPr/>
          <a:lstStyle/>
          <a:p>
            <a:fld id="{B2AA1C21-4A01-FC47-935A-F64BC8B7BE09}" type="slidenum">
              <a:rPr lang="en-US" smtClean="0"/>
              <a:t>61</a:t>
            </a:fld>
            <a:endParaRPr lang="en-US"/>
          </a:p>
        </p:txBody>
      </p:sp>
      <p:graphicFrame>
        <p:nvGraphicFramePr>
          <p:cNvPr id="16" name="Tabla 15"/>
          <p:cNvGraphicFramePr>
            <a:graphicFrameLocks noGrp="1"/>
          </p:cNvGraphicFramePr>
          <p:nvPr>
            <p:extLst>
              <p:ext uri="{D42A27DB-BD31-4B8C-83A1-F6EECF244321}">
                <p14:modId xmlns:p14="http://schemas.microsoft.com/office/powerpoint/2010/main" val="1603247654"/>
              </p:ext>
            </p:extLst>
          </p:nvPr>
        </p:nvGraphicFramePr>
        <p:xfrm>
          <a:off x="906569" y="3348806"/>
          <a:ext cx="6227898" cy="1222950"/>
        </p:xfrm>
        <a:graphic>
          <a:graphicData uri="http://schemas.openxmlformats.org/drawingml/2006/table">
            <a:tbl>
              <a:tblPr firstRow="1" firstCol="1" bandRow="1">
                <a:tableStyleId>{5C22544A-7EE6-4342-B048-85BDC9FD1C3A}</a:tableStyleId>
              </a:tblPr>
              <a:tblGrid>
                <a:gridCol w="1663430">
                  <a:extLst>
                    <a:ext uri="{9D8B030D-6E8A-4147-A177-3AD203B41FA5}">
                      <a16:colId xmlns:a16="http://schemas.microsoft.com/office/drawing/2014/main" xmlns="" val="20000"/>
                    </a:ext>
                  </a:extLst>
                </a:gridCol>
                <a:gridCol w="656617">
                  <a:extLst>
                    <a:ext uri="{9D8B030D-6E8A-4147-A177-3AD203B41FA5}">
                      <a16:colId xmlns:a16="http://schemas.microsoft.com/office/drawing/2014/main" xmlns="" val="20001"/>
                    </a:ext>
                  </a:extLst>
                </a:gridCol>
                <a:gridCol w="622573">
                  <a:extLst>
                    <a:ext uri="{9D8B030D-6E8A-4147-A177-3AD203B41FA5}">
                      <a16:colId xmlns:a16="http://schemas.microsoft.com/office/drawing/2014/main" xmlns="" val="20002"/>
                    </a:ext>
                  </a:extLst>
                </a:gridCol>
                <a:gridCol w="507244">
                  <a:extLst>
                    <a:ext uri="{9D8B030D-6E8A-4147-A177-3AD203B41FA5}">
                      <a16:colId xmlns:a16="http://schemas.microsoft.com/office/drawing/2014/main" xmlns="" val="20003"/>
                    </a:ext>
                  </a:extLst>
                </a:gridCol>
                <a:gridCol w="418012">
                  <a:extLst>
                    <a:ext uri="{9D8B030D-6E8A-4147-A177-3AD203B41FA5}">
                      <a16:colId xmlns:a16="http://schemas.microsoft.com/office/drawing/2014/main" xmlns="" val="20004"/>
                    </a:ext>
                  </a:extLst>
                </a:gridCol>
                <a:gridCol w="383177">
                  <a:extLst>
                    <a:ext uri="{9D8B030D-6E8A-4147-A177-3AD203B41FA5}">
                      <a16:colId xmlns:a16="http://schemas.microsoft.com/office/drawing/2014/main" xmlns="" val="20005"/>
                    </a:ext>
                  </a:extLst>
                </a:gridCol>
                <a:gridCol w="418011">
                  <a:extLst>
                    <a:ext uri="{9D8B030D-6E8A-4147-A177-3AD203B41FA5}">
                      <a16:colId xmlns:a16="http://schemas.microsoft.com/office/drawing/2014/main" xmlns="" val="20006"/>
                    </a:ext>
                  </a:extLst>
                </a:gridCol>
                <a:gridCol w="365760">
                  <a:extLst>
                    <a:ext uri="{9D8B030D-6E8A-4147-A177-3AD203B41FA5}">
                      <a16:colId xmlns:a16="http://schemas.microsoft.com/office/drawing/2014/main" xmlns="" val="20007"/>
                    </a:ext>
                  </a:extLst>
                </a:gridCol>
                <a:gridCol w="357052">
                  <a:extLst>
                    <a:ext uri="{9D8B030D-6E8A-4147-A177-3AD203B41FA5}">
                      <a16:colId xmlns:a16="http://schemas.microsoft.com/office/drawing/2014/main" xmlns="" val="20008"/>
                    </a:ext>
                  </a:extLst>
                </a:gridCol>
                <a:gridCol w="487680">
                  <a:extLst>
                    <a:ext uri="{9D8B030D-6E8A-4147-A177-3AD203B41FA5}">
                      <a16:colId xmlns:a16="http://schemas.microsoft.com/office/drawing/2014/main" xmlns="" val="20009"/>
                    </a:ext>
                  </a:extLst>
                </a:gridCol>
                <a:gridCol w="348342">
                  <a:extLst>
                    <a:ext uri="{9D8B030D-6E8A-4147-A177-3AD203B41FA5}">
                      <a16:colId xmlns:a16="http://schemas.microsoft.com/office/drawing/2014/main" xmlns="" val="20010"/>
                    </a:ext>
                  </a:extLst>
                </a:gridCol>
              </a:tblGrid>
              <a:tr h="172362">
                <a:tc rowSpan="2">
                  <a:txBody>
                    <a:bodyPr/>
                    <a:lstStyle/>
                    <a:p>
                      <a:pPr algn="ctr" rtl="0" fontAlgn="ctr"/>
                      <a:r>
                        <a:rPr lang="es-CL" sz="800" u="none" strike="noStrike" dirty="0">
                          <a:effectLst/>
                        </a:rPr>
                        <a:t>Subtitulo / 32 - Créditos</a:t>
                      </a:r>
                      <a:endParaRPr lang="es-CL" sz="800" b="1" i="0" u="none" strike="noStrike" dirty="0">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a:effectLst/>
                        </a:rPr>
                        <a:t>Ppto. M$</a:t>
                      </a:r>
                      <a:endParaRPr lang="es-CL" sz="800" b="1" i="0" u="none" strike="noStrike">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a:effectLst/>
                        </a:rPr>
                        <a:t>Ejec. M$</a:t>
                      </a:r>
                      <a:endParaRPr lang="es-CL" sz="800" b="1" i="0" u="none" strike="noStrike">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dirty="0">
                          <a:effectLst/>
                        </a:rPr>
                        <a:t>Avance</a:t>
                      </a:r>
                      <a:endParaRPr lang="es-CL" sz="800" b="1" i="0" u="none" strike="noStrike" dirty="0">
                        <a:solidFill>
                          <a:srgbClr val="FFFFFF"/>
                        </a:solidFill>
                        <a:effectLst/>
                        <a:latin typeface="Calibri" panose="020F0502020204030204" pitchFamily="34" charset="0"/>
                      </a:endParaRPr>
                    </a:p>
                  </a:txBody>
                  <a:tcPr marL="8208" marR="8208" marT="8208" marB="0" anchor="ctr"/>
                </a:tc>
                <a:tc gridSpan="2">
                  <a:txBody>
                    <a:bodyPr/>
                    <a:lstStyle/>
                    <a:p>
                      <a:pPr algn="ctr" rtl="0" fontAlgn="ctr"/>
                      <a:r>
                        <a:rPr lang="es-CL" sz="800" u="none" strike="noStrike" dirty="0" err="1">
                          <a:effectLst/>
                        </a:rPr>
                        <a:t>Masc</a:t>
                      </a:r>
                      <a:r>
                        <a:rPr lang="es-CL" sz="800" u="none" strike="noStrike" dirty="0">
                          <a:effectLst/>
                        </a:rPr>
                        <a:t>.</a:t>
                      </a:r>
                      <a:endParaRPr lang="es-CL" sz="800" b="1" i="0" u="none" strike="noStrike" dirty="0">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tc gridSpan="2">
                  <a:txBody>
                    <a:bodyPr/>
                    <a:lstStyle/>
                    <a:p>
                      <a:pPr algn="ctr" rtl="0" fontAlgn="ctr"/>
                      <a:r>
                        <a:rPr lang="es-CL" sz="800" u="none" strike="noStrike">
                          <a:effectLst/>
                        </a:rPr>
                        <a:t>Fem.</a:t>
                      </a:r>
                      <a:endParaRPr lang="es-CL" sz="800" b="1" i="0" u="none" strike="noStrike">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tc rowSpan="2">
                  <a:txBody>
                    <a:bodyPr/>
                    <a:lstStyle/>
                    <a:p>
                      <a:pPr algn="ctr" rtl="0" fontAlgn="ctr"/>
                      <a:r>
                        <a:rPr lang="es-CL" sz="800" u="none" strike="noStrike">
                          <a:effectLst/>
                        </a:rPr>
                        <a:t>Pers. Jurid.</a:t>
                      </a:r>
                      <a:endParaRPr lang="es-CL" sz="800" b="1" i="0" u="none" strike="noStrike">
                        <a:solidFill>
                          <a:srgbClr val="FFFFFF"/>
                        </a:solidFill>
                        <a:effectLst/>
                        <a:latin typeface="Calibri" panose="020F0502020204030204" pitchFamily="34" charset="0"/>
                      </a:endParaRPr>
                    </a:p>
                  </a:txBody>
                  <a:tcPr marL="8208" marR="8208" marT="8208" marB="0" anchor="ctr"/>
                </a:tc>
                <a:tc gridSpan="2">
                  <a:txBody>
                    <a:bodyPr/>
                    <a:lstStyle/>
                    <a:p>
                      <a:pPr algn="ctr" rtl="0" fontAlgn="ctr"/>
                      <a:r>
                        <a:rPr lang="es-CL" sz="800" u="none" strike="noStrike">
                          <a:effectLst/>
                        </a:rPr>
                        <a:t>Total</a:t>
                      </a:r>
                      <a:endParaRPr lang="es-CL" sz="800" b="1" i="0" u="none" strike="noStrike">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extLst>
                  <a:ext uri="{0D108BD9-81ED-4DB2-BD59-A6C34878D82A}">
                    <a16:rowId xmlns:a16="http://schemas.microsoft.com/office/drawing/2014/main" xmlns="" val="10000"/>
                  </a:ext>
                </a:extLst>
              </a:tr>
              <a:tr h="180570">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vMerge="1">
                  <a:txBody>
                    <a:bodyPr/>
                    <a:lstStyle/>
                    <a:p>
                      <a:endParaRPr lang="es-CL"/>
                    </a:p>
                  </a:txBody>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extLst>
                  <a:ext uri="{0D108BD9-81ED-4DB2-BD59-A6C34878D82A}">
                    <a16:rowId xmlns:a16="http://schemas.microsoft.com/office/drawing/2014/main" xmlns="" val="10001"/>
                  </a:ext>
                </a:extLst>
              </a:tr>
              <a:tr h="180570">
                <a:tc>
                  <a:txBody>
                    <a:bodyPr/>
                    <a:lstStyle/>
                    <a:p>
                      <a:pPr algn="l" rtl="0" fontAlgn="ctr"/>
                      <a:r>
                        <a:rPr lang="es-CL" sz="800" u="none" strike="noStrike">
                          <a:effectLst/>
                        </a:rPr>
                        <a:t>32.04.004 - Créditos Corto Plazo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5.955.985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5.845.315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98,14%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rtl="0" fontAlgn="ctr"/>
                      <a:r>
                        <a:rPr lang="es-CL" sz="900" b="0" i="0" u="none" strike="noStrike" dirty="0" smtClean="0">
                          <a:solidFill>
                            <a:srgbClr val="000000"/>
                          </a:solidFill>
                          <a:effectLst/>
                          <a:latin typeface="Calibri" panose="020F0502020204030204" pitchFamily="34" charset="0"/>
                        </a:rPr>
                        <a:t>2.052</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837</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1.692</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572</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5</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3.744</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1.409</a:t>
                      </a:r>
                      <a:endParaRPr lang="es-CL"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2"/>
                  </a:ext>
                </a:extLst>
              </a:tr>
              <a:tr h="172362">
                <a:tc>
                  <a:txBody>
                    <a:bodyPr/>
                    <a:lstStyle/>
                    <a:p>
                      <a:pPr algn="l" rtl="0" fontAlgn="ctr"/>
                      <a:r>
                        <a:rPr lang="es-CL" sz="800" u="none" strike="noStrike">
                          <a:effectLst/>
                        </a:rPr>
                        <a:t>32.04.005 - Créditos Largo Plazo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5.988.647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5.962.513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99,56%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rtl="0" fontAlgn="ctr"/>
                      <a:r>
                        <a:rPr lang="es-CL" sz="900" b="0" i="0" u="none" strike="noStrike" dirty="0" smtClean="0">
                          <a:solidFill>
                            <a:srgbClr val="000000"/>
                          </a:solidFill>
                          <a:effectLst/>
                          <a:latin typeface="Calibri" panose="020F0502020204030204" pitchFamily="34" charset="0"/>
                        </a:rPr>
                        <a:t>996</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2.038</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842</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1.486</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4</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1.838</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3.524</a:t>
                      </a:r>
                      <a:endParaRPr lang="es-CL"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3"/>
                  </a:ext>
                </a:extLst>
              </a:tr>
              <a:tr h="172362">
                <a:tc>
                  <a:txBody>
                    <a:bodyPr/>
                    <a:lstStyle/>
                    <a:p>
                      <a:pPr algn="l" rtl="0" fontAlgn="ctr"/>
                      <a:r>
                        <a:rPr lang="es-CL" sz="800" u="none" strike="noStrike">
                          <a:effectLst/>
                        </a:rPr>
                        <a:t>32.04.006 - Fondo Rotatorio Ley 18450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427.522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353.927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82,79%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rtl="0" fontAlgn="ctr"/>
                      <a:r>
                        <a:rPr lang="es-CL" sz="900" b="0" i="0" u="none" strike="noStrike" dirty="0" smtClean="0">
                          <a:solidFill>
                            <a:srgbClr val="000000"/>
                          </a:solidFill>
                          <a:effectLst/>
                          <a:latin typeface="Calibri" panose="020F0502020204030204" pitchFamily="34" charset="0"/>
                        </a:rPr>
                        <a:t>9</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24</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33</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4"/>
                  </a:ext>
                </a:extLst>
              </a:tr>
              <a:tr h="172362">
                <a:tc>
                  <a:txBody>
                    <a:bodyPr/>
                    <a:lstStyle/>
                    <a:p>
                      <a:pPr algn="l" rtl="0" fontAlgn="ctr"/>
                      <a:r>
                        <a:rPr lang="es-CL" sz="800" u="none" strike="noStrike">
                          <a:effectLst/>
                        </a:rPr>
                        <a:t>32.04.008 - Largo Plazo - COBIN</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5"/>
                  </a:ext>
                </a:extLst>
              </a:tr>
              <a:tr h="172362">
                <a:tc>
                  <a:txBody>
                    <a:bodyPr/>
                    <a:lstStyle/>
                    <a:p>
                      <a:pPr algn="l" rtl="0" fontAlgn="ctr"/>
                      <a:r>
                        <a:rPr lang="es-CL" sz="800" b="1" u="none" strike="noStrike" dirty="0">
                          <a:effectLst/>
                        </a:rPr>
                        <a:t>Total</a:t>
                      </a:r>
                      <a:endParaRPr lang="es-CL" sz="800" b="1" i="0" u="none" strike="noStrike" dirty="0">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b="1">
                          <a:effectLst/>
                          <a:latin typeface="Calibri" panose="020F0502020204030204" pitchFamily="34" charset="0"/>
                          <a:ea typeface="Calibri" panose="020F0502020204030204" pitchFamily="34" charset="0"/>
                          <a:cs typeface="Calibri" panose="020F0502020204030204" pitchFamily="34" charset="0"/>
                        </a:rPr>
                        <a:t>12.372.154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latin typeface="Calibri" panose="020F0502020204030204" pitchFamily="34" charset="0"/>
                          <a:ea typeface="Calibri" panose="020F0502020204030204" pitchFamily="34" charset="0"/>
                          <a:cs typeface="Calibri" panose="020F0502020204030204" pitchFamily="34" charset="0"/>
                        </a:rPr>
                        <a:t>12.161.754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latin typeface="Calibri" panose="020F0502020204030204" pitchFamily="34" charset="0"/>
                          <a:ea typeface="Calibri" panose="020F0502020204030204" pitchFamily="34" charset="0"/>
                          <a:cs typeface="Calibri" panose="020F0502020204030204" pitchFamily="34" charset="0"/>
                        </a:rPr>
                        <a:t>98,30%</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5">
                  <a:txBody>
                    <a:bodyPr/>
                    <a:lstStyle/>
                    <a:p>
                      <a:pPr algn="ctr" rtl="0" fontAlgn="ctr"/>
                      <a:r>
                        <a:rPr lang="es-CL" sz="800" b="1" u="none" strike="noStrike" dirty="0">
                          <a:effectLst/>
                        </a:rPr>
                        <a:t>Total de Créditos directos otorgados</a:t>
                      </a:r>
                      <a:endParaRPr lang="es-CL" sz="800" b="1" i="0" u="none" strike="noStrike" dirty="0">
                        <a:solidFill>
                          <a:srgbClr val="000000"/>
                        </a:solidFill>
                        <a:effectLst/>
                        <a:latin typeface="Calibri" panose="020F0502020204030204" pitchFamily="34" charset="0"/>
                      </a:endParaRPr>
                    </a:p>
                  </a:txBody>
                  <a:tcPr marL="8208" marR="8208" marT="8208" marB="0" anchor="ct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gridSpan="2">
                  <a:txBody>
                    <a:bodyPr/>
                    <a:lstStyle/>
                    <a:p>
                      <a:pPr algn="ctr" rtl="0" fontAlgn="ctr"/>
                      <a:r>
                        <a:rPr lang="es-CL" sz="800" b="1" i="0" u="none" strike="noStrike" dirty="0" smtClean="0">
                          <a:solidFill>
                            <a:srgbClr val="000000"/>
                          </a:solidFill>
                          <a:effectLst/>
                          <a:latin typeface="Calibri" panose="020F0502020204030204" pitchFamily="34" charset="0"/>
                        </a:rPr>
                        <a:t>5.615</a:t>
                      </a:r>
                      <a:endParaRPr lang="es-CL" sz="800" b="1" i="0" u="none" strike="noStrike" dirty="0">
                        <a:solidFill>
                          <a:srgbClr val="000000"/>
                        </a:solidFill>
                        <a:effectLst/>
                        <a:latin typeface="Calibri" panose="020F0502020204030204" pitchFamily="34" charset="0"/>
                      </a:endParaRPr>
                    </a:p>
                  </a:txBody>
                  <a:tcPr marL="8208" marR="8208" marT="8208" marB="0" anchor="ctr"/>
                </a:tc>
                <a:tc hMerge="1">
                  <a:txBody>
                    <a:bodyPr/>
                    <a:lstStyle/>
                    <a:p>
                      <a:endParaRPr lang="es-CL"/>
                    </a:p>
                  </a:txBody>
                  <a:tcPr/>
                </a:tc>
                <a:extLst>
                  <a:ext uri="{0D108BD9-81ED-4DB2-BD59-A6C34878D82A}">
                    <a16:rowId xmlns:a16="http://schemas.microsoft.com/office/drawing/2014/main" xmlns="" val="10006"/>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2939330484"/>
              </p:ext>
            </p:extLst>
          </p:nvPr>
        </p:nvGraphicFramePr>
        <p:xfrm>
          <a:off x="900957" y="1230351"/>
          <a:ext cx="6210935" cy="2054485"/>
        </p:xfrm>
        <a:graphic>
          <a:graphicData uri="http://schemas.openxmlformats.org/drawingml/2006/table">
            <a:tbl>
              <a:tblPr firstRow="1" firstCol="1" bandRow="1">
                <a:tableStyleId>{5C22544A-7EE6-4342-B048-85BDC9FD1C3A}</a:tableStyleId>
              </a:tblPr>
              <a:tblGrid>
                <a:gridCol w="2533650">
                  <a:extLst>
                    <a:ext uri="{9D8B030D-6E8A-4147-A177-3AD203B41FA5}">
                      <a16:colId xmlns:a16="http://schemas.microsoft.com/office/drawing/2014/main" xmlns="" val="20000"/>
                    </a:ext>
                  </a:extLst>
                </a:gridCol>
                <a:gridCol w="706755">
                  <a:extLst>
                    <a:ext uri="{9D8B030D-6E8A-4147-A177-3AD203B41FA5}">
                      <a16:colId xmlns:a16="http://schemas.microsoft.com/office/drawing/2014/main" xmlns="" val="20001"/>
                    </a:ext>
                  </a:extLst>
                </a:gridCol>
                <a:gridCol w="630555">
                  <a:extLst>
                    <a:ext uri="{9D8B030D-6E8A-4147-A177-3AD203B41FA5}">
                      <a16:colId xmlns:a16="http://schemas.microsoft.com/office/drawing/2014/main" xmlns="" val="20002"/>
                    </a:ext>
                  </a:extLst>
                </a:gridCol>
                <a:gridCol w="539750">
                  <a:extLst>
                    <a:ext uri="{9D8B030D-6E8A-4147-A177-3AD203B41FA5}">
                      <a16:colId xmlns:a16="http://schemas.microsoft.com/office/drawing/2014/main" xmlns="" val="20003"/>
                    </a:ext>
                  </a:extLst>
                </a:gridCol>
                <a:gridCol w="450215">
                  <a:extLst>
                    <a:ext uri="{9D8B030D-6E8A-4147-A177-3AD203B41FA5}">
                      <a16:colId xmlns:a16="http://schemas.microsoft.com/office/drawing/2014/main" xmlns="" val="20004"/>
                    </a:ext>
                  </a:extLst>
                </a:gridCol>
                <a:gridCol w="450215">
                  <a:extLst>
                    <a:ext uri="{9D8B030D-6E8A-4147-A177-3AD203B41FA5}">
                      <a16:colId xmlns:a16="http://schemas.microsoft.com/office/drawing/2014/main" xmlns="" val="20005"/>
                    </a:ext>
                  </a:extLst>
                </a:gridCol>
                <a:gridCol w="449580">
                  <a:extLst>
                    <a:ext uri="{9D8B030D-6E8A-4147-A177-3AD203B41FA5}">
                      <a16:colId xmlns:a16="http://schemas.microsoft.com/office/drawing/2014/main" xmlns="" val="20006"/>
                    </a:ext>
                  </a:extLst>
                </a:gridCol>
                <a:gridCol w="450215">
                  <a:extLst>
                    <a:ext uri="{9D8B030D-6E8A-4147-A177-3AD203B41FA5}">
                      <a16:colId xmlns:a16="http://schemas.microsoft.com/office/drawing/2014/main" xmlns="" val="20007"/>
                    </a:ext>
                  </a:extLst>
                </a:gridCol>
              </a:tblGrid>
              <a:tr h="0">
                <a:tc>
                  <a:txBody>
                    <a:bodyPr/>
                    <a:lstStyle/>
                    <a:p>
                      <a:pPr>
                        <a:lnSpc>
                          <a:spcPct val="107000"/>
                        </a:lnSpc>
                        <a:spcAft>
                          <a:spcPts val="0"/>
                        </a:spcAft>
                      </a:pPr>
                      <a:r>
                        <a:rPr lang="es-CL" sz="900" dirty="0">
                          <a:effectLst/>
                        </a:rPr>
                        <a:t>Subtitulo / 24 - Transferencias Corrientes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Ppto.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Ejec.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Avance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Masc.</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Fem.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Pers. Jurid.</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Total</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0"/>
                  </a:ext>
                </a:extLst>
              </a:tr>
              <a:tr h="0">
                <a:tc>
                  <a:txBody>
                    <a:bodyPr/>
                    <a:lstStyle/>
                    <a:p>
                      <a:pPr>
                        <a:lnSpc>
                          <a:spcPct val="107000"/>
                        </a:lnSpc>
                        <a:spcAft>
                          <a:spcPts val="0"/>
                        </a:spcAft>
                      </a:pPr>
                      <a:r>
                        <a:rPr lang="es-CL" sz="900">
                          <a:effectLst/>
                        </a:rPr>
                        <a:t>24.01.386 - Seguro Agrícola</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453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690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1"/>
                  </a:ext>
                </a:extLst>
              </a:tr>
              <a:tr h="0">
                <a:tc>
                  <a:txBody>
                    <a:bodyPr/>
                    <a:lstStyle/>
                    <a:p>
                      <a:pPr>
                        <a:lnSpc>
                          <a:spcPct val="107000"/>
                        </a:lnSpc>
                        <a:spcAft>
                          <a:spcPts val="0"/>
                        </a:spcAft>
                      </a:pPr>
                      <a:r>
                        <a:rPr lang="es-CL" sz="900">
                          <a:effectLst/>
                        </a:rPr>
                        <a:t>24.01.389 - Sistema de Incentivos Ley Nº 20,412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3.612.673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3.579.580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99,08%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2.462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1.436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3.898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2"/>
                  </a:ext>
                </a:extLst>
              </a:tr>
              <a:tr h="0">
                <a:tc>
                  <a:txBody>
                    <a:bodyPr/>
                    <a:lstStyle/>
                    <a:p>
                      <a:pPr>
                        <a:lnSpc>
                          <a:spcPct val="107000"/>
                        </a:lnSpc>
                        <a:spcAft>
                          <a:spcPts val="0"/>
                        </a:spcAft>
                      </a:pPr>
                      <a:r>
                        <a:rPr lang="es-CL" sz="900">
                          <a:effectLst/>
                        </a:rPr>
                        <a:t>24.01.404 - Emergencias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348.750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348.750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1.058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1.268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2.326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3"/>
                  </a:ext>
                </a:extLst>
              </a:tr>
              <a:tr h="0">
                <a:tc>
                  <a:txBody>
                    <a:bodyPr/>
                    <a:lstStyle/>
                    <a:p>
                      <a:pPr>
                        <a:lnSpc>
                          <a:spcPct val="107000"/>
                        </a:lnSpc>
                        <a:spcAft>
                          <a:spcPts val="0"/>
                        </a:spcAft>
                      </a:pPr>
                      <a:r>
                        <a:rPr lang="es-CL" sz="900">
                          <a:effectLst/>
                        </a:rPr>
                        <a:t>24.01.407 - Desarrollo Capacidades Productivas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66.302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63.873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96,34%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4"/>
                  </a:ext>
                </a:extLst>
              </a:tr>
              <a:tr h="0">
                <a:tc>
                  <a:txBody>
                    <a:bodyPr/>
                    <a:lstStyle/>
                    <a:p>
                      <a:pPr>
                        <a:lnSpc>
                          <a:spcPct val="107000"/>
                        </a:lnSpc>
                        <a:spcAft>
                          <a:spcPts val="0"/>
                        </a:spcAft>
                      </a:pPr>
                      <a:r>
                        <a:rPr lang="es-CL" sz="900">
                          <a:effectLst/>
                        </a:rPr>
                        <a:t>24.01.415 - Servicios De Asesoría Técnica - SAT</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1.120.309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1.115.893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99,61%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885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485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1.409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5"/>
                  </a:ext>
                </a:extLst>
              </a:tr>
              <a:tr h="0">
                <a:tc>
                  <a:txBody>
                    <a:bodyPr/>
                    <a:lstStyle/>
                    <a:p>
                      <a:pPr>
                        <a:lnSpc>
                          <a:spcPct val="107000"/>
                        </a:lnSpc>
                        <a:spcAft>
                          <a:spcPts val="0"/>
                        </a:spcAft>
                      </a:pPr>
                      <a:r>
                        <a:rPr lang="es-CL" sz="900">
                          <a:effectLst/>
                        </a:rPr>
                        <a:t>24.01.416 - Programa PRODESAL Asesorías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2.841.767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2.827.370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99,49%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3.809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4.067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7.881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6"/>
                  </a:ext>
                </a:extLst>
              </a:tr>
              <a:tr h="0">
                <a:tc>
                  <a:txBody>
                    <a:bodyPr/>
                    <a:lstStyle/>
                    <a:p>
                      <a:pPr>
                        <a:lnSpc>
                          <a:spcPct val="107000"/>
                        </a:lnSpc>
                        <a:spcAft>
                          <a:spcPts val="0"/>
                        </a:spcAft>
                      </a:pPr>
                      <a:r>
                        <a:rPr lang="es-CL" sz="900">
                          <a:effectLst/>
                        </a:rPr>
                        <a:t>24.01.417 - Convenio INDAP - PRODEMU</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7"/>
                  </a:ext>
                </a:extLst>
              </a:tr>
              <a:tr h="0">
                <a:tc>
                  <a:txBody>
                    <a:bodyPr/>
                    <a:lstStyle/>
                    <a:p>
                      <a:pPr>
                        <a:lnSpc>
                          <a:spcPct val="107000"/>
                        </a:lnSpc>
                        <a:spcAft>
                          <a:spcPts val="0"/>
                        </a:spcAft>
                      </a:pPr>
                      <a:r>
                        <a:rPr lang="es-CL" sz="900">
                          <a:effectLst/>
                        </a:rPr>
                        <a:t>24.01.418 - Programa PDTI Asesorías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1.932.585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1.928.205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99,77%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1.911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2.549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4.465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8"/>
                  </a:ext>
                </a:extLst>
              </a:tr>
              <a:tr h="0">
                <a:tc>
                  <a:txBody>
                    <a:bodyPr/>
                    <a:lstStyle/>
                    <a:p>
                      <a:pPr>
                        <a:lnSpc>
                          <a:spcPct val="107000"/>
                        </a:lnSpc>
                        <a:spcAft>
                          <a:spcPts val="0"/>
                        </a:spcAft>
                      </a:pPr>
                      <a:r>
                        <a:rPr lang="es-CL" sz="900">
                          <a:effectLst/>
                        </a:rPr>
                        <a:t>24.01.419 – Programa PADIS Asesorías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9"/>
                  </a:ext>
                </a:extLst>
              </a:tr>
              <a:tr h="0">
                <a:tc>
                  <a:txBody>
                    <a:bodyPr/>
                    <a:lstStyle/>
                    <a:p>
                      <a:pPr>
                        <a:lnSpc>
                          <a:spcPct val="107000"/>
                        </a:lnSpc>
                        <a:spcAft>
                          <a:spcPts val="0"/>
                        </a:spcAft>
                      </a:pPr>
                      <a:r>
                        <a:rPr lang="es-CL" sz="900">
                          <a:effectLst/>
                        </a:rPr>
                        <a:t>24.01.420 - Alianzas Productivas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81.178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80.633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99,33%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0"/>
                  </a:ext>
                </a:extLst>
              </a:tr>
              <a:tr h="0">
                <a:tc>
                  <a:txBody>
                    <a:bodyPr/>
                    <a:lstStyle/>
                    <a:p>
                      <a:pPr>
                        <a:lnSpc>
                          <a:spcPct val="107000"/>
                        </a:lnSpc>
                        <a:spcAft>
                          <a:spcPts val="0"/>
                        </a:spcAft>
                      </a:pPr>
                      <a:r>
                        <a:rPr lang="es-CL" sz="900">
                          <a:effectLst/>
                        </a:rPr>
                        <a:t>24.01.421 - Asesoría para Comercialización</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52.350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52.350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1"/>
                  </a:ext>
                </a:extLst>
              </a:tr>
              <a:tr h="0">
                <a:tc>
                  <a:txBody>
                    <a:bodyPr/>
                    <a:lstStyle/>
                    <a:p>
                      <a:pPr>
                        <a:lnSpc>
                          <a:spcPct val="107000"/>
                        </a:lnSpc>
                        <a:spcAft>
                          <a:spcPts val="0"/>
                        </a:spcAft>
                      </a:pPr>
                      <a:r>
                        <a:rPr lang="es-CL" sz="900" b="1">
                          <a:effectLst/>
                        </a:rPr>
                        <a:t>Total</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10.055.913</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9.996.654</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99,41%</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7.600</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7.672</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62</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15.334</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2"/>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609277721"/>
              </p:ext>
            </p:extLst>
          </p:nvPr>
        </p:nvGraphicFramePr>
        <p:xfrm>
          <a:off x="900957" y="4642203"/>
          <a:ext cx="6209030" cy="1907736"/>
        </p:xfrm>
        <a:graphic>
          <a:graphicData uri="http://schemas.openxmlformats.org/drawingml/2006/table">
            <a:tbl>
              <a:tblPr firstRow="1" firstCol="1" bandRow="1">
                <a:tableStyleId>{5C22544A-7EE6-4342-B048-85BDC9FD1C3A}</a:tableStyleId>
              </a:tblPr>
              <a:tblGrid>
                <a:gridCol w="2521031">
                  <a:extLst>
                    <a:ext uri="{9D8B030D-6E8A-4147-A177-3AD203B41FA5}">
                      <a16:colId xmlns:a16="http://schemas.microsoft.com/office/drawing/2014/main" xmlns="" val="20000"/>
                    </a:ext>
                  </a:extLst>
                </a:gridCol>
                <a:gridCol w="723013">
                  <a:extLst>
                    <a:ext uri="{9D8B030D-6E8A-4147-A177-3AD203B41FA5}">
                      <a16:colId xmlns:a16="http://schemas.microsoft.com/office/drawing/2014/main" xmlns="" val="20001"/>
                    </a:ext>
                  </a:extLst>
                </a:gridCol>
                <a:gridCol w="629782">
                  <a:extLst>
                    <a:ext uri="{9D8B030D-6E8A-4147-A177-3AD203B41FA5}">
                      <a16:colId xmlns:a16="http://schemas.microsoft.com/office/drawing/2014/main" xmlns="" val="20002"/>
                    </a:ext>
                  </a:extLst>
                </a:gridCol>
                <a:gridCol w="536552">
                  <a:extLst>
                    <a:ext uri="{9D8B030D-6E8A-4147-A177-3AD203B41FA5}">
                      <a16:colId xmlns:a16="http://schemas.microsoft.com/office/drawing/2014/main" xmlns="" val="20003"/>
                    </a:ext>
                  </a:extLst>
                </a:gridCol>
                <a:gridCol w="446492">
                  <a:extLst>
                    <a:ext uri="{9D8B030D-6E8A-4147-A177-3AD203B41FA5}">
                      <a16:colId xmlns:a16="http://schemas.microsoft.com/office/drawing/2014/main" xmlns="" val="20004"/>
                    </a:ext>
                  </a:extLst>
                </a:gridCol>
                <a:gridCol w="447760">
                  <a:extLst>
                    <a:ext uri="{9D8B030D-6E8A-4147-A177-3AD203B41FA5}">
                      <a16:colId xmlns:a16="http://schemas.microsoft.com/office/drawing/2014/main" xmlns="" val="20005"/>
                    </a:ext>
                  </a:extLst>
                </a:gridCol>
                <a:gridCol w="449029">
                  <a:extLst>
                    <a:ext uri="{9D8B030D-6E8A-4147-A177-3AD203B41FA5}">
                      <a16:colId xmlns:a16="http://schemas.microsoft.com/office/drawing/2014/main" xmlns="" val="20006"/>
                    </a:ext>
                  </a:extLst>
                </a:gridCol>
                <a:gridCol w="455371">
                  <a:extLst>
                    <a:ext uri="{9D8B030D-6E8A-4147-A177-3AD203B41FA5}">
                      <a16:colId xmlns:a16="http://schemas.microsoft.com/office/drawing/2014/main" xmlns="" val="20007"/>
                    </a:ext>
                  </a:extLst>
                </a:gridCol>
              </a:tblGrid>
              <a:tr h="0">
                <a:tc>
                  <a:txBody>
                    <a:bodyPr/>
                    <a:lstStyle/>
                    <a:p>
                      <a:pPr>
                        <a:lnSpc>
                          <a:spcPct val="107000"/>
                        </a:lnSpc>
                        <a:spcAft>
                          <a:spcPts val="0"/>
                        </a:spcAft>
                      </a:pPr>
                      <a:r>
                        <a:rPr lang="es-CL" sz="900" dirty="0">
                          <a:effectLst/>
                        </a:rPr>
                        <a:t>Subtitulo / 33 - Transferencias de Capital</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err="1">
                          <a:effectLst/>
                        </a:rPr>
                        <a:t>Ppto</a:t>
                      </a:r>
                      <a:r>
                        <a:rPr lang="es-CL" sz="900" dirty="0">
                          <a:effectLst/>
                        </a:rPr>
                        <a:t>. M$</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Ejec.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Avance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Masc.</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Fem.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Pers. Jurid.</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Total</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0"/>
                  </a:ext>
                </a:extLst>
              </a:tr>
              <a:tr h="0">
                <a:tc>
                  <a:txBody>
                    <a:bodyPr/>
                    <a:lstStyle/>
                    <a:p>
                      <a:pPr>
                        <a:lnSpc>
                          <a:spcPct val="107000"/>
                        </a:lnSpc>
                        <a:spcAft>
                          <a:spcPts val="0"/>
                        </a:spcAft>
                      </a:pPr>
                      <a:r>
                        <a:rPr lang="es-CL" sz="900">
                          <a:effectLst/>
                        </a:rPr>
                        <a:t>33.01.001 - Riego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1.251.648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1.056.913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84,44%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1"/>
                  </a:ext>
                </a:extLst>
              </a:tr>
              <a:tr h="0">
                <a:tc>
                  <a:txBody>
                    <a:bodyPr/>
                    <a:lstStyle/>
                    <a:p>
                      <a:pPr>
                        <a:lnSpc>
                          <a:spcPct val="107000"/>
                        </a:lnSpc>
                        <a:spcAft>
                          <a:spcPts val="0"/>
                        </a:spcAft>
                      </a:pPr>
                      <a:r>
                        <a:rPr lang="es-CL" sz="900">
                          <a:effectLst/>
                        </a:rPr>
                        <a:t>33.01.002 - Programa PDI</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166.034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165.711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99,81%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2"/>
                  </a:ext>
                </a:extLst>
              </a:tr>
              <a:tr h="0">
                <a:tc>
                  <a:txBody>
                    <a:bodyPr/>
                    <a:lstStyle/>
                    <a:p>
                      <a:pPr>
                        <a:lnSpc>
                          <a:spcPct val="107000"/>
                        </a:lnSpc>
                        <a:spcAft>
                          <a:spcPts val="0"/>
                        </a:spcAft>
                      </a:pPr>
                      <a:r>
                        <a:rPr lang="es-CL" sz="900">
                          <a:effectLst/>
                        </a:rPr>
                        <a:t>33.01.006 - Programa PRODESAL Inversiones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2.590.298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2.587.057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99,87%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4.013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4.788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8.801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3"/>
                  </a:ext>
                </a:extLst>
              </a:tr>
              <a:tr h="0">
                <a:tc>
                  <a:txBody>
                    <a:bodyPr/>
                    <a:lstStyle/>
                    <a:p>
                      <a:pPr>
                        <a:lnSpc>
                          <a:spcPct val="107000"/>
                        </a:lnSpc>
                        <a:spcAft>
                          <a:spcPts val="0"/>
                        </a:spcAft>
                      </a:pPr>
                      <a:r>
                        <a:rPr lang="es-CL" sz="900">
                          <a:effectLst/>
                        </a:rPr>
                        <a:t>33.01.007 - Programa PDTI Inversiones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1.508.367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1.506.579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99,88%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1.921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2.759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4.681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4"/>
                  </a:ext>
                </a:extLst>
              </a:tr>
              <a:tr h="0">
                <a:tc>
                  <a:txBody>
                    <a:bodyPr/>
                    <a:lstStyle/>
                    <a:p>
                      <a:pPr>
                        <a:lnSpc>
                          <a:spcPct val="107000"/>
                        </a:lnSpc>
                        <a:spcAft>
                          <a:spcPts val="0"/>
                        </a:spcAft>
                      </a:pPr>
                      <a:r>
                        <a:rPr lang="es-CL" sz="900">
                          <a:effectLst/>
                        </a:rPr>
                        <a:t>33.01.008 - Programa Praderas Suplementarias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1.108.368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1.094.539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98,75%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2.245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1.390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3.637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5"/>
                  </a:ext>
                </a:extLst>
              </a:tr>
              <a:tr h="0">
                <a:tc>
                  <a:txBody>
                    <a:bodyPr/>
                    <a:lstStyle/>
                    <a:p>
                      <a:pPr>
                        <a:lnSpc>
                          <a:spcPct val="107000"/>
                        </a:lnSpc>
                        <a:spcAft>
                          <a:spcPts val="0"/>
                        </a:spcAft>
                      </a:pPr>
                      <a:r>
                        <a:rPr lang="es-CL" sz="900">
                          <a:effectLst/>
                        </a:rPr>
                        <a:t>33.01.009 - Alianzas Productivas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69.455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68.055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97,98%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6"/>
                  </a:ext>
                </a:extLst>
              </a:tr>
              <a:tr h="0">
                <a:tc>
                  <a:txBody>
                    <a:bodyPr/>
                    <a:lstStyle/>
                    <a:p>
                      <a:pPr>
                        <a:lnSpc>
                          <a:spcPct val="107000"/>
                        </a:lnSpc>
                        <a:spcAft>
                          <a:spcPts val="0"/>
                        </a:spcAft>
                      </a:pPr>
                      <a:r>
                        <a:rPr lang="es-CL" sz="900">
                          <a:effectLst/>
                        </a:rPr>
                        <a:t>33.01.010 - Convenio INDAP - PRODEMU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54.860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54.530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99,40%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7"/>
                  </a:ext>
                </a:extLst>
              </a:tr>
              <a:tr h="0">
                <a:tc>
                  <a:txBody>
                    <a:bodyPr/>
                    <a:lstStyle/>
                    <a:p>
                      <a:pPr>
                        <a:lnSpc>
                          <a:spcPct val="107000"/>
                        </a:lnSpc>
                        <a:spcAft>
                          <a:spcPts val="0"/>
                        </a:spcAft>
                      </a:pPr>
                      <a:r>
                        <a:rPr lang="es-CL" sz="900">
                          <a:effectLst/>
                        </a:rPr>
                        <a:t>33.01.011 - Programa PADIS Inversiones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8"/>
                  </a:ext>
                </a:extLst>
              </a:tr>
              <a:tr h="0">
                <a:tc>
                  <a:txBody>
                    <a:bodyPr/>
                    <a:lstStyle/>
                    <a:p>
                      <a:pPr>
                        <a:lnSpc>
                          <a:spcPct val="107000"/>
                        </a:lnSpc>
                        <a:spcAft>
                          <a:spcPts val="0"/>
                        </a:spcAft>
                      </a:pPr>
                      <a:r>
                        <a:rPr lang="es-CL" sz="900">
                          <a:effectLst/>
                        </a:rPr>
                        <a:t>33.01.012 - Inversiones para Comercialización</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65.782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65.782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9"/>
                  </a:ext>
                </a:extLst>
              </a:tr>
              <a:tr h="0">
                <a:tc>
                  <a:txBody>
                    <a:bodyPr/>
                    <a:lstStyle/>
                    <a:p>
                      <a:pPr>
                        <a:lnSpc>
                          <a:spcPct val="107000"/>
                        </a:lnSpc>
                        <a:spcAft>
                          <a:spcPts val="0"/>
                        </a:spcAft>
                      </a:pPr>
                      <a:r>
                        <a:rPr lang="es-CL" sz="900">
                          <a:effectLst/>
                        </a:rPr>
                        <a:t>33.01.013 - Inversiones SAT</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1.032.751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1.018.719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98,64%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281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459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0"/>
                  </a:ext>
                </a:extLst>
              </a:tr>
              <a:tr h="0">
                <a:tc>
                  <a:txBody>
                    <a:bodyPr/>
                    <a:lstStyle/>
                    <a:p>
                      <a:pPr>
                        <a:lnSpc>
                          <a:spcPct val="107000"/>
                        </a:lnSpc>
                        <a:spcAft>
                          <a:spcPts val="0"/>
                        </a:spcAft>
                      </a:pPr>
                      <a:r>
                        <a:rPr lang="es-CL" sz="900">
                          <a:effectLst/>
                        </a:rPr>
                        <a:t>Total</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7.847.563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7.617.885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97,07%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7.011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8.177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15.210</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1"/>
                  </a:ext>
                </a:extLst>
              </a:tr>
            </a:tbl>
          </a:graphicData>
        </a:graphic>
      </p:graphicFrame>
      <p:graphicFrame>
        <p:nvGraphicFramePr>
          <p:cNvPr id="18" name="Gráfico 17"/>
          <p:cNvGraphicFramePr/>
          <p:nvPr>
            <p:extLst>
              <p:ext uri="{D42A27DB-BD31-4B8C-83A1-F6EECF244321}">
                <p14:modId xmlns:p14="http://schemas.microsoft.com/office/powerpoint/2010/main" val="936953958"/>
              </p:ext>
            </p:extLst>
          </p:nvPr>
        </p:nvGraphicFramePr>
        <p:xfrm>
          <a:off x="7134467" y="1694049"/>
          <a:ext cx="1891030" cy="13296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ráfico 18"/>
          <p:cNvGraphicFramePr/>
          <p:nvPr>
            <p:extLst>
              <p:ext uri="{D42A27DB-BD31-4B8C-83A1-F6EECF244321}">
                <p14:modId xmlns:p14="http://schemas.microsoft.com/office/powerpoint/2010/main" val="2956989731"/>
              </p:ext>
            </p:extLst>
          </p:nvPr>
        </p:nvGraphicFramePr>
        <p:xfrm>
          <a:off x="7134467" y="3589457"/>
          <a:ext cx="1891665" cy="123067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Gráfico 19"/>
          <p:cNvGraphicFramePr/>
          <p:nvPr>
            <p:extLst>
              <p:ext uri="{D42A27DB-BD31-4B8C-83A1-F6EECF244321}">
                <p14:modId xmlns:p14="http://schemas.microsoft.com/office/powerpoint/2010/main" val="1281808302"/>
              </p:ext>
            </p:extLst>
          </p:nvPr>
        </p:nvGraphicFramePr>
        <p:xfrm>
          <a:off x="7134467" y="4987730"/>
          <a:ext cx="1891665" cy="128550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11317271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arcador de contenido 3"/>
          <p:cNvSpPr>
            <a:spLocks noGrp="1"/>
          </p:cNvSpPr>
          <p:nvPr>
            <p:ph idx="1"/>
          </p:nvPr>
        </p:nvSpPr>
        <p:spPr>
          <a:xfrm>
            <a:off x="484742" y="793215"/>
            <a:ext cx="8229600" cy="5068544"/>
          </a:xfrm>
        </p:spPr>
        <p:txBody>
          <a:bodyPr>
            <a:normAutofit/>
          </a:bodyPr>
          <a:lstStyle/>
          <a:p>
            <a:pPr marL="0" indent="0">
              <a:buNone/>
            </a:pPr>
            <a:r>
              <a:rPr lang="es-CL" sz="2000" b="1" dirty="0" smtClean="0"/>
              <a:t>Aysén </a:t>
            </a:r>
            <a:endParaRPr lang="es-CL" sz="2000" b="1" dirty="0"/>
          </a:p>
        </p:txBody>
      </p:sp>
      <p:pic>
        <p:nvPicPr>
          <p:cNvPr id="9" name="Imagen 8"/>
          <p:cNvPicPr>
            <a:picLocks noChangeAspect="1"/>
          </p:cNvPicPr>
          <p:nvPr/>
        </p:nvPicPr>
        <p:blipFill>
          <a:blip r:embed="rId2"/>
          <a:stretch>
            <a:fillRect/>
          </a:stretch>
        </p:blipFill>
        <p:spPr>
          <a:xfrm>
            <a:off x="309399" y="1327826"/>
            <a:ext cx="2136346" cy="2365642"/>
          </a:xfrm>
          <a:prstGeom prst="rect">
            <a:avLst/>
          </a:prstGeom>
        </p:spPr>
      </p:pic>
      <p:pic>
        <p:nvPicPr>
          <p:cNvPr id="10" name="Imagen 9"/>
          <p:cNvPicPr>
            <a:picLocks noChangeAspect="1"/>
          </p:cNvPicPr>
          <p:nvPr/>
        </p:nvPicPr>
        <p:blipFill>
          <a:blip r:embed="rId3"/>
          <a:stretch>
            <a:fillRect/>
          </a:stretch>
        </p:blipFill>
        <p:spPr>
          <a:xfrm>
            <a:off x="159251" y="3800818"/>
            <a:ext cx="2939811" cy="1302933"/>
          </a:xfrm>
          <a:prstGeom prst="rect">
            <a:avLst/>
          </a:prstGeom>
        </p:spPr>
      </p:pic>
      <p:graphicFrame>
        <p:nvGraphicFramePr>
          <p:cNvPr id="13" name="Tabla 12"/>
          <p:cNvGraphicFramePr>
            <a:graphicFrameLocks noGrp="1"/>
          </p:cNvGraphicFramePr>
          <p:nvPr>
            <p:extLst>
              <p:ext uri="{D42A27DB-BD31-4B8C-83A1-F6EECF244321}">
                <p14:modId xmlns:p14="http://schemas.microsoft.com/office/powerpoint/2010/main" val="2990195844"/>
              </p:ext>
            </p:extLst>
          </p:nvPr>
        </p:nvGraphicFramePr>
        <p:xfrm>
          <a:off x="3131069" y="1420239"/>
          <a:ext cx="5704459" cy="1901363"/>
        </p:xfrm>
        <a:graphic>
          <a:graphicData uri="http://schemas.openxmlformats.org/drawingml/2006/table">
            <a:tbl>
              <a:tblPr firstRow="1" bandRow="1">
                <a:tableStyleId>{5C22544A-7EE6-4342-B048-85BDC9FD1C3A}</a:tableStyleId>
              </a:tblPr>
              <a:tblGrid>
                <a:gridCol w="4118030">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672029">
                  <a:extLst>
                    <a:ext uri="{9D8B030D-6E8A-4147-A177-3AD203B41FA5}">
                      <a16:colId xmlns:a16="http://schemas.microsoft.com/office/drawing/2014/main" xmlns="" val="20002"/>
                    </a:ext>
                  </a:extLst>
                </a:gridCol>
              </a:tblGrid>
              <a:tr h="370840">
                <a:tc>
                  <a:txBody>
                    <a:bodyPr/>
                    <a:lstStyle/>
                    <a:p>
                      <a:r>
                        <a:rPr lang="es-CL" sz="1100" dirty="0" smtClean="0"/>
                        <a:t>ITEM</a:t>
                      </a:r>
                      <a:endParaRPr lang="es-CL" sz="1100" dirty="0"/>
                    </a:p>
                  </a:txBody>
                  <a:tcPr/>
                </a:tc>
                <a:tc>
                  <a:txBody>
                    <a:bodyPr/>
                    <a:lstStyle/>
                    <a:p>
                      <a:pPr algn="ctr"/>
                      <a:r>
                        <a:rPr lang="es-CL" sz="1100" dirty="0" smtClean="0"/>
                        <a:t>2021</a:t>
                      </a:r>
                      <a:endParaRPr lang="es-CL" sz="1100" dirty="0"/>
                    </a:p>
                  </a:txBody>
                  <a:tcPr/>
                </a:tc>
                <a:tc>
                  <a:txBody>
                    <a:bodyPr/>
                    <a:lstStyle/>
                    <a:p>
                      <a:pPr algn="ctr"/>
                      <a:r>
                        <a:rPr lang="es-CL" sz="1100" dirty="0" smtClean="0"/>
                        <a:t>%</a:t>
                      </a:r>
                      <a:endParaRPr lang="es-CL" sz="1100" dirty="0"/>
                    </a:p>
                  </a:txBody>
                  <a:tcPr/>
                </a:tc>
                <a:extLst>
                  <a:ext uri="{0D108BD9-81ED-4DB2-BD59-A6C34878D82A}">
                    <a16:rowId xmlns:a16="http://schemas.microsoft.com/office/drawing/2014/main" xmlns="" val="10000"/>
                  </a:ext>
                </a:extLst>
              </a:tr>
              <a:tr h="286439">
                <a:tc>
                  <a:txBody>
                    <a:bodyPr/>
                    <a:lstStyle/>
                    <a:p>
                      <a:r>
                        <a:rPr lang="es-CL" sz="1100" dirty="0" smtClean="0"/>
                        <a:t>Número de usuarias/os total (incluidos Emergencia) </a:t>
                      </a:r>
                      <a:endParaRPr lang="es-CL" sz="1100" dirty="0"/>
                    </a:p>
                  </a:txBody>
                  <a:tcP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1.904</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370840">
                <a:tc>
                  <a:txBody>
                    <a:bodyPr/>
                    <a:lstStyle/>
                    <a:p>
                      <a:r>
                        <a:rPr lang="es-CL" sz="1100" dirty="0" smtClean="0"/>
                        <a:t>Número de usuarias/os pertenecientes a pueblos originarios </a:t>
                      </a:r>
                      <a:endParaRPr lang="es-CL" sz="1100" dirty="0"/>
                    </a:p>
                  </a:txBody>
                  <a:tcP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249</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13%</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300393">
                <a:tc>
                  <a:txBody>
                    <a:bodyPr/>
                    <a:lstStyle/>
                    <a:p>
                      <a:r>
                        <a:rPr lang="es-CL" sz="1100" dirty="0" smtClean="0"/>
                        <a:t>Número total de usuarias</a:t>
                      </a:r>
                      <a:endParaRPr lang="es-CL" sz="1100" dirty="0"/>
                    </a:p>
                  </a:txBody>
                  <a:tcP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841</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44%</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286412">
                <a:tc>
                  <a:txBody>
                    <a:bodyPr/>
                    <a:lstStyle/>
                    <a:p>
                      <a:r>
                        <a:rPr lang="es-CL" sz="1100" dirty="0" smtClean="0"/>
                        <a:t>Número</a:t>
                      </a:r>
                      <a:r>
                        <a:rPr lang="es-CL" sz="1100" baseline="0" dirty="0" smtClean="0"/>
                        <a:t> total de usuarias/os jóvenes</a:t>
                      </a:r>
                      <a:endParaRPr lang="es-CL" sz="1100" dirty="0"/>
                    </a:p>
                  </a:txBody>
                  <a:tcP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166</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9%</a:t>
                      </a:r>
                      <a:endParaRPr lang="es-C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286439">
                <a:tc>
                  <a:txBody>
                    <a:bodyPr/>
                    <a:lstStyle/>
                    <a:p>
                      <a:r>
                        <a:rPr lang="es-CL" sz="1100" dirty="0" smtClean="0"/>
                        <a:t>Promedio de edad</a:t>
                      </a:r>
                      <a:endParaRPr lang="es-CL" sz="1100" dirty="0"/>
                    </a:p>
                  </a:txBody>
                  <a:tcPr/>
                </a:tc>
                <a:tc gridSpan="2">
                  <a:txBody>
                    <a:bodyPr/>
                    <a:lstStyle/>
                    <a:p>
                      <a:pPr algn="ctr"/>
                      <a:r>
                        <a:rPr lang="es-CL" sz="1100" dirty="0" smtClean="0"/>
                        <a:t>58 años </a:t>
                      </a:r>
                      <a:endParaRPr lang="es-CL" sz="1100" dirty="0"/>
                    </a:p>
                  </a:txBody>
                  <a:tcPr/>
                </a:tc>
                <a:tc hMerge="1">
                  <a:txBody>
                    <a:bodyPr/>
                    <a:lstStyle/>
                    <a:p>
                      <a:endParaRPr lang="es-CL" dirty="0"/>
                    </a:p>
                  </a:txBody>
                  <a:tcPr/>
                </a:tc>
                <a:extLst>
                  <a:ext uri="{0D108BD9-81ED-4DB2-BD59-A6C34878D82A}">
                    <a16:rowId xmlns:a16="http://schemas.microsoft.com/office/drawing/2014/main" xmlns="" val="10005"/>
                  </a:ext>
                </a:extLst>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2803158600"/>
              </p:ext>
            </p:extLst>
          </p:nvPr>
        </p:nvGraphicFramePr>
        <p:xfrm>
          <a:off x="3131069" y="3491523"/>
          <a:ext cx="5704460" cy="2103083"/>
        </p:xfrm>
        <a:graphic>
          <a:graphicData uri="http://schemas.openxmlformats.org/drawingml/2006/table">
            <a:tbl>
              <a:tblPr firstRow="1" bandRow="1">
                <a:tableStyleId>{5C22544A-7EE6-4342-B048-85BDC9FD1C3A}</a:tableStyleId>
              </a:tblPr>
              <a:tblGrid>
                <a:gridCol w="2530260">
                  <a:extLst>
                    <a:ext uri="{9D8B030D-6E8A-4147-A177-3AD203B41FA5}">
                      <a16:colId xmlns:a16="http://schemas.microsoft.com/office/drawing/2014/main" xmlns="" val="20000"/>
                    </a:ext>
                  </a:extLst>
                </a:gridCol>
                <a:gridCol w="1676041">
                  <a:extLst>
                    <a:ext uri="{9D8B030D-6E8A-4147-A177-3AD203B41FA5}">
                      <a16:colId xmlns:a16="http://schemas.microsoft.com/office/drawing/2014/main" xmlns="" val="20001"/>
                    </a:ext>
                  </a:extLst>
                </a:gridCol>
                <a:gridCol w="1498159">
                  <a:extLst>
                    <a:ext uri="{9D8B030D-6E8A-4147-A177-3AD203B41FA5}">
                      <a16:colId xmlns:a16="http://schemas.microsoft.com/office/drawing/2014/main" xmlns="" val="20002"/>
                    </a:ext>
                  </a:extLst>
                </a:gridCol>
              </a:tblGrid>
              <a:tr h="342347">
                <a:tc>
                  <a:txBody>
                    <a:bodyPr/>
                    <a:lstStyle/>
                    <a:p>
                      <a:r>
                        <a:rPr lang="es-CL" sz="1100" dirty="0" smtClean="0"/>
                        <a:t>Subtítulo</a:t>
                      </a:r>
                      <a:endParaRPr lang="es-CL" sz="1100" dirty="0"/>
                    </a:p>
                  </a:txBody>
                  <a:tcPr/>
                </a:tc>
                <a:tc>
                  <a:txBody>
                    <a:bodyPr/>
                    <a:lstStyle/>
                    <a:p>
                      <a:pPr algn="ctr" rtl="0" fontAlgn="ctr"/>
                      <a:r>
                        <a:rPr lang="es-CL" sz="1100" b="1" i="0" u="none" strike="noStrike" dirty="0">
                          <a:solidFill>
                            <a:srgbClr val="FFFFFF"/>
                          </a:solidFill>
                          <a:effectLst/>
                          <a:latin typeface="Calibri" panose="020F0502020204030204" pitchFamily="34" charset="0"/>
                        </a:rPr>
                        <a:t>Presupuesto M$ </a:t>
                      </a:r>
                      <a:r>
                        <a:rPr lang="es-CL" sz="1100" b="1" i="0" u="none" strike="noStrike" dirty="0" smtClean="0">
                          <a:solidFill>
                            <a:srgbClr val="FFFFFF"/>
                          </a:solidFill>
                          <a:effectLst/>
                          <a:latin typeface="Calibri" panose="020F0502020204030204" pitchFamily="34" charset="0"/>
                        </a:rPr>
                        <a:t>2021</a:t>
                      </a:r>
                      <a:endParaRPr lang="es-CL" sz="1100" b="1" i="0" u="none" strike="noStrike" dirty="0">
                        <a:solidFill>
                          <a:srgbClr val="FFFFFF"/>
                        </a:solidFill>
                        <a:effectLst/>
                        <a:latin typeface="Calibri" panose="020F0502020204030204" pitchFamily="34" charset="0"/>
                      </a:endParaRPr>
                    </a:p>
                  </a:txBody>
                  <a:tcPr marL="7620" marR="7620" marT="7620" marB="0" anchor="ctr"/>
                </a:tc>
                <a:tc>
                  <a:txBody>
                    <a:bodyPr/>
                    <a:lstStyle/>
                    <a:p>
                      <a:pPr algn="ctr" rtl="0" fontAlgn="ctr"/>
                      <a:r>
                        <a:rPr lang="es-CL" sz="1100" b="1" i="0" u="none" strike="noStrike" dirty="0">
                          <a:solidFill>
                            <a:srgbClr val="FFFFFF"/>
                          </a:solidFill>
                          <a:effectLst/>
                          <a:latin typeface="Calibri" panose="020F0502020204030204" pitchFamily="34" charset="0"/>
                        </a:rPr>
                        <a:t>Ejecución M$ </a:t>
                      </a:r>
                      <a:r>
                        <a:rPr lang="es-CL" sz="1100" b="1" i="0" u="none" strike="noStrike" dirty="0" smtClean="0">
                          <a:solidFill>
                            <a:srgbClr val="FFFFFF"/>
                          </a:solidFill>
                          <a:effectLst/>
                          <a:latin typeface="Calibri" panose="020F0502020204030204" pitchFamily="34" charset="0"/>
                        </a:rPr>
                        <a:t>2021</a:t>
                      </a:r>
                      <a:endParaRPr lang="es-CL" sz="1100" b="1" i="0" u="none" strike="noStrike" dirty="0">
                        <a:solidFill>
                          <a:srgbClr val="FFFFFF"/>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0"/>
                  </a:ext>
                </a:extLst>
              </a:tr>
              <a:tr h="295493">
                <a:tc>
                  <a:txBody>
                    <a:bodyPr/>
                    <a:lstStyle/>
                    <a:p>
                      <a:r>
                        <a:rPr lang="es-CL" sz="1100" dirty="0" smtClean="0"/>
                        <a:t>24 Transferencias</a:t>
                      </a:r>
                      <a:r>
                        <a:rPr lang="es-CL" sz="1100" baseline="0" dirty="0" smtClean="0"/>
                        <a:t> corrientes</a:t>
                      </a:r>
                      <a:endParaRPr lang="es-CL" sz="1100" dirty="0"/>
                    </a:p>
                  </a:txBody>
                  <a:tcP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1.602.112 </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1.550.583 </a:t>
                      </a:r>
                      <a:endParaRPr lang="es-C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264405">
                <a:tc>
                  <a:txBody>
                    <a:bodyPr/>
                    <a:lstStyle/>
                    <a:p>
                      <a:r>
                        <a:rPr lang="es-CL" sz="1100" dirty="0" smtClean="0"/>
                        <a:t>32 Préstamos</a:t>
                      </a:r>
                      <a:endParaRPr lang="es-CL" sz="1100" dirty="0"/>
                    </a:p>
                  </a:txBody>
                  <a:tcP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2.081.886 </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2.064.590 </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319489">
                <a:tc>
                  <a:txBody>
                    <a:bodyPr/>
                    <a:lstStyle/>
                    <a:p>
                      <a:r>
                        <a:rPr lang="es-CL" sz="1100" dirty="0" smtClean="0"/>
                        <a:t>33 Transferencia de capital</a:t>
                      </a:r>
                      <a:endParaRPr lang="es-CL" sz="1100" dirty="0"/>
                    </a:p>
                  </a:txBody>
                  <a:tcP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799.190 </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a:solidFill>
                            <a:srgbClr val="000000"/>
                          </a:solidFill>
                          <a:effectLst/>
                          <a:latin typeface="Calibri" panose="020F0502020204030204" pitchFamily="34" charset="0"/>
                          <a:ea typeface="Calibri" panose="020F0502020204030204" pitchFamily="34" charset="0"/>
                          <a:cs typeface="Calibri" panose="020F0502020204030204" pitchFamily="34" charset="0"/>
                        </a:rPr>
                        <a:t>771.398 </a:t>
                      </a:r>
                      <a:endParaRPr lang="es-CL"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297455">
                <a:tc>
                  <a:txBody>
                    <a:bodyPr/>
                    <a:lstStyle/>
                    <a:p>
                      <a:r>
                        <a:rPr lang="es-CL" sz="1100" b="1" dirty="0" smtClean="0"/>
                        <a:t>Subtotal Productos Estratégicos</a:t>
                      </a:r>
                      <a:r>
                        <a:rPr lang="es-CL" sz="1100" b="1" baseline="0" dirty="0" smtClean="0"/>
                        <a:t> </a:t>
                      </a:r>
                      <a:endParaRPr lang="es-CL" sz="1100" b="1" dirty="0"/>
                    </a:p>
                  </a:txBody>
                  <a:tcPr/>
                </a:tc>
                <a:tc>
                  <a:txBody>
                    <a:bodyPr/>
                    <a:lstStyle/>
                    <a:p>
                      <a:pPr algn="ct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4.483.188 </a:t>
                      </a:r>
                      <a:endParaRPr lang="es-CL"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4.386.571 </a:t>
                      </a:r>
                      <a:endParaRPr lang="es-CL"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297456">
                <a:tc>
                  <a:txBody>
                    <a:bodyPr/>
                    <a:lstStyle/>
                    <a:p>
                      <a:r>
                        <a:rPr lang="es-CL" sz="1100" b="1" dirty="0" smtClean="0"/>
                        <a:t>Subtotal Gestión Interna </a:t>
                      </a:r>
                      <a:endParaRPr lang="es-CL" sz="1100" b="1" dirty="0"/>
                    </a:p>
                  </a:txBody>
                  <a:tcPr/>
                </a:tc>
                <a:tc>
                  <a:txBody>
                    <a:bodyPr/>
                    <a:lstStyle/>
                    <a:p>
                      <a:pPr algn="ct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2.545.731 </a:t>
                      </a:r>
                      <a:endParaRPr lang="es-CL"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2.545.731 </a:t>
                      </a:r>
                      <a:endParaRPr lang="es-C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286438">
                <a:tc>
                  <a:txBody>
                    <a:bodyPr/>
                    <a:lstStyle/>
                    <a:p>
                      <a:r>
                        <a:rPr lang="es-CL" sz="1100" b="1" dirty="0" smtClean="0"/>
                        <a:t>Total General </a:t>
                      </a:r>
                      <a:endParaRPr lang="es-CL" sz="1100" b="1" dirty="0"/>
                    </a:p>
                  </a:txBody>
                  <a:tcPr/>
                </a:tc>
                <a:tc>
                  <a:txBody>
                    <a:bodyPr/>
                    <a:lstStyle/>
                    <a:p>
                      <a:pPr algn="ct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7.028.919 </a:t>
                      </a:r>
                      <a:endParaRPr lang="es-CL"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6.932.302 </a:t>
                      </a:r>
                      <a:endParaRPr lang="es-C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bl>
          </a:graphicData>
        </a:graphic>
      </p:graphicFrame>
      <p:sp>
        <p:nvSpPr>
          <p:cNvPr id="12" name="CuadroTexto 11"/>
          <p:cNvSpPr txBox="1"/>
          <p:nvPr/>
        </p:nvSpPr>
        <p:spPr>
          <a:xfrm>
            <a:off x="309399" y="6356350"/>
            <a:ext cx="6983434"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a:t>
            </a:r>
            <a:r>
              <a:rPr lang="es-CL" dirty="0">
                <a:solidFill>
                  <a:srgbClr val="4D4D4D"/>
                </a:solidFill>
              </a:rPr>
              <a:t> Sistema Tesorería y SIGFE, 31 de diciembre del </a:t>
            </a:r>
            <a:r>
              <a:rPr lang="es-CL" dirty="0" smtClean="0">
                <a:solidFill>
                  <a:srgbClr val="4D4D4D"/>
                </a:solidFill>
              </a:rPr>
              <a:t>2021.</a:t>
            </a:r>
            <a:endParaRPr lang="es-CL" dirty="0">
              <a:solidFill>
                <a:srgbClr val="4D4D4D"/>
              </a:solidFill>
            </a:endParaRPr>
          </a:p>
        </p:txBody>
      </p:sp>
      <p:pic>
        <p:nvPicPr>
          <p:cNvPr id="11" name="Picture 3"/>
          <p:cNvPicPr>
            <a:picLocks noChangeAspect="1" noChangeArrowheads="1"/>
          </p:cNvPicPr>
          <p:nvPr/>
        </p:nvPicPr>
        <p:blipFill>
          <a:blip r:embed="rId4" cstate="print"/>
          <a:srcRect/>
          <a:stretch>
            <a:fillRect/>
          </a:stretch>
        </p:blipFill>
        <p:spPr bwMode="auto">
          <a:xfrm>
            <a:off x="1904692" y="2927438"/>
            <a:ext cx="1146119" cy="646134"/>
          </a:xfrm>
          <a:prstGeom prst="rect">
            <a:avLst/>
          </a:prstGeom>
          <a:noFill/>
          <a:ln w="9525">
            <a:noFill/>
            <a:miter lim="800000"/>
            <a:headEnd/>
            <a:tailEnd/>
          </a:ln>
        </p:spPr>
      </p:pic>
      <p:graphicFrame>
        <p:nvGraphicFramePr>
          <p:cNvPr id="15" name="Tabla 14"/>
          <p:cNvGraphicFramePr>
            <a:graphicFrameLocks noGrp="1"/>
          </p:cNvGraphicFramePr>
          <p:nvPr>
            <p:extLst>
              <p:ext uri="{D42A27DB-BD31-4B8C-83A1-F6EECF244321}">
                <p14:modId xmlns:p14="http://schemas.microsoft.com/office/powerpoint/2010/main" val="645594443"/>
              </p:ext>
            </p:extLst>
          </p:nvPr>
        </p:nvGraphicFramePr>
        <p:xfrm>
          <a:off x="3050812" y="5603882"/>
          <a:ext cx="5989022" cy="770792"/>
        </p:xfrm>
        <a:graphic>
          <a:graphicData uri="http://schemas.openxmlformats.org/drawingml/2006/table">
            <a:tbl>
              <a:tblPr/>
              <a:tblGrid>
                <a:gridCol w="1175424">
                  <a:extLst>
                    <a:ext uri="{9D8B030D-6E8A-4147-A177-3AD203B41FA5}">
                      <a16:colId xmlns:a16="http://schemas.microsoft.com/office/drawing/2014/main" xmlns="" val="20000"/>
                    </a:ext>
                  </a:extLst>
                </a:gridCol>
                <a:gridCol w="4813598">
                  <a:extLst>
                    <a:ext uri="{9D8B030D-6E8A-4147-A177-3AD203B41FA5}">
                      <a16:colId xmlns:a16="http://schemas.microsoft.com/office/drawing/2014/main" xmlns="" val="20001"/>
                    </a:ext>
                  </a:extLst>
                </a:gridCol>
              </a:tblGrid>
              <a:tr h="770792">
                <a:tc>
                  <a:txBody>
                    <a:bodyPr/>
                    <a:lstStyle/>
                    <a:p>
                      <a:pPr algn="l" rtl="0" fontAlgn="ctr"/>
                      <a:r>
                        <a:rPr lang="es-CL" sz="1000" b="1" i="0" u="none" strike="noStrike" dirty="0" smtClean="0">
                          <a:solidFill>
                            <a:srgbClr val="4D4D4D"/>
                          </a:solidFill>
                          <a:latin typeface="+mn-lt"/>
                        </a:rPr>
                        <a:t>Principales</a:t>
                      </a:r>
                      <a:r>
                        <a:rPr lang="es-CL" sz="1000" b="1" i="0" u="none" strike="noStrike" baseline="0" dirty="0" smtClean="0">
                          <a:solidFill>
                            <a:srgbClr val="4D4D4D"/>
                          </a:solidFill>
                          <a:latin typeface="+mn-lt"/>
                        </a:rPr>
                        <a:t> </a:t>
                      </a:r>
                    </a:p>
                    <a:p>
                      <a:pPr algn="l" rtl="0" fontAlgn="ctr"/>
                      <a:r>
                        <a:rPr lang="es-CL" sz="1000" b="1" i="0" u="none" strike="noStrike" baseline="0" dirty="0" smtClean="0">
                          <a:solidFill>
                            <a:srgbClr val="4D4D4D"/>
                          </a:solidFill>
                          <a:latin typeface="+mn-lt"/>
                        </a:rPr>
                        <a:t>rubros</a:t>
                      </a:r>
                      <a:r>
                        <a:rPr lang="es-CL" sz="1000" b="1" i="0" u="none" strike="noStrike" dirty="0" smtClean="0">
                          <a:solidFill>
                            <a:srgbClr val="4D4D4D"/>
                          </a:solidFill>
                          <a:latin typeface="+mn-lt"/>
                        </a:rPr>
                        <a:t>: </a:t>
                      </a:r>
                      <a:endParaRPr lang="es-CL" sz="1000" b="1" i="0" u="none" strike="noStrike" dirty="0">
                        <a:solidFill>
                          <a:srgbClr val="4D4D4D"/>
                        </a:solidFill>
                        <a:latin typeface="+mn-lt"/>
                      </a:endParaRP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just"/>
                      <a:r>
                        <a:rPr lang="es-CL" sz="1000" kern="1200" dirty="0" smtClean="0">
                          <a:solidFill>
                            <a:schemeClr val="tx1"/>
                          </a:solidFill>
                          <a:effectLst/>
                          <a:latin typeface="+mn-lt"/>
                          <a:ea typeface="+mn-ea"/>
                          <a:cs typeface="+mn-cs"/>
                        </a:rPr>
                        <a:t>Bovinos, Pradera natural, Lechuga, Ovinos, Mejoradas, Leña, Ballica/Trébol, Praderas Suplementarias, Gallinas, Avena Forrajera, Papas, Servicio de Alojamiento Turístico Rural, Frutilla, Madera, Alfalfa, Cilantro, Caprinos, Trébol rosado, Nabo Forrajero, Avena/Vicia, Lechuga Invernadero, Ajo, Acelga; estos representan el 93% de los recursos monetarios entregados y el 93% de las Solicitudes realizadas.</a:t>
                      </a:r>
                      <a:endParaRPr lang="es-CL" sz="1000" kern="1200" dirty="0">
                        <a:solidFill>
                          <a:schemeClr val="tx1"/>
                        </a:solidFill>
                        <a:effectLst/>
                        <a:latin typeface="+mn-lt"/>
                        <a:ea typeface="+mn-ea"/>
                        <a:cs typeface="+mn-cs"/>
                      </a:endParaRP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16" name="Título 2"/>
          <p:cNvSpPr>
            <a:spLocks noGrp="1"/>
          </p:cNvSpPr>
          <p:nvPr>
            <p:ph type="title"/>
          </p:nvPr>
        </p:nvSpPr>
        <p:spPr>
          <a:xfrm>
            <a:off x="457200" y="87351"/>
            <a:ext cx="8229600" cy="1143000"/>
          </a:xfrm>
        </p:spPr>
        <p:txBody>
          <a:bodyPr>
            <a:normAutofit/>
          </a:bodyPr>
          <a:lstStyle/>
          <a:p>
            <a:pPr>
              <a:spcBef>
                <a:spcPct val="20000"/>
              </a:spcBef>
            </a:pPr>
            <a:r>
              <a:rPr lang="es-CL" sz="2800" dirty="0">
                <a:solidFill>
                  <a:srgbClr val="333333"/>
                </a:solidFill>
                <a:latin typeface="Berlin Sans FB" panose="020E0602020502020306" pitchFamily="34" charset="0"/>
                <a:ea typeface="+mn-ea"/>
                <a:cs typeface="+mn-cs"/>
              </a:rPr>
              <a:t>INDAP en REGIONES  </a:t>
            </a:r>
          </a:p>
        </p:txBody>
      </p:sp>
      <p:sp>
        <p:nvSpPr>
          <p:cNvPr id="2" name="Marcador de número de diapositiva 1"/>
          <p:cNvSpPr>
            <a:spLocks noGrp="1"/>
          </p:cNvSpPr>
          <p:nvPr>
            <p:ph type="sldNum" sz="quarter" idx="12"/>
          </p:nvPr>
        </p:nvSpPr>
        <p:spPr/>
        <p:txBody>
          <a:bodyPr/>
          <a:lstStyle/>
          <a:p>
            <a:fld id="{B2AA1C21-4A01-FC47-935A-F64BC8B7BE09}" type="slidenum">
              <a:rPr lang="en-US" smtClean="0"/>
              <a:t>62</a:t>
            </a:fld>
            <a:endParaRPr lang="en-US"/>
          </a:p>
        </p:txBody>
      </p:sp>
    </p:spTree>
    <p:extLst>
      <p:ext uri="{BB962C8B-B14F-4D97-AF65-F5344CB8AC3E}">
        <p14:creationId xmlns:p14="http://schemas.microsoft.com/office/powerpoint/2010/main" val="13881141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arcador de contenido 3"/>
          <p:cNvSpPr>
            <a:spLocks noGrp="1"/>
          </p:cNvSpPr>
          <p:nvPr>
            <p:ph idx="1"/>
          </p:nvPr>
        </p:nvSpPr>
        <p:spPr>
          <a:xfrm>
            <a:off x="484742" y="910548"/>
            <a:ext cx="8229600" cy="5068544"/>
          </a:xfrm>
        </p:spPr>
        <p:txBody>
          <a:bodyPr>
            <a:normAutofit/>
          </a:bodyPr>
          <a:lstStyle/>
          <a:p>
            <a:pPr marL="0" indent="0">
              <a:buNone/>
            </a:pPr>
            <a:r>
              <a:rPr lang="es-CL" sz="2000" b="1" dirty="0" smtClean="0"/>
              <a:t>Aysén </a:t>
            </a:r>
            <a:endParaRPr lang="es-CL" sz="2000" b="1" dirty="0"/>
          </a:p>
        </p:txBody>
      </p:sp>
      <p:pic>
        <p:nvPicPr>
          <p:cNvPr id="9" name="Imagen 8"/>
          <p:cNvPicPr>
            <a:picLocks noChangeAspect="1"/>
          </p:cNvPicPr>
          <p:nvPr/>
        </p:nvPicPr>
        <p:blipFill>
          <a:blip r:embed="rId2"/>
          <a:stretch>
            <a:fillRect/>
          </a:stretch>
        </p:blipFill>
        <p:spPr>
          <a:xfrm>
            <a:off x="81550" y="1230351"/>
            <a:ext cx="696215" cy="770940"/>
          </a:xfrm>
          <a:prstGeom prst="rect">
            <a:avLst/>
          </a:prstGeom>
        </p:spPr>
      </p:pic>
      <p:sp>
        <p:nvSpPr>
          <p:cNvPr id="12" name="CuadroTexto 11"/>
          <p:cNvSpPr txBox="1"/>
          <p:nvPr/>
        </p:nvSpPr>
        <p:spPr>
          <a:xfrm>
            <a:off x="323528" y="6571457"/>
            <a:ext cx="6983434" cy="230832"/>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sz="900" b="1" dirty="0">
                <a:solidFill>
                  <a:srgbClr val="4D4D4D"/>
                </a:solidFill>
              </a:rPr>
              <a:t>Fuente:</a:t>
            </a:r>
            <a:r>
              <a:rPr lang="es-CL" sz="900" dirty="0">
                <a:solidFill>
                  <a:srgbClr val="4D4D4D"/>
                </a:solidFill>
              </a:rPr>
              <a:t> Sistema Tesorería y SIGFE, 31 de diciembre del </a:t>
            </a:r>
            <a:r>
              <a:rPr lang="es-CL" sz="900" dirty="0" smtClean="0">
                <a:solidFill>
                  <a:srgbClr val="4D4D4D"/>
                </a:solidFill>
              </a:rPr>
              <a:t>2021.</a:t>
            </a:r>
            <a:endParaRPr lang="es-CL" sz="900" dirty="0">
              <a:solidFill>
                <a:srgbClr val="4D4D4D"/>
              </a:solidFill>
            </a:endParaRPr>
          </a:p>
        </p:txBody>
      </p:sp>
      <p:sp>
        <p:nvSpPr>
          <p:cNvPr id="16" name="Título 2"/>
          <p:cNvSpPr>
            <a:spLocks noGrp="1"/>
          </p:cNvSpPr>
          <p:nvPr>
            <p:ph type="title"/>
          </p:nvPr>
        </p:nvSpPr>
        <p:spPr>
          <a:xfrm>
            <a:off x="457200" y="87351"/>
            <a:ext cx="8229600" cy="1143000"/>
          </a:xfrm>
        </p:spPr>
        <p:txBody>
          <a:bodyPr>
            <a:normAutofit/>
          </a:bodyPr>
          <a:lstStyle/>
          <a:p>
            <a:pPr>
              <a:spcBef>
                <a:spcPct val="20000"/>
              </a:spcBef>
            </a:pPr>
            <a:r>
              <a:rPr lang="es-CL" sz="2800" dirty="0">
                <a:solidFill>
                  <a:srgbClr val="333333"/>
                </a:solidFill>
                <a:latin typeface="Berlin Sans FB" panose="020E0602020502020306" pitchFamily="34" charset="0"/>
                <a:ea typeface="+mn-ea"/>
                <a:cs typeface="+mn-cs"/>
              </a:rPr>
              <a:t>INDAP en REGIONES  </a:t>
            </a:r>
          </a:p>
        </p:txBody>
      </p:sp>
      <p:sp>
        <p:nvSpPr>
          <p:cNvPr id="2" name="Marcador de número de diapositiva 1"/>
          <p:cNvSpPr>
            <a:spLocks noGrp="1"/>
          </p:cNvSpPr>
          <p:nvPr>
            <p:ph type="sldNum" sz="quarter" idx="12"/>
          </p:nvPr>
        </p:nvSpPr>
        <p:spPr/>
        <p:txBody>
          <a:bodyPr/>
          <a:lstStyle/>
          <a:p>
            <a:fld id="{B2AA1C21-4A01-FC47-935A-F64BC8B7BE09}" type="slidenum">
              <a:rPr lang="en-US" smtClean="0"/>
              <a:t>63</a:t>
            </a:fld>
            <a:endParaRPr lang="en-US"/>
          </a:p>
        </p:txBody>
      </p:sp>
      <p:graphicFrame>
        <p:nvGraphicFramePr>
          <p:cNvPr id="17" name="Tabla 16"/>
          <p:cNvGraphicFramePr>
            <a:graphicFrameLocks noGrp="1"/>
          </p:cNvGraphicFramePr>
          <p:nvPr>
            <p:extLst>
              <p:ext uri="{D42A27DB-BD31-4B8C-83A1-F6EECF244321}">
                <p14:modId xmlns:p14="http://schemas.microsoft.com/office/powerpoint/2010/main" val="2343736716"/>
              </p:ext>
            </p:extLst>
          </p:nvPr>
        </p:nvGraphicFramePr>
        <p:xfrm>
          <a:off x="906569" y="3331787"/>
          <a:ext cx="6227898" cy="878226"/>
        </p:xfrm>
        <a:graphic>
          <a:graphicData uri="http://schemas.openxmlformats.org/drawingml/2006/table">
            <a:tbl>
              <a:tblPr firstRow="1" firstCol="1" bandRow="1">
                <a:tableStyleId>{5C22544A-7EE6-4342-B048-85BDC9FD1C3A}</a:tableStyleId>
              </a:tblPr>
              <a:tblGrid>
                <a:gridCol w="1663430">
                  <a:extLst>
                    <a:ext uri="{9D8B030D-6E8A-4147-A177-3AD203B41FA5}">
                      <a16:colId xmlns:a16="http://schemas.microsoft.com/office/drawing/2014/main" xmlns="" val="20000"/>
                    </a:ext>
                  </a:extLst>
                </a:gridCol>
                <a:gridCol w="656617">
                  <a:extLst>
                    <a:ext uri="{9D8B030D-6E8A-4147-A177-3AD203B41FA5}">
                      <a16:colId xmlns:a16="http://schemas.microsoft.com/office/drawing/2014/main" xmlns="" val="20001"/>
                    </a:ext>
                  </a:extLst>
                </a:gridCol>
                <a:gridCol w="598594">
                  <a:extLst>
                    <a:ext uri="{9D8B030D-6E8A-4147-A177-3AD203B41FA5}">
                      <a16:colId xmlns:a16="http://schemas.microsoft.com/office/drawing/2014/main" xmlns="" val="20002"/>
                    </a:ext>
                  </a:extLst>
                </a:gridCol>
                <a:gridCol w="531223">
                  <a:extLst>
                    <a:ext uri="{9D8B030D-6E8A-4147-A177-3AD203B41FA5}">
                      <a16:colId xmlns:a16="http://schemas.microsoft.com/office/drawing/2014/main" xmlns="" val="20003"/>
                    </a:ext>
                  </a:extLst>
                </a:gridCol>
                <a:gridCol w="418012">
                  <a:extLst>
                    <a:ext uri="{9D8B030D-6E8A-4147-A177-3AD203B41FA5}">
                      <a16:colId xmlns:a16="http://schemas.microsoft.com/office/drawing/2014/main" xmlns="" val="20004"/>
                    </a:ext>
                  </a:extLst>
                </a:gridCol>
                <a:gridCol w="383177">
                  <a:extLst>
                    <a:ext uri="{9D8B030D-6E8A-4147-A177-3AD203B41FA5}">
                      <a16:colId xmlns:a16="http://schemas.microsoft.com/office/drawing/2014/main" xmlns="" val="20005"/>
                    </a:ext>
                  </a:extLst>
                </a:gridCol>
                <a:gridCol w="418011">
                  <a:extLst>
                    <a:ext uri="{9D8B030D-6E8A-4147-A177-3AD203B41FA5}">
                      <a16:colId xmlns:a16="http://schemas.microsoft.com/office/drawing/2014/main" xmlns="" val="20006"/>
                    </a:ext>
                  </a:extLst>
                </a:gridCol>
                <a:gridCol w="365760">
                  <a:extLst>
                    <a:ext uri="{9D8B030D-6E8A-4147-A177-3AD203B41FA5}">
                      <a16:colId xmlns:a16="http://schemas.microsoft.com/office/drawing/2014/main" xmlns="" val="20007"/>
                    </a:ext>
                  </a:extLst>
                </a:gridCol>
                <a:gridCol w="357052">
                  <a:extLst>
                    <a:ext uri="{9D8B030D-6E8A-4147-A177-3AD203B41FA5}">
                      <a16:colId xmlns:a16="http://schemas.microsoft.com/office/drawing/2014/main" xmlns="" val="20008"/>
                    </a:ext>
                  </a:extLst>
                </a:gridCol>
                <a:gridCol w="487680">
                  <a:extLst>
                    <a:ext uri="{9D8B030D-6E8A-4147-A177-3AD203B41FA5}">
                      <a16:colId xmlns:a16="http://schemas.microsoft.com/office/drawing/2014/main" xmlns="" val="20009"/>
                    </a:ext>
                  </a:extLst>
                </a:gridCol>
                <a:gridCol w="348342">
                  <a:extLst>
                    <a:ext uri="{9D8B030D-6E8A-4147-A177-3AD203B41FA5}">
                      <a16:colId xmlns:a16="http://schemas.microsoft.com/office/drawing/2014/main" xmlns="" val="20010"/>
                    </a:ext>
                  </a:extLst>
                </a:gridCol>
              </a:tblGrid>
              <a:tr h="172362">
                <a:tc rowSpan="2">
                  <a:txBody>
                    <a:bodyPr/>
                    <a:lstStyle/>
                    <a:p>
                      <a:pPr algn="ctr" rtl="0" fontAlgn="ctr"/>
                      <a:r>
                        <a:rPr lang="es-CL" sz="800" u="none" strike="noStrike" dirty="0">
                          <a:effectLst/>
                        </a:rPr>
                        <a:t>Subtitulo / 32 - Créditos</a:t>
                      </a:r>
                      <a:endParaRPr lang="es-CL" sz="800" b="1" i="0" u="none" strike="noStrike" dirty="0">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dirty="0" err="1">
                          <a:effectLst/>
                        </a:rPr>
                        <a:t>Ppto</a:t>
                      </a:r>
                      <a:r>
                        <a:rPr lang="es-CL" sz="800" u="none" strike="noStrike" dirty="0">
                          <a:effectLst/>
                        </a:rPr>
                        <a:t>. M$</a:t>
                      </a:r>
                      <a:endParaRPr lang="es-CL" sz="800" b="1" i="0" u="none" strike="noStrike" dirty="0">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a:effectLst/>
                        </a:rPr>
                        <a:t>Ejec. M$</a:t>
                      </a:r>
                      <a:endParaRPr lang="es-CL" sz="800" b="1" i="0" u="none" strike="noStrike">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dirty="0">
                          <a:effectLst/>
                        </a:rPr>
                        <a:t>Avance</a:t>
                      </a:r>
                      <a:endParaRPr lang="es-CL" sz="800" b="1" i="0" u="none" strike="noStrike" dirty="0">
                        <a:solidFill>
                          <a:srgbClr val="FFFFFF"/>
                        </a:solidFill>
                        <a:effectLst/>
                        <a:latin typeface="Calibri" panose="020F0502020204030204" pitchFamily="34" charset="0"/>
                      </a:endParaRPr>
                    </a:p>
                  </a:txBody>
                  <a:tcPr marL="8208" marR="8208" marT="8208" marB="0" anchor="ctr"/>
                </a:tc>
                <a:tc gridSpan="2">
                  <a:txBody>
                    <a:bodyPr/>
                    <a:lstStyle/>
                    <a:p>
                      <a:pPr algn="ctr" rtl="0" fontAlgn="ctr"/>
                      <a:r>
                        <a:rPr lang="es-CL" sz="800" u="none" strike="noStrike" dirty="0" err="1">
                          <a:effectLst/>
                        </a:rPr>
                        <a:t>Masc</a:t>
                      </a:r>
                      <a:r>
                        <a:rPr lang="es-CL" sz="800" u="none" strike="noStrike" dirty="0">
                          <a:effectLst/>
                        </a:rPr>
                        <a:t>.</a:t>
                      </a:r>
                      <a:endParaRPr lang="es-CL" sz="800" b="1" i="0" u="none" strike="noStrike" dirty="0">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tc gridSpan="2">
                  <a:txBody>
                    <a:bodyPr/>
                    <a:lstStyle/>
                    <a:p>
                      <a:pPr algn="ctr" rtl="0" fontAlgn="ctr"/>
                      <a:r>
                        <a:rPr lang="es-CL" sz="800" u="none" strike="noStrike">
                          <a:effectLst/>
                        </a:rPr>
                        <a:t>Fem.</a:t>
                      </a:r>
                      <a:endParaRPr lang="es-CL" sz="800" b="1" i="0" u="none" strike="noStrike">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tc rowSpan="2">
                  <a:txBody>
                    <a:bodyPr/>
                    <a:lstStyle/>
                    <a:p>
                      <a:pPr algn="ctr" rtl="0" fontAlgn="ctr"/>
                      <a:r>
                        <a:rPr lang="es-CL" sz="800" u="none" strike="noStrike">
                          <a:effectLst/>
                        </a:rPr>
                        <a:t>Pers. Jurid.</a:t>
                      </a:r>
                      <a:endParaRPr lang="es-CL" sz="800" b="1" i="0" u="none" strike="noStrike">
                        <a:solidFill>
                          <a:srgbClr val="FFFFFF"/>
                        </a:solidFill>
                        <a:effectLst/>
                        <a:latin typeface="Calibri" panose="020F0502020204030204" pitchFamily="34" charset="0"/>
                      </a:endParaRPr>
                    </a:p>
                  </a:txBody>
                  <a:tcPr marL="8208" marR="8208" marT="8208" marB="0" anchor="ctr"/>
                </a:tc>
                <a:tc gridSpan="2">
                  <a:txBody>
                    <a:bodyPr/>
                    <a:lstStyle/>
                    <a:p>
                      <a:pPr algn="ctr" rtl="0" fontAlgn="ctr"/>
                      <a:r>
                        <a:rPr lang="es-CL" sz="800" u="none" strike="noStrike">
                          <a:effectLst/>
                        </a:rPr>
                        <a:t>Total</a:t>
                      </a:r>
                      <a:endParaRPr lang="es-CL" sz="800" b="1" i="0" u="none" strike="noStrike">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extLst>
                  <a:ext uri="{0D108BD9-81ED-4DB2-BD59-A6C34878D82A}">
                    <a16:rowId xmlns:a16="http://schemas.microsoft.com/office/drawing/2014/main" xmlns="" val="10000"/>
                  </a:ext>
                </a:extLst>
              </a:tr>
              <a:tr h="180570">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vMerge="1">
                  <a:txBody>
                    <a:bodyPr/>
                    <a:lstStyle/>
                    <a:p>
                      <a:endParaRPr lang="es-CL"/>
                    </a:p>
                  </a:txBody>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extLst>
                  <a:ext uri="{0D108BD9-81ED-4DB2-BD59-A6C34878D82A}">
                    <a16:rowId xmlns:a16="http://schemas.microsoft.com/office/drawing/2014/main" xmlns="" val="10001"/>
                  </a:ext>
                </a:extLst>
              </a:tr>
              <a:tr h="180570">
                <a:tc>
                  <a:txBody>
                    <a:bodyPr/>
                    <a:lstStyle/>
                    <a:p>
                      <a:pPr algn="l" rtl="0" fontAlgn="ctr"/>
                      <a:r>
                        <a:rPr lang="es-CL" sz="800" u="none" strike="noStrike">
                          <a:effectLst/>
                        </a:rPr>
                        <a:t>32.04.004 - Créditos Corto Plazo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1.422.880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1.413.157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99,32%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rtl="0" fontAlgn="ctr"/>
                      <a:r>
                        <a:rPr lang="es-CL" sz="900" b="0" i="0" u="none" strike="noStrike" dirty="0" smtClean="0">
                          <a:solidFill>
                            <a:srgbClr val="000000"/>
                          </a:solidFill>
                          <a:effectLst/>
                          <a:latin typeface="Calibri" panose="020F0502020204030204" pitchFamily="34" charset="0"/>
                        </a:rPr>
                        <a:t>326</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111</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204</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54</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2</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530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165</a:t>
                      </a:r>
                      <a:endParaRPr lang="es-CL"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2"/>
                  </a:ext>
                </a:extLst>
              </a:tr>
              <a:tr h="172362">
                <a:tc>
                  <a:txBody>
                    <a:bodyPr/>
                    <a:lstStyle/>
                    <a:p>
                      <a:pPr algn="l" rtl="0" fontAlgn="ctr"/>
                      <a:r>
                        <a:rPr lang="es-CL" sz="800" u="none" strike="noStrike">
                          <a:effectLst/>
                        </a:rPr>
                        <a:t>32.04.005 - Créditos Largo Plazo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659.006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651.433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98,85%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rtl="0" fontAlgn="ctr"/>
                      <a:r>
                        <a:rPr lang="es-CL" sz="900" b="0" i="0" u="none" strike="noStrike" dirty="0" smtClean="0">
                          <a:solidFill>
                            <a:srgbClr val="000000"/>
                          </a:solidFill>
                          <a:effectLst/>
                          <a:latin typeface="Calibri" panose="020F0502020204030204" pitchFamily="34" charset="0"/>
                        </a:rPr>
                        <a:t>139</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292</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103</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185</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4</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242</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477</a:t>
                      </a:r>
                      <a:endParaRPr lang="es-CL"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3"/>
                  </a:ext>
                </a:extLst>
              </a:tr>
              <a:tr h="172362">
                <a:tc>
                  <a:txBody>
                    <a:bodyPr/>
                    <a:lstStyle/>
                    <a:p>
                      <a:pPr algn="l" rtl="0" fontAlgn="ctr"/>
                      <a:r>
                        <a:rPr lang="es-CL" sz="800" b="1" u="none" strike="noStrike" dirty="0">
                          <a:effectLst/>
                        </a:rPr>
                        <a:t>Total</a:t>
                      </a:r>
                      <a:endParaRPr lang="es-CL" sz="800" b="1" i="0" u="none" strike="noStrike" dirty="0">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b="1">
                          <a:effectLst/>
                          <a:latin typeface="Calibri" panose="020F0502020204030204" pitchFamily="34" charset="0"/>
                          <a:ea typeface="Calibri" panose="020F0502020204030204" pitchFamily="34" charset="0"/>
                          <a:cs typeface="Calibri" panose="020F0502020204030204" pitchFamily="34" charset="0"/>
                        </a:rPr>
                        <a:t>2.081.886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latin typeface="Calibri" panose="020F0502020204030204" pitchFamily="34" charset="0"/>
                          <a:ea typeface="Calibri" panose="020F0502020204030204" pitchFamily="34" charset="0"/>
                          <a:cs typeface="Calibri" panose="020F0502020204030204" pitchFamily="34" charset="0"/>
                        </a:rPr>
                        <a:t>2.064.590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latin typeface="Calibri" panose="020F0502020204030204" pitchFamily="34" charset="0"/>
                          <a:ea typeface="Calibri" panose="020F0502020204030204" pitchFamily="34" charset="0"/>
                          <a:cs typeface="Calibri" panose="020F0502020204030204" pitchFamily="34" charset="0"/>
                        </a:rPr>
                        <a:t>99,17%</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5">
                  <a:txBody>
                    <a:bodyPr/>
                    <a:lstStyle/>
                    <a:p>
                      <a:pPr algn="ctr" rtl="0" fontAlgn="ctr"/>
                      <a:r>
                        <a:rPr lang="es-CL" sz="800" b="1" u="none" strike="noStrike" dirty="0">
                          <a:effectLst/>
                        </a:rPr>
                        <a:t>Total de Créditos directos otorgados</a:t>
                      </a:r>
                      <a:endParaRPr lang="es-CL" sz="800" b="1" i="0" u="none" strike="noStrike" dirty="0">
                        <a:solidFill>
                          <a:srgbClr val="000000"/>
                        </a:solidFill>
                        <a:effectLst/>
                        <a:latin typeface="Calibri" panose="020F0502020204030204" pitchFamily="34" charset="0"/>
                      </a:endParaRPr>
                    </a:p>
                  </a:txBody>
                  <a:tcPr marL="8208" marR="8208" marT="8208" marB="0" anchor="ct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gridSpan="2">
                  <a:txBody>
                    <a:bodyPr/>
                    <a:lstStyle/>
                    <a:p>
                      <a:pPr algn="ctr" rtl="0" fontAlgn="ctr"/>
                      <a:r>
                        <a:rPr lang="es-CL" sz="800" b="1" i="0" u="none" strike="noStrike" dirty="0" smtClean="0">
                          <a:solidFill>
                            <a:srgbClr val="000000"/>
                          </a:solidFill>
                          <a:effectLst/>
                          <a:latin typeface="Calibri" panose="020F0502020204030204" pitchFamily="34" charset="0"/>
                        </a:rPr>
                        <a:t>772</a:t>
                      </a:r>
                      <a:endParaRPr lang="es-CL" sz="800" b="1" i="0" u="none" strike="noStrike" dirty="0">
                        <a:solidFill>
                          <a:srgbClr val="000000"/>
                        </a:solidFill>
                        <a:effectLst/>
                        <a:latin typeface="Calibri" panose="020F0502020204030204" pitchFamily="34" charset="0"/>
                      </a:endParaRPr>
                    </a:p>
                  </a:txBody>
                  <a:tcPr marL="8208" marR="8208" marT="8208" marB="0" anchor="ctr"/>
                </a:tc>
                <a:tc hMerge="1">
                  <a:txBody>
                    <a:bodyPr/>
                    <a:lstStyle/>
                    <a:p>
                      <a:endParaRPr lang="es-CL"/>
                    </a:p>
                  </a:txBody>
                  <a:tcPr/>
                </a:tc>
                <a:extLst>
                  <a:ext uri="{0D108BD9-81ED-4DB2-BD59-A6C34878D82A}">
                    <a16:rowId xmlns:a16="http://schemas.microsoft.com/office/drawing/2014/main" xmlns="" val="10006"/>
                  </a:ext>
                </a:extLst>
              </a:tr>
            </a:tbl>
          </a:graphicData>
        </a:graphic>
      </p:graphicFrame>
      <p:graphicFrame>
        <p:nvGraphicFramePr>
          <p:cNvPr id="3" name="Tabla 2"/>
          <p:cNvGraphicFramePr>
            <a:graphicFrameLocks noGrp="1"/>
          </p:cNvGraphicFramePr>
          <p:nvPr>
            <p:extLst>
              <p:ext uri="{D42A27DB-BD31-4B8C-83A1-F6EECF244321}">
                <p14:modId xmlns:p14="http://schemas.microsoft.com/office/powerpoint/2010/main" val="2814917519"/>
              </p:ext>
            </p:extLst>
          </p:nvPr>
        </p:nvGraphicFramePr>
        <p:xfrm>
          <a:off x="906569" y="1341120"/>
          <a:ext cx="6210935" cy="1754510"/>
        </p:xfrm>
        <a:graphic>
          <a:graphicData uri="http://schemas.openxmlformats.org/drawingml/2006/table">
            <a:tbl>
              <a:tblPr firstRow="1" firstCol="1" bandRow="1">
                <a:tableStyleId>{5C22544A-7EE6-4342-B048-85BDC9FD1C3A}</a:tableStyleId>
              </a:tblPr>
              <a:tblGrid>
                <a:gridCol w="2533650">
                  <a:extLst>
                    <a:ext uri="{9D8B030D-6E8A-4147-A177-3AD203B41FA5}">
                      <a16:colId xmlns:a16="http://schemas.microsoft.com/office/drawing/2014/main" xmlns="" val="20000"/>
                    </a:ext>
                  </a:extLst>
                </a:gridCol>
                <a:gridCol w="706755">
                  <a:extLst>
                    <a:ext uri="{9D8B030D-6E8A-4147-A177-3AD203B41FA5}">
                      <a16:colId xmlns:a16="http://schemas.microsoft.com/office/drawing/2014/main" xmlns="" val="20001"/>
                    </a:ext>
                  </a:extLst>
                </a:gridCol>
                <a:gridCol w="630555">
                  <a:extLst>
                    <a:ext uri="{9D8B030D-6E8A-4147-A177-3AD203B41FA5}">
                      <a16:colId xmlns:a16="http://schemas.microsoft.com/office/drawing/2014/main" xmlns="" val="20002"/>
                    </a:ext>
                  </a:extLst>
                </a:gridCol>
                <a:gridCol w="539750">
                  <a:extLst>
                    <a:ext uri="{9D8B030D-6E8A-4147-A177-3AD203B41FA5}">
                      <a16:colId xmlns:a16="http://schemas.microsoft.com/office/drawing/2014/main" xmlns="" val="20003"/>
                    </a:ext>
                  </a:extLst>
                </a:gridCol>
                <a:gridCol w="450215">
                  <a:extLst>
                    <a:ext uri="{9D8B030D-6E8A-4147-A177-3AD203B41FA5}">
                      <a16:colId xmlns:a16="http://schemas.microsoft.com/office/drawing/2014/main" xmlns="" val="20004"/>
                    </a:ext>
                  </a:extLst>
                </a:gridCol>
                <a:gridCol w="450215">
                  <a:extLst>
                    <a:ext uri="{9D8B030D-6E8A-4147-A177-3AD203B41FA5}">
                      <a16:colId xmlns:a16="http://schemas.microsoft.com/office/drawing/2014/main" xmlns="" val="20005"/>
                    </a:ext>
                  </a:extLst>
                </a:gridCol>
                <a:gridCol w="449580">
                  <a:extLst>
                    <a:ext uri="{9D8B030D-6E8A-4147-A177-3AD203B41FA5}">
                      <a16:colId xmlns:a16="http://schemas.microsoft.com/office/drawing/2014/main" xmlns="" val="20006"/>
                    </a:ext>
                  </a:extLst>
                </a:gridCol>
                <a:gridCol w="450215">
                  <a:extLst>
                    <a:ext uri="{9D8B030D-6E8A-4147-A177-3AD203B41FA5}">
                      <a16:colId xmlns:a16="http://schemas.microsoft.com/office/drawing/2014/main" xmlns="" val="20007"/>
                    </a:ext>
                  </a:extLst>
                </a:gridCol>
              </a:tblGrid>
              <a:tr h="222954">
                <a:tc>
                  <a:txBody>
                    <a:bodyPr/>
                    <a:lstStyle/>
                    <a:p>
                      <a:pPr>
                        <a:lnSpc>
                          <a:spcPct val="107000"/>
                        </a:lnSpc>
                        <a:spcAft>
                          <a:spcPts val="0"/>
                        </a:spcAft>
                      </a:pPr>
                      <a:r>
                        <a:rPr lang="es-CL" sz="900" dirty="0">
                          <a:effectLst/>
                        </a:rPr>
                        <a:t>Subtitulo / 24 - Transferencias Corrientes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Ppto.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Ejec.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Avance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Masc.</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Fem.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Pers. Jurid.</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Total</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0"/>
                  </a:ext>
                </a:extLst>
              </a:tr>
              <a:tr h="0">
                <a:tc>
                  <a:txBody>
                    <a:bodyPr/>
                    <a:lstStyle/>
                    <a:p>
                      <a:pPr>
                        <a:lnSpc>
                          <a:spcPct val="107000"/>
                        </a:lnSpc>
                        <a:spcAft>
                          <a:spcPts val="0"/>
                        </a:spcAft>
                      </a:pPr>
                      <a:r>
                        <a:rPr lang="es-CL" sz="900">
                          <a:effectLst/>
                        </a:rPr>
                        <a:t>24.01.386 - Seguro Agrícola</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1"/>
                  </a:ext>
                </a:extLst>
              </a:tr>
              <a:tr h="0">
                <a:tc>
                  <a:txBody>
                    <a:bodyPr/>
                    <a:lstStyle/>
                    <a:p>
                      <a:pPr>
                        <a:lnSpc>
                          <a:spcPct val="107000"/>
                        </a:lnSpc>
                        <a:spcAft>
                          <a:spcPts val="0"/>
                        </a:spcAft>
                      </a:pPr>
                      <a:r>
                        <a:rPr lang="es-CL" sz="900">
                          <a:effectLst/>
                        </a:rPr>
                        <a:t>24.01.389 - Sistema de Incentivos Ley Nº 20,412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958.961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910.508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94,95%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246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367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2"/>
                  </a:ext>
                </a:extLst>
              </a:tr>
              <a:tr h="0">
                <a:tc>
                  <a:txBody>
                    <a:bodyPr/>
                    <a:lstStyle/>
                    <a:p>
                      <a:pPr>
                        <a:lnSpc>
                          <a:spcPct val="107000"/>
                        </a:lnSpc>
                        <a:spcAft>
                          <a:spcPts val="0"/>
                        </a:spcAft>
                      </a:pPr>
                      <a:r>
                        <a:rPr lang="es-CL" sz="900">
                          <a:effectLst/>
                        </a:rPr>
                        <a:t>24.01.404 - Emergencias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16.697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16.697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3"/>
                  </a:ext>
                </a:extLst>
              </a:tr>
              <a:tr h="0">
                <a:tc>
                  <a:txBody>
                    <a:bodyPr/>
                    <a:lstStyle/>
                    <a:p>
                      <a:pPr>
                        <a:lnSpc>
                          <a:spcPct val="107000"/>
                        </a:lnSpc>
                        <a:spcAft>
                          <a:spcPts val="0"/>
                        </a:spcAft>
                      </a:pPr>
                      <a:r>
                        <a:rPr lang="es-CL" sz="900">
                          <a:effectLst/>
                        </a:rPr>
                        <a:t>24.01.407 - Desarrollo Capacidades Productivas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49.481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48.787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98,60%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4"/>
                  </a:ext>
                </a:extLst>
              </a:tr>
              <a:tr h="0">
                <a:tc>
                  <a:txBody>
                    <a:bodyPr/>
                    <a:lstStyle/>
                    <a:p>
                      <a:pPr>
                        <a:lnSpc>
                          <a:spcPct val="107000"/>
                        </a:lnSpc>
                        <a:spcAft>
                          <a:spcPts val="0"/>
                        </a:spcAft>
                      </a:pPr>
                      <a:r>
                        <a:rPr lang="es-CL" sz="900">
                          <a:effectLst/>
                        </a:rPr>
                        <a:t>24.01.415 - Servicios De Asesoría Técnica - SAT</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105.746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103.365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97,75%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5"/>
                  </a:ext>
                </a:extLst>
              </a:tr>
              <a:tr h="0">
                <a:tc>
                  <a:txBody>
                    <a:bodyPr/>
                    <a:lstStyle/>
                    <a:p>
                      <a:pPr>
                        <a:lnSpc>
                          <a:spcPct val="107000"/>
                        </a:lnSpc>
                        <a:spcAft>
                          <a:spcPts val="0"/>
                        </a:spcAft>
                      </a:pPr>
                      <a:r>
                        <a:rPr lang="es-CL" sz="900">
                          <a:effectLst/>
                        </a:rPr>
                        <a:t>24.01.416 - Programa PRODESAL Asesorías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388.859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388.859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194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256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456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6"/>
                  </a:ext>
                </a:extLst>
              </a:tr>
              <a:tr h="0">
                <a:tc>
                  <a:txBody>
                    <a:bodyPr/>
                    <a:lstStyle/>
                    <a:p>
                      <a:pPr>
                        <a:lnSpc>
                          <a:spcPct val="107000"/>
                        </a:lnSpc>
                        <a:spcAft>
                          <a:spcPts val="0"/>
                        </a:spcAft>
                      </a:pPr>
                      <a:r>
                        <a:rPr lang="es-CL" sz="900" dirty="0">
                          <a:effectLst/>
                        </a:rPr>
                        <a:t>24.01.418 - Programa PDTI Asesorías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29.368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29.368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8"/>
                  </a:ext>
                </a:extLst>
              </a:tr>
              <a:tr h="0">
                <a:tc>
                  <a:txBody>
                    <a:bodyPr/>
                    <a:lstStyle/>
                    <a:p>
                      <a:pPr>
                        <a:lnSpc>
                          <a:spcPct val="107000"/>
                        </a:lnSpc>
                        <a:spcAft>
                          <a:spcPts val="0"/>
                        </a:spcAft>
                      </a:pPr>
                      <a:r>
                        <a:rPr lang="es-CL" sz="900" dirty="0">
                          <a:effectLst/>
                        </a:rPr>
                        <a:t>24.01.420 - Alianzas Productivas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15.800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15.800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1</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0</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0"/>
                  </a:ext>
                </a:extLst>
              </a:tr>
              <a:tr h="0">
                <a:tc>
                  <a:txBody>
                    <a:bodyPr/>
                    <a:lstStyle/>
                    <a:p>
                      <a:pPr>
                        <a:lnSpc>
                          <a:spcPct val="107000"/>
                        </a:lnSpc>
                        <a:spcAft>
                          <a:spcPts val="0"/>
                        </a:spcAft>
                      </a:pPr>
                      <a:r>
                        <a:rPr lang="es-CL" sz="900">
                          <a:effectLst/>
                        </a:rPr>
                        <a:t>24.01.421 - Asesoría para Comercialización</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37.200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37.200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1"/>
                  </a:ext>
                </a:extLst>
              </a:tr>
              <a:tr h="0">
                <a:tc>
                  <a:txBody>
                    <a:bodyPr/>
                    <a:lstStyle/>
                    <a:p>
                      <a:pPr>
                        <a:lnSpc>
                          <a:spcPct val="107000"/>
                        </a:lnSpc>
                        <a:spcAft>
                          <a:spcPts val="0"/>
                        </a:spcAft>
                      </a:pPr>
                      <a:r>
                        <a:rPr lang="es-CL" sz="900" b="1">
                          <a:effectLst/>
                        </a:rPr>
                        <a:t>Total</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1.602.112</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1.550.583</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96,78%</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460</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397</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33</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890</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2"/>
                  </a:ext>
                </a:extLst>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466730938"/>
              </p:ext>
            </p:extLst>
          </p:nvPr>
        </p:nvGraphicFramePr>
        <p:xfrm>
          <a:off x="906569" y="4425120"/>
          <a:ext cx="6209031" cy="1614238"/>
        </p:xfrm>
        <a:graphic>
          <a:graphicData uri="http://schemas.openxmlformats.org/drawingml/2006/table">
            <a:tbl>
              <a:tblPr firstRow="1" firstCol="1" bandRow="1">
                <a:tableStyleId>{5C22544A-7EE6-4342-B048-85BDC9FD1C3A}</a:tableStyleId>
              </a:tblPr>
              <a:tblGrid>
                <a:gridCol w="2521031">
                  <a:extLst>
                    <a:ext uri="{9D8B030D-6E8A-4147-A177-3AD203B41FA5}">
                      <a16:colId xmlns:a16="http://schemas.microsoft.com/office/drawing/2014/main" xmlns="" val="20000"/>
                    </a:ext>
                  </a:extLst>
                </a:gridCol>
                <a:gridCol w="723013">
                  <a:extLst>
                    <a:ext uri="{9D8B030D-6E8A-4147-A177-3AD203B41FA5}">
                      <a16:colId xmlns:a16="http://schemas.microsoft.com/office/drawing/2014/main" xmlns="" val="20001"/>
                    </a:ext>
                  </a:extLst>
                </a:gridCol>
                <a:gridCol w="626611">
                  <a:extLst>
                    <a:ext uri="{9D8B030D-6E8A-4147-A177-3AD203B41FA5}">
                      <a16:colId xmlns:a16="http://schemas.microsoft.com/office/drawing/2014/main" xmlns="" val="20002"/>
                    </a:ext>
                  </a:extLst>
                </a:gridCol>
                <a:gridCol w="530844">
                  <a:extLst>
                    <a:ext uri="{9D8B030D-6E8A-4147-A177-3AD203B41FA5}">
                      <a16:colId xmlns:a16="http://schemas.microsoft.com/office/drawing/2014/main" xmlns="" val="20003"/>
                    </a:ext>
                  </a:extLst>
                </a:gridCol>
                <a:gridCol w="461079">
                  <a:extLst>
                    <a:ext uri="{9D8B030D-6E8A-4147-A177-3AD203B41FA5}">
                      <a16:colId xmlns:a16="http://schemas.microsoft.com/office/drawing/2014/main" xmlns="" val="20004"/>
                    </a:ext>
                  </a:extLst>
                </a:gridCol>
                <a:gridCol w="431271">
                  <a:extLst>
                    <a:ext uri="{9D8B030D-6E8A-4147-A177-3AD203B41FA5}">
                      <a16:colId xmlns:a16="http://schemas.microsoft.com/office/drawing/2014/main" xmlns="" val="20005"/>
                    </a:ext>
                  </a:extLst>
                </a:gridCol>
                <a:gridCol w="419221">
                  <a:extLst>
                    <a:ext uri="{9D8B030D-6E8A-4147-A177-3AD203B41FA5}">
                      <a16:colId xmlns:a16="http://schemas.microsoft.com/office/drawing/2014/main" xmlns="" val="20006"/>
                    </a:ext>
                  </a:extLst>
                </a:gridCol>
                <a:gridCol w="495961">
                  <a:extLst>
                    <a:ext uri="{9D8B030D-6E8A-4147-A177-3AD203B41FA5}">
                      <a16:colId xmlns:a16="http://schemas.microsoft.com/office/drawing/2014/main" xmlns="" val="20007"/>
                    </a:ext>
                  </a:extLst>
                </a:gridCol>
              </a:tblGrid>
              <a:tr h="0">
                <a:tc>
                  <a:txBody>
                    <a:bodyPr/>
                    <a:lstStyle/>
                    <a:p>
                      <a:pPr>
                        <a:lnSpc>
                          <a:spcPct val="107000"/>
                        </a:lnSpc>
                        <a:spcAft>
                          <a:spcPts val="0"/>
                        </a:spcAft>
                      </a:pPr>
                      <a:r>
                        <a:rPr lang="es-CL" sz="900" dirty="0">
                          <a:effectLst/>
                        </a:rPr>
                        <a:t>Subtitulo / 33 - Transferencias de Capital</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Ppto.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Ejec.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Avance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Masc.</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Fem.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Pers. Jurid.</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Total</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0"/>
                  </a:ext>
                </a:extLst>
              </a:tr>
              <a:tr h="0">
                <a:tc>
                  <a:txBody>
                    <a:bodyPr/>
                    <a:lstStyle/>
                    <a:p>
                      <a:pPr>
                        <a:lnSpc>
                          <a:spcPct val="107000"/>
                        </a:lnSpc>
                        <a:spcAft>
                          <a:spcPts val="0"/>
                        </a:spcAft>
                      </a:pPr>
                      <a:r>
                        <a:rPr lang="es-CL" sz="900">
                          <a:effectLst/>
                        </a:rPr>
                        <a:t>33.01.001 - Riego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142.031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133.654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94,10%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1"/>
                  </a:ext>
                </a:extLst>
              </a:tr>
              <a:tr h="0">
                <a:tc>
                  <a:txBody>
                    <a:bodyPr/>
                    <a:lstStyle/>
                    <a:p>
                      <a:pPr>
                        <a:lnSpc>
                          <a:spcPct val="107000"/>
                        </a:lnSpc>
                        <a:spcAft>
                          <a:spcPts val="0"/>
                        </a:spcAft>
                      </a:pPr>
                      <a:r>
                        <a:rPr lang="es-CL" sz="900">
                          <a:effectLst/>
                        </a:rPr>
                        <a:t>33.01.002 - Programa PDI</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134.396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126.244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93,93%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2"/>
                  </a:ext>
                </a:extLst>
              </a:tr>
              <a:tr h="0">
                <a:tc>
                  <a:txBody>
                    <a:bodyPr/>
                    <a:lstStyle/>
                    <a:p>
                      <a:pPr>
                        <a:lnSpc>
                          <a:spcPct val="107000"/>
                        </a:lnSpc>
                        <a:spcAft>
                          <a:spcPts val="0"/>
                        </a:spcAft>
                      </a:pPr>
                      <a:r>
                        <a:rPr lang="es-CL" sz="900">
                          <a:effectLst/>
                        </a:rPr>
                        <a:t>33.01.006 - Programa PRODESAL Inversiones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361.223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355.645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98,46%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353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393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746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3"/>
                  </a:ext>
                </a:extLst>
              </a:tr>
              <a:tr h="0">
                <a:tc>
                  <a:txBody>
                    <a:bodyPr/>
                    <a:lstStyle/>
                    <a:p>
                      <a:pPr>
                        <a:lnSpc>
                          <a:spcPct val="107000"/>
                        </a:lnSpc>
                        <a:spcAft>
                          <a:spcPts val="0"/>
                        </a:spcAft>
                      </a:pPr>
                      <a:r>
                        <a:rPr lang="es-CL" sz="900">
                          <a:effectLst/>
                        </a:rPr>
                        <a:t>33.01.007 - Programa PDTI Inversiones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12.741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12.741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4"/>
                  </a:ext>
                </a:extLst>
              </a:tr>
              <a:tr h="0">
                <a:tc>
                  <a:txBody>
                    <a:bodyPr/>
                    <a:lstStyle/>
                    <a:p>
                      <a:pPr>
                        <a:lnSpc>
                          <a:spcPct val="107000"/>
                        </a:lnSpc>
                        <a:spcAft>
                          <a:spcPts val="0"/>
                        </a:spcAft>
                      </a:pPr>
                      <a:r>
                        <a:rPr lang="es-CL" sz="900">
                          <a:effectLst/>
                        </a:rPr>
                        <a:t>33.01.008 - Programa Praderas Suplementarias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102.279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99.736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97,51%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126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5"/>
                  </a:ext>
                </a:extLst>
              </a:tr>
              <a:tr h="0">
                <a:tc>
                  <a:txBody>
                    <a:bodyPr/>
                    <a:lstStyle/>
                    <a:p>
                      <a:pPr>
                        <a:lnSpc>
                          <a:spcPct val="107000"/>
                        </a:lnSpc>
                        <a:spcAft>
                          <a:spcPts val="0"/>
                        </a:spcAft>
                      </a:pPr>
                      <a:r>
                        <a:rPr lang="es-CL" sz="900" dirty="0">
                          <a:effectLst/>
                        </a:rPr>
                        <a:t>33.01.010 - Convenio INDAP - PRODEMU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15.714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14.116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89,83%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7"/>
                  </a:ext>
                </a:extLst>
              </a:tr>
              <a:tr h="0">
                <a:tc>
                  <a:txBody>
                    <a:bodyPr/>
                    <a:lstStyle/>
                    <a:p>
                      <a:pPr>
                        <a:lnSpc>
                          <a:spcPct val="107000"/>
                        </a:lnSpc>
                        <a:spcAft>
                          <a:spcPts val="0"/>
                        </a:spcAft>
                      </a:pPr>
                      <a:r>
                        <a:rPr lang="es-CL" sz="900" dirty="0">
                          <a:effectLst/>
                        </a:rPr>
                        <a:t>33.01.012 - Inversiones para Comercialización</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5.973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5.973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0</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0</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0</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0</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9"/>
                  </a:ext>
                </a:extLst>
              </a:tr>
              <a:tr h="0">
                <a:tc>
                  <a:txBody>
                    <a:bodyPr/>
                    <a:lstStyle/>
                    <a:p>
                      <a:pPr>
                        <a:lnSpc>
                          <a:spcPct val="107000"/>
                        </a:lnSpc>
                        <a:spcAft>
                          <a:spcPts val="0"/>
                        </a:spcAft>
                      </a:pPr>
                      <a:r>
                        <a:rPr lang="es-CL" sz="900">
                          <a:effectLst/>
                        </a:rPr>
                        <a:t>33.01.013 - Inversiones SAT</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24.834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23.291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93,79%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0"/>
                  </a:ext>
                </a:extLst>
              </a:tr>
              <a:tr h="0">
                <a:tc>
                  <a:txBody>
                    <a:bodyPr/>
                    <a:lstStyle/>
                    <a:p>
                      <a:pPr>
                        <a:lnSpc>
                          <a:spcPct val="107000"/>
                        </a:lnSpc>
                        <a:spcAft>
                          <a:spcPts val="0"/>
                        </a:spcAft>
                      </a:pPr>
                      <a:r>
                        <a:rPr lang="es-CL" sz="900">
                          <a:effectLst/>
                        </a:rPr>
                        <a:t>Total</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799.190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771.398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96,52%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489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543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1.049</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1"/>
                  </a:ext>
                </a:extLst>
              </a:tr>
            </a:tbl>
          </a:graphicData>
        </a:graphic>
      </p:graphicFrame>
      <p:graphicFrame>
        <p:nvGraphicFramePr>
          <p:cNvPr id="18" name="Gráfico 17"/>
          <p:cNvGraphicFramePr/>
          <p:nvPr>
            <p:extLst>
              <p:ext uri="{D42A27DB-BD31-4B8C-83A1-F6EECF244321}">
                <p14:modId xmlns:p14="http://schemas.microsoft.com/office/powerpoint/2010/main" val="2470182532"/>
              </p:ext>
            </p:extLst>
          </p:nvPr>
        </p:nvGraphicFramePr>
        <p:xfrm>
          <a:off x="7134467" y="1529261"/>
          <a:ext cx="1891030" cy="150163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ráfico 18"/>
          <p:cNvGraphicFramePr/>
          <p:nvPr>
            <p:extLst>
              <p:ext uri="{D42A27DB-BD31-4B8C-83A1-F6EECF244321}">
                <p14:modId xmlns:p14="http://schemas.microsoft.com/office/powerpoint/2010/main" val="3655167722"/>
              </p:ext>
            </p:extLst>
          </p:nvPr>
        </p:nvGraphicFramePr>
        <p:xfrm>
          <a:off x="7134467" y="3200210"/>
          <a:ext cx="1891665" cy="130777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Gráfico 19"/>
          <p:cNvGraphicFramePr/>
          <p:nvPr>
            <p:extLst>
              <p:ext uri="{D42A27DB-BD31-4B8C-83A1-F6EECF244321}">
                <p14:modId xmlns:p14="http://schemas.microsoft.com/office/powerpoint/2010/main" val="3952410240"/>
              </p:ext>
            </p:extLst>
          </p:nvPr>
        </p:nvGraphicFramePr>
        <p:xfrm>
          <a:off x="7134467" y="4527005"/>
          <a:ext cx="1891665" cy="142937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94112957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arcador de contenido 3"/>
          <p:cNvSpPr>
            <a:spLocks noGrp="1"/>
          </p:cNvSpPr>
          <p:nvPr>
            <p:ph idx="1"/>
          </p:nvPr>
        </p:nvSpPr>
        <p:spPr>
          <a:xfrm>
            <a:off x="484742" y="1002535"/>
            <a:ext cx="8229600" cy="4859223"/>
          </a:xfrm>
        </p:spPr>
        <p:txBody>
          <a:bodyPr/>
          <a:lstStyle/>
          <a:p>
            <a:pPr marL="0" indent="0">
              <a:buNone/>
            </a:pPr>
            <a:r>
              <a:rPr lang="es-CL" sz="2000" b="1" dirty="0" smtClean="0"/>
              <a:t>Magallanes </a:t>
            </a:r>
          </a:p>
          <a:p>
            <a:pPr marL="0" indent="0">
              <a:buNone/>
            </a:pPr>
            <a:endParaRPr lang="es-CL" sz="2000" b="1" dirty="0"/>
          </a:p>
          <a:p>
            <a:pPr marL="0" indent="0">
              <a:buNone/>
            </a:pPr>
            <a:endParaRPr lang="es-CL" sz="2000" b="1" dirty="0" smtClean="0"/>
          </a:p>
          <a:p>
            <a:pPr marL="0" indent="0">
              <a:buNone/>
            </a:pPr>
            <a:endParaRPr lang="es-CL" sz="2000" b="1" dirty="0"/>
          </a:p>
          <a:p>
            <a:pPr marL="0" indent="0">
              <a:buNone/>
            </a:pPr>
            <a:endParaRPr lang="es-CL" sz="2000" b="1" dirty="0" smtClean="0"/>
          </a:p>
          <a:p>
            <a:pPr marL="0" indent="0">
              <a:buNone/>
            </a:pPr>
            <a:endParaRPr lang="es-CL" sz="2000" b="1" dirty="0"/>
          </a:p>
          <a:p>
            <a:pPr marL="0" indent="0">
              <a:buNone/>
            </a:pPr>
            <a:endParaRPr lang="es-CL" sz="2000" b="1" dirty="0" smtClean="0"/>
          </a:p>
          <a:p>
            <a:pPr marL="0" indent="0">
              <a:buNone/>
            </a:pPr>
            <a:endParaRPr lang="es-CL" sz="2000" b="1" dirty="0" smtClean="0"/>
          </a:p>
          <a:p>
            <a:pPr marL="0" indent="0">
              <a:buNone/>
            </a:pPr>
            <a:endParaRPr lang="es-CL" sz="2000" b="1" dirty="0"/>
          </a:p>
          <a:p>
            <a:pPr marL="0" indent="0">
              <a:buNone/>
            </a:pPr>
            <a:r>
              <a:rPr lang="es-CL" sz="1800" dirty="0" smtClean="0"/>
              <a:t>Agencias de Área</a:t>
            </a:r>
          </a:p>
          <a:p>
            <a:pPr marL="0" indent="0">
              <a:buNone/>
            </a:pPr>
            <a:r>
              <a:rPr lang="es-CL" sz="1800" dirty="0" smtClean="0"/>
              <a:t>Puerto Natales</a:t>
            </a:r>
          </a:p>
          <a:p>
            <a:pPr marL="0" indent="0">
              <a:buNone/>
            </a:pPr>
            <a:r>
              <a:rPr lang="es-CL" sz="1800" dirty="0" smtClean="0"/>
              <a:t>Puerto Porvenir</a:t>
            </a:r>
          </a:p>
          <a:p>
            <a:pPr marL="0" indent="0">
              <a:buNone/>
            </a:pPr>
            <a:r>
              <a:rPr lang="es-CL" sz="1800" dirty="0" smtClean="0"/>
              <a:t>Punta Arenas </a:t>
            </a:r>
            <a:endParaRPr lang="es-CL" sz="1800" dirty="0"/>
          </a:p>
        </p:txBody>
      </p:sp>
      <p:pic>
        <p:nvPicPr>
          <p:cNvPr id="9" name="Imagen 8"/>
          <p:cNvPicPr>
            <a:picLocks noChangeAspect="1"/>
          </p:cNvPicPr>
          <p:nvPr/>
        </p:nvPicPr>
        <p:blipFill>
          <a:blip r:embed="rId2"/>
          <a:stretch>
            <a:fillRect/>
          </a:stretch>
        </p:blipFill>
        <p:spPr>
          <a:xfrm>
            <a:off x="484742" y="1846950"/>
            <a:ext cx="1896020" cy="2255716"/>
          </a:xfrm>
          <a:prstGeom prst="rect">
            <a:avLst/>
          </a:prstGeom>
        </p:spPr>
      </p:pic>
      <p:pic>
        <p:nvPicPr>
          <p:cNvPr id="2" name="Imagen 1"/>
          <p:cNvPicPr>
            <a:picLocks noChangeAspect="1"/>
          </p:cNvPicPr>
          <p:nvPr/>
        </p:nvPicPr>
        <p:blipFill>
          <a:blip r:embed="rId3"/>
          <a:stretch>
            <a:fillRect/>
          </a:stretch>
        </p:blipFill>
        <p:spPr>
          <a:xfrm>
            <a:off x="333758" y="4720539"/>
            <a:ext cx="246885" cy="236807"/>
          </a:xfrm>
          <a:prstGeom prst="rect">
            <a:avLst/>
          </a:prstGeom>
        </p:spPr>
      </p:pic>
      <p:pic>
        <p:nvPicPr>
          <p:cNvPr id="5" name="Imagen 4"/>
          <p:cNvPicPr>
            <a:picLocks noChangeAspect="1"/>
          </p:cNvPicPr>
          <p:nvPr/>
        </p:nvPicPr>
        <p:blipFill>
          <a:blip r:embed="rId3"/>
          <a:stretch>
            <a:fillRect/>
          </a:stretch>
        </p:blipFill>
        <p:spPr>
          <a:xfrm>
            <a:off x="333758" y="5389756"/>
            <a:ext cx="246885" cy="236807"/>
          </a:xfrm>
          <a:prstGeom prst="rect">
            <a:avLst/>
          </a:prstGeom>
        </p:spPr>
      </p:pic>
      <p:pic>
        <p:nvPicPr>
          <p:cNvPr id="6" name="Imagen 5"/>
          <p:cNvPicPr>
            <a:picLocks noChangeAspect="1"/>
          </p:cNvPicPr>
          <p:nvPr/>
        </p:nvPicPr>
        <p:blipFill>
          <a:blip r:embed="rId3"/>
          <a:stretch>
            <a:fillRect/>
          </a:stretch>
        </p:blipFill>
        <p:spPr>
          <a:xfrm>
            <a:off x="347529" y="5042715"/>
            <a:ext cx="246885" cy="236807"/>
          </a:xfrm>
          <a:prstGeom prst="rect">
            <a:avLst/>
          </a:prstGeom>
        </p:spPr>
      </p:pic>
      <p:graphicFrame>
        <p:nvGraphicFramePr>
          <p:cNvPr id="13" name="Tabla 12"/>
          <p:cNvGraphicFramePr>
            <a:graphicFrameLocks noGrp="1"/>
          </p:cNvGraphicFramePr>
          <p:nvPr>
            <p:extLst>
              <p:ext uri="{D42A27DB-BD31-4B8C-83A1-F6EECF244321}">
                <p14:modId xmlns:p14="http://schemas.microsoft.com/office/powerpoint/2010/main" val="1714372771"/>
              </p:ext>
            </p:extLst>
          </p:nvPr>
        </p:nvGraphicFramePr>
        <p:xfrm>
          <a:off x="2973603" y="1476796"/>
          <a:ext cx="5704459" cy="1901363"/>
        </p:xfrm>
        <a:graphic>
          <a:graphicData uri="http://schemas.openxmlformats.org/drawingml/2006/table">
            <a:tbl>
              <a:tblPr firstRow="1" bandRow="1">
                <a:tableStyleId>{5C22544A-7EE6-4342-B048-85BDC9FD1C3A}</a:tableStyleId>
              </a:tblPr>
              <a:tblGrid>
                <a:gridCol w="4118030">
                  <a:extLst>
                    <a:ext uri="{9D8B030D-6E8A-4147-A177-3AD203B41FA5}">
                      <a16:colId xmlns:a16="http://schemas.microsoft.com/office/drawing/2014/main" xmlns="" val="20000"/>
                    </a:ext>
                  </a:extLst>
                </a:gridCol>
                <a:gridCol w="914400">
                  <a:extLst>
                    <a:ext uri="{9D8B030D-6E8A-4147-A177-3AD203B41FA5}">
                      <a16:colId xmlns:a16="http://schemas.microsoft.com/office/drawing/2014/main" xmlns="" val="20001"/>
                    </a:ext>
                  </a:extLst>
                </a:gridCol>
                <a:gridCol w="672029">
                  <a:extLst>
                    <a:ext uri="{9D8B030D-6E8A-4147-A177-3AD203B41FA5}">
                      <a16:colId xmlns:a16="http://schemas.microsoft.com/office/drawing/2014/main" xmlns="" val="20002"/>
                    </a:ext>
                  </a:extLst>
                </a:gridCol>
              </a:tblGrid>
              <a:tr h="370840">
                <a:tc>
                  <a:txBody>
                    <a:bodyPr/>
                    <a:lstStyle/>
                    <a:p>
                      <a:r>
                        <a:rPr lang="es-CL" sz="1100" dirty="0" smtClean="0"/>
                        <a:t>ITEM</a:t>
                      </a:r>
                      <a:endParaRPr lang="es-CL" sz="1100" dirty="0"/>
                    </a:p>
                  </a:txBody>
                  <a:tcPr/>
                </a:tc>
                <a:tc>
                  <a:txBody>
                    <a:bodyPr/>
                    <a:lstStyle/>
                    <a:p>
                      <a:pPr algn="ctr"/>
                      <a:r>
                        <a:rPr lang="es-CL" sz="1100" dirty="0" smtClean="0"/>
                        <a:t>2021</a:t>
                      </a:r>
                      <a:endParaRPr lang="es-CL" sz="1100" dirty="0"/>
                    </a:p>
                  </a:txBody>
                  <a:tcPr/>
                </a:tc>
                <a:tc>
                  <a:txBody>
                    <a:bodyPr/>
                    <a:lstStyle/>
                    <a:p>
                      <a:pPr algn="ctr"/>
                      <a:r>
                        <a:rPr lang="es-CL" sz="1100" dirty="0" smtClean="0"/>
                        <a:t>%</a:t>
                      </a:r>
                      <a:endParaRPr lang="es-CL" sz="1100" dirty="0"/>
                    </a:p>
                  </a:txBody>
                  <a:tcPr/>
                </a:tc>
                <a:extLst>
                  <a:ext uri="{0D108BD9-81ED-4DB2-BD59-A6C34878D82A}">
                    <a16:rowId xmlns:a16="http://schemas.microsoft.com/office/drawing/2014/main" xmlns="" val="10000"/>
                  </a:ext>
                </a:extLst>
              </a:tr>
              <a:tr h="286439">
                <a:tc>
                  <a:txBody>
                    <a:bodyPr/>
                    <a:lstStyle/>
                    <a:p>
                      <a:r>
                        <a:rPr lang="es-CL" sz="1100" dirty="0" smtClean="0"/>
                        <a:t>Número de usuarias/os total (incluidos Emergencia) </a:t>
                      </a:r>
                      <a:endParaRPr lang="es-CL" sz="1100" dirty="0"/>
                    </a:p>
                  </a:txBody>
                  <a:tcP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421</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100%</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370840">
                <a:tc>
                  <a:txBody>
                    <a:bodyPr/>
                    <a:lstStyle/>
                    <a:p>
                      <a:r>
                        <a:rPr lang="es-CL" sz="1100" dirty="0" smtClean="0"/>
                        <a:t>Número de usuarias/os pertenecientes a pueblos originarios </a:t>
                      </a:r>
                      <a:endParaRPr lang="es-CL" sz="1100" dirty="0"/>
                    </a:p>
                  </a:txBody>
                  <a:tcP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124</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29%</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300393">
                <a:tc>
                  <a:txBody>
                    <a:bodyPr/>
                    <a:lstStyle/>
                    <a:p>
                      <a:r>
                        <a:rPr lang="es-CL" sz="1100" dirty="0" smtClean="0"/>
                        <a:t>Número total de usuarias</a:t>
                      </a:r>
                      <a:endParaRPr lang="es-CL" sz="1100" dirty="0"/>
                    </a:p>
                  </a:txBody>
                  <a:tcP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213</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51%</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286412">
                <a:tc>
                  <a:txBody>
                    <a:bodyPr/>
                    <a:lstStyle/>
                    <a:p>
                      <a:r>
                        <a:rPr lang="es-CL" sz="1100" dirty="0" smtClean="0"/>
                        <a:t>Número</a:t>
                      </a:r>
                      <a:r>
                        <a:rPr lang="es-CL" sz="1100" baseline="0" dirty="0" smtClean="0"/>
                        <a:t> total de usuarias/os jóvenes</a:t>
                      </a:r>
                      <a:endParaRPr lang="es-CL" sz="1100" dirty="0"/>
                    </a:p>
                  </a:txBody>
                  <a:tcP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24</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a:t>
                      </a:r>
                      <a:endParaRPr lang="es-CL" sz="1400" b="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286439">
                <a:tc>
                  <a:txBody>
                    <a:bodyPr/>
                    <a:lstStyle/>
                    <a:p>
                      <a:r>
                        <a:rPr lang="es-CL" sz="1100" dirty="0" smtClean="0"/>
                        <a:t>Promedio de edad</a:t>
                      </a:r>
                      <a:endParaRPr lang="es-CL" sz="1100" dirty="0"/>
                    </a:p>
                  </a:txBody>
                  <a:tcPr/>
                </a:tc>
                <a:tc gridSpan="2">
                  <a:txBody>
                    <a:bodyPr/>
                    <a:lstStyle/>
                    <a:p>
                      <a:pPr algn="ctr"/>
                      <a:r>
                        <a:rPr lang="es-CL" sz="1100" dirty="0" smtClean="0"/>
                        <a:t>60 años </a:t>
                      </a:r>
                      <a:endParaRPr lang="es-CL" sz="1100" dirty="0"/>
                    </a:p>
                  </a:txBody>
                  <a:tcPr/>
                </a:tc>
                <a:tc hMerge="1">
                  <a:txBody>
                    <a:bodyPr/>
                    <a:lstStyle/>
                    <a:p>
                      <a:endParaRPr lang="es-CL" dirty="0"/>
                    </a:p>
                  </a:txBody>
                  <a:tcPr/>
                </a:tc>
                <a:extLst>
                  <a:ext uri="{0D108BD9-81ED-4DB2-BD59-A6C34878D82A}">
                    <a16:rowId xmlns:a16="http://schemas.microsoft.com/office/drawing/2014/main" xmlns="" val="10005"/>
                  </a:ext>
                </a:extLst>
              </a:tr>
            </a:tbl>
          </a:graphicData>
        </a:graphic>
      </p:graphicFrame>
      <p:graphicFrame>
        <p:nvGraphicFramePr>
          <p:cNvPr id="14" name="Tabla 13"/>
          <p:cNvGraphicFramePr>
            <a:graphicFrameLocks noGrp="1"/>
          </p:cNvGraphicFramePr>
          <p:nvPr>
            <p:extLst>
              <p:ext uri="{D42A27DB-BD31-4B8C-83A1-F6EECF244321}">
                <p14:modId xmlns:p14="http://schemas.microsoft.com/office/powerpoint/2010/main" val="1606460417"/>
              </p:ext>
            </p:extLst>
          </p:nvPr>
        </p:nvGraphicFramePr>
        <p:xfrm>
          <a:off x="2995636" y="3491523"/>
          <a:ext cx="5704460" cy="2103083"/>
        </p:xfrm>
        <a:graphic>
          <a:graphicData uri="http://schemas.openxmlformats.org/drawingml/2006/table">
            <a:tbl>
              <a:tblPr firstRow="1" bandRow="1">
                <a:tableStyleId>{5C22544A-7EE6-4342-B048-85BDC9FD1C3A}</a:tableStyleId>
              </a:tblPr>
              <a:tblGrid>
                <a:gridCol w="2530260">
                  <a:extLst>
                    <a:ext uri="{9D8B030D-6E8A-4147-A177-3AD203B41FA5}">
                      <a16:colId xmlns:a16="http://schemas.microsoft.com/office/drawing/2014/main" xmlns="" val="20000"/>
                    </a:ext>
                  </a:extLst>
                </a:gridCol>
                <a:gridCol w="1676041">
                  <a:extLst>
                    <a:ext uri="{9D8B030D-6E8A-4147-A177-3AD203B41FA5}">
                      <a16:colId xmlns:a16="http://schemas.microsoft.com/office/drawing/2014/main" xmlns="" val="20001"/>
                    </a:ext>
                  </a:extLst>
                </a:gridCol>
                <a:gridCol w="1498159">
                  <a:extLst>
                    <a:ext uri="{9D8B030D-6E8A-4147-A177-3AD203B41FA5}">
                      <a16:colId xmlns:a16="http://schemas.microsoft.com/office/drawing/2014/main" xmlns="" val="20002"/>
                    </a:ext>
                  </a:extLst>
                </a:gridCol>
              </a:tblGrid>
              <a:tr h="342347">
                <a:tc>
                  <a:txBody>
                    <a:bodyPr/>
                    <a:lstStyle/>
                    <a:p>
                      <a:r>
                        <a:rPr lang="es-CL" sz="1100" dirty="0" smtClean="0"/>
                        <a:t>Subtítulo</a:t>
                      </a:r>
                      <a:endParaRPr lang="es-CL" sz="1100" dirty="0"/>
                    </a:p>
                  </a:txBody>
                  <a:tcPr/>
                </a:tc>
                <a:tc>
                  <a:txBody>
                    <a:bodyPr/>
                    <a:lstStyle/>
                    <a:p>
                      <a:pPr algn="ctr" rtl="0" fontAlgn="ctr"/>
                      <a:r>
                        <a:rPr lang="es-CL" sz="1100" b="1" i="0" u="none" strike="noStrike" dirty="0">
                          <a:solidFill>
                            <a:srgbClr val="FFFFFF"/>
                          </a:solidFill>
                          <a:effectLst/>
                          <a:latin typeface="Calibri" panose="020F0502020204030204" pitchFamily="34" charset="0"/>
                        </a:rPr>
                        <a:t>Presupuesto M$ </a:t>
                      </a:r>
                      <a:r>
                        <a:rPr lang="es-CL" sz="1100" b="1" i="0" u="none" strike="noStrike" dirty="0" smtClean="0">
                          <a:solidFill>
                            <a:srgbClr val="FFFFFF"/>
                          </a:solidFill>
                          <a:effectLst/>
                          <a:latin typeface="Calibri" panose="020F0502020204030204" pitchFamily="34" charset="0"/>
                        </a:rPr>
                        <a:t>2021</a:t>
                      </a:r>
                      <a:endParaRPr lang="es-CL" sz="1100" b="1" i="0" u="none" strike="noStrike" dirty="0">
                        <a:solidFill>
                          <a:srgbClr val="FFFFFF"/>
                        </a:solidFill>
                        <a:effectLst/>
                        <a:latin typeface="Calibri" panose="020F0502020204030204" pitchFamily="34" charset="0"/>
                      </a:endParaRPr>
                    </a:p>
                  </a:txBody>
                  <a:tcPr marL="7620" marR="7620" marT="7620" marB="0" anchor="ctr"/>
                </a:tc>
                <a:tc>
                  <a:txBody>
                    <a:bodyPr/>
                    <a:lstStyle/>
                    <a:p>
                      <a:pPr algn="ctr" rtl="0" fontAlgn="ctr"/>
                      <a:r>
                        <a:rPr lang="es-CL" sz="1100" b="1" i="0" u="none" strike="noStrike" dirty="0">
                          <a:solidFill>
                            <a:srgbClr val="FFFFFF"/>
                          </a:solidFill>
                          <a:effectLst/>
                          <a:latin typeface="Calibri" panose="020F0502020204030204" pitchFamily="34" charset="0"/>
                        </a:rPr>
                        <a:t>Ejecución M$ </a:t>
                      </a:r>
                      <a:r>
                        <a:rPr lang="es-CL" sz="1100" b="1" i="0" u="none" strike="noStrike" dirty="0" smtClean="0">
                          <a:solidFill>
                            <a:srgbClr val="FFFFFF"/>
                          </a:solidFill>
                          <a:effectLst/>
                          <a:latin typeface="Calibri" panose="020F0502020204030204" pitchFamily="34" charset="0"/>
                        </a:rPr>
                        <a:t>2021</a:t>
                      </a:r>
                      <a:endParaRPr lang="es-CL" sz="1100" b="1" i="0" u="none" strike="noStrike" dirty="0">
                        <a:solidFill>
                          <a:srgbClr val="FFFFFF"/>
                        </a:solidFill>
                        <a:effectLst/>
                        <a:latin typeface="Calibri" panose="020F0502020204030204" pitchFamily="34" charset="0"/>
                      </a:endParaRPr>
                    </a:p>
                  </a:txBody>
                  <a:tcPr marL="7620" marR="7620" marT="7620" marB="0" anchor="ctr"/>
                </a:tc>
                <a:extLst>
                  <a:ext uri="{0D108BD9-81ED-4DB2-BD59-A6C34878D82A}">
                    <a16:rowId xmlns:a16="http://schemas.microsoft.com/office/drawing/2014/main" xmlns="" val="10000"/>
                  </a:ext>
                </a:extLst>
              </a:tr>
              <a:tr h="295493">
                <a:tc>
                  <a:txBody>
                    <a:bodyPr/>
                    <a:lstStyle/>
                    <a:p>
                      <a:r>
                        <a:rPr lang="es-CL" sz="1100" dirty="0" smtClean="0"/>
                        <a:t>24 Transferencias</a:t>
                      </a:r>
                      <a:r>
                        <a:rPr lang="es-CL" sz="1100" baseline="0" dirty="0" smtClean="0"/>
                        <a:t> corrientes</a:t>
                      </a:r>
                      <a:endParaRPr lang="es-CL" sz="1100" dirty="0"/>
                    </a:p>
                  </a:txBody>
                  <a:tcP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373.556 </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365.885 </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264405">
                <a:tc>
                  <a:txBody>
                    <a:bodyPr/>
                    <a:lstStyle/>
                    <a:p>
                      <a:r>
                        <a:rPr lang="es-CL" sz="1100" dirty="0" smtClean="0"/>
                        <a:t>32 Préstamos</a:t>
                      </a:r>
                      <a:endParaRPr lang="es-CL" sz="1100" dirty="0"/>
                    </a:p>
                  </a:txBody>
                  <a:tcP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350.787 </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342.112 </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319489">
                <a:tc>
                  <a:txBody>
                    <a:bodyPr/>
                    <a:lstStyle/>
                    <a:p>
                      <a:r>
                        <a:rPr lang="es-CL" sz="1100" dirty="0" smtClean="0"/>
                        <a:t>33 Transferencia de capital</a:t>
                      </a:r>
                      <a:endParaRPr lang="es-CL" sz="1100" dirty="0"/>
                    </a:p>
                  </a:txBody>
                  <a:tcP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293.173 </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0">
                          <a:solidFill>
                            <a:srgbClr val="000000"/>
                          </a:solidFill>
                          <a:effectLst/>
                          <a:latin typeface="Calibri" panose="020F0502020204030204" pitchFamily="34" charset="0"/>
                          <a:ea typeface="Calibri" panose="020F0502020204030204" pitchFamily="34" charset="0"/>
                          <a:cs typeface="Calibri" panose="020F0502020204030204" pitchFamily="34" charset="0"/>
                        </a:rPr>
                        <a:t>280.608 </a:t>
                      </a:r>
                      <a:endParaRPr lang="es-CL" sz="1400" b="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297455">
                <a:tc>
                  <a:txBody>
                    <a:bodyPr/>
                    <a:lstStyle/>
                    <a:p>
                      <a:r>
                        <a:rPr lang="es-CL" sz="1100" b="1" dirty="0" smtClean="0"/>
                        <a:t>Subtotal Productos Estratégicos</a:t>
                      </a:r>
                      <a:r>
                        <a:rPr lang="es-CL" sz="1100" b="1" baseline="0" dirty="0" smtClean="0"/>
                        <a:t> </a:t>
                      </a:r>
                      <a:endParaRPr lang="es-CL" sz="1100" b="1" dirty="0"/>
                    </a:p>
                  </a:txBody>
                  <a:tcPr/>
                </a:tc>
                <a:tc>
                  <a:txBody>
                    <a:bodyPr/>
                    <a:lstStyle/>
                    <a:p>
                      <a:pPr algn="ct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1.017.516 </a:t>
                      </a:r>
                      <a:endParaRPr lang="es-CL"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988.605 </a:t>
                      </a:r>
                      <a:endParaRPr lang="es-CL"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297456">
                <a:tc>
                  <a:txBody>
                    <a:bodyPr/>
                    <a:lstStyle/>
                    <a:p>
                      <a:r>
                        <a:rPr lang="es-CL" sz="1100" b="1" dirty="0" smtClean="0"/>
                        <a:t>Subtotal Gestión Interna </a:t>
                      </a:r>
                      <a:endParaRPr lang="es-CL" sz="1100" b="1" dirty="0"/>
                    </a:p>
                  </a:txBody>
                  <a:tcP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886.848 </a:t>
                      </a:r>
                      <a:endParaRPr lang="es-C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886.848 </a:t>
                      </a:r>
                      <a:endParaRPr lang="es-CL"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286438">
                <a:tc>
                  <a:txBody>
                    <a:bodyPr/>
                    <a:lstStyle/>
                    <a:p>
                      <a:r>
                        <a:rPr lang="es-CL" sz="1100" b="1" dirty="0" smtClean="0"/>
                        <a:t>Total General </a:t>
                      </a:r>
                      <a:endParaRPr lang="es-CL" sz="1100" b="1" dirty="0"/>
                    </a:p>
                  </a:txBody>
                  <a:tcPr/>
                </a:tc>
                <a:tc>
                  <a:txBody>
                    <a:bodyPr/>
                    <a:lstStyle/>
                    <a:p>
                      <a:pPr algn="ctr">
                        <a:lnSpc>
                          <a:spcPct val="107000"/>
                        </a:lnSpc>
                        <a:spcAft>
                          <a:spcPts val="0"/>
                        </a:spcAft>
                      </a:pPr>
                      <a:r>
                        <a:rPr lang="es-CL" sz="1100" b="1">
                          <a:solidFill>
                            <a:srgbClr val="000000"/>
                          </a:solidFill>
                          <a:effectLst/>
                          <a:latin typeface="Calibri" panose="020F0502020204030204" pitchFamily="34" charset="0"/>
                          <a:ea typeface="Calibri" panose="020F0502020204030204" pitchFamily="34" charset="0"/>
                          <a:cs typeface="Calibri" panose="020F0502020204030204" pitchFamily="34" charset="0"/>
                        </a:rPr>
                        <a:t>1.904.364 </a:t>
                      </a:r>
                      <a:endParaRPr lang="es-CL" sz="1400" b="1">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1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1.875.453 </a:t>
                      </a:r>
                      <a:endParaRPr lang="es-CL" sz="14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bl>
          </a:graphicData>
        </a:graphic>
      </p:graphicFrame>
      <p:sp>
        <p:nvSpPr>
          <p:cNvPr id="12" name="CuadroTexto 11"/>
          <p:cNvSpPr txBox="1"/>
          <p:nvPr/>
        </p:nvSpPr>
        <p:spPr>
          <a:xfrm>
            <a:off x="323528" y="6331782"/>
            <a:ext cx="6983434"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a:t>
            </a:r>
            <a:r>
              <a:rPr lang="es-CL" dirty="0">
                <a:solidFill>
                  <a:srgbClr val="4D4D4D"/>
                </a:solidFill>
              </a:rPr>
              <a:t> Sistema Tesorería y SIGFE, 31 de diciembre del </a:t>
            </a:r>
            <a:r>
              <a:rPr lang="es-CL" dirty="0" smtClean="0">
                <a:solidFill>
                  <a:srgbClr val="4D4D4D"/>
                </a:solidFill>
              </a:rPr>
              <a:t>2021.</a:t>
            </a:r>
            <a:endParaRPr lang="es-CL" dirty="0">
              <a:solidFill>
                <a:srgbClr val="4D4D4D"/>
              </a:solidFill>
            </a:endParaRPr>
          </a:p>
        </p:txBody>
      </p:sp>
      <p:pic>
        <p:nvPicPr>
          <p:cNvPr id="11" name="Picture 3"/>
          <p:cNvPicPr>
            <a:picLocks noChangeAspect="1" noChangeArrowheads="1"/>
          </p:cNvPicPr>
          <p:nvPr/>
        </p:nvPicPr>
        <p:blipFill>
          <a:blip r:embed="rId4" cstate="print"/>
          <a:srcRect/>
          <a:stretch>
            <a:fillRect/>
          </a:stretch>
        </p:blipFill>
        <p:spPr bwMode="auto">
          <a:xfrm>
            <a:off x="1419958" y="2073336"/>
            <a:ext cx="1111788" cy="626780"/>
          </a:xfrm>
          <a:prstGeom prst="rect">
            <a:avLst/>
          </a:prstGeom>
          <a:noFill/>
          <a:ln w="9525">
            <a:noFill/>
            <a:miter lim="800000"/>
            <a:headEnd/>
            <a:tailEnd/>
          </a:ln>
        </p:spPr>
      </p:pic>
      <p:graphicFrame>
        <p:nvGraphicFramePr>
          <p:cNvPr id="15" name="Tabla 14"/>
          <p:cNvGraphicFramePr>
            <a:graphicFrameLocks noGrp="1"/>
          </p:cNvGraphicFramePr>
          <p:nvPr>
            <p:extLst>
              <p:ext uri="{D42A27DB-BD31-4B8C-83A1-F6EECF244321}">
                <p14:modId xmlns:p14="http://schemas.microsoft.com/office/powerpoint/2010/main" val="3625853575"/>
              </p:ext>
            </p:extLst>
          </p:nvPr>
        </p:nvGraphicFramePr>
        <p:xfrm>
          <a:off x="3613219" y="5632675"/>
          <a:ext cx="5173728" cy="916375"/>
        </p:xfrm>
        <a:graphic>
          <a:graphicData uri="http://schemas.openxmlformats.org/drawingml/2006/table">
            <a:tbl>
              <a:tblPr/>
              <a:tblGrid>
                <a:gridCol w="1015412">
                  <a:extLst>
                    <a:ext uri="{9D8B030D-6E8A-4147-A177-3AD203B41FA5}">
                      <a16:colId xmlns:a16="http://schemas.microsoft.com/office/drawing/2014/main" xmlns="" val="20000"/>
                    </a:ext>
                  </a:extLst>
                </a:gridCol>
                <a:gridCol w="4158316">
                  <a:extLst>
                    <a:ext uri="{9D8B030D-6E8A-4147-A177-3AD203B41FA5}">
                      <a16:colId xmlns:a16="http://schemas.microsoft.com/office/drawing/2014/main" xmlns="" val="20001"/>
                    </a:ext>
                  </a:extLst>
                </a:gridCol>
              </a:tblGrid>
              <a:tr h="865779">
                <a:tc>
                  <a:txBody>
                    <a:bodyPr/>
                    <a:lstStyle/>
                    <a:p>
                      <a:pPr algn="l" rtl="0" fontAlgn="ctr"/>
                      <a:r>
                        <a:rPr lang="es-CL" sz="1000" b="1" i="0" u="none" strike="noStrike" dirty="0" smtClean="0">
                          <a:solidFill>
                            <a:srgbClr val="4D4D4D"/>
                          </a:solidFill>
                          <a:latin typeface="+mn-lt"/>
                        </a:rPr>
                        <a:t>Principales</a:t>
                      </a:r>
                      <a:r>
                        <a:rPr lang="es-CL" sz="1000" b="1" i="0" u="none" strike="noStrike" baseline="0" dirty="0" smtClean="0">
                          <a:solidFill>
                            <a:srgbClr val="4D4D4D"/>
                          </a:solidFill>
                          <a:latin typeface="+mn-lt"/>
                        </a:rPr>
                        <a:t> </a:t>
                      </a:r>
                    </a:p>
                    <a:p>
                      <a:pPr algn="l" rtl="0" fontAlgn="ctr"/>
                      <a:r>
                        <a:rPr lang="es-CL" sz="1000" b="1" i="0" u="none" strike="noStrike" baseline="0" dirty="0" smtClean="0">
                          <a:solidFill>
                            <a:srgbClr val="4D4D4D"/>
                          </a:solidFill>
                          <a:latin typeface="+mn-lt"/>
                        </a:rPr>
                        <a:t>rubros</a:t>
                      </a:r>
                      <a:r>
                        <a:rPr lang="es-CL" sz="1000" b="1" i="0" u="none" strike="noStrike" dirty="0" smtClean="0">
                          <a:solidFill>
                            <a:srgbClr val="4D4D4D"/>
                          </a:solidFill>
                          <a:latin typeface="+mn-lt"/>
                        </a:rPr>
                        <a:t>: </a:t>
                      </a:r>
                      <a:endParaRPr lang="es-CL" sz="1000" b="1" i="0" u="none" strike="noStrike" dirty="0">
                        <a:solidFill>
                          <a:srgbClr val="4D4D4D"/>
                        </a:solidFill>
                        <a:latin typeface="+mn-lt"/>
                      </a:endParaRP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tc>
                  <a:txBody>
                    <a:bodyPr/>
                    <a:lstStyle/>
                    <a:p>
                      <a:pPr algn="just" fontAlgn="b"/>
                      <a:r>
                        <a:rPr lang="es-CL" sz="1000" kern="1200" dirty="0" smtClean="0">
                          <a:solidFill>
                            <a:schemeClr val="tx1"/>
                          </a:solidFill>
                          <a:effectLst/>
                          <a:latin typeface="+mn-lt"/>
                          <a:ea typeface="+mn-ea"/>
                          <a:cs typeface="+mn-cs"/>
                        </a:rPr>
                        <a:t>Lechuga, Papas, Lechuga Invernadero, Ovinos, Avena Forrajera, Bovinos, Gallinas, Acelga, Frutilla, Alfalfa, Cilantro, Zanahoria, Mejoradas, Pepino ensalada, Avena/Ballica, Animal, Cilantro Invernadero, Ballica/Trébol, Leña, Ornamentales, Artificiales, Alstroemerias, Arveja, Acelga Invernadero, Pradera natural; estos representan el 94% de los recursos monetarios entregados y el 96% de las Solicitudes realizadas.</a:t>
                      </a:r>
                      <a:endParaRPr lang="es-CL" sz="1000" b="0" i="0" u="none" strike="noStrike" dirty="0">
                        <a:solidFill>
                          <a:srgbClr val="4D4D4D"/>
                        </a:solidFill>
                        <a:latin typeface="Calibri"/>
                      </a:endParaRPr>
                    </a:p>
                  </a:txBody>
                  <a:tcPr marL="1975" marR="1975" marT="1975" marB="0" anchor="ctr">
                    <a:lnL>
                      <a:noFill/>
                    </a:lnL>
                    <a:lnR>
                      <a:noFill/>
                    </a:lnR>
                    <a:lnT>
                      <a:noFill/>
                    </a:lnT>
                    <a:lnB w="3175" cap="flat" cmpd="sng" algn="ctr">
                      <a:noFill/>
                      <a:prstDash val="sysDash"/>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0"/>
                  </a:ext>
                </a:extLst>
              </a:tr>
            </a:tbl>
          </a:graphicData>
        </a:graphic>
      </p:graphicFrame>
      <p:sp>
        <p:nvSpPr>
          <p:cNvPr id="17" name="Título 2"/>
          <p:cNvSpPr>
            <a:spLocks noGrp="1"/>
          </p:cNvSpPr>
          <p:nvPr>
            <p:ph type="title"/>
          </p:nvPr>
        </p:nvSpPr>
        <p:spPr>
          <a:xfrm>
            <a:off x="457200" y="87351"/>
            <a:ext cx="8229600" cy="1143000"/>
          </a:xfrm>
        </p:spPr>
        <p:txBody>
          <a:bodyPr>
            <a:normAutofit/>
          </a:bodyPr>
          <a:lstStyle/>
          <a:p>
            <a:pPr>
              <a:spcBef>
                <a:spcPct val="20000"/>
              </a:spcBef>
            </a:pPr>
            <a:r>
              <a:rPr lang="es-CL" sz="2800" dirty="0">
                <a:solidFill>
                  <a:srgbClr val="333333"/>
                </a:solidFill>
                <a:latin typeface="Berlin Sans FB" panose="020E0602020502020306" pitchFamily="34" charset="0"/>
                <a:ea typeface="+mn-ea"/>
                <a:cs typeface="+mn-cs"/>
              </a:rPr>
              <a:t>INDAP en REGIONES  </a:t>
            </a:r>
          </a:p>
        </p:txBody>
      </p:sp>
      <p:sp>
        <p:nvSpPr>
          <p:cNvPr id="3" name="Marcador de número de diapositiva 2"/>
          <p:cNvSpPr>
            <a:spLocks noGrp="1"/>
          </p:cNvSpPr>
          <p:nvPr>
            <p:ph type="sldNum" sz="quarter" idx="12"/>
          </p:nvPr>
        </p:nvSpPr>
        <p:spPr/>
        <p:txBody>
          <a:bodyPr/>
          <a:lstStyle/>
          <a:p>
            <a:fld id="{B2AA1C21-4A01-FC47-935A-F64BC8B7BE09}" type="slidenum">
              <a:rPr lang="en-US" smtClean="0"/>
              <a:t>64</a:t>
            </a:fld>
            <a:endParaRPr lang="en-US"/>
          </a:p>
        </p:txBody>
      </p:sp>
    </p:spTree>
    <p:extLst>
      <p:ext uri="{BB962C8B-B14F-4D97-AF65-F5344CB8AC3E}">
        <p14:creationId xmlns:p14="http://schemas.microsoft.com/office/powerpoint/2010/main" val="258005905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arcador de contenido 3"/>
          <p:cNvSpPr>
            <a:spLocks noGrp="1"/>
          </p:cNvSpPr>
          <p:nvPr>
            <p:ph idx="1"/>
          </p:nvPr>
        </p:nvSpPr>
        <p:spPr>
          <a:xfrm>
            <a:off x="484742" y="906740"/>
            <a:ext cx="8229600" cy="4859223"/>
          </a:xfrm>
        </p:spPr>
        <p:txBody>
          <a:bodyPr/>
          <a:lstStyle/>
          <a:p>
            <a:pPr marL="0" indent="0">
              <a:buNone/>
            </a:pPr>
            <a:r>
              <a:rPr lang="es-CL" sz="2000" b="1" dirty="0" smtClean="0"/>
              <a:t>Magallanes </a:t>
            </a:r>
          </a:p>
          <a:p>
            <a:pPr marL="0" indent="0">
              <a:buNone/>
            </a:pPr>
            <a:endParaRPr lang="es-CL" sz="2000" b="1" dirty="0"/>
          </a:p>
          <a:p>
            <a:pPr marL="0" indent="0">
              <a:buNone/>
            </a:pPr>
            <a:endParaRPr lang="es-CL" sz="2000" b="1" dirty="0" smtClean="0"/>
          </a:p>
          <a:p>
            <a:pPr marL="0" indent="0">
              <a:buNone/>
            </a:pPr>
            <a:endParaRPr lang="es-CL" sz="2000" b="1" dirty="0"/>
          </a:p>
        </p:txBody>
      </p:sp>
      <p:pic>
        <p:nvPicPr>
          <p:cNvPr id="9" name="Imagen 8"/>
          <p:cNvPicPr>
            <a:picLocks noChangeAspect="1"/>
          </p:cNvPicPr>
          <p:nvPr/>
        </p:nvPicPr>
        <p:blipFill>
          <a:blip r:embed="rId2"/>
          <a:stretch>
            <a:fillRect/>
          </a:stretch>
        </p:blipFill>
        <p:spPr>
          <a:xfrm>
            <a:off x="86115" y="1340585"/>
            <a:ext cx="797254" cy="948502"/>
          </a:xfrm>
          <a:prstGeom prst="rect">
            <a:avLst/>
          </a:prstGeom>
        </p:spPr>
      </p:pic>
      <p:sp>
        <p:nvSpPr>
          <p:cNvPr id="12" name="CuadroTexto 11"/>
          <p:cNvSpPr txBox="1"/>
          <p:nvPr/>
        </p:nvSpPr>
        <p:spPr>
          <a:xfrm>
            <a:off x="323528" y="6585352"/>
            <a:ext cx="6983434" cy="230832"/>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sz="900" b="1" dirty="0">
                <a:solidFill>
                  <a:srgbClr val="4D4D4D"/>
                </a:solidFill>
              </a:rPr>
              <a:t>Fuente:</a:t>
            </a:r>
            <a:r>
              <a:rPr lang="es-CL" sz="900" dirty="0">
                <a:solidFill>
                  <a:srgbClr val="4D4D4D"/>
                </a:solidFill>
              </a:rPr>
              <a:t> Sistema Tesorería y SIGFE, 31 de diciembre del </a:t>
            </a:r>
            <a:r>
              <a:rPr lang="es-CL" sz="900" dirty="0" smtClean="0">
                <a:solidFill>
                  <a:srgbClr val="4D4D4D"/>
                </a:solidFill>
              </a:rPr>
              <a:t>2021.</a:t>
            </a:r>
            <a:endParaRPr lang="es-CL" sz="900" dirty="0">
              <a:solidFill>
                <a:srgbClr val="4D4D4D"/>
              </a:solidFill>
            </a:endParaRPr>
          </a:p>
        </p:txBody>
      </p:sp>
      <p:sp>
        <p:nvSpPr>
          <p:cNvPr id="17" name="Título 2"/>
          <p:cNvSpPr>
            <a:spLocks noGrp="1"/>
          </p:cNvSpPr>
          <p:nvPr>
            <p:ph type="title"/>
          </p:nvPr>
        </p:nvSpPr>
        <p:spPr>
          <a:xfrm>
            <a:off x="457200" y="87351"/>
            <a:ext cx="8229600" cy="1143000"/>
          </a:xfrm>
        </p:spPr>
        <p:txBody>
          <a:bodyPr>
            <a:normAutofit/>
          </a:bodyPr>
          <a:lstStyle/>
          <a:p>
            <a:pPr>
              <a:spcBef>
                <a:spcPct val="20000"/>
              </a:spcBef>
            </a:pPr>
            <a:r>
              <a:rPr lang="es-CL" sz="2800" dirty="0">
                <a:solidFill>
                  <a:srgbClr val="333333"/>
                </a:solidFill>
                <a:latin typeface="Berlin Sans FB" panose="020E0602020502020306" pitchFamily="34" charset="0"/>
                <a:ea typeface="+mn-ea"/>
                <a:cs typeface="+mn-cs"/>
              </a:rPr>
              <a:t>INDAP en REGIONES  </a:t>
            </a:r>
          </a:p>
        </p:txBody>
      </p:sp>
      <p:sp>
        <p:nvSpPr>
          <p:cNvPr id="3" name="Marcador de número de diapositiva 2"/>
          <p:cNvSpPr>
            <a:spLocks noGrp="1"/>
          </p:cNvSpPr>
          <p:nvPr>
            <p:ph type="sldNum" sz="quarter" idx="12"/>
          </p:nvPr>
        </p:nvSpPr>
        <p:spPr/>
        <p:txBody>
          <a:bodyPr/>
          <a:lstStyle/>
          <a:p>
            <a:fld id="{B2AA1C21-4A01-FC47-935A-F64BC8B7BE09}" type="slidenum">
              <a:rPr lang="en-US" smtClean="0"/>
              <a:t>65</a:t>
            </a:fld>
            <a:endParaRPr lang="en-US"/>
          </a:p>
        </p:txBody>
      </p:sp>
      <p:graphicFrame>
        <p:nvGraphicFramePr>
          <p:cNvPr id="16" name="Tabla 15"/>
          <p:cNvGraphicFramePr>
            <a:graphicFrameLocks noGrp="1"/>
          </p:cNvGraphicFramePr>
          <p:nvPr>
            <p:extLst>
              <p:ext uri="{D42A27DB-BD31-4B8C-83A1-F6EECF244321}">
                <p14:modId xmlns:p14="http://schemas.microsoft.com/office/powerpoint/2010/main" val="3162302262"/>
              </p:ext>
            </p:extLst>
          </p:nvPr>
        </p:nvGraphicFramePr>
        <p:xfrm>
          <a:off x="883369" y="3209850"/>
          <a:ext cx="6227898" cy="1050588"/>
        </p:xfrm>
        <a:graphic>
          <a:graphicData uri="http://schemas.openxmlformats.org/drawingml/2006/table">
            <a:tbl>
              <a:tblPr firstRow="1" firstCol="1" bandRow="1">
                <a:tableStyleId>{5C22544A-7EE6-4342-B048-85BDC9FD1C3A}</a:tableStyleId>
              </a:tblPr>
              <a:tblGrid>
                <a:gridCol w="1663430">
                  <a:extLst>
                    <a:ext uri="{9D8B030D-6E8A-4147-A177-3AD203B41FA5}">
                      <a16:colId xmlns:a16="http://schemas.microsoft.com/office/drawing/2014/main" xmlns="" val="20000"/>
                    </a:ext>
                  </a:extLst>
                </a:gridCol>
                <a:gridCol w="656617">
                  <a:extLst>
                    <a:ext uri="{9D8B030D-6E8A-4147-A177-3AD203B41FA5}">
                      <a16:colId xmlns:a16="http://schemas.microsoft.com/office/drawing/2014/main" xmlns="" val="20001"/>
                    </a:ext>
                  </a:extLst>
                </a:gridCol>
                <a:gridCol w="598594">
                  <a:extLst>
                    <a:ext uri="{9D8B030D-6E8A-4147-A177-3AD203B41FA5}">
                      <a16:colId xmlns:a16="http://schemas.microsoft.com/office/drawing/2014/main" xmlns="" val="20002"/>
                    </a:ext>
                  </a:extLst>
                </a:gridCol>
                <a:gridCol w="531223">
                  <a:extLst>
                    <a:ext uri="{9D8B030D-6E8A-4147-A177-3AD203B41FA5}">
                      <a16:colId xmlns:a16="http://schemas.microsoft.com/office/drawing/2014/main" xmlns="" val="20003"/>
                    </a:ext>
                  </a:extLst>
                </a:gridCol>
                <a:gridCol w="418012">
                  <a:extLst>
                    <a:ext uri="{9D8B030D-6E8A-4147-A177-3AD203B41FA5}">
                      <a16:colId xmlns:a16="http://schemas.microsoft.com/office/drawing/2014/main" xmlns="" val="20004"/>
                    </a:ext>
                  </a:extLst>
                </a:gridCol>
                <a:gridCol w="383177">
                  <a:extLst>
                    <a:ext uri="{9D8B030D-6E8A-4147-A177-3AD203B41FA5}">
                      <a16:colId xmlns:a16="http://schemas.microsoft.com/office/drawing/2014/main" xmlns="" val="20005"/>
                    </a:ext>
                  </a:extLst>
                </a:gridCol>
                <a:gridCol w="418011">
                  <a:extLst>
                    <a:ext uri="{9D8B030D-6E8A-4147-A177-3AD203B41FA5}">
                      <a16:colId xmlns:a16="http://schemas.microsoft.com/office/drawing/2014/main" xmlns="" val="20006"/>
                    </a:ext>
                  </a:extLst>
                </a:gridCol>
                <a:gridCol w="365760">
                  <a:extLst>
                    <a:ext uri="{9D8B030D-6E8A-4147-A177-3AD203B41FA5}">
                      <a16:colId xmlns:a16="http://schemas.microsoft.com/office/drawing/2014/main" xmlns="" val="20007"/>
                    </a:ext>
                  </a:extLst>
                </a:gridCol>
                <a:gridCol w="357052">
                  <a:extLst>
                    <a:ext uri="{9D8B030D-6E8A-4147-A177-3AD203B41FA5}">
                      <a16:colId xmlns:a16="http://schemas.microsoft.com/office/drawing/2014/main" xmlns="" val="20008"/>
                    </a:ext>
                  </a:extLst>
                </a:gridCol>
                <a:gridCol w="487680">
                  <a:extLst>
                    <a:ext uri="{9D8B030D-6E8A-4147-A177-3AD203B41FA5}">
                      <a16:colId xmlns:a16="http://schemas.microsoft.com/office/drawing/2014/main" xmlns="" val="20009"/>
                    </a:ext>
                  </a:extLst>
                </a:gridCol>
                <a:gridCol w="348342">
                  <a:extLst>
                    <a:ext uri="{9D8B030D-6E8A-4147-A177-3AD203B41FA5}">
                      <a16:colId xmlns:a16="http://schemas.microsoft.com/office/drawing/2014/main" xmlns="" val="20010"/>
                    </a:ext>
                  </a:extLst>
                </a:gridCol>
              </a:tblGrid>
              <a:tr h="172362">
                <a:tc rowSpan="2">
                  <a:txBody>
                    <a:bodyPr/>
                    <a:lstStyle/>
                    <a:p>
                      <a:pPr algn="ctr" rtl="0" fontAlgn="ctr"/>
                      <a:r>
                        <a:rPr lang="es-CL" sz="800" u="none" strike="noStrike" dirty="0">
                          <a:effectLst/>
                        </a:rPr>
                        <a:t>Subtitulo / 32 - Créditos</a:t>
                      </a:r>
                      <a:endParaRPr lang="es-CL" sz="800" b="1" i="0" u="none" strike="noStrike" dirty="0">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a:effectLst/>
                        </a:rPr>
                        <a:t>Ppto. M$</a:t>
                      </a:r>
                      <a:endParaRPr lang="es-CL" sz="800" b="1" i="0" u="none" strike="noStrike">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dirty="0" err="1">
                          <a:effectLst/>
                        </a:rPr>
                        <a:t>Ejec</a:t>
                      </a:r>
                      <a:r>
                        <a:rPr lang="es-CL" sz="800" u="none" strike="noStrike" dirty="0">
                          <a:effectLst/>
                        </a:rPr>
                        <a:t>. M$</a:t>
                      </a:r>
                      <a:endParaRPr lang="es-CL" sz="800" b="1" i="0" u="none" strike="noStrike" dirty="0">
                        <a:solidFill>
                          <a:srgbClr val="FFFFFF"/>
                        </a:solidFill>
                        <a:effectLst/>
                        <a:latin typeface="Calibri" panose="020F0502020204030204" pitchFamily="34" charset="0"/>
                      </a:endParaRPr>
                    </a:p>
                  </a:txBody>
                  <a:tcPr marL="8208" marR="8208" marT="8208" marB="0" anchor="ctr"/>
                </a:tc>
                <a:tc rowSpan="2">
                  <a:txBody>
                    <a:bodyPr/>
                    <a:lstStyle/>
                    <a:p>
                      <a:pPr algn="ctr" rtl="0" fontAlgn="ctr"/>
                      <a:r>
                        <a:rPr lang="es-CL" sz="800" u="none" strike="noStrike" dirty="0">
                          <a:effectLst/>
                        </a:rPr>
                        <a:t>Avance</a:t>
                      </a:r>
                      <a:endParaRPr lang="es-CL" sz="800" b="1" i="0" u="none" strike="noStrike" dirty="0">
                        <a:solidFill>
                          <a:srgbClr val="FFFFFF"/>
                        </a:solidFill>
                        <a:effectLst/>
                        <a:latin typeface="Calibri" panose="020F0502020204030204" pitchFamily="34" charset="0"/>
                      </a:endParaRPr>
                    </a:p>
                  </a:txBody>
                  <a:tcPr marL="8208" marR="8208" marT="8208" marB="0" anchor="ctr"/>
                </a:tc>
                <a:tc gridSpan="2">
                  <a:txBody>
                    <a:bodyPr/>
                    <a:lstStyle/>
                    <a:p>
                      <a:pPr algn="ctr" rtl="0" fontAlgn="ctr"/>
                      <a:r>
                        <a:rPr lang="es-CL" sz="800" u="none" strike="noStrike" dirty="0" err="1">
                          <a:effectLst/>
                        </a:rPr>
                        <a:t>Masc</a:t>
                      </a:r>
                      <a:r>
                        <a:rPr lang="es-CL" sz="800" u="none" strike="noStrike" dirty="0">
                          <a:effectLst/>
                        </a:rPr>
                        <a:t>.</a:t>
                      </a:r>
                      <a:endParaRPr lang="es-CL" sz="800" b="1" i="0" u="none" strike="noStrike" dirty="0">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tc gridSpan="2">
                  <a:txBody>
                    <a:bodyPr/>
                    <a:lstStyle/>
                    <a:p>
                      <a:pPr algn="ctr" rtl="0" fontAlgn="ctr"/>
                      <a:r>
                        <a:rPr lang="es-CL" sz="800" u="none" strike="noStrike">
                          <a:effectLst/>
                        </a:rPr>
                        <a:t>Fem.</a:t>
                      </a:r>
                      <a:endParaRPr lang="es-CL" sz="800" b="1" i="0" u="none" strike="noStrike">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tc rowSpan="2">
                  <a:txBody>
                    <a:bodyPr/>
                    <a:lstStyle/>
                    <a:p>
                      <a:pPr algn="ctr" rtl="0" fontAlgn="ctr"/>
                      <a:r>
                        <a:rPr lang="es-CL" sz="800" u="none" strike="noStrike">
                          <a:effectLst/>
                        </a:rPr>
                        <a:t>Pers. Jurid.</a:t>
                      </a:r>
                      <a:endParaRPr lang="es-CL" sz="800" b="1" i="0" u="none" strike="noStrike">
                        <a:solidFill>
                          <a:srgbClr val="FFFFFF"/>
                        </a:solidFill>
                        <a:effectLst/>
                        <a:latin typeface="Calibri" panose="020F0502020204030204" pitchFamily="34" charset="0"/>
                      </a:endParaRPr>
                    </a:p>
                  </a:txBody>
                  <a:tcPr marL="8208" marR="8208" marT="8208" marB="0" anchor="ctr"/>
                </a:tc>
                <a:tc gridSpan="2">
                  <a:txBody>
                    <a:bodyPr/>
                    <a:lstStyle/>
                    <a:p>
                      <a:pPr algn="ctr" rtl="0" fontAlgn="ctr"/>
                      <a:r>
                        <a:rPr lang="es-CL" sz="800" u="none" strike="noStrike">
                          <a:effectLst/>
                        </a:rPr>
                        <a:t>Total</a:t>
                      </a:r>
                      <a:endParaRPr lang="es-CL" sz="800" b="1" i="0" u="none" strike="noStrike">
                        <a:solidFill>
                          <a:srgbClr val="FFFFFF"/>
                        </a:solidFill>
                        <a:effectLst/>
                        <a:latin typeface="Calibri" panose="020F0502020204030204" pitchFamily="34" charset="0"/>
                      </a:endParaRPr>
                    </a:p>
                  </a:txBody>
                  <a:tcPr marL="8208" marR="8208" marT="8208" marB="0" anchor="ctr"/>
                </a:tc>
                <a:tc hMerge="1">
                  <a:txBody>
                    <a:bodyPr/>
                    <a:lstStyle/>
                    <a:p>
                      <a:endParaRPr lang="es-CL"/>
                    </a:p>
                  </a:txBody>
                  <a:tcPr/>
                </a:tc>
                <a:extLst>
                  <a:ext uri="{0D108BD9-81ED-4DB2-BD59-A6C34878D82A}">
                    <a16:rowId xmlns:a16="http://schemas.microsoft.com/office/drawing/2014/main" xmlns="" val="10000"/>
                  </a:ext>
                </a:extLst>
              </a:tr>
              <a:tr h="180570">
                <a:tc vMerge="1">
                  <a:txBody>
                    <a:bodyPr/>
                    <a:lstStyle/>
                    <a:p>
                      <a:endParaRPr lang="es-CL"/>
                    </a:p>
                  </a:txBody>
                  <a:tcPr/>
                </a:tc>
                <a:tc vMerge="1">
                  <a:txBody>
                    <a:bodyPr/>
                    <a:lstStyle/>
                    <a:p>
                      <a:endParaRPr lang="es-CL"/>
                    </a:p>
                  </a:txBody>
                  <a:tcPr/>
                </a:tc>
                <a:tc vMerge="1">
                  <a:txBody>
                    <a:bodyPr/>
                    <a:lstStyle/>
                    <a:p>
                      <a:endParaRPr lang="es-CL"/>
                    </a:p>
                  </a:txBody>
                  <a:tcPr/>
                </a:tc>
                <a:tc vMerge="1">
                  <a:txBody>
                    <a:bodyPr/>
                    <a:lstStyle/>
                    <a:p>
                      <a:endParaRPr lang="es-CL"/>
                    </a:p>
                  </a:txBody>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vMerge="1">
                  <a:txBody>
                    <a:bodyPr/>
                    <a:lstStyle/>
                    <a:p>
                      <a:endParaRPr lang="es-CL"/>
                    </a:p>
                  </a:txBody>
                  <a:tcPr/>
                </a:tc>
                <a:tc>
                  <a:txBody>
                    <a:bodyPr/>
                    <a:lstStyle/>
                    <a:p>
                      <a:pPr algn="ctr" rtl="0" fontAlgn="ctr"/>
                      <a:r>
                        <a:rPr lang="es-CL" sz="800" b="1" u="none" strike="noStrike" dirty="0">
                          <a:solidFill>
                            <a:schemeClr val="bg1"/>
                          </a:solidFill>
                          <a:effectLst/>
                        </a:rPr>
                        <a:t>Dir.</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tc>
                  <a:txBody>
                    <a:bodyPr/>
                    <a:lstStyle/>
                    <a:p>
                      <a:pPr algn="ctr" rtl="0" fontAlgn="ctr"/>
                      <a:r>
                        <a:rPr lang="es-CL" sz="800" b="1" u="none" strike="noStrike" dirty="0">
                          <a:solidFill>
                            <a:schemeClr val="bg1"/>
                          </a:solidFill>
                          <a:effectLst/>
                        </a:rPr>
                        <a:t>No </a:t>
                      </a:r>
                      <a:r>
                        <a:rPr lang="es-CL" sz="800" b="1" u="none" strike="noStrike" dirty="0" err="1">
                          <a:solidFill>
                            <a:schemeClr val="bg1"/>
                          </a:solidFill>
                          <a:effectLst/>
                        </a:rPr>
                        <a:t>op</a:t>
                      </a:r>
                      <a:r>
                        <a:rPr lang="es-CL" sz="800" b="1" u="none" strike="noStrike" dirty="0">
                          <a:solidFill>
                            <a:schemeClr val="bg1"/>
                          </a:solidFill>
                          <a:effectLst/>
                        </a:rPr>
                        <a:t>.</a:t>
                      </a:r>
                      <a:endParaRPr lang="es-CL" sz="800" b="1" i="0" u="none" strike="noStrike" dirty="0">
                        <a:solidFill>
                          <a:schemeClr val="bg1"/>
                        </a:solidFill>
                        <a:effectLst/>
                        <a:latin typeface="Calibri" panose="020F0502020204030204" pitchFamily="34" charset="0"/>
                      </a:endParaRPr>
                    </a:p>
                  </a:txBody>
                  <a:tcPr marL="8208" marR="8208" marT="8208" marB="0" anchor="ctr">
                    <a:solidFill>
                      <a:schemeClr val="accent1"/>
                    </a:solidFill>
                  </a:tcPr>
                </a:tc>
                <a:extLst>
                  <a:ext uri="{0D108BD9-81ED-4DB2-BD59-A6C34878D82A}">
                    <a16:rowId xmlns:a16="http://schemas.microsoft.com/office/drawing/2014/main" xmlns="" val="10001"/>
                  </a:ext>
                </a:extLst>
              </a:tr>
              <a:tr h="180570">
                <a:tc>
                  <a:txBody>
                    <a:bodyPr/>
                    <a:lstStyle/>
                    <a:p>
                      <a:pPr algn="l" rtl="0" fontAlgn="ctr"/>
                      <a:r>
                        <a:rPr lang="es-CL" sz="800" u="none" strike="noStrike">
                          <a:effectLst/>
                        </a:rPr>
                        <a:t>32.04.004 - Créditos Corto Plazo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196.000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192.172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98,05%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rtl="0" fontAlgn="ctr"/>
                      <a:r>
                        <a:rPr lang="es-CL" sz="900" b="0" i="0" u="none" strike="noStrike" dirty="0" smtClean="0">
                          <a:solidFill>
                            <a:srgbClr val="000000"/>
                          </a:solidFill>
                          <a:effectLst/>
                          <a:latin typeface="Calibri" panose="020F0502020204030204" pitchFamily="34" charset="0"/>
                        </a:rPr>
                        <a:t>42</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8</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34</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3</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76</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11</a:t>
                      </a:r>
                      <a:endParaRPr lang="es-CL"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2"/>
                  </a:ext>
                </a:extLst>
              </a:tr>
              <a:tr h="172362">
                <a:tc>
                  <a:txBody>
                    <a:bodyPr/>
                    <a:lstStyle/>
                    <a:p>
                      <a:pPr algn="l" rtl="0" fontAlgn="ctr"/>
                      <a:r>
                        <a:rPr lang="es-CL" sz="800" u="none" strike="noStrike">
                          <a:effectLst/>
                        </a:rPr>
                        <a:t>32.04.005 - Créditos Largo Plazo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150.121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145.372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96,84%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rtl="0" fontAlgn="ctr"/>
                      <a:r>
                        <a:rPr lang="es-CL" sz="900" b="0" i="0" u="none" strike="noStrike" dirty="0" smtClean="0">
                          <a:solidFill>
                            <a:srgbClr val="000000"/>
                          </a:solidFill>
                          <a:effectLst/>
                          <a:latin typeface="Calibri" panose="020F0502020204030204" pitchFamily="34" charset="0"/>
                        </a:rPr>
                        <a:t>33</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43</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48</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34</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81</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77</a:t>
                      </a:r>
                      <a:endParaRPr lang="es-CL"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3"/>
                  </a:ext>
                </a:extLst>
              </a:tr>
              <a:tr h="172362">
                <a:tc>
                  <a:txBody>
                    <a:bodyPr/>
                    <a:lstStyle/>
                    <a:p>
                      <a:pPr algn="l" rtl="0" fontAlgn="ctr"/>
                      <a:r>
                        <a:rPr lang="es-CL" sz="800" u="none" strike="noStrike">
                          <a:effectLst/>
                        </a:rPr>
                        <a:t>32.04.006 - Fondo Rotatorio Ley 18450 </a:t>
                      </a:r>
                      <a:endParaRPr lang="es-CL" sz="800" b="1" i="0" u="none" strike="noStrike">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4.666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4.568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latin typeface="Calibri" panose="020F0502020204030204" pitchFamily="34" charset="0"/>
                          <a:ea typeface="Calibri" panose="020F0502020204030204" pitchFamily="34" charset="0"/>
                          <a:cs typeface="Calibri" panose="020F0502020204030204" pitchFamily="34" charset="0"/>
                        </a:rPr>
                        <a:t>97,90%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3</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3</a:t>
                      </a:r>
                      <a:endParaRPr lang="es-CL" sz="9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ctr" rtl="0" fontAlgn="ctr"/>
                      <a:r>
                        <a:rPr lang="es-CL" sz="900" b="0" i="0" u="none" strike="noStrike" dirty="0" smtClean="0">
                          <a:solidFill>
                            <a:srgbClr val="000000"/>
                          </a:solidFill>
                          <a:effectLst/>
                          <a:latin typeface="Calibri" panose="020F0502020204030204" pitchFamily="34" charset="0"/>
                        </a:rPr>
                        <a:t>0</a:t>
                      </a:r>
                      <a:endParaRPr lang="es-CL" sz="9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4"/>
                  </a:ext>
                </a:extLst>
              </a:tr>
              <a:tr h="172362">
                <a:tc>
                  <a:txBody>
                    <a:bodyPr/>
                    <a:lstStyle/>
                    <a:p>
                      <a:pPr algn="l" rtl="0" fontAlgn="ctr"/>
                      <a:r>
                        <a:rPr lang="es-CL" sz="800" b="1" u="none" strike="noStrike" dirty="0">
                          <a:effectLst/>
                        </a:rPr>
                        <a:t>Total</a:t>
                      </a:r>
                      <a:endParaRPr lang="es-CL" sz="800" b="1" i="0" u="none" strike="noStrike" dirty="0">
                        <a:solidFill>
                          <a:srgbClr val="FFFFFF"/>
                        </a:solidFill>
                        <a:effectLst/>
                        <a:latin typeface="Calibri" panose="020F0502020204030204" pitchFamily="34" charset="0"/>
                      </a:endParaRPr>
                    </a:p>
                  </a:txBody>
                  <a:tcPr marL="8208" marR="8208" marT="8208" marB="0" anchor="ctr"/>
                </a:tc>
                <a:tc>
                  <a:txBody>
                    <a:bodyPr/>
                    <a:lstStyle/>
                    <a:p>
                      <a:pPr algn="ctr">
                        <a:lnSpc>
                          <a:spcPct val="107000"/>
                        </a:lnSpc>
                        <a:spcAft>
                          <a:spcPts val="0"/>
                        </a:spcAft>
                      </a:pPr>
                      <a:r>
                        <a:rPr lang="es-CL" sz="900" b="1">
                          <a:effectLst/>
                          <a:latin typeface="Calibri" panose="020F0502020204030204" pitchFamily="34" charset="0"/>
                          <a:ea typeface="Calibri" panose="020F0502020204030204" pitchFamily="34" charset="0"/>
                          <a:cs typeface="Calibri" panose="020F0502020204030204" pitchFamily="34" charset="0"/>
                        </a:rPr>
                        <a:t>350.787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latin typeface="Calibri" panose="020F0502020204030204" pitchFamily="34" charset="0"/>
                          <a:ea typeface="Calibri" panose="020F0502020204030204" pitchFamily="34" charset="0"/>
                          <a:cs typeface="Calibri" panose="020F0502020204030204" pitchFamily="34" charset="0"/>
                        </a:rPr>
                        <a:t>342.112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latin typeface="Calibri" panose="020F0502020204030204" pitchFamily="34" charset="0"/>
                          <a:ea typeface="Calibri" panose="020F0502020204030204" pitchFamily="34" charset="0"/>
                          <a:cs typeface="Calibri" panose="020F0502020204030204" pitchFamily="34" charset="0"/>
                        </a:rPr>
                        <a:t>97,53%</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gridSpan="5">
                  <a:txBody>
                    <a:bodyPr/>
                    <a:lstStyle/>
                    <a:p>
                      <a:pPr algn="ctr" rtl="0" fontAlgn="ctr"/>
                      <a:r>
                        <a:rPr lang="es-CL" sz="800" b="1" u="none" strike="noStrike" dirty="0">
                          <a:effectLst/>
                        </a:rPr>
                        <a:t>Total de Créditos directos otorgados</a:t>
                      </a:r>
                      <a:endParaRPr lang="es-CL" sz="800" b="1" i="0" u="none" strike="noStrike" dirty="0">
                        <a:solidFill>
                          <a:srgbClr val="000000"/>
                        </a:solidFill>
                        <a:effectLst/>
                        <a:latin typeface="Calibri" panose="020F0502020204030204" pitchFamily="34" charset="0"/>
                      </a:endParaRPr>
                    </a:p>
                  </a:txBody>
                  <a:tcPr marL="8208" marR="8208" marT="8208" marB="0" anchor="ctr"/>
                </a:tc>
                <a:tc hMerge="1">
                  <a:txBody>
                    <a:bodyPr/>
                    <a:lstStyle/>
                    <a:p>
                      <a:endParaRPr lang="es-CL"/>
                    </a:p>
                  </a:txBody>
                  <a:tcPr/>
                </a:tc>
                <a:tc hMerge="1">
                  <a:txBody>
                    <a:bodyPr/>
                    <a:lstStyle/>
                    <a:p>
                      <a:endParaRPr lang="es-CL"/>
                    </a:p>
                  </a:txBody>
                  <a:tcPr/>
                </a:tc>
                <a:tc hMerge="1">
                  <a:txBody>
                    <a:bodyPr/>
                    <a:lstStyle/>
                    <a:p>
                      <a:endParaRPr lang="es-CL"/>
                    </a:p>
                  </a:txBody>
                  <a:tcPr/>
                </a:tc>
                <a:tc hMerge="1">
                  <a:txBody>
                    <a:bodyPr/>
                    <a:lstStyle/>
                    <a:p>
                      <a:endParaRPr lang="es-CL"/>
                    </a:p>
                  </a:txBody>
                  <a:tcPr/>
                </a:tc>
                <a:tc gridSpan="2">
                  <a:txBody>
                    <a:bodyPr/>
                    <a:lstStyle/>
                    <a:p>
                      <a:pPr algn="ctr" rtl="0" fontAlgn="ctr"/>
                      <a:r>
                        <a:rPr lang="es-CL" sz="800" b="1" i="0" u="none" strike="noStrike" dirty="0" smtClean="0">
                          <a:solidFill>
                            <a:srgbClr val="000000"/>
                          </a:solidFill>
                          <a:effectLst/>
                          <a:latin typeface="Calibri" panose="020F0502020204030204" pitchFamily="34" charset="0"/>
                        </a:rPr>
                        <a:t>160</a:t>
                      </a:r>
                      <a:endParaRPr lang="es-CL" sz="800" b="1" i="0" u="none" strike="noStrike" dirty="0">
                        <a:solidFill>
                          <a:srgbClr val="000000"/>
                        </a:solidFill>
                        <a:effectLst/>
                        <a:latin typeface="Calibri" panose="020F0502020204030204" pitchFamily="34" charset="0"/>
                      </a:endParaRPr>
                    </a:p>
                  </a:txBody>
                  <a:tcPr marL="8208" marR="8208" marT="8208" marB="0" anchor="ctr"/>
                </a:tc>
                <a:tc hMerge="1">
                  <a:txBody>
                    <a:bodyPr/>
                    <a:lstStyle/>
                    <a:p>
                      <a:endParaRPr lang="es-CL"/>
                    </a:p>
                  </a:txBody>
                  <a:tcPr/>
                </a:tc>
                <a:extLst>
                  <a:ext uri="{0D108BD9-81ED-4DB2-BD59-A6C34878D82A}">
                    <a16:rowId xmlns:a16="http://schemas.microsoft.com/office/drawing/2014/main" xmlns="" val="10006"/>
                  </a:ext>
                </a:extLst>
              </a:tr>
            </a:tbl>
          </a:graphicData>
        </a:graphic>
      </p:graphicFrame>
      <p:graphicFrame>
        <p:nvGraphicFramePr>
          <p:cNvPr id="7" name="Tabla 6"/>
          <p:cNvGraphicFramePr>
            <a:graphicFrameLocks noGrp="1"/>
          </p:cNvGraphicFramePr>
          <p:nvPr>
            <p:extLst>
              <p:ext uri="{D42A27DB-BD31-4B8C-83A1-F6EECF244321}">
                <p14:modId xmlns:p14="http://schemas.microsoft.com/office/powerpoint/2010/main" val="1880901091"/>
              </p:ext>
            </p:extLst>
          </p:nvPr>
        </p:nvGraphicFramePr>
        <p:xfrm>
          <a:off x="903133" y="1684040"/>
          <a:ext cx="6210935" cy="1320740"/>
        </p:xfrm>
        <a:graphic>
          <a:graphicData uri="http://schemas.openxmlformats.org/drawingml/2006/table">
            <a:tbl>
              <a:tblPr firstRow="1" firstCol="1" bandRow="1">
                <a:tableStyleId>{5C22544A-7EE6-4342-B048-85BDC9FD1C3A}</a:tableStyleId>
              </a:tblPr>
              <a:tblGrid>
                <a:gridCol w="2533650">
                  <a:extLst>
                    <a:ext uri="{9D8B030D-6E8A-4147-A177-3AD203B41FA5}">
                      <a16:colId xmlns:a16="http://schemas.microsoft.com/office/drawing/2014/main" xmlns="" val="20000"/>
                    </a:ext>
                  </a:extLst>
                </a:gridCol>
                <a:gridCol w="706755">
                  <a:extLst>
                    <a:ext uri="{9D8B030D-6E8A-4147-A177-3AD203B41FA5}">
                      <a16:colId xmlns:a16="http://schemas.microsoft.com/office/drawing/2014/main" xmlns="" val="20001"/>
                    </a:ext>
                  </a:extLst>
                </a:gridCol>
                <a:gridCol w="630555">
                  <a:extLst>
                    <a:ext uri="{9D8B030D-6E8A-4147-A177-3AD203B41FA5}">
                      <a16:colId xmlns:a16="http://schemas.microsoft.com/office/drawing/2014/main" xmlns="" val="20002"/>
                    </a:ext>
                  </a:extLst>
                </a:gridCol>
                <a:gridCol w="539750">
                  <a:extLst>
                    <a:ext uri="{9D8B030D-6E8A-4147-A177-3AD203B41FA5}">
                      <a16:colId xmlns:a16="http://schemas.microsoft.com/office/drawing/2014/main" xmlns="" val="20003"/>
                    </a:ext>
                  </a:extLst>
                </a:gridCol>
                <a:gridCol w="450215">
                  <a:extLst>
                    <a:ext uri="{9D8B030D-6E8A-4147-A177-3AD203B41FA5}">
                      <a16:colId xmlns:a16="http://schemas.microsoft.com/office/drawing/2014/main" xmlns="" val="20004"/>
                    </a:ext>
                  </a:extLst>
                </a:gridCol>
                <a:gridCol w="450215">
                  <a:extLst>
                    <a:ext uri="{9D8B030D-6E8A-4147-A177-3AD203B41FA5}">
                      <a16:colId xmlns:a16="http://schemas.microsoft.com/office/drawing/2014/main" xmlns="" val="20005"/>
                    </a:ext>
                  </a:extLst>
                </a:gridCol>
                <a:gridCol w="449580">
                  <a:extLst>
                    <a:ext uri="{9D8B030D-6E8A-4147-A177-3AD203B41FA5}">
                      <a16:colId xmlns:a16="http://schemas.microsoft.com/office/drawing/2014/main" xmlns="" val="20006"/>
                    </a:ext>
                  </a:extLst>
                </a:gridCol>
                <a:gridCol w="450215">
                  <a:extLst>
                    <a:ext uri="{9D8B030D-6E8A-4147-A177-3AD203B41FA5}">
                      <a16:colId xmlns:a16="http://schemas.microsoft.com/office/drawing/2014/main" xmlns="" val="20007"/>
                    </a:ext>
                  </a:extLst>
                </a:gridCol>
              </a:tblGrid>
              <a:tr h="0">
                <a:tc>
                  <a:txBody>
                    <a:bodyPr/>
                    <a:lstStyle/>
                    <a:p>
                      <a:pPr>
                        <a:lnSpc>
                          <a:spcPct val="107000"/>
                        </a:lnSpc>
                        <a:spcAft>
                          <a:spcPts val="0"/>
                        </a:spcAft>
                      </a:pPr>
                      <a:r>
                        <a:rPr lang="es-CL" sz="900" dirty="0">
                          <a:effectLst/>
                        </a:rPr>
                        <a:t>Subtitulo / 24 - Transferencias Corrientes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Ppto.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Ejec.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Avance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Masc.</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Fem.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Pers. Jurid.</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Total</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0"/>
                  </a:ext>
                </a:extLst>
              </a:tr>
              <a:tr h="0">
                <a:tc>
                  <a:txBody>
                    <a:bodyPr/>
                    <a:lstStyle/>
                    <a:p>
                      <a:pPr>
                        <a:lnSpc>
                          <a:spcPct val="107000"/>
                        </a:lnSpc>
                        <a:spcAft>
                          <a:spcPts val="0"/>
                        </a:spcAft>
                      </a:pPr>
                      <a:r>
                        <a:rPr lang="es-CL" sz="900">
                          <a:effectLst/>
                        </a:rPr>
                        <a:t>24.01.386 - Seguro Agrícola</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1"/>
                  </a:ext>
                </a:extLst>
              </a:tr>
              <a:tr h="0">
                <a:tc>
                  <a:txBody>
                    <a:bodyPr/>
                    <a:lstStyle/>
                    <a:p>
                      <a:pPr>
                        <a:lnSpc>
                          <a:spcPct val="107000"/>
                        </a:lnSpc>
                        <a:spcAft>
                          <a:spcPts val="0"/>
                        </a:spcAft>
                      </a:pPr>
                      <a:r>
                        <a:rPr lang="es-CL" sz="900">
                          <a:effectLst/>
                        </a:rPr>
                        <a:t>24.01.389 - Sistema de Incentivos Ley Nº 20,412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149.924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142.514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95,06%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2"/>
                  </a:ext>
                </a:extLst>
              </a:tr>
              <a:tr h="0">
                <a:tc>
                  <a:txBody>
                    <a:bodyPr/>
                    <a:lstStyle/>
                    <a:p>
                      <a:pPr>
                        <a:lnSpc>
                          <a:spcPct val="107000"/>
                        </a:lnSpc>
                        <a:spcAft>
                          <a:spcPts val="0"/>
                        </a:spcAft>
                      </a:pPr>
                      <a:r>
                        <a:rPr lang="es-CL" sz="900" dirty="0">
                          <a:effectLst/>
                        </a:rPr>
                        <a:t>24.01.407 - Desarrollo Capacidades Productivas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32.854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32.854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4"/>
                  </a:ext>
                </a:extLst>
              </a:tr>
              <a:tr h="0">
                <a:tc>
                  <a:txBody>
                    <a:bodyPr/>
                    <a:lstStyle/>
                    <a:p>
                      <a:pPr>
                        <a:lnSpc>
                          <a:spcPct val="107000"/>
                        </a:lnSpc>
                        <a:spcAft>
                          <a:spcPts val="0"/>
                        </a:spcAft>
                      </a:pPr>
                      <a:r>
                        <a:rPr lang="es-CL" sz="900">
                          <a:effectLst/>
                        </a:rPr>
                        <a:t>24.01.415 - Servicios De Asesoría Técnica - SAT</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90.183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90.183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43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79</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5"/>
                  </a:ext>
                </a:extLst>
              </a:tr>
              <a:tr h="0">
                <a:tc>
                  <a:txBody>
                    <a:bodyPr/>
                    <a:lstStyle/>
                    <a:p>
                      <a:pPr>
                        <a:lnSpc>
                          <a:spcPct val="107000"/>
                        </a:lnSpc>
                        <a:spcAft>
                          <a:spcPts val="0"/>
                        </a:spcAft>
                      </a:pPr>
                      <a:r>
                        <a:rPr lang="es-CL" sz="900">
                          <a:effectLst/>
                        </a:rPr>
                        <a:t>24.01.416 - Programa PRODESAL Asesorías</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98.345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98.345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111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260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6"/>
                  </a:ext>
                </a:extLst>
              </a:tr>
              <a:tr h="0">
                <a:tc>
                  <a:txBody>
                    <a:bodyPr/>
                    <a:lstStyle/>
                    <a:p>
                      <a:pPr>
                        <a:lnSpc>
                          <a:spcPct val="107000"/>
                        </a:lnSpc>
                        <a:spcAft>
                          <a:spcPts val="0"/>
                        </a:spcAft>
                      </a:pPr>
                      <a:r>
                        <a:rPr lang="es-CL" sz="900" dirty="0">
                          <a:effectLst/>
                        </a:rPr>
                        <a:t>24.01.420 - Alianzas Productivas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2.250</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1.989</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88,40%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0"/>
                  </a:ext>
                </a:extLst>
              </a:tr>
              <a:tr h="0">
                <a:tc>
                  <a:txBody>
                    <a:bodyPr/>
                    <a:lstStyle/>
                    <a:p>
                      <a:pPr>
                        <a:lnSpc>
                          <a:spcPct val="107000"/>
                        </a:lnSpc>
                        <a:spcAft>
                          <a:spcPts val="0"/>
                        </a:spcAft>
                      </a:pPr>
                      <a:r>
                        <a:rPr lang="es-CL" sz="900" b="1" dirty="0">
                          <a:effectLst/>
                        </a:rPr>
                        <a:t>Total</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373.556</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365.885</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97,95%</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154</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194</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20</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368</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2"/>
                  </a:ext>
                </a:extLst>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2138609090"/>
              </p:ext>
            </p:extLst>
          </p:nvPr>
        </p:nvGraphicFramePr>
        <p:xfrm>
          <a:off x="869147" y="4493934"/>
          <a:ext cx="6210301" cy="1173991"/>
        </p:xfrm>
        <a:graphic>
          <a:graphicData uri="http://schemas.openxmlformats.org/drawingml/2006/table">
            <a:tbl>
              <a:tblPr firstRow="1" firstCol="1" bandRow="1">
                <a:tableStyleId>{5C22544A-7EE6-4342-B048-85BDC9FD1C3A}</a:tableStyleId>
              </a:tblPr>
              <a:tblGrid>
                <a:gridCol w="2521032">
                  <a:extLst>
                    <a:ext uri="{9D8B030D-6E8A-4147-A177-3AD203B41FA5}">
                      <a16:colId xmlns:a16="http://schemas.microsoft.com/office/drawing/2014/main" xmlns="" val="20000"/>
                    </a:ext>
                  </a:extLst>
                </a:gridCol>
                <a:gridCol w="723013">
                  <a:extLst>
                    <a:ext uri="{9D8B030D-6E8A-4147-A177-3AD203B41FA5}">
                      <a16:colId xmlns:a16="http://schemas.microsoft.com/office/drawing/2014/main" xmlns="" val="20001"/>
                    </a:ext>
                  </a:extLst>
                </a:gridCol>
                <a:gridCol w="629782">
                  <a:extLst>
                    <a:ext uri="{9D8B030D-6E8A-4147-A177-3AD203B41FA5}">
                      <a16:colId xmlns:a16="http://schemas.microsoft.com/office/drawing/2014/main" xmlns="" val="20002"/>
                    </a:ext>
                  </a:extLst>
                </a:gridCol>
                <a:gridCol w="539089">
                  <a:extLst>
                    <a:ext uri="{9D8B030D-6E8A-4147-A177-3AD203B41FA5}">
                      <a16:colId xmlns:a16="http://schemas.microsoft.com/office/drawing/2014/main" xmlns="" val="20003"/>
                    </a:ext>
                  </a:extLst>
                </a:gridCol>
                <a:gridCol w="442687">
                  <a:extLst>
                    <a:ext uri="{9D8B030D-6E8A-4147-A177-3AD203B41FA5}">
                      <a16:colId xmlns:a16="http://schemas.microsoft.com/office/drawing/2014/main" xmlns="" val="20004"/>
                    </a:ext>
                  </a:extLst>
                </a:gridCol>
                <a:gridCol w="342480">
                  <a:extLst>
                    <a:ext uri="{9D8B030D-6E8A-4147-A177-3AD203B41FA5}">
                      <a16:colId xmlns:a16="http://schemas.microsoft.com/office/drawing/2014/main" xmlns="" val="20005"/>
                    </a:ext>
                  </a:extLst>
                </a:gridCol>
                <a:gridCol w="509280">
                  <a:extLst>
                    <a:ext uri="{9D8B030D-6E8A-4147-A177-3AD203B41FA5}">
                      <a16:colId xmlns:a16="http://schemas.microsoft.com/office/drawing/2014/main" xmlns="" val="20006"/>
                    </a:ext>
                  </a:extLst>
                </a:gridCol>
                <a:gridCol w="502938">
                  <a:extLst>
                    <a:ext uri="{9D8B030D-6E8A-4147-A177-3AD203B41FA5}">
                      <a16:colId xmlns:a16="http://schemas.microsoft.com/office/drawing/2014/main" xmlns="" val="20007"/>
                    </a:ext>
                  </a:extLst>
                </a:gridCol>
              </a:tblGrid>
              <a:tr h="0">
                <a:tc>
                  <a:txBody>
                    <a:bodyPr/>
                    <a:lstStyle/>
                    <a:p>
                      <a:pPr>
                        <a:lnSpc>
                          <a:spcPct val="107000"/>
                        </a:lnSpc>
                        <a:spcAft>
                          <a:spcPts val="0"/>
                        </a:spcAft>
                      </a:pPr>
                      <a:r>
                        <a:rPr lang="es-CL" sz="900" dirty="0">
                          <a:effectLst/>
                        </a:rPr>
                        <a:t>Subtitulo / 33 - Transferencias de Capital</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err="1">
                          <a:effectLst/>
                        </a:rPr>
                        <a:t>Ppto</a:t>
                      </a:r>
                      <a:r>
                        <a:rPr lang="es-CL" sz="900" dirty="0">
                          <a:effectLst/>
                        </a:rPr>
                        <a:t>. M$</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Ejec. 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Avance</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Masc.</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Fem.</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Pers. Jurid.</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Total</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0"/>
                  </a:ext>
                </a:extLst>
              </a:tr>
              <a:tr h="0">
                <a:tc>
                  <a:txBody>
                    <a:bodyPr/>
                    <a:lstStyle/>
                    <a:p>
                      <a:pPr>
                        <a:lnSpc>
                          <a:spcPct val="107000"/>
                        </a:lnSpc>
                        <a:spcAft>
                          <a:spcPts val="0"/>
                        </a:spcAft>
                      </a:pPr>
                      <a:r>
                        <a:rPr lang="es-CL" sz="900">
                          <a:effectLst/>
                        </a:rPr>
                        <a:t>33.01.001 - Riego </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142.441</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130.876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91,88%</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16</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1"/>
                  </a:ext>
                </a:extLst>
              </a:tr>
              <a:tr h="0">
                <a:tc>
                  <a:txBody>
                    <a:bodyPr/>
                    <a:lstStyle/>
                    <a:p>
                      <a:pPr>
                        <a:lnSpc>
                          <a:spcPct val="107000"/>
                        </a:lnSpc>
                        <a:spcAft>
                          <a:spcPts val="0"/>
                        </a:spcAft>
                      </a:pPr>
                      <a:r>
                        <a:rPr lang="es-CL" sz="900" dirty="0">
                          <a:effectLst/>
                        </a:rPr>
                        <a:t>33.01.006 - Programa PRODESAL Inversiones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88.513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87.513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98,87%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87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130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217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3"/>
                  </a:ext>
                </a:extLst>
              </a:tr>
              <a:tr h="0">
                <a:tc>
                  <a:txBody>
                    <a:bodyPr/>
                    <a:lstStyle/>
                    <a:p>
                      <a:pPr>
                        <a:lnSpc>
                          <a:spcPct val="107000"/>
                        </a:lnSpc>
                        <a:spcAft>
                          <a:spcPts val="0"/>
                        </a:spcAft>
                      </a:pPr>
                      <a:r>
                        <a:rPr lang="es-CL" sz="900" dirty="0">
                          <a:effectLst/>
                        </a:rPr>
                        <a:t>33.01.008 - Programa Praderas Suplementarias</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20.253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20.253</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5"/>
                  </a:ext>
                </a:extLst>
              </a:tr>
              <a:tr h="0">
                <a:tc>
                  <a:txBody>
                    <a:bodyPr/>
                    <a:lstStyle/>
                    <a:p>
                      <a:pPr>
                        <a:lnSpc>
                          <a:spcPct val="107000"/>
                        </a:lnSpc>
                        <a:spcAft>
                          <a:spcPts val="0"/>
                        </a:spcAft>
                      </a:pPr>
                      <a:r>
                        <a:rPr lang="es-CL" sz="900" dirty="0">
                          <a:effectLst/>
                        </a:rPr>
                        <a:t>33.01.012 - Inversiones para Comercialización</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3.000</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100,00%</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1</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dirty="0">
                          <a:effectLst/>
                        </a:rPr>
                        <a:t>2</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9"/>
                  </a:ext>
                </a:extLst>
              </a:tr>
              <a:tr h="0">
                <a:tc>
                  <a:txBody>
                    <a:bodyPr/>
                    <a:lstStyle/>
                    <a:p>
                      <a:pPr>
                        <a:lnSpc>
                          <a:spcPct val="107000"/>
                        </a:lnSpc>
                        <a:spcAft>
                          <a:spcPts val="0"/>
                        </a:spcAft>
                      </a:pPr>
                      <a:r>
                        <a:rPr lang="es-CL" sz="900">
                          <a:effectLst/>
                        </a:rPr>
                        <a:t>33.01.013 - Inversiones SAT</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38.967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38.967</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100,00%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0</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a:effectLst/>
                        </a:rPr>
                        <a:t>25</a:t>
                      </a:r>
                      <a:endParaRPr lang="es-CL" sz="11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0"/>
                  </a:ext>
                </a:extLst>
              </a:tr>
              <a:tr h="0">
                <a:tc>
                  <a:txBody>
                    <a:bodyPr/>
                    <a:lstStyle/>
                    <a:p>
                      <a:pPr>
                        <a:lnSpc>
                          <a:spcPct val="107000"/>
                        </a:lnSpc>
                        <a:spcAft>
                          <a:spcPts val="0"/>
                        </a:spcAft>
                      </a:pPr>
                      <a:r>
                        <a:rPr lang="es-CL" sz="900" b="1">
                          <a:effectLst/>
                        </a:rPr>
                        <a:t>Total</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293.173</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280.608</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95,71%</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112</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161</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a:effectLst/>
                        </a:rPr>
                        <a:t>2</a:t>
                      </a:r>
                      <a:endParaRPr lang="es-CL" sz="1100" b="1">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107000"/>
                        </a:lnSpc>
                        <a:spcAft>
                          <a:spcPts val="0"/>
                        </a:spcAft>
                      </a:pPr>
                      <a:r>
                        <a:rPr lang="es-CL" sz="900" b="1" dirty="0">
                          <a:effectLst/>
                        </a:rPr>
                        <a:t>275</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1"/>
                  </a:ext>
                </a:extLst>
              </a:tr>
            </a:tbl>
          </a:graphicData>
        </a:graphic>
      </p:graphicFrame>
      <p:graphicFrame>
        <p:nvGraphicFramePr>
          <p:cNvPr id="18" name="Gráfico 17"/>
          <p:cNvGraphicFramePr/>
          <p:nvPr>
            <p:extLst>
              <p:ext uri="{D42A27DB-BD31-4B8C-83A1-F6EECF244321}">
                <p14:modId xmlns:p14="http://schemas.microsoft.com/office/powerpoint/2010/main" val="778381444"/>
              </p:ext>
            </p:extLst>
          </p:nvPr>
        </p:nvGraphicFramePr>
        <p:xfrm>
          <a:off x="7133833" y="1509990"/>
          <a:ext cx="1891030" cy="15118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Gráfico 18"/>
          <p:cNvGraphicFramePr/>
          <p:nvPr>
            <p:extLst>
              <p:ext uri="{D42A27DB-BD31-4B8C-83A1-F6EECF244321}">
                <p14:modId xmlns:p14="http://schemas.microsoft.com/office/powerpoint/2010/main" val="3760246529"/>
              </p:ext>
            </p:extLst>
          </p:nvPr>
        </p:nvGraphicFramePr>
        <p:xfrm>
          <a:off x="7134467" y="4350577"/>
          <a:ext cx="1891665" cy="138702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0" name="Gráfico 19"/>
          <p:cNvGraphicFramePr/>
          <p:nvPr>
            <p:extLst>
              <p:ext uri="{D42A27DB-BD31-4B8C-83A1-F6EECF244321}">
                <p14:modId xmlns:p14="http://schemas.microsoft.com/office/powerpoint/2010/main" val="3588701831"/>
              </p:ext>
            </p:extLst>
          </p:nvPr>
        </p:nvGraphicFramePr>
        <p:xfrm>
          <a:off x="7134467" y="3030583"/>
          <a:ext cx="1891665" cy="1319994"/>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615213946"/>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ítulo 5"/>
          <p:cNvSpPr>
            <a:spLocks noGrp="1"/>
          </p:cNvSpPr>
          <p:nvPr>
            <p:ph type="title"/>
          </p:nvPr>
        </p:nvSpPr>
        <p:spPr>
          <a:xfrm>
            <a:off x="457200" y="252458"/>
            <a:ext cx="8229600" cy="1143000"/>
          </a:xfrm>
        </p:spPr>
        <p:txBody>
          <a:bodyPr vert="horz" lIns="91440" tIns="45720" rIns="91440" bIns="45720" rtlCol="0" anchor="ctr">
            <a:normAutofit/>
          </a:bodyPr>
          <a:lstStyle/>
          <a:p>
            <a:pPr>
              <a:spcBef>
                <a:spcPct val="20000"/>
              </a:spcBef>
            </a:pPr>
            <a:r>
              <a:rPr lang="es-CL" sz="2800" dirty="0">
                <a:solidFill>
                  <a:srgbClr val="333333"/>
                </a:solidFill>
                <a:latin typeface="Berlin Sans FB" panose="020E0602020502020306" pitchFamily="34" charset="0"/>
                <a:ea typeface="+mn-ea"/>
                <a:cs typeface="+mn-cs"/>
              </a:rPr>
              <a:t>Nuestros Aliados Estratégicos </a:t>
            </a:r>
          </a:p>
        </p:txBody>
      </p:sp>
      <p:sp>
        <p:nvSpPr>
          <p:cNvPr id="3" name="Marcador de contenido 2"/>
          <p:cNvSpPr>
            <a:spLocks noGrp="1"/>
          </p:cNvSpPr>
          <p:nvPr>
            <p:ph idx="1"/>
          </p:nvPr>
        </p:nvSpPr>
        <p:spPr>
          <a:xfrm>
            <a:off x="203811" y="1166948"/>
            <a:ext cx="8505022" cy="4959215"/>
          </a:xfrm>
        </p:spPr>
        <p:txBody>
          <a:bodyPr/>
          <a:lstStyle/>
          <a:p>
            <a:pPr marL="0" lvl="0" indent="0" algn="just" eaLnBrk="0" fontAlgn="base" hangingPunct="0">
              <a:spcBef>
                <a:spcPct val="0"/>
              </a:spcBef>
              <a:spcAft>
                <a:spcPct val="0"/>
              </a:spcAft>
              <a:buNone/>
            </a:pPr>
            <a:r>
              <a:rPr lang="es-CL" sz="1800" dirty="0">
                <a:solidFill>
                  <a:srgbClr val="4D4D4D"/>
                </a:solidFill>
                <a:ea typeface="MS PGothic" pitchFamily="34" charset="-128"/>
                <a:cs typeface="Calibri"/>
              </a:rPr>
              <a:t>INDAP trabaja a lo largo de todo Chile con </a:t>
            </a:r>
            <a:r>
              <a:rPr lang="es-CL" sz="1800" dirty="0" smtClean="0">
                <a:solidFill>
                  <a:srgbClr val="4D4D4D"/>
                </a:solidFill>
                <a:ea typeface="MS PGothic" pitchFamily="34" charset="-128"/>
                <a:cs typeface="Calibri"/>
              </a:rPr>
              <a:t>277 </a:t>
            </a:r>
            <a:r>
              <a:rPr lang="es-CL" sz="1800" dirty="0">
                <a:solidFill>
                  <a:srgbClr val="4D4D4D"/>
                </a:solidFill>
                <a:ea typeface="MS PGothic" pitchFamily="34" charset="-128"/>
                <a:cs typeface="Calibri"/>
              </a:rPr>
              <a:t>municipalidades, </a:t>
            </a:r>
            <a:r>
              <a:rPr lang="es-CL" sz="1800" dirty="0" smtClean="0">
                <a:solidFill>
                  <a:srgbClr val="4D4D4D"/>
                </a:solidFill>
                <a:ea typeface="MS PGothic" pitchFamily="34" charset="-128"/>
                <a:cs typeface="Calibri"/>
              </a:rPr>
              <a:t>que se distribuyen </a:t>
            </a:r>
          </a:p>
          <a:p>
            <a:pPr marL="0" lvl="0" indent="0" algn="just" eaLnBrk="0" fontAlgn="base" hangingPunct="0">
              <a:spcBef>
                <a:spcPct val="0"/>
              </a:spcBef>
              <a:spcAft>
                <a:spcPct val="0"/>
              </a:spcAft>
              <a:buNone/>
            </a:pPr>
            <a:r>
              <a:rPr lang="es-CL" sz="1800" dirty="0" smtClean="0">
                <a:solidFill>
                  <a:srgbClr val="4D4D4D"/>
                </a:solidFill>
                <a:ea typeface="MS PGothic" pitchFamily="34" charset="-128"/>
                <a:cs typeface="Calibri"/>
              </a:rPr>
              <a:t>de </a:t>
            </a:r>
            <a:r>
              <a:rPr lang="es-CL" sz="1800" dirty="0">
                <a:solidFill>
                  <a:srgbClr val="4D4D4D"/>
                </a:solidFill>
                <a:ea typeface="MS PGothic" pitchFamily="34" charset="-128"/>
                <a:cs typeface="Calibri"/>
              </a:rPr>
              <a:t>la siguiente </a:t>
            </a:r>
            <a:r>
              <a:rPr lang="es-CL" sz="1800" dirty="0" smtClean="0">
                <a:solidFill>
                  <a:srgbClr val="4D4D4D"/>
                </a:solidFill>
                <a:ea typeface="MS PGothic" pitchFamily="34" charset="-128"/>
                <a:cs typeface="Calibri"/>
              </a:rPr>
              <a:t>forma: </a:t>
            </a:r>
            <a:endParaRPr lang="es-CL" sz="1800" dirty="0">
              <a:solidFill>
                <a:srgbClr val="4D4D4D"/>
              </a:solidFill>
              <a:ea typeface="MS PGothic" pitchFamily="34" charset="-128"/>
              <a:cs typeface="Calibri"/>
            </a:endParaRPr>
          </a:p>
        </p:txBody>
      </p:sp>
      <p:sp>
        <p:nvSpPr>
          <p:cNvPr id="7" name="CuadroTexto 6"/>
          <p:cNvSpPr txBox="1"/>
          <p:nvPr/>
        </p:nvSpPr>
        <p:spPr>
          <a:xfrm>
            <a:off x="358093" y="6217852"/>
            <a:ext cx="3979129"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a:t>
            </a:r>
            <a:r>
              <a:rPr lang="es-CL" b="1" dirty="0" smtClean="0">
                <a:solidFill>
                  <a:srgbClr val="4D4D4D"/>
                </a:solidFill>
              </a:rPr>
              <a:t>Sistemas INDAP</a:t>
            </a:r>
            <a:r>
              <a:rPr lang="es-CL" dirty="0" smtClean="0">
                <a:solidFill>
                  <a:srgbClr val="4D4D4D"/>
                </a:solidFill>
              </a:rPr>
              <a:t>, </a:t>
            </a:r>
            <a:r>
              <a:rPr lang="es-CL" dirty="0">
                <a:solidFill>
                  <a:srgbClr val="4D4D4D"/>
                </a:solidFill>
              </a:rPr>
              <a:t>31 de diciembre del </a:t>
            </a:r>
            <a:r>
              <a:rPr lang="es-CL" dirty="0" smtClean="0">
                <a:solidFill>
                  <a:srgbClr val="4D4D4D"/>
                </a:solidFill>
              </a:rPr>
              <a:t>2021.</a:t>
            </a:r>
            <a:endParaRPr lang="es-CL" dirty="0">
              <a:solidFill>
                <a:srgbClr val="4D4D4D"/>
              </a:solidFill>
            </a:endParaRPr>
          </a:p>
        </p:txBody>
      </p:sp>
      <p:graphicFrame>
        <p:nvGraphicFramePr>
          <p:cNvPr id="2" name="Tabla 1"/>
          <p:cNvGraphicFramePr>
            <a:graphicFrameLocks noGrp="1"/>
          </p:cNvGraphicFramePr>
          <p:nvPr>
            <p:extLst>
              <p:ext uri="{D42A27DB-BD31-4B8C-83A1-F6EECF244321}">
                <p14:modId xmlns:p14="http://schemas.microsoft.com/office/powerpoint/2010/main" val="3947422845"/>
              </p:ext>
            </p:extLst>
          </p:nvPr>
        </p:nvGraphicFramePr>
        <p:xfrm>
          <a:off x="1700422" y="1821431"/>
          <a:ext cx="5511800" cy="3629025"/>
        </p:xfrm>
        <a:graphic>
          <a:graphicData uri="http://schemas.openxmlformats.org/drawingml/2006/table">
            <a:tbl>
              <a:tblPr firstRow="1" bandRow="1">
                <a:tableStyleId>{5C22544A-7EE6-4342-B048-85BDC9FD1C3A}</a:tableStyleId>
              </a:tblPr>
              <a:tblGrid>
                <a:gridCol w="2819400">
                  <a:extLst>
                    <a:ext uri="{9D8B030D-6E8A-4147-A177-3AD203B41FA5}">
                      <a16:colId xmlns:a16="http://schemas.microsoft.com/office/drawing/2014/main" xmlns="" val="20000"/>
                    </a:ext>
                  </a:extLst>
                </a:gridCol>
                <a:gridCol w="2692400">
                  <a:extLst>
                    <a:ext uri="{9D8B030D-6E8A-4147-A177-3AD203B41FA5}">
                      <a16:colId xmlns:a16="http://schemas.microsoft.com/office/drawing/2014/main" xmlns="" val="20001"/>
                    </a:ext>
                  </a:extLst>
                </a:gridCol>
              </a:tblGrid>
              <a:tr h="200025">
                <a:tc>
                  <a:txBody>
                    <a:bodyPr/>
                    <a:lstStyle/>
                    <a:p>
                      <a:pPr algn="ctr" rtl="0" fontAlgn="b"/>
                      <a:r>
                        <a:rPr lang="es-CL" sz="1100" u="none" strike="noStrike" dirty="0">
                          <a:effectLst/>
                        </a:rPr>
                        <a:t>REGION</a:t>
                      </a:r>
                      <a:endParaRPr lang="es-CL" sz="1100" b="1" i="0" u="none" strike="noStrike" dirty="0">
                        <a:solidFill>
                          <a:srgbClr val="FFFFFF"/>
                        </a:solidFill>
                        <a:effectLst/>
                        <a:latin typeface="Calibri" panose="020F0502020204030204" pitchFamily="34" charset="0"/>
                      </a:endParaRPr>
                    </a:p>
                  </a:txBody>
                  <a:tcPr marL="9525" marR="9525" marT="9525" marB="0" anchor="b"/>
                </a:tc>
                <a:tc>
                  <a:txBody>
                    <a:bodyPr/>
                    <a:lstStyle/>
                    <a:p>
                      <a:pPr algn="ctr" rtl="0" fontAlgn="b"/>
                      <a:r>
                        <a:rPr lang="es-CL" sz="1100" u="none" strike="noStrike" dirty="0">
                          <a:effectLst/>
                        </a:rPr>
                        <a:t>N° MUNICIPALIDADES </a:t>
                      </a:r>
                      <a:r>
                        <a:rPr lang="es-CL" sz="1100" u="none" strike="noStrike" dirty="0" smtClean="0">
                          <a:effectLst/>
                        </a:rPr>
                        <a:t>2021</a:t>
                      </a:r>
                      <a:endParaRPr lang="es-CL" sz="1100" b="1" i="0" u="none" strike="noStrike" dirty="0">
                        <a:solidFill>
                          <a:srgbClr val="FFFFFF"/>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xmlns="" val="10000"/>
                  </a:ext>
                </a:extLst>
              </a:tr>
              <a:tr h="209550">
                <a:tc>
                  <a:txBody>
                    <a:bodyPr/>
                    <a:lstStyle/>
                    <a:p>
                      <a:pPr algn="ctr" rtl="0" fontAlgn="b"/>
                      <a:r>
                        <a:rPr lang="es-CL" sz="1100" u="none" strike="noStrike" dirty="0">
                          <a:effectLst/>
                        </a:rPr>
                        <a:t>ARICA Y PARINACOTA</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s-CL" sz="1100" b="0" i="0" u="none" strike="noStrike">
                          <a:solidFill>
                            <a:srgbClr val="000000"/>
                          </a:solidFill>
                          <a:effectLst/>
                          <a:latin typeface="Calibri" panose="020F0502020204030204" pitchFamily="34" charset="0"/>
                        </a:rPr>
                        <a:t>3</a:t>
                      </a:r>
                    </a:p>
                  </a:txBody>
                  <a:tcPr marL="7620" marR="7620" marT="7620" marB="0" anchor="b"/>
                </a:tc>
                <a:extLst>
                  <a:ext uri="{0D108BD9-81ED-4DB2-BD59-A6C34878D82A}">
                    <a16:rowId xmlns:a16="http://schemas.microsoft.com/office/drawing/2014/main" xmlns="" val="10001"/>
                  </a:ext>
                </a:extLst>
              </a:tr>
              <a:tr h="200025">
                <a:tc>
                  <a:txBody>
                    <a:bodyPr/>
                    <a:lstStyle/>
                    <a:p>
                      <a:pPr algn="ctr" rtl="0" fontAlgn="b"/>
                      <a:r>
                        <a:rPr lang="es-CL" sz="1100" u="none" strike="noStrike" dirty="0">
                          <a:effectLst/>
                        </a:rPr>
                        <a:t>TARAPACA</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s-CL" sz="1100" b="0" i="0" u="none" strike="noStrike">
                          <a:solidFill>
                            <a:srgbClr val="000000"/>
                          </a:solidFill>
                          <a:effectLst/>
                          <a:latin typeface="Calibri" panose="020F0502020204030204" pitchFamily="34" charset="0"/>
                        </a:rPr>
                        <a:t>5</a:t>
                      </a:r>
                    </a:p>
                  </a:txBody>
                  <a:tcPr marL="7620" marR="7620" marT="7620" marB="0" anchor="b"/>
                </a:tc>
                <a:extLst>
                  <a:ext uri="{0D108BD9-81ED-4DB2-BD59-A6C34878D82A}">
                    <a16:rowId xmlns:a16="http://schemas.microsoft.com/office/drawing/2014/main" xmlns="" val="10002"/>
                  </a:ext>
                </a:extLst>
              </a:tr>
              <a:tr h="200025">
                <a:tc>
                  <a:txBody>
                    <a:bodyPr/>
                    <a:lstStyle/>
                    <a:p>
                      <a:pPr algn="ctr" rtl="0" fontAlgn="b"/>
                      <a:r>
                        <a:rPr lang="es-CL" sz="1100" u="none" strike="noStrike" dirty="0">
                          <a:effectLst/>
                        </a:rPr>
                        <a:t>ANTOFAGASTA</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s-CL" sz="1100" b="0" i="0" u="none" strike="noStrike" dirty="0">
                          <a:solidFill>
                            <a:srgbClr val="000000"/>
                          </a:solidFill>
                          <a:effectLst/>
                          <a:latin typeface="Calibri" panose="020F0502020204030204" pitchFamily="34" charset="0"/>
                        </a:rPr>
                        <a:t>1</a:t>
                      </a:r>
                    </a:p>
                  </a:txBody>
                  <a:tcPr marL="7620" marR="7620" marT="7620" marB="0" anchor="b"/>
                </a:tc>
                <a:extLst>
                  <a:ext uri="{0D108BD9-81ED-4DB2-BD59-A6C34878D82A}">
                    <a16:rowId xmlns:a16="http://schemas.microsoft.com/office/drawing/2014/main" xmlns="" val="10003"/>
                  </a:ext>
                </a:extLst>
              </a:tr>
              <a:tr h="200025">
                <a:tc>
                  <a:txBody>
                    <a:bodyPr/>
                    <a:lstStyle/>
                    <a:p>
                      <a:pPr algn="ctr" rtl="0" fontAlgn="b"/>
                      <a:r>
                        <a:rPr lang="es-CL" sz="1100" u="none" strike="noStrike" dirty="0">
                          <a:effectLst/>
                        </a:rPr>
                        <a:t>ATACAMA</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s-CL" sz="1100" b="0" i="0" u="none" strike="noStrike" dirty="0">
                          <a:solidFill>
                            <a:srgbClr val="000000"/>
                          </a:solidFill>
                          <a:effectLst/>
                          <a:latin typeface="Calibri" panose="020F0502020204030204" pitchFamily="34" charset="0"/>
                        </a:rPr>
                        <a:t>6</a:t>
                      </a:r>
                    </a:p>
                  </a:txBody>
                  <a:tcPr marL="7620" marR="7620" marT="7620" marB="0" anchor="b"/>
                </a:tc>
                <a:extLst>
                  <a:ext uri="{0D108BD9-81ED-4DB2-BD59-A6C34878D82A}">
                    <a16:rowId xmlns:a16="http://schemas.microsoft.com/office/drawing/2014/main" xmlns="" val="10004"/>
                  </a:ext>
                </a:extLst>
              </a:tr>
              <a:tr h="200025">
                <a:tc>
                  <a:txBody>
                    <a:bodyPr/>
                    <a:lstStyle/>
                    <a:p>
                      <a:pPr algn="ctr" rtl="0" fontAlgn="b"/>
                      <a:r>
                        <a:rPr lang="es-CL" sz="1100" u="none" strike="noStrike" dirty="0">
                          <a:effectLst/>
                        </a:rPr>
                        <a:t>COQUIMBO</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ctr" rtl="0" fontAlgn="b"/>
                      <a:r>
                        <a:rPr lang="es-CL" sz="1100" b="0" i="0" u="none" strike="noStrike" dirty="0">
                          <a:solidFill>
                            <a:srgbClr val="000000"/>
                          </a:solidFill>
                          <a:effectLst/>
                          <a:latin typeface="Calibri" panose="020F0502020204030204" pitchFamily="34" charset="0"/>
                        </a:rPr>
                        <a:t>15</a:t>
                      </a:r>
                    </a:p>
                  </a:txBody>
                  <a:tcPr marL="7620" marR="7620" marT="7620" marB="0" anchor="b"/>
                </a:tc>
                <a:extLst>
                  <a:ext uri="{0D108BD9-81ED-4DB2-BD59-A6C34878D82A}">
                    <a16:rowId xmlns:a16="http://schemas.microsoft.com/office/drawing/2014/main" xmlns="" val="10005"/>
                  </a:ext>
                </a:extLst>
              </a:tr>
              <a:tr h="200025">
                <a:tc>
                  <a:txBody>
                    <a:bodyPr/>
                    <a:lstStyle/>
                    <a:p>
                      <a:pPr algn="ctr" rtl="0" fontAlgn="b"/>
                      <a:r>
                        <a:rPr lang="es-CL" sz="1100" u="none" strike="noStrike">
                          <a:effectLst/>
                        </a:rPr>
                        <a:t>VALPARAISO</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s-CL" sz="1100" b="0" i="0" u="none" strike="noStrike" dirty="0">
                          <a:solidFill>
                            <a:srgbClr val="000000"/>
                          </a:solidFill>
                          <a:effectLst/>
                          <a:latin typeface="Calibri" panose="020F0502020204030204" pitchFamily="34" charset="0"/>
                        </a:rPr>
                        <a:t>30</a:t>
                      </a:r>
                    </a:p>
                  </a:txBody>
                  <a:tcPr marL="7620" marR="7620" marT="7620" marB="0" anchor="b"/>
                </a:tc>
                <a:extLst>
                  <a:ext uri="{0D108BD9-81ED-4DB2-BD59-A6C34878D82A}">
                    <a16:rowId xmlns:a16="http://schemas.microsoft.com/office/drawing/2014/main" xmlns="" val="10006"/>
                  </a:ext>
                </a:extLst>
              </a:tr>
              <a:tr h="200025">
                <a:tc>
                  <a:txBody>
                    <a:bodyPr/>
                    <a:lstStyle/>
                    <a:p>
                      <a:pPr algn="ctr" rtl="0" fontAlgn="b"/>
                      <a:r>
                        <a:rPr lang="es-CL" sz="1100" u="none" strike="noStrike">
                          <a:effectLst/>
                        </a:rPr>
                        <a:t>METROPOLITANA</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s-CL" sz="1100" b="0" i="0" u="none" strike="noStrike" dirty="0">
                          <a:solidFill>
                            <a:srgbClr val="000000"/>
                          </a:solidFill>
                          <a:effectLst/>
                          <a:latin typeface="Calibri" panose="020F0502020204030204" pitchFamily="34" charset="0"/>
                        </a:rPr>
                        <a:t>20</a:t>
                      </a:r>
                    </a:p>
                  </a:txBody>
                  <a:tcPr marL="7620" marR="7620" marT="7620" marB="0" anchor="b"/>
                </a:tc>
                <a:extLst>
                  <a:ext uri="{0D108BD9-81ED-4DB2-BD59-A6C34878D82A}">
                    <a16:rowId xmlns:a16="http://schemas.microsoft.com/office/drawing/2014/main" xmlns="" val="10007"/>
                  </a:ext>
                </a:extLst>
              </a:tr>
              <a:tr h="200025">
                <a:tc>
                  <a:txBody>
                    <a:bodyPr/>
                    <a:lstStyle/>
                    <a:p>
                      <a:pPr algn="ctr" rtl="0" fontAlgn="b"/>
                      <a:r>
                        <a:rPr lang="es-CL" sz="1100" u="none" strike="noStrike">
                          <a:effectLst/>
                        </a:rPr>
                        <a:t>O´HIGGINS</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s-CL" sz="1100" b="0" i="0" u="none" strike="noStrike" dirty="0">
                          <a:solidFill>
                            <a:srgbClr val="000000"/>
                          </a:solidFill>
                          <a:effectLst/>
                          <a:latin typeface="Calibri" panose="020F0502020204030204" pitchFamily="34" charset="0"/>
                        </a:rPr>
                        <a:t>32</a:t>
                      </a:r>
                    </a:p>
                  </a:txBody>
                  <a:tcPr marL="7620" marR="7620" marT="7620" marB="0" anchor="b"/>
                </a:tc>
                <a:extLst>
                  <a:ext uri="{0D108BD9-81ED-4DB2-BD59-A6C34878D82A}">
                    <a16:rowId xmlns:a16="http://schemas.microsoft.com/office/drawing/2014/main" xmlns="" val="10008"/>
                  </a:ext>
                </a:extLst>
              </a:tr>
              <a:tr h="209550">
                <a:tc>
                  <a:txBody>
                    <a:bodyPr/>
                    <a:lstStyle/>
                    <a:p>
                      <a:pPr algn="ctr" rtl="0" fontAlgn="b"/>
                      <a:r>
                        <a:rPr lang="es-CL" sz="1100" u="none" strike="noStrike">
                          <a:effectLst/>
                        </a:rPr>
                        <a:t>MAULE</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s-CL" sz="1100" b="0" i="0" u="none" strike="noStrike" dirty="0">
                          <a:solidFill>
                            <a:srgbClr val="000000"/>
                          </a:solidFill>
                          <a:effectLst/>
                          <a:latin typeface="Calibri" panose="020F0502020204030204" pitchFamily="34" charset="0"/>
                        </a:rPr>
                        <a:t>30</a:t>
                      </a:r>
                    </a:p>
                  </a:txBody>
                  <a:tcPr marL="7620" marR="7620" marT="7620" marB="0" anchor="b"/>
                </a:tc>
                <a:extLst>
                  <a:ext uri="{0D108BD9-81ED-4DB2-BD59-A6C34878D82A}">
                    <a16:rowId xmlns:a16="http://schemas.microsoft.com/office/drawing/2014/main" xmlns="" val="10009"/>
                  </a:ext>
                </a:extLst>
              </a:tr>
              <a:tr h="200025">
                <a:tc>
                  <a:txBody>
                    <a:bodyPr/>
                    <a:lstStyle/>
                    <a:p>
                      <a:pPr algn="ctr" rtl="0" fontAlgn="b"/>
                      <a:r>
                        <a:rPr lang="es-CL" sz="1100" u="none" strike="noStrike">
                          <a:effectLst/>
                        </a:rPr>
                        <a:t>ÑUBLE</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s-CL" sz="1100" b="0" i="0" u="none" strike="noStrike" dirty="0">
                          <a:solidFill>
                            <a:srgbClr val="000000"/>
                          </a:solidFill>
                          <a:effectLst/>
                          <a:latin typeface="Calibri" panose="020F0502020204030204" pitchFamily="34" charset="0"/>
                        </a:rPr>
                        <a:t>21</a:t>
                      </a:r>
                    </a:p>
                  </a:txBody>
                  <a:tcPr marL="7620" marR="7620" marT="7620" marB="0" anchor="b"/>
                </a:tc>
                <a:extLst>
                  <a:ext uri="{0D108BD9-81ED-4DB2-BD59-A6C34878D82A}">
                    <a16:rowId xmlns:a16="http://schemas.microsoft.com/office/drawing/2014/main" xmlns="" val="10010"/>
                  </a:ext>
                </a:extLst>
              </a:tr>
              <a:tr h="200025">
                <a:tc>
                  <a:txBody>
                    <a:bodyPr/>
                    <a:lstStyle/>
                    <a:p>
                      <a:pPr algn="ctr" rtl="0" fontAlgn="b"/>
                      <a:r>
                        <a:rPr lang="es-CL" sz="1100" u="none" strike="noStrike">
                          <a:effectLst/>
                        </a:rPr>
                        <a:t>BIOBIO</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s-CL" sz="1100" b="0" i="0" u="none" strike="noStrike" dirty="0">
                          <a:solidFill>
                            <a:srgbClr val="000000"/>
                          </a:solidFill>
                          <a:effectLst/>
                          <a:latin typeface="Calibri" panose="020F0502020204030204" pitchFamily="34" charset="0"/>
                        </a:rPr>
                        <a:t>27</a:t>
                      </a:r>
                    </a:p>
                  </a:txBody>
                  <a:tcPr marL="7620" marR="7620" marT="7620" marB="0" anchor="b"/>
                </a:tc>
                <a:extLst>
                  <a:ext uri="{0D108BD9-81ED-4DB2-BD59-A6C34878D82A}">
                    <a16:rowId xmlns:a16="http://schemas.microsoft.com/office/drawing/2014/main" xmlns="" val="10011"/>
                  </a:ext>
                </a:extLst>
              </a:tr>
              <a:tr h="200025">
                <a:tc>
                  <a:txBody>
                    <a:bodyPr/>
                    <a:lstStyle/>
                    <a:p>
                      <a:pPr algn="ctr" rtl="0" fontAlgn="b"/>
                      <a:r>
                        <a:rPr lang="es-CL" sz="1100" u="none" strike="noStrike">
                          <a:effectLst/>
                        </a:rPr>
                        <a:t>ARAUCANIA</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s-CL" sz="1100" b="0" i="0" u="none" strike="noStrike" dirty="0">
                          <a:solidFill>
                            <a:srgbClr val="000000"/>
                          </a:solidFill>
                          <a:effectLst/>
                          <a:latin typeface="Calibri" panose="020F0502020204030204" pitchFamily="34" charset="0"/>
                        </a:rPr>
                        <a:t>32</a:t>
                      </a:r>
                    </a:p>
                  </a:txBody>
                  <a:tcPr marL="7620" marR="7620" marT="7620" marB="0" anchor="b"/>
                </a:tc>
                <a:extLst>
                  <a:ext uri="{0D108BD9-81ED-4DB2-BD59-A6C34878D82A}">
                    <a16:rowId xmlns:a16="http://schemas.microsoft.com/office/drawing/2014/main" xmlns="" val="10012"/>
                  </a:ext>
                </a:extLst>
              </a:tr>
              <a:tr h="200025">
                <a:tc>
                  <a:txBody>
                    <a:bodyPr/>
                    <a:lstStyle/>
                    <a:p>
                      <a:pPr algn="ctr" rtl="0" fontAlgn="b"/>
                      <a:r>
                        <a:rPr lang="es-CL" sz="1100" u="none" strike="noStrike">
                          <a:effectLst/>
                        </a:rPr>
                        <a:t>LOS RIOS</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s-CL" sz="1100" b="0" i="0" u="none" strike="noStrike" dirty="0">
                          <a:solidFill>
                            <a:srgbClr val="000000"/>
                          </a:solidFill>
                          <a:effectLst/>
                          <a:latin typeface="Calibri" panose="020F0502020204030204" pitchFamily="34" charset="0"/>
                        </a:rPr>
                        <a:t>12</a:t>
                      </a:r>
                    </a:p>
                  </a:txBody>
                  <a:tcPr marL="7620" marR="7620" marT="7620" marB="0" anchor="b"/>
                </a:tc>
                <a:extLst>
                  <a:ext uri="{0D108BD9-81ED-4DB2-BD59-A6C34878D82A}">
                    <a16:rowId xmlns:a16="http://schemas.microsoft.com/office/drawing/2014/main" xmlns="" val="10013"/>
                  </a:ext>
                </a:extLst>
              </a:tr>
              <a:tr h="200025">
                <a:tc>
                  <a:txBody>
                    <a:bodyPr/>
                    <a:lstStyle/>
                    <a:p>
                      <a:pPr algn="ctr" rtl="0" fontAlgn="b"/>
                      <a:r>
                        <a:rPr lang="es-CL" sz="1100" u="none" strike="noStrike">
                          <a:effectLst/>
                        </a:rPr>
                        <a:t>LOS LAGOS</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s-CL" sz="1100" b="0" i="0" u="none" strike="noStrike" dirty="0">
                          <a:solidFill>
                            <a:srgbClr val="000000"/>
                          </a:solidFill>
                          <a:effectLst/>
                          <a:latin typeface="Calibri" panose="020F0502020204030204" pitchFamily="34" charset="0"/>
                        </a:rPr>
                        <a:t>30</a:t>
                      </a:r>
                    </a:p>
                  </a:txBody>
                  <a:tcPr marL="7620" marR="7620" marT="7620" marB="0" anchor="b"/>
                </a:tc>
                <a:extLst>
                  <a:ext uri="{0D108BD9-81ED-4DB2-BD59-A6C34878D82A}">
                    <a16:rowId xmlns:a16="http://schemas.microsoft.com/office/drawing/2014/main" xmlns="" val="10014"/>
                  </a:ext>
                </a:extLst>
              </a:tr>
              <a:tr h="200025">
                <a:tc>
                  <a:txBody>
                    <a:bodyPr/>
                    <a:lstStyle/>
                    <a:p>
                      <a:pPr algn="ctr" rtl="0" fontAlgn="b"/>
                      <a:r>
                        <a:rPr lang="es-CL" sz="1100" u="none" strike="noStrike">
                          <a:effectLst/>
                        </a:rPr>
                        <a:t>AYSEN</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s-CL" sz="1100" b="0" i="0" u="none" strike="noStrike" dirty="0" smtClean="0">
                          <a:solidFill>
                            <a:srgbClr val="000000"/>
                          </a:solidFill>
                          <a:effectLst/>
                          <a:latin typeface="Calibri" panose="020F0502020204030204" pitchFamily="34" charset="0"/>
                        </a:rPr>
                        <a:t>9</a:t>
                      </a:r>
                      <a:endParaRPr lang="es-CL" sz="1100" b="0" i="0" u="none" strike="noStrike" dirty="0">
                        <a:solidFill>
                          <a:srgbClr val="000000"/>
                        </a:solidFill>
                        <a:effectLst/>
                        <a:latin typeface="Calibri" panose="020F0502020204030204" pitchFamily="34" charset="0"/>
                      </a:endParaRPr>
                    </a:p>
                  </a:txBody>
                  <a:tcPr marL="7620" marR="7620" marT="7620" marB="0" anchor="b"/>
                </a:tc>
                <a:extLst>
                  <a:ext uri="{0D108BD9-81ED-4DB2-BD59-A6C34878D82A}">
                    <a16:rowId xmlns:a16="http://schemas.microsoft.com/office/drawing/2014/main" xmlns="" val="10015"/>
                  </a:ext>
                </a:extLst>
              </a:tr>
              <a:tr h="200025">
                <a:tc>
                  <a:txBody>
                    <a:bodyPr/>
                    <a:lstStyle/>
                    <a:p>
                      <a:pPr algn="ctr" rtl="0" fontAlgn="b"/>
                      <a:r>
                        <a:rPr lang="es-CL" sz="1100" u="none" strike="noStrike">
                          <a:effectLst/>
                        </a:rPr>
                        <a:t>MAGALLANES</a:t>
                      </a:r>
                      <a:endParaRPr lang="es-CL" sz="1100" b="0"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s-CL" sz="1100" b="0" i="0" u="none" strike="noStrike" dirty="0">
                          <a:solidFill>
                            <a:srgbClr val="000000"/>
                          </a:solidFill>
                          <a:effectLst/>
                          <a:latin typeface="Calibri" panose="020F0502020204030204" pitchFamily="34" charset="0"/>
                        </a:rPr>
                        <a:t>4</a:t>
                      </a:r>
                    </a:p>
                  </a:txBody>
                  <a:tcPr marL="7620" marR="7620" marT="7620" marB="0" anchor="b"/>
                </a:tc>
                <a:extLst>
                  <a:ext uri="{0D108BD9-81ED-4DB2-BD59-A6C34878D82A}">
                    <a16:rowId xmlns:a16="http://schemas.microsoft.com/office/drawing/2014/main" xmlns="" val="10016"/>
                  </a:ext>
                </a:extLst>
              </a:tr>
              <a:tr h="209550">
                <a:tc>
                  <a:txBody>
                    <a:bodyPr/>
                    <a:lstStyle/>
                    <a:p>
                      <a:pPr algn="ctr" rtl="0" fontAlgn="b"/>
                      <a:r>
                        <a:rPr lang="es-CL" sz="1100" b="1" u="none" strike="noStrike">
                          <a:effectLst/>
                        </a:rPr>
                        <a:t> </a:t>
                      </a:r>
                      <a:r>
                        <a:rPr lang="es-CL" sz="1200" b="1" u="none" strike="noStrike">
                          <a:effectLst/>
                        </a:rPr>
                        <a:t>TOTAL </a:t>
                      </a:r>
                      <a:endParaRPr lang="es-CL" sz="1100" b="1" i="0" u="none" strike="noStrike">
                        <a:solidFill>
                          <a:srgbClr val="000000"/>
                        </a:solidFill>
                        <a:effectLst/>
                        <a:latin typeface="Calibri" panose="020F0502020204030204" pitchFamily="34" charset="0"/>
                      </a:endParaRPr>
                    </a:p>
                  </a:txBody>
                  <a:tcPr marL="9525" marR="9525" marT="9525" marB="0" anchor="b"/>
                </a:tc>
                <a:tc>
                  <a:txBody>
                    <a:bodyPr/>
                    <a:lstStyle/>
                    <a:p>
                      <a:pPr algn="ctr" rtl="0" fontAlgn="b"/>
                      <a:r>
                        <a:rPr lang="es-CL" sz="1100" b="1" i="0" u="none" strike="noStrike" dirty="0">
                          <a:solidFill>
                            <a:srgbClr val="000000"/>
                          </a:solidFill>
                          <a:effectLst/>
                          <a:latin typeface="Calibri" panose="020F0502020204030204" pitchFamily="34" charset="0"/>
                        </a:rPr>
                        <a:t>277</a:t>
                      </a:r>
                    </a:p>
                  </a:txBody>
                  <a:tcPr marL="7620" marR="7620" marT="7620" marB="0" anchor="b"/>
                </a:tc>
                <a:extLst>
                  <a:ext uri="{0D108BD9-81ED-4DB2-BD59-A6C34878D82A}">
                    <a16:rowId xmlns:a16="http://schemas.microsoft.com/office/drawing/2014/main" xmlns="" val="10017"/>
                  </a:ext>
                </a:extLst>
              </a:tr>
            </a:tbl>
          </a:graphicData>
        </a:graphic>
      </p:graphicFrame>
      <p:sp>
        <p:nvSpPr>
          <p:cNvPr id="4" name="Marcador de número de diapositiva 3"/>
          <p:cNvSpPr>
            <a:spLocks noGrp="1"/>
          </p:cNvSpPr>
          <p:nvPr>
            <p:ph type="sldNum" sz="quarter" idx="12"/>
          </p:nvPr>
        </p:nvSpPr>
        <p:spPr/>
        <p:txBody>
          <a:bodyPr/>
          <a:lstStyle/>
          <a:p>
            <a:fld id="{B2AA1C21-4A01-FC47-935A-F64BC8B7BE09}" type="slidenum">
              <a:rPr lang="en-US" smtClean="0"/>
              <a:t>66</a:t>
            </a:fld>
            <a:endParaRPr lang="en-US"/>
          </a:p>
        </p:txBody>
      </p:sp>
    </p:spTree>
    <p:extLst>
      <p:ext uri="{BB962C8B-B14F-4D97-AF65-F5344CB8AC3E}">
        <p14:creationId xmlns:p14="http://schemas.microsoft.com/office/powerpoint/2010/main" val="3447536168"/>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57200" y="292481"/>
            <a:ext cx="8229600" cy="1143000"/>
          </a:xfrm>
        </p:spPr>
        <p:txBody>
          <a:bodyPr vert="horz" lIns="91440" tIns="45720" rIns="91440" bIns="45720" rtlCol="0" anchor="ctr">
            <a:normAutofit/>
          </a:bodyPr>
          <a:lstStyle/>
          <a:p>
            <a:pPr>
              <a:spcBef>
                <a:spcPct val="20000"/>
              </a:spcBef>
            </a:pPr>
            <a:r>
              <a:rPr lang="es-CL" sz="2800" dirty="0">
                <a:solidFill>
                  <a:srgbClr val="333333"/>
                </a:solidFill>
                <a:latin typeface="Berlin Sans FB" panose="020E0602020502020306" pitchFamily="34" charset="0"/>
                <a:ea typeface="+mn-ea"/>
                <a:cs typeface="+mn-cs"/>
              </a:rPr>
              <a:t>Asociatividad Económica y Cooperativismo</a:t>
            </a:r>
          </a:p>
        </p:txBody>
      </p:sp>
      <p:sp>
        <p:nvSpPr>
          <p:cNvPr id="3" name="Marcador de contenido 2"/>
          <p:cNvSpPr>
            <a:spLocks noGrp="1"/>
          </p:cNvSpPr>
          <p:nvPr>
            <p:ph idx="1"/>
          </p:nvPr>
        </p:nvSpPr>
        <p:spPr>
          <a:xfrm>
            <a:off x="457200" y="1189824"/>
            <a:ext cx="8229600" cy="4936341"/>
          </a:xfrm>
        </p:spPr>
        <p:txBody>
          <a:bodyPr>
            <a:normAutofit/>
          </a:bodyPr>
          <a:lstStyle/>
          <a:p>
            <a:pPr marL="0" indent="0" algn="just">
              <a:buNone/>
            </a:pPr>
            <a:r>
              <a:rPr lang="es-CL" sz="1800" dirty="0">
                <a:solidFill>
                  <a:srgbClr val="4D4D4D"/>
                </a:solidFill>
              </a:rPr>
              <a:t>Actualmente contamos con 150 Empresas Asociativas Campesinas (EAC), </a:t>
            </a:r>
            <a:r>
              <a:rPr lang="es-CL" sz="1800" dirty="0">
                <a:solidFill>
                  <a:srgbClr val="4D4D4D"/>
                </a:solidFill>
                <a:ea typeface="MS PGothic" pitchFamily="34" charset="-128"/>
                <a:cs typeface="Calibri"/>
              </a:rPr>
              <a:t>siendo la Cooperativa la que abarca el mayor número de casos, con 104 empresa, </a:t>
            </a:r>
            <a:r>
              <a:rPr lang="es-CL" sz="1800" dirty="0">
                <a:solidFill>
                  <a:srgbClr val="4D4D4D"/>
                </a:solidFill>
              </a:rPr>
              <a:t>que de acuerdo a su calidad jurídica se distribuyen de la siguiente manera</a:t>
            </a:r>
            <a:r>
              <a:rPr lang="es-CL" sz="1800" dirty="0" smtClean="0">
                <a:solidFill>
                  <a:srgbClr val="4D4D4D"/>
                </a:solidFill>
              </a:rPr>
              <a:t>:</a:t>
            </a:r>
            <a:endParaRPr lang="es-CL" dirty="0" smtClean="0">
              <a:solidFill>
                <a:srgbClr val="4D4D4D"/>
              </a:solidFill>
            </a:endParaRPr>
          </a:p>
          <a:p>
            <a:pPr marL="0" indent="0">
              <a:buNone/>
            </a:pPr>
            <a:endParaRPr lang="es-CL" dirty="0" smtClean="0">
              <a:solidFill>
                <a:srgbClr val="4D4D4D"/>
              </a:solidFill>
            </a:endParaRPr>
          </a:p>
          <a:p>
            <a:pPr marL="0" indent="0">
              <a:buNone/>
            </a:pPr>
            <a:endParaRPr lang="es-CL" dirty="0">
              <a:solidFill>
                <a:srgbClr val="4D4D4D"/>
              </a:solidFill>
            </a:endParaRPr>
          </a:p>
          <a:p>
            <a:pPr marL="0" indent="0">
              <a:buNone/>
            </a:pPr>
            <a:endParaRPr lang="es-CL" dirty="0" smtClean="0">
              <a:solidFill>
                <a:srgbClr val="4D4D4D"/>
              </a:solidFill>
            </a:endParaRPr>
          </a:p>
          <a:p>
            <a:pPr marL="0" indent="0">
              <a:buNone/>
            </a:pPr>
            <a:endParaRPr lang="es-CL" dirty="0">
              <a:solidFill>
                <a:srgbClr val="4D4D4D"/>
              </a:solidFill>
            </a:endParaRPr>
          </a:p>
          <a:p>
            <a:pPr marL="0" indent="0">
              <a:buNone/>
            </a:pPr>
            <a:endParaRPr lang="es-CL" sz="1800" dirty="0">
              <a:solidFill>
                <a:srgbClr val="4D4D4D"/>
              </a:solidFill>
            </a:endParaRPr>
          </a:p>
          <a:p>
            <a:pPr marL="0" indent="0" algn="just">
              <a:buNone/>
            </a:pPr>
            <a:r>
              <a:rPr lang="es-CL" sz="1800" dirty="0">
                <a:solidFill>
                  <a:srgbClr val="4D4D4D"/>
                </a:solidFill>
              </a:rPr>
              <a:t>Es importante destacar que las Cooperativas (104) son las que se encuentran en mayor número, en relación al total de EAC (150), lo que demuestra que es una forma de trabajo reconocida por los pequeños productores.  </a:t>
            </a:r>
          </a:p>
        </p:txBody>
      </p:sp>
      <p:sp>
        <p:nvSpPr>
          <p:cNvPr id="4" name="Marcador de número de diapositiva 3"/>
          <p:cNvSpPr>
            <a:spLocks noGrp="1"/>
          </p:cNvSpPr>
          <p:nvPr>
            <p:ph type="sldNum" sz="quarter" idx="12"/>
          </p:nvPr>
        </p:nvSpPr>
        <p:spPr/>
        <p:txBody>
          <a:bodyPr/>
          <a:lstStyle/>
          <a:p>
            <a:fld id="{B2AA1C21-4A01-FC47-935A-F64BC8B7BE09}" type="slidenum">
              <a:rPr lang="en-US" smtClean="0"/>
              <a:t>67</a:t>
            </a:fld>
            <a:endParaRPr lang="en-US"/>
          </a:p>
        </p:txBody>
      </p:sp>
      <p:graphicFrame>
        <p:nvGraphicFramePr>
          <p:cNvPr id="7" name="Tabla 6"/>
          <p:cNvGraphicFramePr>
            <a:graphicFrameLocks noGrp="1"/>
          </p:cNvGraphicFramePr>
          <p:nvPr>
            <p:extLst>
              <p:ext uri="{D42A27DB-BD31-4B8C-83A1-F6EECF244321}">
                <p14:modId xmlns:p14="http://schemas.microsoft.com/office/powerpoint/2010/main" val="3270664806"/>
              </p:ext>
            </p:extLst>
          </p:nvPr>
        </p:nvGraphicFramePr>
        <p:xfrm>
          <a:off x="1990233" y="2271766"/>
          <a:ext cx="6124073" cy="2294999"/>
        </p:xfrm>
        <a:graphic>
          <a:graphicData uri="http://schemas.openxmlformats.org/drawingml/2006/table">
            <a:tbl>
              <a:tblPr firstRow="1" bandRow="1">
                <a:tableStyleId>{5C22544A-7EE6-4342-B048-85BDC9FD1C3A}</a:tableStyleId>
              </a:tblPr>
              <a:tblGrid>
                <a:gridCol w="3184755">
                  <a:extLst>
                    <a:ext uri="{9D8B030D-6E8A-4147-A177-3AD203B41FA5}">
                      <a16:colId xmlns:a16="http://schemas.microsoft.com/office/drawing/2014/main" xmlns="" val="20000"/>
                    </a:ext>
                  </a:extLst>
                </a:gridCol>
                <a:gridCol w="1526928">
                  <a:extLst>
                    <a:ext uri="{9D8B030D-6E8A-4147-A177-3AD203B41FA5}">
                      <a16:colId xmlns:a16="http://schemas.microsoft.com/office/drawing/2014/main" xmlns="" val="20001"/>
                    </a:ext>
                  </a:extLst>
                </a:gridCol>
                <a:gridCol w="1412390">
                  <a:extLst>
                    <a:ext uri="{9D8B030D-6E8A-4147-A177-3AD203B41FA5}">
                      <a16:colId xmlns:a16="http://schemas.microsoft.com/office/drawing/2014/main" xmlns="" val="20002"/>
                    </a:ext>
                  </a:extLst>
                </a:gridCol>
              </a:tblGrid>
              <a:tr h="350821">
                <a:tc>
                  <a:txBody>
                    <a:bodyPr/>
                    <a:lstStyle/>
                    <a:p>
                      <a:pPr fontAlgn="t">
                        <a:lnSpc>
                          <a:spcPct val="107000"/>
                        </a:lnSpc>
                        <a:spcAft>
                          <a:spcPts val="0"/>
                        </a:spcAft>
                      </a:pPr>
                      <a:r>
                        <a:rPr lang="es-CL" sz="1600" kern="1200" dirty="0">
                          <a:effectLst/>
                        </a:rPr>
                        <a:t>Forma Jurídica</a:t>
                      </a:r>
                      <a:endParaRPr lang="es-CL"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ctr" fontAlgn="t">
                        <a:lnSpc>
                          <a:spcPct val="107000"/>
                        </a:lnSpc>
                        <a:spcAft>
                          <a:spcPts val="0"/>
                        </a:spcAft>
                      </a:pPr>
                      <a:r>
                        <a:rPr lang="es-CL" sz="1600" kern="1200" dirty="0">
                          <a:effectLst/>
                        </a:rPr>
                        <a:t>Nº EAC</a:t>
                      </a:r>
                      <a:endParaRPr lang="es-CL"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ctr" fontAlgn="t">
                        <a:lnSpc>
                          <a:spcPct val="107000"/>
                        </a:lnSpc>
                        <a:spcAft>
                          <a:spcPts val="0"/>
                        </a:spcAft>
                      </a:pPr>
                      <a:r>
                        <a:rPr lang="es-CL" sz="1600" kern="1200" dirty="0">
                          <a:effectLst/>
                        </a:rPr>
                        <a:t>%</a:t>
                      </a:r>
                      <a:endParaRPr lang="es-CL" sz="16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10000"/>
                  </a:ext>
                </a:extLst>
              </a:tr>
              <a:tr h="350821">
                <a:tc>
                  <a:txBody>
                    <a:bodyPr/>
                    <a:lstStyle/>
                    <a:p>
                      <a:pPr fontAlgn="b">
                        <a:lnSpc>
                          <a:spcPct val="107000"/>
                        </a:lnSpc>
                        <a:spcAft>
                          <a:spcPts val="0"/>
                        </a:spcAft>
                      </a:pPr>
                      <a:r>
                        <a:rPr lang="es-CL" sz="1600" kern="1200" dirty="0">
                          <a:effectLst/>
                        </a:rPr>
                        <a:t>Cooperativa</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ctr" fontAlgn="b">
                        <a:lnSpc>
                          <a:spcPct val="107000"/>
                        </a:lnSpc>
                        <a:spcAft>
                          <a:spcPts val="0"/>
                        </a:spcAft>
                      </a:pP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104</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ctr" fontAlgn="b">
                        <a:lnSpc>
                          <a:spcPct val="107000"/>
                        </a:lnSpc>
                        <a:spcAft>
                          <a:spcPts val="0"/>
                        </a:spcAft>
                      </a:pPr>
                      <a:r>
                        <a:rPr lang="es-CL" sz="1600" kern="1200" dirty="0" smtClean="0">
                          <a:effectLst/>
                        </a:rPr>
                        <a:t>69%</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10001"/>
                  </a:ext>
                </a:extLst>
              </a:tr>
              <a:tr h="350821">
                <a:tc>
                  <a:txBody>
                    <a:bodyPr/>
                    <a:lstStyle/>
                    <a:p>
                      <a:pPr fontAlgn="b">
                        <a:lnSpc>
                          <a:spcPct val="107000"/>
                        </a:lnSpc>
                        <a:spcAft>
                          <a:spcPts val="0"/>
                        </a:spcAft>
                      </a:pPr>
                      <a:r>
                        <a:rPr lang="es-CL" sz="1600" kern="1200" dirty="0" smtClean="0">
                          <a:effectLst/>
                        </a:rPr>
                        <a:t>Limitada</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ctr" fontAlgn="b">
                        <a:lnSpc>
                          <a:spcPct val="107000"/>
                        </a:lnSpc>
                        <a:spcAft>
                          <a:spcPts val="0"/>
                        </a:spcAft>
                      </a:pP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16</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ctr" fontAlgn="b">
                        <a:lnSpc>
                          <a:spcPct val="107000"/>
                        </a:lnSpc>
                        <a:spcAft>
                          <a:spcPts val="0"/>
                        </a:spcAft>
                      </a:pPr>
                      <a:r>
                        <a:rPr lang="es-CL" sz="1600" kern="1200" dirty="0" smtClean="0">
                          <a:effectLst/>
                        </a:rPr>
                        <a:t>11%</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10002"/>
                  </a:ext>
                </a:extLst>
              </a:tr>
              <a:tr h="175411">
                <a:tc>
                  <a:txBody>
                    <a:bodyPr/>
                    <a:lstStyle/>
                    <a:p>
                      <a:pPr fontAlgn="b">
                        <a:lnSpc>
                          <a:spcPct val="107000"/>
                        </a:lnSpc>
                        <a:spcAft>
                          <a:spcPts val="0"/>
                        </a:spcAft>
                      </a:pP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SPA</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ctr" fontAlgn="b">
                        <a:lnSpc>
                          <a:spcPct val="107000"/>
                        </a:lnSpc>
                        <a:spcAft>
                          <a:spcPts val="0"/>
                        </a:spcAft>
                      </a:pP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15</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ctr" fontAlgn="b">
                        <a:lnSpc>
                          <a:spcPct val="107000"/>
                        </a:lnSpc>
                        <a:spcAft>
                          <a:spcPts val="0"/>
                        </a:spcAft>
                      </a:pPr>
                      <a:r>
                        <a:rPr lang="es-CL" sz="1600" kern="1200" dirty="0" smtClean="0">
                          <a:effectLst/>
                        </a:rPr>
                        <a:t>10%</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10003"/>
                  </a:ext>
                </a:extLst>
              </a:tr>
              <a:tr h="175411">
                <a:tc>
                  <a:txBody>
                    <a:bodyPr/>
                    <a:lstStyle/>
                    <a:p>
                      <a:pPr fontAlgn="b">
                        <a:lnSpc>
                          <a:spcPct val="107000"/>
                        </a:lnSpc>
                        <a:spcAft>
                          <a:spcPts val="0"/>
                        </a:spcAft>
                      </a:pPr>
                      <a:r>
                        <a:rPr lang="es-CL" sz="1600" kern="1200" dirty="0" smtClean="0">
                          <a:effectLst/>
                          <a:latin typeface="+mn-lt"/>
                          <a:ea typeface="+mn-ea"/>
                          <a:cs typeface="+mn-cs"/>
                        </a:rPr>
                        <a:t>Anónima</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ctr" fontAlgn="b">
                        <a:lnSpc>
                          <a:spcPct val="107000"/>
                        </a:lnSpc>
                        <a:spcAft>
                          <a:spcPts val="0"/>
                        </a:spcAft>
                      </a:pP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13</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ctr" fontAlgn="b">
                        <a:lnSpc>
                          <a:spcPct val="107000"/>
                        </a:lnSpc>
                        <a:spcAft>
                          <a:spcPts val="0"/>
                        </a:spcAft>
                      </a:pPr>
                      <a:r>
                        <a:rPr lang="es-CL" sz="1600" kern="1200" dirty="0" smtClean="0">
                          <a:effectLst/>
                        </a:rPr>
                        <a:t>9%</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10004"/>
                  </a:ext>
                </a:extLst>
              </a:tr>
              <a:tr h="350821">
                <a:tc>
                  <a:txBody>
                    <a:bodyPr/>
                    <a:lstStyle/>
                    <a:p>
                      <a:pPr fontAlgn="b">
                        <a:lnSpc>
                          <a:spcPct val="107000"/>
                        </a:lnSpc>
                        <a:spcAft>
                          <a:spcPts val="0"/>
                        </a:spcAft>
                      </a:pPr>
                      <a:r>
                        <a:rPr lang="es-CL" sz="1600" kern="1200" dirty="0" smtClean="0">
                          <a:effectLst/>
                        </a:rPr>
                        <a:t>Otras formas</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ctr" fontAlgn="b">
                        <a:lnSpc>
                          <a:spcPct val="107000"/>
                        </a:lnSpc>
                        <a:spcAft>
                          <a:spcPts val="0"/>
                        </a:spcAft>
                      </a:pPr>
                      <a:r>
                        <a:rPr lang="es-CL" sz="1600" dirty="0" smtClean="0">
                          <a:effectLst/>
                          <a:latin typeface="Calibri" panose="020F0502020204030204" pitchFamily="34" charset="0"/>
                          <a:ea typeface="Calibri" panose="020F0502020204030204" pitchFamily="34" charset="0"/>
                          <a:cs typeface="Times New Roman" panose="02020603050405020304" pitchFamily="18" charset="0"/>
                        </a:rPr>
                        <a:t>2</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ctr" fontAlgn="b">
                        <a:lnSpc>
                          <a:spcPct val="107000"/>
                        </a:lnSpc>
                        <a:spcAft>
                          <a:spcPts val="0"/>
                        </a:spcAft>
                      </a:pPr>
                      <a:r>
                        <a:rPr lang="es-CL" sz="1600" kern="1200" dirty="0" smtClean="0">
                          <a:effectLst/>
                        </a:rPr>
                        <a:t>1%</a:t>
                      </a:r>
                      <a:endParaRPr lang="es-CL"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10005"/>
                  </a:ext>
                </a:extLst>
              </a:tr>
              <a:tr h="350821">
                <a:tc>
                  <a:txBody>
                    <a:bodyPr/>
                    <a:lstStyle/>
                    <a:p>
                      <a:pPr fontAlgn="b">
                        <a:lnSpc>
                          <a:spcPct val="107000"/>
                        </a:lnSpc>
                        <a:spcAft>
                          <a:spcPts val="0"/>
                        </a:spcAft>
                      </a:pPr>
                      <a:r>
                        <a:rPr lang="es-CL" sz="1600" b="1" kern="1200" dirty="0">
                          <a:effectLst/>
                        </a:rPr>
                        <a:t>Total general</a:t>
                      </a:r>
                      <a:endParaRPr lang="es-C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ctr" fontAlgn="b">
                        <a:lnSpc>
                          <a:spcPct val="107000"/>
                        </a:lnSpc>
                        <a:spcAft>
                          <a:spcPts val="0"/>
                        </a:spcAft>
                      </a:pPr>
                      <a:r>
                        <a:rPr lang="es-CL" sz="1600" b="1" dirty="0" smtClean="0">
                          <a:effectLst/>
                          <a:latin typeface="Calibri" panose="020F0502020204030204" pitchFamily="34" charset="0"/>
                          <a:ea typeface="Calibri" panose="020F0502020204030204" pitchFamily="34" charset="0"/>
                          <a:cs typeface="Times New Roman" panose="02020603050405020304" pitchFamily="18" charset="0"/>
                        </a:rPr>
                        <a:t>150</a:t>
                      </a:r>
                      <a:endParaRPr lang="es-C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tc>
                  <a:txBody>
                    <a:bodyPr/>
                    <a:lstStyle/>
                    <a:p>
                      <a:pPr algn="ctr" fontAlgn="b">
                        <a:lnSpc>
                          <a:spcPct val="107000"/>
                        </a:lnSpc>
                        <a:spcAft>
                          <a:spcPts val="0"/>
                        </a:spcAft>
                      </a:pPr>
                      <a:r>
                        <a:rPr lang="es-CL" sz="1600" b="1" kern="1200" dirty="0">
                          <a:effectLst/>
                        </a:rPr>
                        <a:t>100%</a:t>
                      </a:r>
                      <a:endParaRPr lang="es-CL" sz="1600" b="1" dirty="0">
                        <a:effectLst/>
                        <a:latin typeface="Calibri" panose="020F0502020204030204" pitchFamily="34" charset="0"/>
                        <a:ea typeface="Calibri" panose="020F0502020204030204" pitchFamily="34" charset="0"/>
                        <a:cs typeface="Times New Roman" panose="02020603050405020304" pitchFamily="18" charset="0"/>
                      </a:endParaRPr>
                    </a:p>
                  </a:txBody>
                  <a:tcPr marL="9525" marR="9525" marT="9525" marB="0" anchor="b"/>
                </a:tc>
                <a:extLst>
                  <a:ext uri="{0D108BD9-81ED-4DB2-BD59-A6C34878D82A}">
                    <a16:rowId xmlns:a16="http://schemas.microsoft.com/office/drawing/2014/main" xmlns="" val="10006"/>
                  </a:ext>
                </a:extLst>
              </a:tr>
            </a:tbl>
          </a:graphicData>
        </a:graphic>
      </p:graphicFrame>
      <p:sp>
        <p:nvSpPr>
          <p:cNvPr id="9" name="CuadroTexto 8"/>
          <p:cNvSpPr txBox="1"/>
          <p:nvPr/>
        </p:nvSpPr>
        <p:spPr>
          <a:xfrm>
            <a:off x="371750" y="6261916"/>
            <a:ext cx="4680520" cy="276999"/>
          </a:xfrm>
          <a:prstGeom prst="rect">
            <a:avLst/>
          </a:prstGeom>
          <a:noFill/>
        </p:spPr>
        <p:txBody>
          <a:bodyPr wrap="square" rtlCol="0">
            <a:spAutoFit/>
          </a:bodyPr>
          <a:lstStyle/>
          <a:p>
            <a:pPr defTabSz="457200" eaLnBrk="0" fontAlgn="base" hangingPunct="0">
              <a:spcBef>
                <a:spcPct val="0"/>
              </a:spcBef>
              <a:spcAft>
                <a:spcPct val="0"/>
              </a:spcAft>
            </a:pPr>
            <a:r>
              <a:rPr lang="es-CL" sz="1200" b="1" i="1" dirty="0">
                <a:solidFill>
                  <a:srgbClr val="4D4D4D"/>
                </a:solidFill>
                <a:ea typeface="MS PGothic" pitchFamily="34" charset="-128"/>
              </a:rPr>
              <a:t>Fuente: </a:t>
            </a:r>
            <a:r>
              <a:rPr lang="es-CL" sz="1200" i="1" dirty="0">
                <a:solidFill>
                  <a:srgbClr val="4D4D4D"/>
                </a:solidFill>
                <a:ea typeface="MS PGothic" pitchFamily="34" charset="-128"/>
              </a:rPr>
              <a:t>INDAP Diciembre </a:t>
            </a:r>
            <a:r>
              <a:rPr lang="es-CL" sz="1200" i="1" dirty="0" smtClean="0">
                <a:solidFill>
                  <a:srgbClr val="4D4D4D"/>
                </a:solidFill>
                <a:ea typeface="MS PGothic" pitchFamily="34" charset="-128"/>
              </a:rPr>
              <a:t>2021, </a:t>
            </a:r>
            <a:r>
              <a:rPr lang="es-CL" sz="1200" i="1" dirty="0">
                <a:solidFill>
                  <a:srgbClr val="4D4D4D"/>
                </a:solidFill>
                <a:ea typeface="MS PGothic" pitchFamily="34" charset="-128"/>
              </a:rPr>
              <a:t>Programa de Asociatividad Económica.</a:t>
            </a:r>
          </a:p>
        </p:txBody>
      </p:sp>
      <p:pic>
        <p:nvPicPr>
          <p:cNvPr id="3074" name="Picture 2" descr="cooperativ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6517" y="2271766"/>
            <a:ext cx="9144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140013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479233" y="153925"/>
            <a:ext cx="8229600" cy="1143000"/>
          </a:xfrm>
        </p:spPr>
        <p:txBody>
          <a:bodyPr vert="horz" lIns="91440" tIns="45720" rIns="91440" bIns="45720" rtlCol="0" anchor="ctr">
            <a:normAutofit/>
          </a:bodyPr>
          <a:lstStyle/>
          <a:p>
            <a:pPr>
              <a:spcBef>
                <a:spcPct val="20000"/>
              </a:spcBef>
            </a:pPr>
            <a:r>
              <a:rPr lang="es-CL" sz="2800" dirty="0">
                <a:solidFill>
                  <a:srgbClr val="333333"/>
                </a:solidFill>
                <a:latin typeface="Berlin Sans FB" panose="020E0602020502020306" pitchFamily="34" charset="0"/>
                <a:ea typeface="+mn-ea"/>
                <a:cs typeface="+mn-cs"/>
              </a:rPr>
              <a:t>Asociatividad Económica y Cooperativismo</a:t>
            </a:r>
          </a:p>
        </p:txBody>
      </p:sp>
      <p:sp>
        <p:nvSpPr>
          <p:cNvPr id="3" name="Marcador de contenido 2"/>
          <p:cNvSpPr>
            <a:spLocks noGrp="1"/>
          </p:cNvSpPr>
          <p:nvPr>
            <p:ph idx="1"/>
          </p:nvPr>
        </p:nvSpPr>
        <p:spPr>
          <a:xfrm>
            <a:off x="203811" y="1158240"/>
            <a:ext cx="8505022" cy="4594860"/>
          </a:xfrm>
        </p:spPr>
        <p:txBody>
          <a:bodyPr/>
          <a:lstStyle/>
          <a:p>
            <a:pPr marL="0" indent="0" algn="just" eaLnBrk="0" fontAlgn="base" hangingPunct="0">
              <a:spcBef>
                <a:spcPct val="0"/>
              </a:spcBef>
              <a:spcAft>
                <a:spcPct val="0"/>
              </a:spcAft>
              <a:buNone/>
            </a:pPr>
            <a:r>
              <a:rPr lang="es-CL" sz="1800" dirty="0">
                <a:solidFill>
                  <a:srgbClr val="4D4D4D"/>
                </a:solidFill>
                <a:ea typeface="MS PGothic" pitchFamily="34" charset="-128"/>
                <a:cs typeface="Calibri"/>
              </a:rPr>
              <a:t>INDAP trabaja a lo largo de Chile con 150 Empresas Asociativas Campesinas (EAC)</a:t>
            </a:r>
          </a:p>
          <a:p>
            <a:pPr marL="0" indent="0" algn="just" eaLnBrk="0" fontAlgn="base" hangingPunct="0">
              <a:spcBef>
                <a:spcPct val="0"/>
              </a:spcBef>
              <a:spcAft>
                <a:spcPct val="0"/>
              </a:spcAft>
              <a:buNone/>
            </a:pPr>
            <a:r>
              <a:rPr lang="es-CL" sz="1800" dirty="0">
                <a:solidFill>
                  <a:srgbClr val="4D4D4D"/>
                </a:solidFill>
                <a:ea typeface="MS PGothic" pitchFamily="34" charset="-128"/>
                <a:cs typeface="Calibri"/>
              </a:rPr>
              <a:t> y 53 Grupos Pre-asociativos. Su distribución por región se muestra a continuación : </a:t>
            </a:r>
          </a:p>
        </p:txBody>
      </p:sp>
      <p:sp>
        <p:nvSpPr>
          <p:cNvPr id="4" name="Marcador de número de diapositiva 3"/>
          <p:cNvSpPr>
            <a:spLocks noGrp="1"/>
          </p:cNvSpPr>
          <p:nvPr>
            <p:ph type="sldNum" sz="quarter" idx="12"/>
          </p:nvPr>
        </p:nvSpPr>
        <p:spPr/>
        <p:txBody>
          <a:bodyPr/>
          <a:lstStyle/>
          <a:p>
            <a:fld id="{B2AA1C21-4A01-FC47-935A-F64BC8B7BE09}" type="slidenum">
              <a:rPr lang="en-US" smtClean="0"/>
              <a:t>68</a:t>
            </a:fld>
            <a:endParaRPr lang="en-US"/>
          </a:p>
        </p:txBody>
      </p:sp>
      <p:sp>
        <p:nvSpPr>
          <p:cNvPr id="9" name="CuadroTexto 8"/>
          <p:cNvSpPr txBox="1"/>
          <p:nvPr/>
        </p:nvSpPr>
        <p:spPr>
          <a:xfrm>
            <a:off x="328207" y="6261916"/>
            <a:ext cx="4680520" cy="276999"/>
          </a:xfrm>
          <a:prstGeom prst="rect">
            <a:avLst/>
          </a:prstGeom>
          <a:noFill/>
        </p:spPr>
        <p:txBody>
          <a:bodyPr wrap="square" rtlCol="0">
            <a:spAutoFit/>
          </a:bodyPr>
          <a:lstStyle/>
          <a:p>
            <a:pPr defTabSz="457200" eaLnBrk="0" fontAlgn="base" hangingPunct="0">
              <a:spcBef>
                <a:spcPct val="0"/>
              </a:spcBef>
              <a:spcAft>
                <a:spcPct val="0"/>
              </a:spcAft>
            </a:pPr>
            <a:r>
              <a:rPr lang="es-CL" sz="1200" b="1" i="1" dirty="0">
                <a:solidFill>
                  <a:srgbClr val="4D4D4D"/>
                </a:solidFill>
                <a:ea typeface="MS PGothic" pitchFamily="34" charset="-128"/>
              </a:rPr>
              <a:t>Fuente: </a:t>
            </a:r>
            <a:r>
              <a:rPr lang="es-CL" sz="1200" i="1" dirty="0">
                <a:solidFill>
                  <a:srgbClr val="4D4D4D"/>
                </a:solidFill>
                <a:ea typeface="MS PGothic" pitchFamily="34" charset="-128"/>
              </a:rPr>
              <a:t>INDAP Diciembre </a:t>
            </a:r>
            <a:r>
              <a:rPr lang="es-CL" sz="1200" i="1" dirty="0" smtClean="0">
                <a:solidFill>
                  <a:srgbClr val="4D4D4D"/>
                </a:solidFill>
                <a:ea typeface="MS PGothic" pitchFamily="34" charset="-128"/>
              </a:rPr>
              <a:t>2021, </a:t>
            </a:r>
            <a:r>
              <a:rPr lang="es-CL" sz="1200" i="1" dirty="0">
                <a:solidFill>
                  <a:srgbClr val="4D4D4D"/>
                </a:solidFill>
                <a:ea typeface="MS PGothic" pitchFamily="34" charset="-128"/>
              </a:rPr>
              <a:t>Programa de Asociatividad Económica.</a:t>
            </a:r>
          </a:p>
        </p:txBody>
      </p:sp>
      <p:graphicFrame>
        <p:nvGraphicFramePr>
          <p:cNvPr id="8" name="Tabla 7"/>
          <p:cNvGraphicFramePr>
            <a:graphicFrameLocks noGrp="1"/>
          </p:cNvGraphicFramePr>
          <p:nvPr>
            <p:extLst>
              <p:ext uri="{D42A27DB-BD31-4B8C-83A1-F6EECF244321}">
                <p14:modId xmlns:p14="http://schemas.microsoft.com/office/powerpoint/2010/main" val="3823724028"/>
              </p:ext>
            </p:extLst>
          </p:nvPr>
        </p:nvGraphicFramePr>
        <p:xfrm>
          <a:off x="1816109" y="2071868"/>
          <a:ext cx="5555848" cy="3775710"/>
        </p:xfrm>
        <a:graphic>
          <a:graphicData uri="http://schemas.openxmlformats.org/drawingml/2006/table">
            <a:tbl>
              <a:tblPr firstRow="1" firstCol="1" bandRow="1">
                <a:tableStyleId>{5C22544A-7EE6-4342-B048-85BDC9FD1C3A}</a:tableStyleId>
              </a:tblPr>
              <a:tblGrid>
                <a:gridCol w="1380261">
                  <a:extLst>
                    <a:ext uri="{9D8B030D-6E8A-4147-A177-3AD203B41FA5}">
                      <a16:colId xmlns:a16="http://schemas.microsoft.com/office/drawing/2014/main" xmlns="" val="20000"/>
                    </a:ext>
                  </a:extLst>
                </a:gridCol>
                <a:gridCol w="927908">
                  <a:extLst>
                    <a:ext uri="{9D8B030D-6E8A-4147-A177-3AD203B41FA5}">
                      <a16:colId xmlns:a16="http://schemas.microsoft.com/office/drawing/2014/main" xmlns="" val="20001"/>
                    </a:ext>
                  </a:extLst>
                </a:gridCol>
                <a:gridCol w="927908">
                  <a:extLst>
                    <a:ext uri="{9D8B030D-6E8A-4147-A177-3AD203B41FA5}">
                      <a16:colId xmlns:a16="http://schemas.microsoft.com/office/drawing/2014/main" xmlns="" val="20002"/>
                    </a:ext>
                  </a:extLst>
                </a:gridCol>
                <a:gridCol w="927908">
                  <a:extLst>
                    <a:ext uri="{9D8B030D-6E8A-4147-A177-3AD203B41FA5}">
                      <a16:colId xmlns:a16="http://schemas.microsoft.com/office/drawing/2014/main" xmlns="" val="20003"/>
                    </a:ext>
                  </a:extLst>
                </a:gridCol>
                <a:gridCol w="1391863">
                  <a:extLst>
                    <a:ext uri="{9D8B030D-6E8A-4147-A177-3AD203B41FA5}">
                      <a16:colId xmlns:a16="http://schemas.microsoft.com/office/drawing/2014/main" xmlns="" val="20004"/>
                    </a:ext>
                  </a:extLst>
                </a:gridCol>
              </a:tblGrid>
              <a:tr h="210292">
                <a:tc>
                  <a:txBody>
                    <a:bodyPr/>
                    <a:lstStyle/>
                    <a:p>
                      <a:pPr algn="l" fontAlgn="ctr"/>
                      <a:r>
                        <a:rPr lang="es-CL" sz="1200" u="none" strike="noStrike" dirty="0">
                          <a:effectLst/>
                        </a:rPr>
                        <a:t>Región</a:t>
                      </a:r>
                      <a:endParaRPr lang="es-CL"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L" sz="1200" u="none" strike="noStrike" dirty="0">
                          <a:effectLst/>
                        </a:rPr>
                        <a:t>N° EAC</a:t>
                      </a:r>
                      <a:endParaRPr lang="es-CL"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ctr" fontAlgn="ctr"/>
                      <a:r>
                        <a:rPr lang="es-CL" sz="1200" u="none" strike="noStrike">
                          <a:effectLst/>
                        </a:rPr>
                        <a:t>N° Grupos</a:t>
                      </a:r>
                      <a:endParaRPr lang="es-CL"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L" sz="1200" u="none" strike="noStrike">
                          <a:effectLst/>
                        </a:rPr>
                        <a:t>Total</a:t>
                      </a:r>
                      <a:endParaRPr lang="es-CL" sz="1200" b="1" i="0" u="none" strike="noStrike">
                        <a:solidFill>
                          <a:srgbClr val="000000"/>
                        </a:solidFill>
                        <a:effectLst/>
                        <a:latin typeface="Calibri" panose="020F0502020204030204" pitchFamily="34" charset="0"/>
                      </a:endParaRPr>
                    </a:p>
                  </a:txBody>
                  <a:tcPr marL="9525" marR="9525" marT="9525" marB="0" anchor="ctr"/>
                </a:tc>
                <a:tc>
                  <a:txBody>
                    <a:bodyPr/>
                    <a:lstStyle/>
                    <a:p>
                      <a:pPr algn="ctr" fontAlgn="ctr"/>
                      <a:r>
                        <a:rPr lang="es-CL" sz="1200" u="none" strike="noStrike">
                          <a:effectLst/>
                        </a:rPr>
                        <a:t>Presupuesto Ejecutado (M$)</a:t>
                      </a:r>
                      <a:endParaRPr lang="es-CL" sz="1200" b="1"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0"/>
                  </a:ext>
                </a:extLst>
              </a:tr>
              <a:tr h="200025">
                <a:tc>
                  <a:txBody>
                    <a:bodyPr/>
                    <a:lstStyle/>
                    <a:p>
                      <a:pPr algn="l" fontAlgn="ctr"/>
                      <a:r>
                        <a:rPr lang="es-CL" sz="1200" u="none" strike="noStrike">
                          <a:effectLst/>
                        </a:rPr>
                        <a:t>Arica y Parinacota</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dirty="0">
                          <a:effectLst/>
                        </a:rPr>
                        <a:t>2</a:t>
                      </a:r>
                      <a:endParaRPr lang="es-CL"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0</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2</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25.904</a:t>
                      </a:r>
                      <a:endParaRPr lang="es-CL"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1"/>
                  </a:ext>
                </a:extLst>
              </a:tr>
              <a:tr h="200025">
                <a:tc>
                  <a:txBody>
                    <a:bodyPr/>
                    <a:lstStyle/>
                    <a:p>
                      <a:pPr algn="l" fontAlgn="ctr"/>
                      <a:r>
                        <a:rPr lang="es-CL" sz="1200" u="none" strike="noStrike">
                          <a:effectLst/>
                        </a:rPr>
                        <a:t>Tarapacá</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4</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1</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5</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52.000</a:t>
                      </a:r>
                      <a:endParaRPr lang="es-CL"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2"/>
                  </a:ext>
                </a:extLst>
              </a:tr>
              <a:tr h="200025">
                <a:tc>
                  <a:txBody>
                    <a:bodyPr/>
                    <a:lstStyle/>
                    <a:p>
                      <a:pPr algn="l" fontAlgn="ctr"/>
                      <a:r>
                        <a:rPr lang="es-CL" sz="1200" u="none" strike="noStrike">
                          <a:effectLst/>
                        </a:rPr>
                        <a:t>Antofagasta</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1</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1</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2</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41.326</a:t>
                      </a:r>
                      <a:endParaRPr lang="es-CL"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3"/>
                  </a:ext>
                </a:extLst>
              </a:tr>
              <a:tr h="200025">
                <a:tc>
                  <a:txBody>
                    <a:bodyPr/>
                    <a:lstStyle/>
                    <a:p>
                      <a:pPr algn="l" fontAlgn="ctr"/>
                      <a:r>
                        <a:rPr lang="es-CL" sz="1200" u="none" strike="noStrike">
                          <a:effectLst/>
                        </a:rPr>
                        <a:t>Atacama</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0</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2</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2</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30.204</a:t>
                      </a:r>
                      <a:endParaRPr lang="es-CL"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4"/>
                  </a:ext>
                </a:extLst>
              </a:tr>
              <a:tr h="200025">
                <a:tc>
                  <a:txBody>
                    <a:bodyPr/>
                    <a:lstStyle/>
                    <a:p>
                      <a:pPr algn="l" fontAlgn="ctr"/>
                      <a:r>
                        <a:rPr lang="es-CL" sz="1200" u="none" strike="noStrike">
                          <a:effectLst/>
                        </a:rPr>
                        <a:t>Coquimbo</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4</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2</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6</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50.790</a:t>
                      </a:r>
                      <a:endParaRPr lang="es-CL"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5"/>
                  </a:ext>
                </a:extLst>
              </a:tr>
              <a:tr h="200025">
                <a:tc>
                  <a:txBody>
                    <a:bodyPr/>
                    <a:lstStyle/>
                    <a:p>
                      <a:pPr algn="l" fontAlgn="ctr"/>
                      <a:r>
                        <a:rPr lang="es-CL" sz="1200" u="none" strike="noStrike">
                          <a:effectLst/>
                        </a:rPr>
                        <a:t>Valparaíso</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1</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0</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1</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22.380</a:t>
                      </a:r>
                      <a:endParaRPr lang="es-CL"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6"/>
                  </a:ext>
                </a:extLst>
              </a:tr>
              <a:tr h="200025">
                <a:tc>
                  <a:txBody>
                    <a:bodyPr/>
                    <a:lstStyle/>
                    <a:p>
                      <a:pPr algn="l" fontAlgn="ctr"/>
                      <a:r>
                        <a:rPr lang="es-CL" sz="1200" u="none" strike="noStrike">
                          <a:effectLst/>
                        </a:rPr>
                        <a:t>Metropolitana</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0</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1</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1</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0</a:t>
                      </a:r>
                      <a:endParaRPr lang="es-CL"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7"/>
                  </a:ext>
                </a:extLst>
              </a:tr>
              <a:tr h="200025">
                <a:tc>
                  <a:txBody>
                    <a:bodyPr/>
                    <a:lstStyle/>
                    <a:p>
                      <a:pPr algn="l" fontAlgn="ctr"/>
                      <a:r>
                        <a:rPr lang="es-CL" sz="1200" u="none" strike="noStrike">
                          <a:effectLst/>
                        </a:rPr>
                        <a:t>O´Higgins</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5</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0</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5</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32.720</a:t>
                      </a:r>
                      <a:endParaRPr lang="es-CL"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8"/>
                  </a:ext>
                </a:extLst>
              </a:tr>
              <a:tr h="200025">
                <a:tc>
                  <a:txBody>
                    <a:bodyPr/>
                    <a:lstStyle/>
                    <a:p>
                      <a:pPr algn="l" fontAlgn="ctr"/>
                      <a:r>
                        <a:rPr lang="es-CL" sz="1200" u="none" strike="noStrike" dirty="0">
                          <a:effectLst/>
                        </a:rPr>
                        <a:t>Maule</a:t>
                      </a:r>
                      <a:endParaRPr lang="es-CL"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35</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21</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56</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598.169</a:t>
                      </a:r>
                      <a:endParaRPr lang="es-CL"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09"/>
                  </a:ext>
                </a:extLst>
              </a:tr>
              <a:tr h="200025">
                <a:tc>
                  <a:txBody>
                    <a:bodyPr/>
                    <a:lstStyle/>
                    <a:p>
                      <a:pPr algn="l" fontAlgn="ctr"/>
                      <a:r>
                        <a:rPr lang="es-CL" sz="1200" u="none" strike="noStrike">
                          <a:effectLst/>
                        </a:rPr>
                        <a:t>Ñuble</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5</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0</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5</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24.630</a:t>
                      </a:r>
                      <a:endParaRPr lang="es-CL"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10"/>
                  </a:ext>
                </a:extLst>
              </a:tr>
              <a:tr h="200025">
                <a:tc>
                  <a:txBody>
                    <a:bodyPr/>
                    <a:lstStyle/>
                    <a:p>
                      <a:pPr algn="l" fontAlgn="ctr"/>
                      <a:r>
                        <a:rPr lang="es-CL" sz="1200" u="none" strike="noStrike">
                          <a:effectLst/>
                        </a:rPr>
                        <a:t>Biobío</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8</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9</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17</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118.820</a:t>
                      </a:r>
                      <a:endParaRPr lang="es-CL"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11"/>
                  </a:ext>
                </a:extLst>
              </a:tr>
              <a:tr h="200025">
                <a:tc>
                  <a:txBody>
                    <a:bodyPr/>
                    <a:lstStyle/>
                    <a:p>
                      <a:pPr algn="l" fontAlgn="ctr"/>
                      <a:r>
                        <a:rPr lang="es-CL" sz="1200" u="none" strike="noStrike">
                          <a:effectLst/>
                        </a:rPr>
                        <a:t>Araucanía</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34</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2</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36</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229.761</a:t>
                      </a:r>
                      <a:endParaRPr lang="es-CL"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12"/>
                  </a:ext>
                </a:extLst>
              </a:tr>
              <a:tr h="200025">
                <a:tc>
                  <a:txBody>
                    <a:bodyPr/>
                    <a:lstStyle/>
                    <a:p>
                      <a:pPr algn="l" fontAlgn="ctr"/>
                      <a:r>
                        <a:rPr lang="es-CL" sz="1200" u="none" strike="noStrike">
                          <a:effectLst/>
                        </a:rPr>
                        <a:t>Los Ríos</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27</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11</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38</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227.839</a:t>
                      </a:r>
                      <a:endParaRPr lang="es-CL"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13"/>
                  </a:ext>
                </a:extLst>
              </a:tr>
              <a:tr h="200025">
                <a:tc>
                  <a:txBody>
                    <a:bodyPr/>
                    <a:lstStyle/>
                    <a:p>
                      <a:pPr algn="l" fontAlgn="ctr"/>
                      <a:r>
                        <a:rPr lang="es-CL" sz="1200" u="none" strike="noStrike">
                          <a:effectLst/>
                        </a:rPr>
                        <a:t>Los Lagos</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19</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2</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21</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194.198</a:t>
                      </a:r>
                      <a:endParaRPr lang="es-CL"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14"/>
                  </a:ext>
                </a:extLst>
              </a:tr>
              <a:tr h="200025">
                <a:tc>
                  <a:txBody>
                    <a:bodyPr/>
                    <a:lstStyle/>
                    <a:p>
                      <a:pPr algn="l" fontAlgn="ctr"/>
                      <a:r>
                        <a:rPr lang="es-CL" sz="1200" u="none" strike="noStrike">
                          <a:effectLst/>
                        </a:rPr>
                        <a:t>Aysén</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4</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1</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5</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64.400</a:t>
                      </a:r>
                      <a:endParaRPr lang="es-CL"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15"/>
                  </a:ext>
                </a:extLst>
              </a:tr>
              <a:tr h="200025">
                <a:tc>
                  <a:txBody>
                    <a:bodyPr/>
                    <a:lstStyle/>
                    <a:p>
                      <a:pPr algn="l" fontAlgn="ctr"/>
                      <a:r>
                        <a:rPr lang="es-CL" sz="1200" u="none" strike="noStrike">
                          <a:effectLst/>
                        </a:rPr>
                        <a:t>Magallanes</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1</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0</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1</a:t>
                      </a:r>
                      <a:endParaRPr lang="es-CL" sz="1200" b="0"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u="none" strike="noStrike">
                          <a:effectLst/>
                        </a:rPr>
                        <a:t>24.699</a:t>
                      </a:r>
                      <a:endParaRPr lang="es-CL" sz="1200" b="0" i="0" u="none" strike="noStrike">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16"/>
                  </a:ext>
                </a:extLst>
              </a:tr>
              <a:tr h="200025">
                <a:tc>
                  <a:txBody>
                    <a:bodyPr/>
                    <a:lstStyle/>
                    <a:p>
                      <a:pPr algn="l" fontAlgn="ctr"/>
                      <a:r>
                        <a:rPr lang="es-CL" sz="1200" u="none" strike="noStrike">
                          <a:effectLst/>
                        </a:rPr>
                        <a:t>Total</a:t>
                      </a:r>
                      <a:endParaRPr lang="es-CL" sz="1200" b="1" i="0" u="none" strike="noStrike">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b="1" u="none" strike="noStrike" dirty="0">
                          <a:effectLst/>
                        </a:rPr>
                        <a:t>150</a:t>
                      </a:r>
                      <a:endParaRPr lang="es-CL"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b="1" u="none" strike="noStrike" dirty="0">
                          <a:effectLst/>
                        </a:rPr>
                        <a:t>53</a:t>
                      </a:r>
                      <a:endParaRPr lang="es-CL"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b="1" u="none" strike="noStrike" dirty="0">
                          <a:effectLst/>
                        </a:rPr>
                        <a:t>203</a:t>
                      </a:r>
                      <a:endParaRPr lang="es-CL" sz="1200" b="1"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s-CL" sz="1200" b="1" u="none" strike="noStrike" dirty="0">
                          <a:effectLst/>
                        </a:rPr>
                        <a:t>1.737.840</a:t>
                      </a:r>
                      <a:endParaRPr lang="es-CL" sz="12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xmlns="" val="10017"/>
                  </a:ext>
                </a:extLst>
              </a:tr>
            </a:tbl>
          </a:graphicData>
        </a:graphic>
      </p:graphicFrame>
      <p:pic>
        <p:nvPicPr>
          <p:cNvPr id="10" name="Picture 2" descr="cooperativa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107" y="2271766"/>
            <a:ext cx="914400" cy="952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5513146"/>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22662" y="130804"/>
            <a:ext cx="7298675" cy="1143000"/>
          </a:xfrm>
        </p:spPr>
        <p:txBody>
          <a:bodyPr vert="horz" lIns="91440" tIns="45720" rIns="91440" bIns="45720" rtlCol="0" anchor="ctr">
            <a:normAutofit/>
          </a:bodyPr>
          <a:lstStyle/>
          <a:p>
            <a:pPr>
              <a:spcBef>
                <a:spcPct val="20000"/>
              </a:spcBef>
            </a:pPr>
            <a:r>
              <a:rPr lang="es-CL" sz="2800" dirty="0">
                <a:solidFill>
                  <a:srgbClr val="333333"/>
                </a:solidFill>
                <a:latin typeface="Berlin Sans FB" panose="020E0602020502020306" pitchFamily="34" charset="0"/>
                <a:ea typeface="+mn-ea"/>
                <a:cs typeface="+mn-cs"/>
              </a:rPr>
              <a:t>Organizaciones de Representación Nacional </a:t>
            </a:r>
          </a:p>
        </p:txBody>
      </p:sp>
      <p:sp>
        <p:nvSpPr>
          <p:cNvPr id="6" name="CuadroTexto 5"/>
          <p:cNvSpPr txBox="1"/>
          <p:nvPr/>
        </p:nvSpPr>
        <p:spPr>
          <a:xfrm>
            <a:off x="248348" y="6403162"/>
            <a:ext cx="4608512" cy="276999"/>
          </a:xfrm>
          <a:prstGeom prst="rect">
            <a:avLst/>
          </a:prstGeom>
          <a:noFill/>
        </p:spPr>
        <p:txBody>
          <a:bodyPr wrap="square" rtlCol="0">
            <a:spAutoFit/>
          </a:bodyPr>
          <a:lstStyle/>
          <a:p>
            <a:pPr defTabSz="457200" eaLnBrk="0" fontAlgn="base" hangingPunct="0">
              <a:spcBef>
                <a:spcPct val="0"/>
              </a:spcBef>
              <a:spcAft>
                <a:spcPct val="0"/>
              </a:spcAft>
            </a:pPr>
            <a:r>
              <a:rPr lang="es-CL" sz="1200" b="1" i="1" dirty="0" smtClean="0">
                <a:solidFill>
                  <a:srgbClr val="4D4D4D"/>
                </a:solidFill>
                <a:ea typeface="MS PGothic" pitchFamily="34" charset="-128"/>
              </a:rPr>
              <a:t>Fuente: </a:t>
            </a:r>
            <a:r>
              <a:rPr lang="es-CL" sz="1200" i="1" dirty="0" smtClean="0">
                <a:solidFill>
                  <a:srgbClr val="4D4D4D"/>
                </a:solidFill>
                <a:ea typeface="MS PGothic" pitchFamily="34" charset="-128"/>
              </a:rPr>
              <a:t>Departamento de Organizaciones, 31 de diciembre del 2020.</a:t>
            </a:r>
            <a:endParaRPr lang="es-CL" sz="1200" i="1" dirty="0">
              <a:solidFill>
                <a:srgbClr val="4D4D4D"/>
              </a:solidFill>
              <a:ea typeface="MS PGothic" pitchFamily="34" charset="-128"/>
            </a:endParaRPr>
          </a:p>
        </p:txBody>
      </p:sp>
      <p:sp>
        <p:nvSpPr>
          <p:cNvPr id="10" name="Marcador de contenido 6"/>
          <p:cNvSpPr>
            <a:spLocks noGrp="1"/>
          </p:cNvSpPr>
          <p:nvPr>
            <p:ph idx="1"/>
          </p:nvPr>
        </p:nvSpPr>
        <p:spPr>
          <a:xfrm>
            <a:off x="457200" y="1273804"/>
            <a:ext cx="8014996" cy="732453"/>
          </a:xfrm>
        </p:spPr>
        <p:txBody>
          <a:bodyPr>
            <a:noAutofit/>
          </a:bodyPr>
          <a:lstStyle/>
          <a:p>
            <a:pPr marL="0" indent="0">
              <a:buNone/>
            </a:pPr>
            <a:r>
              <a:rPr lang="es-CL" sz="1800" dirty="0">
                <a:solidFill>
                  <a:srgbClr val="4D4D4D"/>
                </a:solidFill>
              </a:rPr>
              <a:t>Actualmente 19 Organizaciones de Representación Campesina están trabajando con INDAP, las cuales representan a 128.793 socios.</a:t>
            </a:r>
          </a:p>
        </p:txBody>
      </p:sp>
      <p:graphicFrame>
        <p:nvGraphicFramePr>
          <p:cNvPr id="7" name="Tabla 6"/>
          <p:cNvGraphicFramePr>
            <a:graphicFrameLocks noGrp="1"/>
          </p:cNvGraphicFramePr>
          <p:nvPr>
            <p:extLst>
              <p:ext uri="{D42A27DB-BD31-4B8C-83A1-F6EECF244321}">
                <p14:modId xmlns:p14="http://schemas.microsoft.com/office/powerpoint/2010/main" val="1484725397"/>
              </p:ext>
            </p:extLst>
          </p:nvPr>
        </p:nvGraphicFramePr>
        <p:xfrm>
          <a:off x="457200" y="2255515"/>
          <a:ext cx="7937862" cy="4147655"/>
        </p:xfrm>
        <a:graphic>
          <a:graphicData uri="http://schemas.openxmlformats.org/drawingml/2006/table">
            <a:tbl>
              <a:tblPr firstRow="1" firstCol="1" bandRow="1">
                <a:tableStyleId>{5C22544A-7EE6-4342-B048-85BDC9FD1C3A}</a:tableStyleId>
              </a:tblPr>
              <a:tblGrid>
                <a:gridCol w="2031727">
                  <a:extLst>
                    <a:ext uri="{9D8B030D-6E8A-4147-A177-3AD203B41FA5}">
                      <a16:colId xmlns:a16="http://schemas.microsoft.com/office/drawing/2014/main" xmlns="" val="20000"/>
                    </a:ext>
                  </a:extLst>
                </a:gridCol>
                <a:gridCol w="911090">
                  <a:extLst>
                    <a:ext uri="{9D8B030D-6E8A-4147-A177-3AD203B41FA5}">
                      <a16:colId xmlns:a16="http://schemas.microsoft.com/office/drawing/2014/main" xmlns="" val="20001"/>
                    </a:ext>
                  </a:extLst>
                </a:gridCol>
                <a:gridCol w="1168471">
                  <a:extLst>
                    <a:ext uri="{9D8B030D-6E8A-4147-A177-3AD203B41FA5}">
                      <a16:colId xmlns:a16="http://schemas.microsoft.com/office/drawing/2014/main" xmlns="" val="20002"/>
                    </a:ext>
                  </a:extLst>
                </a:gridCol>
                <a:gridCol w="1093307">
                  <a:extLst>
                    <a:ext uri="{9D8B030D-6E8A-4147-A177-3AD203B41FA5}">
                      <a16:colId xmlns:a16="http://schemas.microsoft.com/office/drawing/2014/main" xmlns="" val="20003"/>
                    </a:ext>
                  </a:extLst>
                </a:gridCol>
                <a:gridCol w="1093307">
                  <a:extLst>
                    <a:ext uri="{9D8B030D-6E8A-4147-A177-3AD203B41FA5}">
                      <a16:colId xmlns:a16="http://schemas.microsoft.com/office/drawing/2014/main" xmlns="" val="20004"/>
                    </a:ext>
                  </a:extLst>
                </a:gridCol>
                <a:gridCol w="1093307">
                  <a:extLst>
                    <a:ext uri="{9D8B030D-6E8A-4147-A177-3AD203B41FA5}">
                      <a16:colId xmlns:a16="http://schemas.microsoft.com/office/drawing/2014/main" xmlns="" val="20005"/>
                    </a:ext>
                  </a:extLst>
                </a:gridCol>
                <a:gridCol w="546653">
                  <a:extLst>
                    <a:ext uri="{9D8B030D-6E8A-4147-A177-3AD203B41FA5}">
                      <a16:colId xmlns:a16="http://schemas.microsoft.com/office/drawing/2014/main" xmlns="" val="20006"/>
                    </a:ext>
                  </a:extLst>
                </a:gridCol>
              </a:tblGrid>
              <a:tr h="528246">
                <a:tc>
                  <a:txBody>
                    <a:bodyPr/>
                    <a:lstStyle/>
                    <a:p>
                      <a:pPr algn="ctr" fontAlgn="b"/>
                      <a:r>
                        <a:rPr lang="es-CL" sz="1000" u="none" strike="noStrike" dirty="0">
                          <a:effectLst/>
                        </a:rPr>
                        <a:t>Organización</a:t>
                      </a:r>
                      <a:endParaRPr lang="es-CL" sz="1000" b="1" i="0" u="none" strike="noStrike" dirty="0">
                        <a:solidFill>
                          <a:schemeClr val="bg1"/>
                        </a:solidFill>
                        <a:effectLst/>
                        <a:latin typeface="Calibri" panose="020F0502020204030204" pitchFamily="34" charset="0"/>
                      </a:endParaRPr>
                    </a:p>
                  </a:txBody>
                  <a:tcPr marL="5315" marR="5315" marT="5315" marB="0" anchor="ctr"/>
                </a:tc>
                <a:tc>
                  <a:txBody>
                    <a:bodyPr/>
                    <a:lstStyle/>
                    <a:p>
                      <a:pPr algn="ctr" fontAlgn="b"/>
                      <a:r>
                        <a:rPr lang="es-CL" sz="1000" u="none" strike="noStrike" dirty="0">
                          <a:effectLst/>
                        </a:rPr>
                        <a:t>Antigüedad (Años)</a:t>
                      </a:r>
                      <a:endParaRPr lang="es-CL" sz="1000" b="1" i="0" u="none" strike="noStrike" dirty="0">
                        <a:solidFill>
                          <a:srgbClr val="000000"/>
                        </a:solidFill>
                        <a:effectLst/>
                        <a:latin typeface="Calibri" panose="020F0502020204030204" pitchFamily="34" charset="0"/>
                      </a:endParaRPr>
                    </a:p>
                  </a:txBody>
                  <a:tcPr marL="5315" marR="5315" marT="5315" marB="0" anchor="ctr"/>
                </a:tc>
                <a:tc>
                  <a:txBody>
                    <a:bodyPr/>
                    <a:lstStyle/>
                    <a:p>
                      <a:pPr algn="ctr" fontAlgn="b"/>
                      <a:r>
                        <a:rPr lang="es-CL" sz="1000" u="none" strike="noStrike" dirty="0">
                          <a:effectLst/>
                        </a:rPr>
                        <a:t>N° de Regiones en la que se encuentra presente</a:t>
                      </a:r>
                      <a:endParaRPr lang="es-CL" sz="1000" b="1" i="0" u="none" strike="noStrike" dirty="0">
                        <a:solidFill>
                          <a:srgbClr val="000000"/>
                        </a:solidFill>
                        <a:effectLst/>
                        <a:latin typeface="Calibri" panose="020F0502020204030204" pitchFamily="34" charset="0"/>
                      </a:endParaRPr>
                    </a:p>
                  </a:txBody>
                  <a:tcPr marL="5315" marR="5315" marT="5315" marB="0" anchor="ctr"/>
                </a:tc>
                <a:tc>
                  <a:txBody>
                    <a:bodyPr/>
                    <a:lstStyle/>
                    <a:p>
                      <a:pPr algn="ctr" fontAlgn="b"/>
                      <a:r>
                        <a:rPr lang="es-CL" sz="1000" u="none" strike="noStrike" dirty="0">
                          <a:effectLst/>
                        </a:rPr>
                        <a:t>N° Organizaciones Afiliadas</a:t>
                      </a:r>
                      <a:endParaRPr lang="es-CL" sz="1000" b="1" i="0" u="none" strike="noStrike" dirty="0">
                        <a:solidFill>
                          <a:srgbClr val="000000"/>
                        </a:solidFill>
                        <a:effectLst/>
                        <a:latin typeface="Calibri" panose="020F0502020204030204" pitchFamily="34" charset="0"/>
                      </a:endParaRPr>
                    </a:p>
                  </a:txBody>
                  <a:tcPr marL="5315" marR="5315" marT="5315" marB="0" anchor="ctr"/>
                </a:tc>
                <a:tc>
                  <a:txBody>
                    <a:bodyPr/>
                    <a:lstStyle/>
                    <a:p>
                      <a:pPr algn="ctr" fontAlgn="b"/>
                      <a:r>
                        <a:rPr lang="es-CL" sz="1000" u="none" strike="noStrike" dirty="0" err="1">
                          <a:effectLst/>
                        </a:rPr>
                        <a:t>Org</a:t>
                      </a:r>
                      <a:r>
                        <a:rPr lang="es-CL" sz="1000" u="none" strike="noStrike" dirty="0">
                          <a:effectLst/>
                        </a:rPr>
                        <a:t>. Segundo nivel</a:t>
                      </a:r>
                      <a:endParaRPr lang="es-CL" sz="1000" b="1" i="0" u="none" strike="noStrike" dirty="0">
                        <a:solidFill>
                          <a:srgbClr val="000000"/>
                        </a:solidFill>
                        <a:effectLst/>
                        <a:latin typeface="Calibri" panose="020F0502020204030204" pitchFamily="34" charset="0"/>
                      </a:endParaRPr>
                    </a:p>
                  </a:txBody>
                  <a:tcPr marL="5315" marR="5315" marT="5315" marB="0" anchor="ctr"/>
                </a:tc>
                <a:tc>
                  <a:txBody>
                    <a:bodyPr/>
                    <a:lstStyle/>
                    <a:p>
                      <a:pPr algn="ctr" fontAlgn="b"/>
                      <a:r>
                        <a:rPr lang="es-CL" sz="1000" u="none" strike="noStrike" dirty="0" err="1">
                          <a:effectLst/>
                        </a:rPr>
                        <a:t>Org</a:t>
                      </a:r>
                      <a:r>
                        <a:rPr lang="es-CL" sz="1000" u="none" strike="noStrike" dirty="0">
                          <a:effectLst/>
                        </a:rPr>
                        <a:t>. Primer nivel</a:t>
                      </a:r>
                      <a:endParaRPr lang="es-CL" sz="1000" b="1" i="0" u="none" strike="noStrike" dirty="0">
                        <a:solidFill>
                          <a:srgbClr val="000000"/>
                        </a:solidFill>
                        <a:effectLst/>
                        <a:latin typeface="Calibri" panose="020F0502020204030204" pitchFamily="34" charset="0"/>
                      </a:endParaRPr>
                    </a:p>
                  </a:txBody>
                  <a:tcPr marL="5315" marR="5315" marT="5315" marB="0" anchor="ctr"/>
                </a:tc>
                <a:tc>
                  <a:txBody>
                    <a:bodyPr/>
                    <a:lstStyle/>
                    <a:p>
                      <a:pPr algn="ctr" fontAlgn="b"/>
                      <a:r>
                        <a:rPr lang="es-CL" sz="1000" u="none" strike="noStrike" dirty="0">
                          <a:effectLst/>
                        </a:rPr>
                        <a:t>N° de socios</a:t>
                      </a:r>
                      <a:endParaRPr lang="es-CL" sz="1000" b="1" i="0" u="none" strike="noStrike" dirty="0">
                        <a:solidFill>
                          <a:srgbClr val="000000"/>
                        </a:solidFill>
                        <a:effectLst/>
                        <a:latin typeface="Calibri" panose="020F0502020204030204" pitchFamily="34" charset="0"/>
                      </a:endParaRPr>
                    </a:p>
                  </a:txBody>
                  <a:tcPr marL="5315" marR="5315" marT="5315" marB="0" anchor="ctr"/>
                </a:tc>
                <a:extLst>
                  <a:ext uri="{0D108BD9-81ED-4DB2-BD59-A6C34878D82A}">
                    <a16:rowId xmlns:a16="http://schemas.microsoft.com/office/drawing/2014/main" xmlns="" val="10000"/>
                  </a:ext>
                </a:extLst>
              </a:tr>
              <a:tr h="189154">
                <a:tc>
                  <a:txBody>
                    <a:bodyPr/>
                    <a:lstStyle/>
                    <a:p>
                      <a:pPr algn="l" fontAlgn="ctr"/>
                      <a:r>
                        <a:rPr lang="es-CL" sz="1000" u="none" strike="noStrike" dirty="0">
                          <a:effectLst/>
                        </a:rPr>
                        <a:t>ACHITUR</a:t>
                      </a:r>
                      <a:endParaRPr lang="es-CL" sz="1000" b="1" i="0" u="none" strike="noStrike" dirty="0">
                        <a:solidFill>
                          <a:schemeClr val="bg1"/>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smtClean="0">
                          <a:effectLst/>
                        </a:rPr>
                        <a:t>16</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smtClean="0">
                          <a:effectLst/>
                        </a:rPr>
                        <a:t>11</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a:effectLst/>
                        </a:rPr>
                        <a:t>13</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a:effectLst/>
                        </a:rPr>
                        <a:t>0</a:t>
                      </a:r>
                      <a:endParaRPr lang="es-CL" sz="1000" b="0"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a:effectLst/>
                        </a:rPr>
                        <a:t>13</a:t>
                      </a:r>
                      <a:endParaRPr lang="es-CL" sz="1000" b="0"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smtClean="0">
                          <a:effectLst/>
                        </a:rPr>
                        <a:t>309 </a:t>
                      </a:r>
                      <a:endParaRPr lang="es-CL" sz="10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xmlns="" val="10001"/>
                  </a:ext>
                </a:extLst>
              </a:tr>
              <a:tr h="214637">
                <a:tc>
                  <a:txBody>
                    <a:bodyPr/>
                    <a:lstStyle/>
                    <a:p>
                      <a:pPr algn="l" fontAlgn="ctr"/>
                      <a:r>
                        <a:rPr lang="es-CL" sz="1000" u="none" strike="noStrike" dirty="0">
                          <a:effectLst/>
                        </a:rPr>
                        <a:t>AD KIMVN</a:t>
                      </a:r>
                      <a:endParaRPr lang="es-CL" sz="1000" b="1" i="0" u="none" strike="noStrike" dirty="0">
                        <a:solidFill>
                          <a:schemeClr val="bg1"/>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smtClean="0">
                          <a:effectLst/>
                        </a:rPr>
                        <a:t>12</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a:effectLst/>
                        </a:rPr>
                        <a:t>5</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smtClean="0">
                          <a:effectLst/>
                        </a:rPr>
                        <a:t>47</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a:effectLst/>
                        </a:rPr>
                        <a:t>0</a:t>
                      </a:r>
                      <a:endParaRPr lang="es-CL" sz="1000" b="0"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smtClean="0">
                          <a:effectLst/>
                        </a:rPr>
                        <a:t>47</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smtClean="0">
                          <a:effectLst/>
                        </a:rPr>
                        <a:t>2.000 </a:t>
                      </a:r>
                      <a:endParaRPr lang="es-CL" sz="10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xmlns="" val="10002"/>
                  </a:ext>
                </a:extLst>
              </a:tr>
              <a:tr h="189154">
                <a:tc>
                  <a:txBody>
                    <a:bodyPr/>
                    <a:lstStyle/>
                    <a:p>
                      <a:pPr algn="l" fontAlgn="ctr"/>
                      <a:r>
                        <a:rPr lang="es-CL" sz="1000" u="none" strike="noStrike" dirty="0">
                          <a:effectLst/>
                        </a:rPr>
                        <a:t>ANAMURI</a:t>
                      </a:r>
                      <a:endParaRPr lang="es-CL" sz="1000" b="1" i="0" u="none" strike="noStrike" dirty="0">
                        <a:solidFill>
                          <a:schemeClr val="bg1"/>
                        </a:solidFill>
                        <a:effectLst/>
                        <a:latin typeface="Calibri" panose="020F0502020204030204" pitchFamily="34" charset="0"/>
                      </a:endParaRPr>
                    </a:p>
                  </a:txBody>
                  <a:tcPr marL="7144" marR="7144" marT="7144" marB="0" anchor="ctr"/>
                </a:tc>
                <a:tc>
                  <a:txBody>
                    <a:bodyPr/>
                    <a:lstStyle/>
                    <a:p>
                      <a:pPr algn="ctr" fontAlgn="ctr"/>
                      <a:r>
                        <a:rPr lang="es-CL" sz="1000" b="0" i="0" u="none" strike="noStrike" dirty="0" smtClean="0">
                          <a:solidFill>
                            <a:schemeClr val="dk1"/>
                          </a:solidFill>
                          <a:effectLst/>
                          <a:latin typeface="+mn-lt"/>
                        </a:rPr>
                        <a:t>21</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a:effectLst/>
                        </a:rPr>
                        <a:t>13</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smtClean="0">
                          <a:effectLst/>
                        </a:rPr>
                        <a:t>166</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smtClean="0">
                          <a:effectLst/>
                        </a:rPr>
                        <a:t>2</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smtClean="0">
                          <a:effectLst/>
                        </a:rPr>
                        <a:t>164</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smtClean="0">
                          <a:effectLst/>
                        </a:rPr>
                        <a:t>8.000 </a:t>
                      </a:r>
                      <a:endParaRPr lang="es-CL" sz="10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xmlns="" val="10003"/>
                  </a:ext>
                </a:extLst>
              </a:tr>
              <a:tr h="189154">
                <a:tc>
                  <a:txBody>
                    <a:bodyPr/>
                    <a:lstStyle/>
                    <a:p>
                      <a:pPr algn="l" fontAlgn="ctr"/>
                      <a:r>
                        <a:rPr lang="es-CL" sz="1000" u="none" strike="noStrike">
                          <a:effectLst/>
                        </a:rPr>
                        <a:t>CALIDER</a:t>
                      </a:r>
                      <a:endParaRPr lang="es-CL" sz="1000" b="1" i="0" u="none" strike="noStrike">
                        <a:solidFill>
                          <a:schemeClr val="bg1"/>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smtClean="0">
                          <a:effectLst/>
                        </a:rPr>
                        <a:t>8</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smtClean="0">
                          <a:effectLst/>
                        </a:rPr>
                        <a:t>10</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smtClean="0">
                          <a:effectLst/>
                        </a:rPr>
                        <a:t>167</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smtClean="0">
                          <a:effectLst/>
                        </a:rPr>
                        <a:t>2</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smtClean="0">
                          <a:effectLst/>
                        </a:rPr>
                        <a:t>165</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smtClean="0">
                          <a:effectLst/>
                        </a:rPr>
                        <a:t>16.365 </a:t>
                      </a:r>
                      <a:endParaRPr lang="es-CL" sz="10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xmlns="" val="10004"/>
                  </a:ext>
                </a:extLst>
              </a:tr>
              <a:tr h="189154">
                <a:tc>
                  <a:txBody>
                    <a:bodyPr/>
                    <a:lstStyle/>
                    <a:p>
                      <a:pPr algn="l" fontAlgn="ctr"/>
                      <a:r>
                        <a:rPr lang="es-CL" sz="1000" u="none" strike="noStrike" dirty="0">
                          <a:effectLst/>
                        </a:rPr>
                        <a:t>CAMPOCOOP</a:t>
                      </a:r>
                      <a:endParaRPr lang="es-CL" sz="1000" b="1" i="0" u="none" strike="noStrike" dirty="0">
                        <a:solidFill>
                          <a:schemeClr val="bg1"/>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smtClean="0">
                          <a:effectLst/>
                        </a:rPr>
                        <a:t>50</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smtClean="0">
                          <a:effectLst/>
                        </a:rPr>
                        <a:t>12</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smtClean="0">
                          <a:effectLst/>
                        </a:rPr>
                        <a:t>62</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a:effectLst/>
                        </a:rPr>
                        <a:t>6</a:t>
                      </a:r>
                      <a:endParaRPr lang="es-CL" sz="1000" b="0"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smtClean="0">
                          <a:effectLst/>
                        </a:rPr>
                        <a:t>56</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smtClean="0">
                          <a:effectLst/>
                        </a:rPr>
                        <a:t>3.200 </a:t>
                      </a:r>
                      <a:endParaRPr lang="es-CL" sz="10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xmlns="" val="10005"/>
                  </a:ext>
                </a:extLst>
              </a:tr>
              <a:tr h="189154">
                <a:tc>
                  <a:txBody>
                    <a:bodyPr/>
                    <a:lstStyle/>
                    <a:p>
                      <a:pPr algn="l" fontAlgn="ctr"/>
                      <a:r>
                        <a:rPr lang="es-CL" sz="1000" u="none" strike="noStrike" dirty="0">
                          <a:effectLst/>
                        </a:rPr>
                        <a:t>CNC</a:t>
                      </a:r>
                      <a:endParaRPr lang="es-CL" sz="1000" b="1" i="0" u="none" strike="noStrike" dirty="0">
                        <a:solidFill>
                          <a:schemeClr val="bg1"/>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smtClean="0">
                          <a:effectLst/>
                        </a:rPr>
                        <a:t>52</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a:effectLst/>
                        </a:rPr>
                        <a:t>9</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a:effectLst/>
                        </a:rPr>
                        <a:t>77</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smtClean="0">
                          <a:effectLst/>
                        </a:rPr>
                        <a:t>12</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smtClean="0">
                          <a:effectLst/>
                        </a:rPr>
                        <a:t>65</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smtClean="0">
                          <a:effectLst/>
                        </a:rPr>
                        <a:t>27.280 </a:t>
                      </a:r>
                      <a:endParaRPr lang="es-CL" sz="10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xmlns="" val="10006"/>
                  </a:ext>
                </a:extLst>
              </a:tr>
              <a:tr h="189154">
                <a:tc>
                  <a:txBody>
                    <a:bodyPr/>
                    <a:lstStyle/>
                    <a:p>
                      <a:pPr algn="l" fontAlgn="ctr"/>
                      <a:r>
                        <a:rPr lang="es-CL" sz="1000" u="none" strike="noStrike" dirty="0">
                          <a:effectLst/>
                        </a:rPr>
                        <a:t>CONAGRO</a:t>
                      </a:r>
                      <a:endParaRPr lang="es-CL" sz="1000" b="1" i="0" u="none" strike="noStrike" dirty="0">
                        <a:solidFill>
                          <a:schemeClr val="bg1"/>
                        </a:solidFill>
                        <a:effectLst/>
                        <a:latin typeface="Calibri" panose="020F0502020204030204" pitchFamily="34" charset="0"/>
                      </a:endParaRPr>
                    </a:p>
                  </a:txBody>
                  <a:tcPr marL="7144" marR="7144" marT="7144" marB="0" anchor="ctr"/>
                </a:tc>
                <a:tc>
                  <a:txBody>
                    <a:bodyPr/>
                    <a:lstStyle/>
                    <a:p>
                      <a:pPr algn="ctr" fontAlgn="ctr"/>
                      <a:r>
                        <a:rPr lang="es-CL" sz="1000" b="0" i="0" u="none" strike="noStrike" dirty="0" smtClean="0">
                          <a:solidFill>
                            <a:srgbClr val="000000"/>
                          </a:solidFill>
                          <a:effectLst/>
                          <a:latin typeface="Calibri" panose="020F0502020204030204" pitchFamily="34" charset="0"/>
                        </a:rPr>
                        <a:t>14</a:t>
                      </a:r>
                      <a:endParaRPr lang="es-CL"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L" sz="1000" b="0" i="0" u="none" strike="noStrike">
                          <a:solidFill>
                            <a:srgbClr val="000000"/>
                          </a:solidFill>
                          <a:effectLst/>
                          <a:latin typeface="Calibri" panose="020F0502020204030204" pitchFamily="34" charset="0"/>
                        </a:rPr>
                        <a:t>7</a:t>
                      </a:r>
                    </a:p>
                  </a:txBody>
                  <a:tcPr marL="0" marR="0" marT="0" marB="0" anchor="ctr"/>
                </a:tc>
                <a:tc>
                  <a:txBody>
                    <a:bodyPr/>
                    <a:lstStyle/>
                    <a:p>
                      <a:pPr algn="ctr" fontAlgn="ctr"/>
                      <a:r>
                        <a:rPr lang="es-CL" sz="1000" b="0" i="0" u="none" strike="noStrike" dirty="0" smtClean="0">
                          <a:solidFill>
                            <a:srgbClr val="000000"/>
                          </a:solidFill>
                          <a:effectLst/>
                          <a:latin typeface="Calibri" panose="020F0502020204030204" pitchFamily="34" charset="0"/>
                        </a:rPr>
                        <a:t>50</a:t>
                      </a:r>
                      <a:endParaRPr lang="es-CL"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L" sz="1000" b="0" i="0" u="none" strike="noStrike" dirty="0" smtClean="0">
                          <a:solidFill>
                            <a:srgbClr val="000000"/>
                          </a:solidFill>
                          <a:effectLst/>
                          <a:latin typeface="Calibri" panose="020F0502020204030204" pitchFamily="34" charset="0"/>
                        </a:rPr>
                        <a:t>8</a:t>
                      </a:r>
                      <a:endParaRPr lang="es-CL"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L" sz="1000" b="0" i="0" u="none" strike="noStrike" dirty="0" smtClean="0">
                          <a:solidFill>
                            <a:srgbClr val="000000"/>
                          </a:solidFill>
                          <a:effectLst/>
                          <a:latin typeface="Calibri" panose="020F0502020204030204" pitchFamily="34" charset="0"/>
                        </a:rPr>
                        <a:t>42</a:t>
                      </a:r>
                      <a:endParaRPr lang="es-CL"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L" sz="1000" u="none" strike="noStrike" dirty="0" smtClean="0">
                          <a:effectLst/>
                        </a:rPr>
                        <a:t>4.100 </a:t>
                      </a:r>
                      <a:endParaRPr lang="es-CL" sz="10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xmlns="" val="10007"/>
                  </a:ext>
                </a:extLst>
              </a:tr>
              <a:tr h="189154">
                <a:tc>
                  <a:txBody>
                    <a:bodyPr/>
                    <a:lstStyle/>
                    <a:p>
                      <a:pPr algn="l" fontAlgn="ctr"/>
                      <a:r>
                        <a:rPr lang="es-CL" sz="1000" u="none" strike="noStrike" dirty="0">
                          <a:effectLst/>
                        </a:rPr>
                        <a:t>CONAPROCH</a:t>
                      </a:r>
                      <a:endParaRPr lang="es-CL" sz="1000" b="1" i="0" u="none" strike="noStrike" dirty="0">
                        <a:solidFill>
                          <a:schemeClr val="bg1"/>
                        </a:solidFill>
                        <a:effectLst/>
                        <a:latin typeface="Calibri" panose="020F0502020204030204" pitchFamily="34" charset="0"/>
                      </a:endParaRPr>
                    </a:p>
                  </a:txBody>
                  <a:tcPr marL="7144" marR="7144" marT="7144" marB="0" anchor="ctr"/>
                </a:tc>
                <a:tc>
                  <a:txBody>
                    <a:bodyPr/>
                    <a:lstStyle/>
                    <a:p>
                      <a:pPr algn="ctr" fontAlgn="ctr"/>
                      <a:r>
                        <a:rPr lang="es-CL" sz="1000" b="0" i="0" u="none" strike="noStrike" dirty="0" smtClean="0">
                          <a:solidFill>
                            <a:srgbClr val="000000"/>
                          </a:solidFill>
                          <a:effectLst/>
                          <a:latin typeface="Calibri" panose="020F0502020204030204" pitchFamily="34" charset="0"/>
                        </a:rPr>
                        <a:t>28</a:t>
                      </a:r>
                      <a:endParaRPr lang="es-CL"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L" sz="1000" b="0" i="0" u="none" strike="noStrike">
                          <a:solidFill>
                            <a:srgbClr val="000000"/>
                          </a:solidFill>
                          <a:effectLst/>
                          <a:latin typeface="Calibri" panose="020F0502020204030204" pitchFamily="34" charset="0"/>
                        </a:rPr>
                        <a:t>9</a:t>
                      </a:r>
                    </a:p>
                  </a:txBody>
                  <a:tcPr marL="0" marR="0" marT="0" marB="0" anchor="ctr"/>
                </a:tc>
                <a:tc>
                  <a:txBody>
                    <a:bodyPr/>
                    <a:lstStyle/>
                    <a:p>
                      <a:pPr algn="ctr" fontAlgn="ctr"/>
                      <a:r>
                        <a:rPr lang="es-CL" sz="1000" b="0" i="0" u="none" strike="noStrike" dirty="0" smtClean="0">
                          <a:solidFill>
                            <a:srgbClr val="000000"/>
                          </a:solidFill>
                          <a:effectLst/>
                          <a:latin typeface="Calibri" panose="020F0502020204030204" pitchFamily="34" charset="0"/>
                        </a:rPr>
                        <a:t>51</a:t>
                      </a:r>
                      <a:endParaRPr lang="es-CL"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L" sz="1000" b="0" i="0" u="none" strike="noStrike" dirty="0" smtClean="0">
                          <a:solidFill>
                            <a:srgbClr val="000000"/>
                          </a:solidFill>
                          <a:effectLst/>
                          <a:latin typeface="Calibri" panose="020F0502020204030204" pitchFamily="34" charset="0"/>
                        </a:rPr>
                        <a:t>4</a:t>
                      </a:r>
                      <a:endParaRPr lang="es-CL"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L" sz="1000" b="0" i="0" u="none" strike="noStrike" dirty="0" smtClean="0">
                          <a:solidFill>
                            <a:srgbClr val="000000"/>
                          </a:solidFill>
                          <a:effectLst/>
                          <a:latin typeface="Calibri" panose="020F0502020204030204" pitchFamily="34" charset="0"/>
                        </a:rPr>
                        <a:t>47</a:t>
                      </a:r>
                      <a:endParaRPr lang="es-CL"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L" sz="1000" u="none" strike="noStrike" dirty="0" smtClean="0">
                          <a:effectLst/>
                        </a:rPr>
                        <a:t>3.750 </a:t>
                      </a:r>
                      <a:endParaRPr lang="es-CL" sz="10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xmlns="" val="10008"/>
                  </a:ext>
                </a:extLst>
              </a:tr>
              <a:tr h="189154">
                <a:tc>
                  <a:txBody>
                    <a:bodyPr/>
                    <a:lstStyle/>
                    <a:p>
                      <a:pPr algn="l" fontAlgn="ctr"/>
                      <a:r>
                        <a:rPr lang="es-CL" sz="1000" u="none" strike="noStrike" dirty="0">
                          <a:effectLst/>
                        </a:rPr>
                        <a:t>LEFTRARU</a:t>
                      </a:r>
                      <a:endParaRPr lang="es-CL" sz="1000" b="1" i="0" u="none" strike="noStrike" dirty="0">
                        <a:solidFill>
                          <a:schemeClr val="bg1"/>
                        </a:solidFill>
                        <a:effectLst/>
                        <a:latin typeface="Calibri" panose="020F0502020204030204" pitchFamily="34" charset="0"/>
                      </a:endParaRPr>
                    </a:p>
                  </a:txBody>
                  <a:tcPr marL="7144" marR="7144" marT="7144" marB="0" anchor="ctr"/>
                </a:tc>
                <a:tc>
                  <a:txBody>
                    <a:bodyPr/>
                    <a:lstStyle/>
                    <a:p>
                      <a:pPr algn="ctr" fontAlgn="ctr"/>
                      <a:r>
                        <a:rPr lang="es-CL" sz="1000" b="0" i="0" u="none" strike="noStrike" dirty="0" smtClean="0">
                          <a:solidFill>
                            <a:srgbClr val="000000"/>
                          </a:solidFill>
                          <a:effectLst/>
                          <a:latin typeface="Calibri" panose="020F0502020204030204" pitchFamily="34" charset="0"/>
                        </a:rPr>
                        <a:t>16</a:t>
                      </a:r>
                      <a:endParaRPr lang="es-CL"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7</a:t>
                      </a:r>
                    </a:p>
                  </a:txBody>
                  <a:tcPr marL="0" marR="0" marT="0" marB="0" anchor="ctr"/>
                </a:tc>
                <a:tc>
                  <a:txBody>
                    <a:bodyPr/>
                    <a:lstStyle/>
                    <a:p>
                      <a:pPr algn="ctr" fontAlgn="ctr"/>
                      <a:r>
                        <a:rPr lang="es-CL" sz="1000" b="0" i="0" u="none" strike="noStrike">
                          <a:solidFill>
                            <a:srgbClr val="000000"/>
                          </a:solidFill>
                          <a:effectLst/>
                          <a:latin typeface="Calibri" panose="020F0502020204030204" pitchFamily="34" charset="0"/>
                        </a:rPr>
                        <a:t>93</a:t>
                      </a: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0</a:t>
                      </a:r>
                    </a:p>
                  </a:txBody>
                  <a:tcPr marL="0" marR="0" marT="0" marB="0" anchor="ctr"/>
                </a:tc>
                <a:tc>
                  <a:txBody>
                    <a:bodyPr/>
                    <a:lstStyle/>
                    <a:p>
                      <a:pPr algn="ctr" fontAlgn="ctr"/>
                      <a:r>
                        <a:rPr lang="es-CL" sz="1000" b="0" i="0" u="none" strike="noStrike" dirty="0" smtClean="0">
                          <a:solidFill>
                            <a:srgbClr val="000000"/>
                          </a:solidFill>
                          <a:effectLst/>
                          <a:latin typeface="Calibri" panose="020F0502020204030204" pitchFamily="34" charset="0"/>
                        </a:rPr>
                        <a:t>93</a:t>
                      </a:r>
                      <a:endParaRPr lang="es-CL"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L" sz="1000" u="none" strike="noStrike" dirty="0" smtClean="0">
                          <a:effectLst/>
                        </a:rPr>
                        <a:t>600</a:t>
                      </a:r>
                      <a:endParaRPr lang="es-CL" sz="10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xmlns="" val="10009"/>
                  </a:ext>
                </a:extLst>
              </a:tr>
              <a:tr h="189154">
                <a:tc>
                  <a:txBody>
                    <a:bodyPr/>
                    <a:lstStyle/>
                    <a:p>
                      <a:pPr algn="l" fontAlgn="ctr"/>
                      <a:r>
                        <a:rPr lang="es-CL" sz="1000" u="none" strike="noStrike" dirty="0">
                          <a:effectLst/>
                        </a:rPr>
                        <a:t>MUCECH</a:t>
                      </a:r>
                      <a:endParaRPr lang="es-CL" sz="1000" b="1" i="0" u="none" strike="noStrike" dirty="0">
                        <a:solidFill>
                          <a:schemeClr val="bg1"/>
                        </a:solidFill>
                        <a:effectLst/>
                        <a:latin typeface="Calibri" panose="020F0502020204030204" pitchFamily="34" charset="0"/>
                      </a:endParaRPr>
                    </a:p>
                  </a:txBody>
                  <a:tcPr marL="7144" marR="7144" marT="7144" marB="0" anchor="ctr"/>
                </a:tc>
                <a:tc>
                  <a:txBody>
                    <a:bodyPr/>
                    <a:lstStyle/>
                    <a:p>
                      <a:pPr algn="ctr" fontAlgn="ctr"/>
                      <a:r>
                        <a:rPr lang="es-CL" sz="1000" b="0" i="0" u="none" strike="noStrike" dirty="0" smtClean="0">
                          <a:solidFill>
                            <a:srgbClr val="000000"/>
                          </a:solidFill>
                          <a:effectLst/>
                          <a:latin typeface="Calibri" panose="020F0502020204030204" pitchFamily="34" charset="0"/>
                        </a:rPr>
                        <a:t>22</a:t>
                      </a:r>
                      <a:endParaRPr lang="es-CL"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9</a:t>
                      </a:r>
                    </a:p>
                  </a:txBody>
                  <a:tcPr marL="0" marR="0" marT="0" marB="0" anchor="ctr"/>
                </a:tc>
                <a:tc>
                  <a:txBody>
                    <a:bodyPr/>
                    <a:lstStyle/>
                    <a:p>
                      <a:pPr algn="ctr" fontAlgn="ctr"/>
                      <a:r>
                        <a:rPr lang="es-CL" sz="1000" b="0" i="0" u="none" strike="noStrike" dirty="0" smtClean="0">
                          <a:solidFill>
                            <a:srgbClr val="000000"/>
                          </a:solidFill>
                          <a:effectLst/>
                          <a:latin typeface="Calibri" panose="020F0502020204030204" pitchFamily="34" charset="0"/>
                        </a:rPr>
                        <a:t>73</a:t>
                      </a:r>
                      <a:endParaRPr lang="es-CL"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L" sz="1000" b="0" i="0" u="none" strike="noStrike" dirty="0" smtClean="0">
                          <a:solidFill>
                            <a:srgbClr val="000000"/>
                          </a:solidFill>
                          <a:effectLst/>
                          <a:latin typeface="Calibri" panose="020F0502020204030204" pitchFamily="34" charset="0"/>
                        </a:rPr>
                        <a:t>8</a:t>
                      </a:r>
                      <a:endParaRPr lang="es-CL"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L" sz="1000" b="0" i="0" u="none" strike="noStrike" dirty="0" smtClean="0">
                          <a:solidFill>
                            <a:srgbClr val="000000"/>
                          </a:solidFill>
                          <a:effectLst/>
                          <a:latin typeface="Calibri" panose="020F0502020204030204" pitchFamily="34" charset="0"/>
                        </a:rPr>
                        <a:t>65</a:t>
                      </a:r>
                      <a:endParaRPr lang="es-CL"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L" sz="1000" u="none" strike="noStrike" dirty="0" smtClean="0">
                          <a:effectLst/>
                        </a:rPr>
                        <a:t>7.600 </a:t>
                      </a:r>
                      <a:endParaRPr lang="es-CL" sz="10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xmlns="" val="10010"/>
                  </a:ext>
                </a:extLst>
              </a:tr>
              <a:tr h="189154">
                <a:tc>
                  <a:txBody>
                    <a:bodyPr/>
                    <a:lstStyle/>
                    <a:p>
                      <a:pPr algn="l" fontAlgn="ctr"/>
                      <a:r>
                        <a:rPr lang="es-CL" sz="1000" u="none" strike="noStrike" dirty="0">
                          <a:effectLst/>
                        </a:rPr>
                        <a:t>NEHUEN</a:t>
                      </a:r>
                      <a:endParaRPr lang="es-CL" sz="1000" b="1" i="0" u="none" strike="noStrike" dirty="0">
                        <a:solidFill>
                          <a:schemeClr val="bg1"/>
                        </a:solidFill>
                        <a:effectLst/>
                        <a:latin typeface="Calibri" panose="020F0502020204030204" pitchFamily="34" charset="0"/>
                      </a:endParaRPr>
                    </a:p>
                  </a:txBody>
                  <a:tcPr marL="7144" marR="7144" marT="7144" marB="0" anchor="ctr"/>
                </a:tc>
                <a:tc>
                  <a:txBody>
                    <a:bodyPr/>
                    <a:lstStyle/>
                    <a:p>
                      <a:pPr algn="ctr" fontAlgn="ctr"/>
                      <a:r>
                        <a:rPr lang="es-CL" sz="1000" b="0" i="0" u="none" strike="noStrike" dirty="0" smtClean="0">
                          <a:solidFill>
                            <a:srgbClr val="000000"/>
                          </a:solidFill>
                          <a:effectLst/>
                          <a:latin typeface="Calibri" panose="020F0502020204030204" pitchFamily="34" charset="0"/>
                        </a:rPr>
                        <a:t>32</a:t>
                      </a:r>
                      <a:endParaRPr lang="es-CL"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9</a:t>
                      </a:r>
                    </a:p>
                  </a:txBody>
                  <a:tcPr marL="0" marR="0" marT="0" marB="0" anchor="ctr"/>
                </a:tc>
                <a:tc>
                  <a:txBody>
                    <a:bodyPr/>
                    <a:lstStyle/>
                    <a:p>
                      <a:pPr algn="ctr" fontAlgn="ctr"/>
                      <a:r>
                        <a:rPr lang="es-CL" sz="1000" b="0" i="0" u="none" strike="noStrike" dirty="0" smtClean="0">
                          <a:solidFill>
                            <a:srgbClr val="000000"/>
                          </a:solidFill>
                          <a:effectLst/>
                          <a:latin typeface="Calibri" panose="020F0502020204030204" pitchFamily="34" charset="0"/>
                        </a:rPr>
                        <a:t>69</a:t>
                      </a:r>
                      <a:endParaRPr lang="es-CL"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L" sz="1000" b="0" i="0" u="none" strike="noStrike" dirty="0">
                          <a:solidFill>
                            <a:schemeClr val="tx1"/>
                          </a:solidFill>
                          <a:effectLst/>
                          <a:latin typeface="Calibri" panose="020F0502020204030204" pitchFamily="34" charset="0"/>
                        </a:rPr>
                        <a:t>6</a:t>
                      </a:r>
                    </a:p>
                  </a:txBody>
                  <a:tcPr marL="0" marR="0" marT="0" marB="0" anchor="ctr"/>
                </a:tc>
                <a:tc>
                  <a:txBody>
                    <a:bodyPr/>
                    <a:lstStyle/>
                    <a:p>
                      <a:pPr algn="ctr" fontAlgn="ctr"/>
                      <a:r>
                        <a:rPr lang="es-CL" sz="1000" b="0" i="0" u="none" strike="noStrike" dirty="0" smtClean="0">
                          <a:solidFill>
                            <a:schemeClr val="tx1"/>
                          </a:solidFill>
                          <a:effectLst/>
                          <a:latin typeface="Calibri" panose="020F0502020204030204" pitchFamily="34" charset="0"/>
                        </a:rPr>
                        <a:t>63</a:t>
                      </a:r>
                      <a:endParaRPr lang="es-CL" sz="10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es-CL" sz="1000" u="none" strike="noStrike" dirty="0" smtClean="0">
                          <a:effectLst/>
                        </a:rPr>
                        <a:t>4.490 </a:t>
                      </a:r>
                      <a:endParaRPr lang="es-CL" sz="10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xmlns="" val="10011"/>
                  </a:ext>
                </a:extLst>
              </a:tr>
              <a:tr h="189154">
                <a:tc>
                  <a:txBody>
                    <a:bodyPr/>
                    <a:lstStyle/>
                    <a:p>
                      <a:pPr algn="l" fontAlgn="ctr"/>
                      <a:r>
                        <a:rPr lang="es-CL" sz="1000" u="none" strike="noStrike" dirty="0">
                          <a:effectLst/>
                        </a:rPr>
                        <a:t>NEWENCHE</a:t>
                      </a:r>
                      <a:endParaRPr lang="es-CL" sz="1000" b="1" i="0" u="none" strike="noStrike" dirty="0">
                        <a:solidFill>
                          <a:schemeClr val="bg1"/>
                        </a:solidFill>
                        <a:effectLst/>
                        <a:latin typeface="Calibri" panose="020F0502020204030204" pitchFamily="34" charset="0"/>
                      </a:endParaRPr>
                    </a:p>
                  </a:txBody>
                  <a:tcPr marL="7144" marR="7144" marT="7144" marB="0" anchor="ctr"/>
                </a:tc>
                <a:tc>
                  <a:txBody>
                    <a:bodyPr/>
                    <a:lstStyle/>
                    <a:p>
                      <a:pPr algn="ctr" fontAlgn="ctr"/>
                      <a:r>
                        <a:rPr lang="es-CL" sz="1000" b="0" i="0" u="none" strike="noStrike" dirty="0" smtClean="0">
                          <a:solidFill>
                            <a:srgbClr val="000000"/>
                          </a:solidFill>
                          <a:effectLst/>
                          <a:latin typeface="Calibri" panose="020F0502020204030204" pitchFamily="34" charset="0"/>
                        </a:rPr>
                        <a:t>17</a:t>
                      </a:r>
                      <a:endParaRPr lang="es-CL"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L" sz="1000" b="0" i="0" u="none" strike="noStrike">
                          <a:solidFill>
                            <a:srgbClr val="000000"/>
                          </a:solidFill>
                          <a:effectLst/>
                          <a:latin typeface="Calibri" panose="020F0502020204030204" pitchFamily="34" charset="0"/>
                        </a:rPr>
                        <a:t>5</a:t>
                      </a:r>
                    </a:p>
                  </a:txBody>
                  <a:tcPr marL="0" marR="0" marT="0" marB="0" anchor="ctr"/>
                </a:tc>
                <a:tc>
                  <a:txBody>
                    <a:bodyPr/>
                    <a:lstStyle/>
                    <a:p>
                      <a:pPr algn="ctr" fontAlgn="ctr"/>
                      <a:r>
                        <a:rPr lang="es-CL" sz="1000" b="0" i="0" u="none" strike="noStrike">
                          <a:solidFill>
                            <a:srgbClr val="000000"/>
                          </a:solidFill>
                          <a:effectLst/>
                          <a:latin typeface="Calibri" panose="020F0502020204030204" pitchFamily="34" charset="0"/>
                        </a:rPr>
                        <a:t>106</a:t>
                      </a: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0</a:t>
                      </a:r>
                    </a:p>
                  </a:txBody>
                  <a:tcPr marL="0" marR="0" marT="0" marB="0" anchor="ctr"/>
                </a:tc>
                <a:tc>
                  <a:txBody>
                    <a:bodyPr/>
                    <a:lstStyle/>
                    <a:p>
                      <a:pPr algn="ctr" fontAlgn="ctr"/>
                      <a:r>
                        <a:rPr lang="es-CL" sz="1000" b="0" i="0" u="none" strike="noStrike" dirty="0" smtClean="0">
                          <a:solidFill>
                            <a:srgbClr val="000000"/>
                          </a:solidFill>
                          <a:effectLst/>
                          <a:latin typeface="Calibri" panose="020F0502020204030204" pitchFamily="34" charset="0"/>
                        </a:rPr>
                        <a:t>106</a:t>
                      </a:r>
                      <a:endParaRPr lang="es-CL"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L" sz="1000" u="none" strike="noStrike" dirty="0" smtClean="0">
                          <a:effectLst/>
                        </a:rPr>
                        <a:t>6.528 </a:t>
                      </a:r>
                      <a:endParaRPr lang="es-CL" sz="10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xmlns="" val="10012"/>
                  </a:ext>
                </a:extLst>
              </a:tr>
              <a:tr h="189154">
                <a:tc>
                  <a:txBody>
                    <a:bodyPr/>
                    <a:lstStyle/>
                    <a:p>
                      <a:pPr algn="l" fontAlgn="ctr"/>
                      <a:r>
                        <a:rPr lang="es-CL" sz="1000" u="none" strike="noStrike" dirty="0">
                          <a:effectLst/>
                        </a:rPr>
                        <a:t>RANQUIL</a:t>
                      </a:r>
                      <a:endParaRPr lang="es-CL" sz="1000" b="1" i="0" u="none" strike="noStrike" dirty="0">
                        <a:solidFill>
                          <a:schemeClr val="bg1"/>
                        </a:solidFill>
                        <a:effectLst/>
                        <a:latin typeface="Calibri" panose="020F0502020204030204" pitchFamily="34" charset="0"/>
                      </a:endParaRPr>
                    </a:p>
                  </a:txBody>
                  <a:tcPr marL="7144" marR="7144" marT="7144" marB="0" anchor="ctr"/>
                </a:tc>
                <a:tc>
                  <a:txBody>
                    <a:bodyPr/>
                    <a:lstStyle/>
                    <a:p>
                      <a:pPr algn="ctr" fontAlgn="ctr"/>
                      <a:r>
                        <a:rPr lang="es-CL" sz="1000" b="0" i="0" u="none" strike="noStrike" dirty="0" smtClean="0">
                          <a:solidFill>
                            <a:srgbClr val="000000"/>
                          </a:solidFill>
                          <a:effectLst/>
                          <a:latin typeface="Calibri" panose="020F0502020204030204" pitchFamily="34" charset="0"/>
                        </a:rPr>
                        <a:t>50</a:t>
                      </a:r>
                      <a:endParaRPr lang="es-CL"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L" sz="1000" b="0" i="0" u="none" strike="noStrike">
                          <a:solidFill>
                            <a:srgbClr val="000000"/>
                          </a:solidFill>
                          <a:effectLst/>
                          <a:latin typeface="Calibri" panose="020F0502020204030204" pitchFamily="34" charset="0"/>
                        </a:rPr>
                        <a:t>9</a:t>
                      </a:r>
                    </a:p>
                  </a:txBody>
                  <a:tcPr marL="0" marR="0" marT="0" marB="0" anchor="ctr"/>
                </a:tc>
                <a:tc>
                  <a:txBody>
                    <a:bodyPr/>
                    <a:lstStyle/>
                    <a:p>
                      <a:pPr algn="ctr" fontAlgn="ctr"/>
                      <a:r>
                        <a:rPr lang="es-CL" sz="1000" b="0" i="0" u="none" strike="noStrike" dirty="0" smtClean="0">
                          <a:solidFill>
                            <a:srgbClr val="000000"/>
                          </a:solidFill>
                          <a:effectLst/>
                          <a:latin typeface="Calibri" panose="020F0502020204030204" pitchFamily="34" charset="0"/>
                        </a:rPr>
                        <a:t>96</a:t>
                      </a:r>
                      <a:endParaRPr lang="es-CL"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L" sz="1000" b="0" i="0" u="none" strike="noStrike" dirty="0" smtClean="0">
                          <a:solidFill>
                            <a:srgbClr val="000000"/>
                          </a:solidFill>
                          <a:effectLst/>
                          <a:latin typeface="Calibri" panose="020F0502020204030204" pitchFamily="34" charset="0"/>
                        </a:rPr>
                        <a:t>9</a:t>
                      </a:r>
                      <a:endParaRPr lang="es-CL"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L" sz="1000" b="0" i="0" u="none" strike="noStrike" dirty="0" smtClean="0">
                          <a:solidFill>
                            <a:srgbClr val="000000"/>
                          </a:solidFill>
                          <a:effectLst/>
                          <a:latin typeface="Calibri" panose="020F0502020204030204" pitchFamily="34" charset="0"/>
                        </a:rPr>
                        <a:t>87</a:t>
                      </a:r>
                      <a:endParaRPr lang="es-CL"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L" sz="1000" u="none" strike="noStrike" dirty="0" smtClean="0">
                          <a:effectLst/>
                        </a:rPr>
                        <a:t>11.000 </a:t>
                      </a:r>
                      <a:endParaRPr lang="es-CL" sz="10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xmlns="" val="10013"/>
                  </a:ext>
                </a:extLst>
              </a:tr>
              <a:tr h="189154">
                <a:tc>
                  <a:txBody>
                    <a:bodyPr/>
                    <a:lstStyle/>
                    <a:p>
                      <a:pPr algn="l" fontAlgn="ctr"/>
                      <a:r>
                        <a:rPr lang="es-CL" sz="1000" u="none" strike="noStrike" dirty="0">
                          <a:effectLst/>
                        </a:rPr>
                        <a:t>RED APICOLA</a:t>
                      </a:r>
                      <a:endParaRPr lang="es-CL" sz="1000" b="1" i="0" u="none" strike="noStrike" dirty="0">
                        <a:solidFill>
                          <a:schemeClr val="bg1"/>
                        </a:solidFill>
                        <a:effectLst/>
                        <a:latin typeface="Calibri" panose="020F0502020204030204" pitchFamily="34" charset="0"/>
                      </a:endParaRPr>
                    </a:p>
                  </a:txBody>
                  <a:tcPr marL="7144" marR="7144" marT="7144" marB="0" anchor="ctr"/>
                </a:tc>
                <a:tc>
                  <a:txBody>
                    <a:bodyPr/>
                    <a:lstStyle/>
                    <a:p>
                      <a:pPr algn="ctr" fontAlgn="ctr"/>
                      <a:r>
                        <a:rPr lang="es-CL" sz="1000" b="0" i="0" u="none" strike="noStrike" dirty="0" smtClean="0">
                          <a:solidFill>
                            <a:srgbClr val="000000"/>
                          </a:solidFill>
                          <a:effectLst/>
                          <a:latin typeface="Calibri" panose="020F0502020204030204" pitchFamily="34" charset="0"/>
                        </a:rPr>
                        <a:t>20</a:t>
                      </a:r>
                      <a:endParaRPr lang="es-CL"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L" sz="1000" b="0" i="0" u="none" strike="noStrike" dirty="0" smtClean="0">
                          <a:solidFill>
                            <a:srgbClr val="000000"/>
                          </a:solidFill>
                          <a:effectLst/>
                          <a:latin typeface="Calibri" panose="020F0502020204030204" pitchFamily="34" charset="0"/>
                        </a:rPr>
                        <a:t>8</a:t>
                      </a:r>
                      <a:endParaRPr lang="es-CL"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95</a:t>
                      </a: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10</a:t>
                      </a:r>
                    </a:p>
                  </a:txBody>
                  <a:tcPr marL="0" marR="0" marT="0" marB="0" anchor="ctr"/>
                </a:tc>
                <a:tc>
                  <a:txBody>
                    <a:bodyPr/>
                    <a:lstStyle/>
                    <a:p>
                      <a:pPr algn="ctr" fontAlgn="ctr"/>
                      <a:r>
                        <a:rPr lang="es-CL" sz="1000" b="0" i="0" u="none" strike="noStrike" dirty="0" smtClean="0">
                          <a:solidFill>
                            <a:srgbClr val="000000"/>
                          </a:solidFill>
                          <a:effectLst/>
                          <a:latin typeface="Calibri" panose="020F0502020204030204" pitchFamily="34" charset="0"/>
                        </a:rPr>
                        <a:t>85</a:t>
                      </a:r>
                      <a:endParaRPr lang="es-CL"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L" sz="1000" u="none" strike="noStrike" dirty="0" smtClean="0">
                          <a:effectLst/>
                        </a:rPr>
                        <a:t>2.000</a:t>
                      </a:r>
                      <a:endParaRPr lang="es-CL" sz="10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xmlns="" val="10014"/>
                  </a:ext>
                </a:extLst>
              </a:tr>
              <a:tr h="189154">
                <a:tc>
                  <a:txBody>
                    <a:bodyPr/>
                    <a:lstStyle/>
                    <a:p>
                      <a:pPr algn="l" fontAlgn="ctr"/>
                      <a:r>
                        <a:rPr lang="es-CL" sz="1000" u="none" strike="noStrike" dirty="0">
                          <a:effectLst/>
                        </a:rPr>
                        <a:t>TRIUNFO CAMPESINO</a:t>
                      </a:r>
                      <a:endParaRPr lang="es-CL" sz="1000" b="1" i="0" u="none" strike="noStrike" dirty="0">
                        <a:solidFill>
                          <a:schemeClr val="bg1"/>
                        </a:solidFill>
                        <a:effectLst/>
                        <a:latin typeface="Calibri" panose="020F0502020204030204" pitchFamily="34" charset="0"/>
                      </a:endParaRPr>
                    </a:p>
                  </a:txBody>
                  <a:tcPr marL="7144" marR="7144" marT="7144" marB="0" anchor="ctr"/>
                </a:tc>
                <a:tc>
                  <a:txBody>
                    <a:bodyPr/>
                    <a:lstStyle/>
                    <a:p>
                      <a:pPr algn="ctr" fontAlgn="ctr"/>
                      <a:r>
                        <a:rPr lang="es-CL" sz="1000" b="0" i="0" u="none" strike="noStrike" dirty="0" smtClean="0">
                          <a:solidFill>
                            <a:srgbClr val="000000"/>
                          </a:solidFill>
                          <a:effectLst/>
                          <a:latin typeface="Calibri" panose="020F0502020204030204" pitchFamily="34" charset="0"/>
                        </a:rPr>
                        <a:t>26</a:t>
                      </a:r>
                      <a:endParaRPr lang="es-CL"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7</a:t>
                      </a:r>
                    </a:p>
                  </a:txBody>
                  <a:tcPr marL="0" marR="0" marT="0" marB="0" anchor="ctr"/>
                </a:tc>
                <a:tc>
                  <a:txBody>
                    <a:bodyPr/>
                    <a:lstStyle/>
                    <a:p>
                      <a:pPr algn="ctr" fontAlgn="ctr"/>
                      <a:r>
                        <a:rPr lang="es-CL" sz="1000" b="0" i="0" u="none" strike="noStrike" dirty="0" smtClean="0">
                          <a:solidFill>
                            <a:srgbClr val="000000"/>
                          </a:solidFill>
                          <a:effectLst/>
                          <a:latin typeface="Calibri" panose="020F0502020204030204" pitchFamily="34" charset="0"/>
                        </a:rPr>
                        <a:t>113</a:t>
                      </a:r>
                      <a:endParaRPr lang="es-CL"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10</a:t>
                      </a: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103</a:t>
                      </a:r>
                    </a:p>
                  </a:txBody>
                  <a:tcPr marL="0" marR="0" marT="0" marB="0" anchor="ctr"/>
                </a:tc>
                <a:tc>
                  <a:txBody>
                    <a:bodyPr/>
                    <a:lstStyle/>
                    <a:p>
                      <a:pPr algn="ctr" fontAlgn="ctr"/>
                      <a:r>
                        <a:rPr lang="es-CL" sz="1000" u="none" strike="noStrike" dirty="0" smtClean="0">
                          <a:effectLst/>
                        </a:rPr>
                        <a:t>9.200 </a:t>
                      </a:r>
                      <a:endParaRPr lang="es-CL" sz="10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xmlns="" val="10015"/>
                  </a:ext>
                </a:extLst>
              </a:tr>
              <a:tr h="189154">
                <a:tc>
                  <a:txBody>
                    <a:bodyPr/>
                    <a:lstStyle/>
                    <a:p>
                      <a:pPr algn="l" fontAlgn="ctr"/>
                      <a:r>
                        <a:rPr lang="es-CL" sz="1000" u="none" strike="noStrike" dirty="0">
                          <a:effectLst/>
                        </a:rPr>
                        <a:t>UNAF</a:t>
                      </a:r>
                      <a:endParaRPr lang="es-CL" sz="1000" b="1" i="0" u="none" strike="noStrike" dirty="0">
                        <a:solidFill>
                          <a:schemeClr val="bg1"/>
                        </a:solidFill>
                        <a:effectLst/>
                        <a:latin typeface="Calibri" panose="020F0502020204030204" pitchFamily="34" charset="0"/>
                      </a:endParaRPr>
                    </a:p>
                  </a:txBody>
                  <a:tcPr marL="7144" marR="7144" marT="7144" marB="0" anchor="ctr"/>
                </a:tc>
                <a:tc>
                  <a:txBody>
                    <a:bodyPr/>
                    <a:lstStyle/>
                    <a:p>
                      <a:pPr algn="ctr" fontAlgn="ctr"/>
                      <a:r>
                        <a:rPr lang="es-CL" sz="1000" b="0" i="0" u="none" strike="noStrike" dirty="0" smtClean="0">
                          <a:solidFill>
                            <a:srgbClr val="000000"/>
                          </a:solidFill>
                          <a:effectLst/>
                          <a:latin typeface="Calibri" panose="020F0502020204030204" pitchFamily="34" charset="0"/>
                        </a:rPr>
                        <a:t>9</a:t>
                      </a:r>
                      <a:endParaRPr lang="es-CL"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L" sz="1000" b="0" i="0" u="none" strike="noStrike" dirty="0" smtClean="0">
                          <a:solidFill>
                            <a:srgbClr val="000000"/>
                          </a:solidFill>
                          <a:effectLst/>
                          <a:latin typeface="Calibri" panose="020F0502020204030204" pitchFamily="34" charset="0"/>
                        </a:rPr>
                        <a:t>13</a:t>
                      </a:r>
                      <a:endParaRPr lang="es-CL"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L" sz="1000" b="0" i="0" u="none" strike="noStrike">
                          <a:solidFill>
                            <a:srgbClr val="000000"/>
                          </a:solidFill>
                          <a:effectLst/>
                          <a:latin typeface="Calibri" panose="020F0502020204030204" pitchFamily="34" charset="0"/>
                        </a:rPr>
                        <a:t>119</a:t>
                      </a: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0</a:t>
                      </a:r>
                    </a:p>
                  </a:txBody>
                  <a:tcPr marL="0" marR="0" marT="0" marB="0" anchor="ctr"/>
                </a:tc>
                <a:tc>
                  <a:txBody>
                    <a:bodyPr/>
                    <a:lstStyle/>
                    <a:p>
                      <a:pPr algn="ctr" fontAlgn="ctr"/>
                      <a:r>
                        <a:rPr lang="es-CL" sz="1000" b="0" i="0" u="none" strike="noStrike" dirty="0" smtClean="0">
                          <a:solidFill>
                            <a:srgbClr val="000000"/>
                          </a:solidFill>
                          <a:effectLst/>
                          <a:latin typeface="Calibri" panose="020F0502020204030204" pitchFamily="34" charset="0"/>
                        </a:rPr>
                        <a:t>119</a:t>
                      </a:r>
                      <a:endParaRPr lang="es-CL"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L" sz="1000" u="none" strike="noStrike" dirty="0" smtClean="0">
                          <a:effectLst/>
                        </a:rPr>
                        <a:t>5.155 </a:t>
                      </a:r>
                      <a:endParaRPr lang="es-CL" sz="10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xmlns="" val="10016"/>
                  </a:ext>
                </a:extLst>
              </a:tr>
              <a:tr h="189154">
                <a:tc>
                  <a:txBody>
                    <a:bodyPr/>
                    <a:lstStyle/>
                    <a:p>
                      <a:pPr algn="l" fontAlgn="ctr"/>
                      <a:r>
                        <a:rPr lang="es-CL" sz="1000" u="none" strike="noStrike" dirty="0">
                          <a:effectLst/>
                        </a:rPr>
                        <a:t>UOC</a:t>
                      </a:r>
                      <a:endParaRPr lang="es-CL" sz="1000" b="1" i="0" u="none" strike="noStrike" dirty="0">
                        <a:solidFill>
                          <a:schemeClr val="bg1"/>
                        </a:solidFill>
                        <a:effectLst/>
                        <a:latin typeface="Calibri" panose="020F0502020204030204" pitchFamily="34" charset="0"/>
                      </a:endParaRPr>
                    </a:p>
                  </a:txBody>
                  <a:tcPr marL="7144" marR="7144" marT="7144" marB="0" anchor="ctr"/>
                </a:tc>
                <a:tc>
                  <a:txBody>
                    <a:bodyPr/>
                    <a:lstStyle/>
                    <a:p>
                      <a:pPr algn="ctr" fontAlgn="ctr"/>
                      <a:r>
                        <a:rPr lang="es-CL" sz="1000" b="0" i="0" u="none" strike="noStrike" dirty="0" smtClean="0">
                          <a:solidFill>
                            <a:srgbClr val="000000"/>
                          </a:solidFill>
                          <a:effectLst/>
                          <a:latin typeface="Calibri" panose="020F0502020204030204" pitchFamily="34" charset="0"/>
                        </a:rPr>
                        <a:t>48</a:t>
                      </a:r>
                      <a:endParaRPr lang="es-CL"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L" sz="1000" b="0" i="0" u="none" strike="noStrike">
                          <a:solidFill>
                            <a:srgbClr val="000000"/>
                          </a:solidFill>
                          <a:effectLst/>
                          <a:latin typeface="Calibri" panose="020F0502020204030204" pitchFamily="34" charset="0"/>
                        </a:rPr>
                        <a:t>8</a:t>
                      </a:r>
                    </a:p>
                  </a:txBody>
                  <a:tcPr marL="0" marR="0" marT="0" marB="0" anchor="ctr"/>
                </a:tc>
                <a:tc>
                  <a:txBody>
                    <a:bodyPr/>
                    <a:lstStyle/>
                    <a:p>
                      <a:pPr algn="ctr" fontAlgn="ctr"/>
                      <a:r>
                        <a:rPr lang="es-CL" sz="1000" b="0" i="0" u="none" strike="noStrike" dirty="0" smtClean="0">
                          <a:solidFill>
                            <a:srgbClr val="000000"/>
                          </a:solidFill>
                          <a:effectLst/>
                          <a:latin typeface="Calibri" panose="020F0502020204030204" pitchFamily="34" charset="0"/>
                        </a:rPr>
                        <a:t>70</a:t>
                      </a:r>
                      <a:endParaRPr lang="es-CL"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5</a:t>
                      </a:r>
                    </a:p>
                  </a:txBody>
                  <a:tcPr marL="0" marR="0" marT="0" marB="0" anchor="ctr"/>
                </a:tc>
                <a:tc>
                  <a:txBody>
                    <a:bodyPr/>
                    <a:lstStyle/>
                    <a:p>
                      <a:pPr algn="ctr" fontAlgn="ctr"/>
                      <a:r>
                        <a:rPr lang="es-CL" sz="1000" b="0" i="0" u="none" strike="noStrike" dirty="0">
                          <a:solidFill>
                            <a:srgbClr val="000000"/>
                          </a:solidFill>
                          <a:effectLst/>
                          <a:latin typeface="Calibri" panose="020F0502020204030204" pitchFamily="34" charset="0"/>
                        </a:rPr>
                        <a:t>65</a:t>
                      </a:r>
                    </a:p>
                  </a:txBody>
                  <a:tcPr marL="0" marR="0" marT="0" marB="0" anchor="ctr"/>
                </a:tc>
                <a:tc>
                  <a:txBody>
                    <a:bodyPr/>
                    <a:lstStyle/>
                    <a:p>
                      <a:pPr algn="ctr" fontAlgn="ctr"/>
                      <a:r>
                        <a:rPr lang="es-CL" sz="1000" u="none" strike="noStrike" dirty="0" smtClean="0">
                          <a:effectLst/>
                        </a:rPr>
                        <a:t>6.270</a:t>
                      </a:r>
                      <a:endParaRPr lang="es-CL" sz="10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xmlns="" val="10017"/>
                  </a:ext>
                </a:extLst>
              </a:tr>
              <a:tr h="189154">
                <a:tc>
                  <a:txBody>
                    <a:bodyPr/>
                    <a:lstStyle/>
                    <a:p>
                      <a:pPr algn="l" fontAlgn="ctr"/>
                      <a:r>
                        <a:rPr lang="es-CL" sz="1000" u="none" strike="noStrike" dirty="0">
                          <a:effectLst/>
                        </a:rPr>
                        <a:t>VOZ DEL CAMPO</a:t>
                      </a:r>
                      <a:endParaRPr lang="es-CL" sz="1000" b="1" i="0" u="none" strike="noStrike" dirty="0">
                        <a:solidFill>
                          <a:schemeClr val="bg1"/>
                        </a:solidFill>
                        <a:effectLst/>
                        <a:latin typeface="Calibri" panose="020F0502020204030204" pitchFamily="34" charset="0"/>
                      </a:endParaRPr>
                    </a:p>
                  </a:txBody>
                  <a:tcPr marL="7144" marR="7144" marT="7144" marB="0" anchor="ctr"/>
                </a:tc>
                <a:tc>
                  <a:txBody>
                    <a:bodyPr/>
                    <a:lstStyle/>
                    <a:p>
                      <a:pPr algn="ctr" fontAlgn="ctr"/>
                      <a:r>
                        <a:rPr lang="es-CL" sz="1000" b="0" i="0" u="none" strike="noStrike" dirty="0" smtClean="0">
                          <a:solidFill>
                            <a:srgbClr val="000000"/>
                          </a:solidFill>
                          <a:effectLst/>
                          <a:latin typeface="Calibri" panose="020F0502020204030204" pitchFamily="34" charset="0"/>
                        </a:rPr>
                        <a:t>30</a:t>
                      </a:r>
                      <a:endParaRPr lang="es-CL"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L" sz="1000" b="0" i="0" u="none" strike="noStrike" dirty="0" smtClean="0">
                          <a:solidFill>
                            <a:srgbClr val="000000"/>
                          </a:solidFill>
                          <a:effectLst/>
                          <a:latin typeface="Calibri" panose="020F0502020204030204" pitchFamily="34" charset="0"/>
                        </a:rPr>
                        <a:t>10</a:t>
                      </a:r>
                      <a:endParaRPr lang="es-CL" sz="1000" b="0" i="0" u="none" strike="noStrike" dirty="0">
                        <a:solidFill>
                          <a:srgbClr val="000000"/>
                        </a:solidFill>
                        <a:effectLst/>
                        <a:latin typeface="Calibri" panose="020F0502020204030204" pitchFamily="34" charset="0"/>
                      </a:endParaRPr>
                    </a:p>
                  </a:txBody>
                  <a:tcPr marL="0" marR="0" marT="0" marB="0" anchor="ctr"/>
                </a:tc>
                <a:tc>
                  <a:txBody>
                    <a:bodyPr/>
                    <a:lstStyle/>
                    <a:p>
                      <a:pPr algn="ctr" fontAlgn="ctr"/>
                      <a:r>
                        <a:rPr lang="es-CL" sz="1000" b="0" i="0" u="none" strike="noStrike" dirty="0" smtClean="0">
                          <a:solidFill>
                            <a:schemeClr val="tx1"/>
                          </a:solidFill>
                          <a:effectLst/>
                          <a:latin typeface="Calibri" panose="020F0502020204030204" pitchFamily="34" charset="0"/>
                        </a:rPr>
                        <a:t>121</a:t>
                      </a:r>
                      <a:endParaRPr lang="es-CL" sz="10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es-CL" sz="1000" b="0" i="0" u="none" strike="noStrike" dirty="0" smtClean="0">
                          <a:solidFill>
                            <a:schemeClr val="tx1"/>
                          </a:solidFill>
                          <a:effectLst/>
                          <a:latin typeface="Calibri" panose="020F0502020204030204" pitchFamily="34" charset="0"/>
                        </a:rPr>
                        <a:t>15</a:t>
                      </a:r>
                      <a:endParaRPr lang="es-CL" sz="10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es-CL" sz="1000" b="0" i="0" u="none" strike="noStrike" dirty="0" smtClean="0">
                          <a:solidFill>
                            <a:schemeClr val="tx1"/>
                          </a:solidFill>
                          <a:effectLst/>
                          <a:latin typeface="Calibri" panose="020F0502020204030204" pitchFamily="34" charset="0"/>
                        </a:rPr>
                        <a:t>106</a:t>
                      </a:r>
                      <a:endParaRPr lang="es-CL" sz="1000" b="0" i="0" u="none" strike="noStrike" dirty="0">
                        <a:solidFill>
                          <a:schemeClr val="tx1"/>
                        </a:solidFill>
                        <a:effectLst/>
                        <a:latin typeface="Calibri" panose="020F0502020204030204" pitchFamily="34" charset="0"/>
                      </a:endParaRPr>
                    </a:p>
                  </a:txBody>
                  <a:tcPr marL="0" marR="0" marT="0" marB="0" anchor="ctr"/>
                </a:tc>
                <a:tc>
                  <a:txBody>
                    <a:bodyPr/>
                    <a:lstStyle/>
                    <a:p>
                      <a:pPr algn="ctr" fontAlgn="ctr"/>
                      <a:r>
                        <a:rPr lang="es-CL" sz="1000" u="none" strike="noStrike" dirty="0" smtClean="0">
                          <a:effectLst/>
                        </a:rPr>
                        <a:t>10.246</a:t>
                      </a:r>
                      <a:endParaRPr lang="es-CL" sz="10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xmlns="" val="10018"/>
                  </a:ext>
                </a:extLst>
              </a:tr>
              <a:tr h="189154">
                <a:tc>
                  <a:txBody>
                    <a:bodyPr/>
                    <a:lstStyle/>
                    <a:p>
                      <a:pPr algn="l" fontAlgn="ctr"/>
                      <a:r>
                        <a:rPr lang="es-CL" sz="1000" u="none" strike="noStrike" dirty="0">
                          <a:effectLst/>
                        </a:rPr>
                        <a:t>Coordinadora Comercio Justo</a:t>
                      </a:r>
                      <a:endParaRPr lang="es-CL" sz="1000" b="1" i="0" u="none" strike="noStrike" dirty="0">
                        <a:solidFill>
                          <a:schemeClr val="bg1"/>
                        </a:solidFill>
                        <a:effectLst/>
                        <a:latin typeface="Calibri" panose="020F0502020204030204" pitchFamily="34" charset="0"/>
                      </a:endParaRPr>
                    </a:p>
                  </a:txBody>
                  <a:tcPr marL="7144" marR="7144" marT="7144" marB="0" anchor="ctr"/>
                </a:tc>
                <a:tc>
                  <a:txBody>
                    <a:bodyPr/>
                    <a:lstStyle/>
                    <a:p>
                      <a:pPr algn="ctr" fontAlgn="ctr"/>
                      <a:r>
                        <a:rPr lang="es-CL" sz="1000" u="none" strike="noStrike" smtClean="0">
                          <a:effectLst/>
                        </a:rPr>
                        <a:t>3</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a:effectLst/>
                        </a:rPr>
                        <a:t>6</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a:effectLst/>
                        </a:rPr>
                        <a:t>14</a:t>
                      </a:r>
                      <a:endParaRPr lang="es-CL" sz="1000" b="0" i="0" u="none" strike="noStrike">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a:effectLst/>
                        </a:rPr>
                        <a:t>0</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a:effectLst/>
                        </a:rPr>
                        <a:t>14</a:t>
                      </a:r>
                      <a:endParaRPr lang="es-CL" sz="1000" b="0" i="0" u="none" strike="noStrike" dirty="0">
                        <a:solidFill>
                          <a:srgbClr val="000000"/>
                        </a:solidFill>
                        <a:effectLst/>
                        <a:latin typeface="Calibri" panose="020F0502020204030204" pitchFamily="34" charset="0"/>
                      </a:endParaRPr>
                    </a:p>
                  </a:txBody>
                  <a:tcPr marL="7144" marR="7144" marT="7144" marB="0" anchor="ctr"/>
                </a:tc>
                <a:tc>
                  <a:txBody>
                    <a:bodyPr/>
                    <a:lstStyle/>
                    <a:p>
                      <a:pPr algn="ctr" fontAlgn="ctr"/>
                      <a:r>
                        <a:rPr lang="es-CL" sz="1000" u="none" strike="noStrike" dirty="0" smtClean="0">
                          <a:effectLst/>
                        </a:rPr>
                        <a:t>1.131 </a:t>
                      </a:r>
                      <a:endParaRPr lang="es-CL" sz="1000" b="0" i="0" u="none" strike="noStrike" dirty="0">
                        <a:solidFill>
                          <a:srgbClr val="000000"/>
                        </a:solidFill>
                        <a:effectLst/>
                        <a:latin typeface="Calibri" panose="020F0502020204030204" pitchFamily="34" charset="0"/>
                      </a:endParaRPr>
                    </a:p>
                  </a:txBody>
                  <a:tcPr marL="7144" marR="7144" marT="7144" marB="0" anchor="ctr"/>
                </a:tc>
                <a:extLst>
                  <a:ext uri="{0D108BD9-81ED-4DB2-BD59-A6C34878D82A}">
                    <a16:rowId xmlns:a16="http://schemas.microsoft.com/office/drawing/2014/main" xmlns="" val="10019"/>
                  </a:ext>
                </a:extLst>
              </a:tr>
            </a:tbl>
          </a:graphicData>
        </a:graphic>
      </p:graphicFrame>
      <p:sp>
        <p:nvSpPr>
          <p:cNvPr id="3" name="Marcador de número de diapositiva 2"/>
          <p:cNvSpPr>
            <a:spLocks noGrp="1"/>
          </p:cNvSpPr>
          <p:nvPr>
            <p:ph type="sldNum" sz="quarter" idx="12"/>
          </p:nvPr>
        </p:nvSpPr>
        <p:spPr/>
        <p:txBody>
          <a:bodyPr/>
          <a:lstStyle/>
          <a:p>
            <a:fld id="{B2AA1C21-4A01-FC47-935A-F64BC8B7BE09}" type="slidenum">
              <a:rPr lang="en-US" smtClean="0"/>
              <a:t>69</a:t>
            </a:fld>
            <a:endParaRPr lang="en-US"/>
          </a:p>
        </p:txBody>
      </p:sp>
      <p:pic>
        <p:nvPicPr>
          <p:cNvPr id="4098" name="Picture 2" descr="icon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8142" y="330024"/>
            <a:ext cx="857250" cy="8191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09989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3"/>
          <p:cNvSpPr>
            <a:spLocks noGrp="1"/>
          </p:cNvSpPr>
          <p:nvPr>
            <p:ph type="title"/>
          </p:nvPr>
        </p:nvSpPr>
        <p:spPr>
          <a:xfrm>
            <a:off x="398207" y="327156"/>
            <a:ext cx="8229600" cy="1143000"/>
          </a:xfrm>
        </p:spPr>
        <p:txBody>
          <a:bodyPr>
            <a:normAutofit/>
          </a:bodyPr>
          <a:lstStyle/>
          <a:p>
            <a:r>
              <a:rPr lang="es-CL" sz="2800" dirty="0" smtClean="0">
                <a:solidFill>
                  <a:srgbClr val="333333"/>
                </a:solidFill>
                <a:latin typeface="Berlin Sans FB" panose="020E0602020502020306" pitchFamily="34" charset="0"/>
              </a:rPr>
              <a:t>Objetivos Estratégicos 2021</a:t>
            </a:r>
            <a:endParaRPr lang="es-CL" sz="2800" dirty="0">
              <a:solidFill>
                <a:srgbClr val="333333"/>
              </a:solidFill>
              <a:latin typeface="Berlin Sans FB" panose="020E0602020502020306" pitchFamily="34" charset="0"/>
            </a:endParaRPr>
          </a:p>
        </p:txBody>
      </p:sp>
      <p:sp>
        <p:nvSpPr>
          <p:cNvPr id="6" name="Marcador de contenido 4"/>
          <p:cNvSpPr>
            <a:spLocks noGrp="1"/>
          </p:cNvSpPr>
          <p:nvPr>
            <p:ph idx="1"/>
          </p:nvPr>
        </p:nvSpPr>
        <p:spPr>
          <a:xfrm>
            <a:off x="398207" y="1292735"/>
            <a:ext cx="7927187" cy="4525963"/>
          </a:xfrm>
        </p:spPr>
        <p:txBody>
          <a:bodyPr>
            <a:normAutofit fontScale="85000" lnSpcReduction="10000"/>
          </a:bodyPr>
          <a:lstStyle/>
          <a:p>
            <a:pPr marL="0" indent="0">
              <a:buNone/>
            </a:pPr>
            <a:endParaRPr lang="es-ES" sz="2400" dirty="0">
              <a:latin typeface="Berlin Sans FB" panose="020E0602020502020306" pitchFamily="34" charset="0"/>
            </a:endParaRPr>
          </a:p>
          <a:p>
            <a:pPr algn="just">
              <a:buBlip>
                <a:blip r:embed="rId2"/>
              </a:buBlip>
            </a:pPr>
            <a:r>
              <a:rPr lang="es-CL" sz="2400" dirty="0" smtClean="0"/>
              <a:t>Fortalecer el Desarrollo Rural  a través de programas de desarrollo productivo, promoviendo nuevas oportunidades económicas y mejorando la calidad de vida de los habitantes rurales.</a:t>
            </a:r>
          </a:p>
          <a:p>
            <a:pPr algn="just">
              <a:buBlip>
                <a:blip r:embed="rId2"/>
              </a:buBlip>
            </a:pPr>
            <a:r>
              <a:rPr lang="es-CL" sz="2400" dirty="0" smtClean="0"/>
              <a:t>Conducir la acción de INDAP hacia una mayor eficacia gubernamental, orientada al proceso de modernización del Estado, y así, mediante el diseño e implementación de mecanismos de evaluación, control, transparencia y actualización de sus procesos, potenciar los resultados de los programas institucionales, aumentar su alcance y mejorar las oportunidades y calidad de vida de los productores de la Agricultura Familiar.</a:t>
            </a:r>
          </a:p>
          <a:p>
            <a:pPr algn="just">
              <a:buBlip>
                <a:blip r:embed="rId2"/>
              </a:buBlip>
            </a:pPr>
            <a:r>
              <a:rPr lang="es-CL" sz="2400" dirty="0" smtClean="0"/>
              <a:t>Desarrollar y fortalecer el capital social de pequeños(as) productores(as) agropecuarios y/o campesinos(as), y de sus organizaciones de representación, para su participación activa y posicionamiento como un actor social relevante.</a:t>
            </a:r>
          </a:p>
        </p:txBody>
      </p:sp>
      <p:sp>
        <p:nvSpPr>
          <p:cNvPr id="2" name="Marcador de número de diapositiva 1"/>
          <p:cNvSpPr>
            <a:spLocks noGrp="1"/>
          </p:cNvSpPr>
          <p:nvPr>
            <p:ph type="sldNum" sz="quarter" idx="12"/>
          </p:nvPr>
        </p:nvSpPr>
        <p:spPr/>
        <p:txBody>
          <a:bodyPr/>
          <a:lstStyle/>
          <a:p>
            <a:fld id="{B2AA1C21-4A01-FC47-935A-F64BC8B7BE09}" type="slidenum">
              <a:rPr lang="en-US" smtClean="0"/>
              <a:t>7</a:t>
            </a:fld>
            <a:endParaRPr lang="en-US"/>
          </a:p>
        </p:txBody>
      </p:sp>
    </p:spTree>
    <p:extLst>
      <p:ext uri="{BB962C8B-B14F-4D97-AF65-F5344CB8AC3E}">
        <p14:creationId xmlns:p14="http://schemas.microsoft.com/office/powerpoint/2010/main" val="14554409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904397" y="2236925"/>
            <a:ext cx="7298675" cy="1143000"/>
          </a:xfrm>
        </p:spPr>
        <p:txBody>
          <a:bodyPr vert="horz" lIns="91440" tIns="45720" rIns="91440" bIns="45720" rtlCol="0" anchor="ctr">
            <a:normAutofit fontScale="90000"/>
          </a:bodyPr>
          <a:lstStyle/>
          <a:p>
            <a:r>
              <a:rPr lang="es-CL" dirty="0"/>
              <a:t>Presupuesto Institucional</a:t>
            </a:r>
            <a:br>
              <a:rPr lang="es-CL" dirty="0"/>
            </a:br>
            <a:r>
              <a:rPr lang="es-CL" dirty="0" smtClean="0"/>
              <a:t>2021</a:t>
            </a:r>
            <a:endParaRPr lang="es-CL" dirty="0"/>
          </a:p>
        </p:txBody>
      </p:sp>
      <p:sp>
        <p:nvSpPr>
          <p:cNvPr id="3" name="Marcador de número de diapositiva 2"/>
          <p:cNvSpPr>
            <a:spLocks noGrp="1"/>
          </p:cNvSpPr>
          <p:nvPr>
            <p:ph type="sldNum" sz="quarter" idx="12"/>
          </p:nvPr>
        </p:nvSpPr>
        <p:spPr/>
        <p:txBody>
          <a:bodyPr/>
          <a:lstStyle/>
          <a:p>
            <a:fld id="{B2AA1C21-4A01-FC47-935A-F64BC8B7BE09}" type="slidenum">
              <a:rPr lang="en-US" smtClean="0"/>
              <a:t>70</a:t>
            </a:fld>
            <a:endParaRPr lang="en-US"/>
          </a:p>
        </p:txBody>
      </p:sp>
    </p:spTree>
    <p:extLst>
      <p:ext uri="{BB962C8B-B14F-4D97-AF65-F5344CB8AC3E}">
        <p14:creationId xmlns:p14="http://schemas.microsoft.com/office/powerpoint/2010/main" val="30737383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2"/>
          <p:cNvSpPr>
            <a:spLocks noGrp="1"/>
          </p:cNvSpPr>
          <p:nvPr>
            <p:ph type="title"/>
          </p:nvPr>
        </p:nvSpPr>
        <p:spPr>
          <a:xfrm>
            <a:off x="462372" y="277951"/>
            <a:ext cx="8229600" cy="1143000"/>
          </a:xfrm>
        </p:spPr>
        <p:txBody>
          <a:bodyPr vert="horz" lIns="91440" tIns="45720" rIns="91440" bIns="45720" rtlCol="0" anchor="ctr">
            <a:normAutofit/>
          </a:bodyPr>
          <a:lstStyle/>
          <a:p>
            <a:pPr>
              <a:spcBef>
                <a:spcPct val="20000"/>
              </a:spcBef>
            </a:pPr>
            <a:r>
              <a:rPr lang="es-CL" sz="2800" dirty="0">
                <a:solidFill>
                  <a:srgbClr val="333333"/>
                </a:solidFill>
                <a:latin typeface="Berlin Sans FB" panose="020E0602020502020306" pitchFamily="34" charset="0"/>
                <a:ea typeface="+mn-ea"/>
                <a:cs typeface="+mn-cs"/>
              </a:rPr>
              <a:t>Presupuesto Institucional</a:t>
            </a:r>
          </a:p>
        </p:txBody>
      </p:sp>
      <p:sp>
        <p:nvSpPr>
          <p:cNvPr id="5" name="CuadroTexto 4"/>
          <p:cNvSpPr txBox="1"/>
          <p:nvPr/>
        </p:nvSpPr>
        <p:spPr>
          <a:xfrm>
            <a:off x="142821" y="1302611"/>
            <a:ext cx="8301608" cy="646331"/>
          </a:xfrm>
          <a:prstGeom prst="rect">
            <a:avLst/>
          </a:prstGeom>
          <a:noFill/>
        </p:spPr>
        <p:txBody>
          <a:bodyPr wrap="square" rtlCol="0">
            <a:spAutoFit/>
          </a:bodyPr>
          <a:lstStyle>
            <a:defPPr>
              <a:defRPr lang="es-CL"/>
            </a:defPPr>
            <a:lvl1pPr>
              <a:defRPr sz="2400" b="1">
                <a:solidFill>
                  <a:srgbClr val="0070C0"/>
                </a:solidFill>
                <a:latin typeface="Arial"/>
                <a:cs typeface="Arial"/>
              </a:defRPr>
            </a:lvl1pPr>
          </a:lstStyle>
          <a:p>
            <a:pPr algn="just" defTabSz="457200" eaLnBrk="0" fontAlgn="base" hangingPunct="0">
              <a:spcBef>
                <a:spcPct val="0"/>
              </a:spcBef>
              <a:spcAft>
                <a:spcPct val="0"/>
              </a:spcAft>
            </a:pPr>
            <a:r>
              <a:rPr lang="es-CL" sz="1800" b="0" dirty="0" smtClean="0">
                <a:solidFill>
                  <a:srgbClr val="4D4D4D"/>
                </a:solidFill>
                <a:latin typeface="Calibri"/>
                <a:ea typeface="MS PGothic" pitchFamily="34" charset="-128"/>
                <a:cs typeface="Calibri"/>
              </a:rPr>
              <a:t>La composición del gasto presupuestario 2021, se puede observar en el siguiente gráfico:</a:t>
            </a:r>
            <a:endParaRPr lang="es-CL" sz="1800" b="0" dirty="0">
              <a:solidFill>
                <a:srgbClr val="4D4D4D"/>
              </a:solidFill>
              <a:latin typeface="Calibri"/>
              <a:ea typeface="MS PGothic" pitchFamily="34" charset="-128"/>
              <a:cs typeface="Calibri"/>
            </a:endParaRPr>
          </a:p>
        </p:txBody>
      </p:sp>
      <p:sp>
        <p:nvSpPr>
          <p:cNvPr id="10" name="CuadroTexto 9"/>
          <p:cNvSpPr txBox="1"/>
          <p:nvPr/>
        </p:nvSpPr>
        <p:spPr>
          <a:xfrm>
            <a:off x="328700" y="6217852"/>
            <a:ext cx="4248472" cy="276999"/>
          </a:xfrm>
          <a:prstGeom prst="rect">
            <a:avLst/>
          </a:prstGeom>
          <a:noFill/>
        </p:spPr>
        <p:txBody>
          <a:bodyPr wrap="square" rtlCol="0">
            <a:spAutoFit/>
          </a:bodyPr>
          <a:lstStyle/>
          <a:p>
            <a:r>
              <a:rPr lang="es-CL" sz="1200" b="1" i="1" dirty="0" smtClean="0">
                <a:solidFill>
                  <a:srgbClr val="4D4D4D"/>
                </a:solidFill>
                <a:ea typeface="MS PGothic" pitchFamily="34" charset="-128"/>
              </a:rPr>
              <a:t>Fuente: </a:t>
            </a:r>
            <a:r>
              <a:rPr lang="es-CL" sz="1200" i="1" dirty="0" smtClean="0">
                <a:solidFill>
                  <a:srgbClr val="4D4D4D"/>
                </a:solidFill>
                <a:ea typeface="MS PGothic" pitchFamily="34" charset="-128"/>
              </a:rPr>
              <a:t>SIGFE, </a:t>
            </a:r>
            <a:r>
              <a:rPr lang="es-CL" sz="1200" dirty="0" smtClean="0">
                <a:solidFill>
                  <a:srgbClr val="4D4D4D"/>
                </a:solidFill>
              </a:rPr>
              <a:t>31 </a:t>
            </a:r>
            <a:r>
              <a:rPr lang="es-CL" sz="1200" dirty="0">
                <a:solidFill>
                  <a:srgbClr val="4D4D4D"/>
                </a:solidFill>
              </a:rPr>
              <a:t>de </a:t>
            </a:r>
            <a:r>
              <a:rPr lang="es-CL" sz="1200" dirty="0" smtClean="0">
                <a:solidFill>
                  <a:srgbClr val="4D4D4D"/>
                </a:solidFill>
              </a:rPr>
              <a:t>diciembre del 2021.</a:t>
            </a:r>
            <a:endParaRPr lang="es-CL" sz="1200" dirty="0">
              <a:solidFill>
                <a:srgbClr val="4D4D4D"/>
              </a:solidFill>
            </a:endParaRPr>
          </a:p>
        </p:txBody>
      </p:sp>
      <p:sp>
        <p:nvSpPr>
          <p:cNvPr id="2" name="Marcador de número de diapositiva 1"/>
          <p:cNvSpPr>
            <a:spLocks noGrp="1"/>
          </p:cNvSpPr>
          <p:nvPr>
            <p:ph type="sldNum" sz="quarter" idx="12"/>
          </p:nvPr>
        </p:nvSpPr>
        <p:spPr/>
        <p:txBody>
          <a:bodyPr/>
          <a:lstStyle/>
          <a:p>
            <a:fld id="{B2AA1C21-4A01-FC47-935A-F64BC8B7BE09}" type="slidenum">
              <a:rPr lang="en-US" smtClean="0"/>
              <a:t>71</a:t>
            </a:fld>
            <a:endParaRPr lang="en-US"/>
          </a:p>
        </p:txBody>
      </p:sp>
      <p:graphicFrame>
        <p:nvGraphicFramePr>
          <p:cNvPr id="7" name="Gráfico 6"/>
          <p:cNvGraphicFramePr>
            <a:graphicFrameLocks/>
          </p:cNvGraphicFramePr>
          <p:nvPr>
            <p:extLst>
              <p:ext uri="{D42A27DB-BD31-4B8C-83A1-F6EECF244321}">
                <p14:modId xmlns:p14="http://schemas.microsoft.com/office/powerpoint/2010/main" val="3573743579"/>
              </p:ext>
            </p:extLst>
          </p:nvPr>
        </p:nvGraphicFramePr>
        <p:xfrm>
          <a:off x="328700" y="1976437"/>
          <a:ext cx="8115729" cy="415439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4665130"/>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2"/>
          <p:cNvSpPr>
            <a:spLocks noGrp="1"/>
          </p:cNvSpPr>
          <p:nvPr>
            <p:ph type="title"/>
          </p:nvPr>
        </p:nvSpPr>
        <p:spPr>
          <a:xfrm>
            <a:off x="462372" y="277951"/>
            <a:ext cx="8229600" cy="1143000"/>
          </a:xfrm>
        </p:spPr>
        <p:txBody>
          <a:bodyPr vert="horz" lIns="91440" tIns="45720" rIns="91440" bIns="45720" rtlCol="0" anchor="ctr">
            <a:normAutofit/>
          </a:bodyPr>
          <a:lstStyle/>
          <a:p>
            <a:pPr>
              <a:spcBef>
                <a:spcPct val="20000"/>
              </a:spcBef>
            </a:pPr>
            <a:r>
              <a:rPr lang="es-CL" sz="2800" dirty="0">
                <a:solidFill>
                  <a:srgbClr val="333333"/>
                </a:solidFill>
                <a:latin typeface="Berlin Sans FB" panose="020E0602020502020306" pitchFamily="34" charset="0"/>
                <a:ea typeface="+mn-ea"/>
                <a:cs typeface="+mn-cs"/>
              </a:rPr>
              <a:t>Presupuesto Institucional</a:t>
            </a:r>
          </a:p>
        </p:txBody>
      </p:sp>
      <p:sp>
        <p:nvSpPr>
          <p:cNvPr id="5" name="CuadroTexto 4"/>
          <p:cNvSpPr txBox="1"/>
          <p:nvPr/>
        </p:nvSpPr>
        <p:spPr>
          <a:xfrm>
            <a:off x="256034" y="1302611"/>
            <a:ext cx="8301608" cy="369332"/>
          </a:xfrm>
          <a:prstGeom prst="rect">
            <a:avLst/>
          </a:prstGeom>
          <a:noFill/>
        </p:spPr>
        <p:txBody>
          <a:bodyPr wrap="square" rtlCol="0">
            <a:spAutoFit/>
          </a:bodyPr>
          <a:lstStyle>
            <a:defPPr>
              <a:defRPr lang="es-CL"/>
            </a:defPPr>
            <a:lvl1pPr>
              <a:defRPr sz="2400" b="1">
                <a:solidFill>
                  <a:srgbClr val="0070C0"/>
                </a:solidFill>
                <a:latin typeface="Arial"/>
                <a:cs typeface="Arial"/>
              </a:defRPr>
            </a:lvl1pPr>
          </a:lstStyle>
          <a:p>
            <a:pPr algn="just" defTabSz="457200" eaLnBrk="0" fontAlgn="base" hangingPunct="0">
              <a:spcBef>
                <a:spcPct val="0"/>
              </a:spcBef>
              <a:spcAft>
                <a:spcPct val="0"/>
              </a:spcAft>
            </a:pPr>
            <a:r>
              <a:rPr lang="es-CL" sz="1800" b="0" dirty="0" smtClean="0">
                <a:solidFill>
                  <a:srgbClr val="4D4D4D"/>
                </a:solidFill>
                <a:latin typeface="Calibri"/>
                <a:ea typeface="MS PGothic" pitchFamily="34" charset="-128"/>
                <a:cs typeface="Calibri"/>
              </a:rPr>
              <a:t>La composición del gasto presupuestario 2021, se realizo de la siguiente manera:</a:t>
            </a:r>
            <a:endParaRPr lang="es-CL" sz="1800" b="0" dirty="0">
              <a:solidFill>
                <a:srgbClr val="4D4D4D"/>
              </a:solidFill>
              <a:latin typeface="Calibri"/>
              <a:ea typeface="MS PGothic" pitchFamily="34" charset="-128"/>
              <a:cs typeface="Calibri"/>
            </a:endParaRPr>
          </a:p>
        </p:txBody>
      </p:sp>
      <p:sp>
        <p:nvSpPr>
          <p:cNvPr id="10" name="CuadroTexto 9"/>
          <p:cNvSpPr txBox="1"/>
          <p:nvPr/>
        </p:nvSpPr>
        <p:spPr>
          <a:xfrm>
            <a:off x="328700" y="6217852"/>
            <a:ext cx="4248472" cy="276999"/>
          </a:xfrm>
          <a:prstGeom prst="rect">
            <a:avLst/>
          </a:prstGeom>
          <a:noFill/>
        </p:spPr>
        <p:txBody>
          <a:bodyPr wrap="square" rtlCol="0">
            <a:spAutoFit/>
          </a:bodyPr>
          <a:lstStyle/>
          <a:p>
            <a:r>
              <a:rPr lang="es-CL" sz="1200" b="1" i="1" dirty="0" smtClean="0">
                <a:solidFill>
                  <a:srgbClr val="4D4D4D"/>
                </a:solidFill>
                <a:ea typeface="MS PGothic" pitchFamily="34" charset="-128"/>
              </a:rPr>
              <a:t>Fuente: </a:t>
            </a:r>
            <a:r>
              <a:rPr lang="es-CL" sz="1200" i="1" dirty="0" smtClean="0">
                <a:solidFill>
                  <a:srgbClr val="4D4D4D"/>
                </a:solidFill>
                <a:ea typeface="MS PGothic" pitchFamily="34" charset="-128"/>
              </a:rPr>
              <a:t>SIGFE, </a:t>
            </a:r>
            <a:r>
              <a:rPr lang="es-CL" sz="1200" dirty="0" smtClean="0">
                <a:solidFill>
                  <a:srgbClr val="4D4D4D"/>
                </a:solidFill>
              </a:rPr>
              <a:t>31 </a:t>
            </a:r>
            <a:r>
              <a:rPr lang="es-CL" sz="1200" dirty="0">
                <a:solidFill>
                  <a:srgbClr val="4D4D4D"/>
                </a:solidFill>
              </a:rPr>
              <a:t>de </a:t>
            </a:r>
            <a:r>
              <a:rPr lang="es-CL" sz="1200" dirty="0" smtClean="0">
                <a:solidFill>
                  <a:srgbClr val="4D4D4D"/>
                </a:solidFill>
              </a:rPr>
              <a:t>diciembre del 2021.</a:t>
            </a:r>
            <a:endParaRPr lang="es-CL" sz="1200" dirty="0">
              <a:solidFill>
                <a:srgbClr val="4D4D4D"/>
              </a:solidFill>
            </a:endParaRPr>
          </a:p>
        </p:txBody>
      </p:sp>
      <p:sp>
        <p:nvSpPr>
          <p:cNvPr id="2" name="Marcador de número de diapositiva 1"/>
          <p:cNvSpPr>
            <a:spLocks noGrp="1"/>
          </p:cNvSpPr>
          <p:nvPr>
            <p:ph type="sldNum" sz="quarter" idx="12"/>
          </p:nvPr>
        </p:nvSpPr>
        <p:spPr/>
        <p:txBody>
          <a:bodyPr/>
          <a:lstStyle/>
          <a:p>
            <a:fld id="{B2AA1C21-4A01-FC47-935A-F64BC8B7BE09}" type="slidenum">
              <a:rPr lang="en-US" smtClean="0"/>
              <a:t>72</a:t>
            </a:fld>
            <a:endParaRPr lang="en-US" dirty="0"/>
          </a:p>
        </p:txBody>
      </p:sp>
      <p:graphicFrame>
        <p:nvGraphicFramePr>
          <p:cNvPr id="8" name="Diagrama 7"/>
          <p:cNvGraphicFramePr/>
          <p:nvPr>
            <p:extLst>
              <p:ext uri="{D42A27DB-BD31-4B8C-83A1-F6EECF244321}">
                <p14:modId xmlns:p14="http://schemas.microsoft.com/office/powerpoint/2010/main" val="540895224"/>
              </p:ext>
            </p:extLst>
          </p:nvPr>
        </p:nvGraphicFramePr>
        <p:xfrm>
          <a:off x="462372" y="661999"/>
          <a:ext cx="7982057" cy="426891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19527889"/>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562099" y="66541"/>
            <a:ext cx="8229600" cy="1143000"/>
          </a:xfrm>
        </p:spPr>
        <p:txBody>
          <a:bodyPr vert="horz" lIns="91440" tIns="45720" rIns="91440" bIns="45720" rtlCol="0" anchor="ctr">
            <a:normAutofit/>
          </a:bodyPr>
          <a:lstStyle/>
          <a:p>
            <a:pPr>
              <a:spcBef>
                <a:spcPct val="20000"/>
              </a:spcBef>
            </a:pPr>
            <a:r>
              <a:rPr lang="es-CL" sz="2800" dirty="0">
                <a:solidFill>
                  <a:srgbClr val="333333"/>
                </a:solidFill>
                <a:latin typeface="Berlin Sans FB" panose="020E0602020502020306" pitchFamily="34" charset="0"/>
                <a:ea typeface="+mn-ea"/>
                <a:cs typeface="+mn-cs"/>
              </a:rPr>
              <a:t>Presupuesto Institucional: Recursos Apalancados </a:t>
            </a:r>
          </a:p>
        </p:txBody>
      </p:sp>
      <p:sp>
        <p:nvSpPr>
          <p:cNvPr id="4" name="Marcador de contenido 3"/>
          <p:cNvSpPr txBox="1">
            <a:spLocks noGrp="1"/>
          </p:cNvSpPr>
          <p:nvPr>
            <p:ph idx="1"/>
          </p:nvPr>
        </p:nvSpPr>
        <p:spPr>
          <a:xfrm>
            <a:off x="220337" y="917154"/>
            <a:ext cx="7722823" cy="830997"/>
          </a:xfrm>
          <a:prstGeom prst="rect">
            <a:avLst/>
          </a:prstGeom>
          <a:noFill/>
        </p:spPr>
        <p:txBody>
          <a:bodyPr wrap="square" rtlCol="0">
            <a:spAutoFit/>
          </a:bodyPr>
          <a:lstStyle>
            <a:defPPr>
              <a:defRPr lang="es-CL"/>
            </a:defPPr>
            <a:lvl1pPr>
              <a:defRPr sz="2400" b="1">
                <a:solidFill>
                  <a:srgbClr val="0070C0"/>
                </a:solidFill>
                <a:latin typeface="Arial"/>
                <a:cs typeface="Arial"/>
              </a:defRPr>
            </a:lvl1pPr>
          </a:lstStyle>
          <a:p>
            <a:pPr marL="0" indent="0" algn="just" defTabSz="457200" eaLnBrk="0" fontAlgn="base" hangingPunct="0">
              <a:spcBef>
                <a:spcPct val="0"/>
              </a:spcBef>
              <a:spcAft>
                <a:spcPct val="0"/>
              </a:spcAft>
              <a:buNone/>
            </a:pPr>
            <a:r>
              <a:rPr lang="es-CL" sz="1600" b="0" dirty="0" smtClean="0">
                <a:solidFill>
                  <a:srgbClr val="4D4D4D"/>
                </a:solidFill>
                <a:latin typeface="Calibri"/>
                <a:ea typeface="MS PGothic" pitchFamily="34" charset="-128"/>
                <a:cs typeface="Calibri"/>
              </a:rPr>
              <a:t>INDAP apalanca recursos de los Gobiernos Regionales y otros servicios públicos destinados al desarrollo que se han ejecutado durante el 2021. La distribución se puede observar en lo siguiente: </a:t>
            </a:r>
            <a:endParaRPr lang="es-CL" sz="1600" b="0" dirty="0">
              <a:solidFill>
                <a:srgbClr val="4D4D4D"/>
              </a:solidFill>
              <a:latin typeface="Calibri"/>
              <a:ea typeface="MS PGothic" pitchFamily="34" charset="-128"/>
              <a:cs typeface="Calibri"/>
            </a:endParaRPr>
          </a:p>
        </p:txBody>
      </p:sp>
      <p:graphicFrame>
        <p:nvGraphicFramePr>
          <p:cNvPr id="5" name="Tabla 4"/>
          <p:cNvGraphicFramePr>
            <a:graphicFrameLocks noGrp="1"/>
          </p:cNvGraphicFramePr>
          <p:nvPr>
            <p:extLst>
              <p:ext uri="{D42A27DB-BD31-4B8C-83A1-F6EECF244321}">
                <p14:modId xmlns:p14="http://schemas.microsoft.com/office/powerpoint/2010/main" val="2918623553"/>
              </p:ext>
            </p:extLst>
          </p:nvPr>
        </p:nvGraphicFramePr>
        <p:xfrm>
          <a:off x="562099" y="1791495"/>
          <a:ext cx="7682918" cy="3210631"/>
        </p:xfrm>
        <a:graphic>
          <a:graphicData uri="http://schemas.openxmlformats.org/drawingml/2006/table">
            <a:tbl>
              <a:tblPr firstRow="1" bandRow="1">
                <a:tableStyleId>{5C22544A-7EE6-4342-B048-85BDC9FD1C3A}</a:tableStyleId>
              </a:tblPr>
              <a:tblGrid>
                <a:gridCol w="1173693">
                  <a:extLst>
                    <a:ext uri="{9D8B030D-6E8A-4147-A177-3AD203B41FA5}">
                      <a16:colId xmlns:a16="http://schemas.microsoft.com/office/drawing/2014/main" xmlns="" val="20000"/>
                    </a:ext>
                  </a:extLst>
                </a:gridCol>
                <a:gridCol w="1015179">
                  <a:extLst>
                    <a:ext uri="{9D8B030D-6E8A-4147-A177-3AD203B41FA5}">
                      <a16:colId xmlns:a16="http://schemas.microsoft.com/office/drawing/2014/main" xmlns="" val="20001"/>
                    </a:ext>
                  </a:extLst>
                </a:gridCol>
                <a:gridCol w="1126747">
                  <a:extLst>
                    <a:ext uri="{9D8B030D-6E8A-4147-A177-3AD203B41FA5}">
                      <a16:colId xmlns:a16="http://schemas.microsoft.com/office/drawing/2014/main" xmlns="" val="20002"/>
                    </a:ext>
                  </a:extLst>
                </a:gridCol>
                <a:gridCol w="1330923">
                  <a:extLst>
                    <a:ext uri="{9D8B030D-6E8A-4147-A177-3AD203B41FA5}">
                      <a16:colId xmlns:a16="http://schemas.microsoft.com/office/drawing/2014/main" xmlns="" val="20003"/>
                    </a:ext>
                  </a:extLst>
                </a:gridCol>
                <a:gridCol w="1011480">
                  <a:extLst>
                    <a:ext uri="{9D8B030D-6E8A-4147-A177-3AD203B41FA5}">
                      <a16:colId xmlns:a16="http://schemas.microsoft.com/office/drawing/2014/main" xmlns="" val="20004"/>
                    </a:ext>
                  </a:extLst>
                </a:gridCol>
                <a:gridCol w="1011480">
                  <a:extLst>
                    <a:ext uri="{9D8B030D-6E8A-4147-A177-3AD203B41FA5}">
                      <a16:colId xmlns:a16="http://schemas.microsoft.com/office/drawing/2014/main" xmlns="" val="20005"/>
                    </a:ext>
                  </a:extLst>
                </a:gridCol>
                <a:gridCol w="1013416">
                  <a:extLst>
                    <a:ext uri="{9D8B030D-6E8A-4147-A177-3AD203B41FA5}">
                      <a16:colId xmlns:a16="http://schemas.microsoft.com/office/drawing/2014/main" xmlns="" val="20006"/>
                    </a:ext>
                  </a:extLst>
                </a:gridCol>
              </a:tblGrid>
              <a:tr h="905985">
                <a:tc>
                  <a:txBody>
                    <a:bodyPr/>
                    <a:lstStyle/>
                    <a:p>
                      <a:pPr algn="ctr" rtl="0" fontAlgn="ctr"/>
                      <a:r>
                        <a:rPr lang="es-CL" sz="1100" b="1" i="0" u="none" strike="noStrike" dirty="0">
                          <a:solidFill>
                            <a:srgbClr val="FFFFFF"/>
                          </a:solidFill>
                          <a:effectLst/>
                          <a:latin typeface="Calibri" panose="020F0502020204030204" pitchFamily="34" charset="0"/>
                        </a:rPr>
                        <a:t>Región </a:t>
                      </a:r>
                    </a:p>
                  </a:txBody>
                  <a:tcPr marL="7620" marR="7620" marT="7620" marB="0" anchor="ctr"/>
                </a:tc>
                <a:tc>
                  <a:txBody>
                    <a:bodyPr/>
                    <a:lstStyle/>
                    <a:p>
                      <a:pPr algn="ctr" rtl="0" fontAlgn="ctr"/>
                      <a:r>
                        <a:rPr lang="es-CL" sz="1100" b="1" i="0" u="none" strike="noStrike">
                          <a:solidFill>
                            <a:srgbClr val="FFFFFF"/>
                          </a:solidFill>
                          <a:effectLst/>
                          <a:latin typeface="Calibri" panose="020F0502020204030204" pitchFamily="34" charset="0"/>
                        </a:rPr>
                        <a:t>Fondos Apalancados GORE - FNDR (M$)</a:t>
                      </a:r>
                    </a:p>
                  </a:txBody>
                  <a:tcPr marL="7620" marR="7620" marT="7620" marB="0" anchor="ctr"/>
                </a:tc>
                <a:tc>
                  <a:txBody>
                    <a:bodyPr/>
                    <a:lstStyle/>
                    <a:p>
                      <a:pPr algn="ctr" rtl="0" fontAlgn="ctr"/>
                      <a:r>
                        <a:rPr lang="es-CL" sz="1100" b="1" i="0" u="none" strike="noStrike">
                          <a:solidFill>
                            <a:srgbClr val="FFFFFF"/>
                          </a:solidFill>
                          <a:effectLst/>
                          <a:latin typeface="Calibri" panose="020F0502020204030204" pitchFamily="34" charset="0"/>
                        </a:rPr>
                        <a:t>Fondos Apalancados CONADI (M$)</a:t>
                      </a:r>
                    </a:p>
                  </a:txBody>
                  <a:tcPr marL="7620" marR="7620" marT="7620" marB="0" anchor="ctr"/>
                </a:tc>
                <a:tc>
                  <a:txBody>
                    <a:bodyPr/>
                    <a:lstStyle/>
                    <a:p>
                      <a:pPr algn="ctr" rtl="0" fontAlgn="ctr"/>
                      <a:r>
                        <a:rPr lang="es-CL" sz="1100" b="1" i="0" u="none" strike="noStrike" dirty="0">
                          <a:solidFill>
                            <a:srgbClr val="FFFFFF"/>
                          </a:solidFill>
                          <a:effectLst/>
                          <a:latin typeface="Calibri" panose="020F0502020204030204" pitchFamily="34" charset="0"/>
                        </a:rPr>
                        <a:t>Fondos Apalancados SENCE - SUB. AGRICULTURA - SUB. ENERGÍA - SUB. PREV. DEL DELITO (M$)</a:t>
                      </a:r>
                    </a:p>
                  </a:txBody>
                  <a:tcPr marL="7620" marR="7620" marT="7620" marB="0" anchor="ctr"/>
                </a:tc>
                <a:tc>
                  <a:txBody>
                    <a:bodyPr/>
                    <a:lstStyle/>
                    <a:p>
                      <a:pPr algn="ctr" rtl="0" fontAlgn="ctr"/>
                      <a:r>
                        <a:rPr lang="es-CL" sz="1100" b="1" i="0" u="none" strike="noStrike" dirty="0" smtClean="0">
                          <a:solidFill>
                            <a:srgbClr val="FFFFFF"/>
                          </a:solidFill>
                          <a:effectLst/>
                          <a:latin typeface="Calibri" panose="020F0502020204030204" pitchFamily="34" charset="0"/>
                        </a:rPr>
                        <a:t>CODELCO M$</a:t>
                      </a:r>
                      <a:endParaRPr lang="es-CL" sz="1100" b="1" i="0" u="none" strike="noStrike" dirty="0">
                        <a:solidFill>
                          <a:srgbClr val="FFFFFF"/>
                        </a:solidFill>
                        <a:effectLst/>
                        <a:latin typeface="Calibri" panose="020F0502020204030204" pitchFamily="34" charset="0"/>
                      </a:endParaRPr>
                    </a:p>
                  </a:txBody>
                  <a:tcPr marL="7620" marR="7620" marT="7620" marB="0" anchor="ctr"/>
                </a:tc>
                <a:tc>
                  <a:txBody>
                    <a:bodyPr/>
                    <a:lstStyle/>
                    <a:p>
                      <a:pPr algn="ctr" rtl="0" fontAlgn="ctr"/>
                      <a:r>
                        <a:rPr lang="es-CL" sz="1100" b="1" i="0" u="none" strike="noStrike" dirty="0">
                          <a:solidFill>
                            <a:srgbClr val="FFFFFF"/>
                          </a:solidFill>
                          <a:effectLst/>
                          <a:latin typeface="Calibri" panose="020F0502020204030204" pitchFamily="34" charset="0"/>
                        </a:rPr>
                        <a:t>Fondos Apalancados ANGLO AMERICAN (M$)</a:t>
                      </a:r>
                    </a:p>
                  </a:txBody>
                  <a:tcPr marL="7620" marR="7620" marT="7620" marB="0" anchor="ctr"/>
                </a:tc>
                <a:tc>
                  <a:txBody>
                    <a:bodyPr/>
                    <a:lstStyle/>
                    <a:p>
                      <a:pPr algn="ctr" rtl="0" fontAlgn="ctr"/>
                      <a:r>
                        <a:rPr lang="es-CL" sz="1100" b="1" i="0" u="none" strike="noStrike">
                          <a:solidFill>
                            <a:srgbClr val="FFFFFF"/>
                          </a:solidFill>
                          <a:effectLst/>
                          <a:latin typeface="Calibri" panose="020F0502020204030204" pitchFamily="34" charset="0"/>
                        </a:rPr>
                        <a:t>Total Fondos Apalancados  (M$)</a:t>
                      </a:r>
                    </a:p>
                  </a:txBody>
                  <a:tcPr marL="7620" marR="7620" marT="7620" marB="0" anchor="ctr"/>
                </a:tc>
                <a:extLst>
                  <a:ext uri="{0D108BD9-81ED-4DB2-BD59-A6C34878D82A}">
                    <a16:rowId xmlns:a16="http://schemas.microsoft.com/office/drawing/2014/main" xmlns="" val="10000"/>
                  </a:ext>
                </a:extLst>
              </a:tr>
              <a:tr h="93261">
                <a:tc>
                  <a:txBody>
                    <a:bodyPr/>
                    <a:lstStyle/>
                    <a:p>
                      <a:pPr algn="l" rtl="0" fontAlgn="b"/>
                      <a:r>
                        <a:rPr lang="es-CL" sz="1100" b="0" i="0" u="none" strike="noStrike" dirty="0">
                          <a:solidFill>
                            <a:srgbClr val="000000"/>
                          </a:solidFill>
                          <a:effectLst/>
                          <a:latin typeface="Calibri" panose="020F0502020204030204" pitchFamily="34" charset="0"/>
                        </a:rPr>
                        <a:t>Tarapacá</a:t>
                      </a:r>
                    </a:p>
                  </a:txBody>
                  <a:tcPr marL="7620" marR="7620" marT="7620" marB="0" anchor="b"/>
                </a:tc>
                <a:tc>
                  <a:txBody>
                    <a:bodyPr/>
                    <a:lstStyle/>
                    <a:p>
                      <a:pPr algn="r" fontAlgn="b"/>
                      <a:r>
                        <a:rPr lang="es-CL" sz="1100" b="0" i="0" u="none" strike="noStrike" dirty="0">
                          <a:solidFill>
                            <a:srgbClr val="000000"/>
                          </a:solidFill>
                          <a:effectLst/>
                          <a:latin typeface="Calibri" panose="020F0502020204030204" pitchFamily="34" charset="0"/>
                        </a:rPr>
                        <a:t>110.201</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253.998</a:t>
                      </a:r>
                    </a:p>
                  </a:txBody>
                  <a:tcPr marL="9525" marR="9525" marT="9525" marB="0" anchor="b"/>
                </a:tc>
                <a:tc>
                  <a:txBody>
                    <a:bodyPr/>
                    <a:lstStyle/>
                    <a:p>
                      <a:pPr algn="r" fontAlgn="b"/>
                      <a:r>
                        <a:rPr lang="es-CL" sz="1100" b="0" i="0" u="none" strike="noStrike" dirty="0" smtClean="0">
                          <a:solidFill>
                            <a:srgbClr val="000000"/>
                          </a:solidFill>
                          <a:effectLst/>
                          <a:latin typeface="Calibri" panose="020F0502020204030204" pitchFamily="34" charset="0"/>
                        </a:rPr>
                        <a:t>-</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L" sz="1100" b="0" i="0" u="none" strike="noStrike" dirty="0" smtClean="0">
                          <a:solidFill>
                            <a:srgbClr val="000000"/>
                          </a:solidFill>
                          <a:effectLst/>
                          <a:latin typeface="Calibri" panose="020F0502020204030204" pitchFamily="34" charset="0"/>
                        </a:rPr>
                        <a:t>-</a:t>
                      </a:r>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smtClean="0">
                          <a:solidFill>
                            <a:srgbClr val="000000"/>
                          </a:solidFill>
                          <a:effectLst/>
                          <a:latin typeface="Calibri" panose="020F0502020204030204" pitchFamily="34" charset="0"/>
                        </a:rPr>
                        <a:t>-</a:t>
                      </a:r>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1" i="0" u="none" strike="noStrike" dirty="0">
                          <a:solidFill>
                            <a:srgbClr val="000000"/>
                          </a:solidFill>
                          <a:effectLst/>
                          <a:latin typeface="Calibri" panose="020F0502020204030204" pitchFamily="34" charset="0"/>
                        </a:rPr>
                        <a:t>364.199</a:t>
                      </a:r>
                    </a:p>
                  </a:txBody>
                  <a:tcPr marL="9525" marR="9525" marT="9525" marB="0" anchor="b"/>
                </a:tc>
                <a:extLst>
                  <a:ext uri="{0D108BD9-81ED-4DB2-BD59-A6C34878D82A}">
                    <a16:rowId xmlns:a16="http://schemas.microsoft.com/office/drawing/2014/main" xmlns="" val="10002"/>
                  </a:ext>
                </a:extLst>
              </a:tr>
              <a:tr h="129812">
                <a:tc>
                  <a:txBody>
                    <a:bodyPr/>
                    <a:lstStyle/>
                    <a:p>
                      <a:pPr algn="l" rtl="0" fontAlgn="b"/>
                      <a:r>
                        <a:rPr lang="es-CL" sz="1100" b="0" i="0" u="none" strike="noStrike" dirty="0">
                          <a:solidFill>
                            <a:srgbClr val="000000"/>
                          </a:solidFill>
                          <a:effectLst/>
                          <a:latin typeface="Calibri" panose="020F0502020204030204" pitchFamily="34" charset="0"/>
                        </a:rPr>
                        <a:t>Atacama</a:t>
                      </a:r>
                    </a:p>
                  </a:txBody>
                  <a:tcPr marL="7620" marR="7620" marT="7620" marB="0" anchor="b"/>
                </a:tc>
                <a:tc>
                  <a:txBody>
                    <a:bodyPr/>
                    <a:lstStyle/>
                    <a:p>
                      <a:pPr algn="r" fontAlgn="b"/>
                      <a:r>
                        <a:rPr lang="es-CL" sz="1100" b="0" i="0" u="none" strike="noStrike" dirty="0">
                          <a:solidFill>
                            <a:srgbClr val="000000"/>
                          </a:solidFill>
                          <a:effectLst/>
                          <a:latin typeface="Calibri" panose="020F0502020204030204" pitchFamily="34" charset="0"/>
                        </a:rPr>
                        <a:t> </a:t>
                      </a:r>
                      <a:r>
                        <a:rPr lang="es-CL" sz="1100" b="0" i="0" u="none" strike="noStrike" dirty="0" smtClean="0">
                          <a:solidFill>
                            <a:srgbClr val="000000"/>
                          </a:solidFill>
                          <a:effectLst/>
                          <a:latin typeface="Calibri" panose="020F0502020204030204" pitchFamily="34" charset="0"/>
                        </a:rPr>
                        <a:t>-</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200.000</a:t>
                      </a:r>
                    </a:p>
                  </a:txBody>
                  <a:tcPr marL="9525" marR="9525" marT="9525" marB="0" anchor="b"/>
                </a:tc>
                <a:tc>
                  <a:txBody>
                    <a:bodyPr/>
                    <a:lstStyle/>
                    <a:p>
                      <a:pPr algn="r" fontAlgn="b"/>
                      <a:r>
                        <a:rPr lang="es-CL" sz="1100" b="0" i="0" u="none" strike="noStrike" dirty="0" smtClean="0">
                          <a:solidFill>
                            <a:srgbClr val="000000"/>
                          </a:solidFill>
                          <a:effectLst/>
                          <a:latin typeface="Calibri" panose="020F0502020204030204" pitchFamily="34" charset="0"/>
                        </a:rPr>
                        <a:t>-</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L" sz="1100" b="0" i="0" u="none" strike="noStrike" dirty="0" smtClean="0">
                          <a:solidFill>
                            <a:srgbClr val="000000"/>
                          </a:solidFill>
                          <a:effectLst/>
                          <a:latin typeface="Calibri" panose="020F0502020204030204" pitchFamily="34" charset="0"/>
                        </a:rPr>
                        <a:t>-</a:t>
                      </a:r>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smtClean="0">
                          <a:solidFill>
                            <a:srgbClr val="000000"/>
                          </a:solidFill>
                          <a:effectLst/>
                          <a:latin typeface="Calibri" panose="020F0502020204030204" pitchFamily="34" charset="0"/>
                        </a:rPr>
                        <a:t>-</a:t>
                      </a:r>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1" i="0" u="none" strike="noStrike" dirty="0">
                          <a:solidFill>
                            <a:srgbClr val="000000"/>
                          </a:solidFill>
                          <a:effectLst/>
                          <a:latin typeface="Calibri" panose="020F0502020204030204" pitchFamily="34" charset="0"/>
                        </a:rPr>
                        <a:t>200.000</a:t>
                      </a:r>
                    </a:p>
                  </a:txBody>
                  <a:tcPr marL="9525" marR="9525" marT="9525" marB="0" anchor="b"/>
                </a:tc>
                <a:extLst>
                  <a:ext uri="{0D108BD9-81ED-4DB2-BD59-A6C34878D82A}">
                    <a16:rowId xmlns:a16="http://schemas.microsoft.com/office/drawing/2014/main" xmlns="" val="10004"/>
                  </a:ext>
                </a:extLst>
              </a:tr>
              <a:tr h="0">
                <a:tc>
                  <a:txBody>
                    <a:bodyPr/>
                    <a:lstStyle/>
                    <a:p>
                      <a:pPr algn="l" rtl="0" fontAlgn="b"/>
                      <a:r>
                        <a:rPr lang="es-CL" sz="1100" b="0" i="0" u="none" strike="noStrike">
                          <a:solidFill>
                            <a:srgbClr val="000000"/>
                          </a:solidFill>
                          <a:effectLst/>
                          <a:latin typeface="Calibri" panose="020F0502020204030204" pitchFamily="34" charset="0"/>
                        </a:rPr>
                        <a:t>Coquimbo</a:t>
                      </a:r>
                    </a:p>
                  </a:txBody>
                  <a:tcPr marL="7620" marR="7620" marT="7620" marB="0" anchor="b"/>
                </a:tc>
                <a:tc>
                  <a:txBody>
                    <a:bodyPr/>
                    <a:lstStyle/>
                    <a:p>
                      <a:pPr algn="r" fontAlgn="b"/>
                      <a:r>
                        <a:rPr lang="es-CL" sz="1100" b="0" i="0" u="none" strike="noStrike">
                          <a:solidFill>
                            <a:srgbClr val="000000"/>
                          </a:solidFill>
                          <a:effectLst/>
                          <a:latin typeface="Calibri" panose="020F0502020204030204" pitchFamily="34" charset="0"/>
                        </a:rPr>
                        <a:t>809.000</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r>
                        <a:rPr lang="es-CL" sz="1100" b="0" i="0" u="none" strike="noStrike" dirty="0" smtClean="0">
                          <a:solidFill>
                            <a:srgbClr val="000000"/>
                          </a:solidFill>
                          <a:effectLst/>
                          <a:latin typeface="Calibri" panose="020F0502020204030204" pitchFamily="34" charset="0"/>
                        </a:rPr>
                        <a:t>-</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L" sz="1100" b="0" i="0" u="none" strike="noStrike" dirty="0" smtClean="0">
                          <a:solidFill>
                            <a:srgbClr val="000000"/>
                          </a:solidFill>
                          <a:effectLst/>
                          <a:latin typeface="Calibri" panose="020F0502020204030204" pitchFamily="34" charset="0"/>
                        </a:rPr>
                        <a:t>-</a:t>
                      </a:r>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smtClean="0">
                          <a:solidFill>
                            <a:srgbClr val="000000"/>
                          </a:solidFill>
                          <a:effectLst/>
                          <a:latin typeface="Calibri" panose="020F0502020204030204" pitchFamily="34" charset="0"/>
                        </a:rPr>
                        <a:t>-</a:t>
                      </a:r>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smtClean="0">
                          <a:solidFill>
                            <a:srgbClr val="000000"/>
                          </a:solidFill>
                          <a:effectLst/>
                          <a:latin typeface="Calibri" panose="020F0502020204030204" pitchFamily="34" charset="0"/>
                        </a:rPr>
                        <a:t>-</a:t>
                      </a:r>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1" i="0" u="none" strike="noStrike">
                          <a:solidFill>
                            <a:srgbClr val="000000"/>
                          </a:solidFill>
                          <a:effectLst/>
                          <a:latin typeface="Calibri" panose="020F0502020204030204" pitchFamily="34" charset="0"/>
                        </a:rPr>
                        <a:t>809.000</a:t>
                      </a:r>
                    </a:p>
                  </a:txBody>
                  <a:tcPr marL="9525" marR="9525" marT="9525" marB="0" anchor="b"/>
                </a:tc>
                <a:extLst>
                  <a:ext uri="{0D108BD9-81ED-4DB2-BD59-A6C34878D82A}">
                    <a16:rowId xmlns:a16="http://schemas.microsoft.com/office/drawing/2014/main" xmlns="" val="10005"/>
                  </a:ext>
                </a:extLst>
              </a:tr>
              <a:tr h="164243">
                <a:tc>
                  <a:txBody>
                    <a:bodyPr/>
                    <a:lstStyle/>
                    <a:p>
                      <a:pPr algn="l" rtl="0" fontAlgn="b"/>
                      <a:r>
                        <a:rPr lang="es-CL" sz="1100" b="0" i="0" u="none" strike="noStrike">
                          <a:solidFill>
                            <a:srgbClr val="000000"/>
                          </a:solidFill>
                          <a:effectLst/>
                          <a:latin typeface="Calibri" panose="020F0502020204030204" pitchFamily="34" charset="0"/>
                        </a:rPr>
                        <a:t>Valparaíso</a:t>
                      </a:r>
                    </a:p>
                  </a:txBody>
                  <a:tcPr marL="7620" marR="7620" marT="7620" marB="0" anchor="b"/>
                </a:tc>
                <a:tc>
                  <a:txBody>
                    <a:bodyPr/>
                    <a:lstStyle/>
                    <a:p>
                      <a:pPr algn="r" fontAlgn="b"/>
                      <a:r>
                        <a:rPr lang="es-CL" sz="1100" b="0" i="0" u="none" strike="noStrike">
                          <a:solidFill>
                            <a:srgbClr val="000000"/>
                          </a:solidFill>
                          <a:effectLst/>
                          <a:latin typeface="Calibri" panose="020F0502020204030204" pitchFamily="34" charset="0"/>
                        </a:rPr>
                        <a:t>2.363.129</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r>
                        <a:rPr lang="es-CL" sz="1100" b="0" i="0" u="none" strike="noStrike" dirty="0" smtClean="0">
                          <a:solidFill>
                            <a:srgbClr val="000000"/>
                          </a:solidFill>
                          <a:effectLst/>
                          <a:latin typeface="Calibri" panose="020F0502020204030204" pitchFamily="34" charset="0"/>
                        </a:rPr>
                        <a:t>-</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L" sz="1100" b="0" i="0" u="none" strike="noStrike" dirty="0" smtClean="0">
                          <a:solidFill>
                            <a:srgbClr val="000000"/>
                          </a:solidFill>
                          <a:effectLst/>
                          <a:latin typeface="Calibri" panose="020F0502020204030204" pitchFamily="34" charset="0"/>
                        </a:rPr>
                        <a:t>-</a:t>
                      </a:r>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12.500</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198.000</a:t>
                      </a:r>
                    </a:p>
                  </a:txBody>
                  <a:tcPr marL="9525" marR="9525" marT="9525" marB="0" anchor="b"/>
                </a:tc>
                <a:tc>
                  <a:txBody>
                    <a:bodyPr/>
                    <a:lstStyle/>
                    <a:p>
                      <a:pPr algn="r" fontAlgn="b"/>
                      <a:r>
                        <a:rPr lang="es-CL" sz="1100" b="1" i="0" u="none" strike="noStrike">
                          <a:solidFill>
                            <a:srgbClr val="000000"/>
                          </a:solidFill>
                          <a:effectLst/>
                          <a:latin typeface="Calibri" panose="020F0502020204030204" pitchFamily="34" charset="0"/>
                        </a:rPr>
                        <a:t>2.573.629</a:t>
                      </a:r>
                    </a:p>
                  </a:txBody>
                  <a:tcPr marL="9525" marR="9525" marT="9525" marB="0" anchor="b"/>
                </a:tc>
                <a:extLst>
                  <a:ext uri="{0D108BD9-81ED-4DB2-BD59-A6C34878D82A}">
                    <a16:rowId xmlns:a16="http://schemas.microsoft.com/office/drawing/2014/main" xmlns="" val="10006"/>
                  </a:ext>
                </a:extLst>
              </a:tr>
              <a:tr h="178666">
                <a:tc>
                  <a:txBody>
                    <a:bodyPr/>
                    <a:lstStyle/>
                    <a:p>
                      <a:pPr algn="l" rtl="0" fontAlgn="b"/>
                      <a:r>
                        <a:rPr lang="es-CL" sz="1100" b="0" i="0" u="none" strike="noStrike">
                          <a:solidFill>
                            <a:srgbClr val="000000"/>
                          </a:solidFill>
                          <a:effectLst/>
                          <a:latin typeface="Calibri" panose="020F0502020204030204" pitchFamily="34" charset="0"/>
                        </a:rPr>
                        <a:t>Metropolitana </a:t>
                      </a:r>
                    </a:p>
                  </a:txBody>
                  <a:tcPr marL="7620" marR="7620" marT="7620" marB="0" anchor="b"/>
                </a:tc>
                <a:tc>
                  <a:txBody>
                    <a:bodyPr/>
                    <a:lstStyle/>
                    <a:p>
                      <a:pPr algn="r" fontAlgn="b"/>
                      <a:r>
                        <a:rPr lang="es-CL" sz="1100" b="0" i="0" u="none" strike="noStrike">
                          <a:solidFill>
                            <a:srgbClr val="000000"/>
                          </a:solidFill>
                          <a:effectLst/>
                          <a:latin typeface="Calibri" panose="020F0502020204030204" pitchFamily="34" charset="0"/>
                        </a:rPr>
                        <a:t>2.297.666</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r>
                        <a:rPr lang="es-CL" sz="1100" b="0" i="0" u="none" strike="noStrike" dirty="0" smtClean="0">
                          <a:solidFill>
                            <a:srgbClr val="000000"/>
                          </a:solidFill>
                          <a:effectLst/>
                          <a:latin typeface="Calibri" panose="020F0502020204030204" pitchFamily="34" charset="0"/>
                        </a:rPr>
                        <a:t>-</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L" sz="1100" b="0" i="0" u="none" strike="noStrike" dirty="0" smtClean="0">
                          <a:solidFill>
                            <a:srgbClr val="000000"/>
                          </a:solidFill>
                          <a:effectLst/>
                          <a:latin typeface="Calibri" panose="020F0502020204030204" pitchFamily="34" charset="0"/>
                        </a:rPr>
                        <a:t>-</a:t>
                      </a:r>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smtClean="0">
                          <a:solidFill>
                            <a:srgbClr val="000000"/>
                          </a:solidFill>
                          <a:effectLst/>
                          <a:latin typeface="Calibri" panose="020F0502020204030204" pitchFamily="34" charset="0"/>
                        </a:rPr>
                        <a:t>-</a:t>
                      </a:r>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smtClean="0">
                          <a:solidFill>
                            <a:srgbClr val="000000"/>
                          </a:solidFill>
                          <a:effectLst/>
                          <a:latin typeface="Calibri" panose="020F0502020204030204" pitchFamily="34" charset="0"/>
                        </a:rPr>
                        <a:t>-</a:t>
                      </a:r>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1" i="0" u="none" strike="noStrike">
                          <a:solidFill>
                            <a:srgbClr val="000000"/>
                          </a:solidFill>
                          <a:effectLst/>
                          <a:latin typeface="Calibri" panose="020F0502020204030204" pitchFamily="34" charset="0"/>
                        </a:rPr>
                        <a:t>2.297.666</a:t>
                      </a:r>
                    </a:p>
                  </a:txBody>
                  <a:tcPr marL="9525" marR="9525" marT="9525" marB="0" anchor="b"/>
                </a:tc>
                <a:extLst>
                  <a:ext uri="{0D108BD9-81ED-4DB2-BD59-A6C34878D82A}">
                    <a16:rowId xmlns:a16="http://schemas.microsoft.com/office/drawing/2014/main" xmlns="" val="10007"/>
                  </a:ext>
                </a:extLst>
              </a:tr>
              <a:tr h="145046">
                <a:tc>
                  <a:txBody>
                    <a:bodyPr/>
                    <a:lstStyle/>
                    <a:p>
                      <a:pPr algn="l" rtl="0" fontAlgn="b"/>
                      <a:r>
                        <a:rPr lang="es-CL" sz="1100" b="0" i="0" u="none" strike="noStrike">
                          <a:solidFill>
                            <a:srgbClr val="000000"/>
                          </a:solidFill>
                          <a:effectLst/>
                          <a:latin typeface="Calibri" panose="020F0502020204030204" pitchFamily="34" charset="0"/>
                        </a:rPr>
                        <a:t>O'Higgins </a:t>
                      </a:r>
                    </a:p>
                  </a:txBody>
                  <a:tcPr marL="7620" marR="7620" marT="7620" marB="0" anchor="b"/>
                </a:tc>
                <a:tc>
                  <a:txBody>
                    <a:bodyPr/>
                    <a:lstStyle/>
                    <a:p>
                      <a:pPr algn="r" fontAlgn="b"/>
                      <a:r>
                        <a:rPr lang="es-CL" sz="1100" b="0" i="0" u="none" strike="noStrike">
                          <a:solidFill>
                            <a:srgbClr val="000000"/>
                          </a:solidFill>
                          <a:effectLst/>
                          <a:latin typeface="Calibri" panose="020F0502020204030204" pitchFamily="34" charset="0"/>
                        </a:rPr>
                        <a:t>1.841.440</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r>
                        <a:rPr lang="es-CL" sz="1100" b="0" i="0" u="none" strike="noStrike" dirty="0" smtClean="0">
                          <a:solidFill>
                            <a:srgbClr val="000000"/>
                          </a:solidFill>
                          <a:effectLst/>
                          <a:latin typeface="Calibri" panose="020F0502020204030204" pitchFamily="34" charset="0"/>
                        </a:rPr>
                        <a:t>-</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L" sz="1100" b="0" i="0" u="none" strike="noStrike" dirty="0" smtClean="0">
                          <a:solidFill>
                            <a:srgbClr val="000000"/>
                          </a:solidFill>
                          <a:effectLst/>
                          <a:latin typeface="Calibri" panose="020F0502020204030204" pitchFamily="34" charset="0"/>
                        </a:rPr>
                        <a:t>-</a:t>
                      </a:r>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smtClean="0">
                          <a:solidFill>
                            <a:srgbClr val="000000"/>
                          </a:solidFill>
                          <a:effectLst/>
                          <a:latin typeface="Calibri" panose="020F0502020204030204" pitchFamily="34" charset="0"/>
                        </a:rPr>
                        <a:t>-</a:t>
                      </a:r>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smtClean="0">
                          <a:solidFill>
                            <a:srgbClr val="000000"/>
                          </a:solidFill>
                          <a:effectLst/>
                          <a:latin typeface="Calibri" panose="020F0502020204030204" pitchFamily="34" charset="0"/>
                        </a:rPr>
                        <a:t>-</a:t>
                      </a:r>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1" i="0" u="none" strike="noStrike">
                          <a:solidFill>
                            <a:srgbClr val="000000"/>
                          </a:solidFill>
                          <a:effectLst/>
                          <a:latin typeface="Calibri" panose="020F0502020204030204" pitchFamily="34" charset="0"/>
                        </a:rPr>
                        <a:t>1.841.440</a:t>
                      </a:r>
                    </a:p>
                  </a:txBody>
                  <a:tcPr marL="9525" marR="9525" marT="9525" marB="0" anchor="b"/>
                </a:tc>
                <a:extLst>
                  <a:ext uri="{0D108BD9-81ED-4DB2-BD59-A6C34878D82A}">
                    <a16:rowId xmlns:a16="http://schemas.microsoft.com/office/drawing/2014/main" xmlns="" val="10008"/>
                  </a:ext>
                </a:extLst>
              </a:tr>
              <a:tr h="124636">
                <a:tc>
                  <a:txBody>
                    <a:bodyPr/>
                    <a:lstStyle/>
                    <a:p>
                      <a:pPr algn="l" rtl="0" fontAlgn="b"/>
                      <a:r>
                        <a:rPr lang="es-CL" sz="1100" b="0" i="0" u="none" strike="noStrike">
                          <a:solidFill>
                            <a:srgbClr val="000000"/>
                          </a:solidFill>
                          <a:effectLst/>
                          <a:latin typeface="Calibri" panose="020F0502020204030204" pitchFamily="34" charset="0"/>
                        </a:rPr>
                        <a:t>Maule</a:t>
                      </a:r>
                    </a:p>
                  </a:txBody>
                  <a:tcPr marL="7620" marR="7620" marT="7620" marB="0" anchor="b"/>
                </a:tc>
                <a:tc>
                  <a:txBody>
                    <a:bodyPr/>
                    <a:lstStyle/>
                    <a:p>
                      <a:pPr algn="r" fontAlgn="b"/>
                      <a:r>
                        <a:rPr lang="es-CL" sz="1100" b="0" i="0" u="none" strike="noStrike">
                          <a:solidFill>
                            <a:srgbClr val="000000"/>
                          </a:solidFill>
                          <a:effectLst/>
                          <a:latin typeface="Calibri" panose="020F0502020204030204" pitchFamily="34" charset="0"/>
                        </a:rPr>
                        <a:t>1.936.832</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r>
                        <a:rPr lang="es-CL" sz="1100" b="0" i="0" u="none" strike="noStrike" dirty="0" smtClean="0">
                          <a:solidFill>
                            <a:srgbClr val="000000"/>
                          </a:solidFill>
                          <a:effectLst/>
                          <a:latin typeface="Calibri" panose="020F0502020204030204" pitchFamily="34" charset="0"/>
                        </a:rPr>
                        <a:t>-</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L" sz="1100" b="0" i="0" u="none" strike="noStrike" dirty="0" smtClean="0">
                          <a:solidFill>
                            <a:srgbClr val="000000"/>
                          </a:solidFill>
                          <a:effectLst/>
                          <a:latin typeface="Calibri" panose="020F0502020204030204" pitchFamily="34" charset="0"/>
                        </a:rPr>
                        <a:t>-</a:t>
                      </a:r>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smtClean="0">
                          <a:solidFill>
                            <a:srgbClr val="000000"/>
                          </a:solidFill>
                          <a:effectLst/>
                          <a:latin typeface="Calibri" panose="020F0502020204030204" pitchFamily="34" charset="0"/>
                        </a:rPr>
                        <a:t>-</a:t>
                      </a:r>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smtClean="0">
                          <a:solidFill>
                            <a:srgbClr val="000000"/>
                          </a:solidFill>
                          <a:effectLst/>
                          <a:latin typeface="Calibri" panose="020F0502020204030204" pitchFamily="34" charset="0"/>
                        </a:rPr>
                        <a:t>-</a:t>
                      </a:r>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1" i="0" u="none" strike="noStrike">
                          <a:solidFill>
                            <a:srgbClr val="000000"/>
                          </a:solidFill>
                          <a:effectLst/>
                          <a:latin typeface="Calibri" panose="020F0502020204030204" pitchFamily="34" charset="0"/>
                        </a:rPr>
                        <a:t>1.936.832</a:t>
                      </a:r>
                    </a:p>
                  </a:txBody>
                  <a:tcPr marL="9525" marR="9525" marT="9525" marB="0" anchor="b"/>
                </a:tc>
                <a:extLst>
                  <a:ext uri="{0D108BD9-81ED-4DB2-BD59-A6C34878D82A}">
                    <a16:rowId xmlns:a16="http://schemas.microsoft.com/office/drawing/2014/main" xmlns="" val="10009"/>
                  </a:ext>
                </a:extLst>
              </a:tr>
              <a:tr h="118273">
                <a:tc>
                  <a:txBody>
                    <a:bodyPr/>
                    <a:lstStyle/>
                    <a:p>
                      <a:pPr algn="l" rtl="0" fontAlgn="b"/>
                      <a:r>
                        <a:rPr lang="es-CL" sz="1100" b="0" i="0" u="none" strike="noStrike" dirty="0">
                          <a:solidFill>
                            <a:srgbClr val="000000"/>
                          </a:solidFill>
                          <a:effectLst/>
                          <a:latin typeface="Calibri" panose="020F0502020204030204" pitchFamily="34" charset="0"/>
                        </a:rPr>
                        <a:t>Biobío</a:t>
                      </a:r>
                    </a:p>
                  </a:txBody>
                  <a:tcPr marL="7620" marR="7620" marT="7620" marB="0" anchor="b"/>
                </a:tc>
                <a:tc>
                  <a:txBody>
                    <a:bodyPr/>
                    <a:lstStyle/>
                    <a:p>
                      <a:pPr algn="r" fontAlgn="b"/>
                      <a:r>
                        <a:rPr lang="es-CL" sz="1100" b="0" i="0" u="none" strike="noStrike">
                          <a:solidFill>
                            <a:srgbClr val="000000"/>
                          </a:solidFill>
                          <a:effectLst/>
                          <a:latin typeface="Calibri" panose="020F0502020204030204" pitchFamily="34" charset="0"/>
                        </a:rPr>
                        <a:t>1.587.475</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r>
                        <a:rPr lang="es-CL" sz="1100" b="0" i="0" u="none" strike="noStrike" dirty="0" smtClean="0">
                          <a:solidFill>
                            <a:srgbClr val="000000"/>
                          </a:solidFill>
                          <a:effectLst/>
                          <a:latin typeface="Calibri" panose="020F0502020204030204" pitchFamily="34" charset="0"/>
                        </a:rPr>
                        <a:t>-</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L" sz="1100" b="0" i="0" u="none" strike="noStrike" dirty="0" smtClean="0">
                          <a:solidFill>
                            <a:srgbClr val="000000"/>
                          </a:solidFill>
                          <a:effectLst/>
                          <a:latin typeface="Calibri" panose="020F0502020204030204" pitchFamily="34" charset="0"/>
                        </a:rPr>
                        <a:t>-</a:t>
                      </a:r>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smtClean="0">
                          <a:solidFill>
                            <a:srgbClr val="000000"/>
                          </a:solidFill>
                          <a:effectLst/>
                          <a:latin typeface="Calibri" panose="020F0502020204030204" pitchFamily="34" charset="0"/>
                        </a:rPr>
                        <a:t>-</a:t>
                      </a:r>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smtClean="0">
                          <a:solidFill>
                            <a:srgbClr val="000000"/>
                          </a:solidFill>
                          <a:effectLst/>
                          <a:latin typeface="Calibri" panose="020F0502020204030204" pitchFamily="34" charset="0"/>
                        </a:rPr>
                        <a:t>-</a:t>
                      </a:r>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1" i="0" u="none" strike="noStrike">
                          <a:solidFill>
                            <a:srgbClr val="000000"/>
                          </a:solidFill>
                          <a:effectLst/>
                          <a:latin typeface="Calibri" panose="020F0502020204030204" pitchFamily="34" charset="0"/>
                        </a:rPr>
                        <a:t>1.587.475</a:t>
                      </a:r>
                    </a:p>
                  </a:txBody>
                  <a:tcPr marL="9525" marR="9525" marT="9525" marB="0" anchor="b"/>
                </a:tc>
                <a:extLst>
                  <a:ext uri="{0D108BD9-81ED-4DB2-BD59-A6C34878D82A}">
                    <a16:rowId xmlns:a16="http://schemas.microsoft.com/office/drawing/2014/main" xmlns="" val="10011"/>
                  </a:ext>
                </a:extLst>
              </a:tr>
              <a:tr h="130079">
                <a:tc>
                  <a:txBody>
                    <a:bodyPr/>
                    <a:lstStyle/>
                    <a:p>
                      <a:pPr algn="l" rtl="0" fontAlgn="b"/>
                      <a:r>
                        <a:rPr lang="es-CL" sz="1100" b="0" i="0" u="none" strike="noStrike" dirty="0">
                          <a:solidFill>
                            <a:srgbClr val="000000"/>
                          </a:solidFill>
                          <a:effectLst/>
                          <a:latin typeface="Calibri" panose="020F0502020204030204" pitchFamily="34" charset="0"/>
                        </a:rPr>
                        <a:t>Los Ríos</a:t>
                      </a:r>
                    </a:p>
                  </a:txBody>
                  <a:tcPr marL="7620" marR="7620" marT="7620" marB="0" anchor="b"/>
                </a:tc>
                <a:tc>
                  <a:txBody>
                    <a:bodyPr/>
                    <a:lstStyle/>
                    <a:p>
                      <a:pPr algn="r" fontAlgn="b"/>
                      <a:r>
                        <a:rPr lang="es-CL" sz="1100" b="0" i="0" u="none" strike="noStrike">
                          <a:solidFill>
                            <a:srgbClr val="000000"/>
                          </a:solidFill>
                          <a:effectLst/>
                          <a:latin typeface="Calibri" panose="020F0502020204030204" pitchFamily="34" charset="0"/>
                        </a:rPr>
                        <a:t>1.588.459</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r>
                        <a:rPr lang="es-CL" sz="1100" b="0" i="0" u="none" strike="noStrike" dirty="0" smtClean="0">
                          <a:solidFill>
                            <a:srgbClr val="000000"/>
                          </a:solidFill>
                          <a:effectLst/>
                          <a:latin typeface="Calibri" panose="020F0502020204030204" pitchFamily="34" charset="0"/>
                        </a:rPr>
                        <a:t>-</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L" sz="1100" b="0" i="0" u="none" strike="noStrike" dirty="0" smtClean="0">
                          <a:solidFill>
                            <a:srgbClr val="000000"/>
                          </a:solidFill>
                          <a:effectLst/>
                          <a:latin typeface="Calibri" panose="020F0502020204030204" pitchFamily="34" charset="0"/>
                        </a:rPr>
                        <a:t>-</a:t>
                      </a:r>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smtClean="0">
                          <a:solidFill>
                            <a:srgbClr val="000000"/>
                          </a:solidFill>
                          <a:effectLst/>
                          <a:latin typeface="Calibri" panose="020F0502020204030204" pitchFamily="34" charset="0"/>
                        </a:rPr>
                        <a:t>-</a:t>
                      </a:r>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smtClean="0">
                          <a:solidFill>
                            <a:srgbClr val="000000"/>
                          </a:solidFill>
                          <a:effectLst/>
                          <a:latin typeface="Calibri" panose="020F0502020204030204" pitchFamily="34" charset="0"/>
                        </a:rPr>
                        <a:t>-</a:t>
                      </a:r>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1" i="0" u="none" strike="noStrike" dirty="0">
                          <a:solidFill>
                            <a:srgbClr val="000000"/>
                          </a:solidFill>
                          <a:effectLst/>
                          <a:latin typeface="Calibri" panose="020F0502020204030204" pitchFamily="34" charset="0"/>
                        </a:rPr>
                        <a:t>1.588.459</a:t>
                      </a:r>
                    </a:p>
                  </a:txBody>
                  <a:tcPr marL="9525" marR="9525" marT="9525" marB="0" anchor="b"/>
                </a:tc>
                <a:extLst>
                  <a:ext uri="{0D108BD9-81ED-4DB2-BD59-A6C34878D82A}">
                    <a16:rowId xmlns:a16="http://schemas.microsoft.com/office/drawing/2014/main" xmlns="" val="10013"/>
                  </a:ext>
                </a:extLst>
              </a:tr>
              <a:tr h="153211">
                <a:tc>
                  <a:txBody>
                    <a:bodyPr/>
                    <a:lstStyle/>
                    <a:p>
                      <a:pPr algn="l" rtl="0" fontAlgn="b"/>
                      <a:r>
                        <a:rPr lang="es-CL" sz="1100" b="0" i="0" u="none" strike="noStrike">
                          <a:solidFill>
                            <a:srgbClr val="000000"/>
                          </a:solidFill>
                          <a:effectLst/>
                          <a:latin typeface="Calibri" panose="020F0502020204030204" pitchFamily="34" charset="0"/>
                        </a:rPr>
                        <a:t>Los Lagos</a:t>
                      </a:r>
                    </a:p>
                  </a:txBody>
                  <a:tcPr marL="7620" marR="7620" marT="7620" marB="0" anchor="b"/>
                </a:tc>
                <a:tc>
                  <a:txBody>
                    <a:bodyPr/>
                    <a:lstStyle/>
                    <a:p>
                      <a:pPr algn="r" fontAlgn="b"/>
                      <a:r>
                        <a:rPr lang="es-CL" sz="1100" b="0" i="0" u="none" strike="noStrike">
                          <a:solidFill>
                            <a:srgbClr val="000000"/>
                          </a:solidFill>
                          <a:effectLst/>
                          <a:latin typeface="Calibri" panose="020F0502020204030204" pitchFamily="34" charset="0"/>
                        </a:rPr>
                        <a:t>1.090.320</a:t>
                      </a: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r>
                        <a:rPr lang="es-CL" sz="1100" b="0" i="0" u="none" strike="noStrike" dirty="0" smtClean="0">
                          <a:solidFill>
                            <a:srgbClr val="000000"/>
                          </a:solidFill>
                          <a:effectLst/>
                          <a:latin typeface="Calibri" panose="020F0502020204030204" pitchFamily="34" charset="0"/>
                        </a:rPr>
                        <a:t>-</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L" sz="1100" b="0" i="0" u="none" strike="noStrike" dirty="0" smtClean="0">
                          <a:solidFill>
                            <a:srgbClr val="000000"/>
                          </a:solidFill>
                          <a:effectLst/>
                          <a:latin typeface="Calibri" panose="020F0502020204030204" pitchFamily="34" charset="0"/>
                        </a:rPr>
                        <a:t>- </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L" sz="1100" b="0" i="0" u="none" strike="noStrike" dirty="0" smtClean="0">
                          <a:solidFill>
                            <a:srgbClr val="000000"/>
                          </a:solidFill>
                          <a:effectLst/>
                          <a:latin typeface="Calibri" panose="020F0502020204030204" pitchFamily="34" charset="0"/>
                        </a:rPr>
                        <a:t>-</a:t>
                      </a:r>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smtClean="0">
                          <a:solidFill>
                            <a:srgbClr val="000000"/>
                          </a:solidFill>
                          <a:effectLst/>
                          <a:latin typeface="Calibri" panose="020F0502020204030204" pitchFamily="34" charset="0"/>
                        </a:rPr>
                        <a:t>-</a:t>
                      </a:r>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1" i="0" u="none" strike="noStrike" dirty="0">
                          <a:solidFill>
                            <a:srgbClr val="000000"/>
                          </a:solidFill>
                          <a:effectLst/>
                          <a:latin typeface="Calibri" panose="020F0502020204030204" pitchFamily="34" charset="0"/>
                        </a:rPr>
                        <a:t>1.090.320</a:t>
                      </a:r>
                    </a:p>
                  </a:txBody>
                  <a:tcPr marL="9525" marR="9525" marT="9525" marB="0" anchor="b"/>
                </a:tc>
                <a:extLst>
                  <a:ext uri="{0D108BD9-81ED-4DB2-BD59-A6C34878D82A}">
                    <a16:rowId xmlns:a16="http://schemas.microsoft.com/office/drawing/2014/main" xmlns="" val="10014"/>
                  </a:ext>
                </a:extLst>
              </a:tr>
              <a:tr h="0">
                <a:tc>
                  <a:txBody>
                    <a:bodyPr/>
                    <a:lstStyle/>
                    <a:p>
                      <a:pPr algn="l" rtl="0" fontAlgn="b"/>
                      <a:r>
                        <a:rPr lang="es-CL" sz="1100" b="0" i="0" u="none" strike="noStrike" dirty="0">
                          <a:solidFill>
                            <a:srgbClr val="000000"/>
                          </a:solidFill>
                          <a:effectLst/>
                          <a:latin typeface="Calibri" panose="020F0502020204030204" pitchFamily="34" charset="0"/>
                        </a:rPr>
                        <a:t>Magallanes</a:t>
                      </a:r>
                    </a:p>
                  </a:txBody>
                  <a:tcPr marL="7620" marR="7620" marT="7620" marB="0" anchor="b"/>
                </a:tc>
                <a:tc>
                  <a:txBody>
                    <a:bodyPr/>
                    <a:lstStyle/>
                    <a:p>
                      <a:pPr algn="r" fontAlgn="b"/>
                      <a:r>
                        <a:rPr lang="es-CL" sz="1100" b="0" i="0" u="none" strike="noStrike" dirty="0">
                          <a:solidFill>
                            <a:srgbClr val="000000"/>
                          </a:solidFill>
                          <a:effectLst/>
                          <a:latin typeface="Calibri" panose="020F0502020204030204" pitchFamily="34" charset="0"/>
                        </a:rPr>
                        <a:t> </a:t>
                      </a:r>
                      <a:r>
                        <a:rPr lang="es-CL" sz="1100" b="0" i="0" u="none" strike="noStrike" dirty="0" smtClean="0">
                          <a:solidFill>
                            <a:srgbClr val="000000"/>
                          </a:solidFill>
                          <a:effectLst/>
                          <a:latin typeface="Calibri" panose="020F0502020204030204" pitchFamily="34" charset="0"/>
                        </a:rPr>
                        <a:t>-</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 </a:t>
                      </a:r>
                      <a:r>
                        <a:rPr lang="es-CL" sz="1100" b="0" i="0" u="none" strike="noStrike" dirty="0" smtClean="0">
                          <a:solidFill>
                            <a:srgbClr val="000000"/>
                          </a:solidFill>
                          <a:effectLst/>
                          <a:latin typeface="Calibri" panose="020F0502020204030204" pitchFamily="34" charset="0"/>
                        </a:rPr>
                        <a:t>-</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L" sz="1100" b="0" i="0" u="none" strike="noStrike" dirty="0" smtClean="0">
                          <a:solidFill>
                            <a:srgbClr val="000000"/>
                          </a:solidFill>
                          <a:effectLst/>
                          <a:latin typeface="Calibri" panose="020F0502020204030204" pitchFamily="34" charset="0"/>
                        </a:rPr>
                        <a:t>-</a:t>
                      </a:r>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0" i="0" u="none" strike="noStrike" dirty="0" smtClean="0">
                          <a:solidFill>
                            <a:srgbClr val="000000"/>
                          </a:solidFill>
                          <a:effectLst/>
                          <a:latin typeface="Calibri" panose="020F0502020204030204" pitchFamily="34" charset="0"/>
                        </a:rPr>
                        <a:t>- </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120.000</a:t>
                      </a:r>
                    </a:p>
                  </a:txBody>
                  <a:tcPr marL="9525" marR="9525" marT="9525" marB="0" anchor="b"/>
                </a:tc>
                <a:tc>
                  <a:txBody>
                    <a:bodyPr/>
                    <a:lstStyle/>
                    <a:p>
                      <a:pPr algn="r" fontAlgn="b"/>
                      <a:r>
                        <a:rPr lang="es-CL" sz="1100" b="1" i="0" u="none" strike="noStrike" dirty="0">
                          <a:solidFill>
                            <a:srgbClr val="000000"/>
                          </a:solidFill>
                          <a:effectLst/>
                          <a:latin typeface="Calibri" panose="020F0502020204030204" pitchFamily="34" charset="0"/>
                        </a:rPr>
                        <a:t>120.000</a:t>
                      </a:r>
                    </a:p>
                  </a:txBody>
                  <a:tcPr marL="9525" marR="9525" marT="9525" marB="0" anchor="b"/>
                </a:tc>
                <a:extLst>
                  <a:ext uri="{0D108BD9-81ED-4DB2-BD59-A6C34878D82A}">
                    <a16:rowId xmlns:a16="http://schemas.microsoft.com/office/drawing/2014/main" xmlns="" val="10016"/>
                  </a:ext>
                </a:extLst>
              </a:tr>
              <a:tr h="0">
                <a:tc>
                  <a:txBody>
                    <a:bodyPr/>
                    <a:lstStyle/>
                    <a:p>
                      <a:pPr algn="l" rtl="0" fontAlgn="b"/>
                      <a:r>
                        <a:rPr lang="es-CL" sz="1100" b="0" i="0" u="none" strike="noStrike">
                          <a:solidFill>
                            <a:srgbClr val="000000"/>
                          </a:solidFill>
                          <a:effectLst/>
                          <a:latin typeface="Calibri" panose="020F0502020204030204" pitchFamily="34" charset="0"/>
                        </a:rPr>
                        <a:t>Nivel Central </a:t>
                      </a:r>
                    </a:p>
                  </a:txBody>
                  <a:tcPr marL="7620" marR="7620" marT="7620" marB="0" anchor="b"/>
                </a:tc>
                <a:tc>
                  <a:txBody>
                    <a:bodyPr/>
                    <a:lstStyle/>
                    <a:p>
                      <a:pPr algn="r" fontAlgn="b"/>
                      <a:r>
                        <a:rPr lang="es-CL" sz="1100" b="0" i="0" u="none" strike="noStrike" dirty="0">
                          <a:solidFill>
                            <a:srgbClr val="000000"/>
                          </a:solidFill>
                          <a:effectLst/>
                          <a:latin typeface="Calibri" panose="020F0502020204030204" pitchFamily="34" charset="0"/>
                        </a:rPr>
                        <a:t> </a:t>
                      </a:r>
                      <a:r>
                        <a:rPr lang="es-CL" sz="1100" b="0" i="0" u="none" strike="noStrike" dirty="0" smtClean="0">
                          <a:solidFill>
                            <a:srgbClr val="000000"/>
                          </a:solidFill>
                          <a:effectLst/>
                          <a:latin typeface="Calibri" panose="020F0502020204030204" pitchFamily="34" charset="0"/>
                        </a:rPr>
                        <a:t>-</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L" sz="1100" b="0" i="0" u="none" strike="noStrike" dirty="0">
                          <a:solidFill>
                            <a:srgbClr val="000000"/>
                          </a:solidFill>
                          <a:effectLst/>
                          <a:latin typeface="Calibri" panose="020F0502020204030204" pitchFamily="34" charset="0"/>
                        </a:rPr>
                        <a:t>2.400.235</a:t>
                      </a:r>
                    </a:p>
                  </a:txBody>
                  <a:tcPr marL="9525" marR="9525" marT="9525" marB="0" anchor="b"/>
                </a:tc>
                <a:tc>
                  <a:txBody>
                    <a:bodyPr/>
                    <a:lstStyle/>
                    <a:p>
                      <a:pPr algn="r" fontAlgn="b"/>
                      <a:r>
                        <a:rPr lang="es-CL" sz="1100" b="0" i="0" u="none" strike="noStrike">
                          <a:solidFill>
                            <a:srgbClr val="000000"/>
                          </a:solidFill>
                          <a:effectLst/>
                          <a:latin typeface="Calibri" panose="020F0502020204030204" pitchFamily="34" charset="0"/>
                        </a:rPr>
                        <a:t>715.085</a:t>
                      </a:r>
                    </a:p>
                  </a:txBody>
                  <a:tcPr marL="9525" marR="9525" marT="9525" marB="0" anchor="b"/>
                </a:tc>
                <a:tc>
                  <a:txBody>
                    <a:bodyPr/>
                    <a:lstStyle/>
                    <a:p>
                      <a:pPr algn="r" fontAlgn="b"/>
                      <a:r>
                        <a:rPr lang="es-CL" sz="1100" b="0" i="0" u="none" strike="noStrike" dirty="0" smtClean="0">
                          <a:solidFill>
                            <a:srgbClr val="000000"/>
                          </a:solidFill>
                          <a:effectLst/>
                          <a:latin typeface="Calibri" panose="020F0502020204030204" pitchFamily="34" charset="0"/>
                        </a:rPr>
                        <a:t>-</a:t>
                      </a:r>
                      <a:endParaRPr lang="es-CL" sz="1100" b="0" i="0" u="none" strike="noStrike" dirty="0">
                        <a:solidFill>
                          <a:srgbClr val="000000"/>
                        </a:solidFill>
                        <a:effectLst/>
                        <a:latin typeface="Calibri" panose="020F0502020204030204" pitchFamily="34" charset="0"/>
                      </a:endParaRPr>
                    </a:p>
                  </a:txBody>
                  <a:tcPr marL="9525" marR="9525" marT="9525" marB="0" anchor="b"/>
                </a:tc>
                <a:tc>
                  <a:txBody>
                    <a:bodyPr/>
                    <a:lstStyle/>
                    <a:p>
                      <a:pPr algn="r" fontAlgn="b"/>
                      <a:r>
                        <a:rPr lang="es-CL" sz="1100" b="0" i="0" u="none" strike="noStrike" dirty="0" smtClean="0">
                          <a:solidFill>
                            <a:srgbClr val="000000"/>
                          </a:solidFill>
                          <a:effectLst/>
                          <a:latin typeface="Calibri" panose="020F0502020204030204" pitchFamily="34" charset="0"/>
                        </a:rPr>
                        <a:t>-</a:t>
                      </a:r>
                      <a:r>
                        <a:rPr lang="es-CL" sz="1100" b="0" i="0" u="none" strike="noStrike" dirty="0">
                          <a:solidFill>
                            <a:srgbClr val="000000"/>
                          </a:solidFill>
                          <a:effectLst/>
                          <a:latin typeface="Calibri" panose="020F0502020204030204" pitchFamily="34" charset="0"/>
                        </a:rPr>
                        <a:t> </a:t>
                      </a:r>
                    </a:p>
                  </a:txBody>
                  <a:tcPr marL="9525" marR="9525" marT="9525" marB="0" anchor="b"/>
                </a:tc>
                <a:tc>
                  <a:txBody>
                    <a:bodyPr/>
                    <a:lstStyle/>
                    <a:p>
                      <a:pPr algn="r" fontAlgn="b"/>
                      <a:r>
                        <a:rPr lang="es-CL" sz="1100" b="1" i="0" u="none" strike="noStrike" dirty="0">
                          <a:solidFill>
                            <a:srgbClr val="000000"/>
                          </a:solidFill>
                          <a:effectLst/>
                          <a:latin typeface="Calibri" panose="020F0502020204030204" pitchFamily="34" charset="0"/>
                        </a:rPr>
                        <a:t>3.115.321</a:t>
                      </a:r>
                    </a:p>
                  </a:txBody>
                  <a:tcPr marL="9525" marR="9525" marT="9525" marB="0" anchor="b"/>
                </a:tc>
                <a:extLst>
                  <a:ext uri="{0D108BD9-81ED-4DB2-BD59-A6C34878D82A}">
                    <a16:rowId xmlns:a16="http://schemas.microsoft.com/office/drawing/2014/main" xmlns="" val="10017"/>
                  </a:ext>
                </a:extLst>
              </a:tr>
              <a:tr h="0">
                <a:tc>
                  <a:txBody>
                    <a:bodyPr/>
                    <a:lstStyle/>
                    <a:p>
                      <a:pPr algn="l" rtl="0" fontAlgn="b"/>
                      <a:r>
                        <a:rPr lang="es-CL" sz="1100" b="1" i="0" u="none" strike="noStrike">
                          <a:solidFill>
                            <a:srgbClr val="000000"/>
                          </a:solidFill>
                          <a:effectLst/>
                          <a:latin typeface="Calibri" panose="020F0502020204030204" pitchFamily="34" charset="0"/>
                        </a:rPr>
                        <a:t>Total General </a:t>
                      </a:r>
                    </a:p>
                  </a:txBody>
                  <a:tcPr marL="7620" marR="7620" marT="7620" marB="0" anchor="b"/>
                </a:tc>
                <a:tc>
                  <a:txBody>
                    <a:bodyPr/>
                    <a:lstStyle/>
                    <a:p>
                      <a:pPr algn="r" fontAlgn="b"/>
                      <a:r>
                        <a:rPr lang="es-CL" sz="1100" b="1" i="0" u="none" strike="noStrike">
                          <a:solidFill>
                            <a:srgbClr val="000000"/>
                          </a:solidFill>
                          <a:effectLst/>
                          <a:latin typeface="Calibri" panose="020F0502020204030204" pitchFamily="34" charset="0"/>
                        </a:rPr>
                        <a:t>13.624.523</a:t>
                      </a:r>
                    </a:p>
                  </a:txBody>
                  <a:tcPr marL="9525" marR="9525" marT="9525" marB="0" anchor="b"/>
                </a:tc>
                <a:tc>
                  <a:txBody>
                    <a:bodyPr/>
                    <a:lstStyle/>
                    <a:p>
                      <a:pPr algn="r" fontAlgn="b"/>
                      <a:r>
                        <a:rPr lang="es-CL" sz="1100" b="1" i="0" u="none" strike="noStrike">
                          <a:solidFill>
                            <a:srgbClr val="000000"/>
                          </a:solidFill>
                          <a:effectLst/>
                          <a:latin typeface="Calibri" panose="020F0502020204030204" pitchFamily="34" charset="0"/>
                        </a:rPr>
                        <a:t>2.854.233</a:t>
                      </a:r>
                    </a:p>
                  </a:txBody>
                  <a:tcPr marL="9525" marR="9525" marT="9525" marB="0" anchor="b"/>
                </a:tc>
                <a:tc>
                  <a:txBody>
                    <a:bodyPr/>
                    <a:lstStyle/>
                    <a:p>
                      <a:pPr algn="r" fontAlgn="b"/>
                      <a:r>
                        <a:rPr lang="es-CL" sz="1100" b="1" i="0" u="none" strike="noStrike">
                          <a:solidFill>
                            <a:srgbClr val="000000"/>
                          </a:solidFill>
                          <a:effectLst/>
                          <a:latin typeface="Calibri" panose="020F0502020204030204" pitchFamily="34" charset="0"/>
                        </a:rPr>
                        <a:t>715.085</a:t>
                      </a:r>
                    </a:p>
                  </a:txBody>
                  <a:tcPr marL="9525" marR="9525" marT="9525" marB="0" anchor="b"/>
                </a:tc>
                <a:tc>
                  <a:txBody>
                    <a:bodyPr/>
                    <a:lstStyle/>
                    <a:p>
                      <a:pPr algn="r" fontAlgn="b"/>
                      <a:r>
                        <a:rPr lang="es-CL" sz="1100" b="1" i="0" u="none" strike="noStrike">
                          <a:solidFill>
                            <a:srgbClr val="000000"/>
                          </a:solidFill>
                          <a:effectLst/>
                          <a:latin typeface="Calibri" panose="020F0502020204030204" pitchFamily="34" charset="0"/>
                        </a:rPr>
                        <a:t>12.500</a:t>
                      </a:r>
                    </a:p>
                  </a:txBody>
                  <a:tcPr marL="9525" marR="9525" marT="9525" marB="0" anchor="b"/>
                </a:tc>
                <a:tc>
                  <a:txBody>
                    <a:bodyPr/>
                    <a:lstStyle/>
                    <a:p>
                      <a:pPr algn="r" fontAlgn="b"/>
                      <a:r>
                        <a:rPr lang="es-CL" sz="1100" b="1" i="0" u="none" strike="noStrike">
                          <a:solidFill>
                            <a:srgbClr val="000000"/>
                          </a:solidFill>
                          <a:effectLst/>
                          <a:latin typeface="Calibri" panose="020F0502020204030204" pitchFamily="34" charset="0"/>
                        </a:rPr>
                        <a:t>318.000</a:t>
                      </a:r>
                    </a:p>
                  </a:txBody>
                  <a:tcPr marL="9525" marR="9525" marT="9525" marB="0" anchor="b"/>
                </a:tc>
                <a:tc>
                  <a:txBody>
                    <a:bodyPr/>
                    <a:lstStyle/>
                    <a:p>
                      <a:pPr algn="r" fontAlgn="b"/>
                      <a:r>
                        <a:rPr lang="es-CL" sz="1100" b="1" i="0" u="none" strike="noStrike" dirty="0">
                          <a:solidFill>
                            <a:srgbClr val="000000"/>
                          </a:solidFill>
                          <a:effectLst/>
                          <a:latin typeface="Calibri" panose="020F0502020204030204" pitchFamily="34" charset="0"/>
                        </a:rPr>
                        <a:t>17.524.341</a:t>
                      </a:r>
                    </a:p>
                  </a:txBody>
                  <a:tcPr marL="9525" marR="9525" marT="9525" marB="0" anchor="b"/>
                </a:tc>
                <a:extLst>
                  <a:ext uri="{0D108BD9-81ED-4DB2-BD59-A6C34878D82A}">
                    <a16:rowId xmlns:a16="http://schemas.microsoft.com/office/drawing/2014/main" xmlns="" val="10018"/>
                  </a:ext>
                </a:extLst>
              </a:tr>
            </a:tbl>
          </a:graphicData>
        </a:graphic>
      </p:graphicFrame>
      <p:sp>
        <p:nvSpPr>
          <p:cNvPr id="6" name="CuadroTexto 5"/>
          <p:cNvSpPr txBox="1"/>
          <p:nvPr/>
        </p:nvSpPr>
        <p:spPr>
          <a:xfrm>
            <a:off x="418008" y="6341802"/>
            <a:ext cx="7416824"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333333"/>
                </a:solidFill>
              </a:rPr>
              <a:t>Fuente: </a:t>
            </a:r>
            <a:r>
              <a:rPr lang="es-CL" dirty="0" smtClean="0">
                <a:solidFill>
                  <a:srgbClr val="333333"/>
                </a:solidFill>
              </a:rPr>
              <a:t>División de Administración y Finanzas, </a:t>
            </a:r>
            <a:r>
              <a:rPr lang="es-CL" dirty="0" smtClean="0">
                <a:solidFill>
                  <a:srgbClr val="4D4D4D"/>
                </a:solidFill>
              </a:rPr>
              <a:t>31 </a:t>
            </a:r>
            <a:r>
              <a:rPr lang="es-CL" dirty="0">
                <a:solidFill>
                  <a:srgbClr val="4D4D4D"/>
                </a:solidFill>
              </a:rPr>
              <a:t>de </a:t>
            </a:r>
            <a:r>
              <a:rPr lang="es-CL" dirty="0" smtClean="0">
                <a:solidFill>
                  <a:srgbClr val="4D4D4D"/>
                </a:solidFill>
              </a:rPr>
              <a:t>diciembre del 2021.</a:t>
            </a:r>
            <a:endParaRPr lang="es-CL" dirty="0">
              <a:solidFill>
                <a:srgbClr val="4D4D4D"/>
              </a:solidFill>
            </a:endParaRPr>
          </a:p>
        </p:txBody>
      </p:sp>
      <p:sp>
        <p:nvSpPr>
          <p:cNvPr id="3" name="Marcador de número de diapositiva 2"/>
          <p:cNvSpPr>
            <a:spLocks noGrp="1"/>
          </p:cNvSpPr>
          <p:nvPr>
            <p:ph type="sldNum" sz="quarter" idx="12"/>
          </p:nvPr>
        </p:nvSpPr>
        <p:spPr/>
        <p:txBody>
          <a:bodyPr/>
          <a:lstStyle/>
          <a:p>
            <a:fld id="{B2AA1C21-4A01-FC47-935A-F64BC8B7BE09}" type="slidenum">
              <a:rPr lang="en-US" smtClean="0"/>
              <a:t>73</a:t>
            </a:fld>
            <a:endParaRPr lang="en-US"/>
          </a:p>
        </p:txBody>
      </p:sp>
    </p:spTree>
    <p:extLst>
      <p:ext uri="{BB962C8B-B14F-4D97-AF65-F5344CB8AC3E}">
        <p14:creationId xmlns:p14="http://schemas.microsoft.com/office/powerpoint/2010/main" val="408010296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978923" y="1146411"/>
            <a:ext cx="5308981" cy="1909007"/>
          </a:xfrm>
        </p:spPr>
        <p:txBody>
          <a:bodyPr vert="horz" lIns="91440" tIns="45720" rIns="91440" bIns="45720" rtlCol="0" anchor="ctr">
            <a:normAutofit/>
          </a:bodyPr>
          <a:lstStyle/>
          <a:p>
            <a:pPr algn="ctr">
              <a:spcBef>
                <a:spcPct val="0"/>
              </a:spcBef>
              <a:buNone/>
            </a:pPr>
            <a:r>
              <a:rPr lang="es-CL" sz="4400" dirty="0">
                <a:latin typeface="+mj-lt"/>
                <a:ea typeface="+mj-ea"/>
                <a:cs typeface="+mj-cs"/>
              </a:rPr>
              <a:t> </a:t>
            </a:r>
          </a:p>
          <a:p>
            <a:pPr algn="just">
              <a:spcBef>
                <a:spcPct val="0"/>
              </a:spcBef>
              <a:buNone/>
            </a:pPr>
            <a:r>
              <a:rPr lang="es-CL" sz="4000" dirty="0" smtClean="0">
                <a:latin typeface="+mj-lt"/>
                <a:ea typeface="+mj-ea"/>
                <a:cs typeface="+mj-cs"/>
              </a:rPr>
              <a:t>Plataforma de </a:t>
            </a:r>
            <a:r>
              <a:rPr lang="es-CL" sz="4000" dirty="0">
                <a:latin typeface="+mj-lt"/>
                <a:ea typeface="+mj-ea"/>
                <a:cs typeface="+mj-cs"/>
              </a:rPr>
              <a:t>Servicios </a:t>
            </a:r>
          </a:p>
        </p:txBody>
      </p:sp>
      <p:pic>
        <p:nvPicPr>
          <p:cNvPr id="2" name="Imagen 1"/>
          <p:cNvPicPr>
            <a:picLocks noChangeAspect="1"/>
          </p:cNvPicPr>
          <p:nvPr/>
        </p:nvPicPr>
        <p:blipFill rotWithShape="1">
          <a:blip r:embed="rId2">
            <a:extLst>
              <a:ext uri="{28A0092B-C50C-407E-A947-70E740481C1C}">
                <a14:useLocalDpi xmlns:a14="http://schemas.microsoft.com/office/drawing/2010/main" val="0"/>
              </a:ext>
            </a:extLst>
          </a:blip>
          <a:srcRect l="56275"/>
          <a:stretch/>
        </p:blipFill>
        <p:spPr>
          <a:xfrm>
            <a:off x="3259011" y="2817159"/>
            <a:ext cx="2748803" cy="1905000"/>
          </a:xfrm>
          <a:prstGeom prst="rect">
            <a:avLst/>
          </a:prstGeom>
        </p:spPr>
      </p:pic>
      <p:sp>
        <p:nvSpPr>
          <p:cNvPr id="4" name="Marcador de número de diapositiva 3"/>
          <p:cNvSpPr>
            <a:spLocks noGrp="1"/>
          </p:cNvSpPr>
          <p:nvPr>
            <p:ph type="sldNum" sz="quarter" idx="12"/>
          </p:nvPr>
        </p:nvSpPr>
        <p:spPr/>
        <p:txBody>
          <a:bodyPr/>
          <a:lstStyle/>
          <a:p>
            <a:fld id="{B2AA1C21-4A01-FC47-935A-F64BC8B7BE09}" type="slidenum">
              <a:rPr lang="en-US" smtClean="0"/>
              <a:t>74</a:t>
            </a:fld>
            <a:endParaRPr lang="en-US"/>
          </a:p>
        </p:txBody>
      </p:sp>
    </p:spTree>
    <p:extLst>
      <p:ext uri="{BB962C8B-B14F-4D97-AF65-F5344CB8AC3E}">
        <p14:creationId xmlns:p14="http://schemas.microsoft.com/office/powerpoint/2010/main" val="4215603484"/>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47827" y="435441"/>
            <a:ext cx="8560107" cy="807750"/>
          </a:xfrm>
        </p:spPr>
        <p:txBody>
          <a:bodyPr vert="horz" lIns="91440" tIns="45720" rIns="91440" bIns="45720" rtlCol="0" anchor="ctr">
            <a:normAutofit/>
          </a:bodyPr>
          <a:lstStyle/>
          <a:p>
            <a:pPr>
              <a:spcBef>
                <a:spcPct val="20000"/>
              </a:spcBef>
            </a:pPr>
            <a:r>
              <a:rPr lang="es-CL" sz="2800" dirty="0">
                <a:solidFill>
                  <a:srgbClr val="333333"/>
                </a:solidFill>
                <a:latin typeface="Berlin Sans FB" panose="020E0602020502020306" pitchFamily="34" charset="0"/>
                <a:ea typeface="+mn-ea"/>
                <a:cs typeface="+mn-cs"/>
              </a:rPr>
              <a:t>Plataforma de Servicios </a:t>
            </a:r>
          </a:p>
        </p:txBody>
      </p:sp>
      <p:sp>
        <p:nvSpPr>
          <p:cNvPr id="4" name="Marcador de contenido 3"/>
          <p:cNvSpPr txBox="1">
            <a:spLocks noGrp="1"/>
          </p:cNvSpPr>
          <p:nvPr>
            <p:ph idx="1"/>
          </p:nvPr>
        </p:nvSpPr>
        <p:spPr>
          <a:xfrm>
            <a:off x="324997" y="1322066"/>
            <a:ext cx="8229600" cy="584775"/>
          </a:xfrm>
          <a:prstGeom prst="rect">
            <a:avLst/>
          </a:prstGeom>
          <a:noFill/>
        </p:spPr>
        <p:txBody>
          <a:bodyPr wrap="square" rtlCol="0">
            <a:spAutoFit/>
          </a:bodyPr>
          <a:lstStyle>
            <a:defPPr>
              <a:defRPr lang="es-CL"/>
            </a:defPPr>
            <a:lvl1pPr>
              <a:defRPr sz="2400" b="1">
                <a:solidFill>
                  <a:srgbClr val="0070C0"/>
                </a:solidFill>
                <a:latin typeface="Arial"/>
                <a:cs typeface="Arial"/>
              </a:defRPr>
            </a:lvl1pPr>
          </a:lstStyle>
          <a:p>
            <a:pPr marL="0" indent="0" algn="just">
              <a:buNone/>
            </a:pPr>
            <a:r>
              <a:rPr lang="es-CL" sz="1600" b="0" dirty="0" smtClean="0">
                <a:solidFill>
                  <a:srgbClr val="4D4D4D"/>
                </a:solidFill>
                <a:latin typeface="Calibri"/>
                <a:cs typeface="Calibri"/>
              </a:rPr>
              <a:t>El número de usuarias/os atendidos a través de los programas regulares, en el 2021 se puede observar en el siguiente gráfico: </a:t>
            </a:r>
            <a:endParaRPr lang="es-CL" sz="1600" b="0" dirty="0">
              <a:solidFill>
                <a:srgbClr val="4D4D4D"/>
              </a:solidFill>
              <a:latin typeface="Calibri"/>
              <a:cs typeface="Calibri"/>
            </a:endParaRPr>
          </a:p>
        </p:txBody>
      </p:sp>
      <p:sp>
        <p:nvSpPr>
          <p:cNvPr id="8" name="CuadroTexto 7"/>
          <p:cNvSpPr txBox="1"/>
          <p:nvPr/>
        </p:nvSpPr>
        <p:spPr>
          <a:xfrm>
            <a:off x="324997" y="6187074"/>
            <a:ext cx="4608512" cy="276999"/>
          </a:xfrm>
          <a:prstGeom prst="rect">
            <a:avLst/>
          </a:prstGeom>
          <a:noFill/>
        </p:spPr>
        <p:txBody>
          <a:bodyPr wrap="square" rtlCol="0">
            <a:spAutoFit/>
          </a:bodyPr>
          <a:lstStyle>
            <a:defPPr>
              <a:defRPr lang="es-CL"/>
            </a:defPPr>
            <a:lvl1pPr>
              <a:defRPr sz="1200" i="1">
                <a:solidFill>
                  <a:schemeClr val="tx2">
                    <a:lumMod val="50000"/>
                  </a:schemeClr>
                </a:solidFill>
                <a:cs typeface="Arial" panose="020B0604020202020204" pitchFamily="34" charset="0"/>
              </a:defRPr>
            </a:lvl1pPr>
          </a:lstStyle>
          <a:p>
            <a:r>
              <a:rPr lang="es-CL" b="1" dirty="0">
                <a:solidFill>
                  <a:srgbClr val="4D4D4D"/>
                </a:solidFill>
              </a:rPr>
              <a:t>Fuente: </a:t>
            </a:r>
            <a:r>
              <a:rPr lang="es-CL" dirty="0">
                <a:solidFill>
                  <a:srgbClr val="4D4D4D"/>
                </a:solidFill>
              </a:rPr>
              <a:t>Base Tesorería, 31 de diciembre del </a:t>
            </a:r>
            <a:r>
              <a:rPr lang="es-CL" dirty="0" smtClean="0">
                <a:solidFill>
                  <a:srgbClr val="4D4D4D"/>
                </a:solidFill>
              </a:rPr>
              <a:t>2021.</a:t>
            </a:r>
            <a:endParaRPr lang="es-CL" dirty="0">
              <a:solidFill>
                <a:srgbClr val="4D4D4D"/>
              </a:solidFill>
            </a:endParaRPr>
          </a:p>
        </p:txBody>
      </p:sp>
      <p:sp>
        <p:nvSpPr>
          <p:cNvPr id="3" name="Marcador de número de diapositiva 2"/>
          <p:cNvSpPr>
            <a:spLocks noGrp="1"/>
          </p:cNvSpPr>
          <p:nvPr>
            <p:ph type="sldNum" sz="quarter" idx="12"/>
          </p:nvPr>
        </p:nvSpPr>
        <p:spPr/>
        <p:txBody>
          <a:bodyPr/>
          <a:lstStyle/>
          <a:p>
            <a:fld id="{B2AA1C21-4A01-FC47-935A-F64BC8B7BE09}" type="slidenum">
              <a:rPr lang="en-US" smtClean="0"/>
              <a:t>75</a:t>
            </a:fld>
            <a:endParaRPr lang="en-US"/>
          </a:p>
        </p:txBody>
      </p:sp>
      <p:graphicFrame>
        <p:nvGraphicFramePr>
          <p:cNvPr id="7" name="Gráfico 6"/>
          <p:cNvGraphicFramePr>
            <a:graphicFrameLocks/>
          </p:cNvGraphicFramePr>
          <p:nvPr>
            <p:extLst>
              <p:ext uri="{D42A27DB-BD31-4B8C-83A1-F6EECF244321}">
                <p14:modId xmlns:p14="http://schemas.microsoft.com/office/powerpoint/2010/main" val="1499526712"/>
              </p:ext>
            </p:extLst>
          </p:nvPr>
        </p:nvGraphicFramePr>
        <p:xfrm>
          <a:off x="324997" y="1991915"/>
          <a:ext cx="8229600" cy="4115922"/>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934935283"/>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57200" y="336347"/>
            <a:ext cx="8229600" cy="804231"/>
          </a:xfrm>
        </p:spPr>
        <p:txBody>
          <a:bodyPr vert="horz" lIns="91440" tIns="45720" rIns="91440" bIns="45720" rtlCol="0" anchor="ctr">
            <a:normAutofit/>
          </a:bodyPr>
          <a:lstStyle/>
          <a:p>
            <a:pPr>
              <a:spcBef>
                <a:spcPct val="20000"/>
              </a:spcBef>
            </a:pPr>
            <a:r>
              <a:rPr lang="es-CL" sz="2800" dirty="0">
                <a:solidFill>
                  <a:srgbClr val="333333"/>
                </a:solidFill>
                <a:latin typeface="Berlin Sans FB" panose="020E0602020502020306" pitchFamily="34" charset="0"/>
                <a:ea typeface="+mn-ea"/>
                <a:cs typeface="+mn-cs"/>
              </a:rPr>
              <a:t>Plataforma de Servicios </a:t>
            </a:r>
          </a:p>
        </p:txBody>
      </p:sp>
      <p:sp>
        <p:nvSpPr>
          <p:cNvPr id="4" name="Marcador de contenido 3"/>
          <p:cNvSpPr txBox="1">
            <a:spLocks noGrp="1"/>
          </p:cNvSpPr>
          <p:nvPr>
            <p:ph idx="1"/>
          </p:nvPr>
        </p:nvSpPr>
        <p:spPr>
          <a:xfrm>
            <a:off x="313980" y="1309363"/>
            <a:ext cx="8229600" cy="584775"/>
          </a:xfrm>
          <a:prstGeom prst="rect">
            <a:avLst/>
          </a:prstGeom>
          <a:noFill/>
        </p:spPr>
        <p:txBody>
          <a:bodyPr wrap="square" rtlCol="0">
            <a:spAutoFit/>
          </a:bodyPr>
          <a:lstStyle>
            <a:defPPr>
              <a:defRPr lang="es-CL"/>
            </a:defPPr>
            <a:lvl1pPr>
              <a:defRPr sz="2400" b="1">
                <a:solidFill>
                  <a:srgbClr val="0070C0"/>
                </a:solidFill>
                <a:latin typeface="Arial"/>
                <a:cs typeface="Arial"/>
              </a:defRPr>
            </a:lvl1pPr>
          </a:lstStyle>
          <a:p>
            <a:pPr marL="0" indent="0" algn="just">
              <a:buNone/>
            </a:pPr>
            <a:r>
              <a:rPr lang="es-CL" sz="1600" b="0" dirty="0" smtClean="0">
                <a:solidFill>
                  <a:srgbClr val="4D4D4D"/>
                </a:solidFill>
                <a:latin typeface="Calibri"/>
                <a:cs typeface="Calibri"/>
              </a:rPr>
              <a:t>El número de usuarias/os atendidos por programa y su distribución regional en 2021 es la siguiente: </a:t>
            </a:r>
            <a:endParaRPr lang="es-CL" sz="1600" b="0" dirty="0">
              <a:solidFill>
                <a:srgbClr val="4D4D4D"/>
              </a:solidFill>
              <a:latin typeface="Calibri"/>
              <a:cs typeface="Calibri"/>
            </a:endParaRPr>
          </a:p>
        </p:txBody>
      </p:sp>
      <p:sp>
        <p:nvSpPr>
          <p:cNvPr id="6" name="CuadroTexto 5"/>
          <p:cNvSpPr txBox="1"/>
          <p:nvPr/>
        </p:nvSpPr>
        <p:spPr>
          <a:xfrm>
            <a:off x="251524" y="6191111"/>
            <a:ext cx="4968552" cy="461665"/>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a:t>
            </a:r>
            <a:r>
              <a:rPr lang="es-CL" dirty="0">
                <a:solidFill>
                  <a:srgbClr val="4D4D4D"/>
                </a:solidFill>
              </a:rPr>
              <a:t>Base Tesorería, 31 de diciembre del </a:t>
            </a:r>
            <a:r>
              <a:rPr lang="es-CL" dirty="0" smtClean="0">
                <a:solidFill>
                  <a:srgbClr val="4D4D4D"/>
                </a:solidFill>
              </a:rPr>
              <a:t>2021.</a:t>
            </a:r>
          </a:p>
          <a:p>
            <a:r>
              <a:rPr lang="es-ES" dirty="0" smtClean="0">
                <a:solidFill>
                  <a:srgbClr val="4D4D4D"/>
                </a:solidFill>
              </a:rPr>
              <a:t>	*</a:t>
            </a:r>
            <a:r>
              <a:rPr lang="es-CL" dirty="0" smtClean="0"/>
              <a:t> </a:t>
            </a:r>
            <a:r>
              <a:rPr lang="es-CL" u="sng" dirty="0">
                <a:hlinkClick r:id="rId2"/>
              </a:rPr>
              <a:t>https://</a:t>
            </a:r>
            <a:r>
              <a:rPr lang="es-CL" u="sng" dirty="0" smtClean="0">
                <a:hlinkClick r:id="rId2"/>
              </a:rPr>
              <a:t>sistemas.indap.cl</a:t>
            </a:r>
            <a:endParaRPr lang="es-CL" dirty="0">
              <a:solidFill>
                <a:srgbClr val="4D4D4D"/>
              </a:solidFill>
            </a:endParaRPr>
          </a:p>
        </p:txBody>
      </p:sp>
      <p:sp>
        <p:nvSpPr>
          <p:cNvPr id="3" name="Marcador de número de diapositiva 2"/>
          <p:cNvSpPr>
            <a:spLocks noGrp="1"/>
          </p:cNvSpPr>
          <p:nvPr>
            <p:ph type="sldNum" sz="quarter" idx="12"/>
          </p:nvPr>
        </p:nvSpPr>
        <p:spPr/>
        <p:txBody>
          <a:bodyPr/>
          <a:lstStyle/>
          <a:p>
            <a:fld id="{B2AA1C21-4A01-FC47-935A-F64BC8B7BE09}" type="slidenum">
              <a:rPr lang="en-US" smtClean="0"/>
              <a:t>76</a:t>
            </a:fld>
            <a:endParaRPr lang="en-US"/>
          </a:p>
        </p:txBody>
      </p:sp>
      <p:graphicFrame>
        <p:nvGraphicFramePr>
          <p:cNvPr id="5" name="Tabla 4"/>
          <p:cNvGraphicFramePr>
            <a:graphicFrameLocks noGrp="1"/>
          </p:cNvGraphicFramePr>
          <p:nvPr>
            <p:extLst>
              <p:ext uri="{D42A27DB-BD31-4B8C-83A1-F6EECF244321}">
                <p14:modId xmlns:p14="http://schemas.microsoft.com/office/powerpoint/2010/main" val="2313312872"/>
              </p:ext>
            </p:extLst>
          </p:nvPr>
        </p:nvGraphicFramePr>
        <p:xfrm>
          <a:off x="457202" y="2079705"/>
          <a:ext cx="7903027" cy="2919674"/>
        </p:xfrm>
        <a:graphic>
          <a:graphicData uri="http://schemas.openxmlformats.org/drawingml/2006/table">
            <a:tbl>
              <a:tblPr>
                <a:tableStyleId>{0505E3EF-67EA-436B-97B2-0124C06EBD24}</a:tableStyleId>
              </a:tblPr>
              <a:tblGrid>
                <a:gridCol w="1273014">
                  <a:extLst>
                    <a:ext uri="{9D8B030D-6E8A-4147-A177-3AD203B41FA5}">
                      <a16:colId xmlns:a16="http://schemas.microsoft.com/office/drawing/2014/main" xmlns="" val="20000"/>
                    </a:ext>
                  </a:extLst>
                </a:gridCol>
                <a:gridCol w="406564">
                  <a:extLst>
                    <a:ext uri="{9D8B030D-6E8A-4147-A177-3AD203B41FA5}">
                      <a16:colId xmlns:a16="http://schemas.microsoft.com/office/drawing/2014/main" xmlns="" val="20001"/>
                    </a:ext>
                  </a:extLst>
                </a:gridCol>
                <a:gridCol w="406564">
                  <a:extLst>
                    <a:ext uri="{9D8B030D-6E8A-4147-A177-3AD203B41FA5}">
                      <a16:colId xmlns:a16="http://schemas.microsoft.com/office/drawing/2014/main" xmlns="" val="20002"/>
                    </a:ext>
                  </a:extLst>
                </a:gridCol>
                <a:gridCol w="513365">
                  <a:extLst>
                    <a:ext uri="{9D8B030D-6E8A-4147-A177-3AD203B41FA5}">
                      <a16:colId xmlns:a16="http://schemas.microsoft.com/office/drawing/2014/main" xmlns="" val="20003"/>
                    </a:ext>
                  </a:extLst>
                </a:gridCol>
                <a:gridCol w="583474">
                  <a:extLst>
                    <a:ext uri="{9D8B030D-6E8A-4147-A177-3AD203B41FA5}">
                      <a16:colId xmlns:a16="http://schemas.microsoft.com/office/drawing/2014/main" xmlns="" val="20004"/>
                    </a:ext>
                  </a:extLst>
                </a:gridCol>
                <a:gridCol w="616063">
                  <a:extLst>
                    <a:ext uri="{9D8B030D-6E8A-4147-A177-3AD203B41FA5}">
                      <a16:colId xmlns:a16="http://schemas.microsoft.com/office/drawing/2014/main" xmlns="" val="20005"/>
                    </a:ext>
                  </a:extLst>
                </a:gridCol>
                <a:gridCol w="402840">
                  <a:extLst>
                    <a:ext uri="{9D8B030D-6E8A-4147-A177-3AD203B41FA5}">
                      <a16:colId xmlns:a16="http://schemas.microsoft.com/office/drawing/2014/main" xmlns="" val="20006"/>
                    </a:ext>
                  </a:extLst>
                </a:gridCol>
                <a:gridCol w="627017">
                  <a:extLst>
                    <a:ext uri="{9D8B030D-6E8A-4147-A177-3AD203B41FA5}">
                      <a16:colId xmlns:a16="http://schemas.microsoft.com/office/drawing/2014/main" xmlns="" val="20007"/>
                    </a:ext>
                  </a:extLst>
                </a:gridCol>
                <a:gridCol w="618308">
                  <a:extLst>
                    <a:ext uri="{9D8B030D-6E8A-4147-A177-3AD203B41FA5}">
                      <a16:colId xmlns:a16="http://schemas.microsoft.com/office/drawing/2014/main" xmlns="" val="20008"/>
                    </a:ext>
                  </a:extLst>
                </a:gridCol>
                <a:gridCol w="487680">
                  <a:extLst>
                    <a:ext uri="{9D8B030D-6E8A-4147-A177-3AD203B41FA5}">
                      <a16:colId xmlns:a16="http://schemas.microsoft.com/office/drawing/2014/main" xmlns="" val="20009"/>
                    </a:ext>
                  </a:extLst>
                </a:gridCol>
                <a:gridCol w="487680">
                  <a:extLst>
                    <a:ext uri="{9D8B030D-6E8A-4147-A177-3AD203B41FA5}">
                      <a16:colId xmlns:a16="http://schemas.microsoft.com/office/drawing/2014/main" xmlns="" val="20010"/>
                    </a:ext>
                  </a:extLst>
                </a:gridCol>
                <a:gridCol w="722812">
                  <a:extLst>
                    <a:ext uri="{9D8B030D-6E8A-4147-A177-3AD203B41FA5}">
                      <a16:colId xmlns:a16="http://schemas.microsoft.com/office/drawing/2014/main" xmlns="" val="20011"/>
                    </a:ext>
                  </a:extLst>
                </a:gridCol>
                <a:gridCol w="757646">
                  <a:extLst>
                    <a:ext uri="{9D8B030D-6E8A-4147-A177-3AD203B41FA5}">
                      <a16:colId xmlns:a16="http://schemas.microsoft.com/office/drawing/2014/main" xmlns="" val="20012"/>
                    </a:ext>
                  </a:extLst>
                </a:gridCol>
              </a:tblGrid>
              <a:tr h="260093">
                <a:tc>
                  <a:txBody>
                    <a:bodyPr/>
                    <a:lstStyle/>
                    <a:p>
                      <a:pPr algn="ctr" rtl="0" fontAlgn="b"/>
                      <a:r>
                        <a:rPr lang="es-CL" sz="900" b="1" u="none" strike="noStrike" dirty="0">
                          <a:effectLst/>
                        </a:rPr>
                        <a:t>Región</a:t>
                      </a:r>
                      <a:endParaRPr lang="es-CL" sz="900" b="1" i="0" u="none" strike="noStrike" dirty="0">
                        <a:solidFill>
                          <a:srgbClr val="000000"/>
                        </a:solidFill>
                        <a:effectLst/>
                        <a:latin typeface="Calibri" panose="020F0502020204030204" pitchFamily="34" charset="0"/>
                      </a:endParaRPr>
                    </a:p>
                  </a:txBody>
                  <a:tcPr marL="5002" marR="5002" marT="5002" marB="0" anchor="ctr"/>
                </a:tc>
                <a:tc>
                  <a:txBody>
                    <a:bodyPr/>
                    <a:lstStyle/>
                    <a:p>
                      <a:pPr algn="ctr" rtl="0" fontAlgn="b"/>
                      <a:r>
                        <a:rPr lang="es-CL" sz="900" b="1" u="none" strike="noStrike" dirty="0">
                          <a:effectLst/>
                        </a:rPr>
                        <a:t>Suelo</a:t>
                      </a:r>
                      <a:endParaRPr lang="es-CL" sz="900" b="1" i="0" u="none" strike="noStrike" dirty="0">
                        <a:solidFill>
                          <a:srgbClr val="000000"/>
                        </a:solidFill>
                        <a:effectLst/>
                        <a:latin typeface="Calibri" panose="020F0502020204030204" pitchFamily="34" charset="0"/>
                      </a:endParaRPr>
                    </a:p>
                  </a:txBody>
                  <a:tcPr marL="5002" marR="5002" marT="5002" marB="0" anchor="ctr"/>
                </a:tc>
                <a:tc>
                  <a:txBody>
                    <a:bodyPr/>
                    <a:lstStyle/>
                    <a:p>
                      <a:pPr algn="ctr" rtl="0" fontAlgn="b"/>
                      <a:r>
                        <a:rPr lang="es-CL" sz="900" b="1" u="none" strike="noStrike" dirty="0" smtClean="0">
                          <a:effectLst/>
                        </a:rPr>
                        <a:t>SAT </a:t>
                      </a:r>
                    </a:p>
                    <a:p>
                      <a:pPr algn="ctr" rtl="0" fontAlgn="b"/>
                      <a:r>
                        <a:rPr lang="es-CL" sz="900" b="1" u="none" strike="noStrike" dirty="0" smtClean="0">
                          <a:effectLst/>
                        </a:rPr>
                        <a:t>*</a:t>
                      </a:r>
                      <a:endParaRPr lang="es-CL" sz="900" b="1" i="0" u="none" strike="noStrike" dirty="0">
                        <a:solidFill>
                          <a:srgbClr val="000000"/>
                        </a:solidFill>
                        <a:effectLst/>
                        <a:latin typeface="Calibri" panose="020F0502020204030204" pitchFamily="34" charset="0"/>
                      </a:endParaRPr>
                    </a:p>
                  </a:txBody>
                  <a:tcPr marL="5002" marR="5002" marT="5002" marB="0" anchor="ctr"/>
                </a:tc>
                <a:tc>
                  <a:txBody>
                    <a:bodyPr/>
                    <a:lstStyle/>
                    <a:p>
                      <a:pPr algn="ctr" rtl="0" fontAlgn="b"/>
                      <a:r>
                        <a:rPr lang="es-CL" sz="900" b="1" u="none" strike="noStrike" dirty="0" smtClean="0">
                          <a:effectLst/>
                        </a:rPr>
                        <a:t>PRODESAL *</a:t>
                      </a:r>
                      <a:endParaRPr lang="es-CL" sz="900" b="1" i="0" u="none" strike="noStrike" dirty="0">
                        <a:solidFill>
                          <a:srgbClr val="000000"/>
                        </a:solidFill>
                        <a:effectLst/>
                        <a:latin typeface="Calibri" panose="020F0502020204030204" pitchFamily="34" charset="0"/>
                      </a:endParaRPr>
                    </a:p>
                  </a:txBody>
                  <a:tcPr marL="5002" marR="5002" marT="5002" marB="0" anchor="ctr"/>
                </a:tc>
                <a:tc>
                  <a:txBody>
                    <a:bodyPr/>
                    <a:lstStyle/>
                    <a:p>
                      <a:pPr algn="ctr" rtl="0" fontAlgn="b"/>
                      <a:r>
                        <a:rPr lang="es-CL" sz="900" b="1" u="none" strike="noStrike" dirty="0" smtClean="0">
                          <a:effectLst/>
                        </a:rPr>
                        <a:t>PRODEMU *</a:t>
                      </a:r>
                      <a:endParaRPr lang="es-CL" sz="900" b="1" i="0" u="none" strike="noStrike" dirty="0">
                        <a:solidFill>
                          <a:srgbClr val="000000"/>
                        </a:solidFill>
                        <a:effectLst/>
                        <a:latin typeface="Calibri" panose="020F0502020204030204" pitchFamily="34" charset="0"/>
                      </a:endParaRPr>
                    </a:p>
                  </a:txBody>
                  <a:tcPr marL="5002" marR="5002" marT="5002" marB="0" anchor="ctr"/>
                </a:tc>
                <a:tc>
                  <a:txBody>
                    <a:bodyPr/>
                    <a:lstStyle/>
                    <a:p>
                      <a:pPr algn="ctr" rtl="0" fontAlgn="b"/>
                      <a:r>
                        <a:rPr lang="es-CL" sz="900" b="1" u="none" strike="noStrike" dirty="0" smtClean="0">
                          <a:effectLst/>
                        </a:rPr>
                        <a:t>PDTI </a:t>
                      </a:r>
                    </a:p>
                    <a:p>
                      <a:pPr algn="ctr" rtl="0" fontAlgn="b"/>
                      <a:r>
                        <a:rPr lang="es-CL" sz="900" b="1" u="none" strike="noStrike" dirty="0" smtClean="0">
                          <a:effectLst/>
                        </a:rPr>
                        <a:t>*</a:t>
                      </a:r>
                      <a:endParaRPr lang="es-CL" sz="900" b="1" i="0" u="none" strike="noStrike" dirty="0">
                        <a:solidFill>
                          <a:srgbClr val="000000"/>
                        </a:solidFill>
                        <a:effectLst/>
                        <a:latin typeface="Calibri" panose="020F0502020204030204" pitchFamily="34" charset="0"/>
                      </a:endParaRPr>
                    </a:p>
                  </a:txBody>
                  <a:tcPr marL="5002" marR="5002" marT="5002" marB="0" anchor="ctr"/>
                </a:tc>
                <a:tc>
                  <a:txBody>
                    <a:bodyPr/>
                    <a:lstStyle/>
                    <a:p>
                      <a:pPr algn="ctr" rtl="0" fontAlgn="b"/>
                      <a:r>
                        <a:rPr lang="es-CL" sz="900" b="1" u="none" strike="noStrike" dirty="0" smtClean="0">
                          <a:effectLst/>
                        </a:rPr>
                        <a:t>PADIS </a:t>
                      </a:r>
                    </a:p>
                    <a:p>
                      <a:pPr algn="ctr" rtl="0" fontAlgn="b"/>
                      <a:r>
                        <a:rPr lang="es-CL" sz="900" b="1" u="none" strike="noStrike" dirty="0" smtClean="0">
                          <a:effectLst/>
                        </a:rPr>
                        <a:t>*</a:t>
                      </a:r>
                      <a:endParaRPr lang="es-CL" sz="900" b="1" i="0" u="none" strike="noStrike" dirty="0">
                        <a:solidFill>
                          <a:srgbClr val="000000"/>
                        </a:solidFill>
                        <a:effectLst/>
                        <a:latin typeface="Calibri" panose="020F0502020204030204" pitchFamily="34" charset="0"/>
                      </a:endParaRPr>
                    </a:p>
                  </a:txBody>
                  <a:tcPr marL="5002" marR="5002" marT="5002" marB="0" anchor="ctr"/>
                </a:tc>
                <a:tc>
                  <a:txBody>
                    <a:bodyPr/>
                    <a:lstStyle/>
                    <a:p>
                      <a:pPr algn="ctr" rtl="0" fontAlgn="b"/>
                      <a:r>
                        <a:rPr lang="es-CL" sz="900" b="1" u="none" strike="noStrike" dirty="0">
                          <a:effectLst/>
                        </a:rPr>
                        <a:t>Crédito Corto Plazo</a:t>
                      </a:r>
                      <a:endParaRPr lang="es-CL" sz="900" b="1" i="0" u="none" strike="noStrike" dirty="0">
                        <a:solidFill>
                          <a:srgbClr val="000000"/>
                        </a:solidFill>
                        <a:effectLst/>
                        <a:latin typeface="Calibri" panose="020F0502020204030204" pitchFamily="34" charset="0"/>
                      </a:endParaRPr>
                    </a:p>
                  </a:txBody>
                  <a:tcPr marL="5002" marR="5002" marT="5002" marB="0" anchor="ctr"/>
                </a:tc>
                <a:tc>
                  <a:txBody>
                    <a:bodyPr/>
                    <a:lstStyle/>
                    <a:p>
                      <a:pPr algn="ctr" rtl="0" fontAlgn="b"/>
                      <a:r>
                        <a:rPr lang="es-CL" sz="900" b="1" u="none" strike="noStrike" dirty="0">
                          <a:effectLst/>
                        </a:rPr>
                        <a:t>Crédito Largo Plazo</a:t>
                      </a:r>
                      <a:endParaRPr lang="es-CL" sz="900" b="1" i="0" u="none" strike="noStrike" dirty="0">
                        <a:solidFill>
                          <a:srgbClr val="000000"/>
                        </a:solidFill>
                        <a:effectLst/>
                        <a:latin typeface="Calibri" panose="020F0502020204030204" pitchFamily="34" charset="0"/>
                      </a:endParaRPr>
                    </a:p>
                  </a:txBody>
                  <a:tcPr marL="5002" marR="5002" marT="5002" marB="0" anchor="ctr"/>
                </a:tc>
                <a:tc>
                  <a:txBody>
                    <a:bodyPr/>
                    <a:lstStyle/>
                    <a:p>
                      <a:pPr algn="ctr" rtl="0" fontAlgn="b"/>
                      <a:r>
                        <a:rPr lang="es-CL" sz="900" b="1" u="none" strike="noStrike" dirty="0">
                          <a:effectLst/>
                        </a:rPr>
                        <a:t>Riego</a:t>
                      </a:r>
                      <a:endParaRPr lang="es-CL" sz="900" b="1" i="0" u="none" strike="noStrike" dirty="0">
                        <a:solidFill>
                          <a:srgbClr val="000000"/>
                        </a:solidFill>
                        <a:effectLst/>
                        <a:latin typeface="Calibri" panose="020F0502020204030204" pitchFamily="34" charset="0"/>
                      </a:endParaRPr>
                    </a:p>
                  </a:txBody>
                  <a:tcPr marL="5002" marR="5002" marT="5002" marB="0" anchor="ctr"/>
                </a:tc>
                <a:tc>
                  <a:txBody>
                    <a:bodyPr/>
                    <a:lstStyle/>
                    <a:p>
                      <a:pPr algn="ctr" rtl="0" fontAlgn="b"/>
                      <a:r>
                        <a:rPr lang="es-CL" sz="900" b="1" u="none" strike="noStrike" dirty="0">
                          <a:effectLst/>
                        </a:rPr>
                        <a:t>PDI</a:t>
                      </a:r>
                      <a:endParaRPr lang="es-CL" sz="900" b="1" i="0" u="none" strike="noStrike" dirty="0">
                        <a:solidFill>
                          <a:srgbClr val="000000"/>
                        </a:solidFill>
                        <a:effectLst/>
                        <a:latin typeface="Calibri" panose="020F0502020204030204" pitchFamily="34" charset="0"/>
                      </a:endParaRPr>
                    </a:p>
                  </a:txBody>
                  <a:tcPr marL="5002" marR="5002" marT="5002" marB="0" anchor="ctr"/>
                </a:tc>
                <a:tc>
                  <a:txBody>
                    <a:bodyPr/>
                    <a:lstStyle/>
                    <a:p>
                      <a:pPr algn="ctr" rtl="0" fontAlgn="b"/>
                      <a:r>
                        <a:rPr lang="es-CL" sz="900" b="1" u="none" strike="noStrike" dirty="0">
                          <a:effectLst/>
                        </a:rPr>
                        <a:t>Praderas</a:t>
                      </a:r>
                      <a:endParaRPr lang="es-CL" sz="900" b="1" i="0" u="none" strike="noStrike" dirty="0">
                        <a:solidFill>
                          <a:srgbClr val="000000"/>
                        </a:solidFill>
                        <a:effectLst/>
                        <a:latin typeface="Calibri" panose="020F0502020204030204" pitchFamily="34" charset="0"/>
                      </a:endParaRPr>
                    </a:p>
                  </a:txBody>
                  <a:tcPr marL="5002" marR="5002" marT="5002" marB="0" anchor="ctr"/>
                </a:tc>
                <a:tc>
                  <a:txBody>
                    <a:bodyPr/>
                    <a:lstStyle/>
                    <a:p>
                      <a:pPr algn="ctr" rtl="0" fontAlgn="b"/>
                      <a:r>
                        <a:rPr lang="es-CL" sz="900" b="1" u="none" strike="noStrike" dirty="0">
                          <a:effectLst/>
                        </a:rPr>
                        <a:t>Emergencia</a:t>
                      </a:r>
                      <a:endParaRPr lang="es-CL" sz="900" b="1" i="0" u="none" strike="noStrike" dirty="0">
                        <a:solidFill>
                          <a:srgbClr val="000000"/>
                        </a:solidFill>
                        <a:effectLst/>
                        <a:latin typeface="Calibri" panose="020F0502020204030204" pitchFamily="34" charset="0"/>
                      </a:endParaRPr>
                    </a:p>
                  </a:txBody>
                  <a:tcPr marL="5002" marR="5002" marT="5002" marB="0" anchor="ctr"/>
                </a:tc>
                <a:extLst>
                  <a:ext uri="{0D108BD9-81ED-4DB2-BD59-A6C34878D82A}">
                    <a16:rowId xmlns:a16="http://schemas.microsoft.com/office/drawing/2014/main" xmlns="" val="10000"/>
                  </a:ext>
                </a:extLst>
              </a:tr>
              <a:tr h="100036">
                <a:tc>
                  <a:txBody>
                    <a:bodyPr/>
                    <a:lstStyle/>
                    <a:p>
                      <a:pPr algn="l" rtl="0" fontAlgn="b"/>
                      <a:r>
                        <a:rPr lang="es-CL" sz="1050" u="none" strike="noStrike">
                          <a:effectLst/>
                        </a:rPr>
                        <a:t>ARICA Y PARINACOTA</a:t>
                      </a:r>
                      <a:endParaRPr lang="es-CL" sz="1050" b="1"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a:effectLst/>
                        </a:rPr>
                        <a:t>148</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176</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121</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29</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343</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0</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422</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198</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72</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6</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0</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0</a:t>
                      </a:r>
                      <a:endParaRPr lang="es-CL" sz="1050" b="0" i="0" u="none" strike="noStrike">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xmlns="" val="10001"/>
                  </a:ext>
                </a:extLst>
              </a:tr>
              <a:tr h="100036">
                <a:tc>
                  <a:txBody>
                    <a:bodyPr/>
                    <a:lstStyle/>
                    <a:p>
                      <a:pPr algn="l" rtl="0" fontAlgn="b"/>
                      <a:r>
                        <a:rPr lang="es-CL" sz="1050" u="none" strike="noStrike">
                          <a:effectLst/>
                        </a:rPr>
                        <a:t>TARAPACA</a:t>
                      </a:r>
                      <a:endParaRPr lang="es-CL" sz="1050" b="1"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354</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0</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0</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47</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1.043</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0</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152</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59</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29</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2</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0</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0</a:t>
                      </a:r>
                      <a:endParaRPr lang="es-CL" sz="1050" b="0" i="0" u="none" strike="noStrike">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xmlns="" val="10002"/>
                  </a:ext>
                </a:extLst>
              </a:tr>
              <a:tr h="100036">
                <a:tc>
                  <a:txBody>
                    <a:bodyPr/>
                    <a:lstStyle/>
                    <a:p>
                      <a:pPr algn="l" rtl="0" fontAlgn="b"/>
                      <a:r>
                        <a:rPr lang="es-CL" sz="1050" u="none" strike="noStrike">
                          <a:effectLst/>
                        </a:rPr>
                        <a:t>ANTOFAGASTA</a:t>
                      </a:r>
                      <a:endParaRPr lang="es-CL" sz="1050" b="1"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330</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12</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279</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18</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a:effectLst/>
                        </a:rPr>
                        <a:t>511</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0</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187</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169</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81</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12</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0</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23</a:t>
                      </a:r>
                      <a:endParaRPr lang="es-CL" sz="1050" b="0" i="0" u="none" strike="noStrike">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xmlns="" val="10003"/>
                  </a:ext>
                </a:extLst>
              </a:tr>
              <a:tr h="100036">
                <a:tc>
                  <a:txBody>
                    <a:bodyPr/>
                    <a:lstStyle/>
                    <a:p>
                      <a:pPr algn="l" rtl="0" fontAlgn="b"/>
                      <a:r>
                        <a:rPr lang="es-CL" sz="1050" u="none" strike="noStrike">
                          <a:effectLst/>
                        </a:rPr>
                        <a:t>ATACAMA</a:t>
                      </a:r>
                      <a:endParaRPr lang="es-CL" sz="1050" b="1"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227</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150</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916</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17</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a:effectLst/>
                        </a:rPr>
                        <a:t>80</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0</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162</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134</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130</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11</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0</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0</a:t>
                      </a:r>
                      <a:endParaRPr lang="es-CL" sz="1050" b="0" i="0" u="none" strike="noStrike">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xmlns="" val="10004"/>
                  </a:ext>
                </a:extLst>
              </a:tr>
              <a:tr h="100036">
                <a:tc>
                  <a:txBody>
                    <a:bodyPr/>
                    <a:lstStyle/>
                    <a:p>
                      <a:pPr algn="l" rtl="0" fontAlgn="b"/>
                      <a:r>
                        <a:rPr lang="es-CL" sz="1050" u="none" strike="noStrike">
                          <a:effectLst/>
                        </a:rPr>
                        <a:t>COQUIMBO</a:t>
                      </a:r>
                      <a:endParaRPr lang="es-CL" sz="1050" b="1"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251</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226</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3.295</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a:effectLst/>
                        </a:rPr>
                        <a:t>86</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a:effectLst/>
                        </a:rPr>
                        <a:t>0</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2.292</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1.021</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894</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565</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3</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19</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5.338</a:t>
                      </a:r>
                      <a:endParaRPr lang="es-CL" sz="1050" b="0" i="0" u="none" strike="noStrike" dirty="0">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xmlns="" val="10005"/>
                  </a:ext>
                </a:extLst>
              </a:tr>
              <a:tr h="100036">
                <a:tc>
                  <a:txBody>
                    <a:bodyPr/>
                    <a:lstStyle/>
                    <a:p>
                      <a:pPr algn="l" rtl="0" fontAlgn="b"/>
                      <a:r>
                        <a:rPr lang="es-CL" sz="1050" u="none" strike="noStrike">
                          <a:effectLst/>
                        </a:rPr>
                        <a:t>VALPARAISO</a:t>
                      </a:r>
                      <a:endParaRPr lang="es-CL" sz="1050" b="1"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290</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1.383</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5.249</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79</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a:effectLst/>
                        </a:rPr>
                        <a:t>110</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0</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1.228</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1.910</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744</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6</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96</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3.049</a:t>
                      </a:r>
                      <a:endParaRPr lang="es-CL" sz="1050" b="0" i="0" u="none" strike="noStrike" dirty="0">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xmlns="" val="10006"/>
                  </a:ext>
                </a:extLst>
              </a:tr>
              <a:tr h="100036">
                <a:tc>
                  <a:txBody>
                    <a:bodyPr/>
                    <a:lstStyle/>
                    <a:p>
                      <a:pPr algn="l" rtl="0" fontAlgn="b"/>
                      <a:r>
                        <a:rPr lang="es-CL" sz="1050" u="none" strike="noStrike">
                          <a:effectLst/>
                        </a:rPr>
                        <a:t>METROPOLITANA</a:t>
                      </a:r>
                      <a:endParaRPr lang="es-CL" sz="1050" b="1"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295</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a:effectLst/>
                        </a:rPr>
                        <a:t>811</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3.780</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166</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a:effectLst/>
                        </a:rPr>
                        <a:t>0</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0</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a:effectLst/>
                        </a:rPr>
                        <a:t>755</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a:effectLst/>
                        </a:rPr>
                        <a:t>698</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219</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6</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88</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1.239</a:t>
                      </a:r>
                      <a:endParaRPr lang="es-CL" sz="1050" b="0" i="0" u="none" strike="noStrike" dirty="0">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xmlns="" val="10007"/>
                  </a:ext>
                </a:extLst>
              </a:tr>
              <a:tr h="100036">
                <a:tc>
                  <a:txBody>
                    <a:bodyPr/>
                    <a:lstStyle/>
                    <a:p>
                      <a:pPr algn="l" rtl="0" fontAlgn="b"/>
                      <a:r>
                        <a:rPr lang="es-CL" sz="1050" u="none" strike="noStrike" dirty="0" smtClean="0">
                          <a:effectLst/>
                        </a:rPr>
                        <a:t>O'HIGGINS</a:t>
                      </a:r>
                      <a:endParaRPr lang="es-CL" sz="1050" b="1"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1.180</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2.325</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7.802</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69</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a:effectLst/>
                        </a:rPr>
                        <a:t>0</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0</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3.074</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1.711</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964</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4</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941</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2.174</a:t>
                      </a:r>
                      <a:endParaRPr lang="es-CL" sz="1050" b="0" i="0" u="none" strike="noStrike" dirty="0">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xmlns="" val="10008"/>
                  </a:ext>
                </a:extLst>
              </a:tr>
              <a:tr h="100036">
                <a:tc>
                  <a:txBody>
                    <a:bodyPr/>
                    <a:lstStyle/>
                    <a:p>
                      <a:pPr algn="l" rtl="0" fontAlgn="b"/>
                      <a:r>
                        <a:rPr lang="es-CL" sz="1050" u="none" strike="noStrike" dirty="0">
                          <a:effectLst/>
                        </a:rPr>
                        <a:t>MAULE</a:t>
                      </a:r>
                      <a:endParaRPr lang="es-CL" sz="1050" b="1"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1.854</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3.681</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12.726</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134</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a:effectLst/>
                        </a:rPr>
                        <a:t>0</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0</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4.826</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3.951</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855</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69</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1.205</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10.870</a:t>
                      </a:r>
                      <a:endParaRPr lang="es-CL" sz="1050" b="0" i="0" u="none" strike="noStrike" dirty="0">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xmlns="" val="10009"/>
                  </a:ext>
                </a:extLst>
              </a:tr>
              <a:tr h="100036">
                <a:tc>
                  <a:txBody>
                    <a:bodyPr/>
                    <a:lstStyle/>
                    <a:p>
                      <a:pPr algn="l" rtl="0" fontAlgn="b"/>
                      <a:r>
                        <a:rPr lang="es-CL" sz="1050" u="none" strike="noStrike" dirty="0">
                          <a:effectLst/>
                        </a:rPr>
                        <a:t>ÑUBLE</a:t>
                      </a:r>
                      <a:endParaRPr lang="es-CL" sz="1050" b="1"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1.364</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a:effectLst/>
                        </a:rPr>
                        <a:t>0</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8.206</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173</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a:effectLst/>
                        </a:rPr>
                        <a:t>0</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0</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2.386</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1.694</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376</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24</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1.500</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5.000</a:t>
                      </a:r>
                      <a:endParaRPr lang="es-CL" sz="1050" b="0" i="0" u="none" strike="noStrike" dirty="0">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xmlns="" val="10010"/>
                  </a:ext>
                </a:extLst>
              </a:tr>
              <a:tr h="100036">
                <a:tc>
                  <a:txBody>
                    <a:bodyPr/>
                    <a:lstStyle/>
                    <a:p>
                      <a:pPr algn="l" rtl="0" fontAlgn="b"/>
                      <a:r>
                        <a:rPr lang="es-CL" sz="1050" u="none" strike="noStrike" dirty="0">
                          <a:effectLst/>
                        </a:rPr>
                        <a:t>BIO </a:t>
                      </a:r>
                      <a:r>
                        <a:rPr lang="es-CL" sz="1050" u="none" strike="noStrike" dirty="0" err="1">
                          <a:effectLst/>
                        </a:rPr>
                        <a:t>BIO</a:t>
                      </a:r>
                      <a:endParaRPr lang="es-CL" sz="1050" b="1"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1.241</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a:effectLst/>
                        </a:rPr>
                        <a:t>479</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6.860</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98</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4.184</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0</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2.258</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1.758</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291</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31</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1.453</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2.170</a:t>
                      </a:r>
                      <a:endParaRPr lang="es-CL" sz="1050" b="0" i="0" u="none" strike="noStrike" dirty="0">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xmlns="" val="10011"/>
                  </a:ext>
                </a:extLst>
              </a:tr>
              <a:tr h="100036">
                <a:tc>
                  <a:txBody>
                    <a:bodyPr/>
                    <a:lstStyle/>
                    <a:p>
                      <a:pPr algn="l" rtl="0" fontAlgn="b"/>
                      <a:r>
                        <a:rPr lang="es-CL" sz="1050" u="none" strike="noStrike" dirty="0">
                          <a:effectLst/>
                        </a:rPr>
                        <a:t>ARAUCANÍA</a:t>
                      </a:r>
                      <a:endParaRPr lang="es-CL" sz="1050" b="1"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3.884</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a:effectLst/>
                        </a:rPr>
                        <a:t>992</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4.727</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131</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34.356</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0</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6.763</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5.184</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971</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1.301</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4.506</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2.139</a:t>
                      </a:r>
                      <a:endParaRPr lang="es-CL" sz="1050" b="0" i="0" u="none" strike="noStrike" dirty="0">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xmlns="" val="10012"/>
                  </a:ext>
                </a:extLst>
              </a:tr>
              <a:tr h="100036">
                <a:tc>
                  <a:txBody>
                    <a:bodyPr/>
                    <a:lstStyle/>
                    <a:p>
                      <a:pPr algn="l" rtl="0" fontAlgn="b"/>
                      <a:r>
                        <a:rPr lang="es-CL" sz="1050" u="none" strike="noStrike" dirty="0">
                          <a:effectLst/>
                        </a:rPr>
                        <a:t>LOS RIOS</a:t>
                      </a:r>
                      <a:endParaRPr lang="es-CL" sz="1050" b="1"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2.008</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a:effectLst/>
                        </a:rPr>
                        <a:t>735</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4.213</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100</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3.299</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0</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3.466</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3.035</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543</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45</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1.749</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a:effectLst/>
                        </a:rPr>
                        <a:t>7</a:t>
                      </a:r>
                      <a:endParaRPr lang="es-CL" sz="1050" b="0" i="0" u="none" strike="noStrike" dirty="0">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xmlns="" val="10013"/>
                  </a:ext>
                </a:extLst>
              </a:tr>
              <a:tr h="100036">
                <a:tc>
                  <a:txBody>
                    <a:bodyPr/>
                    <a:lstStyle/>
                    <a:p>
                      <a:pPr algn="l" rtl="0" fontAlgn="b"/>
                      <a:r>
                        <a:rPr lang="es-CL" sz="1050" u="none" strike="noStrike" dirty="0">
                          <a:effectLst/>
                        </a:rPr>
                        <a:t>LOS LAGOS</a:t>
                      </a:r>
                      <a:endParaRPr lang="es-CL" sz="1050" b="1"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3.898</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1.603</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9.513</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64</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4.745</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0</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5.158</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5.366</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237</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26</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3.637</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2.326</a:t>
                      </a:r>
                      <a:endParaRPr lang="es-CL" sz="1050" b="0" i="0" u="none" strike="noStrike" dirty="0">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xmlns="" val="10014"/>
                  </a:ext>
                </a:extLst>
              </a:tr>
              <a:tr h="100036">
                <a:tc>
                  <a:txBody>
                    <a:bodyPr/>
                    <a:lstStyle/>
                    <a:p>
                      <a:pPr algn="l" rtl="0" fontAlgn="b"/>
                      <a:r>
                        <a:rPr lang="es-ES" sz="1050" u="none" strike="noStrike" dirty="0" smtClean="0">
                          <a:effectLst/>
                        </a:rPr>
                        <a:t>AYSEN</a:t>
                      </a:r>
                      <a:endParaRPr lang="es-ES" sz="1050" b="1"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367</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38</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832</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62</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40</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0</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smtClean="0">
                          <a:effectLst/>
                        </a:rPr>
                        <a:t>697</a:t>
                      </a:r>
                      <a:endParaRPr lang="es-CL" sz="1050" b="0" i="0" u="none" strike="noStrike" dirty="0">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723</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66</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76</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126</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a:effectLst/>
                        </a:rPr>
                        <a:t>57</a:t>
                      </a:r>
                      <a:endParaRPr lang="es-CL" sz="1050" b="0" i="0" u="none" strike="noStrike" dirty="0">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xmlns="" val="10015"/>
                  </a:ext>
                </a:extLst>
              </a:tr>
              <a:tr h="100036">
                <a:tc>
                  <a:txBody>
                    <a:bodyPr/>
                    <a:lstStyle/>
                    <a:p>
                      <a:pPr algn="l" rtl="0" fontAlgn="b"/>
                      <a:r>
                        <a:rPr lang="es-CL" sz="1050" u="none" strike="noStrike">
                          <a:effectLst/>
                        </a:rPr>
                        <a:t>MAGALLANES</a:t>
                      </a:r>
                      <a:endParaRPr lang="es-CL" sz="1050" b="1"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46</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68</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253</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0</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0</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0</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87</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158</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33</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0</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a:effectLst/>
                        </a:rPr>
                        <a:t>27</a:t>
                      </a:r>
                      <a:endParaRPr lang="es-CL" sz="1050" b="0" i="0" u="none" strike="noStrike">
                        <a:solidFill>
                          <a:srgbClr val="000000"/>
                        </a:solidFill>
                        <a:effectLst/>
                        <a:latin typeface="Calibri" panose="020F0502020204030204" pitchFamily="34" charset="0"/>
                      </a:endParaRPr>
                    </a:p>
                  </a:txBody>
                  <a:tcPr marL="5002" marR="5002" marT="5002" marB="0" anchor="b"/>
                </a:tc>
                <a:tc>
                  <a:txBody>
                    <a:bodyPr/>
                    <a:lstStyle/>
                    <a:p>
                      <a:pPr algn="r" rtl="0" fontAlgn="b"/>
                      <a:r>
                        <a:rPr lang="es-CL" sz="1050" u="none" strike="noStrike" dirty="0">
                          <a:effectLst/>
                        </a:rPr>
                        <a:t>0</a:t>
                      </a:r>
                      <a:endParaRPr lang="es-CL" sz="1050" b="0" i="0" u="none" strike="noStrike" dirty="0">
                        <a:solidFill>
                          <a:srgbClr val="000000"/>
                        </a:solidFill>
                        <a:effectLst/>
                        <a:latin typeface="Calibri" panose="020F0502020204030204" pitchFamily="34" charset="0"/>
                      </a:endParaRPr>
                    </a:p>
                  </a:txBody>
                  <a:tcPr marL="5002" marR="5002" marT="5002" marB="0" anchor="b"/>
                </a:tc>
                <a:extLst>
                  <a:ext uri="{0D108BD9-81ED-4DB2-BD59-A6C34878D82A}">
                    <a16:rowId xmlns:a16="http://schemas.microsoft.com/office/drawing/2014/main" xmlns="" val="10016"/>
                  </a:ext>
                </a:extLst>
              </a:tr>
            </a:tbl>
          </a:graphicData>
        </a:graphic>
      </p:graphicFrame>
    </p:spTree>
    <p:extLst>
      <p:ext uri="{BB962C8B-B14F-4D97-AF65-F5344CB8AC3E}">
        <p14:creationId xmlns:p14="http://schemas.microsoft.com/office/powerpoint/2010/main" val="1782312842"/>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Marcador de contenido 4"/>
          <p:cNvSpPr txBox="1">
            <a:spLocks noGrp="1"/>
          </p:cNvSpPr>
          <p:nvPr>
            <p:ph idx="1"/>
          </p:nvPr>
        </p:nvSpPr>
        <p:spPr>
          <a:xfrm>
            <a:off x="313980" y="1224353"/>
            <a:ext cx="8229600" cy="338554"/>
          </a:xfrm>
          <a:prstGeom prst="rect">
            <a:avLst/>
          </a:prstGeom>
          <a:noFill/>
        </p:spPr>
        <p:txBody>
          <a:bodyPr wrap="square" rtlCol="0">
            <a:spAutoFit/>
          </a:bodyPr>
          <a:lstStyle>
            <a:defPPr>
              <a:defRPr lang="es-CL"/>
            </a:defPPr>
            <a:lvl1pPr>
              <a:defRPr sz="2400" b="1">
                <a:solidFill>
                  <a:srgbClr val="0070C0"/>
                </a:solidFill>
                <a:latin typeface="Arial"/>
                <a:cs typeface="Arial"/>
              </a:defRPr>
            </a:lvl1pPr>
          </a:lstStyle>
          <a:p>
            <a:pPr marL="0" indent="0" algn="just" defTabSz="457200" eaLnBrk="0" fontAlgn="base" hangingPunct="0">
              <a:spcBef>
                <a:spcPct val="0"/>
              </a:spcBef>
              <a:spcAft>
                <a:spcPct val="0"/>
              </a:spcAft>
              <a:buNone/>
            </a:pPr>
            <a:r>
              <a:rPr lang="es-CL" sz="1600" b="0" dirty="0" smtClean="0">
                <a:solidFill>
                  <a:srgbClr val="4D4D4D"/>
                </a:solidFill>
                <a:latin typeface="Calibri"/>
                <a:ea typeface="MS PGothic" pitchFamily="34" charset="-128"/>
                <a:cs typeface="Calibri"/>
              </a:rPr>
              <a:t>El presupuesto (M$) por programa del año 2021, se observa en el siguiente gráfico: </a:t>
            </a:r>
            <a:endParaRPr lang="es-CL" sz="1600" b="0" dirty="0">
              <a:solidFill>
                <a:srgbClr val="4D4D4D"/>
              </a:solidFill>
              <a:latin typeface="Calibri"/>
              <a:ea typeface="MS PGothic" pitchFamily="34" charset="-128"/>
              <a:cs typeface="Calibri"/>
            </a:endParaRPr>
          </a:p>
        </p:txBody>
      </p:sp>
      <p:sp>
        <p:nvSpPr>
          <p:cNvPr id="8" name="CuadroTexto 7"/>
          <p:cNvSpPr txBox="1"/>
          <p:nvPr/>
        </p:nvSpPr>
        <p:spPr>
          <a:xfrm>
            <a:off x="313980" y="6199008"/>
            <a:ext cx="8080243"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a:t>
            </a:r>
            <a:r>
              <a:rPr lang="es-CL" dirty="0">
                <a:solidFill>
                  <a:srgbClr val="4D4D4D"/>
                </a:solidFill>
              </a:rPr>
              <a:t>SIGFE, </a:t>
            </a:r>
            <a:r>
              <a:rPr lang="es-CL" dirty="0" smtClean="0">
                <a:solidFill>
                  <a:srgbClr val="4D4D4D"/>
                </a:solidFill>
              </a:rPr>
              <a:t>31 </a:t>
            </a:r>
            <a:r>
              <a:rPr lang="es-CL" dirty="0">
                <a:solidFill>
                  <a:srgbClr val="4D4D4D"/>
                </a:solidFill>
              </a:rPr>
              <a:t>de </a:t>
            </a:r>
            <a:r>
              <a:rPr lang="es-CL" dirty="0" smtClean="0">
                <a:solidFill>
                  <a:srgbClr val="4D4D4D"/>
                </a:solidFill>
              </a:rPr>
              <a:t>diciembre del 2021.</a:t>
            </a:r>
            <a:endParaRPr lang="es-CL" dirty="0">
              <a:solidFill>
                <a:srgbClr val="4D4D4D"/>
              </a:solidFill>
            </a:endParaRPr>
          </a:p>
        </p:txBody>
      </p:sp>
      <p:sp>
        <p:nvSpPr>
          <p:cNvPr id="7" name="Título 1"/>
          <p:cNvSpPr>
            <a:spLocks noGrp="1"/>
          </p:cNvSpPr>
          <p:nvPr>
            <p:ph type="title"/>
          </p:nvPr>
        </p:nvSpPr>
        <p:spPr>
          <a:xfrm>
            <a:off x="457200" y="420122"/>
            <a:ext cx="8229600" cy="804231"/>
          </a:xfrm>
        </p:spPr>
        <p:txBody>
          <a:bodyPr vert="horz" lIns="91440" tIns="45720" rIns="91440" bIns="45720" rtlCol="0" anchor="ctr">
            <a:normAutofit/>
          </a:bodyPr>
          <a:lstStyle/>
          <a:p>
            <a:pPr>
              <a:spcBef>
                <a:spcPct val="20000"/>
              </a:spcBef>
            </a:pPr>
            <a:r>
              <a:rPr lang="es-CL" sz="2800" dirty="0">
                <a:solidFill>
                  <a:srgbClr val="333333"/>
                </a:solidFill>
                <a:latin typeface="Berlin Sans FB" panose="020E0602020502020306" pitchFamily="34" charset="0"/>
                <a:ea typeface="+mn-ea"/>
                <a:cs typeface="+mn-cs"/>
              </a:rPr>
              <a:t>Plataforma de Servicios </a:t>
            </a:r>
          </a:p>
        </p:txBody>
      </p:sp>
      <p:sp>
        <p:nvSpPr>
          <p:cNvPr id="2" name="Marcador de número de diapositiva 1"/>
          <p:cNvSpPr>
            <a:spLocks noGrp="1"/>
          </p:cNvSpPr>
          <p:nvPr>
            <p:ph type="sldNum" sz="quarter" idx="12"/>
          </p:nvPr>
        </p:nvSpPr>
        <p:spPr/>
        <p:txBody>
          <a:bodyPr/>
          <a:lstStyle/>
          <a:p>
            <a:fld id="{B2AA1C21-4A01-FC47-935A-F64BC8B7BE09}" type="slidenum">
              <a:rPr lang="en-US" smtClean="0"/>
              <a:t>77</a:t>
            </a:fld>
            <a:endParaRPr lang="en-US"/>
          </a:p>
        </p:txBody>
      </p:sp>
      <p:graphicFrame>
        <p:nvGraphicFramePr>
          <p:cNvPr id="9" name="Gráfico 8"/>
          <p:cNvGraphicFramePr>
            <a:graphicFrameLocks/>
          </p:cNvGraphicFramePr>
          <p:nvPr>
            <p:extLst>
              <p:ext uri="{D42A27DB-BD31-4B8C-83A1-F6EECF244321}">
                <p14:modId xmlns:p14="http://schemas.microsoft.com/office/powerpoint/2010/main" val="2755027693"/>
              </p:ext>
            </p:extLst>
          </p:nvPr>
        </p:nvGraphicFramePr>
        <p:xfrm>
          <a:off x="457200" y="1785256"/>
          <a:ext cx="7754983" cy="416828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8838121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CuadroTexto 4"/>
          <p:cNvSpPr txBox="1"/>
          <p:nvPr/>
        </p:nvSpPr>
        <p:spPr>
          <a:xfrm>
            <a:off x="457200" y="1035421"/>
            <a:ext cx="7386618" cy="338554"/>
          </a:xfrm>
          <a:prstGeom prst="rect">
            <a:avLst/>
          </a:prstGeom>
          <a:noFill/>
        </p:spPr>
        <p:txBody>
          <a:bodyPr wrap="square" rtlCol="0">
            <a:spAutoFit/>
          </a:bodyPr>
          <a:lstStyle>
            <a:defPPr>
              <a:defRPr lang="es-CL"/>
            </a:defPPr>
            <a:lvl1pPr>
              <a:defRPr sz="2400" b="1">
                <a:solidFill>
                  <a:srgbClr val="0070C0"/>
                </a:solidFill>
                <a:latin typeface="Arial"/>
                <a:cs typeface="Arial"/>
              </a:defRPr>
            </a:lvl1pPr>
          </a:lstStyle>
          <a:p>
            <a:pPr algn="just" defTabSz="457200" eaLnBrk="0" fontAlgn="base" hangingPunct="0">
              <a:spcBef>
                <a:spcPct val="0"/>
              </a:spcBef>
              <a:spcAft>
                <a:spcPct val="0"/>
              </a:spcAft>
            </a:pPr>
            <a:r>
              <a:rPr lang="es-CL" sz="1600" b="0" dirty="0" smtClean="0">
                <a:solidFill>
                  <a:srgbClr val="4D4D4D"/>
                </a:solidFill>
                <a:latin typeface="Calibri"/>
                <a:ea typeface="MS PGothic" pitchFamily="34" charset="-128"/>
                <a:cs typeface="Calibri"/>
              </a:rPr>
              <a:t>La asignación del presupuesto por programa, durante el 2021 fue la siguiente: </a:t>
            </a:r>
            <a:endParaRPr lang="es-CL" sz="1600" b="0" dirty="0">
              <a:solidFill>
                <a:srgbClr val="4D4D4D"/>
              </a:solidFill>
              <a:latin typeface="Calibri"/>
              <a:ea typeface="MS PGothic" pitchFamily="34" charset="-128"/>
              <a:cs typeface="Calibri"/>
            </a:endParaRPr>
          </a:p>
        </p:txBody>
      </p:sp>
      <p:sp>
        <p:nvSpPr>
          <p:cNvPr id="9" name="CuadroTexto 8"/>
          <p:cNvSpPr txBox="1"/>
          <p:nvPr/>
        </p:nvSpPr>
        <p:spPr>
          <a:xfrm>
            <a:off x="313980" y="6212436"/>
            <a:ext cx="8080243"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a:t>
            </a:r>
            <a:r>
              <a:rPr lang="es-CL" dirty="0">
                <a:solidFill>
                  <a:srgbClr val="4D4D4D"/>
                </a:solidFill>
              </a:rPr>
              <a:t>SIGFE, 31 de diciembre del </a:t>
            </a:r>
            <a:r>
              <a:rPr lang="es-CL" dirty="0" smtClean="0">
                <a:solidFill>
                  <a:srgbClr val="4D4D4D"/>
                </a:solidFill>
              </a:rPr>
              <a:t>2021.</a:t>
            </a:r>
            <a:endParaRPr lang="es-CL" dirty="0">
              <a:solidFill>
                <a:srgbClr val="4D4D4D"/>
              </a:solidFill>
            </a:endParaRPr>
          </a:p>
        </p:txBody>
      </p:sp>
      <p:sp>
        <p:nvSpPr>
          <p:cNvPr id="7" name="Título 1"/>
          <p:cNvSpPr>
            <a:spLocks noGrp="1"/>
          </p:cNvSpPr>
          <p:nvPr>
            <p:ph type="title"/>
          </p:nvPr>
        </p:nvSpPr>
        <p:spPr>
          <a:xfrm>
            <a:off x="457200" y="361140"/>
            <a:ext cx="8229600" cy="804231"/>
          </a:xfrm>
        </p:spPr>
        <p:txBody>
          <a:bodyPr vert="horz" lIns="91440" tIns="45720" rIns="91440" bIns="45720" rtlCol="0" anchor="ctr">
            <a:normAutofit/>
          </a:bodyPr>
          <a:lstStyle/>
          <a:p>
            <a:pPr>
              <a:spcBef>
                <a:spcPct val="20000"/>
              </a:spcBef>
            </a:pPr>
            <a:r>
              <a:rPr lang="es-CL" sz="2800" dirty="0">
                <a:solidFill>
                  <a:srgbClr val="333333"/>
                </a:solidFill>
                <a:latin typeface="Berlin Sans FB" panose="020E0602020502020306" pitchFamily="34" charset="0"/>
                <a:ea typeface="+mn-ea"/>
                <a:cs typeface="+mn-cs"/>
              </a:rPr>
              <a:t>Plataforma de Servicios </a:t>
            </a:r>
          </a:p>
        </p:txBody>
      </p:sp>
      <p:sp>
        <p:nvSpPr>
          <p:cNvPr id="2" name="Marcador de número de diapositiva 1"/>
          <p:cNvSpPr>
            <a:spLocks noGrp="1"/>
          </p:cNvSpPr>
          <p:nvPr>
            <p:ph type="sldNum" sz="quarter" idx="12"/>
          </p:nvPr>
        </p:nvSpPr>
        <p:spPr/>
        <p:txBody>
          <a:bodyPr/>
          <a:lstStyle/>
          <a:p>
            <a:fld id="{B2AA1C21-4A01-FC47-935A-F64BC8B7BE09}" type="slidenum">
              <a:rPr lang="en-US" smtClean="0"/>
              <a:t>78</a:t>
            </a:fld>
            <a:endParaRPr lang="en-US"/>
          </a:p>
        </p:txBody>
      </p:sp>
      <p:graphicFrame>
        <p:nvGraphicFramePr>
          <p:cNvPr id="8" name="Gráfico 7"/>
          <p:cNvGraphicFramePr>
            <a:graphicFrameLocks/>
          </p:cNvGraphicFramePr>
          <p:nvPr>
            <p:extLst>
              <p:ext uri="{D42A27DB-BD31-4B8C-83A1-F6EECF244321}">
                <p14:modId xmlns:p14="http://schemas.microsoft.com/office/powerpoint/2010/main" val="2339932896"/>
              </p:ext>
            </p:extLst>
          </p:nvPr>
        </p:nvGraphicFramePr>
        <p:xfrm>
          <a:off x="670560" y="1764110"/>
          <a:ext cx="7723663" cy="421628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27038890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6"/>
          <p:cNvSpPr txBox="1"/>
          <p:nvPr/>
        </p:nvSpPr>
        <p:spPr>
          <a:xfrm>
            <a:off x="457200" y="1232286"/>
            <a:ext cx="7947916" cy="1569660"/>
          </a:xfrm>
          <a:prstGeom prst="rect">
            <a:avLst/>
          </a:prstGeom>
          <a:noFill/>
        </p:spPr>
        <p:txBody>
          <a:bodyPr wrap="square" rtlCol="0">
            <a:spAutoFit/>
          </a:bodyPr>
          <a:lstStyle>
            <a:defPPr>
              <a:defRPr lang="es-CL"/>
            </a:defPPr>
            <a:lvl1pPr>
              <a:defRPr sz="2400" b="1">
                <a:solidFill>
                  <a:srgbClr val="0070C0"/>
                </a:solidFill>
                <a:latin typeface="Arial"/>
                <a:cs typeface="Arial"/>
              </a:defRPr>
            </a:lvl1pPr>
          </a:lstStyle>
          <a:p>
            <a:pPr algn="just" defTabSz="457200" eaLnBrk="0" fontAlgn="base" hangingPunct="0">
              <a:spcBef>
                <a:spcPct val="0"/>
              </a:spcBef>
              <a:spcAft>
                <a:spcPct val="0"/>
              </a:spcAft>
            </a:pPr>
            <a:r>
              <a:rPr lang="es-CL" sz="1600" b="0" dirty="0" smtClean="0">
                <a:solidFill>
                  <a:srgbClr val="4D4D4D"/>
                </a:solidFill>
                <a:latin typeface="Calibri"/>
                <a:ea typeface="MS PGothic" pitchFamily="34" charset="-128"/>
                <a:cs typeface="Calibri"/>
              </a:rPr>
              <a:t>A continuación se puede observar el presupuesto ejecutado M($), por región de 2021:</a:t>
            </a:r>
          </a:p>
          <a:p>
            <a:pPr algn="just" defTabSz="457200" eaLnBrk="0" fontAlgn="base" hangingPunct="0">
              <a:spcBef>
                <a:spcPct val="0"/>
              </a:spcBef>
              <a:spcAft>
                <a:spcPct val="0"/>
              </a:spcAft>
            </a:pPr>
            <a:endParaRPr lang="es-CL" sz="1600" b="0" dirty="0">
              <a:solidFill>
                <a:srgbClr val="4D4D4D"/>
              </a:solidFill>
              <a:latin typeface="Calibri"/>
              <a:ea typeface="MS PGothic" pitchFamily="34" charset="-128"/>
              <a:cs typeface="Calibri"/>
            </a:endParaRPr>
          </a:p>
          <a:p>
            <a:pPr algn="just" defTabSz="457200" eaLnBrk="0" fontAlgn="base" hangingPunct="0">
              <a:spcBef>
                <a:spcPct val="0"/>
              </a:spcBef>
              <a:spcAft>
                <a:spcPct val="0"/>
              </a:spcAft>
            </a:pPr>
            <a:endParaRPr lang="es-CL" sz="1600" b="0" dirty="0" smtClean="0">
              <a:solidFill>
                <a:srgbClr val="4D4D4D"/>
              </a:solidFill>
              <a:latin typeface="Calibri"/>
              <a:ea typeface="MS PGothic" pitchFamily="34" charset="-128"/>
              <a:cs typeface="Calibri"/>
            </a:endParaRPr>
          </a:p>
          <a:p>
            <a:pPr algn="just" defTabSz="457200" eaLnBrk="0" fontAlgn="base" hangingPunct="0">
              <a:spcBef>
                <a:spcPct val="0"/>
              </a:spcBef>
              <a:spcAft>
                <a:spcPct val="0"/>
              </a:spcAft>
            </a:pPr>
            <a:endParaRPr lang="es-CL" sz="1600" b="0" dirty="0">
              <a:solidFill>
                <a:srgbClr val="4D4D4D"/>
              </a:solidFill>
              <a:latin typeface="Calibri"/>
              <a:ea typeface="MS PGothic" pitchFamily="34" charset="-128"/>
              <a:cs typeface="Calibri"/>
            </a:endParaRPr>
          </a:p>
          <a:p>
            <a:pPr algn="just" defTabSz="457200" eaLnBrk="0" fontAlgn="base" hangingPunct="0">
              <a:spcBef>
                <a:spcPct val="0"/>
              </a:spcBef>
              <a:spcAft>
                <a:spcPct val="0"/>
              </a:spcAft>
            </a:pPr>
            <a:endParaRPr lang="es-CL" sz="1600" b="0" dirty="0" smtClean="0">
              <a:solidFill>
                <a:srgbClr val="4D4D4D"/>
              </a:solidFill>
              <a:latin typeface="Calibri"/>
              <a:ea typeface="MS PGothic" pitchFamily="34" charset="-128"/>
              <a:cs typeface="Calibri"/>
            </a:endParaRPr>
          </a:p>
          <a:p>
            <a:pPr algn="just" defTabSz="457200" eaLnBrk="0" fontAlgn="base" hangingPunct="0">
              <a:spcBef>
                <a:spcPct val="0"/>
              </a:spcBef>
              <a:spcAft>
                <a:spcPct val="0"/>
              </a:spcAft>
            </a:pPr>
            <a:endParaRPr lang="es-CL" sz="1600" b="0" dirty="0">
              <a:solidFill>
                <a:srgbClr val="4D4D4D"/>
              </a:solidFill>
              <a:latin typeface="Calibri"/>
              <a:ea typeface="MS PGothic" pitchFamily="34" charset="-128"/>
              <a:cs typeface="Calibri"/>
            </a:endParaRPr>
          </a:p>
        </p:txBody>
      </p:sp>
      <p:sp>
        <p:nvSpPr>
          <p:cNvPr id="9" name="CuadroTexto 8"/>
          <p:cNvSpPr txBox="1"/>
          <p:nvPr/>
        </p:nvSpPr>
        <p:spPr>
          <a:xfrm>
            <a:off x="0" y="6582975"/>
            <a:ext cx="4968552"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a:t>
            </a:r>
            <a:r>
              <a:rPr lang="es-CL" dirty="0">
                <a:solidFill>
                  <a:srgbClr val="4D4D4D"/>
                </a:solidFill>
              </a:rPr>
              <a:t>SIGFE, 31 de diciembre del </a:t>
            </a:r>
            <a:r>
              <a:rPr lang="es-CL" dirty="0" smtClean="0">
                <a:solidFill>
                  <a:srgbClr val="4D4D4D"/>
                </a:solidFill>
              </a:rPr>
              <a:t>2021.</a:t>
            </a:r>
            <a:endParaRPr lang="es-CL" dirty="0">
              <a:solidFill>
                <a:srgbClr val="4D4D4D"/>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15089456"/>
              </p:ext>
            </p:extLst>
          </p:nvPr>
        </p:nvGraphicFramePr>
        <p:xfrm>
          <a:off x="160596" y="1626296"/>
          <a:ext cx="8878901" cy="4912616"/>
        </p:xfrm>
        <a:graphic>
          <a:graphicData uri="http://schemas.openxmlformats.org/drawingml/2006/table">
            <a:tbl>
              <a:tblPr bandRow="1">
                <a:tableStyleId>{0505E3EF-67EA-436B-97B2-0124C06EBD24}</a:tableStyleId>
              </a:tblPr>
              <a:tblGrid>
                <a:gridCol w="1063470">
                  <a:extLst>
                    <a:ext uri="{9D8B030D-6E8A-4147-A177-3AD203B41FA5}">
                      <a16:colId xmlns:a16="http://schemas.microsoft.com/office/drawing/2014/main" xmlns="" val="20000"/>
                    </a:ext>
                  </a:extLst>
                </a:gridCol>
                <a:gridCol w="522515">
                  <a:extLst>
                    <a:ext uri="{9D8B030D-6E8A-4147-A177-3AD203B41FA5}">
                      <a16:colId xmlns:a16="http://schemas.microsoft.com/office/drawing/2014/main" xmlns="" val="20001"/>
                    </a:ext>
                  </a:extLst>
                </a:gridCol>
                <a:gridCol w="592182">
                  <a:extLst>
                    <a:ext uri="{9D8B030D-6E8A-4147-A177-3AD203B41FA5}">
                      <a16:colId xmlns:a16="http://schemas.microsoft.com/office/drawing/2014/main" xmlns="" val="20002"/>
                    </a:ext>
                  </a:extLst>
                </a:gridCol>
                <a:gridCol w="539932">
                  <a:extLst>
                    <a:ext uri="{9D8B030D-6E8A-4147-A177-3AD203B41FA5}">
                      <a16:colId xmlns:a16="http://schemas.microsoft.com/office/drawing/2014/main" xmlns="" val="20003"/>
                    </a:ext>
                  </a:extLst>
                </a:gridCol>
                <a:gridCol w="574766">
                  <a:extLst>
                    <a:ext uri="{9D8B030D-6E8A-4147-A177-3AD203B41FA5}">
                      <a16:colId xmlns:a16="http://schemas.microsoft.com/office/drawing/2014/main" xmlns="" val="20004"/>
                    </a:ext>
                  </a:extLst>
                </a:gridCol>
                <a:gridCol w="531222">
                  <a:extLst>
                    <a:ext uri="{9D8B030D-6E8A-4147-A177-3AD203B41FA5}">
                      <a16:colId xmlns:a16="http://schemas.microsoft.com/office/drawing/2014/main" xmlns="" val="20005"/>
                    </a:ext>
                  </a:extLst>
                </a:gridCol>
                <a:gridCol w="456688">
                  <a:extLst>
                    <a:ext uri="{9D8B030D-6E8A-4147-A177-3AD203B41FA5}">
                      <a16:colId xmlns:a16="http://schemas.microsoft.com/office/drawing/2014/main" xmlns="" val="20006"/>
                    </a:ext>
                  </a:extLst>
                </a:gridCol>
                <a:gridCol w="509964">
                  <a:extLst>
                    <a:ext uri="{9D8B030D-6E8A-4147-A177-3AD203B41FA5}">
                      <a16:colId xmlns:a16="http://schemas.microsoft.com/office/drawing/2014/main" xmlns="" val="20007"/>
                    </a:ext>
                  </a:extLst>
                </a:gridCol>
                <a:gridCol w="487680">
                  <a:extLst>
                    <a:ext uri="{9D8B030D-6E8A-4147-A177-3AD203B41FA5}">
                      <a16:colId xmlns:a16="http://schemas.microsoft.com/office/drawing/2014/main" xmlns="" val="20008"/>
                    </a:ext>
                  </a:extLst>
                </a:gridCol>
                <a:gridCol w="574766">
                  <a:extLst>
                    <a:ext uri="{9D8B030D-6E8A-4147-A177-3AD203B41FA5}">
                      <a16:colId xmlns:a16="http://schemas.microsoft.com/office/drawing/2014/main" xmlns="" val="20009"/>
                    </a:ext>
                  </a:extLst>
                </a:gridCol>
                <a:gridCol w="557348">
                  <a:extLst>
                    <a:ext uri="{9D8B030D-6E8A-4147-A177-3AD203B41FA5}">
                      <a16:colId xmlns:a16="http://schemas.microsoft.com/office/drawing/2014/main" xmlns="" val="20010"/>
                    </a:ext>
                  </a:extLst>
                </a:gridCol>
                <a:gridCol w="505097">
                  <a:extLst>
                    <a:ext uri="{9D8B030D-6E8A-4147-A177-3AD203B41FA5}">
                      <a16:colId xmlns:a16="http://schemas.microsoft.com/office/drawing/2014/main" xmlns="" val="20011"/>
                    </a:ext>
                  </a:extLst>
                </a:gridCol>
                <a:gridCol w="505097">
                  <a:extLst>
                    <a:ext uri="{9D8B030D-6E8A-4147-A177-3AD203B41FA5}">
                      <a16:colId xmlns:a16="http://schemas.microsoft.com/office/drawing/2014/main" xmlns="" val="20012"/>
                    </a:ext>
                  </a:extLst>
                </a:gridCol>
                <a:gridCol w="505098">
                  <a:extLst>
                    <a:ext uri="{9D8B030D-6E8A-4147-A177-3AD203B41FA5}">
                      <a16:colId xmlns:a16="http://schemas.microsoft.com/office/drawing/2014/main" xmlns="" val="20013"/>
                    </a:ext>
                  </a:extLst>
                </a:gridCol>
                <a:gridCol w="482813">
                  <a:extLst>
                    <a:ext uri="{9D8B030D-6E8A-4147-A177-3AD203B41FA5}">
                      <a16:colId xmlns:a16="http://schemas.microsoft.com/office/drawing/2014/main" xmlns="" val="20014"/>
                    </a:ext>
                  </a:extLst>
                </a:gridCol>
                <a:gridCol w="470263">
                  <a:extLst>
                    <a:ext uri="{9D8B030D-6E8A-4147-A177-3AD203B41FA5}">
                      <a16:colId xmlns:a16="http://schemas.microsoft.com/office/drawing/2014/main" xmlns="" val="20015"/>
                    </a:ext>
                  </a:extLst>
                </a:gridCol>
              </a:tblGrid>
              <a:tr h="352046">
                <a:tc>
                  <a:txBody>
                    <a:bodyPr/>
                    <a:lstStyle/>
                    <a:p>
                      <a:pPr algn="ctr" rtl="0" fontAlgn="b"/>
                      <a:r>
                        <a:rPr lang="es-CL" sz="800" b="1" u="none" strike="noStrike" dirty="0">
                          <a:effectLst/>
                        </a:rPr>
                        <a:t>Región</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1" u="none" strike="noStrike" dirty="0" smtClean="0">
                          <a:effectLst/>
                        </a:rPr>
                        <a:t>Suelos</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1" u="none" strike="noStrike" dirty="0">
                          <a:effectLst/>
                        </a:rPr>
                        <a:t>Emergencia</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1" u="none" strike="noStrike" dirty="0">
                          <a:effectLst/>
                        </a:rPr>
                        <a:t>SAT</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1" u="none" strike="noStrike" dirty="0">
                          <a:effectLst/>
                        </a:rPr>
                        <a:t>PRODESAL</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1" u="none" strike="noStrike" dirty="0">
                          <a:effectLst/>
                        </a:rPr>
                        <a:t>PRODEMU</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1" u="none" strike="noStrike" dirty="0">
                          <a:effectLst/>
                        </a:rPr>
                        <a:t>PDTI</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1" u="none" strike="noStrike" dirty="0">
                          <a:effectLst/>
                        </a:rPr>
                        <a:t>PADIS</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1" u="none" strike="noStrike" dirty="0">
                          <a:effectLst/>
                        </a:rPr>
                        <a:t>PAP</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1" u="none" strike="noStrike" dirty="0">
                          <a:effectLst/>
                        </a:rPr>
                        <a:t>Crédito Corto Plazo</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1" u="none" strike="noStrike" dirty="0">
                          <a:effectLst/>
                        </a:rPr>
                        <a:t>Crédito Largo Plazo</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1" u="none" strike="noStrike" dirty="0" smtClean="0">
                          <a:effectLst/>
                        </a:rPr>
                        <a:t>Fondo Rotatorio</a:t>
                      </a:r>
                    </a:p>
                  </a:txBody>
                  <a:tcPr marL="6337" marR="6337" marT="6337" marB="0" anchor="b"/>
                </a:tc>
                <a:tc>
                  <a:txBody>
                    <a:bodyPr/>
                    <a:lstStyle/>
                    <a:p>
                      <a:pPr algn="ctr" rtl="0" fontAlgn="b"/>
                      <a:r>
                        <a:rPr lang="es-CL" sz="800" b="1" u="none" strike="noStrike" dirty="0" smtClean="0">
                          <a:effectLst/>
                        </a:rPr>
                        <a:t>Riego</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1" u="none" strike="noStrike" dirty="0">
                          <a:effectLst/>
                        </a:rPr>
                        <a:t>PDI</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s-ES" sz="800" b="1" i="0" u="none" strike="noStrike" dirty="0" err="1" smtClean="0">
                          <a:solidFill>
                            <a:srgbClr val="000000"/>
                          </a:solidFill>
                          <a:effectLst/>
                          <a:latin typeface="Calibri" panose="020F0502020204030204" pitchFamily="34" charset="0"/>
                        </a:rPr>
                        <a:t>Comerc</a:t>
                      </a:r>
                      <a:r>
                        <a:rPr lang="es-ES" sz="800" b="1" i="0" u="none" strike="noStrike" dirty="0" smtClean="0">
                          <a:solidFill>
                            <a:srgbClr val="000000"/>
                          </a:solidFill>
                          <a:effectLst/>
                          <a:latin typeface="Calibri" panose="020F0502020204030204" pitchFamily="34" charset="0"/>
                        </a:rPr>
                        <a:t>.</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1" u="none" strike="noStrike" dirty="0">
                          <a:effectLst/>
                        </a:rPr>
                        <a:t>Praderas</a:t>
                      </a:r>
                      <a:endParaRPr lang="es-CL" sz="800" b="1" i="0" u="none" strike="noStrike" dirty="0">
                        <a:solidFill>
                          <a:srgbClr val="000000"/>
                        </a:solidFill>
                        <a:effectLst/>
                        <a:latin typeface="Calibri" panose="020F0502020204030204" pitchFamily="34" charset="0"/>
                      </a:endParaRPr>
                    </a:p>
                  </a:txBody>
                  <a:tcPr marL="6337" marR="6337" marT="6337" marB="0" anchor="b"/>
                </a:tc>
                <a:extLst>
                  <a:ext uri="{0D108BD9-81ED-4DB2-BD59-A6C34878D82A}">
                    <a16:rowId xmlns:a16="http://schemas.microsoft.com/office/drawing/2014/main" xmlns="" val="10000"/>
                  </a:ext>
                </a:extLst>
              </a:tr>
              <a:tr h="180481">
                <a:tc>
                  <a:txBody>
                    <a:bodyPr/>
                    <a:lstStyle/>
                    <a:p>
                      <a:pPr algn="l" rtl="0" fontAlgn="b"/>
                      <a:r>
                        <a:rPr lang="es-CL" sz="800" u="none" strike="noStrike" dirty="0">
                          <a:effectLst/>
                        </a:rPr>
                        <a:t>ARICA Y PARINACOTA</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0" i="0" u="none" strike="noStrike">
                          <a:solidFill>
                            <a:srgbClr val="000000"/>
                          </a:solidFill>
                          <a:effectLst/>
                          <a:latin typeface="Calibri" panose="020F0502020204030204" pitchFamily="34" charset="0"/>
                        </a:rPr>
                        <a:t>                 239.076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96.803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117.254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5.573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297.393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1.460.835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294.118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370.424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27.151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239.076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96.803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117.254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5.573 </a:t>
                      </a:r>
                    </a:p>
                  </a:txBody>
                  <a:tcPr marL="9525" marR="9525" marT="9525" marB="0" anchor="b"/>
                </a:tc>
                <a:extLst>
                  <a:ext uri="{0D108BD9-81ED-4DB2-BD59-A6C34878D82A}">
                    <a16:rowId xmlns:a16="http://schemas.microsoft.com/office/drawing/2014/main" xmlns="" val="10001"/>
                  </a:ext>
                </a:extLst>
              </a:tr>
              <a:tr h="180481">
                <a:tc>
                  <a:txBody>
                    <a:bodyPr/>
                    <a:lstStyle/>
                    <a:p>
                      <a:pPr algn="l" rtl="0" fontAlgn="b"/>
                      <a:r>
                        <a:rPr lang="es-CL" sz="800" u="none" strike="noStrike">
                          <a:effectLst/>
                        </a:rPr>
                        <a:t>TARAPACA</a:t>
                      </a:r>
                      <a:endParaRPr lang="es-CL" sz="800" b="1" i="0" u="none" strike="noStrike">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0" i="0" u="none" strike="noStrike">
                          <a:solidFill>
                            <a:srgbClr val="000000"/>
                          </a:solidFill>
                          <a:effectLst/>
                          <a:latin typeface="Calibri" panose="020F0502020204030204" pitchFamily="34" charset="0"/>
                        </a:rPr>
                        <a:t>                 496.646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83.781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845.954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365.441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120.462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286.082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14.172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496.646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83.781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   </a:t>
                      </a:r>
                    </a:p>
                  </a:txBody>
                  <a:tcPr marL="9525" marR="9525" marT="9525" marB="0" anchor="b"/>
                </a:tc>
                <a:extLst>
                  <a:ext uri="{0D108BD9-81ED-4DB2-BD59-A6C34878D82A}">
                    <a16:rowId xmlns:a16="http://schemas.microsoft.com/office/drawing/2014/main" xmlns="" val="10002"/>
                  </a:ext>
                </a:extLst>
              </a:tr>
              <a:tr h="180481">
                <a:tc>
                  <a:txBody>
                    <a:bodyPr/>
                    <a:lstStyle/>
                    <a:p>
                      <a:pPr algn="l" rtl="0" fontAlgn="b"/>
                      <a:r>
                        <a:rPr lang="es-CL" sz="800" u="none" strike="noStrike">
                          <a:effectLst/>
                        </a:rPr>
                        <a:t>ANTOFAGASTA</a:t>
                      </a:r>
                      <a:endParaRPr lang="es-CL" sz="800" b="1" i="0" u="none" strike="noStrike">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0" i="0" u="none" strike="noStrike">
                          <a:solidFill>
                            <a:srgbClr val="000000"/>
                          </a:solidFill>
                          <a:effectLst/>
                          <a:latin typeface="Calibri" panose="020F0502020204030204" pitchFamily="34" charset="0"/>
                        </a:rPr>
                        <a:t>                 307.528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30.171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189.417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3.960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396.650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407.737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125.622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1.183.271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18.500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307.528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30.171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189.417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3.960 </a:t>
                      </a:r>
                    </a:p>
                  </a:txBody>
                  <a:tcPr marL="9525" marR="9525" marT="9525" marB="0" anchor="b"/>
                </a:tc>
                <a:extLst>
                  <a:ext uri="{0D108BD9-81ED-4DB2-BD59-A6C34878D82A}">
                    <a16:rowId xmlns:a16="http://schemas.microsoft.com/office/drawing/2014/main" xmlns="" val="10003"/>
                  </a:ext>
                </a:extLst>
              </a:tr>
              <a:tr h="180481">
                <a:tc>
                  <a:txBody>
                    <a:bodyPr/>
                    <a:lstStyle/>
                    <a:p>
                      <a:pPr algn="l" rtl="0" fontAlgn="b"/>
                      <a:r>
                        <a:rPr lang="es-CL" sz="800" u="none" strike="noStrike" dirty="0">
                          <a:effectLst/>
                        </a:rPr>
                        <a:t>ATACAMA</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0" i="0" u="none" strike="noStrike">
                          <a:solidFill>
                            <a:srgbClr val="000000"/>
                          </a:solidFill>
                          <a:effectLst/>
                          <a:latin typeface="Calibri" panose="020F0502020204030204" pitchFamily="34" charset="0"/>
                        </a:rPr>
                        <a:t>                 306.865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153.204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558.463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16.298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86.508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257.510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99.837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824.689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20.622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306.865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153.204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558.463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16.298 </a:t>
                      </a:r>
                    </a:p>
                  </a:txBody>
                  <a:tcPr marL="9525" marR="9525" marT="9525" marB="0" anchor="b"/>
                </a:tc>
                <a:extLst>
                  <a:ext uri="{0D108BD9-81ED-4DB2-BD59-A6C34878D82A}">
                    <a16:rowId xmlns:a16="http://schemas.microsoft.com/office/drawing/2014/main" xmlns="" val="10004"/>
                  </a:ext>
                </a:extLst>
              </a:tr>
              <a:tr h="180481">
                <a:tc>
                  <a:txBody>
                    <a:bodyPr/>
                    <a:lstStyle/>
                    <a:p>
                      <a:pPr algn="l" rtl="0" fontAlgn="b"/>
                      <a:r>
                        <a:rPr lang="es-CL" sz="800" u="none" strike="noStrike">
                          <a:effectLst/>
                        </a:rPr>
                        <a:t>COQUIMBO</a:t>
                      </a:r>
                      <a:endParaRPr lang="es-CL" sz="800" b="1" i="0" u="none" strike="noStrike">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0" i="0" u="none" strike="noStrike">
                          <a:solidFill>
                            <a:srgbClr val="000000"/>
                          </a:solidFill>
                          <a:effectLst/>
                          <a:latin typeface="Calibri" panose="020F0502020204030204" pitchFamily="34" charset="0"/>
                        </a:rPr>
                        <a:t>                 628.390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189.287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1.881.196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22.110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3.011.146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1.269.448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423.933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1.747.810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11.109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7.161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628.390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189.287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1.881.196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22.110 </a:t>
                      </a:r>
                    </a:p>
                  </a:txBody>
                  <a:tcPr marL="9525" marR="9525" marT="9525" marB="0" anchor="b"/>
                </a:tc>
                <a:extLst>
                  <a:ext uri="{0D108BD9-81ED-4DB2-BD59-A6C34878D82A}">
                    <a16:rowId xmlns:a16="http://schemas.microsoft.com/office/drawing/2014/main" xmlns="" val="10005"/>
                  </a:ext>
                </a:extLst>
              </a:tr>
              <a:tr h="180481">
                <a:tc>
                  <a:txBody>
                    <a:bodyPr/>
                    <a:lstStyle/>
                    <a:p>
                      <a:pPr algn="l" rtl="0" fontAlgn="b"/>
                      <a:r>
                        <a:rPr lang="es-CL" sz="800" u="none" strike="noStrike">
                          <a:effectLst/>
                        </a:rPr>
                        <a:t>VALPARAISO</a:t>
                      </a:r>
                      <a:endParaRPr lang="es-CL" sz="800" b="1" i="0" u="none" strike="noStrike">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0" i="0" u="none" strike="noStrike">
                          <a:solidFill>
                            <a:srgbClr val="000000"/>
                          </a:solidFill>
                          <a:effectLst/>
                          <a:latin typeface="Calibri" panose="020F0502020204030204" pitchFamily="34" charset="0"/>
                        </a:rPr>
                        <a:t>                 467.350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791.593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2.894.158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11.580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218.214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2.043.567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1.520.864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2.336.195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30.282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49.195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467.350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791.593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2.894.158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11.580 </a:t>
                      </a:r>
                    </a:p>
                  </a:txBody>
                  <a:tcPr marL="9525" marR="9525" marT="9525" marB="0" anchor="b"/>
                </a:tc>
                <a:extLst>
                  <a:ext uri="{0D108BD9-81ED-4DB2-BD59-A6C34878D82A}">
                    <a16:rowId xmlns:a16="http://schemas.microsoft.com/office/drawing/2014/main" xmlns="" val="10006"/>
                  </a:ext>
                </a:extLst>
              </a:tr>
              <a:tr h="180481">
                <a:tc>
                  <a:txBody>
                    <a:bodyPr/>
                    <a:lstStyle/>
                    <a:p>
                      <a:pPr algn="l" rtl="0" fontAlgn="b"/>
                      <a:r>
                        <a:rPr lang="es-CL" sz="800" u="none" strike="noStrike" dirty="0">
                          <a:effectLst/>
                        </a:rPr>
                        <a:t>METROPOLITANA</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0" i="0" u="none" strike="noStrike">
                          <a:solidFill>
                            <a:srgbClr val="000000"/>
                          </a:solidFill>
                          <a:effectLst/>
                          <a:latin typeface="Calibri" panose="020F0502020204030204" pitchFamily="34" charset="0"/>
                        </a:rPr>
                        <a:t>                 256.404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470.481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2.026.832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12.168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1.688.273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560.146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1.205.557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37.067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58.272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256.404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470.481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2.026.832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12.168 </a:t>
                      </a:r>
                    </a:p>
                  </a:txBody>
                  <a:tcPr marL="9525" marR="9525" marT="9525" marB="0" anchor="b"/>
                </a:tc>
                <a:extLst>
                  <a:ext uri="{0D108BD9-81ED-4DB2-BD59-A6C34878D82A}">
                    <a16:rowId xmlns:a16="http://schemas.microsoft.com/office/drawing/2014/main" xmlns="" val="10007"/>
                  </a:ext>
                </a:extLst>
              </a:tr>
              <a:tr h="180481">
                <a:tc>
                  <a:txBody>
                    <a:bodyPr/>
                    <a:lstStyle/>
                    <a:p>
                      <a:pPr algn="l" rtl="0" fontAlgn="b"/>
                      <a:r>
                        <a:rPr lang="es-CL" sz="800" u="none" strike="noStrike">
                          <a:effectLst/>
                        </a:rPr>
                        <a:t>LIB. B. O´HIGGINS</a:t>
                      </a:r>
                      <a:endParaRPr lang="es-CL" sz="800" b="1" i="0" u="none" strike="noStrike">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0" i="0" u="none" strike="noStrike">
                          <a:solidFill>
                            <a:srgbClr val="000000"/>
                          </a:solidFill>
                          <a:effectLst/>
                          <a:latin typeface="Calibri" panose="020F0502020204030204" pitchFamily="34" charset="0"/>
                        </a:rPr>
                        <a:t>              1.124.863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1.317.496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4.323.164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21.420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9.222.783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1.989.790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3.368.636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10.540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428.365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1.124.863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1.317.496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4.323.164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21.420 </a:t>
                      </a:r>
                    </a:p>
                  </a:txBody>
                  <a:tcPr marL="9525" marR="9525" marT="9525" marB="0" anchor="b"/>
                </a:tc>
                <a:extLst>
                  <a:ext uri="{0D108BD9-81ED-4DB2-BD59-A6C34878D82A}">
                    <a16:rowId xmlns:a16="http://schemas.microsoft.com/office/drawing/2014/main" xmlns="" val="10008"/>
                  </a:ext>
                </a:extLst>
              </a:tr>
              <a:tr h="180481">
                <a:tc>
                  <a:txBody>
                    <a:bodyPr/>
                    <a:lstStyle/>
                    <a:p>
                      <a:pPr algn="l" rtl="0" fontAlgn="b"/>
                      <a:r>
                        <a:rPr lang="es-CL" sz="800" u="none" strike="noStrike">
                          <a:effectLst/>
                        </a:rPr>
                        <a:t>MAULE</a:t>
                      </a:r>
                      <a:endParaRPr lang="es-CL" sz="800" b="1" i="0" u="none" strike="noStrike">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0" i="0" u="none" strike="noStrike">
                          <a:solidFill>
                            <a:srgbClr val="000000"/>
                          </a:solidFill>
                          <a:effectLst/>
                          <a:latin typeface="Calibri" panose="020F0502020204030204" pitchFamily="34" charset="0"/>
                        </a:rPr>
                        <a:t>              1.743.844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2.067.237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6.732.818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69.450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10.727.847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3.434.137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5.452.703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150.267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430.509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1.743.844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2.067.237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6.732.818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69.450 </a:t>
                      </a:r>
                    </a:p>
                  </a:txBody>
                  <a:tcPr marL="9525" marR="9525" marT="9525" marB="0" anchor="b"/>
                </a:tc>
                <a:extLst>
                  <a:ext uri="{0D108BD9-81ED-4DB2-BD59-A6C34878D82A}">
                    <a16:rowId xmlns:a16="http://schemas.microsoft.com/office/drawing/2014/main" xmlns="" val="10009"/>
                  </a:ext>
                </a:extLst>
              </a:tr>
              <a:tr h="180481">
                <a:tc>
                  <a:txBody>
                    <a:bodyPr/>
                    <a:lstStyle/>
                    <a:p>
                      <a:pPr algn="l" rtl="0" fontAlgn="b"/>
                      <a:r>
                        <a:rPr lang="es-CL" sz="800" u="none" strike="noStrike" dirty="0">
                          <a:effectLst/>
                        </a:rPr>
                        <a:t>ÑUBLE</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0" i="0" u="none" strike="noStrike">
                          <a:solidFill>
                            <a:srgbClr val="000000"/>
                          </a:solidFill>
                          <a:effectLst/>
                          <a:latin typeface="Calibri" panose="020F0502020204030204" pitchFamily="34" charset="0"/>
                        </a:rPr>
                        <a:t>              1.965.645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889.527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4.552.363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25.774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3.852.295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1.661.050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1.255.007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34.722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353.783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1.965.645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889.527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4.552.363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25.774 </a:t>
                      </a:r>
                    </a:p>
                  </a:txBody>
                  <a:tcPr marL="9525" marR="9525" marT="9525" marB="0" anchor="b"/>
                </a:tc>
                <a:extLst>
                  <a:ext uri="{0D108BD9-81ED-4DB2-BD59-A6C34878D82A}">
                    <a16:rowId xmlns:a16="http://schemas.microsoft.com/office/drawing/2014/main" xmlns="" val="10010"/>
                  </a:ext>
                </a:extLst>
              </a:tr>
              <a:tr h="180481">
                <a:tc>
                  <a:txBody>
                    <a:bodyPr/>
                    <a:lstStyle/>
                    <a:p>
                      <a:pPr algn="l" rtl="0" fontAlgn="b"/>
                      <a:r>
                        <a:rPr lang="es-CL" sz="800" u="none" strike="noStrike" dirty="0">
                          <a:effectLst/>
                        </a:rPr>
                        <a:t>BIO - BIO</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0" i="0" u="none" strike="noStrike">
                          <a:solidFill>
                            <a:srgbClr val="000000"/>
                          </a:solidFill>
                          <a:effectLst/>
                          <a:latin typeface="Calibri" panose="020F0502020204030204" pitchFamily="34" charset="0"/>
                        </a:rPr>
                        <a:t>              1.236.309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322.654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3.816.644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34.830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2.966.777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2.209.442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1.164.543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1.082.261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152.537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434.037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1.236.309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322.654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3.816.644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34.830 </a:t>
                      </a:r>
                    </a:p>
                  </a:txBody>
                  <a:tcPr marL="9525" marR="9525" marT="9525" marB="0" anchor="b"/>
                </a:tc>
                <a:extLst>
                  <a:ext uri="{0D108BD9-81ED-4DB2-BD59-A6C34878D82A}">
                    <a16:rowId xmlns:a16="http://schemas.microsoft.com/office/drawing/2014/main" xmlns="" val="10011"/>
                  </a:ext>
                </a:extLst>
              </a:tr>
              <a:tr h="180481">
                <a:tc>
                  <a:txBody>
                    <a:bodyPr/>
                    <a:lstStyle/>
                    <a:p>
                      <a:pPr algn="l" rtl="0" fontAlgn="b"/>
                      <a:r>
                        <a:rPr lang="es-CL" sz="800" u="none" strike="noStrike">
                          <a:effectLst/>
                        </a:rPr>
                        <a:t>ARAUCANÍA</a:t>
                      </a:r>
                      <a:endParaRPr lang="es-CL" sz="800" b="1" i="0" u="none" strike="noStrike">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0" i="0" u="none" strike="noStrike">
                          <a:solidFill>
                            <a:srgbClr val="000000"/>
                          </a:solidFill>
                          <a:effectLst/>
                          <a:latin typeface="Calibri" panose="020F0502020204030204" pitchFamily="34" charset="0"/>
                        </a:rPr>
                        <a:t>              3.454.479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1.232.858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2.681.163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84.792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23.492.256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9.563.573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4.457.681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2.773.245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2.598.342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1.228.319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3.454.479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1.232.858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2.681.163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84.792 </a:t>
                      </a:r>
                    </a:p>
                  </a:txBody>
                  <a:tcPr marL="9525" marR="9525" marT="9525" marB="0" anchor="b"/>
                </a:tc>
                <a:extLst>
                  <a:ext uri="{0D108BD9-81ED-4DB2-BD59-A6C34878D82A}">
                    <a16:rowId xmlns:a16="http://schemas.microsoft.com/office/drawing/2014/main" xmlns="" val="10012"/>
                  </a:ext>
                </a:extLst>
              </a:tr>
              <a:tr h="180481">
                <a:tc>
                  <a:txBody>
                    <a:bodyPr/>
                    <a:lstStyle/>
                    <a:p>
                      <a:pPr algn="l" rtl="0" fontAlgn="b"/>
                      <a:r>
                        <a:rPr lang="es-CL" sz="800" u="none" strike="noStrike" dirty="0">
                          <a:effectLst/>
                        </a:rPr>
                        <a:t>LOS RIOS</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0" i="0" u="none" strike="noStrike">
                          <a:solidFill>
                            <a:srgbClr val="000000"/>
                          </a:solidFill>
                          <a:effectLst/>
                          <a:latin typeface="Calibri" panose="020F0502020204030204" pitchFamily="34" charset="0"/>
                        </a:rPr>
                        <a:t>              1.979.406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708.146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2.373.475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33.660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2.520.821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4.060.217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2.656.772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2.452.389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190.800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617.815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1.979.406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708.146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2.373.475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33.660 </a:t>
                      </a:r>
                    </a:p>
                  </a:txBody>
                  <a:tcPr marL="9525" marR="9525" marT="9525" marB="0" anchor="b"/>
                </a:tc>
                <a:extLst>
                  <a:ext uri="{0D108BD9-81ED-4DB2-BD59-A6C34878D82A}">
                    <a16:rowId xmlns:a16="http://schemas.microsoft.com/office/drawing/2014/main" xmlns="" val="10013"/>
                  </a:ext>
                </a:extLst>
              </a:tr>
              <a:tr h="180481">
                <a:tc>
                  <a:txBody>
                    <a:bodyPr/>
                    <a:lstStyle/>
                    <a:p>
                      <a:pPr algn="l" rtl="0" fontAlgn="b"/>
                      <a:r>
                        <a:rPr lang="es-CL" sz="800" u="none" strike="noStrike" dirty="0">
                          <a:effectLst/>
                        </a:rPr>
                        <a:t>LOS LAGOS</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0" i="0" u="none" strike="noStrike">
                          <a:solidFill>
                            <a:srgbClr val="000000"/>
                          </a:solidFill>
                          <a:effectLst/>
                          <a:latin typeface="Calibri" panose="020F0502020204030204" pitchFamily="34" charset="0"/>
                        </a:rPr>
                        <a:t>              3.579.580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1.115.893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5.414.427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54.530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3.434.785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5.845.315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5.962.513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1.056.913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165.711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1.094.539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3.579.580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1.115.893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5.414.427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54.530 </a:t>
                      </a:r>
                    </a:p>
                  </a:txBody>
                  <a:tcPr marL="9525" marR="9525" marT="9525" marB="0" anchor="b"/>
                </a:tc>
                <a:extLst>
                  <a:ext uri="{0D108BD9-81ED-4DB2-BD59-A6C34878D82A}">
                    <a16:rowId xmlns:a16="http://schemas.microsoft.com/office/drawing/2014/main" xmlns="" val="10014"/>
                  </a:ext>
                </a:extLst>
              </a:tr>
              <a:tr h="180481">
                <a:tc>
                  <a:txBody>
                    <a:bodyPr/>
                    <a:lstStyle/>
                    <a:p>
                      <a:pPr algn="l" rtl="0" fontAlgn="b"/>
                      <a:r>
                        <a:rPr lang="es-CL" sz="800" u="none" strike="noStrike" dirty="0">
                          <a:effectLst/>
                        </a:rPr>
                        <a:t>AYSÉN</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0" i="0" u="none" strike="noStrike">
                          <a:solidFill>
                            <a:srgbClr val="000000"/>
                          </a:solidFill>
                          <a:effectLst/>
                          <a:latin typeface="Calibri" panose="020F0502020204030204" pitchFamily="34" charset="0"/>
                        </a:rPr>
                        <a:t>                 910.508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103.365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744.504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14.116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42.109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1.413.157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651.433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133.654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126.244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99.736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910.508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103.365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744.504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14.116 </a:t>
                      </a:r>
                    </a:p>
                  </a:txBody>
                  <a:tcPr marL="9525" marR="9525" marT="9525" marB="0" anchor="b"/>
                </a:tc>
                <a:extLst>
                  <a:ext uri="{0D108BD9-81ED-4DB2-BD59-A6C34878D82A}">
                    <a16:rowId xmlns:a16="http://schemas.microsoft.com/office/drawing/2014/main" xmlns="" val="10015"/>
                  </a:ext>
                </a:extLst>
              </a:tr>
              <a:tr h="180481">
                <a:tc>
                  <a:txBody>
                    <a:bodyPr/>
                    <a:lstStyle/>
                    <a:p>
                      <a:pPr algn="l" rtl="0" fontAlgn="b"/>
                      <a:r>
                        <a:rPr lang="es-CL" sz="800" u="none" strike="noStrike" dirty="0">
                          <a:effectLst/>
                        </a:rPr>
                        <a:t>MAGALLANES</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0" i="0" u="none" strike="noStrike">
                          <a:solidFill>
                            <a:srgbClr val="000000"/>
                          </a:solidFill>
                          <a:effectLst/>
                          <a:latin typeface="Calibri" panose="020F0502020204030204" pitchFamily="34" charset="0"/>
                        </a:rPr>
                        <a:t>                 142.514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90.183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185.858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192.172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145.372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130.876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20.253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142.514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90.183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185.858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   </a:t>
                      </a:r>
                    </a:p>
                  </a:txBody>
                  <a:tcPr marL="9525" marR="9525" marT="9525" marB="0" anchor="b"/>
                </a:tc>
                <a:extLst>
                  <a:ext uri="{0D108BD9-81ED-4DB2-BD59-A6C34878D82A}">
                    <a16:rowId xmlns:a16="http://schemas.microsoft.com/office/drawing/2014/main" xmlns="" val="10016"/>
                  </a:ext>
                </a:extLst>
              </a:tr>
              <a:tr h="201610">
                <a:tc>
                  <a:txBody>
                    <a:bodyPr/>
                    <a:lstStyle/>
                    <a:p>
                      <a:pPr algn="l" rtl="0" fontAlgn="b"/>
                      <a:r>
                        <a:rPr lang="es-CL" sz="800" u="none" strike="noStrike" dirty="0">
                          <a:effectLst/>
                        </a:rPr>
                        <a:t>NIVEL CENTRAL</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0" i="0" u="none" strike="noStrike">
                          <a:solidFill>
                            <a:srgbClr val="000000"/>
                          </a:solidFill>
                          <a:effectLst/>
                          <a:latin typeface="Calibri" panose="020F0502020204030204" pitchFamily="34" charset="0"/>
                        </a:rPr>
                        <a:t>                 194.452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233.102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15.039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2.716.749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168.826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894.480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194.452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233.102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15.039 </a:t>
                      </a:r>
                    </a:p>
                  </a:txBody>
                  <a:tcPr marL="9525" marR="9525" marT="9525" marB="0" anchor="b"/>
                </a:tc>
                <a:tc>
                  <a:txBody>
                    <a:bodyPr/>
                    <a:lstStyle/>
                    <a:p>
                      <a:pPr algn="ctr" rtl="0" fontAlgn="b"/>
                      <a:r>
                        <a:rPr lang="es-CL" sz="800" b="0" i="0" u="none" strike="noStrike">
                          <a:solidFill>
                            <a:srgbClr val="000000"/>
                          </a:solidFill>
                          <a:effectLst/>
                          <a:latin typeface="Calibri" panose="020F0502020204030204" pitchFamily="34" charset="0"/>
                        </a:rPr>
                        <a:t>           2.716.749 </a:t>
                      </a:r>
                    </a:p>
                  </a:txBody>
                  <a:tcPr marL="9525" marR="9525" marT="9525" marB="0" anchor="b"/>
                </a:tc>
                <a:extLst>
                  <a:ext uri="{0D108BD9-81ED-4DB2-BD59-A6C34878D82A}">
                    <a16:rowId xmlns:a16="http://schemas.microsoft.com/office/drawing/2014/main" xmlns="" val="10017"/>
                  </a:ext>
                </a:extLst>
              </a:tr>
              <a:tr h="180481">
                <a:tc>
                  <a:txBody>
                    <a:bodyPr/>
                    <a:lstStyle/>
                    <a:p>
                      <a:pPr algn="l" rtl="0" fontAlgn="b"/>
                      <a:r>
                        <a:rPr lang="es-CL" sz="800" b="1" u="none" strike="noStrike" dirty="0">
                          <a:effectLst/>
                        </a:rPr>
                        <a:t>Total general</a:t>
                      </a:r>
                      <a:endParaRPr lang="es-CL" sz="800" b="1" i="0" u="none" strike="noStrike" dirty="0">
                        <a:solidFill>
                          <a:srgbClr val="000000"/>
                        </a:solidFill>
                        <a:effectLst/>
                        <a:latin typeface="Calibri" panose="020F0502020204030204" pitchFamily="34" charset="0"/>
                      </a:endParaRPr>
                    </a:p>
                  </a:txBody>
                  <a:tcPr marL="6337" marR="6337" marT="6337" marB="0" anchor="b"/>
                </a:tc>
                <a:tc>
                  <a:txBody>
                    <a:bodyPr/>
                    <a:lstStyle/>
                    <a:p>
                      <a:pPr algn="ctr" rtl="0" fontAlgn="b"/>
                      <a:r>
                        <a:rPr lang="es-CL" sz="800" b="1" i="0" u="none" strike="noStrike" dirty="0">
                          <a:solidFill>
                            <a:srgbClr val="000000"/>
                          </a:solidFill>
                          <a:effectLst/>
                          <a:latin typeface="Calibri" panose="020F0502020204030204" pitchFamily="34" charset="0"/>
                        </a:rPr>
                        <a:t>            19.033.856 </a:t>
                      </a:r>
                    </a:p>
                  </a:txBody>
                  <a:tcPr marL="9525" marR="9525" marT="9525" marB="0" anchor="b"/>
                </a:tc>
                <a:tc>
                  <a:txBody>
                    <a:bodyPr/>
                    <a:lstStyle/>
                    <a:p>
                      <a:pPr algn="ctr" rtl="0" fontAlgn="b"/>
                      <a:r>
                        <a:rPr lang="es-CL" sz="800" b="1" i="0" u="none" strike="noStrike" dirty="0">
                          <a:solidFill>
                            <a:srgbClr val="000000"/>
                          </a:solidFill>
                          <a:effectLst/>
                          <a:latin typeface="Calibri" panose="020F0502020204030204" pitchFamily="34" charset="0"/>
                        </a:rPr>
                        <a:t>              9.895.782 </a:t>
                      </a:r>
                    </a:p>
                  </a:txBody>
                  <a:tcPr marL="9525" marR="9525" marT="9525" marB="0" anchor="b"/>
                </a:tc>
                <a:tc>
                  <a:txBody>
                    <a:bodyPr/>
                    <a:lstStyle/>
                    <a:p>
                      <a:pPr algn="ctr" rtl="0" fontAlgn="b"/>
                      <a:r>
                        <a:rPr lang="es-CL" sz="800" b="1" i="0" u="none" strike="noStrike" dirty="0">
                          <a:solidFill>
                            <a:srgbClr val="000000"/>
                          </a:solidFill>
                          <a:effectLst/>
                          <a:latin typeface="Calibri" panose="020F0502020204030204" pitchFamily="34" charset="0"/>
                        </a:rPr>
                        <a:t>            38.506.774 </a:t>
                      </a:r>
                    </a:p>
                  </a:txBody>
                  <a:tcPr marL="9525" marR="9525" marT="9525" marB="0" anchor="b"/>
                </a:tc>
                <a:tc>
                  <a:txBody>
                    <a:bodyPr/>
                    <a:lstStyle/>
                    <a:p>
                      <a:pPr algn="ctr" rtl="0" fontAlgn="b"/>
                      <a:r>
                        <a:rPr lang="es-CL" sz="800" b="1" i="0" u="none" strike="noStrike" dirty="0">
                          <a:solidFill>
                            <a:srgbClr val="000000"/>
                          </a:solidFill>
                          <a:effectLst/>
                          <a:latin typeface="Calibri" panose="020F0502020204030204" pitchFamily="34" charset="0"/>
                        </a:rPr>
                        <a:t>           3.127.010 </a:t>
                      </a:r>
                    </a:p>
                  </a:txBody>
                  <a:tcPr marL="9525" marR="9525" marT="9525" marB="0" anchor="b"/>
                </a:tc>
                <a:tc>
                  <a:txBody>
                    <a:bodyPr/>
                    <a:lstStyle/>
                    <a:p>
                      <a:pPr algn="ctr" rtl="0" fontAlgn="b"/>
                      <a:r>
                        <a:rPr lang="es-CL" sz="800" b="1" i="0" u="none" strike="noStrike" dirty="0">
                          <a:solidFill>
                            <a:srgbClr val="000000"/>
                          </a:solidFill>
                          <a:effectLst/>
                          <a:latin typeface="Calibri" panose="020F0502020204030204" pitchFamily="34" charset="0"/>
                        </a:rPr>
                        <a:t>                                 34.470.294 </a:t>
                      </a:r>
                    </a:p>
                  </a:txBody>
                  <a:tcPr marL="9525" marR="9525" marT="9525" marB="0" anchor="b"/>
                </a:tc>
                <a:tc>
                  <a:txBody>
                    <a:bodyPr/>
                    <a:lstStyle/>
                    <a:p>
                      <a:pPr algn="ctr" rtl="0" fontAlgn="b"/>
                      <a:r>
                        <a:rPr lang="es-CL" sz="800" b="1" i="0" u="none" strike="noStrike">
                          <a:solidFill>
                            <a:srgbClr val="000000"/>
                          </a:solidFill>
                          <a:effectLst/>
                          <a:latin typeface="Calibri" panose="020F0502020204030204" pitchFamily="34" charset="0"/>
                        </a:rPr>
                        <a:t>                             3.011.146 </a:t>
                      </a:r>
                    </a:p>
                  </a:txBody>
                  <a:tcPr marL="9525" marR="9525" marT="9525" marB="0" anchor="b"/>
                </a:tc>
                <a:tc>
                  <a:txBody>
                    <a:bodyPr/>
                    <a:lstStyle/>
                    <a:p>
                      <a:pPr algn="ctr" rtl="0" fontAlgn="b"/>
                      <a:r>
                        <a:rPr lang="es-CL" sz="800" b="1" i="0" u="none" strike="noStrike" dirty="0">
                          <a:solidFill>
                            <a:srgbClr val="000000"/>
                          </a:solidFill>
                          <a:effectLst/>
                          <a:latin typeface="Calibri" panose="020F0502020204030204" pitchFamily="34" charset="0"/>
                        </a:rPr>
                        <a:t>                                                                54.579.612 </a:t>
                      </a:r>
                    </a:p>
                  </a:txBody>
                  <a:tcPr marL="9525" marR="9525" marT="9525" marB="0" anchor="b"/>
                </a:tc>
                <a:tc>
                  <a:txBody>
                    <a:bodyPr/>
                    <a:lstStyle/>
                    <a:p>
                      <a:pPr algn="ctr" rtl="0" fontAlgn="b"/>
                      <a:r>
                        <a:rPr lang="es-CL" sz="800" b="1" i="0" u="none" strike="noStrike" dirty="0">
                          <a:solidFill>
                            <a:srgbClr val="000000"/>
                          </a:solidFill>
                          <a:effectLst/>
                          <a:latin typeface="Calibri" panose="020F0502020204030204" pitchFamily="34" charset="0"/>
                        </a:rPr>
                        <a:t>            25.268.274 </a:t>
                      </a:r>
                    </a:p>
                  </a:txBody>
                  <a:tcPr marL="9525" marR="9525" marT="9525" marB="0" anchor="b"/>
                </a:tc>
                <a:tc>
                  <a:txBody>
                    <a:bodyPr/>
                    <a:lstStyle/>
                    <a:p>
                      <a:pPr algn="ctr" rtl="0" fontAlgn="b"/>
                      <a:r>
                        <a:rPr lang="es-CL" sz="800" b="1" i="0" u="none" strike="noStrike" dirty="0">
                          <a:solidFill>
                            <a:srgbClr val="000000"/>
                          </a:solidFill>
                          <a:effectLst/>
                          <a:latin typeface="Calibri" panose="020F0502020204030204" pitchFamily="34" charset="0"/>
                        </a:rPr>
                        <a:t>             26.554.192 </a:t>
                      </a:r>
                    </a:p>
                  </a:txBody>
                  <a:tcPr marL="9525" marR="9525" marT="9525" marB="0" anchor="b"/>
                </a:tc>
                <a:tc>
                  <a:txBody>
                    <a:bodyPr/>
                    <a:lstStyle/>
                    <a:p>
                      <a:pPr algn="ctr" rtl="0" fontAlgn="b"/>
                      <a:r>
                        <a:rPr lang="es-CL" sz="800" b="1" i="0" u="none" strike="noStrike" dirty="0">
                          <a:solidFill>
                            <a:srgbClr val="000000"/>
                          </a:solidFill>
                          <a:effectLst/>
                          <a:latin typeface="Calibri" panose="020F0502020204030204" pitchFamily="34" charset="0"/>
                        </a:rPr>
                        <a:t>             3.588.065 </a:t>
                      </a:r>
                    </a:p>
                  </a:txBody>
                  <a:tcPr marL="9525" marR="9525" marT="9525" marB="0" anchor="b"/>
                </a:tc>
                <a:tc>
                  <a:txBody>
                    <a:bodyPr/>
                    <a:lstStyle/>
                    <a:p>
                      <a:pPr algn="ctr" rtl="0" fontAlgn="b"/>
                      <a:r>
                        <a:rPr lang="es-CL" sz="800" b="1" i="0" u="none" strike="noStrike" dirty="0">
                          <a:solidFill>
                            <a:srgbClr val="000000"/>
                          </a:solidFill>
                          <a:effectLst/>
                          <a:latin typeface="Calibri" panose="020F0502020204030204" pitchFamily="34" charset="0"/>
                        </a:rPr>
                        <a:t>           4.821.985 </a:t>
                      </a:r>
                    </a:p>
                  </a:txBody>
                  <a:tcPr marL="9525" marR="9525" marT="9525" marB="0" anchor="b"/>
                </a:tc>
                <a:tc>
                  <a:txBody>
                    <a:bodyPr/>
                    <a:lstStyle/>
                    <a:p>
                      <a:pPr algn="ctr" rtl="0" fontAlgn="b"/>
                      <a:r>
                        <a:rPr lang="es-CL" sz="800" b="1" i="0" u="none" strike="noStrike">
                          <a:solidFill>
                            <a:srgbClr val="000000"/>
                          </a:solidFill>
                          <a:effectLst/>
                          <a:latin typeface="Calibri" panose="020F0502020204030204" pitchFamily="34" charset="0"/>
                        </a:rPr>
                        <a:t>            19.033.856 </a:t>
                      </a:r>
                    </a:p>
                  </a:txBody>
                  <a:tcPr marL="9525" marR="9525" marT="9525" marB="0" anchor="b"/>
                </a:tc>
                <a:tc>
                  <a:txBody>
                    <a:bodyPr/>
                    <a:lstStyle/>
                    <a:p>
                      <a:pPr algn="ctr" rtl="0" fontAlgn="b"/>
                      <a:r>
                        <a:rPr lang="es-CL" sz="800" b="1" i="0" u="none" strike="noStrike" dirty="0">
                          <a:solidFill>
                            <a:srgbClr val="000000"/>
                          </a:solidFill>
                          <a:effectLst/>
                          <a:latin typeface="Calibri" panose="020F0502020204030204" pitchFamily="34" charset="0"/>
                        </a:rPr>
                        <a:t>              9.895.782 </a:t>
                      </a:r>
                    </a:p>
                  </a:txBody>
                  <a:tcPr marL="9525" marR="9525" marT="9525" marB="0" anchor="b"/>
                </a:tc>
                <a:tc>
                  <a:txBody>
                    <a:bodyPr/>
                    <a:lstStyle/>
                    <a:p>
                      <a:pPr algn="ctr" rtl="0" fontAlgn="b"/>
                      <a:r>
                        <a:rPr lang="es-CL" sz="800" b="1" i="0" u="none" strike="noStrike" dirty="0">
                          <a:solidFill>
                            <a:srgbClr val="000000"/>
                          </a:solidFill>
                          <a:effectLst/>
                          <a:latin typeface="Calibri" panose="020F0502020204030204" pitchFamily="34" charset="0"/>
                        </a:rPr>
                        <a:t>            38.506.774 </a:t>
                      </a:r>
                    </a:p>
                  </a:txBody>
                  <a:tcPr marL="9525" marR="9525" marT="9525" marB="0" anchor="b"/>
                </a:tc>
                <a:tc>
                  <a:txBody>
                    <a:bodyPr/>
                    <a:lstStyle/>
                    <a:p>
                      <a:pPr algn="ctr" rtl="0" fontAlgn="b"/>
                      <a:r>
                        <a:rPr lang="es-CL" sz="800" b="1" i="0" u="none" strike="noStrike" dirty="0">
                          <a:solidFill>
                            <a:srgbClr val="000000"/>
                          </a:solidFill>
                          <a:effectLst/>
                          <a:latin typeface="Calibri" panose="020F0502020204030204" pitchFamily="34" charset="0"/>
                        </a:rPr>
                        <a:t>           3.127.010 </a:t>
                      </a:r>
                    </a:p>
                  </a:txBody>
                  <a:tcPr marL="9525" marR="9525" marT="9525" marB="0" anchor="b"/>
                </a:tc>
                <a:extLst>
                  <a:ext uri="{0D108BD9-81ED-4DB2-BD59-A6C34878D82A}">
                    <a16:rowId xmlns:a16="http://schemas.microsoft.com/office/drawing/2014/main" xmlns="" val="10018"/>
                  </a:ext>
                </a:extLst>
              </a:tr>
            </a:tbl>
          </a:graphicData>
        </a:graphic>
      </p:graphicFrame>
      <p:sp>
        <p:nvSpPr>
          <p:cNvPr id="8" name="Título 1"/>
          <p:cNvSpPr txBox="1">
            <a:spLocks/>
          </p:cNvSpPr>
          <p:nvPr/>
        </p:nvSpPr>
        <p:spPr>
          <a:xfrm>
            <a:off x="461554" y="349357"/>
            <a:ext cx="8229600" cy="804231"/>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es-CL" sz="2800" dirty="0" smtClean="0">
                <a:solidFill>
                  <a:srgbClr val="333333"/>
                </a:solidFill>
                <a:latin typeface="Berlin Sans FB" panose="020E0602020502020306" pitchFamily="34" charset="0"/>
                <a:ea typeface="+mn-ea"/>
                <a:cs typeface="+mn-cs"/>
              </a:rPr>
              <a:t>Plataforma de Servicios </a:t>
            </a:r>
            <a:endParaRPr lang="es-CL" sz="2800" dirty="0">
              <a:solidFill>
                <a:srgbClr val="333333"/>
              </a:solidFill>
              <a:latin typeface="Berlin Sans FB" panose="020E0602020502020306" pitchFamily="34" charset="0"/>
              <a:ea typeface="+mn-ea"/>
              <a:cs typeface="+mn-cs"/>
            </a:endParaRPr>
          </a:p>
        </p:txBody>
      </p:sp>
      <p:sp>
        <p:nvSpPr>
          <p:cNvPr id="2" name="Marcador de número de diapositiva 1"/>
          <p:cNvSpPr>
            <a:spLocks noGrp="1"/>
          </p:cNvSpPr>
          <p:nvPr>
            <p:ph type="sldNum" sz="quarter" idx="12"/>
          </p:nvPr>
        </p:nvSpPr>
        <p:spPr/>
        <p:txBody>
          <a:bodyPr/>
          <a:lstStyle/>
          <a:p>
            <a:fld id="{B2AA1C21-4A01-FC47-935A-F64BC8B7BE09}" type="slidenum">
              <a:rPr lang="en-US" smtClean="0"/>
              <a:t>79</a:t>
            </a:fld>
            <a:endParaRPr lang="en-US"/>
          </a:p>
        </p:txBody>
      </p:sp>
    </p:spTree>
    <p:extLst>
      <p:ext uri="{BB962C8B-B14F-4D97-AF65-F5344CB8AC3E}">
        <p14:creationId xmlns:p14="http://schemas.microsoft.com/office/powerpoint/2010/main" val="36706354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sz="2800" dirty="0">
                <a:solidFill>
                  <a:srgbClr val="333333"/>
                </a:solidFill>
                <a:latin typeface="Berlin Sans FB" panose="020E0602020502020306" pitchFamily="34" charset="0"/>
              </a:rPr>
              <a:t>Estructura Organizacional</a:t>
            </a:r>
            <a:endParaRPr lang="es-CL" sz="2800" dirty="0"/>
          </a:p>
        </p:txBody>
      </p:sp>
      <p:sp>
        <p:nvSpPr>
          <p:cNvPr id="5" name="Marcador de contenido 4"/>
          <p:cNvSpPr>
            <a:spLocks noGrp="1"/>
          </p:cNvSpPr>
          <p:nvPr>
            <p:ph idx="1"/>
          </p:nvPr>
        </p:nvSpPr>
        <p:spPr/>
        <p:txBody>
          <a:bodyPr>
            <a:normAutofit/>
          </a:bodyPr>
          <a:lstStyle/>
          <a:p>
            <a:pPr marL="0" indent="0" algn="ctr">
              <a:buNone/>
            </a:pPr>
            <a:r>
              <a:rPr lang="es-CL" sz="1800" dirty="0" smtClean="0"/>
              <a:t> </a:t>
            </a:r>
            <a:endParaRPr lang="es-CL" sz="2800" dirty="0" smtClean="0">
              <a:solidFill>
                <a:srgbClr val="333333"/>
              </a:solidFill>
              <a:latin typeface="Berlin Sans FB" panose="020E0602020502020306" pitchFamily="34" charset="0"/>
            </a:endParaRPr>
          </a:p>
          <a:p>
            <a:pPr marL="0" indent="0">
              <a:buNone/>
            </a:pPr>
            <a:endParaRPr lang="es-CL" sz="2000" b="1" dirty="0">
              <a:latin typeface="Arial Rounded MT Bold" panose="020F0704030504030204" pitchFamily="34" charset="0"/>
            </a:endParaRPr>
          </a:p>
          <a:p>
            <a:pPr marL="0" indent="0" algn="just">
              <a:buNone/>
            </a:pPr>
            <a:r>
              <a:rPr lang="es-CL" sz="1800" dirty="0" smtClean="0"/>
              <a:t> </a:t>
            </a:r>
            <a:endParaRPr lang="es-CL" sz="1800" dirty="0"/>
          </a:p>
          <a:p>
            <a:pPr marL="0" indent="0">
              <a:buNone/>
            </a:pPr>
            <a:endParaRPr lang="es-CL" sz="1800" dirty="0"/>
          </a:p>
        </p:txBody>
      </p:sp>
      <p:sp>
        <p:nvSpPr>
          <p:cNvPr id="3" name="Marcador de número de diapositiva 2"/>
          <p:cNvSpPr>
            <a:spLocks noGrp="1"/>
          </p:cNvSpPr>
          <p:nvPr>
            <p:ph type="sldNum" sz="quarter" idx="12"/>
          </p:nvPr>
        </p:nvSpPr>
        <p:spPr/>
        <p:txBody>
          <a:bodyPr/>
          <a:lstStyle/>
          <a:p>
            <a:fld id="{B2AA1C21-4A01-FC47-935A-F64BC8B7BE09}" type="slidenum">
              <a:rPr lang="en-US" smtClean="0"/>
              <a:t>8</a:t>
            </a:fld>
            <a:endParaRPr lang="en-US"/>
          </a:p>
        </p:txBody>
      </p:sp>
      <p:pic>
        <p:nvPicPr>
          <p:cNvPr id="4" name="Imagen 3"/>
          <p:cNvPicPr>
            <a:picLocks noChangeAspect="1"/>
          </p:cNvPicPr>
          <p:nvPr/>
        </p:nvPicPr>
        <p:blipFill>
          <a:blip r:embed="rId2"/>
          <a:stretch>
            <a:fillRect/>
          </a:stretch>
        </p:blipFill>
        <p:spPr>
          <a:xfrm>
            <a:off x="0" y="1047597"/>
            <a:ext cx="9144000" cy="4762806"/>
          </a:xfrm>
          <a:prstGeom prst="rect">
            <a:avLst/>
          </a:prstGeom>
        </p:spPr>
      </p:pic>
    </p:spTree>
    <p:extLst>
      <p:ext uri="{BB962C8B-B14F-4D97-AF65-F5344CB8AC3E}">
        <p14:creationId xmlns:p14="http://schemas.microsoft.com/office/powerpoint/2010/main" val="1794664581"/>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57199" y="163773"/>
            <a:ext cx="8229600" cy="1143000"/>
          </a:xfrm>
        </p:spPr>
        <p:txBody>
          <a:bodyPr vert="horz" lIns="91440" tIns="45720" rIns="91440" bIns="45720" rtlCol="0" anchor="ctr">
            <a:normAutofit/>
          </a:bodyPr>
          <a:lstStyle/>
          <a:p>
            <a:pPr>
              <a:spcBef>
                <a:spcPct val="20000"/>
              </a:spcBef>
            </a:pPr>
            <a:r>
              <a:rPr lang="es-CL" sz="2800" dirty="0">
                <a:solidFill>
                  <a:srgbClr val="333333"/>
                </a:solidFill>
                <a:latin typeface="Berlin Sans FB" panose="020E0602020502020306" pitchFamily="34" charset="0"/>
                <a:ea typeface="+mn-ea"/>
                <a:cs typeface="+mn-cs"/>
              </a:rPr>
              <a:t>Plataforma de Servicios: </a:t>
            </a:r>
            <a:r>
              <a:rPr lang="es-CL" sz="2800" dirty="0" smtClean="0">
                <a:solidFill>
                  <a:srgbClr val="333333"/>
                </a:solidFill>
                <a:latin typeface="Berlin Sans FB" panose="020E0602020502020306" pitchFamily="34" charset="0"/>
                <a:ea typeface="+mn-ea"/>
                <a:cs typeface="+mn-cs"/>
              </a:rPr>
              <a:t/>
            </a:r>
            <a:br>
              <a:rPr lang="es-CL" sz="2800" dirty="0" smtClean="0">
                <a:solidFill>
                  <a:srgbClr val="333333"/>
                </a:solidFill>
                <a:latin typeface="Berlin Sans FB" panose="020E0602020502020306" pitchFamily="34" charset="0"/>
                <a:ea typeface="+mn-ea"/>
                <a:cs typeface="+mn-cs"/>
              </a:rPr>
            </a:br>
            <a:r>
              <a:rPr lang="es-CL" sz="2800" dirty="0" smtClean="0">
                <a:solidFill>
                  <a:srgbClr val="333333"/>
                </a:solidFill>
                <a:latin typeface="Berlin Sans FB" panose="020E0602020502020306" pitchFamily="34" charset="0"/>
                <a:ea typeface="+mn-ea"/>
                <a:cs typeface="+mn-cs"/>
              </a:rPr>
              <a:t>Programas </a:t>
            </a:r>
            <a:r>
              <a:rPr lang="es-CL" sz="2800" dirty="0">
                <a:solidFill>
                  <a:srgbClr val="333333"/>
                </a:solidFill>
                <a:latin typeface="Berlin Sans FB" panose="020E0602020502020306" pitchFamily="34" charset="0"/>
                <a:ea typeface="+mn-ea"/>
                <a:cs typeface="+mn-cs"/>
              </a:rPr>
              <a:t>Transversales </a:t>
            </a:r>
          </a:p>
        </p:txBody>
      </p:sp>
      <p:sp>
        <p:nvSpPr>
          <p:cNvPr id="4" name="Marcador de número de diapositiva 3"/>
          <p:cNvSpPr>
            <a:spLocks noGrp="1"/>
          </p:cNvSpPr>
          <p:nvPr>
            <p:ph type="sldNum" sz="quarter" idx="12"/>
          </p:nvPr>
        </p:nvSpPr>
        <p:spPr/>
        <p:txBody>
          <a:bodyPr/>
          <a:lstStyle/>
          <a:p>
            <a:fld id="{B2AA1C21-4A01-FC47-935A-F64BC8B7BE09}" type="slidenum">
              <a:rPr lang="en-US" smtClean="0"/>
              <a:t>80</a:t>
            </a:fld>
            <a:endParaRPr lang="en-US"/>
          </a:p>
        </p:txBody>
      </p:sp>
      <p:pic>
        <p:nvPicPr>
          <p:cNvPr id="7" name="Imagen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1287" y="1306773"/>
            <a:ext cx="6348713" cy="4761535"/>
          </a:xfrm>
          <a:prstGeom prst="rect">
            <a:avLst/>
          </a:prstGeom>
        </p:spPr>
      </p:pic>
    </p:spTree>
    <p:extLst>
      <p:ext uri="{BB962C8B-B14F-4D97-AF65-F5344CB8AC3E}">
        <p14:creationId xmlns:p14="http://schemas.microsoft.com/office/powerpoint/2010/main" val="298625115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457199" y="163773"/>
            <a:ext cx="8229600" cy="1143000"/>
          </a:xfrm>
        </p:spPr>
        <p:txBody>
          <a:bodyPr vert="horz" lIns="91440" tIns="45720" rIns="91440" bIns="45720" rtlCol="0" anchor="ctr">
            <a:normAutofit/>
          </a:bodyPr>
          <a:lstStyle/>
          <a:p>
            <a:pPr>
              <a:spcBef>
                <a:spcPct val="20000"/>
              </a:spcBef>
            </a:pPr>
            <a:r>
              <a:rPr lang="es-CL" sz="2800" dirty="0">
                <a:solidFill>
                  <a:srgbClr val="333333"/>
                </a:solidFill>
                <a:latin typeface="Berlin Sans FB" panose="020E0602020502020306" pitchFamily="34" charset="0"/>
                <a:ea typeface="+mn-ea"/>
                <a:cs typeface="+mn-cs"/>
              </a:rPr>
              <a:t>Plataforma de Servicios: </a:t>
            </a:r>
            <a:r>
              <a:rPr lang="es-CL" sz="2800" dirty="0" smtClean="0">
                <a:solidFill>
                  <a:srgbClr val="333333"/>
                </a:solidFill>
                <a:latin typeface="Berlin Sans FB" panose="020E0602020502020306" pitchFamily="34" charset="0"/>
                <a:ea typeface="+mn-ea"/>
                <a:cs typeface="+mn-cs"/>
              </a:rPr>
              <a:t/>
            </a:r>
            <a:br>
              <a:rPr lang="es-CL" sz="2800" dirty="0" smtClean="0">
                <a:solidFill>
                  <a:srgbClr val="333333"/>
                </a:solidFill>
                <a:latin typeface="Berlin Sans FB" panose="020E0602020502020306" pitchFamily="34" charset="0"/>
                <a:ea typeface="+mn-ea"/>
                <a:cs typeface="+mn-cs"/>
              </a:rPr>
            </a:br>
            <a:r>
              <a:rPr lang="es-CL" sz="2800" dirty="0" smtClean="0">
                <a:solidFill>
                  <a:srgbClr val="333333"/>
                </a:solidFill>
                <a:latin typeface="Berlin Sans FB" panose="020E0602020502020306" pitchFamily="34" charset="0"/>
                <a:ea typeface="+mn-ea"/>
                <a:cs typeface="+mn-cs"/>
              </a:rPr>
              <a:t>Programas </a:t>
            </a:r>
            <a:r>
              <a:rPr lang="es-CL" sz="2800" dirty="0">
                <a:solidFill>
                  <a:srgbClr val="333333"/>
                </a:solidFill>
                <a:latin typeface="Berlin Sans FB" panose="020E0602020502020306" pitchFamily="34" charset="0"/>
                <a:ea typeface="+mn-ea"/>
                <a:cs typeface="+mn-cs"/>
              </a:rPr>
              <a:t>Transversales </a:t>
            </a:r>
          </a:p>
        </p:txBody>
      </p:sp>
      <p:sp>
        <p:nvSpPr>
          <p:cNvPr id="3" name="Marcador de contenido 2"/>
          <p:cNvSpPr>
            <a:spLocks noGrp="1"/>
          </p:cNvSpPr>
          <p:nvPr>
            <p:ph idx="1"/>
          </p:nvPr>
        </p:nvSpPr>
        <p:spPr>
          <a:xfrm>
            <a:off x="68444" y="1624409"/>
            <a:ext cx="4531102" cy="4795093"/>
          </a:xfrm>
        </p:spPr>
        <p:txBody>
          <a:bodyPr>
            <a:normAutofit/>
          </a:bodyPr>
          <a:lstStyle/>
          <a:p>
            <a:pPr>
              <a:buFont typeface="Wingdings" panose="05000000000000000000" pitchFamily="2" charset="2"/>
              <a:buChar char="v"/>
            </a:pPr>
            <a:r>
              <a:rPr lang="es-CL" sz="2000" dirty="0" smtClean="0">
                <a:solidFill>
                  <a:srgbClr val="4D4D4D"/>
                </a:solidFill>
              </a:rPr>
              <a:t>Programa de Comercialización</a:t>
            </a:r>
          </a:p>
          <a:p>
            <a:pPr marL="0" indent="0">
              <a:buNone/>
            </a:pPr>
            <a:endParaRPr lang="es-CL" sz="2400" dirty="0" smtClean="0">
              <a:solidFill>
                <a:srgbClr val="4D4D4D"/>
              </a:solidFill>
            </a:endParaRPr>
          </a:p>
          <a:p>
            <a:pPr>
              <a:buFont typeface="Wingdings" panose="05000000000000000000" pitchFamily="2" charset="2"/>
              <a:buChar char="ü"/>
            </a:pPr>
            <a:r>
              <a:rPr lang="es-CL" sz="1800" dirty="0" smtClean="0">
                <a:solidFill>
                  <a:srgbClr val="4D4D4D"/>
                </a:solidFill>
              </a:rPr>
              <a:t>Diseñado como una estrategia de diversificación de los mercados</a:t>
            </a:r>
          </a:p>
          <a:p>
            <a:pPr marL="0" indent="0">
              <a:buNone/>
            </a:pPr>
            <a:endParaRPr lang="es-CL" sz="1800" dirty="0" smtClean="0">
              <a:solidFill>
                <a:srgbClr val="4D4D4D"/>
              </a:solidFill>
            </a:endParaRPr>
          </a:p>
          <a:p>
            <a:pPr>
              <a:buFont typeface="Wingdings" panose="05000000000000000000" pitchFamily="2" charset="2"/>
              <a:buChar char="ü"/>
            </a:pPr>
            <a:r>
              <a:rPr lang="es-CL" sz="1800" dirty="0" smtClean="0">
                <a:solidFill>
                  <a:srgbClr val="4D4D4D"/>
                </a:solidFill>
              </a:rPr>
              <a:t>Visibilización para los productos de la AFC</a:t>
            </a:r>
          </a:p>
          <a:p>
            <a:pPr marL="0" indent="0">
              <a:buNone/>
            </a:pPr>
            <a:endParaRPr lang="es-CL" sz="1800" dirty="0" smtClean="0">
              <a:solidFill>
                <a:srgbClr val="4D4D4D"/>
              </a:solidFill>
            </a:endParaRPr>
          </a:p>
          <a:p>
            <a:pPr>
              <a:buFont typeface="Wingdings" panose="05000000000000000000" pitchFamily="2" charset="2"/>
              <a:buChar char="ü"/>
            </a:pPr>
            <a:r>
              <a:rPr lang="es-CL" sz="1800" dirty="0" smtClean="0">
                <a:solidFill>
                  <a:srgbClr val="4D4D4D"/>
                </a:solidFill>
              </a:rPr>
              <a:t>Nuevas formas de apoyo a la comercialización </a:t>
            </a:r>
          </a:p>
          <a:p>
            <a:pPr marL="0" indent="0">
              <a:buNone/>
            </a:pPr>
            <a:endParaRPr lang="es-CL" sz="2400" dirty="0">
              <a:solidFill>
                <a:srgbClr val="4D4D4D"/>
              </a:solidFill>
            </a:endParaRPr>
          </a:p>
        </p:txBody>
      </p:sp>
      <p:sp>
        <p:nvSpPr>
          <p:cNvPr id="4" name="Marcador de número de diapositiva 3"/>
          <p:cNvSpPr>
            <a:spLocks noGrp="1"/>
          </p:cNvSpPr>
          <p:nvPr>
            <p:ph type="sldNum" sz="quarter" idx="12"/>
          </p:nvPr>
        </p:nvSpPr>
        <p:spPr/>
        <p:txBody>
          <a:bodyPr/>
          <a:lstStyle/>
          <a:p>
            <a:fld id="{B2AA1C21-4A01-FC47-935A-F64BC8B7BE09}" type="slidenum">
              <a:rPr lang="en-US" smtClean="0"/>
              <a:t>81</a:t>
            </a:fld>
            <a:endParaRPr lang="en-US"/>
          </a:p>
        </p:txBody>
      </p:sp>
      <p:pic>
        <p:nvPicPr>
          <p:cNvPr id="5" name="Imagen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99546" y="2123427"/>
            <a:ext cx="4189527" cy="2716070"/>
          </a:xfrm>
          <a:prstGeom prst="rect">
            <a:avLst/>
          </a:prstGeom>
        </p:spPr>
      </p:pic>
    </p:spTree>
    <p:extLst>
      <p:ext uri="{BB962C8B-B14F-4D97-AF65-F5344CB8AC3E}">
        <p14:creationId xmlns:p14="http://schemas.microsoft.com/office/powerpoint/2010/main" val="1462243965"/>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68540" y="1189822"/>
            <a:ext cx="8229600" cy="4855101"/>
          </a:xfrm>
        </p:spPr>
        <p:txBody>
          <a:bodyPr>
            <a:normAutofit/>
          </a:bodyPr>
          <a:lstStyle/>
          <a:p>
            <a:pPr marL="0" indent="0">
              <a:buNone/>
            </a:pPr>
            <a:r>
              <a:rPr lang="es-CL" sz="2000" dirty="0" smtClean="0">
                <a:solidFill>
                  <a:srgbClr val="4D4D4D"/>
                </a:solidFill>
              </a:rPr>
              <a:t>Programa de Comercialización </a:t>
            </a:r>
            <a:endParaRPr lang="es-CL" sz="2000" dirty="0">
              <a:solidFill>
                <a:srgbClr val="4D4D4D"/>
              </a:solidFill>
            </a:endParaRPr>
          </a:p>
        </p:txBody>
      </p:sp>
      <p:grpSp>
        <p:nvGrpSpPr>
          <p:cNvPr id="4" name="Grupo 3"/>
          <p:cNvGrpSpPr/>
          <p:nvPr/>
        </p:nvGrpSpPr>
        <p:grpSpPr>
          <a:xfrm>
            <a:off x="259700" y="1749593"/>
            <a:ext cx="8564811" cy="3939236"/>
            <a:chOff x="199564" y="1882756"/>
            <a:chExt cx="8665762" cy="3939236"/>
          </a:xfrm>
        </p:grpSpPr>
        <p:sp>
          <p:nvSpPr>
            <p:cNvPr id="5" name="Rectángulo 4"/>
            <p:cNvSpPr/>
            <p:nvPr/>
          </p:nvSpPr>
          <p:spPr>
            <a:xfrm>
              <a:off x="3196046" y="1882756"/>
              <a:ext cx="5669280" cy="1113904"/>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defTabSz="457200" eaLnBrk="0" fontAlgn="base" hangingPunct="0">
                <a:spcBef>
                  <a:spcPct val="0"/>
                </a:spcBef>
                <a:spcAft>
                  <a:spcPct val="0"/>
                </a:spcAft>
                <a:buFont typeface="Arial"/>
                <a:buChar char="•"/>
              </a:pPr>
              <a:r>
                <a:rPr lang="es-CL" sz="1200" dirty="0" smtClean="0">
                  <a:solidFill>
                    <a:srgbClr val="1F497D">
                      <a:lumMod val="50000"/>
                    </a:srgbClr>
                  </a:solidFill>
                  <a:latin typeface="Calibri"/>
                  <a:cs typeface="Calibri"/>
                </a:rPr>
                <a:t>Sello “Manos Campesinas</a:t>
              </a:r>
              <a:r>
                <a:rPr lang="es-CL" sz="1200" dirty="0">
                  <a:solidFill>
                    <a:srgbClr val="1F497D">
                      <a:lumMod val="50000"/>
                    </a:srgbClr>
                  </a:solidFill>
                  <a:latin typeface="Calibri"/>
                  <a:cs typeface="Calibri"/>
                </a:rPr>
                <a:t>”</a:t>
              </a:r>
            </a:p>
            <a:p>
              <a:pPr marL="285750" indent="-285750" algn="just" defTabSz="457200" eaLnBrk="0" fontAlgn="base" hangingPunct="0">
                <a:spcBef>
                  <a:spcPct val="0"/>
                </a:spcBef>
                <a:spcAft>
                  <a:spcPct val="0"/>
                </a:spcAft>
                <a:buFont typeface="Arial"/>
                <a:buChar char="•"/>
              </a:pPr>
              <a:r>
                <a:rPr lang="es-CL" sz="1200" dirty="0" smtClean="0">
                  <a:solidFill>
                    <a:srgbClr val="1F497D">
                      <a:lumMod val="50000"/>
                    </a:srgbClr>
                  </a:solidFill>
                  <a:latin typeface="Calibri"/>
                  <a:cs typeface="Calibri"/>
                </a:rPr>
                <a:t>Vitrinas propias (</a:t>
              </a:r>
              <a:r>
                <a:rPr lang="es-CL" sz="1200" dirty="0" err="1" smtClean="0">
                  <a:solidFill>
                    <a:srgbClr val="1F497D">
                      <a:lumMod val="50000"/>
                    </a:srgbClr>
                  </a:solidFill>
                  <a:latin typeface="Calibri"/>
                  <a:cs typeface="Calibri"/>
                </a:rPr>
                <a:t>ExpoMundoRural</a:t>
              </a:r>
              <a:r>
                <a:rPr lang="es-CL" sz="1200" dirty="0" smtClean="0">
                  <a:solidFill>
                    <a:srgbClr val="1F497D">
                      <a:lumMod val="50000"/>
                    </a:srgbClr>
                  </a:solidFill>
                  <a:latin typeface="Calibri"/>
                  <a:cs typeface="Calibri"/>
                </a:rPr>
                <a:t>, </a:t>
              </a:r>
              <a:r>
                <a:rPr lang="es-CL" sz="1200" dirty="0" err="1" smtClean="0">
                  <a:solidFill>
                    <a:srgbClr val="1F497D">
                      <a:lumMod val="50000"/>
                    </a:srgbClr>
                  </a:solidFill>
                  <a:latin typeface="Calibri"/>
                  <a:cs typeface="Calibri"/>
                </a:rPr>
                <a:t>Ferias,etc</a:t>
              </a:r>
              <a:r>
                <a:rPr lang="es-CL" sz="1200" dirty="0">
                  <a:solidFill>
                    <a:srgbClr val="1F497D">
                      <a:lumMod val="50000"/>
                    </a:srgbClr>
                  </a:solidFill>
                  <a:latin typeface="Calibri"/>
                  <a:cs typeface="Calibri"/>
                </a:rPr>
                <a:t>.)</a:t>
              </a:r>
            </a:p>
            <a:p>
              <a:pPr marL="285750" indent="-285750" algn="just" defTabSz="457200" eaLnBrk="0" fontAlgn="base" hangingPunct="0">
                <a:spcBef>
                  <a:spcPct val="0"/>
                </a:spcBef>
                <a:spcAft>
                  <a:spcPct val="0"/>
                </a:spcAft>
                <a:buFont typeface="Arial"/>
                <a:buChar char="•"/>
              </a:pPr>
              <a:r>
                <a:rPr lang="es-CL" sz="1200" dirty="0" smtClean="0">
                  <a:solidFill>
                    <a:srgbClr val="1F497D">
                      <a:lumMod val="50000"/>
                    </a:srgbClr>
                  </a:solidFill>
                  <a:latin typeface="Calibri"/>
                  <a:cs typeface="Calibri"/>
                </a:rPr>
                <a:t>Participación en otras Vitrinas (</a:t>
              </a:r>
              <a:r>
                <a:rPr lang="es-CL" sz="1200" dirty="0" err="1" smtClean="0">
                  <a:solidFill>
                    <a:srgbClr val="1F497D">
                      <a:lumMod val="50000"/>
                    </a:srgbClr>
                  </a:solidFill>
                  <a:latin typeface="Calibri"/>
                  <a:cs typeface="Calibri"/>
                </a:rPr>
                <a:t>Ñam</a:t>
              </a:r>
              <a:r>
                <a:rPr lang="es-CL" sz="1200" dirty="0" smtClean="0">
                  <a:solidFill>
                    <a:srgbClr val="1F497D">
                      <a:lumMod val="50000"/>
                    </a:srgbClr>
                  </a:solidFill>
                  <a:latin typeface="Calibri"/>
                  <a:cs typeface="Calibri"/>
                </a:rPr>
                <a:t>, Recomiendo Chile.) </a:t>
              </a:r>
              <a:endParaRPr lang="es-CL" sz="1200" dirty="0">
                <a:solidFill>
                  <a:srgbClr val="1F497D">
                    <a:lumMod val="50000"/>
                  </a:srgbClr>
                </a:solidFill>
                <a:latin typeface="Calibri"/>
                <a:cs typeface="Calibri"/>
              </a:endParaRPr>
            </a:p>
            <a:p>
              <a:pPr marL="285750" indent="-285750" algn="just" defTabSz="457200" eaLnBrk="0" fontAlgn="base" hangingPunct="0">
                <a:spcBef>
                  <a:spcPct val="0"/>
                </a:spcBef>
                <a:spcAft>
                  <a:spcPct val="0"/>
                </a:spcAft>
                <a:buFont typeface="Arial"/>
                <a:buChar char="•"/>
              </a:pPr>
              <a:r>
                <a:rPr lang="es-CL" sz="1200" dirty="0" smtClean="0">
                  <a:solidFill>
                    <a:srgbClr val="1F497D">
                      <a:lumMod val="50000"/>
                    </a:srgbClr>
                  </a:solidFill>
                  <a:latin typeface="Calibri"/>
                  <a:cs typeface="Calibri"/>
                </a:rPr>
                <a:t>Otras acciones de promoción (Catálogos, Guías</a:t>
              </a:r>
              <a:r>
                <a:rPr lang="es-CL" sz="1200" dirty="0">
                  <a:solidFill>
                    <a:srgbClr val="1F497D">
                      <a:lumMod val="50000"/>
                    </a:srgbClr>
                  </a:solidFill>
                  <a:latin typeface="Calibri"/>
                  <a:cs typeface="Calibri"/>
                </a:rPr>
                <a:t>)</a:t>
              </a:r>
            </a:p>
          </p:txBody>
        </p:sp>
        <p:sp>
          <p:nvSpPr>
            <p:cNvPr id="7" name="Rectángulo 6"/>
            <p:cNvSpPr/>
            <p:nvPr/>
          </p:nvSpPr>
          <p:spPr>
            <a:xfrm>
              <a:off x="3196046" y="3360174"/>
              <a:ext cx="5669280" cy="1140201"/>
            </a:xfrm>
            <a:prstGeom prst="rect">
              <a:avLst/>
            </a:prstGeom>
            <a:noFill/>
            <a:ln>
              <a:solidFill>
                <a:srgbClr val="4F622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71450" indent="-171450" algn="just" defTabSz="457200" eaLnBrk="0" fontAlgn="base" hangingPunct="0">
                <a:spcBef>
                  <a:spcPct val="0"/>
                </a:spcBef>
                <a:spcAft>
                  <a:spcPct val="0"/>
                </a:spcAft>
                <a:buFont typeface="Arial"/>
                <a:buChar char="•"/>
              </a:pPr>
              <a:r>
                <a:rPr lang="es-CL" sz="1200" dirty="0" smtClean="0">
                  <a:solidFill>
                    <a:srgbClr val="1F497D">
                      <a:lumMod val="50000"/>
                    </a:srgbClr>
                  </a:solidFill>
                  <a:latin typeface="Calibri"/>
                  <a:cs typeface="Calibri"/>
                </a:rPr>
                <a:t>Nuevos lugares y formas de venta: comercio electrónico, mercados urbanos, tiendas</a:t>
              </a:r>
              <a:r>
                <a:rPr lang="es-CL" sz="1200" dirty="0">
                  <a:solidFill>
                    <a:srgbClr val="1F497D">
                      <a:lumMod val="50000"/>
                    </a:srgbClr>
                  </a:solidFill>
                  <a:latin typeface="Calibri"/>
                  <a:cs typeface="Calibri"/>
                </a:rPr>
                <a:t>)</a:t>
              </a:r>
            </a:p>
            <a:p>
              <a:pPr marL="171450" indent="-171450" algn="just" defTabSz="457200" eaLnBrk="0" fontAlgn="base" hangingPunct="0">
                <a:spcBef>
                  <a:spcPct val="0"/>
                </a:spcBef>
                <a:spcAft>
                  <a:spcPct val="0"/>
                </a:spcAft>
                <a:buFont typeface="Arial"/>
                <a:buChar char="•"/>
              </a:pPr>
              <a:r>
                <a:rPr lang="es-CL" sz="1200" dirty="0" smtClean="0">
                  <a:solidFill>
                    <a:srgbClr val="1F497D">
                      <a:lumMod val="50000"/>
                    </a:srgbClr>
                  </a:solidFill>
                  <a:latin typeface="Calibri"/>
                  <a:cs typeface="Calibri"/>
                </a:rPr>
                <a:t>Compras públicas JUNAEB</a:t>
              </a:r>
              <a:endParaRPr lang="es-CL" sz="1200" dirty="0">
                <a:solidFill>
                  <a:srgbClr val="1F497D">
                    <a:lumMod val="50000"/>
                  </a:srgbClr>
                </a:solidFill>
                <a:latin typeface="Calibri"/>
                <a:cs typeface="Calibri"/>
              </a:endParaRPr>
            </a:p>
            <a:p>
              <a:pPr marL="171450" indent="-171450" algn="just" defTabSz="457200" eaLnBrk="0" fontAlgn="base" hangingPunct="0">
                <a:spcBef>
                  <a:spcPct val="0"/>
                </a:spcBef>
                <a:spcAft>
                  <a:spcPct val="0"/>
                </a:spcAft>
                <a:buFont typeface="Arial"/>
                <a:buChar char="•"/>
              </a:pPr>
              <a:r>
                <a:rPr lang="es-CL" sz="1200" dirty="0" smtClean="0">
                  <a:solidFill>
                    <a:srgbClr val="1F497D">
                      <a:lumMod val="50000"/>
                    </a:srgbClr>
                  </a:solidFill>
                  <a:latin typeface="Calibri"/>
                  <a:cs typeface="Calibri"/>
                </a:rPr>
                <a:t>Convenios para el perfeccionamiento de las relaciones comerciales (</a:t>
              </a:r>
              <a:r>
                <a:rPr lang="es-CL" sz="1200" dirty="0" err="1" smtClean="0">
                  <a:solidFill>
                    <a:srgbClr val="1F497D">
                      <a:lumMod val="50000"/>
                    </a:srgbClr>
                  </a:solidFill>
                  <a:latin typeface="Calibri"/>
                  <a:cs typeface="Calibri"/>
                </a:rPr>
                <a:t>Unimarc</a:t>
              </a:r>
              <a:r>
                <a:rPr lang="es-CL" sz="1200" dirty="0" smtClean="0">
                  <a:solidFill>
                    <a:srgbClr val="1F497D">
                      <a:lumMod val="50000"/>
                    </a:srgbClr>
                  </a:solidFill>
                  <a:latin typeface="Calibri"/>
                  <a:cs typeface="Calibri"/>
                </a:rPr>
                <a:t>, Paris Volver a Tejer, Lo </a:t>
              </a:r>
              <a:r>
                <a:rPr lang="es-CL" sz="1200" dirty="0" err="1" smtClean="0">
                  <a:solidFill>
                    <a:srgbClr val="1F497D">
                      <a:lumMod val="50000"/>
                    </a:srgbClr>
                  </a:solidFill>
                  <a:latin typeface="Calibri"/>
                  <a:cs typeface="Calibri"/>
                </a:rPr>
                <a:t>Valledor</a:t>
              </a:r>
              <a:r>
                <a:rPr lang="es-CL" sz="1200" dirty="0" smtClean="0">
                  <a:solidFill>
                    <a:srgbClr val="1F497D">
                      <a:lumMod val="50000"/>
                    </a:srgbClr>
                  </a:solidFill>
                  <a:latin typeface="Calibri"/>
                  <a:cs typeface="Calibri"/>
                </a:rPr>
                <a:t>, </a:t>
              </a:r>
              <a:r>
                <a:rPr lang="es-CL" sz="1200" dirty="0" err="1" smtClean="0">
                  <a:solidFill>
                    <a:srgbClr val="1F497D">
                      <a:lumMod val="50000"/>
                    </a:srgbClr>
                  </a:solidFill>
                  <a:latin typeface="Calibri"/>
                  <a:cs typeface="Calibri"/>
                </a:rPr>
                <a:t>etc</a:t>
              </a:r>
              <a:r>
                <a:rPr lang="es-CL" sz="1200" dirty="0">
                  <a:solidFill>
                    <a:srgbClr val="1F497D">
                      <a:lumMod val="50000"/>
                    </a:srgbClr>
                  </a:solidFill>
                  <a:latin typeface="Calibri"/>
                  <a:cs typeface="Calibri"/>
                </a:rPr>
                <a:t>)</a:t>
              </a:r>
            </a:p>
            <a:p>
              <a:pPr marL="171450" indent="-171450" algn="just" defTabSz="457200" eaLnBrk="0" fontAlgn="base" hangingPunct="0">
                <a:spcBef>
                  <a:spcPct val="0"/>
                </a:spcBef>
                <a:spcAft>
                  <a:spcPct val="0"/>
                </a:spcAft>
                <a:buFont typeface="Arial"/>
                <a:buChar char="•"/>
              </a:pPr>
              <a:r>
                <a:rPr lang="es-CL" sz="1200" dirty="0" smtClean="0">
                  <a:solidFill>
                    <a:srgbClr val="1F497D">
                      <a:lumMod val="50000"/>
                    </a:srgbClr>
                  </a:solidFill>
                  <a:latin typeface="Calibri"/>
                  <a:cs typeface="Calibri"/>
                </a:rPr>
                <a:t>Mercados de nichos de Exportación  </a:t>
              </a:r>
              <a:endParaRPr lang="es-CL" sz="1200" dirty="0">
                <a:solidFill>
                  <a:srgbClr val="1F497D">
                    <a:lumMod val="50000"/>
                  </a:srgbClr>
                </a:solidFill>
                <a:latin typeface="Calibri"/>
                <a:cs typeface="Calibri"/>
              </a:endParaRPr>
            </a:p>
          </p:txBody>
        </p:sp>
        <p:sp>
          <p:nvSpPr>
            <p:cNvPr id="9" name="Rectángulo 8"/>
            <p:cNvSpPr/>
            <p:nvPr/>
          </p:nvSpPr>
          <p:spPr>
            <a:xfrm>
              <a:off x="3196046" y="4863889"/>
              <a:ext cx="5669280" cy="885110"/>
            </a:xfrm>
            <a:prstGeom prst="rect">
              <a:avLst/>
            </a:prstGeom>
            <a:noFill/>
            <a:ln>
              <a:solidFill>
                <a:srgbClr val="4F6228"/>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defTabSz="457200" eaLnBrk="0" fontAlgn="base" hangingPunct="0">
                <a:spcBef>
                  <a:spcPct val="0"/>
                </a:spcBef>
                <a:spcAft>
                  <a:spcPct val="0"/>
                </a:spcAft>
              </a:pPr>
              <a:endParaRPr lang="es-CL" sz="1200" dirty="0">
                <a:solidFill>
                  <a:srgbClr val="1F497D">
                    <a:lumMod val="50000"/>
                  </a:srgbClr>
                </a:solidFill>
                <a:latin typeface="Calibri"/>
                <a:cs typeface="Calibri"/>
              </a:endParaRPr>
            </a:p>
            <a:p>
              <a:pPr marL="171450" indent="-171450" algn="just" defTabSz="457200" eaLnBrk="0" fontAlgn="base" hangingPunct="0">
                <a:spcBef>
                  <a:spcPct val="0"/>
                </a:spcBef>
                <a:spcAft>
                  <a:spcPct val="0"/>
                </a:spcAft>
                <a:buFont typeface="Arial"/>
                <a:buChar char="•"/>
              </a:pPr>
              <a:r>
                <a:rPr lang="es-CL" sz="1200" dirty="0" smtClean="0">
                  <a:solidFill>
                    <a:srgbClr val="1F497D">
                      <a:lumMod val="50000"/>
                    </a:srgbClr>
                  </a:solidFill>
                  <a:latin typeface="Calibri"/>
                  <a:cs typeface="Calibri"/>
                </a:rPr>
                <a:t>Gestor Comercial, Apoyo a Organización Económica, Alianzas Productivas, SAT, PRODESAL, PDTI, PADIS, PRODEMY, Servicio a Proyectos </a:t>
              </a:r>
              <a:endParaRPr lang="es-CL" sz="1200" dirty="0">
                <a:solidFill>
                  <a:srgbClr val="1F497D">
                    <a:lumMod val="50000"/>
                  </a:srgbClr>
                </a:solidFill>
                <a:latin typeface="Calibri"/>
                <a:cs typeface="Calibri"/>
              </a:endParaRPr>
            </a:p>
            <a:p>
              <a:pPr marL="171450" indent="-171450" algn="just" defTabSz="457200" eaLnBrk="0" fontAlgn="base" hangingPunct="0">
                <a:spcBef>
                  <a:spcPct val="0"/>
                </a:spcBef>
                <a:spcAft>
                  <a:spcPct val="0"/>
                </a:spcAft>
                <a:buFont typeface="Arial"/>
                <a:buChar char="•"/>
              </a:pPr>
              <a:r>
                <a:rPr lang="es-CL" sz="1200" dirty="0" smtClean="0">
                  <a:solidFill>
                    <a:srgbClr val="1F497D">
                      <a:lumMod val="50000"/>
                    </a:srgbClr>
                  </a:solidFill>
                  <a:latin typeface="Calibri"/>
                  <a:cs typeface="Calibri"/>
                </a:rPr>
                <a:t>Valor agregado: Sabores del Campo</a:t>
              </a:r>
              <a:endParaRPr lang="es-CL" sz="1200" dirty="0">
                <a:solidFill>
                  <a:srgbClr val="1F497D">
                    <a:lumMod val="50000"/>
                  </a:srgbClr>
                </a:solidFill>
                <a:latin typeface="Calibri"/>
                <a:cs typeface="Calibri"/>
              </a:endParaRPr>
            </a:p>
          </p:txBody>
        </p:sp>
        <p:sp>
          <p:nvSpPr>
            <p:cNvPr id="10" name="Pentágono 9"/>
            <p:cNvSpPr/>
            <p:nvPr/>
          </p:nvSpPr>
          <p:spPr>
            <a:xfrm>
              <a:off x="202906" y="2072825"/>
              <a:ext cx="2908663" cy="1045028"/>
            </a:xfrm>
            <a:prstGeom prst="homePlate">
              <a:avLst/>
            </a:prstGeom>
            <a:solidFill>
              <a:srgbClr val="0070C0"/>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defTabSz="457200" eaLnBrk="0" fontAlgn="base" hangingPunct="0">
                <a:spcBef>
                  <a:spcPct val="0"/>
                </a:spcBef>
                <a:spcAft>
                  <a:spcPct val="0"/>
                </a:spcAft>
              </a:pPr>
              <a:r>
                <a:rPr lang="es-CL" sz="1300" dirty="0" smtClean="0">
                  <a:solidFill>
                    <a:schemeClr val="bg1"/>
                  </a:solidFill>
                  <a:latin typeface="Calibri"/>
                  <a:ea typeface="Calibri" panose="020F0502020204030204" pitchFamily="34" charset="0"/>
                  <a:cs typeface="Calibri"/>
                </a:rPr>
                <a:t>1. Promoción y </a:t>
              </a:r>
              <a:r>
                <a:rPr lang="es-CL" sz="1300" dirty="0" err="1" smtClean="0">
                  <a:solidFill>
                    <a:schemeClr val="bg1"/>
                  </a:solidFill>
                  <a:latin typeface="Calibri"/>
                  <a:ea typeface="Calibri" panose="020F0502020204030204" pitchFamily="34" charset="0"/>
                  <a:cs typeface="Calibri"/>
                </a:rPr>
                <a:t>visibilización</a:t>
              </a:r>
              <a:r>
                <a:rPr lang="es-CL" sz="1300" dirty="0" smtClean="0">
                  <a:solidFill>
                    <a:schemeClr val="bg1"/>
                  </a:solidFill>
                  <a:latin typeface="Calibri"/>
                  <a:ea typeface="Calibri" panose="020F0502020204030204" pitchFamily="34" charset="0"/>
                  <a:cs typeface="Calibri"/>
                </a:rPr>
                <a:t> de los productos y servicios de la AFC</a:t>
              </a:r>
              <a:r>
                <a:rPr lang="es-CL" sz="1300" dirty="0">
                  <a:solidFill>
                    <a:schemeClr val="bg1"/>
                  </a:solidFill>
                  <a:latin typeface="Calibri"/>
                  <a:ea typeface="Calibri" panose="020F0502020204030204" pitchFamily="34" charset="0"/>
                  <a:cs typeface="Calibri"/>
                </a:rPr>
                <a:t>.</a:t>
              </a:r>
            </a:p>
          </p:txBody>
        </p:sp>
        <p:sp>
          <p:nvSpPr>
            <p:cNvPr id="11" name="Pentágono 10"/>
            <p:cNvSpPr/>
            <p:nvPr/>
          </p:nvSpPr>
          <p:spPr>
            <a:xfrm>
              <a:off x="199565" y="3455347"/>
              <a:ext cx="2908663" cy="1045028"/>
            </a:xfrm>
            <a:prstGeom prst="homePlate">
              <a:avLst/>
            </a:prstGeom>
            <a:solidFill>
              <a:srgbClr val="0070C0"/>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defTabSz="457200" eaLnBrk="0" fontAlgn="base" hangingPunct="0">
                <a:spcBef>
                  <a:spcPct val="0"/>
                </a:spcBef>
                <a:spcAft>
                  <a:spcPct val="0"/>
                </a:spcAft>
              </a:pPr>
              <a:r>
                <a:rPr lang="es-CL" sz="1300" dirty="0" smtClean="0">
                  <a:solidFill>
                    <a:srgbClr val="FFFFFF"/>
                  </a:solidFill>
                  <a:latin typeface="Calibri"/>
                  <a:ea typeface="Calibri" panose="020F0502020204030204" pitchFamily="34" charset="0"/>
                  <a:cs typeface="Calibri"/>
                </a:rPr>
                <a:t>2. Nuevos modelos de comercialización: apertura de nuevas relaciones comerciales y perfeccionamiento de las existentes</a:t>
              </a:r>
              <a:r>
                <a:rPr lang="es-CL" sz="1300" dirty="0">
                  <a:solidFill>
                    <a:srgbClr val="FFFFFF"/>
                  </a:solidFill>
                  <a:latin typeface="Calibri"/>
                  <a:ea typeface="Calibri" panose="020F0502020204030204" pitchFamily="34" charset="0"/>
                  <a:cs typeface="Calibri"/>
                </a:rPr>
                <a:t>.</a:t>
              </a:r>
            </a:p>
          </p:txBody>
        </p:sp>
        <p:sp>
          <p:nvSpPr>
            <p:cNvPr id="13" name="Pentágono 12"/>
            <p:cNvSpPr/>
            <p:nvPr/>
          </p:nvSpPr>
          <p:spPr>
            <a:xfrm>
              <a:off x="199564" y="4776964"/>
              <a:ext cx="2908663" cy="1045028"/>
            </a:xfrm>
            <a:prstGeom prst="homePlate">
              <a:avLst/>
            </a:prstGeom>
            <a:solidFill>
              <a:srgbClr val="0070C0"/>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defTabSz="457200" eaLnBrk="0" fontAlgn="base" hangingPunct="0">
                <a:spcBef>
                  <a:spcPct val="0"/>
                </a:spcBef>
                <a:spcAft>
                  <a:spcPct val="0"/>
                </a:spcAft>
              </a:pPr>
              <a:r>
                <a:rPr lang="es-CL" sz="1200" dirty="0" smtClean="0">
                  <a:solidFill>
                    <a:srgbClr val="FFFFFF"/>
                  </a:solidFill>
                  <a:latin typeface="Calibri"/>
                  <a:ea typeface="Calibri" panose="020F0502020204030204" pitchFamily="34" charset="0"/>
                  <a:cs typeface="Calibri"/>
                </a:rPr>
                <a:t>3. Programas regulares de Desarrollo de capacidades y financiamiento</a:t>
              </a:r>
              <a:r>
                <a:rPr lang="es-CL" sz="1200" dirty="0">
                  <a:solidFill>
                    <a:srgbClr val="FFFFFF"/>
                  </a:solidFill>
                  <a:latin typeface="Calibri"/>
                  <a:ea typeface="Calibri" panose="020F0502020204030204" pitchFamily="34" charset="0"/>
                  <a:cs typeface="Calibri"/>
                </a:rPr>
                <a:t>.</a:t>
              </a:r>
            </a:p>
          </p:txBody>
        </p:sp>
      </p:grpSp>
      <p:sp>
        <p:nvSpPr>
          <p:cNvPr id="12" name="Título 1"/>
          <p:cNvSpPr txBox="1">
            <a:spLocks/>
          </p:cNvSpPr>
          <p:nvPr/>
        </p:nvSpPr>
        <p:spPr>
          <a:xfrm>
            <a:off x="457199" y="16377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L" sz="2800" dirty="0" smtClean="0">
                <a:solidFill>
                  <a:srgbClr val="333333"/>
                </a:solidFill>
                <a:latin typeface="Berlin Sans FB" panose="020E0602020502020306" pitchFamily="34" charset="0"/>
                <a:ea typeface="+mn-ea"/>
                <a:cs typeface="+mn-cs"/>
              </a:rPr>
              <a:t>Plataforma de Servicios: </a:t>
            </a:r>
          </a:p>
          <a:p>
            <a:pPr>
              <a:spcBef>
                <a:spcPts val="0"/>
              </a:spcBef>
            </a:pPr>
            <a:r>
              <a:rPr lang="es-CL" sz="2800" dirty="0" smtClean="0">
                <a:solidFill>
                  <a:srgbClr val="333333"/>
                </a:solidFill>
                <a:latin typeface="Berlin Sans FB" panose="020E0602020502020306" pitchFamily="34" charset="0"/>
                <a:ea typeface="+mn-ea"/>
                <a:cs typeface="+mn-cs"/>
              </a:rPr>
              <a:t>Programas Transversales </a:t>
            </a:r>
            <a:endParaRPr lang="es-CL" sz="2800" dirty="0">
              <a:solidFill>
                <a:srgbClr val="333333"/>
              </a:solidFill>
              <a:latin typeface="Berlin Sans FB" panose="020E0602020502020306" pitchFamily="34" charset="0"/>
              <a:ea typeface="+mn-ea"/>
              <a:cs typeface="+mn-cs"/>
            </a:endParaRPr>
          </a:p>
        </p:txBody>
      </p:sp>
      <p:sp>
        <p:nvSpPr>
          <p:cNvPr id="2" name="Marcador de número de diapositiva 1"/>
          <p:cNvSpPr>
            <a:spLocks noGrp="1"/>
          </p:cNvSpPr>
          <p:nvPr>
            <p:ph type="sldNum" sz="quarter" idx="12"/>
          </p:nvPr>
        </p:nvSpPr>
        <p:spPr/>
        <p:txBody>
          <a:bodyPr/>
          <a:lstStyle/>
          <a:p>
            <a:fld id="{B2AA1C21-4A01-FC47-935A-F64BC8B7BE09}" type="slidenum">
              <a:rPr lang="en-US" smtClean="0"/>
              <a:t>82</a:t>
            </a:fld>
            <a:endParaRPr lang="en-US"/>
          </a:p>
        </p:txBody>
      </p:sp>
    </p:spTree>
    <p:extLst>
      <p:ext uri="{BB962C8B-B14F-4D97-AF65-F5344CB8AC3E}">
        <p14:creationId xmlns:p14="http://schemas.microsoft.com/office/powerpoint/2010/main" val="3941783808"/>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31355" y="1396388"/>
            <a:ext cx="8229600" cy="4983163"/>
          </a:xfrm>
        </p:spPr>
        <p:txBody>
          <a:bodyPr>
            <a:normAutofit/>
          </a:bodyPr>
          <a:lstStyle/>
          <a:p>
            <a:pPr marL="0" indent="0">
              <a:buNone/>
            </a:pPr>
            <a:r>
              <a:rPr lang="es-CL" sz="2000" b="1" dirty="0" smtClean="0">
                <a:solidFill>
                  <a:srgbClr val="4D4D4D"/>
                </a:solidFill>
              </a:rPr>
              <a:t>Programa Agricultura Sustentable </a:t>
            </a:r>
          </a:p>
          <a:p>
            <a:pPr marL="0" indent="0">
              <a:buNone/>
            </a:pPr>
            <a:endParaRPr lang="es-CL" sz="1800" dirty="0" smtClean="0">
              <a:solidFill>
                <a:srgbClr val="4D4D4D"/>
              </a:solidFill>
            </a:endParaRPr>
          </a:p>
          <a:p>
            <a:pPr marL="0" indent="0">
              <a:buNone/>
            </a:pPr>
            <a:r>
              <a:rPr lang="es-CL" sz="1800" dirty="0" smtClean="0">
                <a:solidFill>
                  <a:srgbClr val="4D4D4D"/>
                </a:solidFill>
              </a:rPr>
              <a:t>Enfoque:</a:t>
            </a:r>
          </a:p>
          <a:p>
            <a:pPr marL="0" indent="0">
              <a:buNone/>
            </a:pPr>
            <a:r>
              <a:rPr lang="es-CL" sz="1800" dirty="0">
                <a:solidFill>
                  <a:srgbClr val="4D4D4D"/>
                </a:solidFill>
                <a:cs typeface="Calibri"/>
              </a:rPr>
              <a:t>Promover la </a:t>
            </a:r>
            <a:r>
              <a:rPr lang="es-CL" sz="1800" dirty="0" smtClean="0">
                <a:solidFill>
                  <a:srgbClr val="4D4D4D"/>
                </a:solidFill>
                <a:cs typeface="Calibri"/>
              </a:rPr>
              <a:t>incorporación </a:t>
            </a:r>
            <a:r>
              <a:rPr lang="es-CL" sz="1800" dirty="0">
                <a:solidFill>
                  <a:srgbClr val="4D4D4D"/>
                </a:solidFill>
                <a:cs typeface="Calibri"/>
              </a:rPr>
              <a:t>de Prácticas y Manejos Ambientalmente Sustentables en los sistemas productivos y emprendimientos de los usuarios y usuarias de </a:t>
            </a:r>
            <a:r>
              <a:rPr lang="es-CL" sz="1800" dirty="0" smtClean="0">
                <a:solidFill>
                  <a:srgbClr val="4D4D4D"/>
                </a:solidFill>
                <a:cs typeface="Calibri"/>
              </a:rPr>
              <a:t>INDAP.   </a:t>
            </a:r>
          </a:p>
          <a:p>
            <a:pPr marL="0" indent="0">
              <a:buNone/>
            </a:pPr>
            <a:endParaRPr lang="es-CL" sz="1800" dirty="0">
              <a:solidFill>
                <a:srgbClr val="4D4D4D"/>
              </a:solidFill>
              <a:cs typeface="Calibri"/>
            </a:endParaRPr>
          </a:p>
          <a:p>
            <a:pPr marL="0" indent="0" algn="just" fontAlgn="base">
              <a:spcAft>
                <a:spcPct val="0"/>
              </a:spcAft>
              <a:buClr>
                <a:srgbClr val="1F497D">
                  <a:lumMod val="50000"/>
                </a:srgbClr>
              </a:buClr>
              <a:buNone/>
              <a:defRPr/>
            </a:pPr>
            <a:r>
              <a:rPr lang="es-CL" sz="1800" dirty="0">
                <a:solidFill>
                  <a:srgbClr val="4D4D4D"/>
                </a:solidFill>
                <a:cs typeface="Calibri"/>
              </a:rPr>
              <a:t>Promoción de prácticas y manejos ambientalmente sustentables </a:t>
            </a:r>
            <a:r>
              <a:rPr lang="es-CL" sz="1800" dirty="0" smtClean="0">
                <a:solidFill>
                  <a:srgbClr val="4D4D4D"/>
                </a:solidFill>
                <a:cs typeface="Calibri"/>
              </a:rPr>
              <a:t>orientados a </a:t>
            </a:r>
            <a:r>
              <a:rPr lang="es-CL" sz="1800" dirty="0">
                <a:solidFill>
                  <a:srgbClr val="4D4D4D"/>
                </a:solidFill>
                <a:cs typeface="Calibri"/>
              </a:rPr>
              <a:t>la </a:t>
            </a:r>
            <a:r>
              <a:rPr lang="es-CL" sz="1800" dirty="0" smtClean="0">
                <a:solidFill>
                  <a:srgbClr val="4D4D4D"/>
                </a:solidFill>
                <a:cs typeface="Calibri"/>
              </a:rPr>
              <a:t>recuperación</a:t>
            </a:r>
            <a:r>
              <a:rPr lang="es-CL" sz="1800" dirty="0">
                <a:solidFill>
                  <a:srgbClr val="4D4D4D"/>
                </a:solidFill>
                <a:cs typeface="Calibri"/>
              </a:rPr>
              <a:t>, </a:t>
            </a:r>
            <a:r>
              <a:rPr lang="es-CL" sz="1800" dirty="0" smtClean="0">
                <a:solidFill>
                  <a:srgbClr val="4D4D4D"/>
                </a:solidFill>
                <a:cs typeface="Calibri"/>
              </a:rPr>
              <a:t>conservación </a:t>
            </a:r>
            <a:r>
              <a:rPr lang="es-CL" sz="1800" dirty="0">
                <a:solidFill>
                  <a:srgbClr val="4D4D4D"/>
                </a:solidFill>
                <a:cs typeface="Calibri"/>
              </a:rPr>
              <a:t>y/o </a:t>
            </a:r>
            <a:r>
              <a:rPr lang="es-CL" sz="1800" dirty="0" smtClean="0">
                <a:solidFill>
                  <a:srgbClr val="4D4D4D"/>
                </a:solidFill>
                <a:cs typeface="Calibri"/>
              </a:rPr>
              <a:t>uso </a:t>
            </a:r>
            <a:r>
              <a:rPr lang="es-CL" sz="1800" dirty="0">
                <a:solidFill>
                  <a:srgbClr val="4D4D4D"/>
                </a:solidFill>
                <a:cs typeface="Calibri"/>
              </a:rPr>
              <a:t>s</a:t>
            </a:r>
            <a:r>
              <a:rPr lang="es-CL" sz="1800" dirty="0" smtClean="0">
                <a:solidFill>
                  <a:srgbClr val="4D4D4D"/>
                </a:solidFill>
                <a:cs typeface="Calibri"/>
              </a:rPr>
              <a:t>ustentable </a:t>
            </a:r>
            <a:r>
              <a:rPr lang="es-CL" sz="1800" dirty="0">
                <a:solidFill>
                  <a:srgbClr val="4D4D4D"/>
                </a:solidFill>
                <a:cs typeface="Calibri"/>
              </a:rPr>
              <a:t>de los </a:t>
            </a:r>
            <a:r>
              <a:rPr lang="es-CL" sz="1800" dirty="0" smtClean="0">
                <a:solidFill>
                  <a:srgbClr val="4D4D4D"/>
                </a:solidFill>
                <a:cs typeface="Calibri"/>
              </a:rPr>
              <a:t>recursos naturales.</a:t>
            </a:r>
          </a:p>
          <a:p>
            <a:pPr marL="0" indent="0" algn="just" fontAlgn="base">
              <a:spcAft>
                <a:spcPct val="0"/>
              </a:spcAft>
              <a:buClr>
                <a:srgbClr val="1F497D">
                  <a:lumMod val="50000"/>
                </a:srgbClr>
              </a:buClr>
              <a:buNone/>
              <a:defRPr/>
            </a:pPr>
            <a:endParaRPr lang="es-CL" sz="1800" dirty="0">
              <a:solidFill>
                <a:srgbClr val="4D4D4D"/>
              </a:solidFill>
              <a:cs typeface="Calibri"/>
            </a:endParaRPr>
          </a:p>
          <a:p>
            <a:pPr marL="0" indent="0" algn="just" fontAlgn="base">
              <a:spcAft>
                <a:spcPct val="0"/>
              </a:spcAft>
              <a:buClr>
                <a:srgbClr val="1F497D">
                  <a:lumMod val="50000"/>
                </a:srgbClr>
              </a:buClr>
              <a:buNone/>
              <a:defRPr/>
            </a:pPr>
            <a:r>
              <a:rPr lang="es-CL" sz="1800" dirty="0" smtClean="0">
                <a:solidFill>
                  <a:srgbClr val="4D4D4D"/>
                </a:solidFill>
                <a:cs typeface="Calibri"/>
              </a:rPr>
              <a:t>Cuenta con los siguientes componentes:</a:t>
            </a:r>
          </a:p>
          <a:p>
            <a:pPr algn="just" fontAlgn="base">
              <a:spcAft>
                <a:spcPct val="0"/>
              </a:spcAft>
              <a:buClr>
                <a:srgbClr val="1F497D">
                  <a:lumMod val="50000"/>
                </a:srgbClr>
              </a:buClr>
              <a:buAutoNum type="arabicPeriod"/>
              <a:defRPr/>
            </a:pPr>
            <a:r>
              <a:rPr lang="es-CL" sz="1800" dirty="0" smtClean="0">
                <a:solidFill>
                  <a:srgbClr val="4D4D4D"/>
                </a:solidFill>
                <a:cs typeface="Calibri"/>
              </a:rPr>
              <a:t>Generación de conocimientos y desarrollo de capacidades.</a:t>
            </a:r>
          </a:p>
          <a:p>
            <a:pPr algn="just" fontAlgn="base">
              <a:spcAft>
                <a:spcPct val="0"/>
              </a:spcAft>
              <a:buClr>
                <a:srgbClr val="1F497D">
                  <a:lumMod val="50000"/>
                </a:srgbClr>
              </a:buClr>
              <a:buAutoNum type="arabicPeriod"/>
              <a:defRPr/>
            </a:pPr>
            <a:r>
              <a:rPr lang="es-CL" sz="1800" dirty="0" smtClean="0">
                <a:solidFill>
                  <a:srgbClr val="4D4D4D"/>
                </a:solidFill>
                <a:cs typeface="Calibri"/>
              </a:rPr>
              <a:t>Transversalización del Programa en la acción de fomento de INDAP.</a:t>
            </a:r>
          </a:p>
          <a:p>
            <a:pPr algn="just" fontAlgn="base">
              <a:spcAft>
                <a:spcPct val="0"/>
              </a:spcAft>
              <a:buClr>
                <a:srgbClr val="1F497D">
                  <a:lumMod val="50000"/>
                </a:srgbClr>
              </a:buClr>
              <a:buAutoNum type="arabicPeriod"/>
              <a:defRPr/>
            </a:pPr>
            <a:r>
              <a:rPr lang="es-CL" sz="1800" dirty="0" smtClean="0">
                <a:solidFill>
                  <a:srgbClr val="4D4D4D"/>
                </a:solidFill>
                <a:cs typeface="Calibri"/>
              </a:rPr>
              <a:t>Articulación interinstitucional y apalancamiento de recursos.</a:t>
            </a:r>
          </a:p>
          <a:p>
            <a:pPr algn="just" fontAlgn="base">
              <a:spcAft>
                <a:spcPct val="0"/>
              </a:spcAft>
              <a:buClr>
                <a:srgbClr val="1F497D">
                  <a:lumMod val="50000"/>
                </a:srgbClr>
              </a:buClr>
              <a:buAutoNum type="arabicPeriod"/>
              <a:defRPr/>
            </a:pPr>
            <a:r>
              <a:rPr lang="es-CL" sz="1800" dirty="0" smtClean="0">
                <a:solidFill>
                  <a:srgbClr val="4D4D4D"/>
                </a:solidFill>
                <a:cs typeface="Calibri"/>
              </a:rPr>
              <a:t>Difusión y sensibilización</a:t>
            </a:r>
          </a:p>
          <a:p>
            <a:pPr algn="just" fontAlgn="base">
              <a:spcAft>
                <a:spcPct val="0"/>
              </a:spcAft>
              <a:buClr>
                <a:srgbClr val="1F497D">
                  <a:lumMod val="50000"/>
                </a:srgbClr>
              </a:buClr>
              <a:buAutoNum type="arabicPeriod"/>
              <a:defRPr/>
            </a:pPr>
            <a:endParaRPr lang="es-CL" sz="1800" dirty="0">
              <a:solidFill>
                <a:srgbClr val="4D4D4D"/>
              </a:solidFill>
              <a:cs typeface="Calibri"/>
            </a:endParaRPr>
          </a:p>
          <a:p>
            <a:pPr marL="457200" lvl="1" indent="0" fontAlgn="base">
              <a:spcBef>
                <a:spcPts val="300"/>
              </a:spcBef>
              <a:spcAft>
                <a:spcPts val="300"/>
              </a:spcAft>
              <a:buNone/>
              <a:defRPr/>
            </a:pPr>
            <a:endParaRPr lang="es-CL" sz="1800" dirty="0" smtClean="0">
              <a:solidFill>
                <a:srgbClr val="4D4D4D"/>
              </a:solidFill>
              <a:cs typeface="Calibri"/>
            </a:endParaRPr>
          </a:p>
          <a:p>
            <a:pPr marL="457200" lvl="1" indent="0" fontAlgn="base">
              <a:spcBef>
                <a:spcPts val="300"/>
              </a:spcBef>
              <a:spcAft>
                <a:spcPts val="300"/>
              </a:spcAft>
              <a:buNone/>
              <a:defRPr/>
            </a:pPr>
            <a:endParaRPr lang="es-CL" sz="1800" dirty="0">
              <a:solidFill>
                <a:srgbClr val="4D4D4D"/>
              </a:solidFill>
              <a:effectLst>
                <a:outerShdw blurRad="38100" dist="38100" dir="2700000" algn="tl">
                  <a:srgbClr val="000000">
                    <a:alpha val="43137"/>
                  </a:srgbClr>
                </a:outerShdw>
              </a:effectLst>
              <a:cs typeface="Calibri"/>
            </a:endParaRPr>
          </a:p>
          <a:p>
            <a:pPr marL="0" indent="0">
              <a:buNone/>
            </a:pPr>
            <a:endParaRPr lang="es-CL" sz="1800" dirty="0">
              <a:solidFill>
                <a:srgbClr val="4D4D4D"/>
              </a:solidFill>
              <a:cs typeface="Calibri"/>
            </a:endParaRPr>
          </a:p>
          <a:p>
            <a:pPr marL="0" indent="0">
              <a:buNone/>
            </a:pPr>
            <a:endParaRPr lang="es-CL" sz="1800" dirty="0"/>
          </a:p>
        </p:txBody>
      </p:sp>
      <p:sp>
        <p:nvSpPr>
          <p:cNvPr id="6" name="Título 1"/>
          <p:cNvSpPr txBox="1">
            <a:spLocks/>
          </p:cNvSpPr>
          <p:nvPr/>
        </p:nvSpPr>
        <p:spPr>
          <a:xfrm>
            <a:off x="457199" y="16377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L" sz="2800" dirty="0" smtClean="0">
                <a:solidFill>
                  <a:srgbClr val="333333"/>
                </a:solidFill>
                <a:latin typeface="Berlin Sans FB" panose="020E0602020502020306" pitchFamily="34" charset="0"/>
                <a:ea typeface="+mn-ea"/>
                <a:cs typeface="+mn-cs"/>
              </a:rPr>
              <a:t>Plataforma de Servicios: </a:t>
            </a:r>
          </a:p>
          <a:p>
            <a:pPr>
              <a:spcBef>
                <a:spcPts val="0"/>
              </a:spcBef>
            </a:pPr>
            <a:r>
              <a:rPr lang="es-CL" sz="2800" dirty="0" smtClean="0">
                <a:solidFill>
                  <a:srgbClr val="333333"/>
                </a:solidFill>
                <a:latin typeface="Berlin Sans FB" panose="020E0602020502020306" pitchFamily="34" charset="0"/>
                <a:ea typeface="+mn-ea"/>
                <a:cs typeface="+mn-cs"/>
              </a:rPr>
              <a:t>Programas Transversales </a:t>
            </a:r>
            <a:endParaRPr lang="es-CL" sz="2800" dirty="0">
              <a:solidFill>
                <a:srgbClr val="333333"/>
              </a:solidFill>
              <a:latin typeface="Berlin Sans FB" panose="020E0602020502020306" pitchFamily="34" charset="0"/>
              <a:ea typeface="+mn-ea"/>
              <a:cs typeface="+mn-cs"/>
            </a:endParaRPr>
          </a:p>
        </p:txBody>
      </p:sp>
      <p:sp>
        <p:nvSpPr>
          <p:cNvPr id="2" name="Marcador de número de diapositiva 1"/>
          <p:cNvSpPr>
            <a:spLocks noGrp="1"/>
          </p:cNvSpPr>
          <p:nvPr>
            <p:ph type="sldNum" sz="quarter" idx="12"/>
          </p:nvPr>
        </p:nvSpPr>
        <p:spPr/>
        <p:txBody>
          <a:bodyPr/>
          <a:lstStyle/>
          <a:p>
            <a:fld id="{B2AA1C21-4A01-FC47-935A-F64BC8B7BE09}" type="slidenum">
              <a:rPr lang="en-US" smtClean="0"/>
              <a:t>83</a:t>
            </a:fld>
            <a:endParaRPr lang="en-US"/>
          </a:p>
        </p:txBody>
      </p:sp>
    </p:spTree>
    <p:extLst>
      <p:ext uri="{BB962C8B-B14F-4D97-AF65-F5344CB8AC3E}">
        <p14:creationId xmlns:p14="http://schemas.microsoft.com/office/powerpoint/2010/main" val="3666750961"/>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CuadroTexto 6"/>
          <p:cNvSpPr txBox="1">
            <a:spLocks noGrp="1"/>
          </p:cNvSpPr>
          <p:nvPr>
            <p:ph idx="1"/>
          </p:nvPr>
        </p:nvSpPr>
        <p:spPr>
          <a:xfrm>
            <a:off x="457200" y="1244906"/>
            <a:ext cx="8229600" cy="3785652"/>
          </a:xfrm>
          <a:prstGeom prst="rect">
            <a:avLst/>
          </a:prstGeom>
          <a:noFill/>
        </p:spPr>
        <p:txBody>
          <a:bodyPr wrap="square" rtlCol="0">
            <a:spAutoFit/>
          </a:bodyPr>
          <a:lstStyle>
            <a:defPPr>
              <a:defRPr lang="es-CL"/>
            </a:defPPr>
            <a:lvl1pPr>
              <a:defRPr sz="2400" b="1">
                <a:solidFill>
                  <a:srgbClr val="0070C0"/>
                </a:solidFill>
                <a:latin typeface="Arial"/>
                <a:cs typeface="Arial"/>
              </a:defRPr>
            </a:lvl1pPr>
          </a:lstStyle>
          <a:p>
            <a:pPr marL="0" indent="0" algn="just" defTabSz="457200" eaLnBrk="0" fontAlgn="base" hangingPunct="0">
              <a:spcBef>
                <a:spcPct val="0"/>
              </a:spcBef>
              <a:spcAft>
                <a:spcPct val="0"/>
              </a:spcAft>
              <a:buNone/>
            </a:pPr>
            <a:r>
              <a:rPr lang="es-CL" sz="1600" dirty="0" smtClean="0">
                <a:solidFill>
                  <a:srgbClr val="4D4D4D"/>
                </a:solidFill>
                <a:latin typeface="Calibri"/>
                <a:ea typeface="MS PGothic" pitchFamily="34" charset="-128"/>
                <a:cs typeface="Calibri"/>
              </a:rPr>
              <a:t>Programa de Desarrollo de Consultores</a:t>
            </a:r>
          </a:p>
          <a:p>
            <a:pPr marL="0" indent="0" algn="just" defTabSz="457200" eaLnBrk="0" fontAlgn="base" hangingPunct="0">
              <a:spcBef>
                <a:spcPct val="0"/>
              </a:spcBef>
              <a:spcAft>
                <a:spcPct val="0"/>
              </a:spcAft>
              <a:buNone/>
            </a:pPr>
            <a:endParaRPr lang="es-CL" sz="1600" dirty="0">
              <a:solidFill>
                <a:srgbClr val="4D4D4D"/>
              </a:solidFill>
              <a:latin typeface="Calibri"/>
              <a:ea typeface="MS PGothic" pitchFamily="34" charset="-128"/>
              <a:cs typeface="Calibri"/>
            </a:endParaRPr>
          </a:p>
          <a:p>
            <a:pPr marL="0" indent="0" algn="just" defTabSz="457200" eaLnBrk="0" fontAlgn="base" hangingPunct="0">
              <a:spcBef>
                <a:spcPct val="0"/>
              </a:spcBef>
              <a:spcAft>
                <a:spcPct val="0"/>
              </a:spcAft>
              <a:buNone/>
            </a:pPr>
            <a:r>
              <a:rPr lang="es-CL" sz="1600" b="0" dirty="0" smtClean="0">
                <a:solidFill>
                  <a:srgbClr val="4D4D4D"/>
                </a:solidFill>
                <a:latin typeface="Calibri"/>
                <a:ea typeface="MS PGothic" pitchFamily="34" charset="-128"/>
                <a:cs typeface="Calibri"/>
              </a:rPr>
              <a:t>Propósito:</a:t>
            </a:r>
          </a:p>
          <a:p>
            <a:pPr marL="0" indent="0" algn="just" defTabSz="457200" eaLnBrk="0" fontAlgn="base" hangingPunct="0">
              <a:spcBef>
                <a:spcPct val="0"/>
              </a:spcBef>
              <a:spcAft>
                <a:spcPct val="0"/>
              </a:spcAft>
              <a:buNone/>
            </a:pPr>
            <a:endParaRPr lang="es-CL" sz="1600" b="0" dirty="0" smtClean="0">
              <a:solidFill>
                <a:srgbClr val="4D4D4D"/>
              </a:solidFill>
              <a:latin typeface="Calibri"/>
              <a:ea typeface="MS PGothic" pitchFamily="34" charset="-128"/>
              <a:cs typeface="Calibri"/>
            </a:endParaRPr>
          </a:p>
          <a:p>
            <a:pPr marL="0" indent="0" algn="just" defTabSz="457200" eaLnBrk="0" fontAlgn="base" hangingPunct="0">
              <a:spcBef>
                <a:spcPct val="0"/>
              </a:spcBef>
              <a:spcAft>
                <a:spcPct val="0"/>
              </a:spcAft>
              <a:buNone/>
            </a:pPr>
            <a:r>
              <a:rPr lang="es-CL" sz="1600" b="0" dirty="0" smtClean="0">
                <a:solidFill>
                  <a:srgbClr val="4D4D4D"/>
                </a:solidFill>
                <a:latin typeface="Calibri"/>
                <a:ea typeface="MS PGothic" pitchFamily="34" charset="-128"/>
                <a:cs typeface="Calibri"/>
              </a:rPr>
              <a:t>Mejorar las capacidades y habilidades de los Consultores de Fomento, contribuyendo a incrementar el impacto de los Programas de INDAP en el desarrollo de la Agricultura Familiar Campesina. </a:t>
            </a:r>
          </a:p>
          <a:p>
            <a:pPr marL="0" indent="0" algn="just" defTabSz="457200" eaLnBrk="0" fontAlgn="base" hangingPunct="0">
              <a:spcBef>
                <a:spcPct val="0"/>
              </a:spcBef>
              <a:spcAft>
                <a:spcPct val="0"/>
              </a:spcAft>
              <a:buNone/>
            </a:pPr>
            <a:endParaRPr lang="es-CL" sz="1600" b="0" dirty="0">
              <a:solidFill>
                <a:srgbClr val="4D4D4D"/>
              </a:solidFill>
              <a:latin typeface="Calibri"/>
              <a:ea typeface="MS PGothic" pitchFamily="34" charset="-128"/>
              <a:cs typeface="Calibri"/>
            </a:endParaRPr>
          </a:p>
          <a:p>
            <a:pPr marL="0" indent="0" algn="just" defTabSz="457200" eaLnBrk="0" fontAlgn="base" hangingPunct="0">
              <a:spcBef>
                <a:spcPct val="0"/>
              </a:spcBef>
              <a:spcAft>
                <a:spcPct val="0"/>
              </a:spcAft>
              <a:buNone/>
            </a:pPr>
            <a:r>
              <a:rPr lang="es-CL" sz="1600" b="0" dirty="0" smtClean="0">
                <a:solidFill>
                  <a:srgbClr val="4D4D4D"/>
                </a:solidFill>
                <a:latin typeface="Calibri"/>
                <a:ea typeface="MS PGothic" pitchFamily="34" charset="-128"/>
                <a:cs typeface="Calibri"/>
              </a:rPr>
              <a:t>Se enfoca hacia los socios estratégicos de INDAP que son quienes realizan la prestación de servicios en los diferentes programas regulares por más de 4.000 consultores externos a lo largo de todo el país, y son un pilar fundamental en la transferencia de conocimientos y calidad de los servicios de INDAP hacia los usuarios y usuarias. </a:t>
            </a:r>
          </a:p>
          <a:p>
            <a:pPr marL="0" indent="0" algn="just" defTabSz="457200" eaLnBrk="0" fontAlgn="base" hangingPunct="0">
              <a:spcBef>
                <a:spcPct val="0"/>
              </a:spcBef>
              <a:spcAft>
                <a:spcPct val="0"/>
              </a:spcAft>
              <a:buNone/>
            </a:pPr>
            <a:r>
              <a:rPr lang="es-CL" sz="1600" b="0" dirty="0" smtClean="0">
                <a:solidFill>
                  <a:srgbClr val="4D4D4D"/>
                </a:solidFill>
                <a:latin typeface="Calibri"/>
                <a:ea typeface="MS PGothic" pitchFamily="34" charset="-128"/>
                <a:cs typeface="Calibri"/>
              </a:rPr>
              <a:t> </a:t>
            </a:r>
            <a:endParaRPr lang="es-CL" sz="1600" b="0" dirty="0">
              <a:solidFill>
                <a:srgbClr val="4D4D4D"/>
              </a:solidFill>
              <a:latin typeface="Calibri"/>
              <a:ea typeface="MS PGothic" pitchFamily="34" charset="-128"/>
              <a:cs typeface="Calibri"/>
            </a:endParaRPr>
          </a:p>
          <a:p>
            <a:pPr marL="0" indent="0" algn="just" defTabSz="457200" eaLnBrk="0" fontAlgn="base" hangingPunct="0">
              <a:spcBef>
                <a:spcPct val="0"/>
              </a:spcBef>
              <a:spcAft>
                <a:spcPct val="0"/>
              </a:spcAft>
              <a:buNone/>
            </a:pPr>
            <a:endParaRPr lang="es-CL" sz="1600" b="0" dirty="0">
              <a:solidFill>
                <a:srgbClr val="4D4D4D"/>
              </a:solidFill>
              <a:latin typeface="Calibri"/>
              <a:ea typeface="MS PGothic" pitchFamily="34" charset="-128"/>
              <a:cs typeface="Calibri"/>
            </a:endParaRPr>
          </a:p>
          <a:p>
            <a:pPr marL="0" indent="0" algn="just" defTabSz="457200" eaLnBrk="0" fontAlgn="base" hangingPunct="0">
              <a:spcBef>
                <a:spcPct val="0"/>
              </a:spcBef>
              <a:spcAft>
                <a:spcPct val="0"/>
              </a:spcAft>
              <a:buNone/>
            </a:pPr>
            <a:r>
              <a:rPr lang="es-CL" sz="1600" b="0" dirty="0" smtClean="0">
                <a:solidFill>
                  <a:srgbClr val="4D4D4D"/>
                </a:solidFill>
                <a:latin typeface="Calibri"/>
                <a:ea typeface="MS PGothic" pitchFamily="34" charset="-128"/>
                <a:cs typeface="Calibri"/>
              </a:rPr>
              <a:t> </a:t>
            </a:r>
            <a:endParaRPr lang="es-CL" sz="1600" b="0" dirty="0">
              <a:solidFill>
                <a:srgbClr val="4D4D4D"/>
              </a:solidFill>
              <a:latin typeface="Calibri"/>
              <a:ea typeface="MS PGothic" pitchFamily="34" charset="-128"/>
              <a:cs typeface="Calibri"/>
            </a:endParaRPr>
          </a:p>
        </p:txBody>
      </p:sp>
      <p:sp>
        <p:nvSpPr>
          <p:cNvPr id="6" name="Título 1"/>
          <p:cNvSpPr txBox="1">
            <a:spLocks/>
          </p:cNvSpPr>
          <p:nvPr/>
        </p:nvSpPr>
        <p:spPr>
          <a:xfrm>
            <a:off x="457199" y="16377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L" sz="2800" dirty="0" smtClean="0">
                <a:solidFill>
                  <a:srgbClr val="333333"/>
                </a:solidFill>
                <a:latin typeface="Berlin Sans FB" panose="020E0602020502020306" pitchFamily="34" charset="0"/>
                <a:ea typeface="+mn-ea"/>
                <a:cs typeface="+mn-cs"/>
              </a:rPr>
              <a:t>Plataforma de Servicios: </a:t>
            </a:r>
          </a:p>
          <a:p>
            <a:pPr>
              <a:spcBef>
                <a:spcPts val="0"/>
              </a:spcBef>
            </a:pPr>
            <a:r>
              <a:rPr lang="es-CL" sz="2800" dirty="0" smtClean="0">
                <a:solidFill>
                  <a:srgbClr val="333333"/>
                </a:solidFill>
                <a:latin typeface="Berlin Sans FB" panose="020E0602020502020306" pitchFamily="34" charset="0"/>
                <a:ea typeface="+mn-ea"/>
                <a:cs typeface="+mn-cs"/>
              </a:rPr>
              <a:t>Programas Transversales </a:t>
            </a:r>
            <a:endParaRPr lang="es-CL" sz="2800" dirty="0">
              <a:solidFill>
                <a:srgbClr val="333333"/>
              </a:solidFill>
              <a:latin typeface="Berlin Sans FB" panose="020E0602020502020306" pitchFamily="34" charset="0"/>
              <a:ea typeface="+mn-ea"/>
              <a:cs typeface="+mn-cs"/>
            </a:endParaRPr>
          </a:p>
        </p:txBody>
      </p:sp>
      <p:sp>
        <p:nvSpPr>
          <p:cNvPr id="2" name="Marcador de número de diapositiva 1"/>
          <p:cNvSpPr>
            <a:spLocks noGrp="1"/>
          </p:cNvSpPr>
          <p:nvPr>
            <p:ph type="sldNum" sz="quarter" idx="12"/>
          </p:nvPr>
        </p:nvSpPr>
        <p:spPr/>
        <p:txBody>
          <a:bodyPr/>
          <a:lstStyle/>
          <a:p>
            <a:fld id="{B2AA1C21-4A01-FC47-935A-F64BC8B7BE09}" type="slidenum">
              <a:rPr lang="en-US" smtClean="0"/>
              <a:t>84</a:t>
            </a:fld>
            <a:endParaRPr lang="en-US"/>
          </a:p>
        </p:txBody>
      </p:sp>
    </p:spTree>
    <p:extLst>
      <p:ext uri="{BB962C8B-B14F-4D97-AF65-F5344CB8AC3E}">
        <p14:creationId xmlns:p14="http://schemas.microsoft.com/office/powerpoint/2010/main" val="1851815010"/>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306773"/>
            <a:ext cx="8229600" cy="4819390"/>
          </a:xfrm>
        </p:spPr>
        <p:txBody>
          <a:bodyPr>
            <a:normAutofit/>
          </a:bodyPr>
          <a:lstStyle/>
          <a:p>
            <a:pPr marL="0" indent="0">
              <a:buNone/>
            </a:pPr>
            <a:r>
              <a:rPr lang="es-CL" sz="1800" dirty="0" smtClean="0">
                <a:solidFill>
                  <a:srgbClr val="4D4D4D"/>
                </a:solidFill>
              </a:rPr>
              <a:t>Programa Desarrollo de Consultores </a:t>
            </a:r>
            <a:endParaRPr lang="es-CL" sz="1800" dirty="0">
              <a:solidFill>
                <a:srgbClr val="4D4D4D"/>
              </a:solidFill>
            </a:endParaRPr>
          </a:p>
        </p:txBody>
      </p:sp>
      <p:sp>
        <p:nvSpPr>
          <p:cNvPr id="5" name="Pentágono 4"/>
          <p:cNvSpPr/>
          <p:nvPr/>
        </p:nvSpPr>
        <p:spPr>
          <a:xfrm>
            <a:off x="539764" y="2144393"/>
            <a:ext cx="2836655" cy="1162037"/>
          </a:xfrm>
          <a:prstGeom prst="homePlate">
            <a:avLst/>
          </a:prstGeom>
          <a:solidFill>
            <a:srgbClr val="0070C0"/>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defTabSz="457200" eaLnBrk="0" fontAlgn="base" hangingPunct="0">
              <a:spcBef>
                <a:spcPct val="0"/>
              </a:spcBef>
              <a:spcAft>
                <a:spcPct val="0"/>
              </a:spcAft>
            </a:pPr>
            <a:r>
              <a:rPr lang="es-CL" sz="1300" dirty="0" smtClean="0">
                <a:solidFill>
                  <a:srgbClr val="FFFFFF"/>
                </a:solidFill>
                <a:latin typeface="Calibri"/>
                <a:ea typeface="Calibri" panose="020F0502020204030204" pitchFamily="34" charset="0"/>
                <a:cs typeface="Calibri"/>
              </a:rPr>
              <a:t>1. Directorio Nacional de Consultores de Fomento. </a:t>
            </a:r>
            <a:endParaRPr lang="es-CL" sz="1300" dirty="0">
              <a:solidFill>
                <a:srgbClr val="FFFFFF"/>
              </a:solidFill>
              <a:latin typeface="Calibri"/>
              <a:ea typeface="Calibri" panose="020F0502020204030204" pitchFamily="34" charset="0"/>
              <a:cs typeface="Calibri"/>
            </a:endParaRPr>
          </a:p>
        </p:txBody>
      </p:sp>
      <p:sp>
        <p:nvSpPr>
          <p:cNvPr id="6" name="Pentágono 5"/>
          <p:cNvSpPr/>
          <p:nvPr/>
        </p:nvSpPr>
        <p:spPr>
          <a:xfrm>
            <a:off x="539765" y="3713230"/>
            <a:ext cx="2836655" cy="1162037"/>
          </a:xfrm>
          <a:prstGeom prst="homePlate">
            <a:avLst/>
          </a:prstGeom>
          <a:solidFill>
            <a:srgbClr val="0070C0"/>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defTabSz="457200" eaLnBrk="0" fontAlgn="base" hangingPunct="0">
              <a:spcBef>
                <a:spcPct val="0"/>
              </a:spcBef>
              <a:spcAft>
                <a:spcPct val="0"/>
              </a:spcAft>
            </a:pPr>
            <a:r>
              <a:rPr lang="es-CL" sz="1300" dirty="0" smtClean="0">
                <a:solidFill>
                  <a:srgbClr val="FFFFFF"/>
                </a:solidFill>
                <a:latin typeface="Calibri"/>
                <a:ea typeface="Calibri" panose="020F0502020204030204" pitchFamily="34" charset="0"/>
                <a:cs typeface="Calibri"/>
              </a:rPr>
              <a:t>2. Evaluación de Competencias laborales. </a:t>
            </a:r>
            <a:endParaRPr lang="es-CL" sz="1300" dirty="0">
              <a:solidFill>
                <a:srgbClr val="FFFFFF"/>
              </a:solidFill>
              <a:latin typeface="Calibri"/>
              <a:ea typeface="Calibri" panose="020F0502020204030204" pitchFamily="34" charset="0"/>
              <a:cs typeface="Calibri"/>
            </a:endParaRPr>
          </a:p>
        </p:txBody>
      </p:sp>
      <p:sp>
        <p:nvSpPr>
          <p:cNvPr id="9" name="Rectángulo 8"/>
          <p:cNvSpPr/>
          <p:nvPr/>
        </p:nvSpPr>
        <p:spPr>
          <a:xfrm>
            <a:off x="3494749" y="3713230"/>
            <a:ext cx="5370577" cy="1214951"/>
          </a:xfrm>
          <a:prstGeom prst="rect">
            <a:avLst/>
          </a:prstGeom>
          <a:noFill/>
          <a:ln>
            <a:solidFill>
              <a:srgbClr val="4F6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85750" indent="-285750" algn="just" defTabSz="457200" eaLnBrk="0" fontAlgn="base" hangingPunct="0">
              <a:spcBef>
                <a:spcPct val="0"/>
              </a:spcBef>
              <a:spcAft>
                <a:spcPct val="0"/>
              </a:spcAft>
              <a:buFont typeface="Wingdings" panose="05000000000000000000" pitchFamily="2" charset="2"/>
              <a:buChar char="§"/>
            </a:pPr>
            <a:r>
              <a:rPr lang="es-CL" sz="1200" dirty="0" smtClean="0">
                <a:solidFill>
                  <a:srgbClr val="1F497D">
                    <a:lumMod val="50000"/>
                  </a:srgbClr>
                </a:solidFill>
                <a:latin typeface="Calibri"/>
                <a:cs typeface="Calibri"/>
              </a:rPr>
              <a:t>Evaluar las competencias técnicas y </a:t>
            </a:r>
            <a:r>
              <a:rPr lang="es-CL" sz="1200" dirty="0" err="1" smtClean="0">
                <a:solidFill>
                  <a:srgbClr val="1F497D">
                    <a:lumMod val="50000"/>
                  </a:srgbClr>
                </a:solidFill>
                <a:latin typeface="Calibri"/>
                <a:cs typeface="Calibri"/>
              </a:rPr>
              <a:t>psicolaborales</a:t>
            </a:r>
            <a:r>
              <a:rPr lang="es-CL" sz="1200" dirty="0" smtClean="0">
                <a:solidFill>
                  <a:srgbClr val="1F497D">
                    <a:lumMod val="50000"/>
                  </a:srgbClr>
                </a:solidFill>
                <a:latin typeface="Calibri"/>
                <a:cs typeface="Calibri"/>
              </a:rPr>
              <a:t> de los consultores</a:t>
            </a:r>
            <a:r>
              <a:rPr lang="es-CL" sz="1200" dirty="0">
                <a:solidFill>
                  <a:srgbClr val="1F497D">
                    <a:lumMod val="50000"/>
                  </a:srgbClr>
                </a:solidFill>
                <a:latin typeface="Calibri"/>
                <a:cs typeface="Calibri"/>
              </a:rPr>
              <a:t>.</a:t>
            </a:r>
          </a:p>
          <a:p>
            <a:pPr marL="285750" indent="-285750" algn="just" defTabSz="457200" eaLnBrk="0" fontAlgn="base" hangingPunct="0">
              <a:spcBef>
                <a:spcPct val="0"/>
              </a:spcBef>
              <a:spcAft>
                <a:spcPct val="0"/>
              </a:spcAft>
              <a:buFont typeface="Wingdings" panose="05000000000000000000" pitchFamily="2" charset="2"/>
              <a:buChar char="§"/>
            </a:pPr>
            <a:r>
              <a:rPr lang="es-CL" sz="1200" dirty="0" smtClean="0">
                <a:solidFill>
                  <a:srgbClr val="1F497D">
                    <a:lumMod val="50000"/>
                  </a:srgbClr>
                </a:solidFill>
                <a:latin typeface="Calibri"/>
                <a:cs typeface="Calibri"/>
              </a:rPr>
              <a:t>Establecer las brechas entre las competencias técnicas y </a:t>
            </a:r>
            <a:r>
              <a:rPr lang="es-CL" sz="1200" dirty="0" err="1" smtClean="0">
                <a:solidFill>
                  <a:srgbClr val="1F497D">
                    <a:lumMod val="50000"/>
                  </a:srgbClr>
                </a:solidFill>
                <a:latin typeface="Calibri"/>
                <a:cs typeface="Calibri"/>
              </a:rPr>
              <a:t>psicolaborales</a:t>
            </a:r>
            <a:r>
              <a:rPr lang="es-CL" sz="1200" dirty="0" smtClean="0">
                <a:solidFill>
                  <a:srgbClr val="1F497D">
                    <a:lumMod val="50000"/>
                  </a:srgbClr>
                </a:solidFill>
                <a:latin typeface="Calibri"/>
                <a:cs typeface="Calibri"/>
              </a:rPr>
              <a:t> observadas y las requeridas para cumplir con sus funciones</a:t>
            </a:r>
            <a:r>
              <a:rPr lang="es-CL" sz="1200" dirty="0">
                <a:solidFill>
                  <a:srgbClr val="1F497D">
                    <a:lumMod val="50000"/>
                  </a:srgbClr>
                </a:solidFill>
                <a:latin typeface="Calibri"/>
                <a:cs typeface="Calibri"/>
              </a:rPr>
              <a:t>.</a:t>
            </a:r>
          </a:p>
          <a:p>
            <a:pPr marL="285750" indent="-285750" algn="just" defTabSz="457200" eaLnBrk="0" fontAlgn="base" hangingPunct="0">
              <a:spcBef>
                <a:spcPct val="0"/>
              </a:spcBef>
              <a:spcAft>
                <a:spcPct val="0"/>
              </a:spcAft>
              <a:buFont typeface="Wingdings" panose="05000000000000000000" pitchFamily="2" charset="2"/>
              <a:buChar char="§"/>
            </a:pPr>
            <a:r>
              <a:rPr lang="es-CL" sz="1200" dirty="0" smtClean="0">
                <a:solidFill>
                  <a:srgbClr val="1F497D">
                    <a:lumMod val="50000"/>
                  </a:srgbClr>
                </a:solidFill>
                <a:latin typeface="Calibri"/>
                <a:cs typeface="Calibri"/>
              </a:rPr>
              <a:t>Desarrollar un plan de formación capaz de cubrir las brechas detectadas</a:t>
            </a:r>
            <a:r>
              <a:rPr lang="es-CL" sz="1200" dirty="0">
                <a:solidFill>
                  <a:srgbClr val="1F497D">
                    <a:lumMod val="50000"/>
                  </a:srgbClr>
                </a:solidFill>
                <a:latin typeface="Calibri"/>
                <a:cs typeface="Calibri"/>
              </a:rPr>
              <a:t>.</a:t>
            </a:r>
          </a:p>
        </p:txBody>
      </p:sp>
      <p:sp>
        <p:nvSpPr>
          <p:cNvPr id="10" name="Rectángulo 9"/>
          <p:cNvSpPr/>
          <p:nvPr/>
        </p:nvSpPr>
        <p:spPr>
          <a:xfrm>
            <a:off x="3494748" y="2051344"/>
            <a:ext cx="5370578" cy="1238625"/>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marL="285750" indent="-285750" algn="just" defTabSz="457200" eaLnBrk="0" fontAlgn="base" hangingPunct="0">
              <a:spcBef>
                <a:spcPct val="0"/>
              </a:spcBef>
              <a:spcAft>
                <a:spcPct val="0"/>
              </a:spcAft>
              <a:buFont typeface="Wingdings" panose="05000000000000000000" pitchFamily="2" charset="2"/>
              <a:buChar char="§"/>
            </a:pPr>
            <a:r>
              <a:rPr lang="es-CL" sz="1200" dirty="0" smtClean="0">
                <a:solidFill>
                  <a:srgbClr val="1F497D">
                    <a:lumMod val="50000"/>
                  </a:srgbClr>
                </a:solidFill>
                <a:latin typeface="Calibri"/>
                <a:cs typeface="Calibri"/>
              </a:rPr>
              <a:t>Contar con un Directorio único y público, con información disponible para todos los interesados</a:t>
            </a:r>
            <a:r>
              <a:rPr lang="es-CL" sz="1200" dirty="0">
                <a:solidFill>
                  <a:srgbClr val="1F497D">
                    <a:lumMod val="50000"/>
                  </a:srgbClr>
                </a:solidFill>
                <a:latin typeface="Calibri"/>
                <a:cs typeface="Calibri"/>
              </a:rPr>
              <a:t>.</a:t>
            </a:r>
          </a:p>
          <a:p>
            <a:pPr marL="285750" indent="-285750" algn="just" defTabSz="457200" eaLnBrk="0" fontAlgn="base" hangingPunct="0">
              <a:spcBef>
                <a:spcPct val="0"/>
              </a:spcBef>
              <a:spcAft>
                <a:spcPct val="0"/>
              </a:spcAft>
              <a:buFont typeface="Wingdings" panose="05000000000000000000" pitchFamily="2" charset="2"/>
              <a:buChar char="§"/>
            </a:pPr>
            <a:r>
              <a:rPr lang="es-CL" sz="1200" dirty="0" smtClean="0">
                <a:solidFill>
                  <a:srgbClr val="1F497D">
                    <a:lumMod val="50000"/>
                  </a:srgbClr>
                </a:solidFill>
                <a:latin typeface="Calibri"/>
                <a:cs typeface="Calibri"/>
              </a:rPr>
              <a:t>Conocer todos los antecedentes de cada consultor de manera que al momento de su selección se pueda contar con información completa y confiable</a:t>
            </a:r>
            <a:r>
              <a:rPr lang="es-CL" sz="1200" dirty="0">
                <a:solidFill>
                  <a:srgbClr val="1F497D">
                    <a:lumMod val="50000"/>
                  </a:srgbClr>
                </a:solidFill>
                <a:latin typeface="Calibri"/>
                <a:cs typeface="Calibri"/>
              </a:rPr>
              <a:t>.</a:t>
            </a:r>
          </a:p>
          <a:p>
            <a:pPr marL="285750" indent="-285750" algn="just" defTabSz="457200" eaLnBrk="0" fontAlgn="base" hangingPunct="0">
              <a:spcBef>
                <a:spcPct val="0"/>
              </a:spcBef>
              <a:spcAft>
                <a:spcPct val="0"/>
              </a:spcAft>
              <a:buFont typeface="Wingdings" panose="05000000000000000000" pitchFamily="2" charset="2"/>
              <a:buChar char="§"/>
            </a:pPr>
            <a:r>
              <a:rPr lang="es-CL" sz="1200" dirty="0" smtClean="0">
                <a:solidFill>
                  <a:srgbClr val="1F497D">
                    <a:lumMod val="50000"/>
                  </a:srgbClr>
                </a:solidFill>
                <a:latin typeface="Calibri"/>
                <a:cs typeface="Calibri"/>
              </a:rPr>
              <a:t>Conocer las evaluaciones de desempeño de los consultores</a:t>
            </a:r>
            <a:r>
              <a:rPr lang="es-CL" sz="1200" dirty="0">
                <a:solidFill>
                  <a:srgbClr val="1F497D">
                    <a:lumMod val="50000"/>
                  </a:srgbClr>
                </a:solidFill>
                <a:latin typeface="Calibri"/>
                <a:cs typeface="Calibri"/>
              </a:rPr>
              <a:t>.</a:t>
            </a:r>
          </a:p>
          <a:p>
            <a:pPr marL="285750" indent="-285750" algn="just" defTabSz="457200" eaLnBrk="0" fontAlgn="base" hangingPunct="0">
              <a:spcBef>
                <a:spcPct val="0"/>
              </a:spcBef>
              <a:spcAft>
                <a:spcPct val="0"/>
              </a:spcAft>
              <a:buFont typeface="Wingdings" panose="05000000000000000000" pitchFamily="2" charset="2"/>
              <a:buChar char="§"/>
            </a:pPr>
            <a:r>
              <a:rPr lang="es-CL" sz="1200" dirty="0" smtClean="0">
                <a:solidFill>
                  <a:srgbClr val="1F497D">
                    <a:lumMod val="50000"/>
                  </a:srgbClr>
                </a:solidFill>
                <a:latin typeface="Calibri"/>
                <a:cs typeface="Calibri"/>
              </a:rPr>
              <a:t>Conocer las evaluaciones de competencias laborales de los consultores</a:t>
            </a:r>
            <a:r>
              <a:rPr lang="es-CL" sz="1200" dirty="0">
                <a:solidFill>
                  <a:srgbClr val="1F497D">
                    <a:lumMod val="50000"/>
                  </a:srgbClr>
                </a:solidFill>
                <a:latin typeface="Calibri"/>
                <a:cs typeface="Calibri"/>
              </a:rPr>
              <a:t>.</a:t>
            </a:r>
          </a:p>
        </p:txBody>
      </p:sp>
      <p:sp>
        <p:nvSpPr>
          <p:cNvPr id="11" name="Título 1"/>
          <p:cNvSpPr txBox="1">
            <a:spLocks/>
          </p:cNvSpPr>
          <p:nvPr/>
        </p:nvSpPr>
        <p:spPr>
          <a:xfrm>
            <a:off x="457199" y="16377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L" sz="2800" dirty="0" smtClean="0">
                <a:solidFill>
                  <a:srgbClr val="333333"/>
                </a:solidFill>
                <a:latin typeface="Berlin Sans FB" panose="020E0602020502020306" pitchFamily="34" charset="0"/>
                <a:ea typeface="+mn-ea"/>
                <a:cs typeface="+mn-cs"/>
              </a:rPr>
              <a:t>Plataforma de Servicios: </a:t>
            </a:r>
          </a:p>
          <a:p>
            <a:pPr>
              <a:spcBef>
                <a:spcPts val="0"/>
              </a:spcBef>
            </a:pPr>
            <a:r>
              <a:rPr lang="es-CL" sz="2800" dirty="0" smtClean="0">
                <a:solidFill>
                  <a:srgbClr val="333333"/>
                </a:solidFill>
                <a:latin typeface="Berlin Sans FB" panose="020E0602020502020306" pitchFamily="34" charset="0"/>
                <a:ea typeface="+mn-ea"/>
                <a:cs typeface="+mn-cs"/>
              </a:rPr>
              <a:t>Programas Transversales </a:t>
            </a:r>
            <a:endParaRPr lang="es-CL" sz="2800" dirty="0">
              <a:solidFill>
                <a:srgbClr val="333333"/>
              </a:solidFill>
              <a:latin typeface="Berlin Sans FB" panose="020E0602020502020306" pitchFamily="34" charset="0"/>
              <a:ea typeface="+mn-ea"/>
              <a:cs typeface="+mn-cs"/>
            </a:endParaRPr>
          </a:p>
        </p:txBody>
      </p:sp>
      <p:sp>
        <p:nvSpPr>
          <p:cNvPr id="2" name="Marcador de número de diapositiva 1"/>
          <p:cNvSpPr>
            <a:spLocks noGrp="1"/>
          </p:cNvSpPr>
          <p:nvPr>
            <p:ph type="sldNum" sz="quarter" idx="12"/>
          </p:nvPr>
        </p:nvSpPr>
        <p:spPr/>
        <p:txBody>
          <a:bodyPr/>
          <a:lstStyle/>
          <a:p>
            <a:fld id="{B2AA1C21-4A01-FC47-935A-F64BC8B7BE09}" type="slidenum">
              <a:rPr lang="en-US" smtClean="0"/>
              <a:t>85</a:t>
            </a:fld>
            <a:endParaRPr lang="en-US"/>
          </a:p>
        </p:txBody>
      </p:sp>
    </p:spTree>
    <p:extLst>
      <p:ext uri="{BB962C8B-B14F-4D97-AF65-F5344CB8AC3E}">
        <p14:creationId xmlns:p14="http://schemas.microsoft.com/office/powerpoint/2010/main" val="135593203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Marcador de contenido 2"/>
          <p:cNvSpPr>
            <a:spLocks noGrp="1"/>
          </p:cNvSpPr>
          <p:nvPr>
            <p:ph idx="1"/>
          </p:nvPr>
        </p:nvSpPr>
        <p:spPr>
          <a:xfrm>
            <a:off x="457200" y="1428206"/>
            <a:ext cx="8229600" cy="4697957"/>
          </a:xfrm>
        </p:spPr>
        <p:txBody>
          <a:bodyPr>
            <a:normAutofit/>
          </a:bodyPr>
          <a:lstStyle/>
          <a:p>
            <a:pPr marL="0" indent="0">
              <a:buNone/>
            </a:pPr>
            <a:r>
              <a:rPr lang="es-CL" sz="1800" dirty="0" smtClean="0">
                <a:solidFill>
                  <a:srgbClr val="4D4D4D"/>
                </a:solidFill>
              </a:rPr>
              <a:t>Programa Desarrollo Consultores </a:t>
            </a:r>
            <a:endParaRPr lang="es-CL" sz="1800" dirty="0">
              <a:solidFill>
                <a:srgbClr val="4D4D4D"/>
              </a:solidFill>
            </a:endParaRPr>
          </a:p>
        </p:txBody>
      </p:sp>
      <p:grpSp>
        <p:nvGrpSpPr>
          <p:cNvPr id="4" name="Grupo 3"/>
          <p:cNvGrpSpPr/>
          <p:nvPr/>
        </p:nvGrpSpPr>
        <p:grpSpPr>
          <a:xfrm>
            <a:off x="515114" y="1910220"/>
            <a:ext cx="8470832" cy="4183954"/>
            <a:chOff x="394494" y="1395712"/>
            <a:chExt cx="8470832" cy="4183954"/>
          </a:xfrm>
        </p:grpSpPr>
        <p:sp>
          <p:nvSpPr>
            <p:cNvPr id="6" name="Rectángulo 5"/>
            <p:cNvSpPr/>
            <p:nvPr/>
          </p:nvSpPr>
          <p:spPr>
            <a:xfrm>
              <a:off x="3494748" y="1395712"/>
              <a:ext cx="5370578" cy="4183954"/>
            </a:xfrm>
            <a:prstGeom prst="rect">
              <a:avLst/>
            </a:prstGeom>
            <a:no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defTabSz="457200" eaLnBrk="0" fontAlgn="base" hangingPunct="0">
                <a:spcBef>
                  <a:spcPct val="0"/>
                </a:spcBef>
                <a:spcAft>
                  <a:spcPct val="0"/>
                </a:spcAft>
              </a:pPr>
              <a:r>
                <a:rPr lang="es-CL" sz="1200" dirty="0" smtClean="0">
                  <a:solidFill>
                    <a:srgbClr val="1F497D">
                      <a:lumMod val="50000"/>
                    </a:srgbClr>
                  </a:solidFill>
                  <a:cs typeface="Arial" panose="020B0604020202020204" pitchFamily="34" charset="0"/>
                </a:rPr>
                <a:t>•  Permiten contar con información para apoyar la toma de decisiones de los productores e INDAP, respecto a los Consultores con los cuales les resulta 	más conveniente trabajar de acuerdo a las necesidades y objetivos de 	desarrollo de los productores.</a:t>
              </a:r>
            </a:p>
            <a:p>
              <a:pPr algn="just" defTabSz="457200" eaLnBrk="0" fontAlgn="base" hangingPunct="0">
                <a:spcBef>
                  <a:spcPct val="0"/>
                </a:spcBef>
                <a:spcAft>
                  <a:spcPct val="0"/>
                </a:spcAft>
              </a:pPr>
              <a:endParaRPr lang="es-CL" sz="1200" dirty="0">
                <a:solidFill>
                  <a:srgbClr val="1F497D">
                    <a:lumMod val="50000"/>
                  </a:srgbClr>
                </a:solidFill>
                <a:cs typeface="Arial" panose="020B0604020202020204" pitchFamily="34" charset="0"/>
              </a:endParaRPr>
            </a:p>
            <a:p>
              <a:pPr algn="just" defTabSz="457200" eaLnBrk="0" fontAlgn="base" hangingPunct="0">
                <a:spcBef>
                  <a:spcPct val="0"/>
                </a:spcBef>
                <a:spcAft>
                  <a:spcPct val="0"/>
                </a:spcAft>
              </a:pPr>
              <a:r>
                <a:rPr lang="es-CL" sz="1200" dirty="0" smtClean="0">
                  <a:solidFill>
                    <a:srgbClr val="1F497D">
                      <a:lumMod val="50000"/>
                    </a:srgbClr>
                  </a:solidFill>
                  <a:cs typeface="Arial" panose="020B0604020202020204" pitchFamily="34" charset="0"/>
                </a:rPr>
                <a:t>•  Identificar los elementos relacionados con el desempeño, los mide y proporciona retroalimentación a los propios Consultores, respecto a sus fortalezas y debilidades.</a:t>
              </a:r>
            </a:p>
            <a:p>
              <a:pPr algn="just" defTabSz="457200" eaLnBrk="0" fontAlgn="base" hangingPunct="0">
                <a:spcBef>
                  <a:spcPct val="0"/>
                </a:spcBef>
                <a:spcAft>
                  <a:spcPct val="0"/>
                </a:spcAft>
              </a:pPr>
              <a:endParaRPr lang="es-CL" sz="1200" dirty="0">
                <a:solidFill>
                  <a:srgbClr val="1F497D">
                    <a:lumMod val="50000"/>
                  </a:srgbClr>
                </a:solidFill>
                <a:cs typeface="Arial" panose="020B0604020202020204" pitchFamily="34" charset="0"/>
              </a:endParaRPr>
            </a:p>
            <a:p>
              <a:pPr algn="just" defTabSz="457200" eaLnBrk="0" fontAlgn="base" hangingPunct="0">
                <a:spcBef>
                  <a:spcPct val="0"/>
                </a:spcBef>
                <a:spcAft>
                  <a:spcPct val="0"/>
                </a:spcAft>
              </a:pPr>
              <a:r>
                <a:rPr lang="es-CL" sz="1200" dirty="0" smtClean="0">
                  <a:solidFill>
                    <a:srgbClr val="1F497D">
                      <a:lumMod val="50000"/>
                    </a:srgbClr>
                  </a:solidFill>
                  <a:cs typeface="Arial" panose="020B0604020202020204" pitchFamily="34" charset="0"/>
                </a:rPr>
                <a:t>•  Determinar las necesidades de formación y desarrollo de los Consultores. </a:t>
              </a:r>
            </a:p>
            <a:p>
              <a:pPr algn="just" defTabSz="457200" eaLnBrk="0" fontAlgn="base" hangingPunct="0">
                <a:spcBef>
                  <a:spcPct val="0"/>
                </a:spcBef>
                <a:spcAft>
                  <a:spcPct val="0"/>
                </a:spcAft>
              </a:pPr>
              <a:endParaRPr lang="es-CL" sz="1200" dirty="0">
                <a:solidFill>
                  <a:srgbClr val="1F497D">
                    <a:lumMod val="50000"/>
                  </a:srgbClr>
                </a:solidFill>
                <a:cs typeface="Arial" panose="020B0604020202020204" pitchFamily="34" charset="0"/>
              </a:endParaRPr>
            </a:p>
            <a:p>
              <a:pPr algn="just" defTabSz="457200" eaLnBrk="0" fontAlgn="base" hangingPunct="0">
                <a:spcBef>
                  <a:spcPct val="0"/>
                </a:spcBef>
                <a:spcAft>
                  <a:spcPct val="0"/>
                </a:spcAft>
              </a:pPr>
              <a:r>
                <a:rPr lang="es-CL" sz="1200" dirty="0" smtClean="0">
                  <a:solidFill>
                    <a:srgbClr val="1F497D">
                      <a:lumMod val="50000"/>
                    </a:srgbClr>
                  </a:solidFill>
                  <a:cs typeface="Arial" panose="020B0604020202020204" pitchFamily="34" charset="0"/>
                </a:rPr>
                <a:t>•  Identificar y objetivar la toma de decisiones respecto de la continuidad de los consultores en los programas de INDAP, de manera de asegurar la calidad de los servicios a los productores.</a:t>
              </a:r>
            </a:p>
            <a:p>
              <a:pPr algn="just" defTabSz="457200" eaLnBrk="0" fontAlgn="base" hangingPunct="0">
                <a:spcBef>
                  <a:spcPct val="0"/>
                </a:spcBef>
                <a:spcAft>
                  <a:spcPct val="0"/>
                </a:spcAft>
              </a:pPr>
              <a:endParaRPr lang="es-CL" sz="1200" dirty="0">
                <a:solidFill>
                  <a:srgbClr val="1F497D">
                    <a:lumMod val="50000"/>
                  </a:srgbClr>
                </a:solidFill>
                <a:cs typeface="Arial" panose="020B0604020202020204" pitchFamily="34" charset="0"/>
              </a:endParaRPr>
            </a:p>
            <a:p>
              <a:pPr algn="just" defTabSz="457200" eaLnBrk="0" fontAlgn="base" hangingPunct="0">
                <a:spcBef>
                  <a:spcPct val="0"/>
                </a:spcBef>
                <a:spcAft>
                  <a:spcPct val="0"/>
                </a:spcAft>
              </a:pPr>
              <a:r>
                <a:rPr lang="es-CL" sz="1200" dirty="0" smtClean="0">
                  <a:solidFill>
                    <a:srgbClr val="1F497D">
                      <a:lumMod val="50000"/>
                    </a:srgbClr>
                  </a:solidFill>
                  <a:cs typeface="Arial" panose="020B0604020202020204" pitchFamily="34" charset="0"/>
                </a:rPr>
                <a:t>•  Entregar insumos para la evaluación de resultados e impacto de los propios Programas/Servicios de Fomento.</a:t>
              </a:r>
            </a:p>
            <a:p>
              <a:pPr algn="just" defTabSz="457200" eaLnBrk="0" fontAlgn="base" hangingPunct="0">
                <a:spcBef>
                  <a:spcPct val="0"/>
                </a:spcBef>
                <a:spcAft>
                  <a:spcPct val="0"/>
                </a:spcAft>
              </a:pPr>
              <a:endParaRPr lang="es-CL" sz="1200" b="1" dirty="0">
                <a:solidFill>
                  <a:srgbClr val="1F497D">
                    <a:lumMod val="50000"/>
                  </a:srgbClr>
                </a:solidFill>
                <a:cs typeface="Arial" panose="020B0604020202020204" pitchFamily="34" charset="0"/>
              </a:endParaRPr>
            </a:p>
            <a:p>
              <a:pPr algn="just" defTabSz="457200" eaLnBrk="0" fontAlgn="base" hangingPunct="0">
                <a:spcBef>
                  <a:spcPct val="0"/>
                </a:spcBef>
                <a:spcAft>
                  <a:spcPct val="0"/>
                </a:spcAft>
              </a:pPr>
              <a:r>
                <a:rPr lang="es-CL" sz="1200" b="1" dirty="0" smtClean="0">
                  <a:solidFill>
                    <a:srgbClr val="1F497D">
                      <a:lumMod val="50000"/>
                    </a:srgbClr>
                  </a:solidFill>
                  <a:cs typeface="Arial" panose="020B0604020202020204" pitchFamily="34" charset="0"/>
                </a:rPr>
                <a:t>Evaluación contempla:</a:t>
              </a:r>
              <a:endParaRPr lang="es-CL" sz="1200" b="1" dirty="0">
                <a:solidFill>
                  <a:srgbClr val="C00000"/>
                </a:solidFill>
                <a:cs typeface="Arial" panose="020B0604020202020204" pitchFamily="34" charset="0"/>
              </a:endParaRPr>
            </a:p>
            <a:p>
              <a:pPr marL="171450" indent="-171450" algn="just" defTabSz="457200" eaLnBrk="0" fontAlgn="base" hangingPunct="0">
                <a:spcBef>
                  <a:spcPct val="0"/>
                </a:spcBef>
                <a:spcAft>
                  <a:spcPct val="0"/>
                </a:spcAft>
                <a:buFont typeface="Arial"/>
                <a:buChar char="•"/>
              </a:pPr>
              <a:r>
                <a:rPr lang="es-CL" sz="1200" dirty="0" smtClean="0">
                  <a:solidFill>
                    <a:srgbClr val="1F497D">
                      <a:lumMod val="50000"/>
                    </a:srgbClr>
                  </a:solidFill>
                  <a:cs typeface="Arial" panose="020B0604020202020204" pitchFamily="34" charset="0"/>
                </a:rPr>
                <a:t>Cumplimiento de metas establecidas en el Plan de Trabajo Anual</a:t>
              </a:r>
              <a:r>
                <a:rPr lang="es-CL" sz="1200" dirty="0">
                  <a:solidFill>
                    <a:srgbClr val="1F497D">
                      <a:lumMod val="50000"/>
                    </a:srgbClr>
                  </a:solidFill>
                  <a:cs typeface="Arial" panose="020B0604020202020204" pitchFamily="34" charset="0"/>
                </a:rPr>
                <a:t>.</a:t>
              </a:r>
            </a:p>
            <a:p>
              <a:pPr marL="171450" indent="-171450" algn="just" defTabSz="457200" eaLnBrk="0" fontAlgn="base" hangingPunct="0">
                <a:spcBef>
                  <a:spcPct val="0"/>
                </a:spcBef>
                <a:spcAft>
                  <a:spcPct val="0"/>
                </a:spcAft>
                <a:buFont typeface="Arial"/>
                <a:buChar char="•"/>
              </a:pPr>
              <a:r>
                <a:rPr lang="es-CL" sz="1200" dirty="0" smtClean="0">
                  <a:solidFill>
                    <a:srgbClr val="1F497D">
                      <a:lumMod val="50000"/>
                    </a:srgbClr>
                  </a:solidFill>
                  <a:cs typeface="Arial" panose="020B0604020202020204" pitchFamily="34" charset="0"/>
                </a:rPr>
                <a:t>Cumplimiento de las actividades establecidas en el Plan de Trabajo Anual</a:t>
              </a:r>
              <a:r>
                <a:rPr lang="es-CL" sz="1200" dirty="0">
                  <a:solidFill>
                    <a:srgbClr val="1F497D">
                      <a:lumMod val="50000"/>
                    </a:srgbClr>
                  </a:solidFill>
                  <a:cs typeface="Arial" panose="020B0604020202020204" pitchFamily="34" charset="0"/>
                </a:rPr>
                <a:t>.</a:t>
              </a:r>
            </a:p>
            <a:p>
              <a:pPr marL="171450" indent="-171450" algn="just" defTabSz="457200" eaLnBrk="0" fontAlgn="base" hangingPunct="0">
                <a:spcBef>
                  <a:spcPct val="0"/>
                </a:spcBef>
                <a:spcAft>
                  <a:spcPct val="0"/>
                </a:spcAft>
                <a:buFont typeface="Arial"/>
                <a:buChar char="•"/>
              </a:pPr>
              <a:r>
                <a:rPr lang="es-CL" sz="1200" dirty="0" smtClean="0">
                  <a:solidFill>
                    <a:srgbClr val="1F497D">
                      <a:lumMod val="50000"/>
                    </a:srgbClr>
                  </a:solidFill>
                  <a:cs typeface="Arial" panose="020B0604020202020204" pitchFamily="34" charset="0"/>
                </a:rPr>
                <a:t>Percepción y satisfacción de los usuarios</a:t>
              </a:r>
              <a:r>
                <a:rPr lang="es-CL" sz="1200" dirty="0">
                  <a:solidFill>
                    <a:srgbClr val="1F497D">
                      <a:lumMod val="50000"/>
                    </a:srgbClr>
                  </a:solidFill>
                  <a:cs typeface="Arial" panose="020B0604020202020204" pitchFamily="34" charset="0"/>
                </a:rPr>
                <a:t>.</a:t>
              </a:r>
            </a:p>
          </p:txBody>
        </p:sp>
        <p:sp>
          <p:nvSpPr>
            <p:cNvPr id="7" name="Pentágono 6"/>
            <p:cNvSpPr/>
            <p:nvPr/>
          </p:nvSpPr>
          <p:spPr>
            <a:xfrm>
              <a:off x="394494" y="2689991"/>
              <a:ext cx="2908663" cy="1045028"/>
            </a:xfrm>
            <a:prstGeom prst="homePlate">
              <a:avLst/>
            </a:prstGeom>
            <a:solidFill>
              <a:srgbClr val="0070C0"/>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defTabSz="457200" eaLnBrk="0" fontAlgn="base" hangingPunct="0">
                <a:spcBef>
                  <a:spcPct val="0"/>
                </a:spcBef>
                <a:spcAft>
                  <a:spcPct val="0"/>
                </a:spcAft>
              </a:pPr>
              <a:r>
                <a:rPr lang="es-CL" sz="1300" smtClean="0">
                  <a:solidFill>
                    <a:srgbClr val="FFFFFF"/>
                  </a:solidFill>
                  <a:latin typeface="Arial" panose="020B0604020202020204" pitchFamily="34" charset="0"/>
                  <a:ea typeface="Calibri" panose="020F0502020204030204" pitchFamily="34" charset="0"/>
                  <a:cs typeface="Arial" panose="020B0604020202020204" pitchFamily="34" charset="0"/>
                </a:rPr>
                <a:t>3.Evaluación de </a:t>
              </a:r>
              <a:r>
                <a:rPr lang="es-CL" sz="1300" smtClean="0">
                  <a:solidFill>
                    <a:srgbClr val="FFFFFF"/>
                  </a:solidFill>
                  <a:latin typeface="Calibri"/>
                  <a:ea typeface="Calibri" panose="020F0502020204030204" pitchFamily="34" charset="0"/>
                  <a:cs typeface="Calibri"/>
                </a:rPr>
                <a:t>Desempeño</a:t>
              </a:r>
              <a:r>
                <a:rPr lang="es-CL" sz="1300" dirty="0">
                  <a:solidFill>
                    <a:srgbClr val="FFFFFF"/>
                  </a:solidFill>
                  <a:latin typeface="Arial" panose="020B0604020202020204" pitchFamily="34" charset="0"/>
                  <a:ea typeface="Calibri" panose="020F0502020204030204" pitchFamily="34" charset="0"/>
                  <a:cs typeface="Arial" panose="020B0604020202020204" pitchFamily="34" charset="0"/>
                </a:rPr>
                <a:t>.</a:t>
              </a:r>
            </a:p>
          </p:txBody>
        </p:sp>
      </p:grpSp>
      <p:sp>
        <p:nvSpPr>
          <p:cNvPr id="8" name="Título 1"/>
          <p:cNvSpPr txBox="1">
            <a:spLocks/>
          </p:cNvSpPr>
          <p:nvPr/>
        </p:nvSpPr>
        <p:spPr>
          <a:xfrm>
            <a:off x="457199" y="16377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L" sz="2800" dirty="0" smtClean="0">
                <a:solidFill>
                  <a:srgbClr val="333333"/>
                </a:solidFill>
                <a:latin typeface="Berlin Sans FB" panose="020E0602020502020306" pitchFamily="34" charset="0"/>
                <a:ea typeface="+mn-ea"/>
                <a:cs typeface="+mn-cs"/>
              </a:rPr>
              <a:t>Plataforma de Servicios: </a:t>
            </a:r>
          </a:p>
          <a:p>
            <a:pPr>
              <a:spcBef>
                <a:spcPts val="0"/>
              </a:spcBef>
            </a:pPr>
            <a:r>
              <a:rPr lang="es-CL" sz="2800" dirty="0" smtClean="0">
                <a:solidFill>
                  <a:srgbClr val="333333"/>
                </a:solidFill>
                <a:latin typeface="Berlin Sans FB" panose="020E0602020502020306" pitchFamily="34" charset="0"/>
                <a:ea typeface="+mn-ea"/>
                <a:cs typeface="+mn-cs"/>
              </a:rPr>
              <a:t>Programas Transversales </a:t>
            </a:r>
            <a:endParaRPr lang="es-CL" sz="2800" dirty="0">
              <a:solidFill>
                <a:srgbClr val="333333"/>
              </a:solidFill>
              <a:latin typeface="Berlin Sans FB" panose="020E0602020502020306" pitchFamily="34" charset="0"/>
              <a:ea typeface="+mn-ea"/>
              <a:cs typeface="+mn-cs"/>
            </a:endParaRPr>
          </a:p>
        </p:txBody>
      </p:sp>
      <p:sp>
        <p:nvSpPr>
          <p:cNvPr id="2" name="Marcador de número de diapositiva 1"/>
          <p:cNvSpPr>
            <a:spLocks noGrp="1"/>
          </p:cNvSpPr>
          <p:nvPr>
            <p:ph type="sldNum" sz="quarter" idx="12"/>
          </p:nvPr>
        </p:nvSpPr>
        <p:spPr/>
        <p:txBody>
          <a:bodyPr/>
          <a:lstStyle/>
          <a:p>
            <a:fld id="{B2AA1C21-4A01-FC47-935A-F64BC8B7BE09}" type="slidenum">
              <a:rPr lang="en-US" smtClean="0"/>
              <a:t>86</a:t>
            </a:fld>
            <a:endParaRPr lang="en-US"/>
          </a:p>
        </p:txBody>
      </p:sp>
    </p:spTree>
    <p:extLst>
      <p:ext uri="{BB962C8B-B14F-4D97-AF65-F5344CB8AC3E}">
        <p14:creationId xmlns:p14="http://schemas.microsoft.com/office/powerpoint/2010/main" val="391531205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Marcador de contenido 3"/>
          <p:cNvSpPr>
            <a:spLocks noGrp="1"/>
          </p:cNvSpPr>
          <p:nvPr>
            <p:ph idx="1"/>
          </p:nvPr>
        </p:nvSpPr>
        <p:spPr>
          <a:xfrm>
            <a:off x="486507" y="1963756"/>
            <a:ext cx="2902945" cy="1098933"/>
          </a:xfrm>
          <a:prstGeom prst="homePlate">
            <a:avLst/>
          </a:prstGeom>
          <a:solidFill>
            <a:srgbClr val="0070C0"/>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marL="0" indent="0" defTabSz="457200" eaLnBrk="0" fontAlgn="base" hangingPunct="0">
              <a:spcBef>
                <a:spcPct val="0"/>
              </a:spcBef>
              <a:spcAft>
                <a:spcPct val="0"/>
              </a:spcAft>
              <a:buNone/>
            </a:pPr>
            <a:r>
              <a:rPr lang="es-CL" sz="1300" dirty="0" smtClean="0">
                <a:solidFill>
                  <a:srgbClr val="FFFFFF"/>
                </a:solidFill>
                <a:latin typeface="Calibri"/>
                <a:ea typeface="Calibri" panose="020F0502020204030204" pitchFamily="34" charset="0"/>
                <a:cs typeface="Calibri"/>
              </a:rPr>
              <a:t>4. Orientación y Actualización Continua. </a:t>
            </a:r>
            <a:endParaRPr lang="es-CL" sz="1300" dirty="0">
              <a:solidFill>
                <a:srgbClr val="FFFFFF"/>
              </a:solidFill>
              <a:latin typeface="Calibri"/>
              <a:ea typeface="Calibri" panose="020F0502020204030204" pitchFamily="34" charset="0"/>
              <a:cs typeface="Calibri"/>
            </a:endParaRPr>
          </a:p>
        </p:txBody>
      </p:sp>
      <p:sp>
        <p:nvSpPr>
          <p:cNvPr id="5" name="Pentágono 4"/>
          <p:cNvSpPr/>
          <p:nvPr/>
        </p:nvSpPr>
        <p:spPr>
          <a:xfrm>
            <a:off x="480789" y="3748787"/>
            <a:ext cx="2908663" cy="1078251"/>
          </a:xfrm>
          <a:prstGeom prst="homePlate">
            <a:avLst/>
          </a:prstGeom>
          <a:solidFill>
            <a:srgbClr val="0070C0"/>
          </a:solidFill>
          <a:ln w="28575">
            <a:noFill/>
          </a:ln>
        </p:spPr>
        <p:style>
          <a:lnRef idx="1">
            <a:schemeClr val="accent1"/>
          </a:lnRef>
          <a:fillRef idx="3">
            <a:schemeClr val="accent1"/>
          </a:fillRef>
          <a:effectRef idx="2">
            <a:schemeClr val="accent1"/>
          </a:effectRef>
          <a:fontRef idx="minor">
            <a:schemeClr val="lt1"/>
          </a:fontRef>
        </p:style>
        <p:txBody>
          <a:bodyPr rtlCol="0" anchor="ctr"/>
          <a:lstStyle/>
          <a:p>
            <a:pPr defTabSz="457200" eaLnBrk="0" fontAlgn="base" hangingPunct="0">
              <a:spcBef>
                <a:spcPct val="0"/>
              </a:spcBef>
              <a:spcAft>
                <a:spcPct val="0"/>
              </a:spcAft>
            </a:pPr>
            <a:r>
              <a:rPr lang="es-CL" sz="1300" dirty="0" smtClean="0">
                <a:solidFill>
                  <a:srgbClr val="FFFFFF"/>
                </a:solidFill>
                <a:latin typeface="Calibri"/>
                <a:ea typeface="Calibri" panose="020F0502020204030204" pitchFamily="34" charset="0"/>
                <a:cs typeface="Calibri"/>
              </a:rPr>
              <a:t>5. Sistema de Información en Línea. </a:t>
            </a:r>
            <a:endParaRPr lang="es-CL" sz="1300" dirty="0">
              <a:solidFill>
                <a:srgbClr val="FFFFFF"/>
              </a:solidFill>
              <a:latin typeface="Calibri"/>
              <a:ea typeface="Calibri" panose="020F0502020204030204" pitchFamily="34" charset="0"/>
              <a:cs typeface="Calibri"/>
            </a:endParaRPr>
          </a:p>
        </p:txBody>
      </p:sp>
      <p:sp>
        <p:nvSpPr>
          <p:cNvPr id="6" name="Rectángulo 5"/>
          <p:cNvSpPr/>
          <p:nvPr/>
        </p:nvSpPr>
        <p:spPr>
          <a:xfrm>
            <a:off x="3554586" y="2055863"/>
            <a:ext cx="5370577" cy="1092614"/>
          </a:xfrm>
          <a:prstGeom prst="rect">
            <a:avLst/>
          </a:prstGeom>
          <a:noFill/>
          <a:ln>
            <a:solidFill>
              <a:srgbClr val="4F6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defTabSz="457200" eaLnBrk="0" fontAlgn="base" hangingPunct="0">
              <a:spcBef>
                <a:spcPct val="0"/>
              </a:spcBef>
              <a:spcAft>
                <a:spcPct val="0"/>
              </a:spcAft>
            </a:pPr>
            <a:r>
              <a:rPr lang="es-CL" sz="1200" dirty="0" smtClean="0">
                <a:solidFill>
                  <a:srgbClr val="1F497D">
                    <a:lumMod val="50000"/>
                  </a:srgbClr>
                </a:solidFill>
                <a:latin typeface="Calibri"/>
                <a:cs typeface="Calibri"/>
              </a:rPr>
              <a:t>Destinada a mejorar las capacidades de los consultores, mediante</a:t>
            </a:r>
            <a:r>
              <a:rPr lang="es-CL" sz="1200" dirty="0">
                <a:solidFill>
                  <a:srgbClr val="1F497D">
                    <a:lumMod val="50000"/>
                  </a:srgbClr>
                </a:solidFill>
                <a:latin typeface="Calibri"/>
                <a:cs typeface="Calibri"/>
              </a:rPr>
              <a:t>:</a:t>
            </a:r>
          </a:p>
          <a:p>
            <a:pPr marL="285750" indent="-285750" algn="just" defTabSz="457200" eaLnBrk="0" fontAlgn="base" hangingPunct="0">
              <a:spcBef>
                <a:spcPct val="0"/>
              </a:spcBef>
              <a:spcAft>
                <a:spcPct val="0"/>
              </a:spcAft>
              <a:buFont typeface="Arial"/>
              <a:buChar char="•"/>
            </a:pPr>
            <a:r>
              <a:rPr lang="es-CL" sz="1200" dirty="0" smtClean="0">
                <a:solidFill>
                  <a:srgbClr val="1F497D">
                    <a:lumMod val="50000"/>
                  </a:srgbClr>
                </a:solidFill>
                <a:latin typeface="Calibri"/>
                <a:cs typeface="Calibri"/>
              </a:rPr>
              <a:t>Sistema soporte expertos</a:t>
            </a:r>
            <a:r>
              <a:rPr lang="es-CL" sz="1200" dirty="0">
                <a:solidFill>
                  <a:srgbClr val="1F497D">
                    <a:lumMod val="50000"/>
                  </a:srgbClr>
                </a:solidFill>
                <a:latin typeface="Calibri"/>
                <a:cs typeface="Calibri"/>
              </a:rPr>
              <a:t>.</a:t>
            </a:r>
          </a:p>
          <a:p>
            <a:pPr marL="285750" indent="-285750" algn="just" defTabSz="457200" eaLnBrk="0" fontAlgn="base" hangingPunct="0">
              <a:spcBef>
                <a:spcPct val="0"/>
              </a:spcBef>
              <a:spcAft>
                <a:spcPct val="0"/>
              </a:spcAft>
              <a:buFont typeface="Arial"/>
              <a:buChar char="•"/>
            </a:pPr>
            <a:r>
              <a:rPr lang="es-CL" sz="1200" dirty="0" smtClean="0">
                <a:solidFill>
                  <a:srgbClr val="1F497D">
                    <a:lumMod val="50000"/>
                  </a:srgbClr>
                </a:solidFill>
                <a:latin typeface="Calibri"/>
                <a:cs typeface="Calibri"/>
              </a:rPr>
              <a:t>Talleres/Cursos en Temas Transversales</a:t>
            </a:r>
            <a:r>
              <a:rPr lang="es-CL" sz="1200" dirty="0">
                <a:solidFill>
                  <a:srgbClr val="1F497D">
                    <a:lumMod val="50000"/>
                  </a:srgbClr>
                </a:solidFill>
                <a:latin typeface="Calibri"/>
                <a:cs typeface="Calibri"/>
              </a:rPr>
              <a:t>.</a:t>
            </a:r>
          </a:p>
          <a:p>
            <a:pPr marL="285750" indent="-285750" algn="just" defTabSz="457200" eaLnBrk="0" fontAlgn="base" hangingPunct="0">
              <a:spcBef>
                <a:spcPct val="0"/>
              </a:spcBef>
              <a:spcAft>
                <a:spcPct val="0"/>
              </a:spcAft>
              <a:buFont typeface="Arial"/>
              <a:buChar char="•"/>
            </a:pPr>
            <a:r>
              <a:rPr lang="es-CL" sz="1200" dirty="0" smtClean="0">
                <a:solidFill>
                  <a:srgbClr val="1F497D">
                    <a:lumMod val="50000"/>
                  </a:srgbClr>
                </a:solidFill>
                <a:latin typeface="Calibri"/>
                <a:cs typeface="Calibri"/>
              </a:rPr>
              <a:t>Talleres/Cursos en temas específicos</a:t>
            </a:r>
            <a:r>
              <a:rPr lang="es-CL" sz="1200" dirty="0">
                <a:solidFill>
                  <a:srgbClr val="1F497D">
                    <a:lumMod val="50000"/>
                  </a:srgbClr>
                </a:solidFill>
                <a:latin typeface="Calibri"/>
                <a:cs typeface="Calibri"/>
              </a:rPr>
              <a:t>.</a:t>
            </a:r>
          </a:p>
          <a:p>
            <a:pPr marL="285750" indent="-285750" algn="just" defTabSz="457200" eaLnBrk="0" fontAlgn="base" hangingPunct="0">
              <a:spcBef>
                <a:spcPct val="0"/>
              </a:spcBef>
              <a:spcAft>
                <a:spcPct val="0"/>
              </a:spcAft>
              <a:buFont typeface="Arial"/>
              <a:buChar char="•"/>
            </a:pPr>
            <a:r>
              <a:rPr lang="es-CL" sz="1200" dirty="0" smtClean="0">
                <a:solidFill>
                  <a:srgbClr val="1F497D">
                    <a:lumMod val="50000"/>
                  </a:srgbClr>
                </a:solidFill>
                <a:latin typeface="Calibri"/>
                <a:cs typeface="Calibri"/>
              </a:rPr>
              <a:t>Talleres de Intercambio de Experiencias</a:t>
            </a:r>
            <a:r>
              <a:rPr lang="es-CL" sz="1200" dirty="0">
                <a:solidFill>
                  <a:srgbClr val="1F497D">
                    <a:lumMod val="50000"/>
                  </a:srgbClr>
                </a:solidFill>
                <a:latin typeface="Calibri"/>
                <a:cs typeface="Calibri"/>
              </a:rPr>
              <a:t>.</a:t>
            </a:r>
          </a:p>
        </p:txBody>
      </p:sp>
      <p:sp>
        <p:nvSpPr>
          <p:cNvPr id="7" name="Rectángulo 6"/>
          <p:cNvSpPr/>
          <p:nvPr/>
        </p:nvSpPr>
        <p:spPr>
          <a:xfrm>
            <a:off x="3581041" y="3713256"/>
            <a:ext cx="5370578" cy="1149317"/>
          </a:xfrm>
          <a:prstGeom prst="rect">
            <a:avLst/>
          </a:prstGeom>
          <a:noFill/>
          <a:ln>
            <a:solidFill>
              <a:srgbClr val="4F6228"/>
            </a:solidFill>
          </a:ln>
        </p:spPr>
        <p:style>
          <a:lnRef idx="2">
            <a:schemeClr val="accent1">
              <a:shade val="50000"/>
            </a:schemeClr>
          </a:lnRef>
          <a:fillRef idx="1">
            <a:schemeClr val="accent1"/>
          </a:fillRef>
          <a:effectRef idx="0">
            <a:schemeClr val="accent1"/>
          </a:effectRef>
          <a:fontRef idx="minor">
            <a:schemeClr val="lt1"/>
          </a:fontRef>
        </p:style>
        <p:txBody>
          <a:bodyPr rtlCol="0" anchor="ctr" anchorCtr="0"/>
          <a:lstStyle/>
          <a:p>
            <a:pPr algn="just" defTabSz="457200" eaLnBrk="0" fontAlgn="base" hangingPunct="0">
              <a:spcBef>
                <a:spcPct val="0"/>
              </a:spcBef>
              <a:spcAft>
                <a:spcPct val="0"/>
              </a:spcAft>
            </a:pPr>
            <a:r>
              <a:rPr lang="es-CL" sz="1200" dirty="0" smtClean="0">
                <a:solidFill>
                  <a:srgbClr val="1F497D">
                    <a:lumMod val="50000"/>
                  </a:srgbClr>
                </a:solidFill>
                <a:latin typeface="Calibri"/>
                <a:cs typeface="Calibri"/>
              </a:rPr>
              <a:t>Canal de información e intercambio de acceso rápido para los Consultores</a:t>
            </a:r>
            <a:r>
              <a:rPr lang="es-CL" sz="1200" dirty="0">
                <a:solidFill>
                  <a:srgbClr val="1F497D">
                    <a:lumMod val="50000"/>
                  </a:srgbClr>
                </a:solidFill>
                <a:latin typeface="Calibri"/>
                <a:cs typeface="Calibri"/>
              </a:rPr>
              <a:t>:</a:t>
            </a:r>
          </a:p>
          <a:p>
            <a:pPr marL="171450" indent="-171450" algn="just" defTabSz="457200" eaLnBrk="0" fontAlgn="base" hangingPunct="0">
              <a:spcBef>
                <a:spcPct val="0"/>
              </a:spcBef>
              <a:spcAft>
                <a:spcPct val="0"/>
              </a:spcAft>
              <a:buFont typeface="Arial"/>
              <a:buChar char="•"/>
            </a:pPr>
            <a:r>
              <a:rPr lang="es-CL" sz="1200" dirty="0" smtClean="0">
                <a:solidFill>
                  <a:srgbClr val="1F497D">
                    <a:lumMod val="50000"/>
                  </a:srgbClr>
                </a:solidFill>
                <a:latin typeface="Calibri"/>
                <a:cs typeface="Calibri"/>
              </a:rPr>
              <a:t>     Intercambio de información</a:t>
            </a:r>
            <a:r>
              <a:rPr lang="es-CL" sz="1200" dirty="0">
                <a:solidFill>
                  <a:srgbClr val="1F497D">
                    <a:lumMod val="50000"/>
                  </a:srgbClr>
                </a:solidFill>
                <a:latin typeface="Calibri"/>
                <a:cs typeface="Calibri"/>
              </a:rPr>
              <a:t>.</a:t>
            </a:r>
          </a:p>
          <a:p>
            <a:pPr marL="171450" indent="-171450" algn="just" defTabSz="457200" eaLnBrk="0" fontAlgn="base" hangingPunct="0">
              <a:spcBef>
                <a:spcPct val="0"/>
              </a:spcBef>
              <a:spcAft>
                <a:spcPct val="0"/>
              </a:spcAft>
              <a:buFont typeface="Arial"/>
              <a:buChar char="•"/>
            </a:pPr>
            <a:r>
              <a:rPr lang="es-CL" sz="1200" dirty="0" smtClean="0">
                <a:solidFill>
                  <a:srgbClr val="1F497D">
                    <a:lumMod val="50000"/>
                  </a:srgbClr>
                </a:solidFill>
                <a:latin typeface="Calibri"/>
                <a:cs typeface="Calibri"/>
              </a:rPr>
              <a:t>     Cursos</a:t>
            </a:r>
            <a:endParaRPr lang="es-CL" sz="1200" dirty="0">
              <a:solidFill>
                <a:srgbClr val="1F497D">
                  <a:lumMod val="50000"/>
                </a:srgbClr>
              </a:solidFill>
              <a:latin typeface="Calibri"/>
              <a:cs typeface="Calibri"/>
            </a:endParaRPr>
          </a:p>
          <a:p>
            <a:pPr marL="171450" indent="-171450" algn="just" defTabSz="457200" eaLnBrk="0" fontAlgn="base" hangingPunct="0">
              <a:spcBef>
                <a:spcPct val="0"/>
              </a:spcBef>
              <a:spcAft>
                <a:spcPct val="0"/>
              </a:spcAft>
              <a:buFont typeface="Arial"/>
              <a:buChar char="•"/>
            </a:pPr>
            <a:r>
              <a:rPr lang="es-CL" sz="1200" dirty="0" smtClean="0">
                <a:solidFill>
                  <a:srgbClr val="1F497D">
                    <a:lumMod val="50000"/>
                  </a:srgbClr>
                </a:solidFill>
                <a:latin typeface="Calibri"/>
                <a:cs typeface="Calibri"/>
              </a:rPr>
              <a:t>     Talleres</a:t>
            </a:r>
            <a:endParaRPr lang="es-CL" sz="1200" dirty="0">
              <a:solidFill>
                <a:srgbClr val="1F497D">
                  <a:lumMod val="50000"/>
                </a:srgbClr>
              </a:solidFill>
              <a:latin typeface="Calibri"/>
              <a:cs typeface="Calibri"/>
            </a:endParaRPr>
          </a:p>
          <a:p>
            <a:pPr marL="171450" indent="-171450" algn="just" defTabSz="457200" eaLnBrk="0" fontAlgn="base" hangingPunct="0">
              <a:spcBef>
                <a:spcPct val="0"/>
              </a:spcBef>
              <a:spcAft>
                <a:spcPct val="0"/>
              </a:spcAft>
              <a:buFont typeface="Arial"/>
              <a:buChar char="•"/>
            </a:pPr>
            <a:r>
              <a:rPr lang="es-CL" sz="1200" dirty="0" smtClean="0">
                <a:solidFill>
                  <a:srgbClr val="1F497D">
                    <a:lumMod val="50000"/>
                  </a:srgbClr>
                </a:solidFill>
                <a:latin typeface="Calibri"/>
                <a:cs typeface="Calibri"/>
              </a:rPr>
              <a:t>     Estudios de interés</a:t>
            </a:r>
            <a:endParaRPr lang="es-CL" sz="1200" dirty="0">
              <a:solidFill>
                <a:srgbClr val="1F497D">
                  <a:lumMod val="50000"/>
                </a:srgbClr>
              </a:solidFill>
              <a:latin typeface="Calibri"/>
              <a:cs typeface="Calibri"/>
            </a:endParaRPr>
          </a:p>
          <a:p>
            <a:pPr marL="171450" indent="-171450" algn="just" defTabSz="457200" eaLnBrk="0" fontAlgn="base" hangingPunct="0">
              <a:spcBef>
                <a:spcPct val="0"/>
              </a:spcBef>
              <a:spcAft>
                <a:spcPct val="0"/>
              </a:spcAft>
              <a:buFont typeface="Arial"/>
              <a:buChar char="•"/>
            </a:pPr>
            <a:r>
              <a:rPr lang="es-CL" sz="1200" dirty="0" smtClean="0">
                <a:solidFill>
                  <a:srgbClr val="1F497D">
                    <a:lumMod val="50000"/>
                  </a:srgbClr>
                </a:solidFill>
                <a:latin typeface="Calibri"/>
                <a:cs typeface="Calibri"/>
              </a:rPr>
              <a:t>     Materiales de Apoyo (Manuales, cursos para productores</a:t>
            </a:r>
            <a:r>
              <a:rPr lang="es-CL" sz="1200" dirty="0">
                <a:solidFill>
                  <a:srgbClr val="1F497D">
                    <a:lumMod val="50000"/>
                  </a:srgbClr>
                </a:solidFill>
                <a:latin typeface="Calibri"/>
                <a:cs typeface="Calibri"/>
              </a:rPr>
              <a:t>)</a:t>
            </a:r>
          </a:p>
        </p:txBody>
      </p:sp>
      <p:sp>
        <p:nvSpPr>
          <p:cNvPr id="8" name="Título 1"/>
          <p:cNvSpPr txBox="1">
            <a:spLocks/>
          </p:cNvSpPr>
          <p:nvPr/>
        </p:nvSpPr>
        <p:spPr>
          <a:xfrm>
            <a:off x="457199" y="163773"/>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pPr>
            <a:r>
              <a:rPr lang="es-CL" sz="2800" dirty="0" smtClean="0">
                <a:solidFill>
                  <a:srgbClr val="333333"/>
                </a:solidFill>
                <a:latin typeface="Berlin Sans FB" panose="020E0602020502020306" pitchFamily="34" charset="0"/>
                <a:ea typeface="+mn-ea"/>
                <a:cs typeface="+mn-cs"/>
              </a:rPr>
              <a:t>Plataforma de Servicios: </a:t>
            </a:r>
          </a:p>
          <a:p>
            <a:pPr>
              <a:spcBef>
                <a:spcPts val="0"/>
              </a:spcBef>
            </a:pPr>
            <a:r>
              <a:rPr lang="es-CL" sz="2800" dirty="0" smtClean="0">
                <a:solidFill>
                  <a:srgbClr val="333333"/>
                </a:solidFill>
                <a:latin typeface="Berlin Sans FB" panose="020E0602020502020306" pitchFamily="34" charset="0"/>
                <a:ea typeface="+mn-ea"/>
                <a:cs typeface="+mn-cs"/>
              </a:rPr>
              <a:t>Programas Transversales </a:t>
            </a:r>
            <a:endParaRPr lang="es-CL" sz="2800" dirty="0">
              <a:solidFill>
                <a:srgbClr val="333333"/>
              </a:solidFill>
              <a:latin typeface="Berlin Sans FB" panose="020E0602020502020306" pitchFamily="34" charset="0"/>
              <a:ea typeface="+mn-ea"/>
              <a:cs typeface="+mn-cs"/>
            </a:endParaRPr>
          </a:p>
        </p:txBody>
      </p:sp>
      <p:sp>
        <p:nvSpPr>
          <p:cNvPr id="2" name="Marcador de número de diapositiva 1"/>
          <p:cNvSpPr>
            <a:spLocks noGrp="1"/>
          </p:cNvSpPr>
          <p:nvPr>
            <p:ph type="sldNum" sz="quarter" idx="12"/>
          </p:nvPr>
        </p:nvSpPr>
        <p:spPr/>
        <p:txBody>
          <a:bodyPr/>
          <a:lstStyle/>
          <a:p>
            <a:fld id="{B2AA1C21-4A01-FC47-935A-F64BC8B7BE09}" type="slidenum">
              <a:rPr lang="en-US" smtClean="0"/>
              <a:t>87</a:t>
            </a:fld>
            <a:endParaRPr lang="en-US"/>
          </a:p>
        </p:txBody>
      </p:sp>
    </p:spTree>
    <p:extLst>
      <p:ext uri="{BB962C8B-B14F-4D97-AF65-F5344CB8AC3E}">
        <p14:creationId xmlns:p14="http://schemas.microsoft.com/office/powerpoint/2010/main" val="1013984223"/>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uadroTexto 5"/>
          <p:cNvSpPr txBox="1"/>
          <p:nvPr/>
        </p:nvSpPr>
        <p:spPr>
          <a:xfrm>
            <a:off x="338203" y="6193352"/>
            <a:ext cx="7488832" cy="461665"/>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a:t>
            </a:r>
            <a:r>
              <a:rPr lang="es-CL" dirty="0">
                <a:solidFill>
                  <a:srgbClr val="4D4D4D"/>
                </a:solidFill>
              </a:rPr>
              <a:t>Base </a:t>
            </a:r>
            <a:r>
              <a:rPr lang="es-CL" dirty="0" smtClean="0">
                <a:solidFill>
                  <a:srgbClr val="4D4D4D"/>
                </a:solidFill>
              </a:rPr>
              <a:t>Tesorería, 31 </a:t>
            </a:r>
            <a:r>
              <a:rPr lang="es-CL" dirty="0">
                <a:solidFill>
                  <a:srgbClr val="4D4D4D"/>
                </a:solidFill>
              </a:rPr>
              <a:t>de </a:t>
            </a:r>
            <a:r>
              <a:rPr lang="es-CL" dirty="0" smtClean="0">
                <a:solidFill>
                  <a:srgbClr val="4D4D4D"/>
                </a:solidFill>
              </a:rPr>
              <a:t>diciembre del 2021.</a:t>
            </a:r>
          </a:p>
          <a:p>
            <a:r>
              <a:rPr lang="es-ES" dirty="0">
                <a:solidFill>
                  <a:srgbClr val="4D4D4D"/>
                </a:solidFill>
              </a:rPr>
              <a:t>	</a:t>
            </a:r>
            <a:r>
              <a:rPr lang="es-ES" dirty="0" smtClean="0">
                <a:solidFill>
                  <a:srgbClr val="4D4D4D"/>
                </a:solidFill>
              </a:rPr>
              <a:t>*</a:t>
            </a:r>
            <a:r>
              <a:rPr lang="es-CL" dirty="0" smtClean="0"/>
              <a:t> </a:t>
            </a:r>
            <a:r>
              <a:rPr lang="es-CL" u="sng" dirty="0">
                <a:hlinkClick r:id="rId2"/>
              </a:rPr>
              <a:t>https://sistemas.indap.cl</a:t>
            </a:r>
            <a:endParaRPr lang="es-CL" dirty="0">
              <a:solidFill>
                <a:srgbClr val="4D4D4D"/>
              </a:solidFill>
            </a:endParaRPr>
          </a:p>
        </p:txBody>
      </p:sp>
      <p:sp>
        <p:nvSpPr>
          <p:cNvPr id="5" name="Título 1"/>
          <p:cNvSpPr txBox="1">
            <a:spLocks/>
          </p:cNvSpPr>
          <p:nvPr/>
        </p:nvSpPr>
        <p:spPr>
          <a:xfrm>
            <a:off x="685084" y="19160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es-CL" sz="2800" dirty="0" smtClean="0">
                <a:solidFill>
                  <a:srgbClr val="333333"/>
                </a:solidFill>
                <a:latin typeface="Berlin Sans FB" panose="020E0602020502020306" pitchFamily="34" charset="0"/>
                <a:ea typeface="+mn-ea"/>
                <a:cs typeface="+mn-cs"/>
              </a:rPr>
              <a:t>Plataforma de Servicios: Desarrollo de Capacidades</a:t>
            </a:r>
            <a:endParaRPr lang="es-CL" sz="2800" dirty="0">
              <a:solidFill>
                <a:srgbClr val="333333"/>
              </a:solidFill>
              <a:latin typeface="Berlin Sans FB" panose="020E0602020502020306" pitchFamily="34" charset="0"/>
              <a:ea typeface="+mn-ea"/>
              <a:cs typeface="+mn-cs"/>
            </a:endParaRPr>
          </a:p>
        </p:txBody>
      </p:sp>
      <p:sp>
        <p:nvSpPr>
          <p:cNvPr id="2" name="Marcador de número de diapositiva 1"/>
          <p:cNvSpPr>
            <a:spLocks noGrp="1"/>
          </p:cNvSpPr>
          <p:nvPr>
            <p:ph type="sldNum" sz="quarter" idx="12"/>
          </p:nvPr>
        </p:nvSpPr>
        <p:spPr/>
        <p:txBody>
          <a:bodyPr/>
          <a:lstStyle/>
          <a:p>
            <a:fld id="{B2AA1C21-4A01-FC47-935A-F64BC8B7BE09}" type="slidenum">
              <a:rPr lang="en-US" smtClean="0"/>
              <a:t>88</a:t>
            </a:fld>
            <a:endParaRPr lang="en-US"/>
          </a:p>
        </p:txBody>
      </p:sp>
      <p:graphicFrame>
        <p:nvGraphicFramePr>
          <p:cNvPr id="13" name="Tabla 12"/>
          <p:cNvGraphicFramePr>
            <a:graphicFrameLocks noGrp="1"/>
          </p:cNvGraphicFramePr>
          <p:nvPr>
            <p:extLst>
              <p:ext uri="{D42A27DB-BD31-4B8C-83A1-F6EECF244321}">
                <p14:modId xmlns:p14="http://schemas.microsoft.com/office/powerpoint/2010/main" val="2525751805"/>
              </p:ext>
            </p:extLst>
          </p:nvPr>
        </p:nvGraphicFramePr>
        <p:xfrm>
          <a:off x="457200" y="1334609"/>
          <a:ext cx="8229600" cy="4696968"/>
        </p:xfrm>
        <a:graphic>
          <a:graphicData uri="http://schemas.openxmlformats.org/drawingml/2006/table">
            <a:tbl>
              <a:tblPr firstRow="1" bandRow="1">
                <a:tableStyleId>{5C22544A-7EE6-4342-B048-85BDC9FD1C3A}</a:tableStyleId>
              </a:tblPr>
              <a:tblGrid>
                <a:gridCol w="933237">
                  <a:extLst>
                    <a:ext uri="{9D8B030D-6E8A-4147-A177-3AD203B41FA5}">
                      <a16:colId xmlns:a16="http://schemas.microsoft.com/office/drawing/2014/main" xmlns="" val="20000"/>
                    </a:ext>
                  </a:extLst>
                </a:gridCol>
                <a:gridCol w="2484877">
                  <a:extLst>
                    <a:ext uri="{9D8B030D-6E8A-4147-A177-3AD203B41FA5}">
                      <a16:colId xmlns:a16="http://schemas.microsoft.com/office/drawing/2014/main" xmlns="" val="20001"/>
                    </a:ext>
                  </a:extLst>
                </a:gridCol>
                <a:gridCol w="670560">
                  <a:extLst>
                    <a:ext uri="{9D8B030D-6E8A-4147-A177-3AD203B41FA5}">
                      <a16:colId xmlns:a16="http://schemas.microsoft.com/office/drawing/2014/main" xmlns="" val="20002"/>
                    </a:ext>
                  </a:extLst>
                </a:gridCol>
                <a:gridCol w="592183">
                  <a:extLst>
                    <a:ext uri="{9D8B030D-6E8A-4147-A177-3AD203B41FA5}">
                      <a16:colId xmlns:a16="http://schemas.microsoft.com/office/drawing/2014/main" xmlns="" val="20003"/>
                    </a:ext>
                  </a:extLst>
                </a:gridCol>
                <a:gridCol w="512021">
                  <a:extLst>
                    <a:ext uri="{9D8B030D-6E8A-4147-A177-3AD203B41FA5}">
                      <a16:colId xmlns:a16="http://schemas.microsoft.com/office/drawing/2014/main" xmlns="" val="20004"/>
                    </a:ext>
                  </a:extLst>
                </a:gridCol>
                <a:gridCol w="658368">
                  <a:extLst>
                    <a:ext uri="{9D8B030D-6E8A-4147-A177-3AD203B41FA5}">
                      <a16:colId xmlns:a16="http://schemas.microsoft.com/office/drawing/2014/main" xmlns="" val="20005"/>
                    </a:ext>
                  </a:extLst>
                </a:gridCol>
                <a:gridCol w="1024171">
                  <a:extLst>
                    <a:ext uri="{9D8B030D-6E8A-4147-A177-3AD203B41FA5}">
                      <a16:colId xmlns:a16="http://schemas.microsoft.com/office/drawing/2014/main" xmlns="" val="20006"/>
                    </a:ext>
                  </a:extLst>
                </a:gridCol>
                <a:gridCol w="1354183">
                  <a:extLst>
                    <a:ext uri="{9D8B030D-6E8A-4147-A177-3AD203B41FA5}">
                      <a16:colId xmlns:a16="http://schemas.microsoft.com/office/drawing/2014/main" xmlns="" val="20007"/>
                    </a:ext>
                  </a:extLst>
                </a:gridCol>
              </a:tblGrid>
              <a:tr h="0">
                <a:tc>
                  <a:txBody>
                    <a:bodyPr/>
                    <a:lstStyle/>
                    <a:p>
                      <a:pPr>
                        <a:lnSpc>
                          <a:spcPct val="107000"/>
                        </a:lnSpc>
                        <a:spcAft>
                          <a:spcPts val="0"/>
                        </a:spcAft>
                      </a:pPr>
                      <a:r>
                        <a:rPr lang="es-ES_tradnl" sz="1200" kern="1200" dirty="0">
                          <a:effectLst/>
                        </a:rPr>
                        <a:t>Programa</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_tradnl" sz="1200" kern="1200">
                          <a:effectLst/>
                        </a:rPr>
                        <a:t>Objetivo</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1200" kern="1200">
                          <a:effectLst/>
                        </a:rPr>
                        <a:t>Fem.</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1200" kern="1200">
                          <a:effectLst/>
                        </a:rPr>
                        <a:t>Masc.</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1200" kern="1200">
                          <a:effectLst/>
                        </a:rPr>
                        <a:t>Pers. Jurid.</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1200" kern="1200">
                          <a:effectLst/>
                        </a:rPr>
                        <a:t>Total</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1200" kern="1200" dirty="0">
                          <a:effectLst/>
                        </a:rPr>
                        <a:t>Presupuesto ejecutado </a:t>
                      </a:r>
                      <a:endParaRPr lang="es-CL" sz="1200" dirty="0">
                        <a:effectLst/>
                      </a:endParaRPr>
                    </a:p>
                    <a:p>
                      <a:pPr algn="ctr">
                        <a:lnSpc>
                          <a:spcPct val="107000"/>
                        </a:lnSpc>
                        <a:spcAft>
                          <a:spcPts val="0"/>
                        </a:spcAft>
                      </a:pPr>
                      <a:r>
                        <a:rPr lang="es-ES_tradnl" sz="1200" kern="1200" dirty="0">
                          <a:effectLst/>
                        </a:rPr>
                        <a:t>(M$ y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1200" kern="1200" dirty="0">
                          <a:effectLst/>
                        </a:rPr>
                        <a:t>Composición por </a:t>
                      </a:r>
                      <a:r>
                        <a:rPr lang="es-ES_tradnl" sz="1200" kern="1200" dirty="0" smtClean="0">
                          <a:effectLst/>
                        </a:rPr>
                        <a:t>Género</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0">
                <a:tc>
                  <a:txBody>
                    <a:bodyPr/>
                    <a:lstStyle/>
                    <a:p>
                      <a:pPr>
                        <a:lnSpc>
                          <a:spcPct val="107000"/>
                        </a:lnSpc>
                        <a:spcAft>
                          <a:spcPts val="0"/>
                        </a:spcAft>
                      </a:pPr>
                      <a:r>
                        <a:rPr lang="es-ES_tradnl" sz="1200" kern="1200">
                          <a:effectLst/>
                        </a:rPr>
                        <a:t>PRODESAL</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_tradnl" sz="1200" kern="1200">
                          <a:effectLst/>
                        </a:rPr>
                        <a:t>Apoyar a pequeños/as productores agrícolas, campesinos/as y sus familias para que desarrollen actividades silvoagropecuarias o actividades conexas, para fortalecer sus sistemas productivos, mejorando sus ingresos y calidad de vida.</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200" kern="1200">
                          <a:effectLst/>
                        </a:rPr>
                        <a:t>34.098</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kern="1200">
                          <a:effectLst/>
                        </a:rPr>
                        <a:t>34.674</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kern="1200">
                          <a:effectLst/>
                        </a:rPr>
                        <a:t>0</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kern="1200">
                          <a:effectLst/>
                        </a:rPr>
                        <a:t>68.772</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_tradnl" sz="1200" kern="1200">
                          <a:effectLst/>
                        </a:rPr>
                        <a:t>38.506.774</a:t>
                      </a:r>
                      <a:endParaRPr lang="es-CL" sz="1200">
                        <a:effectLst/>
                      </a:endParaRPr>
                    </a:p>
                    <a:p>
                      <a:pPr algn="ctr">
                        <a:lnSpc>
                          <a:spcPct val="107000"/>
                        </a:lnSpc>
                        <a:spcAft>
                          <a:spcPts val="0"/>
                        </a:spcAft>
                      </a:pPr>
                      <a:r>
                        <a:rPr lang="es-ES_tradnl" sz="1200" kern="1200">
                          <a:effectLst/>
                        </a:rPr>
                        <a:t>(99,74%)</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nSpc>
                          <a:spcPct val="107000"/>
                        </a:lnSpc>
                        <a:spcAft>
                          <a:spcPts val="0"/>
                        </a:spcAft>
                      </a:pPr>
                      <a:r>
                        <a:rPr lang="es-ES_tradnl" sz="1200" kern="1200" dirty="0">
                          <a:effectLst/>
                        </a:rPr>
                        <a:t>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0">
                <a:tc>
                  <a:txBody>
                    <a:bodyPr/>
                    <a:lstStyle/>
                    <a:p>
                      <a:pPr>
                        <a:lnSpc>
                          <a:spcPct val="107000"/>
                        </a:lnSpc>
                        <a:spcAft>
                          <a:spcPts val="0"/>
                        </a:spcAft>
                      </a:pPr>
                      <a:r>
                        <a:rPr lang="es-ES_tradnl" sz="1200" kern="1200">
                          <a:effectLst/>
                        </a:rPr>
                        <a:t>PDTI</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_tradnl" sz="1200" kern="1200">
                          <a:effectLst/>
                        </a:rPr>
                        <a:t>Apoyar a pequeños/as productores agrícolas pertenecientes a pueblos originarios, para el fortalecimiento de sus actividades silvoagropecuarias y actividades conexas, respetando su cosmovisión, procurando aumentar sus ingresos y calidad de vida.</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200" kern="1200">
                          <a:effectLst/>
                        </a:rPr>
                        <a:t>26.099</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kern="1200" smtClean="0">
                          <a:effectLst/>
                        </a:rPr>
                        <a:t>22.612</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kern="1200">
                          <a:effectLst/>
                        </a:rPr>
                        <a:t>0</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kern="1200">
                          <a:effectLst/>
                        </a:rPr>
                        <a:t>48.711</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_tradnl" sz="1200" kern="1200">
                          <a:effectLst/>
                        </a:rPr>
                        <a:t>34.470.294</a:t>
                      </a:r>
                      <a:endParaRPr lang="es-CL" sz="1200">
                        <a:effectLst/>
                      </a:endParaRPr>
                    </a:p>
                    <a:p>
                      <a:pPr algn="ctr">
                        <a:lnSpc>
                          <a:spcPct val="107000"/>
                        </a:lnSpc>
                        <a:spcAft>
                          <a:spcPts val="0"/>
                        </a:spcAft>
                      </a:pPr>
                      <a:r>
                        <a:rPr lang="es-ES_tradnl" sz="1200" kern="1200">
                          <a:effectLst/>
                        </a:rPr>
                        <a:t>(99,58%)</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_tradnl" sz="1200" kern="1200">
                          <a:effectLst/>
                        </a:rPr>
                        <a:t> </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0">
                <a:tc>
                  <a:txBody>
                    <a:bodyPr/>
                    <a:lstStyle/>
                    <a:p>
                      <a:pPr>
                        <a:lnSpc>
                          <a:spcPct val="107000"/>
                        </a:lnSpc>
                        <a:spcAft>
                          <a:spcPts val="0"/>
                        </a:spcAft>
                      </a:pPr>
                      <a:r>
                        <a:rPr lang="es-ES_tradnl" sz="1200" kern="1200">
                          <a:effectLst/>
                        </a:rPr>
                        <a:t>PADIS</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_tradnl" sz="1200" kern="1200">
                          <a:effectLst/>
                        </a:rPr>
                        <a:t>Apoyar a los usuarias y usuarios de la región de Coquimbo, a fortalecer sus actividades silvoagropecuarias y actividades conexas, mediante la entrega de asesoría técnica e incentivos no reembolsables (fondos de inversión)</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200" kern="1200">
                          <a:effectLst/>
                        </a:rPr>
                        <a:t>1.022</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kern="1200">
                          <a:effectLst/>
                        </a:rPr>
                        <a:t>1.270</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kern="1200">
                          <a:effectLst/>
                        </a:rPr>
                        <a:t>0</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kern="1200">
                          <a:effectLst/>
                        </a:rPr>
                        <a:t>2.292</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_tradnl" sz="1200" kern="1200" dirty="0">
                          <a:effectLst/>
                        </a:rPr>
                        <a:t>3.011.146</a:t>
                      </a:r>
                      <a:endParaRPr lang="es-CL" sz="1200" dirty="0">
                        <a:effectLst/>
                      </a:endParaRPr>
                    </a:p>
                    <a:p>
                      <a:pPr algn="ctr">
                        <a:lnSpc>
                          <a:spcPct val="107000"/>
                        </a:lnSpc>
                        <a:spcAft>
                          <a:spcPts val="0"/>
                        </a:spcAft>
                      </a:pPr>
                      <a:r>
                        <a:rPr lang="es-ES_tradnl" sz="1200" kern="1200" dirty="0" smtClean="0">
                          <a:effectLst/>
                        </a:rPr>
                        <a:t>(92,88%)</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_tradnl" sz="1200" kern="1200" dirty="0">
                          <a:effectLst/>
                        </a:rPr>
                        <a:t>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bl>
          </a:graphicData>
        </a:graphic>
      </p:graphicFrame>
      <p:graphicFrame>
        <p:nvGraphicFramePr>
          <p:cNvPr id="14" name="Gráfico 13"/>
          <p:cNvGraphicFramePr/>
          <p:nvPr>
            <p:extLst>
              <p:ext uri="{D42A27DB-BD31-4B8C-83A1-F6EECF244321}">
                <p14:modId xmlns:p14="http://schemas.microsoft.com/office/powerpoint/2010/main" val="683647342"/>
              </p:ext>
            </p:extLst>
          </p:nvPr>
        </p:nvGraphicFramePr>
        <p:xfrm>
          <a:off x="7430095" y="2273799"/>
          <a:ext cx="913765" cy="5861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Gráfico 14"/>
          <p:cNvGraphicFramePr/>
          <p:nvPr>
            <p:extLst>
              <p:ext uri="{D42A27DB-BD31-4B8C-83A1-F6EECF244321}">
                <p14:modId xmlns:p14="http://schemas.microsoft.com/office/powerpoint/2010/main" val="41972391"/>
              </p:ext>
            </p:extLst>
          </p:nvPr>
        </p:nvGraphicFramePr>
        <p:xfrm>
          <a:off x="7430095" y="3678775"/>
          <a:ext cx="913765" cy="5861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Gráfico 15"/>
          <p:cNvGraphicFramePr/>
          <p:nvPr>
            <p:extLst>
              <p:ext uri="{D42A27DB-BD31-4B8C-83A1-F6EECF244321}">
                <p14:modId xmlns:p14="http://schemas.microsoft.com/office/powerpoint/2010/main" val="3723718552"/>
              </p:ext>
            </p:extLst>
          </p:nvPr>
        </p:nvGraphicFramePr>
        <p:xfrm>
          <a:off x="7430094" y="5016999"/>
          <a:ext cx="913765" cy="5861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056090768"/>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CuadroTexto 5"/>
          <p:cNvSpPr txBox="1"/>
          <p:nvPr/>
        </p:nvSpPr>
        <p:spPr>
          <a:xfrm>
            <a:off x="338203" y="6193352"/>
            <a:ext cx="7488832" cy="461665"/>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a:t>
            </a:r>
            <a:r>
              <a:rPr lang="es-CL" dirty="0">
                <a:solidFill>
                  <a:srgbClr val="4D4D4D"/>
                </a:solidFill>
              </a:rPr>
              <a:t>Base </a:t>
            </a:r>
            <a:r>
              <a:rPr lang="es-CL" dirty="0" smtClean="0">
                <a:solidFill>
                  <a:srgbClr val="4D4D4D"/>
                </a:solidFill>
              </a:rPr>
              <a:t>Tesorería, 31 </a:t>
            </a:r>
            <a:r>
              <a:rPr lang="es-CL" dirty="0">
                <a:solidFill>
                  <a:srgbClr val="4D4D4D"/>
                </a:solidFill>
              </a:rPr>
              <a:t>de </a:t>
            </a:r>
            <a:r>
              <a:rPr lang="es-CL" dirty="0" smtClean="0">
                <a:solidFill>
                  <a:srgbClr val="4D4D4D"/>
                </a:solidFill>
              </a:rPr>
              <a:t>diciembre del 2021.</a:t>
            </a:r>
          </a:p>
          <a:p>
            <a:r>
              <a:rPr lang="es-ES" dirty="0">
                <a:solidFill>
                  <a:srgbClr val="4D4D4D"/>
                </a:solidFill>
              </a:rPr>
              <a:t>	</a:t>
            </a:r>
            <a:r>
              <a:rPr lang="es-ES" dirty="0" smtClean="0">
                <a:solidFill>
                  <a:srgbClr val="4D4D4D"/>
                </a:solidFill>
              </a:rPr>
              <a:t>*</a:t>
            </a:r>
            <a:r>
              <a:rPr lang="es-CL" dirty="0" smtClean="0"/>
              <a:t> </a:t>
            </a:r>
            <a:r>
              <a:rPr lang="es-CL" u="sng" dirty="0">
                <a:hlinkClick r:id="rId2"/>
              </a:rPr>
              <a:t>https://sistemas.indap.cl</a:t>
            </a:r>
            <a:endParaRPr lang="es-CL" dirty="0">
              <a:solidFill>
                <a:srgbClr val="4D4D4D"/>
              </a:solidFill>
            </a:endParaRPr>
          </a:p>
        </p:txBody>
      </p:sp>
      <p:sp>
        <p:nvSpPr>
          <p:cNvPr id="5" name="Título 1"/>
          <p:cNvSpPr txBox="1">
            <a:spLocks/>
          </p:cNvSpPr>
          <p:nvPr/>
        </p:nvSpPr>
        <p:spPr>
          <a:xfrm>
            <a:off x="685084" y="191609"/>
            <a:ext cx="8229600"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ct val="20000"/>
              </a:spcBef>
            </a:pPr>
            <a:r>
              <a:rPr lang="es-CL" sz="2800" dirty="0" smtClean="0">
                <a:solidFill>
                  <a:srgbClr val="333333"/>
                </a:solidFill>
                <a:latin typeface="Berlin Sans FB" panose="020E0602020502020306" pitchFamily="34" charset="0"/>
                <a:ea typeface="+mn-ea"/>
                <a:cs typeface="+mn-cs"/>
              </a:rPr>
              <a:t>Plataforma de Servicios: Desarrollo de Capacidades</a:t>
            </a:r>
            <a:endParaRPr lang="es-CL" sz="2800" dirty="0">
              <a:solidFill>
                <a:srgbClr val="333333"/>
              </a:solidFill>
              <a:latin typeface="Berlin Sans FB" panose="020E0602020502020306" pitchFamily="34" charset="0"/>
              <a:ea typeface="+mn-ea"/>
              <a:cs typeface="+mn-cs"/>
            </a:endParaRPr>
          </a:p>
        </p:txBody>
      </p:sp>
      <p:sp>
        <p:nvSpPr>
          <p:cNvPr id="2" name="Marcador de número de diapositiva 1"/>
          <p:cNvSpPr>
            <a:spLocks noGrp="1"/>
          </p:cNvSpPr>
          <p:nvPr>
            <p:ph type="sldNum" sz="quarter" idx="12"/>
          </p:nvPr>
        </p:nvSpPr>
        <p:spPr/>
        <p:txBody>
          <a:bodyPr/>
          <a:lstStyle/>
          <a:p>
            <a:fld id="{B2AA1C21-4A01-FC47-935A-F64BC8B7BE09}" type="slidenum">
              <a:rPr lang="en-US" smtClean="0"/>
              <a:t>89</a:t>
            </a:fld>
            <a:endParaRPr lang="en-US"/>
          </a:p>
        </p:txBody>
      </p:sp>
      <p:graphicFrame>
        <p:nvGraphicFramePr>
          <p:cNvPr id="13" name="Tabla 12"/>
          <p:cNvGraphicFramePr>
            <a:graphicFrameLocks noGrp="1"/>
          </p:cNvGraphicFramePr>
          <p:nvPr>
            <p:extLst>
              <p:ext uri="{D42A27DB-BD31-4B8C-83A1-F6EECF244321}">
                <p14:modId xmlns:p14="http://schemas.microsoft.com/office/powerpoint/2010/main" val="1166297592"/>
              </p:ext>
            </p:extLst>
          </p:nvPr>
        </p:nvGraphicFramePr>
        <p:xfrm>
          <a:off x="457200" y="1347541"/>
          <a:ext cx="8229600" cy="4305554"/>
        </p:xfrm>
        <a:graphic>
          <a:graphicData uri="http://schemas.openxmlformats.org/drawingml/2006/table">
            <a:tbl>
              <a:tblPr firstRow="1" bandRow="1">
                <a:tableStyleId>{5C22544A-7EE6-4342-B048-85BDC9FD1C3A}</a:tableStyleId>
              </a:tblPr>
              <a:tblGrid>
                <a:gridCol w="933237">
                  <a:extLst>
                    <a:ext uri="{9D8B030D-6E8A-4147-A177-3AD203B41FA5}">
                      <a16:colId xmlns:a16="http://schemas.microsoft.com/office/drawing/2014/main" xmlns="" val="20000"/>
                    </a:ext>
                  </a:extLst>
                </a:gridCol>
                <a:gridCol w="2493586">
                  <a:extLst>
                    <a:ext uri="{9D8B030D-6E8A-4147-A177-3AD203B41FA5}">
                      <a16:colId xmlns:a16="http://schemas.microsoft.com/office/drawing/2014/main" xmlns="" val="20001"/>
                    </a:ext>
                  </a:extLst>
                </a:gridCol>
                <a:gridCol w="583474">
                  <a:extLst>
                    <a:ext uri="{9D8B030D-6E8A-4147-A177-3AD203B41FA5}">
                      <a16:colId xmlns:a16="http://schemas.microsoft.com/office/drawing/2014/main" xmlns="" val="20002"/>
                    </a:ext>
                  </a:extLst>
                </a:gridCol>
                <a:gridCol w="583474">
                  <a:extLst>
                    <a:ext uri="{9D8B030D-6E8A-4147-A177-3AD203B41FA5}">
                      <a16:colId xmlns:a16="http://schemas.microsoft.com/office/drawing/2014/main" xmlns="" val="20003"/>
                    </a:ext>
                  </a:extLst>
                </a:gridCol>
                <a:gridCol w="599107">
                  <a:extLst>
                    <a:ext uri="{9D8B030D-6E8A-4147-A177-3AD203B41FA5}">
                      <a16:colId xmlns:a16="http://schemas.microsoft.com/office/drawing/2014/main" xmlns="" val="20004"/>
                    </a:ext>
                  </a:extLst>
                </a:gridCol>
                <a:gridCol w="658368">
                  <a:extLst>
                    <a:ext uri="{9D8B030D-6E8A-4147-A177-3AD203B41FA5}">
                      <a16:colId xmlns:a16="http://schemas.microsoft.com/office/drawing/2014/main" xmlns="" val="20005"/>
                    </a:ext>
                  </a:extLst>
                </a:gridCol>
                <a:gridCol w="1015463">
                  <a:extLst>
                    <a:ext uri="{9D8B030D-6E8A-4147-A177-3AD203B41FA5}">
                      <a16:colId xmlns:a16="http://schemas.microsoft.com/office/drawing/2014/main" xmlns="" val="20006"/>
                    </a:ext>
                  </a:extLst>
                </a:gridCol>
                <a:gridCol w="1362891">
                  <a:extLst>
                    <a:ext uri="{9D8B030D-6E8A-4147-A177-3AD203B41FA5}">
                      <a16:colId xmlns:a16="http://schemas.microsoft.com/office/drawing/2014/main" xmlns="" val="20007"/>
                    </a:ext>
                  </a:extLst>
                </a:gridCol>
              </a:tblGrid>
              <a:tr h="0">
                <a:tc>
                  <a:txBody>
                    <a:bodyPr/>
                    <a:lstStyle/>
                    <a:p>
                      <a:pPr>
                        <a:lnSpc>
                          <a:spcPct val="107000"/>
                        </a:lnSpc>
                        <a:spcAft>
                          <a:spcPts val="0"/>
                        </a:spcAft>
                      </a:pPr>
                      <a:r>
                        <a:rPr lang="es-ES_tradnl" sz="1200" kern="1200" dirty="0">
                          <a:effectLst/>
                        </a:rPr>
                        <a:t>Programa</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s-ES_tradnl" sz="1200" kern="1200">
                          <a:effectLst/>
                        </a:rPr>
                        <a:t>Objetivo</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1200" kern="1200">
                          <a:effectLst/>
                        </a:rPr>
                        <a:t>Fem.</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1200" kern="1200">
                          <a:effectLst/>
                        </a:rPr>
                        <a:t>Masc.</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1200" kern="1200">
                          <a:effectLst/>
                        </a:rPr>
                        <a:t>Pers. Jurid.</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1200" kern="1200">
                          <a:effectLst/>
                        </a:rPr>
                        <a:t>Total</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1200" kern="1200" dirty="0">
                          <a:effectLst/>
                        </a:rPr>
                        <a:t>Presupuesto ejecutado </a:t>
                      </a:r>
                      <a:endParaRPr lang="es-CL" sz="1200" dirty="0">
                        <a:effectLst/>
                      </a:endParaRPr>
                    </a:p>
                    <a:p>
                      <a:pPr algn="ctr">
                        <a:lnSpc>
                          <a:spcPct val="107000"/>
                        </a:lnSpc>
                        <a:spcAft>
                          <a:spcPts val="0"/>
                        </a:spcAft>
                      </a:pPr>
                      <a:r>
                        <a:rPr lang="es-ES_tradnl" sz="1200" kern="1200" dirty="0">
                          <a:effectLst/>
                        </a:rPr>
                        <a:t>(M$ y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_tradnl" sz="1200" kern="1200" dirty="0">
                          <a:effectLst/>
                        </a:rPr>
                        <a:t>Composición por </a:t>
                      </a:r>
                      <a:r>
                        <a:rPr lang="es-ES_tradnl" sz="1200" kern="1200" dirty="0" smtClean="0">
                          <a:effectLst/>
                        </a:rPr>
                        <a:t>Género</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0">
                <a:tc>
                  <a:txBody>
                    <a:bodyPr/>
                    <a:lstStyle/>
                    <a:p>
                      <a:pPr>
                        <a:lnSpc>
                          <a:spcPct val="107000"/>
                        </a:lnSpc>
                        <a:spcAft>
                          <a:spcPts val="0"/>
                        </a:spcAft>
                      </a:pPr>
                      <a:r>
                        <a:rPr lang="es-ES_tradnl" sz="1200" kern="1200" dirty="0">
                          <a:effectLst/>
                        </a:rPr>
                        <a:t>Programa Mujeres Rurales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_tradnl" sz="1200" kern="1200" dirty="0">
                          <a:effectLst/>
                        </a:rPr>
                        <a:t>Visibilizar, incorporar a los diferentes mercados y empoderar a las mujeres rurales, mediante una estrategia de intervención que dura 3 años, entregando un apoyo integral en ámbitos sociales, organizacionales, gestión del emprendimiento y productiva.</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200" kern="1200" dirty="0">
                          <a:effectLst/>
                        </a:rPr>
                        <a:t>1.272</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kern="1200">
                          <a:effectLst/>
                        </a:rPr>
                        <a:t>1</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kern="1200">
                          <a:effectLst/>
                        </a:rPr>
                        <a:t>0</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kern="1200">
                          <a:effectLst/>
                        </a:rPr>
                        <a:t>1.273</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_tradnl" sz="1200" kern="1200">
                          <a:effectLst/>
                        </a:rPr>
                        <a:t>3.127.010</a:t>
                      </a:r>
                      <a:endParaRPr lang="es-CL" sz="1200">
                        <a:effectLst/>
                      </a:endParaRPr>
                    </a:p>
                    <a:p>
                      <a:pPr algn="ctr">
                        <a:lnSpc>
                          <a:spcPct val="107000"/>
                        </a:lnSpc>
                        <a:spcAft>
                          <a:spcPts val="0"/>
                        </a:spcAft>
                      </a:pPr>
                      <a:r>
                        <a:rPr lang="es-ES_tradnl" sz="1200" kern="1200">
                          <a:effectLst/>
                        </a:rPr>
                        <a:t>(99,84%)</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_tradnl" sz="1200" kern="1200">
                          <a:effectLst/>
                        </a:rPr>
                        <a:t> </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0">
                <a:tc>
                  <a:txBody>
                    <a:bodyPr/>
                    <a:lstStyle/>
                    <a:p>
                      <a:pPr>
                        <a:lnSpc>
                          <a:spcPct val="107000"/>
                        </a:lnSpc>
                        <a:spcAft>
                          <a:spcPts val="0"/>
                        </a:spcAft>
                      </a:pPr>
                      <a:r>
                        <a:rPr lang="es-ES_tradnl" sz="1200" kern="1200">
                          <a:effectLst/>
                        </a:rPr>
                        <a:t>SAT</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_tradnl" sz="1200" kern="1200" dirty="0">
                          <a:effectLst/>
                        </a:rPr>
                        <a:t>Aumentar el margen bruto de los negocios </a:t>
                      </a:r>
                      <a:r>
                        <a:rPr lang="es-ES_tradnl" sz="1200" kern="1200" dirty="0" smtClean="0">
                          <a:effectLst/>
                        </a:rPr>
                        <a:t>silvoagropecuarios/conexos </a:t>
                      </a:r>
                      <a:r>
                        <a:rPr lang="es-ES_tradnl" sz="1200" kern="1200" dirty="0">
                          <a:effectLst/>
                        </a:rPr>
                        <a:t>que más aportan al ingreso del hogar de los productores articulados al mercado.</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200" kern="1200">
                          <a:effectLst/>
                        </a:rPr>
                        <a:t>3.377</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kern="1200">
                          <a:effectLst/>
                        </a:rPr>
                        <a:t>10.573</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kern="1200">
                          <a:effectLst/>
                        </a:rPr>
                        <a:t>208</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kern="1200">
                          <a:effectLst/>
                        </a:rPr>
                        <a:t>13.950</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_tradnl" sz="1200" kern="1200">
                          <a:effectLst/>
                        </a:rPr>
                        <a:t>18.435.505</a:t>
                      </a:r>
                      <a:endParaRPr lang="es-CL" sz="1200">
                        <a:effectLst/>
                      </a:endParaRPr>
                    </a:p>
                    <a:p>
                      <a:pPr algn="ctr">
                        <a:lnSpc>
                          <a:spcPct val="107000"/>
                        </a:lnSpc>
                        <a:spcAft>
                          <a:spcPts val="0"/>
                        </a:spcAft>
                      </a:pPr>
                      <a:r>
                        <a:rPr lang="es-ES_tradnl" sz="1200" kern="1200">
                          <a:effectLst/>
                        </a:rPr>
                        <a:t>(98,71%)</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_tradnl" sz="1200" kern="1200">
                          <a:effectLst/>
                        </a:rPr>
                        <a:t> </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0">
                <a:tc>
                  <a:txBody>
                    <a:bodyPr/>
                    <a:lstStyle/>
                    <a:p>
                      <a:pPr>
                        <a:lnSpc>
                          <a:spcPct val="107000"/>
                        </a:lnSpc>
                        <a:spcAft>
                          <a:spcPts val="0"/>
                        </a:spcAft>
                      </a:pPr>
                      <a:r>
                        <a:rPr lang="es-ES_tradnl" sz="1200" kern="1200">
                          <a:effectLst/>
                        </a:rPr>
                        <a:t>Alianzas Productivas </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07000"/>
                        </a:lnSpc>
                        <a:spcAft>
                          <a:spcPts val="0"/>
                        </a:spcAft>
                      </a:pPr>
                      <a:r>
                        <a:rPr lang="es-ES_tradnl" sz="1200" kern="1200">
                          <a:effectLst/>
                        </a:rPr>
                        <a:t>Mejorar el acceso a los mercados mediante el encadenamiento productivo, con grandes poderes compradores, permitiendo la diversificación de los productos de la AFC. </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CL" sz="1200" kern="1200">
                          <a:effectLst/>
                        </a:rPr>
                        <a:t>1.084</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kern="1200">
                          <a:effectLst/>
                        </a:rPr>
                        <a:t>2.212</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kern="1200">
                          <a:effectLst/>
                        </a:rPr>
                        <a:t>0</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CL" sz="1200" kern="1200" dirty="0">
                          <a:effectLst/>
                        </a:rPr>
                        <a:t>3.297</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_tradnl" sz="1200" kern="1200">
                          <a:effectLst/>
                        </a:rPr>
                        <a:t>3.544.779</a:t>
                      </a:r>
                      <a:endParaRPr lang="es-CL" sz="1200">
                        <a:effectLst/>
                      </a:endParaRPr>
                    </a:p>
                    <a:p>
                      <a:pPr algn="ctr">
                        <a:lnSpc>
                          <a:spcPct val="107000"/>
                        </a:lnSpc>
                        <a:spcAft>
                          <a:spcPts val="0"/>
                        </a:spcAft>
                      </a:pPr>
                      <a:r>
                        <a:rPr lang="es-ES_tradnl" sz="1200" kern="1200">
                          <a:effectLst/>
                        </a:rPr>
                        <a:t>(97,01%)</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_tradnl" sz="1200" kern="1200" dirty="0">
                          <a:effectLst/>
                        </a:rPr>
                        <a:t>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bl>
          </a:graphicData>
        </a:graphic>
      </p:graphicFrame>
      <p:graphicFrame>
        <p:nvGraphicFramePr>
          <p:cNvPr id="7" name="Gráfico 6"/>
          <p:cNvGraphicFramePr/>
          <p:nvPr>
            <p:extLst>
              <p:ext uri="{D42A27DB-BD31-4B8C-83A1-F6EECF244321}">
                <p14:modId xmlns:p14="http://schemas.microsoft.com/office/powerpoint/2010/main" val="3419748275"/>
              </p:ext>
            </p:extLst>
          </p:nvPr>
        </p:nvGraphicFramePr>
        <p:xfrm>
          <a:off x="7433082" y="2352175"/>
          <a:ext cx="913765" cy="58610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áfico 7"/>
          <p:cNvGraphicFramePr/>
          <p:nvPr>
            <p:extLst>
              <p:ext uri="{D42A27DB-BD31-4B8C-83A1-F6EECF244321}">
                <p14:modId xmlns:p14="http://schemas.microsoft.com/office/powerpoint/2010/main" val="377124559"/>
              </p:ext>
            </p:extLst>
          </p:nvPr>
        </p:nvGraphicFramePr>
        <p:xfrm>
          <a:off x="7433082" y="3722052"/>
          <a:ext cx="913765" cy="58610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áfico 8"/>
          <p:cNvGraphicFramePr/>
          <p:nvPr>
            <p:extLst>
              <p:ext uri="{D42A27DB-BD31-4B8C-83A1-F6EECF244321}">
                <p14:modId xmlns:p14="http://schemas.microsoft.com/office/powerpoint/2010/main" val="393092720"/>
              </p:ext>
            </p:extLst>
          </p:nvPr>
        </p:nvGraphicFramePr>
        <p:xfrm>
          <a:off x="7433082" y="4968330"/>
          <a:ext cx="913765" cy="58610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0953043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ítulo 3"/>
          <p:cNvSpPr>
            <a:spLocks noGrp="1"/>
          </p:cNvSpPr>
          <p:nvPr>
            <p:ph type="title"/>
          </p:nvPr>
        </p:nvSpPr>
        <p:spPr>
          <a:xfrm>
            <a:off x="1053737" y="0"/>
            <a:ext cx="7418233" cy="888274"/>
          </a:xfrm>
        </p:spPr>
        <p:txBody>
          <a:bodyPr>
            <a:normAutofit/>
          </a:bodyPr>
          <a:lstStyle/>
          <a:p>
            <a:r>
              <a:rPr lang="es-CL" sz="2800" dirty="0" smtClean="0">
                <a:solidFill>
                  <a:srgbClr val="4D4D4D"/>
                </a:solidFill>
                <a:latin typeface="Berlin Sans FB" panose="020E0602020502020306" pitchFamily="34" charset="0"/>
              </a:rPr>
              <a:t>   </a:t>
            </a:r>
            <a:r>
              <a:rPr lang="es-CL" sz="2800" dirty="0" smtClean="0">
                <a:solidFill>
                  <a:srgbClr val="333333"/>
                </a:solidFill>
                <a:latin typeface="Berlin Sans FB" panose="020E0602020502020306" pitchFamily="34" charset="0"/>
              </a:rPr>
              <a:t>Recursos Humanos </a:t>
            </a:r>
            <a:endParaRPr lang="es-CL" sz="2800" dirty="0">
              <a:solidFill>
                <a:srgbClr val="333333"/>
              </a:solidFill>
              <a:latin typeface="Berlin Sans FB" panose="020E0602020502020306" pitchFamily="34" charset="0"/>
            </a:endParaRPr>
          </a:p>
        </p:txBody>
      </p:sp>
      <p:sp>
        <p:nvSpPr>
          <p:cNvPr id="5" name="Marcador de contenido 4"/>
          <p:cNvSpPr>
            <a:spLocks noGrp="1"/>
          </p:cNvSpPr>
          <p:nvPr>
            <p:ph idx="1"/>
          </p:nvPr>
        </p:nvSpPr>
        <p:spPr>
          <a:xfrm>
            <a:off x="4682167" y="1359273"/>
            <a:ext cx="3789804" cy="2732183"/>
          </a:xfrm>
        </p:spPr>
        <p:txBody>
          <a:bodyPr>
            <a:normAutofit/>
          </a:bodyPr>
          <a:lstStyle/>
          <a:p>
            <a:pPr marL="0" indent="0" algn="just">
              <a:buNone/>
            </a:pPr>
            <a:r>
              <a:rPr lang="es-ES" sz="1800" dirty="0" smtClean="0">
                <a:solidFill>
                  <a:srgbClr val="4D4D4D"/>
                </a:solidFill>
              </a:rPr>
              <a:t>INDAP cuenta con la siguiente infraestructura:</a:t>
            </a:r>
          </a:p>
          <a:p>
            <a:pPr marL="0" indent="0" algn="just">
              <a:buNone/>
            </a:pPr>
            <a:endParaRPr lang="es-ES" sz="1800" dirty="0">
              <a:solidFill>
                <a:srgbClr val="4D4D4D"/>
              </a:solidFill>
            </a:endParaRPr>
          </a:p>
          <a:p>
            <a:pPr algn="just">
              <a:buFont typeface="Wingdings" panose="05000000000000000000" pitchFamily="2" charset="2"/>
              <a:buChar char="ü"/>
            </a:pPr>
            <a:r>
              <a:rPr lang="es-ES" sz="1800" dirty="0">
                <a:solidFill>
                  <a:srgbClr val="4D4D4D"/>
                </a:solidFill>
              </a:rPr>
              <a:t>16 Direcciones Regionales</a:t>
            </a:r>
          </a:p>
          <a:p>
            <a:pPr algn="just">
              <a:buFont typeface="Wingdings" panose="05000000000000000000" pitchFamily="2" charset="2"/>
              <a:buChar char="ü"/>
            </a:pPr>
            <a:r>
              <a:rPr lang="es-ES" sz="1800" dirty="0" smtClean="0">
                <a:solidFill>
                  <a:srgbClr val="4D4D4D"/>
                </a:solidFill>
              </a:rPr>
              <a:t>113 agencias de área </a:t>
            </a:r>
          </a:p>
          <a:p>
            <a:pPr algn="just">
              <a:buFont typeface="Wingdings" panose="05000000000000000000" pitchFamily="2" charset="2"/>
              <a:buChar char="ü"/>
            </a:pPr>
            <a:r>
              <a:rPr lang="es-ES" sz="1800" dirty="0" smtClean="0">
                <a:solidFill>
                  <a:srgbClr val="4D4D4D"/>
                </a:solidFill>
              </a:rPr>
              <a:t>23 oficinas de área </a:t>
            </a:r>
          </a:p>
          <a:p>
            <a:pPr algn="just">
              <a:buFont typeface="Wingdings" panose="05000000000000000000" pitchFamily="2" charset="2"/>
              <a:buChar char="ü"/>
            </a:pPr>
            <a:r>
              <a:rPr lang="es-ES" sz="1800" dirty="0" smtClean="0">
                <a:solidFill>
                  <a:srgbClr val="4D4D4D"/>
                </a:solidFill>
              </a:rPr>
              <a:t>Nivel Central </a:t>
            </a:r>
            <a:endParaRPr lang="es-ES" sz="1800" dirty="0">
              <a:solidFill>
                <a:srgbClr val="4D4D4D"/>
              </a:solidFill>
            </a:endParaRPr>
          </a:p>
          <a:p>
            <a:pPr algn="just">
              <a:buFont typeface="Wingdings" panose="05000000000000000000" pitchFamily="2" charset="2"/>
              <a:buChar char="ü"/>
            </a:pPr>
            <a:endParaRPr lang="es-ES" sz="1800" dirty="0" smtClean="0">
              <a:solidFill>
                <a:srgbClr val="4D4D4D"/>
              </a:solidFill>
            </a:endParaRPr>
          </a:p>
        </p:txBody>
      </p:sp>
      <p:pic>
        <p:nvPicPr>
          <p:cNvPr id="7" name="Picture 2" descr="Resultado de imagen para regiones de ch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1" y="672731"/>
            <a:ext cx="2745129" cy="5615037"/>
          </a:xfrm>
          <a:prstGeom prst="rect">
            <a:avLst/>
          </a:prstGeom>
          <a:noFill/>
          <a:extLst>
            <a:ext uri="{909E8E84-426E-40DD-AFC4-6F175D3DCCD1}">
              <a14:hiddenFill xmlns:a14="http://schemas.microsoft.com/office/drawing/2010/main">
                <a:solidFill>
                  <a:srgbClr val="FFFFFF"/>
                </a:solidFill>
              </a14:hiddenFill>
            </a:ext>
          </a:extLst>
        </p:spPr>
      </p:pic>
      <p:sp>
        <p:nvSpPr>
          <p:cNvPr id="8" name="Marcador de contenido 4"/>
          <p:cNvSpPr txBox="1">
            <a:spLocks/>
          </p:cNvSpPr>
          <p:nvPr/>
        </p:nvSpPr>
        <p:spPr>
          <a:xfrm>
            <a:off x="4425380" y="4091456"/>
            <a:ext cx="4046591" cy="2196312"/>
          </a:xfrm>
          <a:prstGeom prst="rect">
            <a:avLst/>
          </a:prstGeom>
        </p:spPr>
        <p:txBody>
          <a:bodyPr vert="horz" lIns="91440" tIns="45720" rIns="91440" bIns="45720" rtlCol="0">
            <a:normAutofit fontScale="77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s-ES" sz="1800" dirty="0" smtClean="0">
                <a:solidFill>
                  <a:srgbClr val="4D4D4D"/>
                </a:solidFill>
              </a:rPr>
              <a:t>La Agencia </a:t>
            </a:r>
            <a:r>
              <a:rPr lang="es-ES" sz="1800" dirty="0">
                <a:solidFill>
                  <a:srgbClr val="4D4D4D"/>
                </a:solidFill>
              </a:rPr>
              <a:t>de Área es el nivel institucional a través del cual se reciben y procesan las solicitudes de asesorías y financiamiento de los pequeños productores y sus asociaciones. Por otra parte -sobre la base de normas y conocimientos sistematizados-se responde a sus demandas, entregándoles en forma directa (o a través de terceros) un conjunto de servicios institucionales, cautelando que los recursos públicos invertidos abran nuevas oportunidades y generen mayores capacidades económicas, productivas e institucionales en el medio rural</a:t>
            </a:r>
            <a:r>
              <a:rPr lang="es-ES" sz="1800" dirty="0" smtClean="0">
                <a:solidFill>
                  <a:srgbClr val="4D4D4D"/>
                </a:solidFill>
              </a:rPr>
              <a:t>.</a:t>
            </a:r>
          </a:p>
          <a:p>
            <a:pPr algn="just">
              <a:buFont typeface="Wingdings" panose="05000000000000000000" pitchFamily="2" charset="2"/>
              <a:buChar char="ü"/>
            </a:pPr>
            <a:endParaRPr lang="es-ES" sz="1800" dirty="0" smtClean="0">
              <a:solidFill>
                <a:srgbClr val="4D4D4D"/>
              </a:solidFill>
            </a:endParaRPr>
          </a:p>
        </p:txBody>
      </p:sp>
      <p:sp>
        <p:nvSpPr>
          <p:cNvPr id="2" name="Marcador de número de diapositiva 1"/>
          <p:cNvSpPr>
            <a:spLocks noGrp="1"/>
          </p:cNvSpPr>
          <p:nvPr>
            <p:ph type="sldNum" sz="quarter" idx="12"/>
          </p:nvPr>
        </p:nvSpPr>
        <p:spPr/>
        <p:txBody>
          <a:bodyPr/>
          <a:lstStyle/>
          <a:p>
            <a:fld id="{B2AA1C21-4A01-FC47-935A-F64BC8B7BE09}" type="slidenum">
              <a:rPr lang="en-US" smtClean="0"/>
              <a:t>9</a:t>
            </a:fld>
            <a:endParaRPr lang="en-US"/>
          </a:p>
        </p:txBody>
      </p:sp>
      <p:sp>
        <p:nvSpPr>
          <p:cNvPr id="9" name="CuadroTexto 8"/>
          <p:cNvSpPr txBox="1"/>
          <p:nvPr/>
        </p:nvSpPr>
        <p:spPr>
          <a:xfrm>
            <a:off x="319488" y="6345952"/>
            <a:ext cx="5256584"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a:t>
            </a:r>
            <a:r>
              <a:rPr lang="es-CL" dirty="0" smtClean="0">
                <a:solidFill>
                  <a:srgbClr val="4D4D4D"/>
                </a:solidFill>
              </a:rPr>
              <a:t>RESOLUCIÓN </a:t>
            </a:r>
            <a:r>
              <a:rPr lang="es-CL" dirty="0">
                <a:solidFill>
                  <a:srgbClr val="4D4D4D"/>
                </a:solidFill>
              </a:rPr>
              <a:t>EXENTA Nº: 0070-200191/2021. </a:t>
            </a:r>
          </a:p>
        </p:txBody>
      </p:sp>
    </p:spTree>
    <p:extLst>
      <p:ext uri="{BB962C8B-B14F-4D97-AF65-F5344CB8AC3E}">
        <p14:creationId xmlns:p14="http://schemas.microsoft.com/office/powerpoint/2010/main" val="4084736995"/>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376" y="107279"/>
            <a:ext cx="8987246" cy="1143000"/>
          </a:xfrm>
        </p:spPr>
        <p:txBody>
          <a:bodyPr vert="horz" lIns="91440" tIns="45720" rIns="91440" bIns="45720" rtlCol="0" anchor="ctr">
            <a:normAutofit/>
          </a:bodyPr>
          <a:lstStyle/>
          <a:p>
            <a:pPr>
              <a:spcBef>
                <a:spcPct val="20000"/>
              </a:spcBef>
            </a:pPr>
            <a:r>
              <a:rPr lang="es-CL" sz="2800" dirty="0" smtClean="0">
                <a:solidFill>
                  <a:srgbClr val="333333"/>
                </a:solidFill>
                <a:latin typeface="Berlin Sans FB" panose="020E0602020502020306" pitchFamily="34" charset="0"/>
                <a:ea typeface="+mn-ea"/>
                <a:cs typeface="+mn-cs"/>
              </a:rPr>
              <a:t>Plataforma de Servicios: </a:t>
            </a:r>
            <a:br>
              <a:rPr lang="es-CL" sz="2800" dirty="0" smtClean="0">
                <a:solidFill>
                  <a:srgbClr val="333333"/>
                </a:solidFill>
                <a:latin typeface="Berlin Sans FB" panose="020E0602020502020306" pitchFamily="34" charset="0"/>
                <a:ea typeface="+mn-ea"/>
                <a:cs typeface="+mn-cs"/>
              </a:rPr>
            </a:br>
            <a:r>
              <a:rPr lang="es-CL" sz="2800" dirty="0" smtClean="0">
                <a:solidFill>
                  <a:srgbClr val="333333"/>
                </a:solidFill>
                <a:latin typeface="Berlin Sans FB" panose="020E0602020502020306" pitchFamily="34" charset="0"/>
                <a:ea typeface="+mn-ea"/>
                <a:cs typeface="+mn-cs"/>
              </a:rPr>
              <a:t>Programa </a:t>
            </a:r>
            <a:r>
              <a:rPr lang="es-CL" sz="2800" dirty="0">
                <a:solidFill>
                  <a:srgbClr val="333333"/>
                </a:solidFill>
                <a:latin typeface="Berlin Sans FB" panose="020E0602020502020306" pitchFamily="34" charset="0"/>
                <a:ea typeface="+mn-ea"/>
                <a:cs typeface="+mn-cs"/>
              </a:rPr>
              <a:t>de Desarrollo de Inversión </a:t>
            </a:r>
          </a:p>
        </p:txBody>
      </p:sp>
      <p:sp>
        <p:nvSpPr>
          <p:cNvPr id="6" name="CuadroTexto 5"/>
          <p:cNvSpPr txBox="1"/>
          <p:nvPr/>
        </p:nvSpPr>
        <p:spPr>
          <a:xfrm>
            <a:off x="335650" y="6144102"/>
            <a:ext cx="7488832"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a:t>
            </a:r>
            <a:r>
              <a:rPr lang="es-CL" dirty="0">
                <a:solidFill>
                  <a:srgbClr val="4D4D4D"/>
                </a:solidFill>
              </a:rPr>
              <a:t>Base Tesorería, 31 de diciembre del </a:t>
            </a:r>
            <a:r>
              <a:rPr lang="es-CL" dirty="0" smtClean="0">
                <a:solidFill>
                  <a:srgbClr val="4D4D4D"/>
                </a:solidFill>
              </a:rPr>
              <a:t>2021.</a:t>
            </a:r>
            <a:endParaRPr lang="es-CL" dirty="0">
              <a:solidFill>
                <a:srgbClr val="4D4D4D"/>
              </a:solidFill>
            </a:endParaRPr>
          </a:p>
        </p:txBody>
      </p:sp>
      <p:sp>
        <p:nvSpPr>
          <p:cNvPr id="4" name="Marcador de número de diapositiva 3"/>
          <p:cNvSpPr>
            <a:spLocks noGrp="1"/>
          </p:cNvSpPr>
          <p:nvPr>
            <p:ph type="sldNum" sz="quarter" idx="12"/>
          </p:nvPr>
        </p:nvSpPr>
        <p:spPr/>
        <p:txBody>
          <a:bodyPr/>
          <a:lstStyle/>
          <a:p>
            <a:fld id="{B2AA1C21-4A01-FC47-935A-F64BC8B7BE09}" type="slidenum">
              <a:rPr lang="en-US" smtClean="0"/>
              <a:t>90</a:t>
            </a:fld>
            <a:endParaRPr lang="en-US"/>
          </a:p>
        </p:txBody>
      </p:sp>
      <p:graphicFrame>
        <p:nvGraphicFramePr>
          <p:cNvPr id="5" name="Tabla 4"/>
          <p:cNvGraphicFramePr>
            <a:graphicFrameLocks noGrp="1"/>
          </p:cNvGraphicFramePr>
          <p:nvPr>
            <p:extLst>
              <p:ext uri="{D42A27DB-BD31-4B8C-83A1-F6EECF244321}">
                <p14:modId xmlns:p14="http://schemas.microsoft.com/office/powerpoint/2010/main" val="3604946206"/>
              </p:ext>
            </p:extLst>
          </p:nvPr>
        </p:nvGraphicFramePr>
        <p:xfrm>
          <a:off x="457201" y="1341010"/>
          <a:ext cx="8229599" cy="4696968"/>
        </p:xfrm>
        <a:graphic>
          <a:graphicData uri="http://schemas.openxmlformats.org/drawingml/2006/table">
            <a:tbl>
              <a:tblPr firstRow="1" bandRow="1">
                <a:tableStyleId>{F5AB1C69-6EDB-4FF4-983F-18BD219EF322}</a:tableStyleId>
              </a:tblPr>
              <a:tblGrid>
                <a:gridCol w="1155899">
                  <a:extLst>
                    <a:ext uri="{9D8B030D-6E8A-4147-A177-3AD203B41FA5}">
                      <a16:colId xmlns:a16="http://schemas.microsoft.com/office/drawing/2014/main" xmlns="" val="20000"/>
                    </a:ext>
                  </a:extLst>
                </a:gridCol>
                <a:gridCol w="1905164">
                  <a:extLst>
                    <a:ext uri="{9D8B030D-6E8A-4147-A177-3AD203B41FA5}">
                      <a16:colId xmlns:a16="http://schemas.microsoft.com/office/drawing/2014/main" xmlns="" val="20001"/>
                    </a:ext>
                  </a:extLst>
                </a:gridCol>
                <a:gridCol w="783771">
                  <a:extLst>
                    <a:ext uri="{9D8B030D-6E8A-4147-A177-3AD203B41FA5}">
                      <a16:colId xmlns:a16="http://schemas.microsoft.com/office/drawing/2014/main" xmlns="" val="20002"/>
                    </a:ext>
                  </a:extLst>
                </a:gridCol>
                <a:gridCol w="683258">
                  <a:extLst>
                    <a:ext uri="{9D8B030D-6E8A-4147-A177-3AD203B41FA5}">
                      <a16:colId xmlns:a16="http://schemas.microsoft.com/office/drawing/2014/main" xmlns="" val="20003"/>
                    </a:ext>
                  </a:extLst>
                </a:gridCol>
                <a:gridCol w="587828">
                  <a:extLst>
                    <a:ext uri="{9D8B030D-6E8A-4147-A177-3AD203B41FA5}">
                      <a16:colId xmlns:a16="http://schemas.microsoft.com/office/drawing/2014/main" xmlns="" val="20004"/>
                    </a:ext>
                  </a:extLst>
                </a:gridCol>
                <a:gridCol w="587828">
                  <a:extLst>
                    <a:ext uri="{9D8B030D-6E8A-4147-A177-3AD203B41FA5}">
                      <a16:colId xmlns:a16="http://schemas.microsoft.com/office/drawing/2014/main" xmlns="" val="20005"/>
                    </a:ext>
                  </a:extLst>
                </a:gridCol>
                <a:gridCol w="1128126">
                  <a:extLst>
                    <a:ext uri="{9D8B030D-6E8A-4147-A177-3AD203B41FA5}">
                      <a16:colId xmlns:a16="http://schemas.microsoft.com/office/drawing/2014/main" xmlns="" val="20006"/>
                    </a:ext>
                  </a:extLst>
                </a:gridCol>
                <a:gridCol w="1397725">
                  <a:extLst>
                    <a:ext uri="{9D8B030D-6E8A-4147-A177-3AD203B41FA5}">
                      <a16:colId xmlns:a16="http://schemas.microsoft.com/office/drawing/2014/main" xmlns="" val="20007"/>
                    </a:ext>
                  </a:extLst>
                </a:gridCol>
              </a:tblGrid>
              <a:tr h="386953">
                <a:tc>
                  <a:txBody>
                    <a:bodyPr/>
                    <a:lstStyle/>
                    <a:p>
                      <a:pPr>
                        <a:lnSpc>
                          <a:spcPct val="107000"/>
                        </a:lnSpc>
                        <a:spcAft>
                          <a:spcPts val="0"/>
                        </a:spcAft>
                      </a:pPr>
                      <a:r>
                        <a:rPr lang="es-ES_tradnl" sz="1200" kern="1200" dirty="0">
                          <a:solidFill>
                            <a:schemeClr val="tx1"/>
                          </a:solidFill>
                          <a:effectLst/>
                        </a:rPr>
                        <a:t>Programa</a:t>
                      </a:r>
                      <a:endParaRPr lang="es-CL"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a:txBody>
                    <a:bodyPr/>
                    <a:lstStyle/>
                    <a:p>
                      <a:pPr>
                        <a:lnSpc>
                          <a:spcPct val="107000"/>
                        </a:lnSpc>
                        <a:spcAft>
                          <a:spcPts val="0"/>
                        </a:spcAft>
                      </a:pPr>
                      <a:r>
                        <a:rPr lang="es-ES_tradnl" sz="1200" kern="1200">
                          <a:solidFill>
                            <a:schemeClr val="tx1"/>
                          </a:solidFill>
                          <a:effectLst/>
                        </a:rPr>
                        <a:t>Objetivo</a:t>
                      </a:r>
                      <a:endParaRPr lang="es-CL"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a:txBody>
                    <a:bodyPr/>
                    <a:lstStyle/>
                    <a:p>
                      <a:pPr algn="ctr">
                        <a:lnSpc>
                          <a:spcPct val="107000"/>
                        </a:lnSpc>
                        <a:spcAft>
                          <a:spcPts val="0"/>
                        </a:spcAft>
                      </a:pPr>
                      <a:r>
                        <a:rPr lang="es-ES_tradnl" sz="1200" kern="1200">
                          <a:solidFill>
                            <a:schemeClr val="tx1"/>
                          </a:solidFill>
                          <a:effectLst/>
                        </a:rPr>
                        <a:t>Fem.</a:t>
                      </a:r>
                      <a:endParaRPr lang="es-CL"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a:txBody>
                    <a:bodyPr/>
                    <a:lstStyle/>
                    <a:p>
                      <a:pPr algn="ctr">
                        <a:lnSpc>
                          <a:spcPct val="107000"/>
                        </a:lnSpc>
                        <a:spcAft>
                          <a:spcPts val="0"/>
                        </a:spcAft>
                      </a:pPr>
                      <a:r>
                        <a:rPr lang="es-ES_tradnl" sz="1200" kern="1200">
                          <a:solidFill>
                            <a:schemeClr val="tx1"/>
                          </a:solidFill>
                          <a:effectLst/>
                        </a:rPr>
                        <a:t>Masc.</a:t>
                      </a:r>
                      <a:endParaRPr lang="es-CL"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a:txBody>
                    <a:bodyPr/>
                    <a:lstStyle/>
                    <a:p>
                      <a:pPr algn="ctr">
                        <a:lnSpc>
                          <a:spcPct val="107000"/>
                        </a:lnSpc>
                        <a:spcAft>
                          <a:spcPts val="0"/>
                        </a:spcAft>
                      </a:pPr>
                      <a:r>
                        <a:rPr lang="es-ES_tradnl" sz="1200" kern="1200">
                          <a:solidFill>
                            <a:schemeClr val="tx1"/>
                          </a:solidFill>
                          <a:effectLst/>
                        </a:rPr>
                        <a:t>Pers. Jurid.</a:t>
                      </a:r>
                      <a:endParaRPr lang="es-CL"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a:txBody>
                    <a:bodyPr/>
                    <a:lstStyle/>
                    <a:p>
                      <a:pPr algn="ctr">
                        <a:lnSpc>
                          <a:spcPct val="107000"/>
                        </a:lnSpc>
                        <a:spcAft>
                          <a:spcPts val="0"/>
                        </a:spcAft>
                      </a:pPr>
                      <a:r>
                        <a:rPr lang="es-ES_tradnl" sz="1200" kern="1200">
                          <a:solidFill>
                            <a:schemeClr val="tx1"/>
                          </a:solidFill>
                          <a:effectLst/>
                        </a:rPr>
                        <a:t>Total</a:t>
                      </a:r>
                      <a:endParaRPr lang="es-CL"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a:txBody>
                    <a:bodyPr/>
                    <a:lstStyle/>
                    <a:p>
                      <a:pPr algn="ctr">
                        <a:lnSpc>
                          <a:spcPct val="107000"/>
                        </a:lnSpc>
                        <a:spcAft>
                          <a:spcPts val="0"/>
                        </a:spcAft>
                      </a:pPr>
                      <a:r>
                        <a:rPr lang="es-ES_tradnl" sz="1200" kern="1200" dirty="0">
                          <a:solidFill>
                            <a:schemeClr val="tx1"/>
                          </a:solidFill>
                          <a:effectLst/>
                        </a:rPr>
                        <a:t>Presupuesto ejecutado </a:t>
                      </a:r>
                      <a:endParaRPr lang="es-CL" sz="1200" dirty="0">
                        <a:solidFill>
                          <a:schemeClr val="tx1"/>
                        </a:solidFill>
                        <a:effectLst/>
                      </a:endParaRPr>
                    </a:p>
                    <a:p>
                      <a:pPr algn="ctr">
                        <a:lnSpc>
                          <a:spcPct val="107000"/>
                        </a:lnSpc>
                        <a:spcAft>
                          <a:spcPts val="0"/>
                        </a:spcAft>
                      </a:pPr>
                      <a:r>
                        <a:rPr lang="es-ES_tradnl" sz="1200" kern="1200" dirty="0">
                          <a:solidFill>
                            <a:schemeClr val="tx1"/>
                          </a:solidFill>
                          <a:effectLst/>
                        </a:rPr>
                        <a:t>(M$ y %)</a:t>
                      </a:r>
                      <a:endParaRPr lang="es-CL"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a:txBody>
                    <a:bodyPr/>
                    <a:lstStyle/>
                    <a:p>
                      <a:pPr algn="ctr">
                        <a:lnSpc>
                          <a:spcPct val="107000"/>
                        </a:lnSpc>
                        <a:spcAft>
                          <a:spcPts val="0"/>
                        </a:spcAft>
                      </a:pPr>
                      <a:r>
                        <a:rPr lang="es-ES_tradnl" sz="1200" kern="1200" dirty="0">
                          <a:solidFill>
                            <a:schemeClr val="tx1"/>
                          </a:solidFill>
                          <a:effectLst/>
                        </a:rPr>
                        <a:t>Composición por </a:t>
                      </a:r>
                      <a:r>
                        <a:rPr lang="es-ES_tradnl" sz="1200" kern="1200" dirty="0" smtClean="0">
                          <a:solidFill>
                            <a:schemeClr val="tx1"/>
                          </a:solidFill>
                          <a:effectLst/>
                        </a:rPr>
                        <a:t>Género</a:t>
                      </a:r>
                      <a:endParaRPr lang="es-CL"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extLst>
                  <a:ext uri="{0D108BD9-81ED-4DB2-BD59-A6C34878D82A}">
                    <a16:rowId xmlns:a16="http://schemas.microsoft.com/office/drawing/2014/main" xmlns="" val="10000"/>
                  </a:ext>
                </a:extLst>
              </a:tr>
              <a:tr h="1031875">
                <a:tc>
                  <a:txBody>
                    <a:bodyPr/>
                    <a:lstStyle/>
                    <a:p>
                      <a:pPr>
                        <a:lnSpc>
                          <a:spcPct val="107000"/>
                        </a:lnSpc>
                        <a:spcAft>
                          <a:spcPts val="0"/>
                        </a:spcAft>
                      </a:pPr>
                      <a:r>
                        <a:rPr lang="es-ES_tradnl" sz="1200" kern="1200">
                          <a:effectLst/>
                        </a:rPr>
                        <a:t>PDI</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a:txBody>
                    <a:bodyPr/>
                    <a:lstStyle/>
                    <a:p>
                      <a:pPr algn="just">
                        <a:lnSpc>
                          <a:spcPct val="107000"/>
                        </a:lnSpc>
                        <a:spcAft>
                          <a:spcPts val="0"/>
                        </a:spcAft>
                      </a:pPr>
                      <a:r>
                        <a:rPr lang="es-ES_tradnl" sz="1200" kern="1200" dirty="0">
                          <a:effectLst/>
                        </a:rPr>
                        <a:t>Incentivo económico no reembolsable que ayuda en el cofinanciamiento de inversiones destinadas a mejorar e incorporar tecnologías que capitalizan y modernizan los sistemas productivos de la AFC, contribuyendo al desarrollo y competitividad de sus actividades productivas.</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a:txBody>
                    <a:bodyPr/>
                    <a:lstStyle/>
                    <a:p>
                      <a:pPr algn="ctr">
                        <a:lnSpc>
                          <a:spcPct val="107000"/>
                        </a:lnSpc>
                        <a:spcAft>
                          <a:spcPts val="0"/>
                        </a:spcAft>
                      </a:pPr>
                      <a:r>
                        <a:rPr lang="es-CL" sz="1200" kern="1200">
                          <a:effectLst/>
                        </a:rPr>
                        <a:t>806</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nchor="ctr"/>
                </a:tc>
                <a:tc>
                  <a:txBody>
                    <a:bodyPr/>
                    <a:lstStyle/>
                    <a:p>
                      <a:pPr algn="ctr">
                        <a:lnSpc>
                          <a:spcPct val="107000"/>
                        </a:lnSpc>
                        <a:spcAft>
                          <a:spcPts val="0"/>
                        </a:spcAft>
                      </a:pPr>
                      <a:r>
                        <a:rPr lang="es-CL" sz="1200" kern="1200">
                          <a:effectLst/>
                        </a:rPr>
                        <a:t>675</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nchor="ctr"/>
                </a:tc>
                <a:tc>
                  <a:txBody>
                    <a:bodyPr/>
                    <a:lstStyle/>
                    <a:p>
                      <a:pPr algn="ctr">
                        <a:lnSpc>
                          <a:spcPct val="107000"/>
                        </a:lnSpc>
                        <a:spcAft>
                          <a:spcPts val="0"/>
                        </a:spcAft>
                      </a:pPr>
                      <a:r>
                        <a:rPr lang="es-CL" sz="1200" kern="1200">
                          <a:effectLst/>
                        </a:rPr>
                        <a:t>96</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nchor="ctr"/>
                </a:tc>
                <a:tc>
                  <a:txBody>
                    <a:bodyPr/>
                    <a:lstStyle/>
                    <a:p>
                      <a:pPr algn="ctr">
                        <a:lnSpc>
                          <a:spcPct val="107000"/>
                        </a:lnSpc>
                        <a:spcAft>
                          <a:spcPts val="0"/>
                        </a:spcAft>
                      </a:pPr>
                      <a:r>
                        <a:rPr lang="es-CL" sz="1200" kern="1200">
                          <a:effectLst/>
                        </a:rPr>
                        <a:t>1.621</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nchor="ctr"/>
                </a:tc>
                <a:tc>
                  <a:txBody>
                    <a:bodyPr/>
                    <a:lstStyle/>
                    <a:p>
                      <a:pPr algn="ctr">
                        <a:lnSpc>
                          <a:spcPct val="107000"/>
                        </a:lnSpc>
                        <a:spcAft>
                          <a:spcPts val="0"/>
                        </a:spcAft>
                      </a:pPr>
                      <a:r>
                        <a:rPr lang="es-CL" sz="1200" kern="1200">
                          <a:effectLst/>
                        </a:rPr>
                        <a:t>3.588.065</a:t>
                      </a:r>
                      <a:endParaRPr lang="es-CL" sz="1200">
                        <a:effectLst/>
                      </a:endParaRPr>
                    </a:p>
                    <a:p>
                      <a:pPr algn="ctr">
                        <a:lnSpc>
                          <a:spcPct val="107000"/>
                        </a:lnSpc>
                        <a:spcAft>
                          <a:spcPts val="0"/>
                        </a:spcAft>
                      </a:pPr>
                      <a:r>
                        <a:rPr lang="es-CL" sz="1200" kern="1200">
                          <a:effectLst/>
                        </a:rPr>
                        <a:t>(99,70%)</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nchor="ctr"/>
                </a:tc>
                <a:tc>
                  <a:txBody>
                    <a:bodyPr/>
                    <a:lstStyle/>
                    <a:p>
                      <a:pPr algn="ctr">
                        <a:lnSpc>
                          <a:spcPct val="107000"/>
                        </a:lnSpc>
                        <a:spcAft>
                          <a:spcPts val="0"/>
                        </a:spcAft>
                      </a:pPr>
                      <a:r>
                        <a:rPr lang="es-CL" sz="1200" kern="1200">
                          <a:effectLst/>
                        </a:rPr>
                        <a:t> </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nchor="ctr"/>
                </a:tc>
                <a:extLst>
                  <a:ext uri="{0D108BD9-81ED-4DB2-BD59-A6C34878D82A}">
                    <a16:rowId xmlns:a16="http://schemas.microsoft.com/office/drawing/2014/main" xmlns="" val="10001"/>
                  </a:ext>
                </a:extLst>
              </a:tr>
              <a:tr h="1031875">
                <a:tc>
                  <a:txBody>
                    <a:bodyPr/>
                    <a:lstStyle/>
                    <a:p>
                      <a:pPr>
                        <a:lnSpc>
                          <a:spcPct val="107000"/>
                        </a:lnSpc>
                        <a:spcAft>
                          <a:spcPts val="0"/>
                        </a:spcAft>
                      </a:pPr>
                      <a:r>
                        <a:rPr lang="es-ES_tradnl" sz="1200" kern="1200" dirty="0">
                          <a:effectLst/>
                        </a:rPr>
                        <a:t>SIRSD-S</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a:txBody>
                    <a:bodyPr/>
                    <a:lstStyle/>
                    <a:p>
                      <a:pPr algn="just">
                        <a:lnSpc>
                          <a:spcPct val="107000"/>
                        </a:lnSpc>
                        <a:spcAft>
                          <a:spcPts val="0"/>
                        </a:spcAft>
                      </a:pPr>
                      <a:r>
                        <a:rPr lang="es-ES_tradnl" sz="1200" kern="1200">
                          <a:effectLst/>
                        </a:rPr>
                        <a:t>Incentivo económico no reembolsable, destinado a cofinanciar actividades y/o labores que contribuyan a la recuperación de los suelos agropecuarios degradados y/o a mantener los suelos recuperados, en los niveles mínimos aceptados técnicamente.</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a:txBody>
                    <a:bodyPr/>
                    <a:lstStyle/>
                    <a:p>
                      <a:pPr algn="ctr">
                        <a:lnSpc>
                          <a:spcPct val="107000"/>
                        </a:lnSpc>
                        <a:spcAft>
                          <a:spcPts val="0"/>
                        </a:spcAft>
                      </a:pPr>
                      <a:r>
                        <a:rPr lang="es-CL" sz="1200" kern="1200">
                          <a:effectLst/>
                        </a:rPr>
                        <a:t>6.198</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nchor="ctr"/>
                </a:tc>
                <a:tc>
                  <a:txBody>
                    <a:bodyPr/>
                    <a:lstStyle/>
                    <a:p>
                      <a:pPr algn="ctr">
                        <a:lnSpc>
                          <a:spcPct val="107000"/>
                        </a:lnSpc>
                        <a:spcAft>
                          <a:spcPts val="0"/>
                        </a:spcAft>
                      </a:pPr>
                      <a:r>
                        <a:rPr lang="es-CL" sz="1200" kern="1200">
                          <a:effectLst/>
                        </a:rPr>
                        <a:t>11.513</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nchor="ctr"/>
                </a:tc>
                <a:tc>
                  <a:txBody>
                    <a:bodyPr/>
                    <a:lstStyle/>
                    <a:p>
                      <a:pPr algn="ctr">
                        <a:lnSpc>
                          <a:spcPct val="107000"/>
                        </a:lnSpc>
                        <a:spcAft>
                          <a:spcPts val="0"/>
                        </a:spcAft>
                      </a:pPr>
                      <a:r>
                        <a:rPr lang="es-CL" sz="1200" kern="1200">
                          <a:effectLst/>
                        </a:rPr>
                        <a:t>24</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nchor="ctr"/>
                </a:tc>
                <a:tc>
                  <a:txBody>
                    <a:bodyPr/>
                    <a:lstStyle/>
                    <a:p>
                      <a:pPr algn="ctr">
                        <a:lnSpc>
                          <a:spcPct val="107000"/>
                        </a:lnSpc>
                        <a:spcAft>
                          <a:spcPts val="0"/>
                        </a:spcAft>
                      </a:pPr>
                      <a:r>
                        <a:rPr lang="es-CL" sz="1200" kern="1200">
                          <a:effectLst/>
                        </a:rPr>
                        <a:t>17.735</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nchor="ctr"/>
                </a:tc>
                <a:tc>
                  <a:txBody>
                    <a:bodyPr/>
                    <a:lstStyle/>
                    <a:p>
                      <a:pPr algn="ctr">
                        <a:lnSpc>
                          <a:spcPct val="107000"/>
                        </a:lnSpc>
                        <a:spcAft>
                          <a:spcPts val="0"/>
                        </a:spcAft>
                      </a:pPr>
                      <a:r>
                        <a:rPr lang="es-CL" sz="1200" kern="1200">
                          <a:effectLst/>
                        </a:rPr>
                        <a:t>19.033.856</a:t>
                      </a:r>
                      <a:endParaRPr lang="es-CL" sz="1200">
                        <a:effectLst/>
                      </a:endParaRPr>
                    </a:p>
                    <a:p>
                      <a:pPr algn="ctr">
                        <a:lnSpc>
                          <a:spcPct val="107000"/>
                        </a:lnSpc>
                        <a:spcAft>
                          <a:spcPts val="0"/>
                        </a:spcAft>
                      </a:pPr>
                      <a:r>
                        <a:rPr lang="es-CL" sz="1200" kern="1200">
                          <a:effectLst/>
                        </a:rPr>
                        <a:t>(97,68%)</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nchor="ctr"/>
                </a:tc>
                <a:tc>
                  <a:txBody>
                    <a:bodyPr/>
                    <a:lstStyle/>
                    <a:p>
                      <a:pPr algn="ctr">
                        <a:lnSpc>
                          <a:spcPct val="107000"/>
                        </a:lnSpc>
                        <a:spcAft>
                          <a:spcPts val="0"/>
                        </a:spcAft>
                      </a:pPr>
                      <a:r>
                        <a:rPr lang="es-CL" sz="1200" kern="1200" dirty="0">
                          <a:effectLst/>
                        </a:rPr>
                        <a:t>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nchor="ctr"/>
                </a:tc>
                <a:extLst>
                  <a:ext uri="{0D108BD9-81ED-4DB2-BD59-A6C34878D82A}">
                    <a16:rowId xmlns:a16="http://schemas.microsoft.com/office/drawing/2014/main" xmlns="" val="10002"/>
                  </a:ext>
                </a:extLst>
              </a:tr>
            </a:tbl>
          </a:graphicData>
        </a:graphic>
      </p:graphicFrame>
      <p:graphicFrame>
        <p:nvGraphicFramePr>
          <p:cNvPr id="7" name="Gráfico 6"/>
          <p:cNvGraphicFramePr/>
          <p:nvPr>
            <p:extLst>
              <p:ext uri="{D42A27DB-BD31-4B8C-83A1-F6EECF244321}">
                <p14:modId xmlns:p14="http://schemas.microsoft.com/office/powerpoint/2010/main" val="4046468521"/>
              </p:ext>
            </p:extLst>
          </p:nvPr>
        </p:nvGraphicFramePr>
        <p:xfrm>
          <a:off x="7474176" y="2668633"/>
          <a:ext cx="848995" cy="6324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p:cNvGraphicFramePr/>
          <p:nvPr>
            <p:extLst>
              <p:ext uri="{D42A27DB-BD31-4B8C-83A1-F6EECF244321}">
                <p14:modId xmlns:p14="http://schemas.microsoft.com/office/powerpoint/2010/main" val="1662562410"/>
              </p:ext>
            </p:extLst>
          </p:nvPr>
        </p:nvGraphicFramePr>
        <p:xfrm>
          <a:off x="7474175" y="4732565"/>
          <a:ext cx="848995" cy="6324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15473226"/>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78376" y="107279"/>
            <a:ext cx="8987246" cy="1143000"/>
          </a:xfrm>
        </p:spPr>
        <p:txBody>
          <a:bodyPr vert="horz" lIns="91440" tIns="45720" rIns="91440" bIns="45720" rtlCol="0" anchor="ctr">
            <a:normAutofit/>
          </a:bodyPr>
          <a:lstStyle/>
          <a:p>
            <a:pPr>
              <a:spcBef>
                <a:spcPct val="20000"/>
              </a:spcBef>
            </a:pPr>
            <a:r>
              <a:rPr lang="es-CL" sz="2800" dirty="0" smtClean="0">
                <a:solidFill>
                  <a:srgbClr val="333333"/>
                </a:solidFill>
                <a:latin typeface="Berlin Sans FB" panose="020E0602020502020306" pitchFamily="34" charset="0"/>
                <a:ea typeface="+mn-ea"/>
                <a:cs typeface="+mn-cs"/>
              </a:rPr>
              <a:t>Plataforma de Servicios: </a:t>
            </a:r>
            <a:br>
              <a:rPr lang="es-CL" sz="2800" dirty="0" smtClean="0">
                <a:solidFill>
                  <a:srgbClr val="333333"/>
                </a:solidFill>
                <a:latin typeface="Berlin Sans FB" panose="020E0602020502020306" pitchFamily="34" charset="0"/>
                <a:ea typeface="+mn-ea"/>
                <a:cs typeface="+mn-cs"/>
              </a:rPr>
            </a:br>
            <a:r>
              <a:rPr lang="es-CL" sz="2800" dirty="0" smtClean="0">
                <a:solidFill>
                  <a:srgbClr val="333333"/>
                </a:solidFill>
                <a:latin typeface="Berlin Sans FB" panose="020E0602020502020306" pitchFamily="34" charset="0"/>
                <a:ea typeface="+mn-ea"/>
                <a:cs typeface="+mn-cs"/>
              </a:rPr>
              <a:t>Programa </a:t>
            </a:r>
            <a:r>
              <a:rPr lang="es-CL" sz="2800" dirty="0">
                <a:solidFill>
                  <a:srgbClr val="333333"/>
                </a:solidFill>
                <a:latin typeface="Berlin Sans FB" panose="020E0602020502020306" pitchFamily="34" charset="0"/>
                <a:ea typeface="+mn-ea"/>
                <a:cs typeface="+mn-cs"/>
              </a:rPr>
              <a:t>de Desarrollo de Inversión </a:t>
            </a:r>
          </a:p>
        </p:txBody>
      </p:sp>
      <p:sp>
        <p:nvSpPr>
          <p:cNvPr id="6" name="CuadroTexto 5"/>
          <p:cNvSpPr txBox="1"/>
          <p:nvPr/>
        </p:nvSpPr>
        <p:spPr>
          <a:xfrm>
            <a:off x="335650" y="6144102"/>
            <a:ext cx="7488832"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a:t>
            </a:r>
            <a:r>
              <a:rPr lang="es-CL" dirty="0">
                <a:solidFill>
                  <a:srgbClr val="4D4D4D"/>
                </a:solidFill>
              </a:rPr>
              <a:t>Base Tesorería, 31 de diciembre del </a:t>
            </a:r>
            <a:r>
              <a:rPr lang="es-CL" dirty="0" smtClean="0">
                <a:solidFill>
                  <a:srgbClr val="4D4D4D"/>
                </a:solidFill>
              </a:rPr>
              <a:t>2020.</a:t>
            </a:r>
            <a:endParaRPr lang="es-CL" dirty="0">
              <a:solidFill>
                <a:srgbClr val="4D4D4D"/>
              </a:solidFill>
            </a:endParaRPr>
          </a:p>
        </p:txBody>
      </p:sp>
      <p:sp>
        <p:nvSpPr>
          <p:cNvPr id="4" name="Marcador de número de diapositiva 3"/>
          <p:cNvSpPr>
            <a:spLocks noGrp="1"/>
          </p:cNvSpPr>
          <p:nvPr>
            <p:ph type="sldNum" sz="quarter" idx="12"/>
          </p:nvPr>
        </p:nvSpPr>
        <p:spPr/>
        <p:txBody>
          <a:bodyPr/>
          <a:lstStyle/>
          <a:p>
            <a:fld id="{B2AA1C21-4A01-FC47-935A-F64BC8B7BE09}" type="slidenum">
              <a:rPr lang="en-US" smtClean="0"/>
              <a:t>91</a:t>
            </a:fld>
            <a:endParaRPr lang="en-US"/>
          </a:p>
        </p:txBody>
      </p:sp>
      <p:graphicFrame>
        <p:nvGraphicFramePr>
          <p:cNvPr id="5" name="Tabla 4"/>
          <p:cNvGraphicFramePr>
            <a:graphicFrameLocks noGrp="1"/>
          </p:cNvGraphicFramePr>
          <p:nvPr>
            <p:extLst>
              <p:ext uri="{D42A27DB-BD31-4B8C-83A1-F6EECF244321}">
                <p14:modId xmlns:p14="http://schemas.microsoft.com/office/powerpoint/2010/main" val="3506402297"/>
              </p:ext>
            </p:extLst>
          </p:nvPr>
        </p:nvGraphicFramePr>
        <p:xfrm>
          <a:off x="457201" y="1462527"/>
          <a:ext cx="8229599" cy="4696968"/>
        </p:xfrm>
        <a:graphic>
          <a:graphicData uri="http://schemas.openxmlformats.org/drawingml/2006/table">
            <a:tbl>
              <a:tblPr firstRow="1" bandRow="1">
                <a:tableStyleId>{F5AB1C69-6EDB-4FF4-983F-18BD219EF322}</a:tableStyleId>
              </a:tblPr>
              <a:tblGrid>
                <a:gridCol w="1155899">
                  <a:extLst>
                    <a:ext uri="{9D8B030D-6E8A-4147-A177-3AD203B41FA5}">
                      <a16:colId xmlns:a16="http://schemas.microsoft.com/office/drawing/2014/main" xmlns="" val="20000"/>
                    </a:ext>
                  </a:extLst>
                </a:gridCol>
                <a:gridCol w="1730554">
                  <a:extLst>
                    <a:ext uri="{9D8B030D-6E8A-4147-A177-3AD203B41FA5}">
                      <a16:colId xmlns:a16="http://schemas.microsoft.com/office/drawing/2014/main" xmlns="" val="20001"/>
                    </a:ext>
                  </a:extLst>
                </a:gridCol>
                <a:gridCol w="810117">
                  <a:extLst>
                    <a:ext uri="{9D8B030D-6E8A-4147-A177-3AD203B41FA5}">
                      <a16:colId xmlns:a16="http://schemas.microsoft.com/office/drawing/2014/main" xmlns="" val="20002"/>
                    </a:ext>
                  </a:extLst>
                </a:gridCol>
                <a:gridCol w="831522">
                  <a:extLst>
                    <a:ext uri="{9D8B030D-6E8A-4147-A177-3AD203B41FA5}">
                      <a16:colId xmlns:a16="http://schemas.microsoft.com/office/drawing/2014/main" xmlns="" val="20003"/>
                    </a:ext>
                  </a:extLst>
                </a:gridCol>
                <a:gridCol w="587828">
                  <a:extLst>
                    <a:ext uri="{9D8B030D-6E8A-4147-A177-3AD203B41FA5}">
                      <a16:colId xmlns:a16="http://schemas.microsoft.com/office/drawing/2014/main" xmlns="" val="20004"/>
                    </a:ext>
                  </a:extLst>
                </a:gridCol>
                <a:gridCol w="587828">
                  <a:extLst>
                    <a:ext uri="{9D8B030D-6E8A-4147-A177-3AD203B41FA5}">
                      <a16:colId xmlns:a16="http://schemas.microsoft.com/office/drawing/2014/main" xmlns="" val="20005"/>
                    </a:ext>
                  </a:extLst>
                </a:gridCol>
                <a:gridCol w="964895">
                  <a:extLst>
                    <a:ext uri="{9D8B030D-6E8A-4147-A177-3AD203B41FA5}">
                      <a16:colId xmlns:a16="http://schemas.microsoft.com/office/drawing/2014/main" xmlns="" val="20006"/>
                    </a:ext>
                  </a:extLst>
                </a:gridCol>
                <a:gridCol w="1560956">
                  <a:extLst>
                    <a:ext uri="{9D8B030D-6E8A-4147-A177-3AD203B41FA5}">
                      <a16:colId xmlns:a16="http://schemas.microsoft.com/office/drawing/2014/main" xmlns="" val="20007"/>
                    </a:ext>
                  </a:extLst>
                </a:gridCol>
              </a:tblGrid>
              <a:tr h="386953">
                <a:tc>
                  <a:txBody>
                    <a:bodyPr/>
                    <a:lstStyle/>
                    <a:p>
                      <a:pPr>
                        <a:lnSpc>
                          <a:spcPct val="107000"/>
                        </a:lnSpc>
                        <a:spcAft>
                          <a:spcPts val="0"/>
                        </a:spcAft>
                      </a:pPr>
                      <a:r>
                        <a:rPr lang="es-ES_tradnl" sz="1200" kern="1200" dirty="0">
                          <a:solidFill>
                            <a:schemeClr val="tx1"/>
                          </a:solidFill>
                          <a:effectLst/>
                        </a:rPr>
                        <a:t>Programa</a:t>
                      </a:r>
                      <a:endParaRPr lang="es-CL"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a:txBody>
                    <a:bodyPr/>
                    <a:lstStyle/>
                    <a:p>
                      <a:pPr>
                        <a:lnSpc>
                          <a:spcPct val="107000"/>
                        </a:lnSpc>
                        <a:spcAft>
                          <a:spcPts val="0"/>
                        </a:spcAft>
                      </a:pPr>
                      <a:r>
                        <a:rPr lang="es-ES_tradnl" sz="1200" kern="1200">
                          <a:solidFill>
                            <a:schemeClr val="tx1"/>
                          </a:solidFill>
                          <a:effectLst/>
                        </a:rPr>
                        <a:t>Objetivo</a:t>
                      </a:r>
                      <a:endParaRPr lang="es-CL"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a:txBody>
                    <a:bodyPr/>
                    <a:lstStyle/>
                    <a:p>
                      <a:pPr algn="ctr">
                        <a:lnSpc>
                          <a:spcPct val="107000"/>
                        </a:lnSpc>
                        <a:spcAft>
                          <a:spcPts val="0"/>
                        </a:spcAft>
                      </a:pPr>
                      <a:r>
                        <a:rPr lang="es-ES_tradnl" sz="1200" kern="1200">
                          <a:solidFill>
                            <a:schemeClr val="tx1"/>
                          </a:solidFill>
                          <a:effectLst/>
                        </a:rPr>
                        <a:t>Fem.</a:t>
                      </a:r>
                      <a:endParaRPr lang="es-CL"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a:txBody>
                    <a:bodyPr/>
                    <a:lstStyle/>
                    <a:p>
                      <a:pPr algn="ctr">
                        <a:lnSpc>
                          <a:spcPct val="107000"/>
                        </a:lnSpc>
                        <a:spcAft>
                          <a:spcPts val="0"/>
                        </a:spcAft>
                      </a:pPr>
                      <a:r>
                        <a:rPr lang="es-ES_tradnl" sz="1200" kern="1200">
                          <a:solidFill>
                            <a:schemeClr val="tx1"/>
                          </a:solidFill>
                          <a:effectLst/>
                        </a:rPr>
                        <a:t>Masc.</a:t>
                      </a:r>
                      <a:endParaRPr lang="es-CL"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a:txBody>
                    <a:bodyPr/>
                    <a:lstStyle/>
                    <a:p>
                      <a:pPr algn="ctr">
                        <a:lnSpc>
                          <a:spcPct val="107000"/>
                        </a:lnSpc>
                        <a:spcAft>
                          <a:spcPts val="0"/>
                        </a:spcAft>
                      </a:pPr>
                      <a:r>
                        <a:rPr lang="es-ES_tradnl" sz="1200" kern="1200">
                          <a:solidFill>
                            <a:schemeClr val="tx1"/>
                          </a:solidFill>
                          <a:effectLst/>
                        </a:rPr>
                        <a:t>Pers. Jurid.</a:t>
                      </a:r>
                      <a:endParaRPr lang="es-CL"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a:txBody>
                    <a:bodyPr/>
                    <a:lstStyle/>
                    <a:p>
                      <a:pPr algn="ctr">
                        <a:lnSpc>
                          <a:spcPct val="107000"/>
                        </a:lnSpc>
                        <a:spcAft>
                          <a:spcPts val="0"/>
                        </a:spcAft>
                      </a:pPr>
                      <a:r>
                        <a:rPr lang="es-ES_tradnl" sz="1200" kern="1200">
                          <a:solidFill>
                            <a:schemeClr val="tx1"/>
                          </a:solidFill>
                          <a:effectLst/>
                        </a:rPr>
                        <a:t>Total</a:t>
                      </a:r>
                      <a:endParaRPr lang="es-CL"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a:txBody>
                    <a:bodyPr/>
                    <a:lstStyle/>
                    <a:p>
                      <a:pPr algn="ctr">
                        <a:lnSpc>
                          <a:spcPct val="107000"/>
                        </a:lnSpc>
                        <a:spcAft>
                          <a:spcPts val="0"/>
                        </a:spcAft>
                      </a:pPr>
                      <a:r>
                        <a:rPr lang="es-ES_tradnl" sz="1200" kern="1200" dirty="0">
                          <a:solidFill>
                            <a:schemeClr val="tx1"/>
                          </a:solidFill>
                          <a:effectLst/>
                        </a:rPr>
                        <a:t>Presupuesto ejecutado </a:t>
                      </a:r>
                      <a:endParaRPr lang="es-CL" sz="1200" dirty="0">
                        <a:solidFill>
                          <a:schemeClr val="tx1"/>
                        </a:solidFill>
                        <a:effectLst/>
                      </a:endParaRPr>
                    </a:p>
                    <a:p>
                      <a:pPr algn="ctr">
                        <a:lnSpc>
                          <a:spcPct val="107000"/>
                        </a:lnSpc>
                        <a:spcAft>
                          <a:spcPts val="0"/>
                        </a:spcAft>
                      </a:pPr>
                      <a:r>
                        <a:rPr lang="es-ES_tradnl" sz="1200" kern="1200" dirty="0">
                          <a:solidFill>
                            <a:schemeClr val="tx1"/>
                          </a:solidFill>
                          <a:effectLst/>
                        </a:rPr>
                        <a:t>(M$ y %)</a:t>
                      </a:r>
                      <a:endParaRPr lang="es-CL"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a:txBody>
                    <a:bodyPr/>
                    <a:lstStyle/>
                    <a:p>
                      <a:pPr algn="ctr">
                        <a:lnSpc>
                          <a:spcPct val="107000"/>
                        </a:lnSpc>
                        <a:spcAft>
                          <a:spcPts val="0"/>
                        </a:spcAft>
                      </a:pPr>
                      <a:r>
                        <a:rPr lang="es-ES_tradnl" sz="1200" kern="1200" dirty="0">
                          <a:solidFill>
                            <a:schemeClr val="tx1"/>
                          </a:solidFill>
                          <a:effectLst/>
                        </a:rPr>
                        <a:t>Composición por </a:t>
                      </a:r>
                      <a:r>
                        <a:rPr lang="es-ES_tradnl" sz="1200" kern="1200" dirty="0" smtClean="0">
                          <a:solidFill>
                            <a:schemeClr val="tx1"/>
                          </a:solidFill>
                          <a:effectLst/>
                        </a:rPr>
                        <a:t>Género</a:t>
                      </a:r>
                      <a:endParaRPr lang="es-CL"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extLst>
                  <a:ext uri="{0D108BD9-81ED-4DB2-BD59-A6C34878D82A}">
                    <a16:rowId xmlns:a16="http://schemas.microsoft.com/office/drawing/2014/main" xmlns="" val="10000"/>
                  </a:ext>
                </a:extLst>
              </a:tr>
              <a:tr h="1031875">
                <a:tc>
                  <a:txBody>
                    <a:bodyPr/>
                    <a:lstStyle/>
                    <a:p>
                      <a:pPr>
                        <a:lnSpc>
                          <a:spcPct val="107000"/>
                        </a:lnSpc>
                        <a:spcAft>
                          <a:spcPts val="0"/>
                        </a:spcAft>
                      </a:pPr>
                      <a:r>
                        <a:rPr lang="es-ES_tradnl" sz="1200" kern="1200" dirty="0">
                          <a:effectLst/>
                        </a:rPr>
                        <a:t>Praderas Suplementarias y Recursos Forrajeros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a:txBody>
                    <a:bodyPr/>
                    <a:lstStyle/>
                    <a:p>
                      <a:pPr algn="just">
                        <a:lnSpc>
                          <a:spcPct val="107000"/>
                        </a:lnSpc>
                        <a:spcAft>
                          <a:spcPts val="0"/>
                        </a:spcAft>
                      </a:pPr>
                      <a:r>
                        <a:rPr lang="es-ES_tradnl" sz="1200" kern="1200" dirty="0">
                          <a:effectLst/>
                        </a:rPr>
                        <a:t>Incentivo económico no reembolsable destinado al  establecimiento de praderas suplementarias y/o recursos forrajeros como herramienta efectiva para disponer de forraje invernal y/o estival en aquellos predios donde la ganadería es el rubro principal de la unidad productiva.</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a:txBody>
                    <a:bodyPr/>
                    <a:lstStyle/>
                    <a:p>
                      <a:pPr algn="ctr">
                        <a:lnSpc>
                          <a:spcPct val="107000"/>
                        </a:lnSpc>
                        <a:spcAft>
                          <a:spcPts val="0"/>
                        </a:spcAft>
                      </a:pPr>
                      <a:r>
                        <a:rPr lang="es-CL" sz="1200" kern="1200">
                          <a:effectLst/>
                        </a:rPr>
                        <a:t>6.000</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nchor="ctr"/>
                </a:tc>
                <a:tc>
                  <a:txBody>
                    <a:bodyPr/>
                    <a:lstStyle/>
                    <a:p>
                      <a:pPr algn="ctr">
                        <a:lnSpc>
                          <a:spcPct val="107000"/>
                        </a:lnSpc>
                        <a:spcAft>
                          <a:spcPts val="0"/>
                        </a:spcAft>
                      </a:pPr>
                      <a:r>
                        <a:rPr lang="es-CL" sz="1200" kern="1200">
                          <a:effectLst/>
                        </a:rPr>
                        <a:t>9.345</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nchor="ctr"/>
                </a:tc>
                <a:tc>
                  <a:txBody>
                    <a:bodyPr/>
                    <a:lstStyle/>
                    <a:p>
                      <a:pPr algn="ctr">
                        <a:lnSpc>
                          <a:spcPct val="107000"/>
                        </a:lnSpc>
                        <a:spcAft>
                          <a:spcPts val="0"/>
                        </a:spcAft>
                      </a:pPr>
                      <a:r>
                        <a:rPr lang="es-CL" sz="1200" kern="1200">
                          <a:effectLst/>
                        </a:rPr>
                        <a:t>2</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nchor="ctr"/>
                </a:tc>
                <a:tc>
                  <a:txBody>
                    <a:bodyPr/>
                    <a:lstStyle/>
                    <a:p>
                      <a:pPr algn="ctr">
                        <a:lnSpc>
                          <a:spcPct val="107000"/>
                        </a:lnSpc>
                        <a:spcAft>
                          <a:spcPts val="0"/>
                        </a:spcAft>
                      </a:pPr>
                      <a:r>
                        <a:rPr lang="es-CL" sz="1200" kern="1200">
                          <a:effectLst/>
                        </a:rPr>
                        <a:t>15.347</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nchor="ctr"/>
                </a:tc>
                <a:tc>
                  <a:txBody>
                    <a:bodyPr/>
                    <a:lstStyle/>
                    <a:p>
                      <a:pPr algn="ctr">
                        <a:lnSpc>
                          <a:spcPct val="107000"/>
                        </a:lnSpc>
                        <a:spcAft>
                          <a:spcPts val="0"/>
                        </a:spcAft>
                      </a:pPr>
                      <a:r>
                        <a:rPr lang="es-CL" sz="1200" kern="1200">
                          <a:effectLst/>
                        </a:rPr>
                        <a:t>4.821.985</a:t>
                      </a:r>
                      <a:endParaRPr lang="es-CL" sz="1200">
                        <a:effectLst/>
                      </a:endParaRPr>
                    </a:p>
                    <a:p>
                      <a:pPr algn="ctr">
                        <a:lnSpc>
                          <a:spcPct val="107000"/>
                        </a:lnSpc>
                        <a:spcAft>
                          <a:spcPts val="0"/>
                        </a:spcAft>
                      </a:pPr>
                      <a:r>
                        <a:rPr lang="es-CL" sz="1200" kern="1200">
                          <a:effectLst/>
                        </a:rPr>
                        <a:t>(99,55%)</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nchor="ctr"/>
                </a:tc>
                <a:tc>
                  <a:txBody>
                    <a:bodyPr/>
                    <a:lstStyle/>
                    <a:p>
                      <a:pPr algn="ctr">
                        <a:lnSpc>
                          <a:spcPct val="107000"/>
                        </a:lnSpc>
                        <a:spcAft>
                          <a:spcPts val="0"/>
                        </a:spcAft>
                      </a:pPr>
                      <a:r>
                        <a:rPr lang="es-CL" sz="1200" kern="1200" dirty="0">
                          <a:effectLst/>
                        </a:rPr>
                        <a:t>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nchor="ctr"/>
                </a:tc>
                <a:extLst>
                  <a:ext uri="{0D108BD9-81ED-4DB2-BD59-A6C34878D82A}">
                    <a16:rowId xmlns:a16="http://schemas.microsoft.com/office/drawing/2014/main" xmlns="" val="10001"/>
                  </a:ext>
                </a:extLst>
              </a:tr>
              <a:tr h="644922">
                <a:tc>
                  <a:txBody>
                    <a:bodyPr/>
                    <a:lstStyle/>
                    <a:p>
                      <a:pPr>
                        <a:lnSpc>
                          <a:spcPct val="107000"/>
                        </a:lnSpc>
                        <a:spcAft>
                          <a:spcPts val="0"/>
                        </a:spcAft>
                      </a:pPr>
                      <a:r>
                        <a:rPr lang="es-ES_tradnl" sz="1200" kern="1200">
                          <a:effectLst/>
                        </a:rPr>
                        <a:t>Riego</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a:txBody>
                    <a:bodyPr/>
                    <a:lstStyle/>
                    <a:p>
                      <a:pPr algn="just">
                        <a:lnSpc>
                          <a:spcPct val="107000"/>
                        </a:lnSpc>
                        <a:spcAft>
                          <a:spcPts val="0"/>
                        </a:spcAft>
                      </a:pPr>
                      <a:r>
                        <a:rPr lang="es-ES_tradnl" sz="1200" kern="1200">
                          <a:effectLst/>
                        </a:rPr>
                        <a:t>Mejorar y potenciar el uso eficiente del recurso hídrico, a través de mejoramiento de canales, pozos, riego tecnificado, embalses, cosechadores de aguas lluvia, entre otros. </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tc>
                <a:tc>
                  <a:txBody>
                    <a:bodyPr/>
                    <a:lstStyle/>
                    <a:p>
                      <a:pPr algn="ctr">
                        <a:lnSpc>
                          <a:spcPct val="107000"/>
                        </a:lnSpc>
                        <a:spcAft>
                          <a:spcPts val="0"/>
                        </a:spcAft>
                      </a:pPr>
                      <a:r>
                        <a:rPr lang="es-CL" sz="1200" kern="1200">
                          <a:effectLst/>
                        </a:rPr>
                        <a:t>2.293</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nchor="ctr"/>
                </a:tc>
                <a:tc>
                  <a:txBody>
                    <a:bodyPr/>
                    <a:lstStyle/>
                    <a:p>
                      <a:pPr algn="ctr">
                        <a:lnSpc>
                          <a:spcPct val="107000"/>
                        </a:lnSpc>
                        <a:spcAft>
                          <a:spcPts val="0"/>
                        </a:spcAft>
                      </a:pPr>
                      <a:r>
                        <a:rPr lang="es-CL" sz="1200" kern="1200">
                          <a:effectLst/>
                        </a:rPr>
                        <a:t>3.806</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nchor="ctr"/>
                </a:tc>
                <a:tc>
                  <a:txBody>
                    <a:bodyPr/>
                    <a:lstStyle/>
                    <a:p>
                      <a:pPr algn="ctr">
                        <a:lnSpc>
                          <a:spcPct val="107000"/>
                        </a:lnSpc>
                        <a:spcAft>
                          <a:spcPts val="0"/>
                        </a:spcAft>
                      </a:pPr>
                      <a:r>
                        <a:rPr lang="es-CL" sz="1200" kern="1200">
                          <a:effectLst/>
                        </a:rPr>
                        <a:t>78</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nchor="ctr"/>
                </a:tc>
                <a:tc>
                  <a:txBody>
                    <a:bodyPr/>
                    <a:lstStyle/>
                    <a:p>
                      <a:pPr algn="ctr">
                        <a:lnSpc>
                          <a:spcPct val="107000"/>
                        </a:lnSpc>
                        <a:spcAft>
                          <a:spcPts val="0"/>
                        </a:spcAft>
                      </a:pPr>
                      <a:r>
                        <a:rPr lang="es-CL" sz="1200" kern="1200">
                          <a:effectLst/>
                        </a:rPr>
                        <a:t>6.177</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nchor="ctr"/>
                </a:tc>
                <a:tc>
                  <a:txBody>
                    <a:bodyPr/>
                    <a:lstStyle/>
                    <a:p>
                      <a:pPr algn="ctr">
                        <a:lnSpc>
                          <a:spcPct val="107000"/>
                        </a:lnSpc>
                        <a:spcAft>
                          <a:spcPts val="0"/>
                        </a:spcAft>
                      </a:pPr>
                      <a:r>
                        <a:rPr lang="es-CL" sz="1200" kern="1200">
                          <a:effectLst/>
                        </a:rPr>
                        <a:t>26.554.192</a:t>
                      </a:r>
                      <a:endParaRPr lang="es-CL" sz="1200">
                        <a:effectLst/>
                      </a:endParaRPr>
                    </a:p>
                    <a:p>
                      <a:pPr algn="ctr">
                        <a:lnSpc>
                          <a:spcPct val="107000"/>
                        </a:lnSpc>
                        <a:spcAft>
                          <a:spcPts val="0"/>
                        </a:spcAft>
                      </a:pPr>
                      <a:r>
                        <a:rPr lang="es-CL" sz="1200" kern="1200">
                          <a:effectLst/>
                        </a:rPr>
                        <a:t>(96,08%)</a:t>
                      </a:r>
                      <a:endParaRPr lang="es-CL" sz="120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nchor="ctr"/>
                </a:tc>
                <a:tc>
                  <a:txBody>
                    <a:bodyPr/>
                    <a:lstStyle/>
                    <a:p>
                      <a:pPr algn="ctr">
                        <a:lnSpc>
                          <a:spcPct val="107000"/>
                        </a:lnSpc>
                        <a:spcAft>
                          <a:spcPts val="0"/>
                        </a:spcAft>
                      </a:pPr>
                      <a:r>
                        <a:rPr lang="es-CL" sz="1200" kern="1200" dirty="0">
                          <a:effectLst/>
                        </a:rPr>
                        <a:t> </a:t>
                      </a:r>
                      <a:endParaRPr lang="es-CL"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7820" marR="67820" marT="0" marB="0" anchor="ctr"/>
                </a:tc>
                <a:extLst>
                  <a:ext uri="{0D108BD9-81ED-4DB2-BD59-A6C34878D82A}">
                    <a16:rowId xmlns:a16="http://schemas.microsoft.com/office/drawing/2014/main" xmlns="" val="10002"/>
                  </a:ext>
                </a:extLst>
              </a:tr>
            </a:tbl>
          </a:graphicData>
        </a:graphic>
      </p:graphicFrame>
      <p:graphicFrame>
        <p:nvGraphicFramePr>
          <p:cNvPr id="7" name="Gráfico 6"/>
          <p:cNvGraphicFramePr/>
          <p:nvPr>
            <p:extLst>
              <p:ext uri="{D42A27DB-BD31-4B8C-83A1-F6EECF244321}">
                <p14:modId xmlns:p14="http://schemas.microsoft.com/office/powerpoint/2010/main" val="173003979"/>
              </p:ext>
            </p:extLst>
          </p:nvPr>
        </p:nvGraphicFramePr>
        <p:xfrm>
          <a:off x="7399984" y="2947307"/>
          <a:ext cx="848995" cy="6324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Gráfico 7"/>
          <p:cNvGraphicFramePr/>
          <p:nvPr>
            <p:extLst>
              <p:ext uri="{D42A27DB-BD31-4B8C-83A1-F6EECF244321}">
                <p14:modId xmlns:p14="http://schemas.microsoft.com/office/powerpoint/2010/main" val="569061907"/>
              </p:ext>
            </p:extLst>
          </p:nvPr>
        </p:nvGraphicFramePr>
        <p:xfrm>
          <a:off x="7399984" y="4941570"/>
          <a:ext cx="848995" cy="6324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79244614"/>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uadroTexto 5"/>
          <p:cNvSpPr txBox="1"/>
          <p:nvPr/>
        </p:nvSpPr>
        <p:spPr>
          <a:xfrm>
            <a:off x="338203" y="6188034"/>
            <a:ext cx="7488832"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smtClean="0">
                <a:solidFill>
                  <a:srgbClr val="4D4D4D"/>
                </a:solidFill>
              </a:rPr>
              <a:t>Fuente: </a:t>
            </a:r>
            <a:r>
              <a:rPr lang="es-CL" dirty="0" smtClean="0">
                <a:solidFill>
                  <a:srgbClr val="4D4D4D"/>
                </a:solidFill>
              </a:rPr>
              <a:t>División de Asistencia Financiera</a:t>
            </a:r>
            <a:r>
              <a:rPr lang="es-CL" dirty="0">
                <a:solidFill>
                  <a:srgbClr val="4D4D4D"/>
                </a:solidFill>
              </a:rPr>
              <a:t>, 31 de diciembre del </a:t>
            </a:r>
            <a:r>
              <a:rPr lang="es-CL" dirty="0" smtClean="0">
                <a:solidFill>
                  <a:srgbClr val="4D4D4D"/>
                </a:solidFill>
              </a:rPr>
              <a:t>2021.</a:t>
            </a:r>
            <a:endParaRPr lang="es-CL" dirty="0">
              <a:solidFill>
                <a:srgbClr val="4D4D4D"/>
              </a:solidFill>
            </a:endParaRPr>
          </a:p>
        </p:txBody>
      </p:sp>
      <p:sp>
        <p:nvSpPr>
          <p:cNvPr id="7" name="Título 1"/>
          <p:cNvSpPr txBox="1">
            <a:spLocks/>
          </p:cNvSpPr>
          <p:nvPr/>
        </p:nvSpPr>
        <p:spPr>
          <a:xfrm>
            <a:off x="1247648" y="58341"/>
            <a:ext cx="7583201" cy="114300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s-CL" sz="2800" dirty="0">
                <a:solidFill>
                  <a:srgbClr val="333333"/>
                </a:solidFill>
                <a:latin typeface="Berlin Sans FB" panose="020E0602020502020306" pitchFamily="34" charset="0"/>
                <a:ea typeface="+mn-ea"/>
                <a:cs typeface="+mn-cs"/>
              </a:rPr>
              <a:t>Plataforma de </a:t>
            </a:r>
            <a:r>
              <a:rPr lang="es-CL" sz="2800" dirty="0" smtClean="0">
                <a:solidFill>
                  <a:srgbClr val="333333"/>
                </a:solidFill>
                <a:latin typeface="Berlin Sans FB" panose="020E0602020502020306" pitchFamily="34" charset="0"/>
                <a:ea typeface="+mn-ea"/>
                <a:cs typeface="+mn-cs"/>
              </a:rPr>
              <a:t>Servicios: Programas </a:t>
            </a:r>
            <a:r>
              <a:rPr lang="es-CL" sz="2800" dirty="0">
                <a:solidFill>
                  <a:srgbClr val="333333"/>
                </a:solidFill>
                <a:latin typeface="Berlin Sans FB" panose="020E0602020502020306" pitchFamily="34" charset="0"/>
                <a:ea typeface="+mn-ea"/>
                <a:cs typeface="+mn-cs"/>
              </a:rPr>
              <a:t>de </a:t>
            </a:r>
            <a:r>
              <a:rPr lang="es-CL" sz="2800" dirty="0" smtClean="0">
                <a:solidFill>
                  <a:srgbClr val="333333"/>
                </a:solidFill>
                <a:latin typeface="Berlin Sans FB" panose="020E0602020502020306" pitchFamily="34" charset="0"/>
                <a:ea typeface="+mn-ea"/>
                <a:cs typeface="+mn-cs"/>
              </a:rPr>
              <a:t>Créditos </a:t>
            </a:r>
            <a:endParaRPr lang="es-CL" sz="2800" dirty="0">
              <a:solidFill>
                <a:srgbClr val="333333"/>
              </a:solidFill>
              <a:latin typeface="Berlin Sans FB" panose="020E0602020502020306" pitchFamily="34" charset="0"/>
              <a:ea typeface="+mn-ea"/>
              <a:cs typeface="+mn-cs"/>
            </a:endParaRPr>
          </a:p>
        </p:txBody>
      </p:sp>
      <p:sp>
        <p:nvSpPr>
          <p:cNvPr id="2" name="Marcador de número de diapositiva 1"/>
          <p:cNvSpPr>
            <a:spLocks noGrp="1"/>
          </p:cNvSpPr>
          <p:nvPr>
            <p:ph type="sldNum" sz="quarter" idx="12"/>
          </p:nvPr>
        </p:nvSpPr>
        <p:spPr/>
        <p:txBody>
          <a:bodyPr/>
          <a:lstStyle/>
          <a:p>
            <a:fld id="{B2AA1C21-4A01-FC47-935A-F64BC8B7BE09}" type="slidenum">
              <a:rPr lang="en-US" smtClean="0"/>
              <a:t>92</a:t>
            </a:fld>
            <a:endParaRPr lang="en-US"/>
          </a:p>
        </p:txBody>
      </p:sp>
      <p:graphicFrame>
        <p:nvGraphicFramePr>
          <p:cNvPr id="4" name="Tabla 3"/>
          <p:cNvGraphicFramePr>
            <a:graphicFrameLocks noGrp="1"/>
          </p:cNvGraphicFramePr>
          <p:nvPr>
            <p:extLst>
              <p:ext uri="{D42A27DB-BD31-4B8C-83A1-F6EECF244321}">
                <p14:modId xmlns:p14="http://schemas.microsoft.com/office/powerpoint/2010/main" val="698043263"/>
              </p:ext>
            </p:extLst>
          </p:nvPr>
        </p:nvGraphicFramePr>
        <p:xfrm>
          <a:off x="130629" y="1201341"/>
          <a:ext cx="8786948" cy="4664076"/>
        </p:xfrm>
        <a:graphic>
          <a:graphicData uri="http://schemas.openxmlformats.org/drawingml/2006/table">
            <a:tbl>
              <a:tblPr firstRow="1" bandRow="1">
                <a:tableStyleId>{5C22544A-7EE6-4342-B048-85BDC9FD1C3A}</a:tableStyleId>
              </a:tblPr>
              <a:tblGrid>
                <a:gridCol w="1107156">
                  <a:extLst>
                    <a:ext uri="{9D8B030D-6E8A-4147-A177-3AD203B41FA5}">
                      <a16:colId xmlns:a16="http://schemas.microsoft.com/office/drawing/2014/main" xmlns="" val="20000"/>
                    </a:ext>
                  </a:extLst>
                </a:gridCol>
                <a:gridCol w="2867892">
                  <a:extLst>
                    <a:ext uri="{9D8B030D-6E8A-4147-A177-3AD203B41FA5}">
                      <a16:colId xmlns:a16="http://schemas.microsoft.com/office/drawing/2014/main" xmlns="" val="20001"/>
                    </a:ext>
                  </a:extLst>
                </a:gridCol>
                <a:gridCol w="872306">
                  <a:extLst>
                    <a:ext uri="{9D8B030D-6E8A-4147-A177-3AD203B41FA5}">
                      <a16:colId xmlns:a16="http://schemas.microsoft.com/office/drawing/2014/main" xmlns="" val="20002"/>
                    </a:ext>
                  </a:extLst>
                </a:gridCol>
                <a:gridCol w="652873">
                  <a:extLst>
                    <a:ext uri="{9D8B030D-6E8A-4147-A177-3AD203B41FA5}">
                      <a16:colId xmlns:a16="http://schemas.microsoft.com/office/drawing/2014/main" xmlns="" val="20003"/>
                    </a:ext>
                  </a:extLst>
                </a:gridCol>
                <a:gridCol w="554494">
                  <a:extLst>
                    <a:ext uri="{9D8B030D-6E8A-4147-A177-3AD203B41FA5}">
                      <a16:colId xmlns:a16="http://schemas.microsoft.com/office/drawing/2014/main" xmlns="" val="20004"/>
                    </a:ext>
                  </a:extLst>
                </a:gridCol>
                <a:gridCol w="694421">
                  <a:extLst>
                    <a:ext uri="{9D8B030D-6E8A-4147-A177-3AD203B41FA5}">
                      <a16:colId xmlns:a16="http://schemas.microsoft.com/office/drawing/2014/main" xmlns="" val="20005"/>
                    </a:ext>
                  </a:extLst>
                </a:gridCol>
                <a:gridCol w="870858">
                  <a:extLst>
                    <a:ext uri="{9D8B030D-6E8A-4147-A177-3AD203B41FA5}">
                      <a16:colId xmlns:a16="http://schemas.microsoft.com/office/drawing/2014/main" xmlns="" val="20006"/>
                    </a:ext>
                  </a:extLst>
                </a:gridCol>
                <a:gridCol w="1166948">
                  <a:extLst>
                    <a:ext uri="{9D8B030D-6E8A-4147-A177-3AD203B41FA5}">
                      <a16:colId xmlns:a16="http://schemas.microsoft.com/office/drawing/2014/main" xmlns="" val="20007"/>
                    </a:ext>
                  </a:extLst>
                </a:gridCol>
              </a:tblGrid>
              <a:tr h="385428">
                <a:tc>
                  <a:txBody>
                    <a:bodyPr/>
                    <a:lstStyle/>
                    <a:p>
                      <a:pPr>
                        <a:lnSpc>
                          <a:spcPct val="107000"/>
                        </a:lnSpc>
                        <a:spcAft>
                          <a:spcPts val="0"/>
                        </a:spcAft>
                      </a:pPr>
                      <a:r>
                        <a:rPr lang="es-ES_tradnl" sz="1100" kern="1200" dirty="0">
                          <a:solidFill>
                            <a:schemeClr val="tx1"/>
                          </a:solidFill>
                          <a:effectLst/>
                        </a:rPr>
                        <a:t>Programa</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553" marR="67553" marT="0" marB="0">
                    <a:solidFill>
                      <a:srgbClr val="FFC000"/>
                    </a:solidFill>
                  </a:tcPr>
                </a:tc>
                <a:tc>
                  <a:txBody>
                    <a:bodyPr/>
                    <a:lstStyle/>
                    <a:p>
                      <a:pPr>
                        <a:lnSpc>
                          <a:spcPct val="107000"/>
                        </a:lnSpc>
                        <a:spcAft>
                          <a:spcPts val="0"/>
                        </a:spcAft>
                      </a:pPr>
                      <a:r>
                        <a:rPr lang="es-ES_tradnl" sz="1100" kern="1200" dirty="0">
                          <a:solidFill>
                            <a:schemeClr val="tx1"/>
                          </a:solidFill>
                          <a:effectLst/>
                        </a:rPr>
                        <a:t>Objetivo</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553" marR="67553" marT="0" marB="0">
                    <a:solidFill>
                      <a:srgbClr val="FFC000"/>
                    </a:solidFill>
                  </a:tcPr>
                </a:tc>
                <a:tc>
                  <a:txBody>
                    <a:bodyPr/>
                    <a:lstStyle/>
                    <a:p>
                      <a:pPr algn="ctr">
                        <a:lnSpc>
                          <a:spcPct val="107000"/>
                        </a:lnSpc>
                        <a:spcAft>
                          <a:spcPts val="0"/>
                        </a:spcAft>
                      </a:pPr>
                      <a:r>
                        <a:rPr lang="es-ES_tradnl" sz="1100" kern="1200" dirty="0">
                          <a:solidFill>
                            <a:schemeClr val="tx1"/>
                          </a:solidFill>
                          <a:effectLst/>
                        </a:rPr>
                        <a:t>Fem.*</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553" marR="67553" marT="0" marB="0">
                    <a:solidFill>
                      <a:srgbClr val="FFC000"/>
                    </a:solidFill>
                  </a:tcPr>
                </a:tc>
                <a:tc>
                  <a:txBody>
                    <a:bodyPr/>
                    <a:lstStyle/>
                    <a:p>
                      <a:pPr algn="ctr">
                        <a:lnSpc>
                          <a:spcPct val="107000"/>
                        </a:lnSpc>
                        <a:spcAft>
                          <a:spcPts val="0"/>
                        </a:spcAft>
                      </a:pPr>
                      <a:r>
                        <a:rPr lang="es-ES_tradnl" sz="1100" kern="1200" dirty="0">
                          <a:solidFill>
                            <a:schemeClr val="tx1"/>
                          </a:solidFill>
                          <a:effectLst/>
                        </a:rPr>
                        <a:t>Masc.*</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553" marR="67553" marT="0" marB="0">
                    <a:solidFill>
                      <a:srgbClr val="FFC000"/>
                    </a:solidFill>
                  </a:tcPr>
                </a:tc>
                <a:tc>
                  <a:txBody>
                    <a:bodyPr/>
                    <a:lstStyle/>
                    <a:p>
                      <a:pPr algn="ctr">
                        <a:lnSpc>
                          <a:spcPct val="107000"/>
                        </a:lnSpc>
                        <a:spcAft>
                          <a:spcPts val="0"/>
                        </a:spcAft>
                      </a:pPr>
                      <a:r>
                        <a:rPr lang="es-ES_tradnl" sz="1100" kern="1200" dirty="0" err="1">
                          <a:solidFill>
                            <a:schemeClr val="tx1"/>
                          </a:solidFill>
                          <a:effectLst/>
                        </a:rPr>
                        <a:t>Pers</a:t>
                      </a:r>
                      <a:r>
                        <a:rPr lang="es-ES_tradnl" sz="1100" kern="1200" dirty="0">
                          <a:solidFill>
                            <a:schemeClr val="tx1"/>
                          </a:solidFill>
                          <a:effectLst/>
                        </a:rPr>
                        <a:t>. Jurid.*</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553" marR="67553" marT="0" marB="0">
                    <a:solidFill>
                      <a:srgbClr val="FFC000"/>
                    </a:solidFill>
                  </a:tcPr>
                </a:tc>
                <a:tc>
                  <a:txBody>
                    <a:bodyPr/>
                    <a:lstStyle/>
                    <a:p>
                      <a:pPr algn="ctr">
                        <a:lnSpc>
                          <a:spcPct val="107000"/>
                        </a:lnSpc>
                        <a:spcAft>
                          <a:spcPts val="0"/>
                        </a:spcAft>
                      </a:pPr>
                      <a:r>
                        <a:rPr lang="es-ES_tradnl" sz="1100" kern="1200" dirty="0">
                          <a:solidFill>
                            <a:schemeClr val="tx1"/>
                          </a:solidFill>
                          <a:effectLst/>
                        </a:rPr>
                        <a:t>Total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553" marR="67553" marT="0" marB="0">
                    <a:solidFill>
                      <a:srgbClr val="FFC000"/>
                    </a:solidFill>
                  </a:tcPr>
                </a:tc>
                <a:tc>
                  <a:txBody>
                    <a:bodyPr/>
                    <a:lstStyle/>
                    <a:p>
                      <a:pPr algn="ctr">
                        <a:lnSpc>
                          <a:spcPct val="107000"/>
                        </a:lnSpc>
                        <a:spcAft>
                          <a:spcPts val="0"/>
                        </a:spcAft>
                      </a:pPr>
                      <a:r>
                        <a:rPr lang="es-ES_tradnl" sz="1100" kern="1200" dirty="0">
                          <a:solidFill>
                            <a:schemeClr val="tx1"/>
                          </a:solidFill>
                          <a:effectLst/>
                        </a:rPr>
                        <a:t>Presupuesto ejecutado </a:t>
                      </a:r>
                      <a:endParaRPr lang="es-CL" sz="1100" dirty="0">
                        <a:solidFill>
                          <a:schemeClr val="tx1"/>
                        </a:solidFill>
                        <a:effectLst/>
                      </a:endParaRPr>
                    </a:p>
                    <a:p>
                      <a:pPr algn="ctr">
                        <a:lnSpc>
                          <a:spcPct val="107000"/>
                        </a:lnSpc>
                        <a:spcAft>
                          <a:spcPts val="0"/>
                        </a:spcAft>
                      </a:pPr>
                      <a:r>
                        <a:rPr lang="es-ES_tradnl" sz="1100" kern="1200" dirty="0">
                          <a:solidFill>
                            <a:schemeClr val="tx1"/>
                          </a:solidFill>
                          <a:effectLst/>
                        </a:rPr>
                        <a:t>(M$ y %)</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553" marR="67553" marT="0" marB="0">
                    <a:solidFill>
                      <a:srgbClr val="FFC000"/>
                    </a:solidFill>
                  </a:tcPr>
                </a:tc>
                <a:tc>
                  <a:txBody>
                    <a:bodyPr/>
                    <a:lstStyle/>
                    <a:p>
                      <a:pPr algn="ctr">
                        <a:lnSpc>
                          <a:spcPct val="107000"/>
                        </a:lnSpc>
                        <a:spcAft>
                          <a:spcPts val="0"/>
                        </a:spcAft>
                      </a:pPr>
                      <a:r>
                        <a:rPr lang="es-ES_tradnl" sz="1100" kern="1200" dirty="0">
                          <a:solidFill>
                            <a:schemeClr val="tx1"/>
                          </a:solidFill>
                          <a:effectLst/>
                        </a:rPr>
                        <a:t>Composición por </a:t>
                      </a:r>
                      <a:r>
                        <a:rPr lang="es-ES_tradnl" sz="1100" kern="1200" dirty="0" smtClean="0">
                          <a:solidFill>
                            <a:schemeClr val="tx1"/>
                          </a:solidFill>
                          <a:effectLst/>
                        </a:rPr>
                        <a:t>Género</a:t>
                      </a:r>
                      <a:endParaRPr lang="es-CL"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7553" marR="67553" marT="0" marB="0">
                    <a:solidFill>
                      <a:srgbClr val="FFC000"/>
                    </a:solidFill>
                  </a:tcPr>
                </a:tc>
                <a:extLst>
                  <a:ext uri="{0D108BD9-81ED-4DB2-BD59-A6C34878D82A}">
                    <a16:rowId xmlns:a16="http://schemas.microsoft.com/office/drawing/2014/main" xmlns="" val="10000"/>
                  </a:ext>
                </a:extLst>
              </a:tr>
              <a:tr h="1413238">
                <a:tc>
                  <a:txBody>
                    <a:bodyPr/>
                    <a:lstStyle/>
                    <a:p>
                      <a:pPr>
                        <a:lnSpc>
                          <a:spcPct val="107000"/>
                        </a:lnSpc>
                        <a:spcAft>
                          <a:spcPts val="0"/>
                        </a:spcAft>
                      </a:pPr>
                      <a:r>
                        <a:rPr lang="es-ES_tradnl" sz="1100" b="1" kern="1200" dirty="0">
                          <a:effectLst/>
                        </a:rPr>
                        <a:t>Créditos corto plazo </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553" marR="67553" marT="0" marB="0">
                    <a:solidFill>
                      <a:srgbClr val="E8DFA4"/>
                    </a:solidFill>
                  </a:tcPr>
                </a:tc>
                <a:tc>
                  <a:txBody>
                    <a:bodyPr/>
                    <a:lstStyle/>
                    <a:p>
                      <a:pPr algn="just">
                        <a:lnSpc>
                          <a:spcPct val="107000"/>
                        </a:lnSpc>
                        <a:spcAft>
                          <a:spcPts val="800"/>
                        </a:spcAft>
                      </a:pPr>
                      <a:r>
                        <a:rPr lang="es-ES_tradnl" sz="1100" kern="1200" dirty="0">
                          <a:effectLst/>
                        </a:rPr>
                        <a:t>Son créditos con plazo de hasta 359 días, destinados a financiar fundamentalmente el capital de trabajo requerido para desarrollar actividades económicas, cuya capacidad de generación de recursos permita el pago total de la obligación dentro del plazo antes indicado. También se puede financiar activo fijo, siempre y cuando la capacidad de generación de recursos de la inversión financiada permita cancelar el crédito en el plazo otorgado.</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553" marR="67553" marT="0" marB="0">
                    <a:solidFill>
                      <a:srgbClr val="E8DFA4"/>
                    </a:solidFill>
                  </a:tcPr>
                </a:tc>
                <a:tc>
                  <a:txBody>
                    <a:bodyPr/>
                    <a:lstStyle/>
                    <a:p>
                      <a:pPr algn="ctr">
                        <a:lnSpc>
                          <a:spcPct val="107000"/>
                        </a:lnSpc>
                        <a:spcAft>
                          <a:spcPts val="0"/>
                        </a:spcAft>
                      </a:pPr>
                      <a:r>
                        <a:rPr lang="es-ES_tradnl" sz="1100" kern="1200" dirty="0" smtClean="0">
                          <a:effectLst/>
                        </a:rPr>
                        <a:t>Directo: </a:t>
                      </a:r>
                      <a:r>
                        <a:rPr lang="es-ES_tradnl" sz="1100" kern="1200" dirty="0">
                          <a:effectLst/>
                        </a:rPr>
                        <a:t>8.381; </a:t>
                      </a:r>
                      <a:endParaRPr lang="es-CL" sz="1100" dirty="0">
                        <a:effectLst/>
                      </a:endParaRPr>
                    </a:p>
                    <a:p>
                      <a:pPr algn="ctr">
                        <a:lnSpc>
                          <a:spcPct val="107000"/>
                        </a:lnSpc>
                        <a:spcAft>
                          <a:spcPts val="0"/>
                        </a:spcAft>
                      </a:pPr>
                      <a:r>
                        <a:rPr lang="es-ES_tradnl" sz="1100" kern="1200" dirty="0">
                          <a:effectLst/>
                        </a:rPr>
                        <a:t>No </a:t>
                      </a:r>
                      <a:r>
                        <a:rPr lang="es-ES_tradnl" sz="1100" kern="1200" dirty="0" err="1" smtClean="0">
                          <a:effectLst/>
                        </a:rPr>
                        <a:t>op</a:t>
                      </a:r>
                      <a:r>
                        <a:rPr lang="es-ES_tradnl" sz="1100" kern="1200" dirty="0" smtClean="0">
                          <a:effectLst/>
                        </a:rPr>
                        <a:t>: </a:t>
                      </a:r>
                      <a:r>
                        <a:rPr lang="es-ES_tradnl" sz="1100" kern="1200" dirty="0">
                          <a:effectLst/>
                        </a:rPr>
                        <a:t>2.894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553" marR="67553" marT="0" marB="0" anchor="ctr">
                    <a:solidFill>
                      <a:srgbClr val="E8DFA4"/>
                    </a:solidFill>
                  </a:tcPr>
                </a:tc>
                <a:tc>
                  <a:txBody>
                    <a:bodyPr/>
                    <a:lstStyle/>
                    <a:p>
                      <a:pPr algn="ctr">
                        <a:lnSpc>
                          <a:spcPct val="107000"/>
                        </a:lnSpc>
                        <a:spcAft>
                          <a:spcPts val="0"/>
                        </a:spcAft>
                      </a:pPr>
                      <a:r>
                        <a:rPr lang="es-ES_tradnl" sz="1100" kern="1200" dirty="0" smtClean="0">
                          <a:effectLst/>
                        </a:rPr>
                        <a:t>Directo: </a:t>
                      </a:r>
                      <a:r>
                        <a:rPr lang="es-ES_tradnl" sz="1100" kern="1200" dirty="0">
                          <a:effectLst/>
                        </a:rPr>
                        <a:t>14.378; </a:t>
                      </a:r>
                      <a:endParaRPr lang="es-CL" sz="1100" dirty="0">
                        <a:effectLst/>
                      </a:endParaRPr>
                    </a:p>
                    <a:p>
                      <a:pPr algn="ctr">
                        <a:lnSpc>
                          <a:spcPct val="107000"/>
                        </a:lnSpc>
                        <a:spcAft>
                          <a:spcPts val="0"/>
                        </a:spcAft>
                      </a:pPr>
                      <a:r>
                        <a:rPr lang="es-ES_tradnl" sz="1100" kern="1200" dirty="0">
                          <a:effectLst/>
                        </a:rPr>
                        <a:t>No </a:t>
                      </a:r>
                      <a:r>
                        <a:rPr lang="es-ES_tradnl" sz="1100" kern="1200" dirty="0" err="1" smtClean="0">
                          <a:effectLst/>
                        </a:rPr>
                        <a:t>op</a:t>
                      </a:r>
                      <a:r>
                        <a:rPr lang="es-ES_tradnl" sz="1100" kern="1200" dirty="0" smtClean="0">
                          <a:effectLst/>
                        </a:rPr>
                        <a:t>: </a:t>
                      </a:r>
                      <a:r>
                        <a:rPr lang="es-ES_tradnl" sz="1100" kern="1200" dirty="0">
                          <a:effectLst/>
                        </a:rPr>
                        <a:t>6.937</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553" marR="67553" marT="0" marB="0" anchor="ctr">
                    <a:solidFill>
                      <a:srgbClr val="E8DFA4"/>
                    </a:solidFill>
                  </a:tcPr>
                </a:tc>
                <a:tc>
                  <a:txBody>
                    <a:bodyPr/>
                    <a:lstStyle/>
                    <a:p>
                      <a:pPr algn="ctr">
                        <a:lnSpc>
                          <a:spcPct val="107000"/>
                        </a:lnSpc>
                        <a:spcAft>
                          <a:spcPts val="0"/>
                        </a:spcAft>
                      </a:pPr>
                      <a:r>
                        <a:rPr lang="es-ES_tradnl" sz="1100" kern="1200" dirty="0">
                          <a:effectLst/>
                        </a:rPr>
                        <a:t>52</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553" marR="67553" marT="0" marB="0" anchor="ctr">
                    <a:solidFill>
                      <a:srgbClr val="E8DFA4"/>
                    </a:solidFill>
                  </a:tcPr>
                </a:tc>
                <a:tc>
                  <a:txBody>
                    <a:bodyPr/>
                    <a:lstStyle/>
                    <a:p>
                      <a:pPr algn="ctr">
                        <a:lnSpc>
                          <a:spcPct val="107000"/>
                        </a:lnSpc>
                        <a:spcAft>
                          <a:spcPts val="0"/>
                        </a:spcAft>
                      </a:pPr>
                      <a:r>
                        <a:rPr lang="es-ES_tradnl" sz="1100" kern="1200" dirty="0" smtClean="0">
                          <a:effectLst/>
                        </a:rPr>
                        <a:t>Directo: </a:t>
                      </a:r>
                      <a:r>
                        <a:rPr lang="es-ES_tradnl" sz="1100" kern="1200" dirty="0">
                          <a:effectLst/>
                        </a:rPr>
                        <a:t>22.759; </a:t>
                      </a:r>
                      <a:endParaRPr lang="es-CL" sz="1100" dirty="0">
                        <a:effectLst/>
                      </a:endParaRPr>
                    </a:p>
                    <a:p>
                      <a:pPr algn="ctr">
                        <a:lnSpc>
                          <a:spcPct val="107000"/>
                        </a:lnSpc>
                        <a:spcAft>
                          <a:spcPts val="0"/>
                        </a:spcAft>
                      </a:pPr>
                      <a:r>
                        <a:rPr lang="es-ES_tradnl" sz="1100" kern="1200" dirty="0">
                          <a:effectLst/>
                        </a:rPr>
                        <a:t>No </a:t>
                      </a:r>
                      <a:r>
                        <a:rPr lang="es-ES_tradnl" sz="1100" kern="1200" dirty="0" err="1" smtClean="0">
                          <a:effectLst/>
                        </a:rPr>
                        <a:t>op</a:t>
                      </a:r>
                      <a:r>
                        <a:rPr lang="es-ES_tradnl" sz="1100" kern="1200" dirty="0" smtClean="0">
                          <a:effectLst/>
                        </a:rPr>
                        <a:t>: </a:t>
                      </a:r>
                      <a:r>
                        <a:rPr lang="es-ES_tradnl" sz="1100" kern="1200" dirty="0">
                          <a:effectLst/>
                        </a:rPr>
                        <a:t>9.831</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553" marR="67553" marT="0" marB="0" anchor="ctr">
                    <a:solidFill>
                      <a:srgbClr val="E8DFA4"/>
                    </a:solidFill>
                  </a:tcPr>
                </a:tc>
                <a:tc>
                  <a:txBody>
                    <a:bodyPr/>
                    <a:lstStyle/>
                    <a:p>
                      <a:pPr algn="ctr">
                        <a:lnSpc>
                          <a:spcPct val="107000"/>
                        </a:lnSpc>
                        <a:spcAft>
                          <a:spcPts val="0"/>
                        </a:spcAft>
                      </a:pPr>
                      <a:r>
                        <a:rPr lang="es-ES_tradnl" sz="1100" kern="1200" dirty="0">
                          <a:effectLst/>
                        </a:rPr>
                        <a:t>54.579.612</a:t>
                      </a:r>
                      <a:endParaRPr lang="es-CL" sz="1100" dirty="0">
                        <a:effectLst/>
                      </a:endParaRPr>
                    </a:p>
                    <a:p>
                      <a:pPr algn="ctr">
                        <a:lnSpc>
                          <a:spcPct val="107000"/>
                        </a:lnSpc>
                        <a:spcAft>
                          <a:spcPts val="0"/>
                        </a:spcAft>
                      </a:pPr>
                      <a:r>
                        <a:rPr lang="es-ES_tradnl" sz="1100" kern="1200" dirty="0">
                          <a:effectLst/>
                        </a:rPr>
                        <a:t>(98,39%)</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553" marR="67553" marT="0" marB="0" anchor="ctr">
                    <a:solidFill>
                      <a:srgbClr val="E8DFA4"/>
                    </a:solidFill>
                  </a:tcPr>
                </a:tc>
                <a:tc>
                  <a:txBody>
                    <a:bodyPr/>
                    <a:lstStyle/>
                    <a:p>
                      <a:pPr algn="ctr">
                        <a:lnSpc>
                          <a:spcPct val="107000"/>
                        </a:lnSpc>
                        <a:spcAft>
                          <a:spcPts val="0"/>
                        </a:spcAft>
                      </a:pPr>
                      <a:r>
                        <a:rPr lang="es-ES_tradnl" sz="1100" kern="1200" dirty="0">
                          <a:effectLst/>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553" marR="67553" marT="0" marB="0" anchor="ctr">
                    <a:solidFill>
                      <a:srgbClr val="E8DFA4"/>
                    </a:solidFill>
                  </a:tcPr>
                </a:tc>
                <a:extLst>
                  <a:ext uri="{0D108BD9-81ED-4DB2-BD59-A6C34878D82A}">
                    <a16:rowId xmlns:a16="http://schemas.microsoft.com/office/drawing/2014/main" xmlns="" val="10001"/>
                  </a:ext>
                </a:extLst>
              </a:tr>
              <a:tr h="1798666">
                <a:tc>
                  <a:txBody>
                    <a:bodyPr/>
                    <a:lstStyle/>
                    <a:p>
                      <a:pPr>
                        <a:lnSpc>
                          <a:spcPct val="107000"/>
                        </a:lnSpc>
                        <a:spcAft>
                          <a:spcPts val="0"/>
                        </a:spcAft>
                      </a:pPr>
                      <a:r>
                        <a:rPr lang="es-ES_tradnl" sz="1100" b="1" kern="1200" dirty="0">
                          <a:effectLst/>
                        </a:rPr>
                        <a:t>Créditos largo plazo </a:t>
                      </a:r>
                      <a:endParaRPr lang="es-CL"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7553" marR="67553" marT="0" marB="0">
                    <a:solidFill>
                      <a:schemeClr val="accent6">
                        <a:lumMod val="20000"/>
                        <a:lumOff val="80000"/>
                      </a:schemeClr>
                    </a:solidFill>
                  </a:tcPr>
                </a:tc>
                <a:tc>
                  <a:txBody>
                    <a:bodyPr/>
                    <a:lstStyle/>
                    <a:p>
                      <a:pPr algn="just">
                        <a:lnSpc>
                          <a:spcPct val="107000"/>
                        </a:lnSpc>
                        <a:spcAft>
                          <a:spcPts val="800"/>
                        </a:spcAft>
                      </a:pPr>
                      <a:r>
                        <a:rPr lang="es-ES_tradnl" sz="1100" kern="1200" dirty="0">
                          <a:effectLst/>
                        </a:rPr>
                        <a:t>Son créditos cuya capacidad de generación de recursos para pagar la obligación requiere de un plazo superior a 359 días, con un máximo de 10 años, incluido el periodo de gracia que pudiere haberse establecido en el estudio del flujo de caja proyectado. Estos créditos están destinados a financiar fundamentalmente inversiones en activos fijos, incluido el capital de trabajo determinado en el respectivo proyecto. También financian el capital de trabajo de actividades cuya capacidad de generación de recursos no permite el pago total dentro de los 359 días de plazo.</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553" marR="67553" marT="0" marB="0">
                    <a:solidFill>
                      <a:schemeClr val="accent6">
                        <a:lumMod val="20000"/>
                        <a:lumOff val="80000"/>
                      </a:schemeClr>
                    </a:solidFill>
                  </a:tcPr>
                </a:tc>
                <a:tc>
                  <a:txBody>
                    <a:bodyPr/>
                    <a:lstStyle/>
                    <a:p>
                      <a:pPr algn="ctr">
                        <a:lnSpc>
                          <a:spcPct val="107000"/>
                        </a:lnSpc>
                        <a:spcAft>
                          <a:spcPts val="0"/>
                        </a:spcAft>
                      </a:pPr>
                      <a:r>
                        <a:rPr lang="es-ES_tradnl" sz="1100" kern="1200" dirty="0" smtClean="0">
                          <a:effectLst/>
                        </a:rPr>
                        <a:t>Directo: </a:t>
                      </a:r>
                      <a:r>
                        <a:rPr lang="es-ES_tradnl" sz="1100" kern="1200" dirty="0">
                          <a:effectLst/>
                        </a:rPr>
                        <a:t>4.040; </a:t>
                      </a:r>
                      <a:endParaRPr lang="es-CL" sz="1100" dirty="0">
                        <a:effectLst/>
                      </a:endParaRPr>
                    </a:p>
                    <a:p>
                      <a:pPr algn="ctr">
                        <a:lnSpc>
                          <a:spcPct val="107000"/>
                        </a:lnSpc>
                        <a:spcAft>
                          <a:spcPts val="0"/>
                        </a:spcAft>
                      </a:pPr>
                      <a:r>
                        <a:rPr lang="es-ES_tradnl" sz="1100" kern="1200" dirty="0">
                          <a:effectLst/>
                        </a:rPr>
                        <a:t>No </a:t>
                      </a:r>
                      <a:r>
                        <a:rPr lang="es-ES_tradnl" sz="1100" kern="1200" dirty="0" err="1" smtClean="0">
                          <a:effectLst/>
                        </a:rPr>
                        <a:t>op</a:t>
                      </a:r>
                      <a:r>
                        <a:rPr lang="es-ES_tradnl" sz="1100" kern="1200" dirty="0" smtClean="0">
                          <a:effectLst/>
                        </a:rPr>
                        <a:t>: </a:t>
                      </a:r>
                      <a:r>
                        <a:rPr lang="es-ES_tradnl" sz="1100" kern="1200" dirty="0">
                          <a:effectLst/>
                        </a:rPr>
                        <a:t>7.074 </a:t>
                      </a:r>
                      <a:endParaRPr lang="es-CL" sz="1100" dirty="0">
                        <a:effectLst/>
                      </a:endParaRPr>
                    </a:p>
                    <a:p>
                      <a:pPr algn="ctr">
                        <a:lnSpc>
                          <a:spcPct val="107000"/>
                        </a:lnSpc>
                        <a:spcAft>
                          <a:spcPts val="0"/>
                        </a:spcAft>
                      </a:pPr>
                      <a:r>
                        <a:rPr lang="es-ES_tradnl" sz="1100" kern="1200" dirty="0">
                          <a:effectLst/>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553" marR="67553" marT="0" marB="0" anchor="ctr">
                    <a:solidFill>
                      <a:schemeClr val="accent6">
                        <a:lumMod val="20000"/>
                        <a:lumOff val="80000"/>
                      </a:schemeClr>
                    </a:solidFill>
                  </a:tcPr>
                </a:tc>
                <a:tc>
                  <a:txBody>
                    <a:bodyPr/>
                    <a:lstStyle/>
                    <a:p>
                      <a:pPr algn="ctr">
                        <a:lnSpc>
                          <a:spcPct val="107000"/>
                        </a:lnSpc>
                        <a:spcAft>
                          <a:spcPts val="0"/>
                        </a:spcAft>
                      </a:pPr>
                      <a:r>
                        <a:rPr lang="es-ES_tradnl" sz="1100" kern="1200" dirty="0" smtClean="0">
                          <a:effectLst/>
                        </a:rPr>
                        <a:t>Directo: </a:t>
                      </a:r>
                      <a:r>
                        <a:rPr lang="es-ES_tradnl" sz="1100" kern="1200" dirty="0">
                          <a:effectLst/>
                        </a:rPr>
                        <a:t>5.447;</a:t>
                      </a:r>
                      <a:endParaRPr lang="es-CL" sz="1100" dirty="0">
                        <a:effectLst/>
                      </a:endParaRPr>
                    </a:p>
                    <a:p>
                      <a:pPr algn="ctr">
                        <a:lnSpc>
                          <a:spcPct val="107000"/>
                        </a:lnSpc>
                        <a:spcAft>
                          <a:spcPts val="0"/>
                        </a:spcAft>
                      </a:pPr>
                      <a:r>
                        <a:rPr lang="es-ES_tradnl" sz="1100" kern="1200" dirty="0">
                          <a:effectLst/>
                        </a:rPr>
                        <a:t> No </a:t>
                      </a:r>
                      <a:r>
                        <a:rPr lang="es-ES_tradnl" sz="1100" kern="1200" dirty="0" err="1" smtClean="0">
                          <a:effectLst/>
                        </a:rPr>
                        <a:t>op</a:t>
                      </a:r>
                      <a:r>
                        <a:rPr lang="es-ES_tradnl" sz="1100" kern="1200" dirty="0" smtClean="0">
                          <a:effectLst/>
                        </a:rPr>
                        <a:t>: </a:t>
                      </a:r>
                      <a:r>
                        <a:rPr lang="es-ES_tradnl" sz="1100" kern="1200" dirty="0">
                          <a:effectLst/>
                        </a:rPr>
                        <a:t>11.043 </a:t>
                      </a:r>
                      <a:endParaRPr lang="es-CL" sz="1100" dirty="0">
                        <a:effectLst/>
                      </a:endParaRPr>
                    </a:p>
                    <a:p>
                      <a:pPr algn="ctr">
                        <a:lnSpc>
                          <a:spcPct val="107000"/>
                        </a:lnSpc>
                        <a:spcAft>
                          <a:spcPts val="0"/>
                        </a:spcAft>
                      </a:pPr>
                      <a:r>
                        <a:rPr lang="es-ES_tradnl" sz="1100" kern="1200" dirty="0">
                          <a:effectLst/>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553" marR="67553" marT="0" marB="0" anchor="ctr">
                    <a:solidFill>
                      <a:schemeClr val="accent6">
                        <a:lumMod val="20000"/>
                        <a:lumOff val="80000"/>
                      </a:schemeClr>
                    </a:solidFill>
                  </a:tcPr>
                </a:tc>
                <a:tc>
                  <a:txBody>
                    <a:bodyPr/>
                    <a:lstStyle/>
                    <a:p>
                      <a:pPr algn="ctr">
                        <a:lnSpc>
                          <a:spcPct val="107000"/>
                        </a:lnSpc>
                        <a:spcAft>
                          <a:spcPts val="0"/>
                        </a:spcAft>
                      </a:pPr>
                      <a:r>
                        <a:rPr lang="es-ES_tradnl" sz="1100" kern="1200" dirty="0">
                          <a:effectLst/>
                        </a:rPr>
                        <a:t>38</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553" marR="67553" marT="0" marB="0" anchor="ctr">
                    <a:solidFill>
                      <a:schemeClr val="accent6">
                        <a:lumMod val="20000"/>
                        <a:lumOff val="80000"/>
                      </a:schemeClr>
                    </a:solidFill>
                  </a:tcPr>
                </a:tc>
                <a:tc>
                  <a:txBody>
                    <a:bodyPr/>
                    <a:lstStyle/>
                    <a:p>
                      <a:pPr algn="ctr">
                        <a:lnSpc>
                          <a:spcPct val="107000"/>
                        </a:lnSpc>
                        <a:spcAft>
                          <a:spcPts val="0"/>
                        </a:spcAft>
                      </a:pPr>
                      <a:r>
                        <a:rPr lang="es-ES_tradnl" sz="1100" kern="1200" dirty="0" smtClean="0">
                          <a:effectLst/>
                        </a:rPr>
                        <a:t>Directo: </a:t>
                      </a:r>
                      <a:r>
                        <a:rPr lang="es-ES_tradnl" sz="1100" kern="1200" dirty="0">
                          <a:effectLst/>
                        </a:rPr>
                        <a:t>9.487; </a:t>
                      </a:r>
                      <a:endParaRPr lang="es-CL" sz="1100" dirty="0">
                        <a:effectLst/>
                      </a:endParaRPr>
                    </a:p>
                    <a:p>
                      <a:pPr algn="ctr">
                        <a:lnSpc>
                          <a:spcPct val="107000"/>
                        </a:lnSpc>
                        <a:spcAft>
                          <a:spcPts val="0"/>
                        </a:spcAft>
                      </a:pPr>
                      <a:r>
                        <a:rPr lang="es-ES_tradnl" sz="1100" kern="1200" dirty="0">
                          <a:effectLst/>
                        </a:rPr>
                        <a:t>No </a:t>
                      </a:r>
                      <a:r>
                        <a:rPr lang="es-ES_tradnl" sz="1100" kern="1200" dirty="0" err="1" smtClean="0">
                          <a:effectLst/>
                        </a:rPr>
                        <a:t>op</a:t>
                      </a:r>
                      <a:r>
                        <a:rPr lang="es-ES_tradnl" sz="1100" kern="1200" dirty="0" smtClean="0">
                          <a:effectLst/>
                        </a:rPr>
                        <a:t>: </a:t>
                      </a:r>
                      <a:r>
                        <a:rPr lang="es-ES_tradnl" sz="1100" kern="1200" dirty="0">
                          <a:effectLst/>
                        </a:rPr>
                        <a:t>18.117 </a:t>
                      </a:r>
                      <a:endParaRPr lang="es-CL" sz="1100" dirty="0">
                        <a:effectLst/>
                      </a:endParaRPr>
                    </a:p>
                    <a:p>
                      <a:pPr algn="ctr">
                        <a:lnSpc>
                          <a:spcPct val="107000"/>
                        </a:lnSpc>
                        <a:spcAft>
                          <a:spcPts val="0"/>
                        </a:spcAft>
                      </a:pPr>
                      <a:r>
                        <a:rPr lang="es-ES_tradnl" sz="1100" kern="1200" dirty="0">
                          <a:effectLst/>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553" marR="67553" marT="0" marB="0" anchor="ctr">
                    <a:solidFill>
                      <a:schemeClr val="accent6">
                        <a:lumMod val="20000"/>
                        <a:lumOff val="80000"/>
                      </a:schemeClr>
                    </a:solidFill>
                  </a:tcPr>
                </a:tc>
                <a:tc>
                  <a:txBody>
                    <a:bodyPr/>
                    <a:lstStyle/>
                    <a:p>
                      <a:pPr algn="ctr">
                        <a:lnSpc>
                          <a:spcPct val="107000"/>
                        </a:lnSpc>
                        <a:spcAft>
                          <a:spcPts val="0"/>
                        </a:spcAft>
                      </a:pPr>
                      <a:r>
                        <a:rPr lang="es-CL" sz="1100" kern="1200" dirty="0">
                          <a:effectLst/>
                        </a:rPr>
                        <a:t>25.268.274</a:t>
                      </a:r>
                      <a:endParaRPr lang="es-CL" sz="1100" dirty="0">
                        <a:effectLst/>
                      </a:endParaRPr>
                    </a:p>
                    <a:p>
                      <a:pPr algn="ctr">
                        <a:lnSpc>
                          <a:spcPct val="107000"/>
                        </a:lnSpc>
                        <a:spcAft>
                          <a:spcPts val="0"/>
                        </a:spcAft>
                      </a:pPr>
                      <a:r>
                        <a:rPr lang="es-CL" sz="1100" kern="1200" dirty="0">
                          <a:effectLst/>
                        </a:rPr>
                        <a:t>(99,49%)</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553" marR="67553" marT="0" marB="0" anchor="ctr">
                    <a:solidFill>
                      <a:schemeClr val="accent6">
                        <a:lumMod val="20000"/>
                        <a:lumOff val="80000"/>
                      </a:schemeClr>
                    </a:solidFill>
                  </a:tcPr>
                </a:tc>
                <a:tc>
                  <a:txBody>
                    <a:bodyPr/>
                    <a:lstStyle/>
                    <a:p>
                      <a:pPr algn="ctr">
                        <a:lnSpc>
                          <a:spcPct val="107000"/>
                        </a:lnSpc>
                        <a:spcAft>
                          <a:spcPts val="0"/>
                        </a:spcAft>
                      </a:pPr>
                      <a:r>
                        <a:rPr lang="es-CL" sz="1100" kern="1200" dirty="0">
                          <a:effectLst/>
                        </a:rPr>
                        <a:t> </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7553" marR="67553" marT="0" marB="0" anchor="ctr">
                    <a:solidFill>
                      <a:schemeClr val="accent6">
                        <a:lumMod val="20000"/>
                        <a:lumOff val="80000"/>
                      </a:schemeClr>
                    </a:solidFill>
                  </a:tcPr>
                </a:tc>
                <a:extLst>
                  <a:ext uri="{0D108BD9-81ED-4DB2-BD59-A6C34878D82A}">
                    <a16:rowId xmlns:a16="http://schemas.microsoft.com/office/drawing/2014/main" xmlns="" val="10002"/>
                  </a:ext>
                </a:extLst>
              </a:tr>
            </a:tbl>
          </a:graphicData>
        </a:graphic>
      </p:graphicFrame>
      <p:graphicFrame>
        <p:nvGraphicFramePr>
          <p:cNvPr id="8" name="Gráfico 7"/>
          <p:cNvGraphicFramePr/>
          <p:nvPr>
            <p:extLst>
              <p:ext uri="{D42A27DB-BD31-4B8C-83A1-F6EECF244321}">
                <p14:modId xmlns:p14="http://schemas.microsoft.com/office/powerpoint/2010/main" val="2888017467"/>
              </p:ext>
            </p:extLst>
          </p:nvPr>
        </p:nvGraphicFramePr>
        <p:xfrm>
          <a:off x="7827035" y="2480310"/>
          <a:ext cx="848995" cy="63246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Gráfico 8"/>
          <p:cNvGraphicFramePr/>
          <p:nvPr>
            <p:extLst>
              <p:ext uri="{D42A27DB-BD31-4B8C-83A1-F6EECF244321}">
                <p14:modId xmlns:p14="http://schemas.microsoft.com/office/powerpoint/2010/main" val="340060231"/>
              </p:ext>
            </p:extLst>
          </p:nvPr>
        </p:nvGraphicFramePr>
        <p:xfrm>
          <a:off x="7827034" y="4489767"/>
          <a:ext cx="1003815" cy="682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00120936"/>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16758" y="293340"/>
            <a:ext cx="7670042" cy="1143000"/>
          </a:xfrm>
        </p:spPr>
        <p:txBody>
          <a:bodyPr>
            <a:noAutofit/>
          </a:bodyPr>
          <a:lstStyle/>
          <a:p>
            <a:r>
              <a:rPr lang="es-CL" sz="2800" dirty="0">
                <a:solidFill>
                  <a:srgbClr val="333333"/>
                </a:solidFill>
                <a:latin typeface="Berlin Sans FB" panose="020E0602020502020306" pitchFamily="34" charset="0"/>
                <a:ea typeface="+mn-ea"/>
                <a:cs typeface="+mn-cs"/>
              </a:rPr>
              <a:t>Plataforma de </a:t>
            </a:r>
            <a:r>
              <a:rPr lang="es-CL" sz="2800" dirty="0" smtClean="0">
                <a:solidFill>
                  <a:srgbClr val="333333"/>
                </a:solidFill>
                <a:latin typeface="Berlin Sans FB" panose="020E0602020502020306" pitchFamily="34" charset="0"/>
                <a:ea typeface="+mn-ea"/>
                <a:cs typeface="+mn-cs"/>
              </a:rPr>
              <a:t>Servicios: Programas </a:t>
            </a:r>
            <a:r>
              <a:rPr lang="es-CL" sz="2800" dirty="0">
                <a:solidFill>
                  <a:srgbClr val="333333"/>
                </a:solidFill>
                <a:latin typeface="Berlin Sans FB" panose="020E0602020502020306" pitchFamily="34" charset="0"/>
                <a:ea typeface="+mn-ea"/>
                <a:cs typeface="+mn-cs"/>
              </a:rPr>
              <a:t>de </a:t>
            </a:r>
            <a:r>
              <a:rPr lang="es-CL" sz="2800" dirty="0" smtClean="0">
                <a:solidFill>
                  <a:srgbClr val="333333"/>
                </a:solidFill>
                <a:latin typeface="Berlin Sans FB" panose="020E0602020502020306" pitchFamily="34" charset="0"/>
                <a:ea typeface="+mn-ea"/>
                <a:cs typeface="+mn-cs"/>
              </a:rPr>
              <a:t>Seguros </a:t>
            </a:r>
            <a:r>
              <a:rPr lang="es-CL" sz="2800" dirty="0" smtClean="0"/>
              <a:t/>
            </a:r>
            <a:br>
              <a:rPr lang="es-CL" sz="2800" dirty="0" smtClean="0"/>
            </a:br>
            <a:endParaRPr lang="es-CL" sz="2800" dirty="0"/>
          </a:p>
        </p:txBody>
      </p:sp>
      <p:graphicFrame>
        <p:nvGraphicFramePr>
          <p:cNvPr id="3" name="Tabla 2"/>
          <p:cNvGraphicFramePr>
            <a:graphicFrameLocks noGrp="1"/>
          </p:cNvGraphicFramePr>
          <p:nvPr>
            <p:extLst>
              <p:ext uri="{D42A27DB-BD31-4B8C-83A1-F6EECF244321}">
                <p14:modId xmlns:p14="http://schemas.microsoft.com/office/powerpoint/2010/main" val="3308733983"/>
              </p:ext>
            </p:extLst>
          </p:nvPr>
        </p:nvGraphicFramePr>
        <p:xfrm>
          <a:off x="457200" y="1417638"/>
          <a:ext cx="8229600" cy="3611880"/>
        </p:xfrm>
        <a:graphic>
          <a:graphicData uri="http://schemas.openxmlformats.org/drawingml/2006/table">
            <a:tbl>
              <a:tblPr firstRow="1" bandRow="1">
                <a:tableStyleId>{5C22544A-7EE6-4342-B048-85BDC9FD1C3A}</a:tableStyleId>
              </a:tblPr>
              <a:tblGrid>
                <a:gridCol w="1955494">
                  <a:extLst>
                    <a:ext uri="{9D8B030D-6E8A-4147-A177-3AD203B41FA5}">
                      <a16:colId xmlns:a16="http://schemas.microsoft.com/office/drawing/2014/main" xmlns="" val="20000"/>
                    </a:ext>
                  </a:extLst>
                </a:gridCol>
                <a:gridCol w="4043190">
                  <a:extLst>
                    <a:ext uri="{9D8B030D-6E8A-4147-A177-3AD203B41FA5}">
                      <a16:colId xmlns:a16="http://schemas.microsoft.com/office/drawing/2014/main" xmlns="" val="20001"/>
                    </a:ext>
                  </a:extLst>
                </a:gridCol>
                <a:gridCol w="1235097">
                  <a:extLst>
                    <a:ext uri="{9D8B030D-6E8A-4147-A177-3AD203B41FA5}">
                      <a16:colId xmlns:a16="http://schemas.microsoft.com/office/drawing/2014/main" xmlns="" val="20002"/>
                    </a:ext>
                  </a:extLst>
                </a:gridCol>
                <a:gridCol w="995819">
                  <a:extLst>
                    <a:ext uri="{9D8B030D-6E8A-4147-A177-3AD203B41FA5}">
                      <a16:colId xmlns:a16="http://schemas.microsoft.com/office/drawing/2014/main" xmlns="" val="20003"/>
                    </a:ext>
                  </a:extLst>
                </a:gridCol>
              </a:tblGrid>
              <a:tr h="370840">
                <a:tc>
                  <a:txBody>
                    <a:bodyPr/>
                    <a:lstStyle/>
                    <a:p>
                      <a:pPr algn="ctr"/>
                      <a:endParaRPr lang="es-ES_tradnl" sz="1200" b="1" dirty="0" smtClean="0"/>
                    </a:p>
                    <a:p>
                      <a:pPr algn="ctr"/>
                      <a:r>
                        <a:rPr lang="es-ES_tradnl" sz="1200" b="1" dirty="0" smtClean="0"/>
                        <a:t>Programa</a:t>
                      </a:r>
                      <a:endParaRPr lang="es-ES_tradnl" sz="1200" b="1" dirty="0"/>
                    </a:p>
                  </a:txBody>
                  <a:tcPr>
                    <a:solidFill>
                      <a:srgbClr val="C00000"/>
                    </a:solidFill>
                  </a:tcPr>
                </a:tc>
                <a:tc>
                  <a:txBody>
                    <a:bodyPr/>
                    <a:lstStyle/>
                    <a:p>
                      <a:pPr algn="ctr"/>
                      <a:endParaRPr lang="es-ES_tradnl" sz="1200" b="1" dirty="0" smtClean="0"/>
                    </a:p>
                    <a:p>
                      <a:pPr algn="ctr"/>
                      <a:r>
                        <a:rPr lang="es-ES_tradnl" sz="1200" b="1" dirty="0" smtClean="0"/>
                        <a:t>Objetivo</a:t>
                      </a:r>
                      <a:endParaRPr lang="es-ES_tradnl" sz="1200" b="1" dirty="0"/>
                    </a:p>
                  </a:txBody>
                  <a:tcPr>
                    <a:solidFill>
                      <a:srgbClr val="C00000"/>
                    </a:solidFill>
                  </a:tcPr>
                </a:tc>
                <a:tc>
                  <a:txBody>
                    <a:bodyPr/>
                    <a:lstStyle/>
                    <a:p>
                      <a:pPr algn="ctr"/>
                      <a:endParaRPr lang="es-ES_tradnl" sz="1200" b="1" dirty="0" smtClean="0"/>
                    </a:p>
                    <a:p>
                      <a:pPr algn="ctr"/>
                      <a:r>
                        <a:rPr lang="es-ES_tradnl" sz="1200" b="1" dirty="0" smtClean="0"/>
                        <a:t>Número de pólizas</a:t>
                      </a:r>
                      <a:endParaRPr lang="es-ES_tradnl" sz="1200" b="1" dirty="0"/>
                    </a:p>
                  </a:txBody>
                  <a:tcPr>
                    <a:solidFill>
                      <a:srgbClr val="C00000"/>
                    </a:solidFill>
                  </a:tcPr>
                </a:tc>
                <a:tc>
                  <a:txBody>
                    <a:bodyPr/>
                    <a:lstStyle/>
                    <a:p>
                      <a:pPr algn="ctr"/>
                      <a:endParaRPr lang="es-ES_tradnl" sz="1200" b="1" dirty="0" smtClean="0"/>
                    </a:p>
                    <a:p>
                      <a:pPr algn="ctr"/>
                      <a:r>
                        <a:rPr lang="es-ES_tradnl" sz="1200" b="1" dirty="0" smtClean="0"/>
                        <a:t>Presupuesto ejecutado (M$ y %)</a:t>
                      </a:r>
                      <a:endParaRPr lang="es-ES_tradnl" sz="1200" b="1" dirty="0"/>
                    </a:p>
                  </a:txBody>
                  <a:tcPr>
                    <a:solidFill>
                      <a:srgbClr val="C00000"/>
                    </a:solidFill>
                  </a:tcPr>
                </a:tc>
                <a:extLst>
                  <a:ext uri="{0D108BD9-81ED-4DB2-BD59-A6C34878D82A}">
                    <a16:rowId xmlns:a16="http://schemas.microsoft.com/office/drawing/2014/main" xmlns="" val="10000"/>
                  </a:ext>
                </a:extLst>
              </a:tr>
              <a:tr h="370840">
                <a:tc>
                  <a:txBody>
                    <a:bodyPr/>
                    <a:lstStyle/>
                    <a:p>
                      <a:r>
                        <a:rPr lang="es-ES_tradnl" sz="1100" dirty="0" smtClean="0"/>
                        <a:t>Programa de apoyo para la contratación de Seguro</a:t>
                      </a:r>
                      <a:r>
                        <a:rPr lang="es-ES_tradnl" sz="1100" baseline="0" dirty="0" smtClean="0"/>
                        <a:t> Ganadero</a:t>
                      </a:r>
                      <a:endParaRPr lang="es-ES_tradnl" sz="1100" dirty="0"/>
                    </a:p>
                  </a:txBody>
                  <a:tcPr>
                    <a:solidFill>
                      <a:schemeClr val="accent2">
                        <a:lumMod val="40000"/>
                        <a:lumOff val="60000"/>
                      </a:schemeClr>
                    </a:solidFill>
                  </a:tcPr>
                </a:tc>
                <a:tc>
                  <a:txBody>
                    <a:bodyPr/>
                    <a:lstStyle/>
                    <a:p>
                      <a:pPr algn="just"/>
                      <a:r>
                        <a:rPr lang="es-CL" sz="1100" dirty="0" smtClean="0">
                          <a:solidFill>
                            <a:schemeClr val="tx2">
                              <a:lumMod val="50000"/>
                            </a:schemeClr>
                          </a:solidFill>
                        </a:rPr>
                        <a:t>Brindar, mediante el contrato con la compañía aseguradora, protección frente a la muerte, enfermedades y robo de los animales, entre otras cosas, según la cobertura disponible en la póliza, tratando de reparar en parte o en su totalidad las consecuencias materiales negativas causadas en la masa ganadera asegurada por efectos del siniestro.</a:t>
                      </a:r>
                      <a:endParaRPr lang="es-CL" sz="1100" dirty="0">
                        <a:solidFill>
                          <a:schemeClr val="tx2">
                            <a:lumMod val="50000"/>
                          </a:schemeClr>
                        </a:solidFill>
                      </a:endParaRPr>
                    </a:p>
                  </a:txBody>
                  <a:tcPr>
                    <a:solidFill>
                      <a:schemeClr val="accent2">
                        <a:lumMod val="40000"/>
                        <a:lumOff val="60000"/>
                      </a:schemeClr>
                    </a:solidFill>
                  </a:tcPr>
                </a:tc>
                <a:tc>
                  <a:txBody>
                    <a:bodyPr/>
                    <a:lstStyle/>
                    <a:p>
                      <a:pPr algn="ctr"/>
                      <a:endParaRPr lang="es-ES_tradnl" sz="1100" kern="1200" dirty="0" smtClean="0">
                        <a:solidFill>
                          <a:schemeClr val="dk1"/>
                        </a:solidFill>
                        <a:latin typeface="+mn-lt"/>
                        <a:ea typeface="+mn-ea"/>
                        <a:cs typeface="+mn-cs"/>
                      </a:endParaRPr>
                    </a:p>
                    <a:p>
                      <a:pPr algn="ctr"/>
                      <a:endParaRPr lang="es-ES_tradnl" sz="1100" kern="1200" dirty="0" smtClean="0">
                        <a:solidFill>
                          <a:schemeClr val="dk1"/>
                        </a:solidFill>
                        <a:latin typeface="+mn-lt"/>
                        <a:ea typeface="+mn-ea"/>
                        <a:cs typeface="+mn-cs"/>
                      </a:endParaRPr>
                    </a:p>
                    <a:p>
                      <a:pPr algn="ctr"/>
                      <a:endParaRPr lang="es-ES_tradnl" sz="1100" kern="1200" dirty="0" smtClean="0">
                        <a:solidFill>
                          <a:schemeClr val="dk1"/>
                        </a:solidFill>
                        <a:latin typeface="+mn-lt"/>
                        <a:ea typeface="+mn-ea"/>
                        <a:cs typeface="+mn-cs"/>
                      </a:endParaRPr>
                    </a:p>
                    <a:p>
                      <a:pPr algn="ctr"/>
                      <a:r>
                        <a:rPr lang="es-ES_tradnl" sz="1100" kern="1200" dirty="0" smtClean="0">
                          <a:solidFill>
                            <a:schemeClr val="dk1"/>
                          </a:solidFill>
                          <a:latin typeface="+mn-lt"/>
                          <a:ea typeface="+mn-ea"/>
                          <a:cs typeface="+mn-cs"/>
                        </a:rPr>
                        <a:t>1.878</a:t>
                      </a:r>
                      <a:endParaRPr lang="es-ES_tradnl" sz="1100" kern="1200" dirty="0">
                        <a:solidFill>
                          <a:schemeClr val="dk1"/>
                        </a:solidFill>
                        <a:latin typeface="+mn-lt"/>
                        <a:ea typeface="+mn-ea"/>
                        <a:cs typeface="+mn-cs"/>
                      </a:endParaRPr>
                    </a:p>
                  </a:txBody>
                  <a:tcPr>
                    <a:solidFill>
                      <a:schemeClr val="accent2">
                        <a:lumMod val="40000"/>
                        <a:lumOff val="60000"/>
                      </a:schemeClr>
                    </a:solidFill>
                  </a:tcPr>
                </a:tc>
                <a:tc rowSpan="3">
                  <a:txBody>
                    <a:bodyPr/>
                    <a:lstStyle/>
                    <a:p>
                      <a:pPr algn="ctr"/>
                      <a:r>
                        <a:rPr lang="es-CL" sz="1100" kern="1200" dirty="0" smtClean="0">
                          <a:solidFill>
                            <a:schemeClr val="dk1"/>
                          </a:solidFill>
                          <a:effectLst/>
                          <a:latin typeface="+mn-lt"/>
                          <a:ea typeface="+mn-ea"/>
                          <a:cs typeface="+mn-cs"/>
                        </a:rPr>
                        <a:t>1.564.690</a:t>
                      </a:r>
                    </a:p>
                    <a:p>
                      <a:pPr algn="ctr"/>
                      <a:r>
                        <a:rPr lang="es-CL" sz="1100" kern="1200" dirty="0" smtClean="0">
                          <a:solidFill>
                            <a:schemeClr val="dk1"/>
                          </a:solidFill>
                          <a:effectLst/>
                          <a:latin typeface="+mn-lt"/>
                          <a:ea typeface="+mn-ea"/>
                          <a:cs typeface="+mn-cs"/>
                        </a:rPr>
                        <a:t>(100%)</a:t>
                      </a:r>
                      <a:endParaRPr lang="es-CL" sz="1100" kern="1200" dirty="0">
                        <a:solidFill>
                          <a:schemeClr val="dk1"/>
                        </a:solidFill>
                        <a:effectLst/>
                        <a:latin typeface="+mn-lt"/>
                        <a:ea typeface="+mn-ea"/>
                        <a:cs typeface="+mn-cs"/>
                      </a:endParaRPr>
                    </a:p>
                  </a:txBody>
                  <a:tcPr anchor="ctr">
                    <a:solidFill>
                      <a:schemeClr val="accent2">
                        <a:lumMod val="40000"/>
                        <a:lumOff val="60000"/>
                      </a:schemeClr>
                    </a:solidFill>
                  </a:tcPr>
                </a:tc>
                <a:extLst>
                  <a:ext uri="{0D108BD9-81ED-4DB2-BD59-A6C34878D82A}">
                    <a16:rowId xmlns:a16="http://schemas.microsoft.com/office/drawing/2014/main" xmlns="" val="10001"/>
                  </a:ext>
                </a:extLst>
              </a:tr>
              <a:tr h="370840">
                <a:tc>
                  <a:txBody>
                    <a:bodyPr/>
                    <a:lstStyle/>
                    <a:p>
                      <a:r>
                        <a:rPr lang="es-ES_tradnl" sz="1100" dirty="0" smtClean="0"/>
                        <a:t>Programa de</a:t>
                      </a:r>
                      <a:r>
                        <a:rPr lang="es-ES_tradnl" sz="1100" baseline="0" dirty="0" smtClean="0"/>
                        <a:t> apoyo para la contratación de Seguro Agrícola</a:t>
                      </a:r>
                      <a:endParaRPr lang="es-ES_tradnl" sz="1100" dirty="0"/>
                    </a:p>
                  </a:txBody>
                  <a:tcPr>
                    <a:solidFill>
                      <a:schemeClr val="accent2">
                        <a:lumMod val="20000"/>
                        <a:lumOff val="80000"/>
                      </a:schemeClr>
                    </a:solidFill>
                  </a:tcPr>
                </a:tc>
                <a:tc>
                  <a:txBody>
                    <a:bodyPr/>
                    <a:lstStyle/>
                    <a:p>
                      <a:pPr algn="just"/>
                      <a:r>
                        <a:rPr lang="es-CL" sz="1100" dirty="0" smtClean="0">
                          <a:solidFill>
                            <a:schemeClr val="tx2">
                              <a:lumMod val="50000"/>
                            </a:schemeClr>
                          </a:solidFill>
                        </a:rPr>
                        <a:t>Facilitar el acceso al Seguro Agrícola a los usuarias/os productores/as de un cultivo y/o frutal que mediante el seguro pueda enfrentar los riesgos climáticos a que están expuestos según los tipos de cultivos, recuperando parte de los costos de producción y continuar con su actividad productiva.</a:t>
                      </a:r>
                    </a:p>
                  </a:txBody>
                  <a:tcPr>
                    <a:solidFill>
                      <a:schemeClr val="accent2">
                        <a:lumMod val="20000"/>
                        <a:lumOff val="80000"/>
                      </a:schemeClr>
                    </a:solidFill>
                  </a:tcPr>
                </a:tc>
                <a:tc>
                  <a:txBody>
                    <a:bodyPr/>
                    <a:lstStyle/>
                    <a:p>
                      <a:pPr algn="ctr"/>
                      <a:endParaRPr lang="es-ES_tradnl" sz="1100" kern="1200" dirty="0" smtClean="0">
                        <a:solidFill>
                          <a:schemeClr val="dk1"/>
                        </a:solidFill>
                        <a:latin typeface="+mn-lt"/>
                        <a:ea typeface="+mn-ea"/>
                        <a:cs typeface="+mn-cs"/>
                      </a:endParaRPr>
                    </a:p>
                    <a:p>
                      <a:pPr algn="ctr"/>
                      <a:endParaRPr lang="es-ES_tradnl" sz="1100" kern="1200" dirty="0" smtClean="0">
                        <a:solidFill>
                          <a:schemeClr val="dk1"/>
                        </a:solidFill>
                        <a:latin typeface="+mn-lt"/>
                        <a:ea typeface="+mn-ea"/>
                        <a:cs typeface="+mn-cs"/>
                      </a:endParaRPr>
                    </a:p>
                    <a:p>
                      <a:pPr algn="ctr"/>
                      <a:r>
                        <a:rPr lang="es-CL" sz="1100" kern="1200" dirty="0" smtClean="0">
                          <a:solidFill>
                            <a:schemeClr val="dk1"/>
                          </a:solidFill>
                          <a:latin typeface="+mn-lt"/>
                          <a:ea typeface="+mn-ea"/>
                          <a:cs typeface="+mn-cs"/>
                        </a:rPr>
                        <a:t>9.390</a:t>
                      </a:r>
                      <a:endParaRPr lang="es-CL" sz="1100" kern="1200" dirty="0">
                        <a:solidFill>
                          <a:schemeClr val="dk1"/>
                        </a:solidFill>
                        <a:latin typeface="+mn-lt"/>
                        <a:ea typeface="+mn-ea"/>
                        <a:cs typeface="+mn-cs"/>
                      </a:endParaRPr>
                    </a:p>
                  </a:txBody>
                  <a:tcPr>
                    <a:solidFill>
                      <a:schemeClr val="accent2">
                        <a:lumMod val="20000"/>
                        <a:lumOff val="80000"/>
                      </a:schemeClr>
                    </a:solidFill>
                  </a:tcPr>
                </a:tc>
                <a:tc vMerge="1">
                  <a:txBody>
                    <a:bodyPr/>
                    <a:lstStyle/>
                    <a:p>
                      <a:pPr algn="ctr"/>
                      <a:endParaRPr lang="es-CL" sz="1100" kern="1200" dirty="0">
                        <a:solidFill>
                          <a:schemeClr val="dk1"/>
                        </a:solidFill>
                        <a:effectLst/>
                        <a:latin typeface="+mn-lt"/>
                        <a:ea typeface="+mn-ea"/>
                        <a:cs typeface="+mn-cs"/>
                      </a:endParaRPr>
                    </a:p>
                  </a:txBody>
                  <a:tcPr>
                    <a:solidFill>
                      <a:schemeClr val="accent2">
                        <a:lumMod val="20000"/>
                        <a:lumOff val="80000"/>
                      </a:schemeClr>
                    </a:solidFill>
                  </a:tcPr>
                </a:tc>
                <a:extLst>
                  <a:ext uri="{0D108BD9-81ED-4DB2-BD59-A6C34878D82A}">
                    <a16:rowId xmlns:a16="http://schemas.microsoft.com/office/drawing/2014/main" xmlns="" val="10002"/>
                  </a:ext>
                </a:extLst>
              </a:tr>
              <a:tr h="37084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s-ES_tradnl" sz="1100" dirty="0" smtClean="0"/>
                        <a:t>Programa de</a:t>
                      </a:r>
                      <a:r>
                        <a:rPr lang="es-ES_tradnl" sz="1100" baseline="0" dirty="0" smtClean="0"/>
                        <a:t> apoyo para la contratación de Seguro Apícola </a:t>
                      </a:r>
                      <a:endParaRPr lang="es-ES_tradnl" sz="1100" dirty="0" smtClean="0"/>
                    </a:p>
                  </a:txBody>
                  <a:tcPr>
                    <a:solidFill>
                      <a:schemeClr val="accent2">
                        <a:lumMod val="40000"/>
                        <a:lumOff val="60000"/>
                      </a:schemeClr>
                    </a:solidFill>
                  </a:tcPr>
                </a:tc>
                <a:tc>
                  <a:txBody>
                    <a:bodyPr/>
                    <a:lstStyle/>
                    <a:p>
                      <a:pPr algn="just"/>
                      <a:r>
                        <a:rPr lang="es-CL" sz="1100" dirty="0" smtClean="0">
                          <a:solidFill>
                            <a:schemeClr val="tx2">
                              <a:lumMod val="50000"/>
                            </a:schemeClr>
                          </a:solidFill>
                        </a:rPr>
                        <a:t>Facilitar</a:t>
                      </a:r>
                      <a:r>
                        <a:rPr lang="es-CL" sz="1100" baseline="0" dirty="0" smtClean="0">
                          <a:solidFill>
                            <a:schemeClr val="tx2">
                              <a:lumMod val="50000"/>
                            </a:schemeClr>
                          </a:solidFill>
                        </a:rPr>
                        <a:t> e incentivar la contratación del seguro apícola a aquellos agricultores/as que se dedican a la producción de miel, favoreciendo la continuidad productiva por medio de la tercerización del riesgo. </a:t>
                      </a:r>
                      <a:endParaRPr lang="es-CL" sz="1100" dirty="0" smtClean="0">
                        <a:solidFill>
                          <a:schemeClr val="tx2">
                            <a:lumMod val="50000"/>
                          </a:schemeClr>
                        </a:solidFill>
                      </a:endParaRPr>
                    </a:p>
                  </a:txBody>
                  <a:tcPr>
                    <a:solidFill>
                      <a:schemeClr val="accent2">
                        <a:lumMod val="40000"/>
                        <a:lumOff val="60000"/>
                      </a:schemeClr>
                    </a:solidFill>
                  </a:tcPr>
                </a:tc>
                <a:tc>
                  <a:txBody>
                    <a:bodyPr/>
                    <a:lstStyle/>
                    <a:p>
                      <a:pPr algn="ctr"/>
                      <a:endParaRPr lang="es-ES_tradnl" sz="1100" dirty="0" smtClean="0"/>
                    </a:p>
                    <a:p>
                      <a:pPr algn="ctr"/>
                      <a:r>
                        <a:rPr lang="es-ES_tradnl" sz="1100" dirty="0" smtClean="0"/>
                        <a:t>549</a:t>
                      </a:r>
                      <a:endParaRPr lang="es-ES_tradnl" sz="1100" dirty="0"/>
                    </a:p>
                  </a:txBody>
                  <a:tcPr>
                    <a:solidFill>
                      <a:schemeClr val="accent2">
                        <a:lumMod val="40000"/>
                        <a:lumOff val="60000"/>
                      </a:schemeClr>
                    </a:solidFill>
                  </a:tcPr>
                </a:tc>
                <a:tc vMerge="1">
                  <a:txBody>
                    <a:bodyPr/>
                    <a:lstStyle/>
                    <a:p>
                      <a:pPr algn="ctr"/>
                      <a:endParaRPr lang="es-CL" sz="1100" kern="1200" dirty="0">
                        <a:solidFill>
                          <a:schemeClr val="dk1"/>
                        </a:solidFill>
                        <a:effectLst/>
                        <a:latin typeface="+mn-lt"/>
                        <a:ea typeface="+mn-ea"/>
                        <a:cs typeface="+mn-cs"/>
                      </a:endParaRPr>
                    </a:p>
                  </a:txBody>
                  <a:tcPr>
                    <a:solidFill>
                      <a:schemeClr val="accent2">
                        <a:lumMod val="40000"/>
                        <a:lumOff val="60000"/>
                      </a:schemeClr>
                    </a:solidFill>
                  </a:tcPr>
                </a:tc>
                <a:extLst>
                  <a:ext uri="{0D108BD9-81ED-4DB2-BD59-A6C34878D82A}">
                    <a16:rowId xmlns:a16="http://schemas.microsoft.com/office/drawing/2014/main" xmlns="" val="10003"/>
                  </a:ext>
                </a:extLst>
              </a:tr>
            </a:tbl>
          </a:graphicData>
        </a:graphic>
      </p:graphicFrame>
      <p:sp>
        <p:nvSpPr>
          <p:cNvPr id="6" name="CuadroTexto 5"/>
          <p:cNvSpPr txBox="1"/>
          <p:nvPr/>
        </p:nvSpPr>
        <p:spPr>
          <a:xfrm>
            <a:off x="457200" y="6301014"/>
            <a:ext cx="7488832"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a:t>
            </a:r>
            <a:r>
              <a:rPr lang="es-CL" dirty="0" smtClean="0">
                <a:solidFill>
                  <a:srgbClr val="4D4D4D"/>
                </a:solidFill>
              </a:rPr>
              <a:t>División </a:t>
            </a:r>
            <a:r>
              <a:rPr lang="es-CL" dirty="0">
                <a:solidFill>
                  <a:srgbClr val="4D4D4D"/>
                </a:solidFill>
              </a:rPr>
              <a:t>de Asistencia </a:t>
            </a:r>
            <a:r>
              <a:rPr lang="es-CL" dirty="0" smtClean="0">
                <a:solidFill>
                  <a:srgbClr val="4D4D4D"/>
                </a:solidFill>
              </a:rPr>
              <a:t>Financiera, </a:t>
            </a:r>
            <a:r>
              <a:rPr lang="es-CL" dirty="0">
                <a:solidFill>
                  <a:srgbClr val="4D4D4D"/>
                </a:solidFill>
              </a:rPr>
              <a:t>31 de diciembre del </a:t>
            </a:r>
            <a:r>
              <a:rPr lang="es-CL" dirty="0" smtClean="0">
                <a:solidFill>
                  <a:srgbClr val="4D4D4D"/>
                </a:solidFill>
              </a:rPr>
              <a:t>2021.</a:t>
            </a:r>
            <a:endParaRPr lang="es-CL" dirty="0">
              <a:solidFill>
                <a:srgbClr val="4D4D4D"/>
              </a:solidFill>
            </a:endParaRPr>
          </a:p>
        </p:txBody>
      </p:sp>
      <p:sp>
        <p:nvSpPr>
          <p:cNvPr id="4" name="Marcador de número de diapositiva 3"/>
          <p:cNvSpPr>
            <a:spLocks noGrp="1"/>
          </p:cNvSpPr>
          <p:nvPr>
            <p:ph type="sldNum" sz="quarter" idx="12"/>
          </p:nvPr>
        </p:nvSpPr>
        <p:spPr/>
        <p:txBody>
          <a:bodyPr/>
          <a:lstStyle/>
          <a:p>
            <a:fld id="{B2AA1C21-4A01-FC47-935A-F64BC8B7BE09}" type="slidenum">
              <a:rPr lang="en-US" smtClean="0"/>
              <a:t>93</a:t>
            </a:fld>
            <a:endParaRPr lang="en-US"/>
          </a:p>
        </p:txBody>
      </p:sp>
    </p:spTree>
    <p:extLst>
      <p:ext uri="{BB962C8B-B14F-4D97-AF65-F5344CB8AC3E}">
        <p14:creationId xmlns:p14="http://schemas.microsoft.com/office/powerpoint/2010/main" val="2077694617"/>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8645" y="642025"/>
            <a:ext cx="7588155" cy="1143000"/>
          </a:xfrm>
        </p:spPr>
        <p:txBody>
          <a:bodyPr vert="horz" lIns="91440" tIns="45720" rIns="91440" bIns="45720" rtlCol="0" anchor="ctr">
            <a:noAutofit/>
          </a:bodyPr>
          <a:lstStyle/>
          <a:p>
            <a:r>
              <a:rPr lang="es-CL" sz="2800" dirty="0">
                <a:solidFill>
                  <a:srgbClr val="333333"/>
                </a:solidFill>
                <a:latin typeface="Berlin Sans FB" panose="020E0602020502020306" pitchFamily="34" charset="0"/>
                <a:ea typeface="+mn-ea"/>
                <a:cs typeface="+mn-cs"/>
              </a:rPr>
              <a:t>Plataforma de </a:t>
            </a:r>
            <a:r>
              <a:rPr lang="es-CL" sz="2800" dirty="0" smtClean="0">
                <a:solidFill>
                  <a:srgbClr val="333333"/>
                </a:solidFill>
                <a:latin typeface="Berlin Sans FB" panose="020E0602020502020306" pitchFamily="34" charset="0"/>
                <a:ea typeface="+mn-ea"/>
                <a:cs typeface="+mn-cs"/>
              </a:rPr>
              <a:t>Servicios: Programas </a:t>
            </a:r>
            <a:r>
              <a:rPr lang="es-CL" sz="2800" dirty="0">
                <a:solidFill>
                  <a:srgbClr val="333333"/>
                </a:solidFill>
                <a:latin typeface="Berlin Sans FB" panose="020E0602020502020306" pitchFamily="34" charset="0"/>
                <a:ea typeface="+mn-ea"/>
                <a:cs typeface="+mn-cs"/>
              </a:rPr>
              <a:t>de </a:t>
            </a:r>
            <a:r>
              <a:rPr lang="es-CL" sz="2800" dirty="0" smtClean="0">
                <a:solidFill>
                  <a:srgbClr val="333333"/>
                </a:solidFill>
                <a:latin typeface="Berlin Sans FB" panose="020E0602020502020306" pitchFamily="34" charset="0"/>
                <a:ea typeface="+mn-ea"/>
                <a:cs typeface="+mn-cs"/>
              </a:rPr>
              <a:t>Seguros </a:t>
            </a:r>
            <a:r>
              <a:rPr lang="es-CL" sz="2800" dirty="0">
                <a:latin typeface="Berlin Sans FB" panose="020E0602020502020306" pitchFamily="34" charset="0"/>
              </a:rPr>
              <a:t/>
            </a:r>
            <a:br>
              <a:rPr lang="es-CL" sz="2800" dirty="0">
                <a:latin typeface="Berlin Sans FB" panose="020E0602020502020306" pitchFamily="34" charset="0"/>
              </a:rPr>
            </a:br>
            <a:r>
              <a:rPr lang="es-CL" sz="2800" dirty="0">
                <a:latin typeface="Berlin Sans FB" panose="020E0602020502020306" pitchFamily="34" charset="0"/>
              </a:rPr>
              <a:t/>
            </a:r>
            <a:br>
              <a:rPr lang="es-CL" sz="2800" dirty="0">
                <a:latin typeface="Berlin Sans FB" panose="020E0602020502020306" pitchFamily="34" charset="0"/>
              </a:rPr>
            </a:br>
            <a:r>
              <a:rPr lang="es-CL" sz="2800" dirty="0">
                <a:latin typeface="Berlin Sans FB" panose="020E0602020502020306" pitchFamily="34" charset="0"/>
              </a:rPr>
              <a:t/>
            </a:r>
            <a:br>
              <a:rPr lang="es-CL" sz="2800" dirty="0">
                <a:latin typeface="Berlin Sans FB" panose="020E0602020502020306" pitchFamily="34" charset="0"/>
              </a:rPr>
            </a:br>
            <a:r>
              <a:rPr lang="es-CL" sz="2800" dirty="0">
                <a:latin typeface="Berlin Sans FB" panose="020E0602020502020306" pitchFamily="34" charset="0"/>
              </a:rPr>
              <a:t> </a:t>
            </a:r>
          </a:p>
        </p:txBody>
      </p:sp>
      <p:sp>
        <p:nvSpPr>
          <p:cNvPr id="3" name="Marcador de contenido 2"/>
          <p:cNvSpPr>
            <a:spLocks noGrp="1"/>
          </p:cNvSpPr>
          <p:nvPr>
            <p:ph idx="1"/>
          </p:nvPr>
        </p:nvSpPr>
        <p:spPr>
          <a:xfrm>
            <a:off x="457200" y="1249130"/>
            <a:ext cx="8229600" cy="920315"/>
          </a:xfrm>
        </p:spPr>
        <p:txBody>
          <a:bodyPr>
            <a:normAutofit/>
          </a:bodyPr>
          <a:lstStyle/>
          <a:p>
            <a:pPr marL="0" indent="0">
              <a:buNone/>
            </a:pPr>
            <a:r>
              <a:rPr lang="es-CL" sz="1800" dirty="0" smtClean="0">
                <a:solidFill>
                  <a:srgbClr val="4D4D4D"/>
                </a:solidFill>
              </a:rPr>
              <a:t>Evolución en la contratación e indemnización del </a:t>
            </a:r>
            <a:r>
              <a:rPr lang="es-CL" sz="1800" b="1" dirty="0">
                <a:solidFill>
                  <a:srgbClr val="4D4D4D"/>
                </a:solidFill>
              </a:rPr>
              <a:t>S</a:t>
            </a:r>
            <a:r>
              <a:rPr lang="es-CL" sz="1800" b="1" dirty="0" smtClean="0">
                <a:solidFill>
                  <a:srgbClr val="4D4D4D"/>
                </a:solidFill>
              </a:rPr>
              <a:t>eguro Agrícola:</a:t>
            </a:r>
          </a:p>
          <a:p>
            <a:pPr marL="0" indent="0">
              <a:buNone/>
            </a:pPr>
            <a:r>
              <a:rPr lang="es-CL" sz="1800" dirty="0">
                <a:solidFill>
                  <a:srgbClr val="4D4D4D"/>
                </a:solidFill>
              </a:rPr>
              <a:t>En 2021 se cursaron 1.077 indemnizaciones por un monto total de M$ </a:t>
            </a:r>
            <a:r>
              <a:rPr lang="es-ES_tradnl" sz="1800" dirty="0">
                <a:solidFill>
                  <a:srgbClr val="4D4D4D"/>
                </a:solidFill>
              </a:rPr>
              <a:t>2.055.908.</a:t>
            </a:r>
            <a:endParaRPr lang="es-CL" sz="1800" dirty="0">
              <a:solidFill>
                <a:srgbClr val="4D4D4D"/>
              </a:solidFill>
            </a:endParaRPr>
          </a:p>
        </p:txBody>
      </p:sp>
      <p:sp>
        <p:nvSpPr>
          <p:cNvPr id="8" name="CuadroTexto 7"/>
          <p:cNvSpPr txBox="1"/>
          <p:nvPr/>
        </p:nvSpPr>
        <p:spPr>
          <a:xfrm>
            <a:off x="457200" y="6514911"/>
            <a:ext cx="7488832"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a:t>
            </a:r>
            <a:r>
              <a:rPr lang="es-CL" dirty="0" smtClean="0">
                <a:solidFill>
                  <a:srgbClr val="4D4D4D"/>
                </a:solidFill>
              </a:rPr>
              <a:t>División </a:t>
            </a:r>
            <a:r>
              <a:rPr lang="es-CL" dirty="0">
                <a:solidFill>
                  <a:srgbClr val="4D4D4D"/>
                </a:solidFill>
              </a:rPr>
              <a:t>de Asistencia </a:t>
            </a:r>
            <a:r>
              <a:rPr lang="es-CL" dirty="0" smtClean="0">
                <a:solidFill>
                  <a:srgbClr val="4D4D4D"/>
                </a:solidFill>
              </a:rPr>
              <a:t>Financiera, </a:t>
            </a:r>
            <a:r>
              <a:rPr lang="es-CL" dirty="0">
                <a:solidFill>
                  <a:srgbClr val="4D4D4D"/>
                </a:solidFill>
              </a:rPr>
              <a:t>31 de diciembre del </a:t>
            </a:r>
            <a:r>
              <a:rPr lang="es-CL" dirty="0" smtClean="0">
                <a:solidFill>
                  <a:srgbClr val="4D4D4D"/>
                </a:solidFill>
              </a:rPr>
              <a:t>2021.</a:t>
            </a:r>
            <a:endParaRPr lang="es-CL" dirty="0">
              <a:solidFill>
                <a:srgbClr val="4D4D4D"/>
              </a:solidFill>
            </a:endParaRPr>
          </a:p>
        </p:txBody>
      </p:sp>
      <p:sp>
        <p:nvSpPr>
          <p:cNvPr id="4" name="Marcador de número de diapositiva 3"/>
          <p:cNvSpPr>
            <a:spLocks noGrp="1"/>
          </p:cNvSpPr>
          <p:nvPr>
            <p:ph type="sldNum" sz="quarter" idx="12"/>
          </p:nvPr>
        </p:nvSpPr>
        <p:spPr/>
        <p:txBody>
          <a:bodyPr/>
          <a:lstStyle/>
          <a:p>
            <a:fld id="{B2AA1C21-4A01-FC47-935A-F64BC8B7BE09}" type="slidenum">
              <a:rPr lang="en-US" smtClean="0"/>
              <a:t>94</a:t>
            </a:fld>
            <a:endParaRPr lang="en-US"/>
          </a:p>
        </p:txBody>
      </p:sp>
      <p:graphicFrame>
        <p:nvGraphicFramePr>
          <p:cNvPr id="5" name="Tabla 4"/>
          <p:cNvGraphicFramePr>
            <a:graphicFrameLocks noGrp="1"/>
          </p:cNvGraphicFramePr>
          <p:nvPr>
            <p:extLst>
              <p:ext uri="{D42A27DB-BD31-4B8C-83A1-F6EECF244321}">
                <p14:modId xmlns:p14="http://schemas.microsoft.com/office/powerpoint/2010/main" val="3251603220"/>
              </p:ext>
            </p:extLst>
          </p:nvPr>
        </p:nvGraphicFramePr>
        <p:xfrm>
          <a:off x="1241540" y="1976898"/>
          <a:ext cx="5920152" cy="4572000"/>
        </p:xfrm>
        <a:graphic>
          <a:graphicData uri="http://schemas.openxmlformats.org/drawingml/2006/table">
            <a:tbl>
              <a:tblPr firstRow="1" bandRow="1">
                <a:tableStyleId>{21E4AEA4-8DFA-4A89-87EB-49C32662AFE0}</a:tableStyleId>
              </a:tblPr>
              <a:tblGrid>
                <a:gridCol w="1682514">
                  <a:extLst>
                    <a:ext uri="{9D8B030D-6E8A-4147-A177-3AD203B41FA5}">
                      <a16:colId xmlns:a16="http://schemas.microsoft.com/office/drawing/2014/main" xmlns="" val="20000"/>
                    </a:ext>
                  </a:extLst>
                </a:gridCol>
                <a:gridCol w="1654333">
                  <a:extLst>
                    <a:ext uri="{9D8B030D-6E8A-4147-A177-3AD203B41FA5}">
                      <a16:colId xmlns:a16="http://schemas.microsoft.com/office/drawing/2014/main" xmlns="" val="20001"/>
                    </a:ext>
                  </a:extLst>
                </a:gridCol>
                <a:gridCol w="2583305">
                  <a:extLst>
                    <a:ext uri="{9D8B030D-6E8A-4147-A177-3AD203B41FA5}">
                      <a16:colId xmlns:a16="http://schemas.microsoft.com/office/drawing/2014/main" xmlns="" val="20002"/>
                    </a:ext>
                  </a:extLst>
                </a:gridCol>
              </a:tblGrid>
              <a:tr h="247748">
                <a:tc>
                  <a:txBody>
                    <a:bodyPr/>
                    <a:lstStyle/>
                    <a:p>
                      <a:pPr algn="ctr"/>
                      <a:r>
                        <a:rPr lang="es-ES_tradnl" sz="1400" dirty="0" smtClean="0"/>
                        <a:t>Región</a:t>
                      </a:r>
                      <a:endParaRPr lang="es-ES_tradnl" sz="1400" b="1" dirty="0"/>
                    </a:p>
                  </a:txBody>
                  <a:tcPr/>
                </a:tc>
                <a:tc>
                  <a:txBody>
                    <a:bodyPr/>
                    <a:lstStyle/>
                    <a:p>
                      <a:pPr algn="ctr"/>
                      <a:r>
                        <a:rPr lang="es-ES_tradnl" sz="1400" dirty="0" smtClean="0"/>
                        <a:t>Nº Pólizas </a:t>
                      </a:r>
                      <a:endParaRPr lang="es-ES_tradnl" sz="1400" b="1" dirty="0"/>
                    </a:p>
                  </a:txBody>
                  <a:tcPr/>
                </a:tc>
                <a:tc>
                  <a:txBody>
                    <a:bodyPr/>
                    <a:lstStyle/>
                    <a:p>
                      <a:pPr algn="ctr"/>
                      <a:r>
                        <a:rPr lang="es-ES_tradnl" sz="1400" dirty="0" smtClean="0"/>
                        <a:t>Monto Indemnizaciones (M$)</a:t>
                      </a:r>
                      <a:endParaRPr lang="es-ES_tradnl" sz="1400" b="1" dirty="0"/>
                    </a:p>
                  </a:txBody>
                  <a:tcPr/>
                </a:tc>
                <a:extLst>
                  <a:ext uri="{0D108BD9-81ED-4DB2-BD59-A6C34878D82A}">
                    <a16:rowId xmlns:a16="http://schemas.microsoft.com/office/drawing/2014/main" xmlns="" val="10000"/>
                  </a:ext>
                </a:extLst>
              </a:tr>
              <a:tr h="247748">
                <a:tc>
                  <a:txBody>
                    <a:bodyPr/>
                    <a:lstStyle/>
                    <a:p>
                      <a:r>
                        <a:rPr lang="es-ES_tradnl" sz="1400" dirty="0" smtClean="0"/>
                        <a:t>Arica y Parinacota </a:t>
                      </a:r>
                      <a:endParaRPr lang="es-ES_tradnl" sz="1400" dirty="0"/>
                    </a:p>
                  </a:txBody>
                  <a:tcPr/>
                </a:tc>
                <a:tc>
                  <a:txBody>
                    <a:bodyPr/>
                    <a:lstStyle/>
                    <a:p>
                      <a:pPr algn="ctr">
                        <a:lnSpc>
                          <a:spcPct val="115000"/>
                        </a:lnSpc>
                        <a:spcAft>
                          <a:spcPts val="0"/>
                        </a:spcAft>
                      </a:pPr>
                      <a:r>
                        <a:rPr lang="es-CL" sz="1400" dirty="0">
                          <a:solidFill>
                            <a:srgbClr val="000000"/>
                          </a:solidFill>
                          <a:effectLst/>
                          <a:latin typeface="+mn-lt"/>
                          <a:ea typeface="Times New Roman" panose="02020603050405020304" pitchFamily="18" charset="0"/>
                          <a:cs typeface="Times New Roman" panose="02020603050405020304" pitchFamily="18" charset="0"/>
                        </a:rPr>
                        <a:t>8</a:t>
                      </a:r>
                      <a:endParaRPr lang="es-419" sz="16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dirty="0">
                          <a:solidFill>
                            <a:srgbClr val="000000"/>
                          </a:solidFill>
                          <a:effectLst/>
                          <a:latin typeface="+mn-lt"/>
                          <a:ea typeface="Times New Roman" panose="02020603050405020304" pitchFamily="18" charset="0"/>
                          <a:cs typeface="Times New Roman" panose="02020603050405020304" pitchFamily="18" charset="0"/>
                        </a:rPr>
                        <a:t>19.845</a:t>
                      </a:r>
                      <a:endParaRPr lang="es-419" sz="16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1"/>
                  </a:ext>
                </a:extLst>
              </a:tr>
              <a:tr h="247748">
                <a:tc>
                  <a:txBody>
                    <a:bodyPr/>
                    <a:lstStyle/>
                    <a:p>
                      <a:r>
                        <a:rPr lang="es-ES_tradnl" sz="1400" dirty="0" smtClean="0"/>
                        <a:t>Tarapacá</a:t>
                      </a:r>
                      <a:endParaRPr lang="es-ES_tradnl" sz="1400" dirty="0"/>
                    </a:p>
                  </a:txBody>
                  <a:tcPr/>
                </a:tc>
                <a:tc>
                  <a:txBody>
                    <a:bodyPr/>
                    <a:lstStyle/>
                    <a:p>
                      <a:pPr algn="ctr">
                        <a:lnSpc>
                          <a:spcPct val="115000"/>
                        </a:lnSpc>
                        <a:spcAft>
                          <a:spcPts val="0"/>
                        </a:spcAft>
                      </a:pPr>
                      <a:r>
                        <a:rPr lang="es-ES" sz="1400" dirty="0">
                          <a:solidFill>
                            <a:srgbClr val="000000"/>
                          </a:solidFill>
                          <a:effectLst/>
                          <a:latin typeface="+mn-lt"/>
                          <a:ea typeface="Times New Roman" panose="02020603050405020304" pitchFamily="18" charset="0"/>
                          <a:cs typeface="Times New Roman" panose="02020603050405020304" pitchFamily="18" charset="0"/>
                        </a:rPr>
                        <a:t>3</a:t>
                      </a:r>
                      <a:endParaRPr lang="es-419" sz="16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dirty="0">
                          <a:solidFill>
                            <a:srgbClr val="000000"/>
                          </a:solidFill>
                          <a:effectLst/>
                          <a:latin typeface="+mn-lt"/>
                          <a:ea typeface="Times New Roman" panose="02020603050405020304" pitchFamily="18" charset="0"/>
                          <a:cs typeface="Times New Roman" panose="02020603050405020304" pitchFamily="18" charset="0"/>
                        </a:rPr>
                        <a:t>2.949</a:t>
                      </a:r>
                      <a:endParaRPr lang="es-419" sz="16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2"/>
                  </a:ext>
                </a:extLst>
              </a:tr>
              <a:tr h="247748">
                <a:tc>
                  <a:txBody>
                    <a:bodyPr/>
                    <a:lstStyle/>
                    <a:p>
                      <a:r>
                        <a:rPr lang="es-ES_tradnl" sz="1400" dirty="0" smtClean="0"/>
                        <a:t>Atacama</a:t>
                      </a:r>
                      <a:endParaRPr lang="es-ES_tradnl" sz="1400" dirty="0"/>
                    </a:p>
                  </a:txBody>
                  <a:tcPr/>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6</a:t>
                      </a:r>
                      <a:endParaRPr lang="es-419"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dirty="0">
                          <a:solidFill>
                            <a:srgbClr val="000000"/>
                          </a:solidFill>
                          <a:effectLst/>
                          <a:latin typeface="+mn-lt"/>
                          <a:ea typeface="Times New Roman" panose="02020603050405020304" pitchFamily="18" charset="0"/>
                          <a:cs typeface="Times New Roman" panose="02020603050405020304" pitchFamily="18" charset="0"/>
                        </a:rPr>
                        <a:t>16.754</a:t>
                      </a:r>
                      <a:endParaRPr lang="es-419" sz="16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3"/>
                  </a:ext>
                </a:extLst>
              </a:tr>
              <a:tr h="247748">
                <a:tc>
                  <a:txBody>
                    <a:bodyPr/>
                    <a:lstStyle/>
                    <a:p>
                      <a:r>
                        <a:rPr lang="es-ES_tradnl" sz="1400" dirty="0" smtClean="0"/>
                        <a:t>Coquimbo</a:t>
                      </a:r>
                      <a:endParaRPr lang="es-ES_tradnl" sz="1400" dirty="0"/>
                    </a:p>
                  </a:txBody>
                  <a:tcPr/>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22</a:t>
                      </a:r>
                      <a:endParaRPr lang="es-419"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dirty="0">
                          <a:solidFill>
                            <a:srgbClr val="000000"/>
                          </a:solidFill>
                          <a:effectLst/>
                          <a:latin typeface="+mn-lt"/>
                          <a:ea typeface="Times New Roman" panose="02020603050405020304" pitchFamily="18" charset="0"/>
                          <a:cs typeface="Times New Roman" panose="02020603050405020304" pitchFamily="18" charset="0"/>
                        </a:rPr>
                        <a:t>64.818</a:t>
                      </a:r>
                      <a:endParaRPr lang="es-419" sz="16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4"/>
                  </a:ext>
                </a:extLst>
              </a:tr>
              <a:tr h="247748">
                <a:tc>
                  <a:txBody>
                    <a:bodyPr/>
                    <a:lstStyle/>
                    <a:p>
                      <a:r>
                        <a:rPr lang="es-ES_tradnl" sz="1400" dirty="0" smtClean="0"/>
                        <a:t>Valparaíso</a:t>
                      </a:r>
                      <a:r>
                        <a:rPr lang="es-ES_tradnl" sz="1400" baseline="0" dirty="0" smtClean="0"/>
                        <a:t> </a:t>
                      </a:r>
                      <a:endParaRPr lang="es-ES_tradnl" sz="1400" dirty="0"/>
                    </a:p>
                  </a:txBody>
                  <a:tcPr/>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28</a:t>
                      </a:r>
                      <a:endParaRPr lang="es-419"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dirty="0">
                          <a:solidFill>
                            <a:srgbClr val="000000"/>
                          </a:solidFill>
                          <a:effectLst/>
                          <a:latin typeface="+mn-lt"/>
                          <a:ea typeface="Times New Roman" panose="02020603050405020304" pitchFamily="18" charset="0"/>
                          <a:cs typeface="Times New Roman" panose="02020603050405020304" pitchFamily="18" charset="0"/>
                        </a:rPr>
                        <a:t>108.109</a:t>
                      </a:r>
                      <a:endParaRPr lang="es-419" sz="16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5"/>
                  </a:ext>
                </a:extLst>
              </a:tr>
              <a:tr h="247748">
                <a:tc>
                  <a:txBody>
                    <a:bodyPr/>
                    <a:lstStyle/>
                    <a:p>
                      <a:r>
                        <a:rPr lang="es-ES_tradnl" sz="1400" kern="1200" baseline="0" dirty="0" smtClean="0"/>
                        <a:t>Metropolitana</a:t>
                      </a:r>
                      <a:endParaRPr lang="es-ES_tradnl" sz="1400" kern="1200" baseline="0" dirty="0">
                        <a:solidFill>
                          <a:schemeClr val="dk1"/>
                        </a:solidFill>
                        <a:latin typeface="+mn-lt"/>
                        <a:ea typeface="+mn-ea"/>
                        <a:cs typeface="+mn-cs"/>
                      </a:endParaRPr>
                    </a:p>
                  </a:txBody>
                  <a:tcPr/>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5</a:t>
                      </a:r>
                      <a:endParaRPr lang="es-419"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dirty="0">
                          <a:solidFill>
                            <a:srgbClr val="000000"/>
                          </a:solidFill>
                          <a:effectLst/>
                          <a:latin typeface="+mn-lt"/>
                          <a:ea typeface="Times New Roman" panose="02020603050405020304" pitchFamily="18" charset="0"/>
                          <a:cs typeface="Times New Roman" panose="02020603050405020304" pitchFamily="18" charset="0"/>
                        </a:rPr>
                        <a:t>7.850</a:t>
                      </a:r>
                      <a:endParaRPr lang="es-419" sz="16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6"/>
                  </a:ext>
                </a:extLst>
              </a:tr>
              <a:tr h="247748">
                <a:tc>
                  <a:txBody>
                    <a:bodyPr/>
                    <a:lstStyle/>
                    <a:p>
                      <a:r>
                        <a:rPr lang="es-ES_tradnl" sz="1400" kern="1200" baseline="0" dirty="0" smtClean="0"/>
                        <a:t>O'Higgins </a:t>
                      </a:r>
                      <a:endParaRPr lang="es-ES_tradnl" sz="1400" kern="1200" baseline="0" dirty="0">
                        <a:solidFill>
                          <a:schemeClr val="dk1"/>
                        </a:solidFill>
                        <a:latin typeface="+mn-lt"/>
                        <a:ea typeface="+mn-ea"/>
                        <a:cs typeface="+mn-cs"/>
                      </a:endParaRPr>
                    </a:p>
                  </a:txBody>
                  <a:tcPr/>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197</a:t>
                      </a:r>
                      <a:endParaRPr lang="es-419"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dirty="0">
                          <a:solidFill>
                            <a:srgbClr val="000000"/>
                          </a:solidFill>
                          <a:effectLst/>
                          <a:latin typeface="+mn-lt"/>
                          <a:ea typeface="Times New Roman" panose="02020603050405020304" pitchFamily="18" charset="0"/>
                          <a:cs typeface="Times New Roman" panose="02020603050405020304" pitchFamily="18" charset="0"/>
                        </a:rPr>
                        <a:t>743.765</a:t>
                      </a:r>
                      <a:endParaRPr lang="es-419" sz="16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7"/>
                  </a:ext>
                </a:extLst>
              </a:tr>
              <a:tr h="247748">
                <a:tc>
                  <a:txBody>
                    <a:bodyPr/>
                    <a:lstStyle/>
                    <a:p>
                      <a:r>
                        <a:rPr lang="es-ES_tradnl" sz="1400" dirty="0" smtClean="0"/>
                        <a:t>Maule</a:t>
                      </a:r>
                      <a:endParaRPr lang="es-ES_tradnl" sz="1400" dirty="0"/>
                    </a:p>
                  </a:txBody>
                  <a:tcPr/>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454</a:t>
                      </a:r>
                      <a:endParaRPr lang="es-419"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dirty="0">
                          <a:solidFill>
                            <a:srgbClr val="000000"/>
                          </a:solidFill>
                          <a:effectLst/>
                          <a:latin typeface="+mn-lt"/>
                          <a:ea typeface="Times New Roman" panose="02020603050405020304" pitchFamily="18" charset="0"/>
                          <a:cs typeface="Times New Roman" panose="02020603050405020304" pitchFamily="18" charset="0"/>
                        </a:rPr>
                        <a:t>584.083</a:t>
                      </a:r>
                      <a:endParaRPr lang="es-419" sz="16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8"/>
                  </a:ext>
                </a:extLst>
              </a:tr>
              <a:tr h="247748">
                <a:tc>
                  <a:txBody>
                    <a:bodyPr/>
                    <a:lstStyle/>
                    <a:p>
                      <a:r>
                        <a:rPr lang="es-ES_tradnl" sz="1400" dirty="0" smtClean="0"/>
                        <a:t>Ñuble</a:t>
                      </a:r>
                      <a:endParaRPr lang="es-ES_tradnl" sz="1400" dirty="0"/>
                    </a:p>
                  </a:txBody>
                  <a:tcPr/>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51</a:t>
                      </a:r>
                      <a:endParaRPr lang="es-419"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dirty="0">
                          <a:solidFill>
                            <a:srgbClr val="000000"/>
                          </a:solidFill>
                          <a:effectLst/>
                          <a:latin typeface="+mn-lt"/>
                          <a:ea typeface="Times New Roman" panose="02020603050405020304" pitchFamily="18" charset="0"/>
                          <a:cs typeface="Times New Roman" panose="02020603050405020304" pitchFamily="18" charset="0"/>
                        </a:rPr>
                        <a:t>46.211</a:t>
                      </a:r>
                      <a:endParaRPr lang="es-419" sz="16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9"/>
                  </a:ext>
                </a:extLst>
              </a:tr>
              <a:tr h="247748">
                <a:tc>
                  <a:txBody>
                    <a:bodyPr/>
                    <a:lstStyle/>
                    <a:p>
                      <a:r>
                        <a:rPr lang="es-ES_tradnl" sz="1400" dirty="0" smtClean="0"/>
                        <a:t>Biobío </a:t>
                      </a:r>
                      <a:endParaRPr lang="es-ES_tradnl" sz="1400" dirty="0"/>
                    </a:p>
                  </a:txBody>
                  <a:tcPr/>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37</a:t>
                      </a:r>
                      <a:endParaRPr lang="es-419"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dirty="0">
                          <a:solidFill>
                            <a:srgbClr val="000000"/>
                          </a:solidFill>
                          <a:effectLst/>
                          <a:latin typeface="+mn-lt"/>
                          <a:ea typeface="Times New Roman" panose="02020603050405020304" pitchFamily="18" charset="0"/>
                          <a:cs typeface="Times New Roman" panose="02020603050405020304" pitchFamily="18" charset="0"/>
                        </a:rPr>
                        <a:t>35.466</a:t>
                      </a:r>
                      <a:endParaRPr lang="es-419" sz="16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10"/>
                  </a:ext>
                </a:extLst>
              </a:tr>
              <a:tr h="247748">
                <a:tc>
                  <a:txBody>
                    <a:bodyPr/>
                    <a:lstStyle/>
                    <a:p>
                      <a:r>
                        <a:rPr lang="es-ES_tradnl" sz="1400" dirty="0" smtClean="0"/>
                        <a:t>Araucanía</a:t>
                      </a:r>
                      <a:endParaRPr lang="es-ES_tradnl" sz="1400" dirty="0"/>
                    </a:p>
                  </a:txBody>
                  <a:tcPr/>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195</a:t>
                      </a:r>
                      <a:endParaRPr lang="es-419"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dirty="0">
                          <a:solidFill>
                            <a:srgbClr val="000000"/>
                          </a:solidFill>
                          <a:effectLst/>
                          <a:latin typeface="+mn-lt"/>
                          <a:ea typeface="Times New Roman" panose="02020603050405020304" pitchFamily="18" charset="0"/>
                          <a:cs typeface="Times New Roman" panose="02020603050405020304" pitchFamily="18" charset="0"/>
                        </a:rPr>
                        <a:t>325.380</a:t>
                      </a:r>
                      <a:endParaRPr lang="es-419" sz="16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11"/>
                  </a:ext>
                </a:extLst>
              </a:tr>
              <a:tr h="247748">
                <a:tc>
                  <a:txBody>
                    <a:bodyPr/>
                    <a:lstStyle/>
                    <a:p>
                      <a:r>
                        <a:rPr lang="es-ES_tradnl" sz="1400" dirty="0" smtClean="0"/>
                        <a:t>Los Ríos</a:t>
                      </a:r>
                      <a:endParaRPr lang="es-ES_tradnl" sz="1400" dirty="0"/>
                    </a:p>
                  </a:txBody>
                  <a:tcPr/>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57</a:t>
                      </a:r>
                      <a:endParaRPr lang="es-419"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dirty="0">
                          <a:solidFill>
                            <a:srgbClr val="000000"/>
                          </a:solidFill>
                          <a:effectLst/>
                          <a:latin typeface="+mn-lt"/>
                          <a:ea typeface="Times New Roman" panose="02020603050405020304" pitchFamily="18" charset="0"/>
                          <a:cs typeface="Times New Roman" panose="02020603050405020304" pitchFamily="18" charset="0"/>
                        </a:rPr>
                        <a:t>80.954</a:t>
                      </a:r>
                      <a:endParaRPr lang="es-419" sz="16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12"/>
                  </a:ext>
                </a:extLst>
              </a:tr>
              <a:tr h="247748">
                <a:tc>
                  <a:txBody>
                    <a:bodyPr/>
                    <a:lstStyle/>
                    <a:p>
                      <a:r>
                        <a:rPr lang="es-ES_tradnl" sz="1400" dirty="0" smtClean="0"/>
                        <a:t>Los Lagos </a:t>
                      </a:r>
                      <a:endParaRPr lang="es-ES_tradnl" sz="1400" dirty="0"/>
                    </a:p>
                  </a:txBody>
                  <a:tcPr/>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14</a:t>
                      </a:r>
                      <a:endParaRPr lang="es-419"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dirty="0">
                          <a:solidFill>
                            <a:srgbClr val="000000"/>
                          </a:solidFill>
                          <a:effectLst/>
                          <a:latin typeface="+mn-lt"/>
                          <a:ea typeface="Times New Roman" panose="02020603050405020304" pitchFamily="18" charset="0"/>
                          <a:cs typeface="Times New Roman" panose="02020603050405020304" pitchFamily="18" charset="0"/>
                        </a:rPr>
                        <a:t>19.394</a:t>
                      </a:r>
                      <a:endParaRPr lang="es-419" sz="16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13"/>
                  </a:ext>
                </a:extLst>
              </a:tr>
              <a:tr h="247748">
                <a:tc>
                  <a:txBody>
                    <a:bodyPr/>
                    <a:lstStyle/>
                    <a:p>
                      <a:r>
                        <a:rPr lang="es-ES_tradnl" sz="1400" b="1" dirty="0" smtClean="0"/>
                        <a:t>Total</a:t>
                      </a:r>
                      <a:endParaRPr lang="es-ES_tradnl" sz="1400" b="1" dirty="0"/>
                    </a:p>
                  </a:txBody>
                  <a:tcPr/>
                </a:tc>
                <a:tc>
                  <a:txBody>
                    <a:bodyPr/>
                    <a:lstStyle/>
                    <a:p>
                      <a:pPr algn="ctr">
                        <a:lnSpc>
                          <a:spcPct val="115000"/>
                        </a:lnSpc>
                        <a:spcAft>
                          <a:spcPts val="0"/>
                        </a:spcAft>
                      </a:pPr>
                      <a:r>
                        <a:rPr lang="es-ES" sz="1400" b="1">
                          <a:solidFill>
                            <a:srgbClr val="000000"/>
                          </a:solidFill>
                          <a:effectLst/>
                          <a:latin typeface="+mn-lt"/>
                          <a:ea typeface="Times New Roman" panose="02020603050405020304" pitchFamily="18" charset="0"/>
                          <a:cs typeface="Times New Roman" panose="02020603050405020304" pitchFamily="18" charset="0"/>
                        </a:rPr>
                        <a:t>1.077</a:t>
                      </a:r>
                      <a:endParaRPr lang="es-419" sz="16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b="1" dirty="0">
                          <a:solidFill>
                            <a:srgbClr val="000000"/>
                          </a:solidFill>
                          <a:effectLst/>
                          <a:latin typeface="+mn-lt"/>
                          <a:ea typeface="Times New Roman" panose="02020603050405020304" pitchFamily="18" charset="0"/>
                          <a:cs typeface="Times New Roman" panose="02020603050405020304" pitchFamily="18" charset="0"/>
                        </a:rPr>
                        <a:t>2.055.908</a:t>
                      </a:r>
                      <a:endParaRPr lang="es-419" sz="16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14"/>
                  </a:ext>
                </a:extLst>
              </a:tr>
            </a:tbl>
          </a:graphicData>
        </a:graphic>
      </p:graphicFrame>
    </p:spTree>
    <p:extLst>
      <p:ext uri="{BB962C8B-B14F-4D97-AF65-F5344CB8AC3E}">
        <p14:creationId xmlns:p14="http://schemas.microsoft.com/office/powerpoint/2010/main" val="243443525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84998" y="397468"/>
            <a:ext cx="7509190" cy="1143000"/>
          </a:xfrm>
        </p:spPr>
        <p:txBody>
          <a:bodyPr vert="horz" lIns="91440" tIns="45720" rIns="91440" bIns="45720" rtlCol="0" anchor="ctr">
            <a:noAutofit/>
          </a:bodyPr>
          <a:lstStyle/>
          <a:p>
            <a:r>
              <a:rPr lang="es-CL" sz="2800" dirty="0">
                <a:solidFill>
                  <a:srgbClr val="333333"/>
                </a:solidFill>
                <a:latin typeface="Berlin Sans FB" panose="020E0602020502020306" pitchFamily="34" charset="0"/>
                <a:ea typeface="+mn-ea"/>
                <a:cs typeface="+mn-cs"/>
              </a:rPr>
              <a:t>Plataforma de </a:t>
            </a:r>
            <a:r>
              <a:rPr lang="es-CL" sz="2800" dirty="0" smtClean="0">
                <a:solidFill>
                  <a:srgbClr val="333333"/>
                </a:solidFill>
                <a:latin typeface="Berlin Sans FB" panose="020E0602020502020306" pitchFamily="34" charset="0"/>
                <a:ea typeface="+mn-ea"/>
                <a:cs typeface="+mn-cs"/>
              </a:rPr>
              <a:t>Servicios: Programas </a:t>
            </a:r>
            <a:r>
              <a:rPr lang="es-CL" sz="2800" dirty="0">
                <a:solidFill>
                  <a:srgbClr val="333333"/>
                </a:solidFill>
                <a:latin typeface="Berlin Sans FB" panose="020E0602020502020306" pitchFamily="34" charset="0"/>
                <a:ea typeface="+mn-ea"/>
                <a:cs typeface="+mn-cs"/>
              </a:rPr>
              <a:t>de </a:t>
            </a:r>
            <a:r>
              <a:rPr lang="es-CL" sz="2800" dirty="0" smtClean="0">
                <a:solidFill>
                  <a:srgbClr val="333333"/>
                </a:solidFill>
                <a:latin typeface="Berlin Sans FB" panose="020E0602020502020306" pitchFamily="34" charset="0"/>
                <a:ea typeface="+mn-ea"/>
                <a:cs typeface="+mn-cs"/>
              </a:rPr>
              <a:t>Seguros </a:t>
            </a:r>
            <a:r>
              <a:rPr lang="es-CL" sz="2800" dirty="0">
                <a:latin typeface="Berlin Sans FB" panose="020E0602020502020306" pitchFamily="34" charset="0"/>
              </a:rPr>
              <a:t/>
            </a:r>
            <a:br>
              <a:rPr lang="es-CL" sz="2800" dirty="0">
                <a:latin typeface="Berlin Sans FB" panose="020E0602020502020306" pitchFamily="34" charset="0"/>
              </a:rPr>
            </a:br>
            <a:endParaRPr lang="es-CL" sz="2800" dirty="0">
              <a:latin typeface="Berlin Sans FB" panose="020E0602020502020306" pitchFamily="34" charset="0"/>
            </a:endParaRPr>
          </a:p>
        </p:txBody>
      </p:sp>
      <p:sp>
        <p:nvSpPr>
          <p:cNvPr id="7" name="Marcador de contenido 2"/>
          <p:cNvSpPr>
            <a:spLocks noGrp="1"/>
          </p:cNvSpPr>
          <p:nvPr>
            <p:ph idx="1"/>
          </p:nvPr>
        </p:nvSpPr>
        <p:spPr>
          <a:xfrm>
            <a:off x="364588" y="1155769"/>
            <a:ext cx="8229600" cy="1031377"/>
          </a:xfrm>
        </p:spPr>
        <p:txBody>
          <a:bodyPr>
            <a:normAutofit/>
          </a:bodyPr>
          <a:lstStyle/>
          <a:p>
            <a:pPr marL="0" indent="0">
              <a:buNone/>
            </a:pPr>
            <a:endParaRPr lang="es-CL" sz="1800" dirty="0" smtClean="0">
              <a:solidFill>
                <a:srgbClr val="333333"/>
              </a:solidFill>
            </a:endParaRPr>
          </a:p>
          <a:p>
            <a:pPr marL="0" indent="0">
              <a:buNone/>
            </a:pPr>
            <a:r>
              <a:rPr lang="es-CL" sz="1800" dirty="0" smtClean="0">
                <a:solidFill>
                  <a:srgbClr val="333333"/>
                </a:solidFill>
              </a:rPr>
              <a:t>Evolución en la contratación e indemnización del </a:t>
            </a:r>
            <a:r>
              <a:rPr lang="es-CL" sz="1800" b="1" dirty="0">
                <a:solidFill>
                  <a:srgbClr val="333333"/>
                </a:solidFill>
              </a:rPr>
              <a:t>S</a:t>
            </a:r>
            <a:r>
              <a:rPr lang="es-CL" sz="1800" b="1" dirty="0" smtClean="0">
                <a:solidFill>
                  <a:srgbClr val="333333"/>
                </a:solidFill>
              </a:rPr>
              <a:t>eguro Bovino:</a:t>
            </a:r>
          </a:p>
          <a:p>
            <a:pPr marL="0" indent="0">
              <a:buNone/>
            </a:pPr>
            <a:r>
              <a:rPr lang="es-CL" sz="1800" dirty="0">
                <a:solidFill>
                  <a:srgbClr val="333333"/>
                </a:solidFill>
              </a:rPr>
              <a:t>En 2021, se cursaron 549 indemnizaciones por un monto total de M$ 341.774</a:t>
            </a:r>
            <a:r>
              <a:rPr lang="es-ES_tradnl" sz="1800" dirty="0">
                <a:solidFill>
                  <a:srgbClr val="333333"/>
                </a:solidFill>
              </a:rPr>
              <a:t>.</a:t>
            </a:r>
            <a:endParaRPr lang="es-CL" sz="1800" dirty="0">
              <a:solidFill>
                <a:srgbClr val="333333"/>
              </a:solidFill>
            </a:endParaRPr>
          </a:p>
        </p:txBody>
      </p:sp>
      <p:sp>
        <p:nvSpPr>
          <p:cNvPr id="9" name="CuadroTexto 8"/>
          <p:cNvSpPr txBox="1"/>
          <p:nvPr/>
        </p:nvSpPr>
        <p:spPr>
          <a:xfrm>
            <a:off x="364588" y="6332951"/>
            <a:ext cx="7488832"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a:t>
            </a:r>
            <a:r>
              <a:rPr lang="es-CL" dirty="0" smtClean="0">
                <a:solidFill>
                  <a:srgbClr val="4D4D4D"/>
                </a:solidFill>
              </a:rPr>
              <a:t>División </a:t>
            </a:r>
            <a:r>
              <a:rPr lang="es-CL" dirty="0">
                <a:solidFill>
                  <a:srgbClr val="4D4D4D"/>
                </a:solidFill>
              </a:rPr>
              <a:t>de Asistencia </a:t>
            </a:r>
            <a:r>
              <a:rPr lang="es-CL" dirty="0" smtClean="0">
                <a:solidFill>
                  <a:srgbClr val="4D4D4D"/>
                </a:solidFill>
              </a:rPr>
              <a:t>Financiera, </a:t>
            </a:r>
            <a:r>
              <a:rPr lang="es-CL" dirty="0">
                <a:solidFill>
                  <a:srgbClr val="4D4D4D"/>
                </a:solidFill>
              </a:rPr>
              <a:t>31 de diciembre del </a:t>
            </a:r>
            <a:r>
              <a:rPr lang="es-CL" dirty="0" smtClean="0">
                <a:solidFill>
                  <a:srgbClr val="4D4D4D"/>
                </a:solidFill>
              </a:rPr>
              <a:t>2021.</a:t>
            </a:r>
            <a:endParaRPr lang="es-CL" dirty="0">
              <a:solidFill>
                <a:srgbClr val="4D4D4D"/>
              </a:solidFill>
            </a:endParaRPr>
          </a:p>
        </p:txBody>
      </p:sp>
      <p:sp>
        <p:nvSpPr>
          <p:cNvPr id="3" name="Marcador de número de diapositiva 2"/>
          <p:cNvSpPr>
            <a:spLocks noGrp="1"/>
          </p:cNvSpPr>
          <p:nvPr>
            <p:ph type="sldNum" sz="quarter" idx="12"/>
          </p:nvPr>
        </p:nvSpPr>
        <p:spPr/>
        <p:txBody>
          <a:bodyPr/>
          <a:lstStyle/>
          <a:p>
            <a:fld id="{B2AA1C21-4A01-FC47-935A-F64BC8B7BE09}" type="slidenum">
              <a:rPr lang="en-US" smtClean="0"/>
              <a:t>95</a:t>
            </a:fld>
            <a:endParaRPr lang="en-US"/>
          </a:p>
        </p:txBody>
      </p:sp>
      <p:graphicFrame>
        <p:nvGraphicFramePr>
          <p:cNvPr id="10" name="Tabla 9"/>
          <p:cNvGraphicFramePr>
            <a:graphicFrameLocks noGrp="1"/>
          </p:cNvGraphicFramePr>
          <p:nvPr>
            <p:extLst>
              <p:ext uri="{D42A27DB-BD31-4B8C-83A1-F6EECF244321}">
                <p14:modId xmlns:p14="http://schemas.microsoft.com/office/powerpoint/2010/main" val="2913768498"/>
              </p:ext>
            </p:extLst>
          </p:nvPr>
        </p:nvGraphicFramePr>
        <p:xfrm>
          <a:off x="1084998" y="2324212"/>
          <a:ext cx="6096000" cy="3892995"/>
        </p:xfrm>
        <a:graphic>
          <a:graphicData uri="http://schemas.openxmlformats.org/drawingml/2006/table">
            <a:tbl>
              <a:tblPr firstRow="1" bandRow="1">
                <a:tableStyleId>{21E4AEA4-8DFA-4A89-87EB-49C32662AFE0}</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288254">
                <a:tc>
                  <a:txBody>
                    <a:bodyPr/>
                    <a:lstStyle/>
                    <a:p>
                      <a:pPr algn="ctr"/>
                      <a:r>
                        <a:rPr lang="es-ES_tradnl" sz="1400" dirty="0" smtClean="0"/>
                        <a:t>Región</a:t>
                      </a:r>
                      <a:endParaRPr lang="es-ES_tradnl" sz="1400" b="1" dirty="0"/>
                    </a:p>
                  </a:txBody>
                  <a:tcPr/>
                </a:tc>
                <a:tc>
                  <a:txBody>
                    <a:bodyPr/>
                    <a:lstStyle/>
                    <a:p>
                      <a:pPr algn="ctr"/>
                      <a:r>
                        <a:rPr lang="es-ES_tradnl" sz="1400" dirty="0" smtClean="0"/>
                        <a:t>Nº Pólizas </a:t>
                      </a:r>
                      <a:endParaRPr lang="es-ES_tradnl" sz="1400" b="1" dirty="0"/>
                    </a:p>
                  </a:txBody>
                  <a:tcPr/>
                </a:tc>
                <a:tc>
                  <a:txBody>
                    <a:bodyPr/>
                    <a:lstStyle/>
                    <a:p>
                      <a:pPr algn="ctr"/>
                      <a:r>
                        <a:rPr lang="es-ES_tradnl" sz="1400" dirty="0" smtClean="0"/>
                        <a:t>Monto Indemnizaciones (M$)</a:t>
                      </a:r>
                      <a:endParaRPr lang="es-ES_tradnl" sz="1400" b="1" dirty="0"/>
                    </a:p>
                  </a:txBody>
                  <a:tcPr/>
                </a:tc>
                <a:extLst>
                  <a:ext uri="{0D108BD9-81ED-4DB2-BD59-A6C34878D82A}">
                    <a16:rowId xmlns:a16="http://schemas.microsoft.com/office/drawing/2014/main" xmlns="" val="10000"/>
                  </a:ext>
                </a:extLst>
              </a:tr>
              <a:tr h="238678">
                <a:tc>
                  <a:txBody>
                    <a:bodyPr/>
                    <a:lstStyle/>
                    <a:p>
                      <a:r>
                        <a:rPr lang="es-ES_tradnl" sz="1400" dirty="0" smtClean="0"/>
                        <a:t>Valparaíso</a:t>
                      </a:r>
                      <a:endParaRPr lang="es-ES_tradnl" sz="1400" dirty="0"/>
                    </a:p>
                  </a:txBody>
                  <a:tcPr/>
                </a:tc>
                <a:tc>
                  <a:txBody>
                    <a:bodyPr/>
                    <a:lstStyle/>
                    <a:p>
                      <a:pPr algn="ctr">
                        <a:lnSpc>
                          <a:spcPct val="115000"/>
                        </a:lnSpc>
                        <a:spcAft>
                          <a:spcPts val="0"/>
                        </a:spcAft>
                      </a:pPr>
                      <a:r>
                        <a:rPr lang="es-ES" sz="1400" dirty="0">
                          <a:solidFill>
                            <a:srgbClr val="000000"/>
                          </a:solidFill>
                          <a:effectLst/>
                          <a:latin typeface="+mn-lt"/>
                          <a:ea typeface="Times New Roman" panose="02020603050405020304" pitchFamily="18" charset="0"/>
                          <a:cs typeface="Times New Roman" panose="02020603050405020304" pitchFamily="18" charset="0"/>
                        </a:rPr>
                        <a:t>6</a:t>
                      </a:r>
                      <a:endParaRPr lang="es-419" sz="14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3.939</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1"/>
                  </a:ext>
                </a:extLst>
              </a:tr>
              <a:tr h="264405">
                <a:tc>
                  <a:txBody>
                    <a:bodyPr/>
                    <a:lstStyle/>
                    <a:p>
                      <a:r>
                        <a:rPr lang="es-ES_tradnl" sz="1400" dirty="0" smtClean="0"/>
                        <a:t>O´Higgins</a:t>
                      </a:r>
                      <a:endParaRPr lang="es-ES_tradnl" sz="1400" dirty="0"/>
                    </a:p>
                  </a:txBody>
                  <a:tcPr/>
                </a:tc>
                <a:tc>
                  <a:txBody>
                    <a:bodyPr/>
                    <a:lstStyle/>
                    <a:p>
                      <a:pPr algn="ctr">
                        <a:lnSpc>
                          <a:spcPct val="115000"/>
                        </a:lnSpc>
                        <a:spcAft>
                          <a:spcPts val="0"/>
                        </a:spcAft>
                      </a:pPr>
                      <a:r>
                        <a:rPr lang="es-ES" sz="1400" dirty="0">
                          <a:solidFill>
                            <a:srgbClr val="000000"/>
                          </a:solidFill>
                          <a:effectLst/>
                          <a:latin typeface="+mn-lt"/>
                          <a:ea typeface="Times New Roman" panose="02020603050405020304" pitchFamily="18" charset="0"/>
                          <a:cs typeface="Times New Roman" panose="02020603050405020304" pitchFamily="18" charset="0"/>
                        </a:rPr>
                        <a:t>1</a:t>
                      </a:r>
                      <a:endParaRPr lang="es-419" sz="14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dirty="0">
                          <a:solidFill>
                            <a:srgbClr val="000000"/>
                          </a:solidFill>
                          <a:effectLst/>
                          <a:latin typeface="+mn-lt"/>
                          <a:ea typeface="Times New Roman" panose="02020603050405020304" pitchFamily="18" charset="0"/>
                          <a:cs typeface="Times New Roman" panose="02020603050405020304" pitchFamily="18" charset="0"/>
                        </a:rPr>
                        <a:t>352</a:t>
                      </a:r>
                      <a:endParaRPr lang="es-419" sz="14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2"/>
                  </a:ext>
                </a:extLst>
              </a:tr>
              <a:tr h="264405">
                <a:tc>
                  <a:txBody>
                    <a:bodyPr/>
                    <a:lstStyle/>
                    <a:p>
                      <a:r>
                        <a:rPr lang="es-ES_tradnl" sz="1400" dirty="0" smtClean="0"/>
                        <a:t>Maule</a:t>
                      </a:r>
                      <a:endParaRPr lang="es-ES_tradnl" sz="1400" dirty="0"/>
                    </a:p>
                  </a:txBody>
                  <a:tcPr/>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9</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dirty="0">
                          <a:solidFill>
                            <a:srgbClr val="000000"/>
                          </a:solidFill>
                          <a:effectLst/>
                          <a:latin typeface="+mn-lt"/>
                          <a:ea typeface="Times New Roman" panose="02020603050405020304" pitchFamily="18" charset="0"/>
                          <a:cs typeface="Times New Roman" panose="02020603050405020304" pitchFamily="18" charset="0"/>
                        </a:rPr>
                        <a:t>3.550</a:t>
                      </a:r>
                      <a:endParaRPr lang="es-419" sz="14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3"/>
                  </a:ext>
                </a:extLst>
              </a:tr>
              <a:tr h="264405">
                <a:tc>
                  <a:txBody>
                    <a:bodyPr/>
                    <a:lstStyle/>
                    <a:p>
                      <a:r>
                        <a:rPr lang="es-ES_tradnl" sz="1400" baseline="0" dirty="0" smtClean="0"/>
                        <a:t>Ñuble </a:t>
                      </a:r>
                      <a:endParaRPr lang="es-ES_tradnl" sz="1400" dirty="0"/>
                    </a:p>
                  </a:txBody>
                  <a:tcPr/>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2</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dirty="0">
                          <a:solidFill>
                            <a:srgbClr val="000000"/>
                          </a:solidFill>
                          <a:effectLst/>
                          <a:latin typeface="+mn-lt"/>
                          <a:ea typeface="Times New Roman" panose="02020603050405020304" pitchFamily="18" charset="0"/>
                          <a:cs typeface="Times New Roman" panose="02020603050405020304" pitchFamily="18" charset="0"/>
                        </a:rPr>
                        <a:t>985</a:t>
                      </a:r>
                      <a:endParaRPr lang="es-419" sz="14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4"/>
                  </a:ext>
                </a:extLst>
              </a:tr>
              <a:tr h="319490">
                <a:tc>
                  <a:txBody>
                    <a:bodyPr/>
                    <a:lstStyle/>
                    <a:p>
                      <a:r>
                        <a:rPr lang="es-ES_tradnl" sz="1400" dirty="0" smtClean="0"/>
                        <a:t>Biobío</a:t>
                      </a:r>
                      <a:endParaRPr lang="es-ES_tradnl" sz="1400" dirty="0"/>
                    </a:p>
                  </a:txBody>
                  <a:tcPr/>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5</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dirty="0">
                          <a:solidFill>
                            <a:srgbClr val="000000"/>
                          </a:solidFill>
                          <a:effectLst/>
                          <a:latin typeface="+mn-lt"/>
                          <a:ea typeface="Times New Roman" panose="02020603050405020304" pitchFamily="18" charset="0"/>
                          <a:cs typeface="Times New Roman" panose="02020603050405020304" pitchFamily="18" charset="0"/>
                        </a:rPr>
                        <a:t>2.716</a:t>
                      </a:r>
                      <a:endParaRPr lang="es-419" sz="14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5"/>
                  </a:ext>
                </a:extLst>
              </a:tr>
              <a:tr h="275421">
                <a:tc>
                  <a:txBody>
                    <a:bodyPr/>
                    <a:lstStyle/>
                    <a:p>
                      <a:r>
                        <a:rPr lang="es-ES_tradnl" sz="1400" dirty="0" smtClean="0"/>
                        <a:t>Araucanía </a:t>
                      </a:r>
                      <a:endParaRPr lang="es-ES_tradnl" sz="1400" dirty="0"/>
                    </a:p>
                  </a:txBody>
                  <a:tcPr/>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15</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dirty="0">
                          <a:solidFill>
                            <a:srgbClr val="000000"/>
                          </a:solidFill>
                          <a:effectLst/>
                          <a:latin typeface="+mn-lt"/>
                          <a:ea typeface="Times New Roman" panose="02020603050405020304" pitchFamily="18" charset="0"/>
                          <a:cs typeface="Times New Roman" panose="02020603050405020304" pitchFamily="18" charset="0"/>
                        </a:rPr>
                        <a:t>10.396</a:t>
                      </a:r>
                      <a:endParaRPr lang="es-419" sz="14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6"/>
                  </a:ext>
                </a:extLst>
              </a:tr>
              <a:tr h="308472">
                <a:tc>
                  <a:txBody>
                    <a:bodyPr/>
                    <a:lstStyle/>
                    <a:p>
                      <a:r>
                        <a:rPr lang="es-ES_tradnl" sz="1400" dirty="0" smtClean="0"/>
                        <a:t>Los Ríos</a:t>
                      </a:r>
                      <a:endParaRPr lang="es-ES_tradnl" sz="1400" dirty="0"/>
                    </a:p>
                  </a:txBody>
                  <a:tcPr/>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49</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dirty="0">
                          <a:solidFill>
                            <a:srgbClr val="000000"/>
                          </a:solidFill>
                          <a:effectLst/>
                          <a:latin typeface="+mn-lt"/>
                          <a:ea typeface="Times New Roman" panose="02020603050405020304" pitchFamily="18" charset="0"/>
                          <a:cs typeface="Times New Roman" panose="02020603050405020304" pitchFamily="18" charset="0"/>
                        </a:rPr>
                        <a:t>26.069</a:t>
                      </a:r>
                      <a:endParaRPr lang="es-419" sz="14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7"/>
                  </a:ext>
                </a:extLst>
              </a:tr>
              <a:tr h="308473">
                <a:tc>
                  <a:txBody>
                    <a:bodyPr/>
                    <a:lstStyle/>
                    <a:p>
                      <a:r>
                        <a:rPr lang="es-ES_tradnl" sz="1400" dirty="0" smtClean="0"/>
                        <a:t>Los Lagos </a:t>
                      </a:r>
                      <a:endParaRPr lang="es-ES_tradnl" sz="1400" dirty="0"/>
                    </a:p>
                  </a:txBody>
                  <a:tcPr/>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181</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dirty="0">
                          <a:solidFill>
                            <a:srgbClr val="000000"/>
                          </a:solidFill>
                          <a:effectLst/>
                          <a:latin typeface="+mn-lt"/>
                          <a:ea typeface="Times New Roman" panose="02020603050405020304" pitchFamily="18" charset="0"/>
                          <a:cs typeface="Times New Roman" panose="02020603050405020304" pitchFamily="18" charset="0"/>
                        </a:rPr>
                        <a:t>100.384</a:t>
                      </a:r>
                      <a:endParaRPr lang="es-419" sz="14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8"/>
                  </a:ext>
                </a:extLst>
              </a:tr>
              <a:tr h="297455">
                <a:tc>
                  <a:txBody>
                    <a:bodyPr/>
                    <a:lstStyle/>
                    <a:p>
                      <a:r>
                        <a:rPr lang="es-ES_tradnl" sz="1400" dirty="0" smtClean="0"/>
                        <a:t>Aysén </a:t>
                      </a:r>
                      <a:endParaRPr lang="es-ES_tradnl" sz="1400" dirty="0"/>
                    </a:p>
                  </a:txBody>
                  <a:tcPr/>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188</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dirty="0">
                          <a:solidFill>
                            <a:srgbClr val="000000"/>
                          </a:solidFill>
                          <a:effectLst/>
                          <a:latin typeface="+mn-lt"/>
                          <a:ea typeface="Times New Roman" panose="02020603050405020304" pitchFamily="18" charset="0"/>
                          <a:cs typeface="Times New Roman" panose="02020603050405020304" pitchFamily="18" charset="0"/>
                        </a:rPr>
                        <a:t>123.655</a:t>
                      </a:r>
                      <a:endParaRPr lang="es-419" sz="14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9"/>
                  </a:ext>
                </a:extLst>
              </a:tr>
              <a:tr h="297455">
                <a:tc>
                  <a:txBody>
                    <a:bodyPr/>
                    <a:lstStyle/>
                    <a:p>
                      <a:r>
                        <a:rPr lang="es-ES_tradnl" sz="1400" dirty="0" smtClean="0"/>
                        <a:t>Magallanes</a:t>
                      </a:r>
                    </a:p>
                  </a:txBody>
                  <a:tcPr/>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92</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dirty="0">
                          <a:solidFill>
                            <a:srgbClr val="000000"/>
                          </a:solidFill>
                          <a:effectLst/>
                          <a:latin typeface="+mn-lt"/>
                          <a:ea typeface="Times New Roman" panose="02020603050405020304" pitchFamily="18" charset="0"/>
                          <a:cs typeface="Times New Roman" panose="02020603050405020304" pitchFamily="18" charset="0"/>
                        </a:rPr>
                        <a:t>68.715</a:t>
                      </a:r>
                      <a:endParaRPr lang="es-419" sz="14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10"/>
                  </a:ext>
                </a:extLst>
              </a:tr>
              <a:tr h="275422">
                <a:tc>
                  <a:txBody>
                    <a:bodyPr/>
                    <a:lstStyle/>
                    <a:p>
                      <a:r>
                        <a:rPr lang="es-ES_tradnl" sz="1400" b="1" dirty="0" smtClean="0"/>
                        <a:t>Total </a:t>
                      </a:r>
                      <a:endParaRPr lang="es-ES_tradnl" sz="1400" b="1" dirty="0"/>
                    </a:p>
                  </a:txBody>
                  <a:tcPr/>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1</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dirty="0">
                          <a:solidFill>
                            <a:srgbClr val="000000"/>
                          </a:solidFill>
                          <a:effectLst/>
                          <a:latin typeface="+mn-lt"/>
                          <a:ea typeface="Times New Roman" panose="02020603050405020304" pitchFamily="18" charset="0"/>
                          <a:cs typeface="Times New Roman" panose="02020603050405020304" pitchFamily="18" charset="0"/>
                        </a:rPr>
                        <a:t>746</a:t>
                      </a:r>
                      <a:endParaRPr lang="es-419" sz="14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3972836855"/>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a:spLocks noGrp="1"/>
          </p:cNvSpPr>
          <p:nvPr>
            <p:ph idx="1"/>
          </p:nvPr>
        </p:nvSpPr>
        <p:spPr>
          <a:xfrm>
            <a:off x="457200" y="1600200"/>
            <a:ext cx="8229600" cy="895865"/>
          </a:xfrm>
        </p:spPr>
        <p:txBody>
          <a:bodyPr>
            <a:normAutofit/>
          </a:bodyPr>
          <a:lstStyle/>
          <a:p>
            <a:pPr marL="0" indent="0">
              <a:buNone/>
            </a:pPr>
            <a:r>
              <a:rPr lang="es-CL" sz="1800" dirty="0" smtClean="0"/>
              <a:t>Evolución en la contratación e indemnización del </a:t>
            </a:r>
            <a:r>
              <a:rPr lang="es-CL" sz="1800" b="1" dirty="0"/>
              <a:t>S</a:t>
            </a:r>
            <a:r>
              <a:rPr lang="es-CL" sz="1800" b="1" dirty="0" smtClean="0"/>
              <a:t>eguro Ovino:</a:t>
            </a:r>
          </a:p>
          <a:p>
            <a:pPr marL="0" indent="0">
              <a:buNone/>
            </a:pPr>
            <a:r>
              <a:rPr lang="es-CL" sz="1800" dirty="0"/>
              <a:t>En 2021, se cursaron 42 indemnizaciones por un monto total de M$ 8.427</a:t>
            </a:r>
            <a:r>
              <a:rPr lang="es-CL" sz="1800" dirty="0" smtClean="0"/>
              <a:t>.</a:t>
            </a:r>
            <a:endParaRPr lang="es-CL" sz="1800" dirty="0"/>
          </a:p>
          <a:p>
            <a:pPr marL="0" indent="0">
              <a:buNone/>
            </a:pPr>
            <a:endParaRPr lang="es-CL" sz="1800" b="1" dirty="0"/>
          </a:p>
        </p:txBody>
      </p:sp>
      <p:sp>
        <p:nvSpPr>
          <p:cNvPr id="6" name="Título 1"/>
          <p:cNvSpPr>
            <a:spLocks noGrp="1"/>
          </p:cNvSpPr>
          <p:nvPr>
            <p:ph type="title"/>
          </p:nvPr>
        </p:nvSpPr>
        <p:spPr>
          <a:xfrm>
            <a:off x="935781" y="257071"/>
            <a:ext cx="7629099" cy="1143000"/>
          </a:xfrm>
        </p:spPr>
        <p:txBody>
          <a:bodyPr vert="horz" lIns="91440" tIns="45720" rIns="91440" bIns="45720" rtlCol="0" anchor="ctr">
            <a:noAutofit/>
          </a:bodyPr>
          <a:lstStyle/>
          <a:p>
            <a:r>
              <a:rPr lang="es-CL" sz="2800" dirty="0">
                <a:solidFill>
                  <a:srgbClr val="333333"/>
                </a:solidFill>
                <a:latin typeface="Berlin Sans FB" panose="020E0602020502020306" pitchFamily="34" charset="0"/>
                <a:ea typeface="+mn-ea"/>
                <a:cs typeface="+mn-cs"/>
              </a:rPr>
              <a:t>Plataforma de </a:t>
            </a:r>
            <a:r>
              <a:rPr lang="es-CL" sz="2800" dirty="0" smtClean="0">
                <a:solidFill>
                  <a:srgbClr val="333333"/>
                </a:solidFill>
                <a:latin typeface="Berlin Sans FB" panose="020E0602020502020306" pitchFamily="34" charset="0"/>
                <a:ea typeface="+mn-ea"/>
                <a:cs typeface="+mn-cs"/>
              </a:rPr>
              <a:t>Servicios: Programas </a:t>
            </a:r>
            <a:r>
              <a:rPr lang="es-CL" sz="2800" dirty="0">
                <a:solidFill>
                  <a:srgbClr val="333333"/>
                </a:solidFill>
                <a:latin typeface="Berlin Sans FB" panose="020E0602020502020306" pitchFamily="34" charset="0"/>
                <a:ea typeface="+mn-ea"/>
                <a:cs typeface="+mn-cs"/>
              </a:rPr>
              <a:t>de </a:t>
            </a:r>
            <a:r>
              <a:rPr lang="es-CL" sz="2800" dirty="0" smtClean="0">
                <a:solidFill>
                  <a:srgbClr val="333333"/>
                </a:solidFill>
                <a:latin typeface="Berlin Sans FB" panose="020E0602020502020306" pitchFamily="34" charset="0"/>
                <a:ea typeface="+mn-ea"/>
                <a:cs typeface="+mn-cs"/>
              </a:rPr>
              <a:t>Seguros </a:t>
            </a:r>
            <a:r>
              <a:rPr lang="es-CL" sz="2800" dirty="0">
                <a:latin typeface="Berlin Sans FB" panose="020E0602020502020306" pitchFamily="34" charset="0"/>
              </a:rPr>
              <a:t/>
            </a:r>
            <a:br>
              <a:rPr lang="es-CL" sz="2800" dirty="0">
                <a:latin typeface="Berlin Sans FB" panose="020E0602020502020306" pitchFamily="34" charset="0"/>
              </a:rPr>
            </a:br>
            <a:endParaRPr lang="es-CL" sz="2800" dirty="0">
              <a:latin typeface="Berlin Sans FB" panose="020E0602020502020306" pitchFamily="34" charset="0"/>
            </a:endParaRPr>
          </a:p>
        </p:txBody>
      </p:sp>
      <p:sp>
        <p:nvSpPr>
          <p:cNvPr id="9" name="CuadroTexto 8"/>
          <p:cNvSpPr txBox="1"/>
          <p:nvPr/>
        </p:nvSpPr>
        <p:spPr>
          <a:xfrm>
            <a:off x="457200" y="6332823"/>
            <a:ext cx="7488832"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a:t>
            </a:r>
            <a:r>
              <a:rPr lang="es-CL" dirty="0" smtClean="0">
                <a:solidFill>
                  <a:srgbClr val="4D4D4D"/>
                </a:solidFill>
              </a:rPr>
              <a:t>División </a:t>
            </a:r>
            <a:r>
              <a:rPr lang="es-CL" dirty="0">
                <a:solidFill>
                  <a:srgbClr val="4D4D4D"/>
                </a:solidFill>
              </a:rPr>
              <a:t>de Asistencia </a:t>
            </a:r>
            <a:r>
              <a:rPr lang="es-CL" dirty="0" smtClean="0">
                <a:solidFill>
                  <a:srgbClr val="4D4D4D"/>
                </a:solidFill>
              </a:rPr>
              <a:t>Financiera, </a:t>
            </a:r>
            <a:r>
              <a:rPr lang="es-CL" dirty="0">
                <a:solidFill>
                  <a:srgbClr val="4D4D4D"/>
                </a:solidFill>
              </a:rPr>
              <a:t>31 de diciembre del </a:t>
            </a:r>
            <a:r>
              <a:rPr lang="es-CL" dirty="0" smtClean="0">
                <a:solidFill>
                  <a:srgbClr val="4D4D4D"/>
                </a:solidFill>
              </a:rPr>
              <a:t>2021.</a:t>
            </a:r>
            <a:endParaRPr lang="es-CL" dirty="0">
              <a:solidFill>
                <a:srgbClr val="4D4D4D"/>
              </a:solidFill>
            </a:endParaRPr>
          </a:p>
        </p:txBody>
      </p:sp>
      <p:sp>
        <p:nvSpPr>
          <p:cNvPr id="2" name="Marcador de número de diapositiva 1"/>
          <p:cNvSpPr>
            <a:spLocks noGrp="1"/>
          </p:cNvSpPr>
          <p:nvPr>
            <p:ph type="sldNum" sz="quarter" idx="12"/>
          </p:nvPr>
        </p:nvSpPr>
        <p:spPr/>
        <p:txBody>
          <a:bodyPr/>
          <a:lstStyle/>
          <a:p>
            <a:fld id="{B2AA1C21-4A01-FC47-935A-F64BC8B7BE09}" type="slidenum">
              <a:rPr lang="en-US" smtClean="0"/>
              <a:t>96</a:t>
            </a:fld>
            <a:endParaRPr lang="en-US"/>
          </a:p>
        </p:txBody>
      </p:sp>
      <p:graphicFrame>
        <p:nvGraphicFramePr>
          <p:cNvPr id="8" name="Tabla 7"/>
          <p:cNvGraphicFramePr>
            <a:graphicFrameLocks noGrp="1"/>
          </p:cNvGraphicFramePr>
          <p:nvPr>
            <p:extLst>
              <p:ext uri="{D42A27DB-BD31-4B8C-83A1-F6EECF244321}">
                <p14:modId xmlns:p14="http://schemas.microsoft.com/office/powerpoint/2010/main" val="315772401"/>
              </p:ext>
            </p:extLst>
          </p:nvPr>
        </p:nvGraphicFramePr>
        <p:xfrm>
          <a:off x="1524000" y="2473460"/>
          <a:ext cx="6096000" cy="2651069"/>
        </p:xfrm>
        <a:graphic>
          <a:graphicData uri="http://schemas.openxmlformats.org/drawingml/2006/table">
            <a:tbl>
              <a:tblPr firstRow="1" bandRow="1">
                <a:tableStyleId>{21E4AEA4-8DFA-4A89-87EB-49C32662AFE0}</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370840">
                <a:tc>
                  <a:txBody>
                    <a:bodyPr/>
                    <a:lstStyle/>
                    <a:p>
                      <a:pPr algn="ctr"/>
                      <a:r>
                        <a:rPr lang="es-ES_tradnl" sz="1300" dirty="0" smtClean="0"/>
                        <a:t>Región</a:t>
                      </a:r>
                      <a:endParaRPr lang="es-ES_tradnl" sz="1300" b="1" dirty="0"/>
                    </a:p>
                  </a:txBody>
                  <a:tcPr/>
                </a:tc>
                <a:tc>
                  <a:txBody>
                    <a:bodyPr/>
                    <a:lstStyle/>
                    <a:p>
                      <a:pPr algn="ctr"/>
                      <a:r>
                        <a:rPr lang="es-ES_tradnl" sz="1300" dirty="0" smtClean="0"/>
                        <a:t>Nº Pólizas </a:t>
                      </a:r>
                      <a:endParaRPr lang="es-ES_tradnl" sz="1300" b="1" dirty="0"/>
                    </a:p>
                  </a:txBody>
                  <a:tcPr/>
                </a:tc>
                <a:tc>
                  <a:txBody>
                    <a:bodyPr/>
                    <a:lstStyle/>
                    <a:p>
                      <a:pPr algn="ctr"/>
                      <a:r>
                        <a:rPr lang="es-ES_tradnl" sz="1300" dirty="0" smtClean="0"/>
                        <a:t>Monto Indemnizaciones (M$)</a:t>
                      </a:r>
                      <a:endParaRPr lang="es-ES_tradnl" sz="1300" b="1" dirty="0"/>
                    </a:p>
                  </a:txBody>
                  <a:tcPr/>
                </a:tc>
                <a:extLst>
                  <a:ext uri="{0D108BD9-81ED-4DB2-BD59-A6C34878D82A}">
                    <a16:rowId xmlns:a16="http://schemas.microsoft.com/office/drawing/2014/main" xmlns="" val="10000"/>
                  </a:ext>
                </a:extLst>
              </a:tr>
              <a:tr h="268741">
                <a:tc>
                  <a:txBody>
                    <a:bodyPr/>
                    <a:lstStyle/>
                    <a:p>
                      <a:pPr algn="ctr">
                        <a:lnSpc>
                          <a:spcPct val="115000"/>
                        </a:lnSpc>
                        <a:spcAft>
                          <a:spcPts val="0"/>
                        </a:spcAft>
                      </a:pPr>
                      <a:r>
                        <a:rPr lang="es-ES" sz="1400" dirty="0">
                          <a:solidFill>
                            <a:srgbClr val="000000"/>
                          </a:solidFill>
                          <a:effectLst/>
                          <a:latin typeface="+mn-lt"/>
                          <a:ea typeface="Times New Roman" panose="02020603050405020304" pitchFamily="18" charset="0"/>
                          <a:cs typeface="Times New Roman" panose="02020603050405020304" pitchFamily="18" charset="0"/>
                        </a:rPr>
                        <a:t>L.B. O’HIGGINS</a:t>
                      </a:r>
                      <a:endParaRPr lang="es-419" sz="14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1</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68</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1"/>
                  </a:ext>
                </a:extLst>
              </a:tr>
              <a:tr h="123613">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ÑUBLE</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dirty="0">
                          <a:solidFill>
                            <a:srgbClr val="000000"/>
                          </a:solidFill>
                          <a:effectLst/>
                          <a:latin typeface="+mn-lt"/>
                          <a:ea typeface="Times New Roman" panose="02020603050405020304" pitchFamily="18" charset="0"/>
                          <a:cs typeface="Times New Roman" panose="02020603050405020304" pitchFamily="18" charset="0"/>
                        </a:rPr>
                        <a:t>2</a:t>
                      </a:r>
                      <a:endParaRPr lang="es-419" sz="1400" dirty="0">
                        <a:effectLst/>
                        <a:latin typeface="+mn-lt"/>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103</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2"/>
                  </a:ext>
                </a:extLst>
              </a:tr>
              <a:tr h="266761">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BIO-BIO</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dirty="0">
                          <a:solidFill>
                            <a:srgbClr val="000000"/>
                          </a:solidFill>
                          <a:effectLst/>
                          <a:latin typeface="+mn-lt"/>
                          <a:ea typeface="Times New Roman" panose="02020603050405020304" pitchFamily="18" charset="0"/>
                          <a:cs typeface="Times New Roman" panose="02020603050405020304" pitchFamily="18" charset="0"/>
                        </a:rPr>
                        <a:t>1</a:t>
                      </a:r>
                      <a:endParaRPr lang="es-419" sz="1400" dirty="0">
                        <a:effectLst/>
                        <a:latin typeface="+mn-lt"/>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415</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3"/>
                  </a:ext>
                </a:extLst>
              </a:tr>
              <a:tr h="150707">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ARAUCANIA</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dirty="0">
                          <a:solidFill>
                            <a:srgbClr val="000000"/>
                          </a:solidFill>
                          <a:effectLst/>
                          <a:latin typeface="+mn-lt"/>
                          <a:ea typeface="Times New Roman" panose="02020603050405020304" pitchFamily="18" charset="0"/>
                          <a:cs typeface="Times New Roman" panose="02020603050405020304" pitchFamily="18" charset="0"/>
                        </a:rPr>
                        <a:t>1 </a:t>
                      </a:r>
                      <a:endParaRPr lang="es-419" sz="1400" dirty="0">
                        <a:effectLst/>
                        <a:latin typeface="+mn-lt"/>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92</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4"/>
                  </a:ext>
                </a:extLst>
              </a:tr>
              <a:tr h="278337">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LOS RIOS</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dirty="0">
                          <a:solidFill>
                            <a:srgbClr val="000000"/>
                          </a:solidFill>
                          <a:effectLst/>
                          <a:latin typeface="+mn-lt"/>
                          <a:ea typeface="Times New Roman" panose="02020603050405020304" pitchFamily="18" charset="0"/>
                          <a:cs typeface="Times New Roman" panose="02020603050405020304" pitchFamily="18" charset="0"/>
                        </a:rPr>
                        <a:t>18</a:t>
                      </a:r>
                      <a:endParaRPr lang="es-419" sz="1400" dirty="0">
                        <a:effectLst/>
                        <a:latin typeface="+mn-lt"/>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400" dirty="0">
                          <a:solidFill>
                            <a:srgbClr val="000000"/>
                          </a:solidFill>
                          <a:effectLst/>
                          <a:latin typeface="+mn-lt"/>
                          <a:ea typeface="Times New Roman" panose="02020603050405020304" pitchFamily="18" charset="0"/>
                          <a:cs typeface="Times New Roman" panose="02020603050405020304" pitchFamily="18" charset="0"/>
                        </a:rPr>
                        <a:t>1.377</a:t>
                      </a:r>
                      <a:endParaRPr lang="es-419" sz="1400" dirty="0">
                        <a:effectLst/>
                        <a:latin typeface="+mn-lt"/>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5"/>
                  </a:ext>
                </a:extLst>
              </a:tr>
              <a:tr h="289367">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LOS LAGOS</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11</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400" dirty="0">
                          <a:solidFill>
                            <a:srgbClr val="000000"/>
                          </a:solidFill>
                          <a:effectLst/>
                          <a:latin typeface="+mn-lt"/>
                          <a:ea typeface="Times New Roman" panose="02020603050405020304" pitchFamily="18" charset="0"/>
                          <a:cs typeface="Times New Roman" panose="02020603050405020304" pitchFamily="18" charset="0"/>
                        </a:rPr>
                        <a:t>4.689</a:t>
                      </a:r>
                      <a:endParaRPr lang="es-419" sz="1400" dirty="0">
                        <a:effectLst/>
                        <a:latin typeface="+mn-lt"/>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6"/>
                  </a:ext>
                </a:extLst>
              </a:tr>
              <a:tr h="324091">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AYSEN</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8</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400" dirty="0">
                          <a:solidFill>
                            <a:srgbClr val="000000"/>
                          </a:solidFill>
                          <a:effectLst/>
                          <a:latin typeface="+mn-lt"/>
                          <a:ea typeface="Times New Roman" panose="02020603050405020304" pitchFamily="18" charset="0"/>
                          <a:cs typeface="Times New Roman" panose="02020603050405020304" pitchFamily="18" charset="0"/>
                        </a:rPr>
                        <a:t>1.682</a:t>
                      </a:r>
                      <a:endParaRPr lang="es-419" sz="1400" dirty="0">
                        <a:effectLst/>
                        <a:latin typeface="+mn-lt"/>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7"/>
                  </a:ext>
                </a:extLst>
              </a:tr>
              <a:tr h="208344">
                <a:tc>
                  <a:txBody>
                    <a:bodyPr/>
                    <a:lstStyle/>
                    <a:p>
                      <a:pPr algn="ctr">
                        <a:lnSpc>
                          <a:spcPct val="115000"/>
                        </a:lnSpc>
                        <a:spcAft>
                          <a:spcPts val="0"/>
                        </a:spcAft>
                      </a:pPr>
                      <a:r>
                        <a:rPr lang="es-ES" sz="1400" b="1" dirty="0">
                          <a:solidFill>
                            <a:srgbClr val="000000"/>
                          </a:solidFill>
                          <a:effectLst/>
                          <a:latin typeface="+mn-lt"/>
                          <a:ea typeface="Times New Roman" panose="02020603050405020304" pitchFamily="18" charset="0"/>
                          <a:cs typeface="Times New Roman" panose="02020603050405020304" pitchFamily="18" charset="0"/>
                        </a:rPr>
                        <a:t>TOTAL</a:t>
                      </a:r>
                      <a:endParaRPr lang="es-419" sz="14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b="1">
                          <a:solidFill>
                            <a:srgbClr val="000000"/>
                          </a:solidFill>
                          <a:effectLst/>
                          <a:latin typeface="+mn-lt"/>
                          <a:ea typeface="Times New Roman" panose="02020603050405020304" pitchFamily="18" charset="0"/>
                          <a:cs typeface="Times New Roman" panose="02020603050405020304" pitchFamily="18" charset="0"/>
                        </a:rPr>
                        <a:t>42</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b="1" dirty="0">
                          <a:solidFill>
                            <a:srgbClr val="000000"/>
                          </a:solidFill>
                          <a:effectLst/>
                          <a:latin typeface="+mn-lt"/>
                          <a:ea typeface="Times New Roman" panose="02020603050405020304" pitchFamily="18" charset="0"/>
                          <a:cs typeface="Times New Roman" panose="02020603050405020304" pitchFamily="18" charset="0"/>
                        </a:rPr>
                        <a:t>8.427</a:t>
                      </a:r>
                      <a:endParaRPr lang="es-419" sz="14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3651317639"/>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arcador de contenido 2"/>
          <p:cNvSpPr txBox="1">
            <a:spLocks/>
          </p:cNvSpPr>
          <p:nvPr/>
        </p:nvSpPr>
        <p:spPr>
          <a:xfrm>
            <a:off x="609600" y="1394807"/>
            <a:ext cx="8229600" cy="1051832"/>
          </a:xfrm>
          <a:prstGeom prst="rect">
            <a:avLst/>
          </a:prstGeom>
        </p:spPr>
        <p:txBody>
          <a:bodyPr vert="horz" lIns="91440" tIns="45720" rIns="91440" bIns="45720" rtlCol="0">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s-CL" sz="1800" dirty="0" smtClean="0"/>
              <a:t>Evolución en la contratación e indemnización del </a:t>
            </a:r>
            <a:r>
              <a:rPr lang="es-CL" sz="1800" b="1" dirty="0" smtClean="0"/>
              <a:t>Seguro Apícola:</a:t>
            </a:r>
          </a:p>
          <a:p>
            <a:pPr marL="0" indent="0">
              <a:buNone/>
            </a:pPr>
            <a:r>
              <a:rPr lang="es-CL" sz="1800" dirty="0"/>
              <a:t>En 2021, se cursaron 640 indemnizaciones por un monto total de M$ 773.711</a:t>
            </a:r>
            <a:r>
              <a:rPr lang="es-CL" sz="1800" dirty="0" smtClean="0"/>
              <a:t>.</a:t>
            </a:r>
            <a:endParaRPr lang="es-CL" sz="1800" dirty="0"/>
          </a:p>
        </p:txBody>
      </p:sp>
      <p:sp>
        <p:nvSpPr>
          <p:cNvPr id="9" name="CuadroTexto 8"/>
          <p:cNvSpPr txBox="1"/>
          <p:nvPr/>
        </p:nvSpPr>
        <p:spPr>
          <a:xfrm>
            <a:off x="547921" y="6252928"/>
            <a:ext cx="7488832" cy="276999"/>
          </a:xfrm>
          <a:prstGeom prst="rect">
            <a:avLst/>
          </a:prstGeom>
          <a:noFill/>
        </p:spPr>
        <p:txBody>
          <a:bodyPr wrap="square" rtlCol="0">
            <a:spAutoFit/>
          </a:bodyPr>
          <a:lstStyle>
            <a:defPPr>
              <a:defRPr lang="es-CL"/>
            </a:defPPr>
            <a:lvl1pPr defTabSz="457200" eaLnBrk="0" fontAlgn="base" hangingPunct="0">
              <a:spcBef>
                <a:spcPct val="0"/>
              </a:spcBef>
              <a:spcAft>
                <a:spcPct val="0"/>
              </a:spcAft>
              <a:defRPr sz="1200" i="1">
                <a:solidFill>
                  <a:srgbClr val="1F497D">
                    <a:lumMod val="50000"/>
                  </a:srgbClr>
                </a:solidFill>
                <a:ea typeface="MS PGothic" pitchFamily="34" charset="-128"/>
              </a:defRPr>
            </a:lvl1pPr>
          </a:lstStyle>
          <a:p>
            <a:r>
              <a:rPr lang="es-CL" b="1" dirty="0">
                <a:solidFill>
                  <a:srgbClr val="4D4D4D"/>
                </a:solidFill>
              </a:rPr>
              <a:t>Fuente: </a:t>
            </a:r>
            <a:r>
              <a:rPr lang="es-CL" dirty="0" smtClean="0">
                <a:solidFill>
                  <a:srgbClr val="4D4D4D"/>
                </a:solidFill>
              </a:rPr>
              <a:t>División </a:t>
            </a:r>
            <a:r>
              <a:rPr lang="es-CL" dirty="0">
                <a:solidFill>
                  <a:srgbClr val="4D4D4D"/>
                </a:solidFill>
              </a:rPr>
              <a:t>de Asistencia </a:t>
            </a:r>
            <a:r>
              <a:rPr lang="es-CL" dirty="0" smtClean="0">
                <a:solidFill>
                  <a:srgbClr val="4D4D4D"/>
                </a:solidFill>
              </a:rPr>
              <a:t>Financiera, </a:t>
            </a:r>
            <a:r>
              <a:rPr lang="es-CL" dirty="0">
                <a:solidFill>
                  <a:srgbClr val="4D4D4D"/>
                </a:solidFill>
              </a:rPr>
              <a:t>31 de diciembre del </a:t>
            </a:r>
            <a:r>
              <a:rPr lang="es-CL" dirty="0" smtClean="0">
                <a:solidFill>
                  <a:srgbClr val="4D4D4D"/>
                </a:solidFill>
              </a:rPr>
              <a:t>2021.</a:t>
            </a:r>
            <a:endParaRPr lang="es-CL" dirty="0">
              <a:solidFill>
                <a:srgbClr val="4D4D4D"/>
              </a:solidFill>
            </a:endParaRPr>
          </a:p>
        </p:txBody>
      </p:sp>
      <p:sp>
        <p:nvSpPr>
          <p:cNvPr id="8" name="Título 1"/>
          <p:cNvSpPr>
            <a:spLocks noGrp="1"/>
          </p:cNvSpPr>
          <p:nvPr>
            <p:ph type="title"/>
          </p:nvPr>
        </p:nvSpPr>
        <p:spPr>
          <a:xfrm>
            <a:off x="439393" y="223503"/>
            <a:ext cx="8229600" cy="1143000"/>
          </a:xfrm>
        </p:spPr>
        <p:txBody>
          <a:bodyPr vert="horz" lIns="91440" tIns="45720" rIns="91440" bIns="45720" rtlCol="0" anchor="ctr">
            <a:noAutofit/>
          </a:bodyPr>
          <a:lstStyle/>
          <a:p>
            <a:r>
              <a:rPr lang="es-CL" sz="2800" dirty="0">
                <a:solidFill>
                  <a:srgbClr val="333333"/>
                </a:solidFill>
                <a:latin typeface="Berlin Sans FB" panose="020E0602020502020306" pitchFamily="34" charset="0"/>
                <a:ea typeface="+mn-ea"/>
                <a:cs typeface="+mn-cs"/>
              </a:rPr>
              <a:t>Plataforma de </a:t>
            </a:r>
            <a:r>
              <a:rPr lang="es-CL" sz="2800" dirty="0" smtClean="0">
                <a:solidFill>
                  <a:srgbClr val="333333"/>
                </a:solidFill>
                <a:latin typeface="Berlin Sans FB" panose="020E0602020502020306" pitchFamily="34" charset="0"/>
                <a:ea typeface="+mn-ea"/>
                <a:cs typeface="+mn-cs"/>
              </a:rPr>
              <a:t>Servicios: Programas </a:t>
            </a:r>
            <a:r>
              <a:rPr lang="es-CL" sz="2800" dirty="0">
                <a:solidFill>
                  <a:srgbClr val="333333"/>
                </a:solidFill>
                <a:latin typeface="Berlin Sans FB" panose="020E0602020502020306" pitchFamily="34" charset="0"/>
                <a:ea typeface="+mn-ea"/>
                <a:cs typeface="+mn-cs"/>
              </a:rPr>
              <a:t>de </a:t>
            </a:r>
            <a:r>
              <a:rPr lang="es-CL" sz="2800" dirty="0" smtClean="0">
                <a:solidFill>
                  <a:srgbClr val="333333"/>
                </a:solidFill>
                <a:latin typeface="Berlin Sans FB" panose="020E0602020502020306" pitchFamily="34" charset="0"/>
                <a:ea typeface="+mn-ea"/>
                <a:cs typeface="+mn-cs"/>
              </a:rPr>
              <a:t>Seguros </a:t>
            </a:r>
            <a:r>
              <a:rPr lang="es-CL" sz="2800" dirty="0">
                <a:solidFill>
                  <a:srgbClr val="333333"/>
                </a:solidFill>
                <a:latin typeface="Berlin Sans FB" panose="020E0602020502020306" pitchFamily="34" charset="0"/>
                <a:ea typeface="+mn-ea"/>
                <a:cs typeface="+mn-cs"/>
              </a:rPr>
              <a:t/>
            </a:r>
            <a:br>
              <a:rPr lang="es-CL" sz="2800" dirty="0">
                <a:solidFill>
                  <a:srgbClr val="333333"/>
                </a:solidFill>
                <a:latin typeface="Berlin Sans FB" panose="020E0602020502020306" pitchFamily="34" charset="0"/>
                <a:ea typeface="+mn-ea"/>
                <a:cs typeface="+mn-cs"/>
              </a:rPr>
            </a:br>
            <a:endParaRPr lang="es-CL" sz="2800" dirty="0">
              <a:solidFill>
                <a:srgbClr val="333333"/>
              </a:solidFill>
              <a:latin typeface="Berlin Sans FB" panose="020E0602020502020306" pitchFamily="34" charset="0"/>
              <a:ea typeface="+mn-ea"/>
              <a:cs typeface="+mn-cs"/>
            </a:endParaRPr>
          </a:p>
        </p:txBody>
      </p:sp>
      <p:sp>
        <p:nvSpPr>
          <p:cNvPr id="2" name="Marcador de número de diapositiva 1"/>
          <p:cNvSpPr>
            <a:spLocks noGrp="1"/>
          </p:cNvSpPr>
          <p:nvPr>
            <p:ph type="sldNum" sz="quarter" idx="12"/>
          </p:nvPr>
        </p:nvSpPr>
        <p:spPr/>
        <p:txBody>
          <a:bodyPr/>
          <a:lstStyle/>
          <a:p>
            <a:fld id="{B2AA1C21-4A01-FC47-935A-F64BC8B7BE09}" type="slidenum">
              <a:rPr lang="en-US" smtClean="0"/>
              <a:t>97</a:t>
            </a:fld>
            <a:endParaRPr lang="en-US"/>
          </a:p>
        </p:txBody>
      </p:sp>
      <p:graphicFrame>
        <p:nvGraphicFramePr>
          <p:cNvPr id="7" name="Tabla 6"/>
          <p:cNvGraphicFramePr>
            <a:graphicFrameLocks noGrp="1"/>
          </p:cNvGraphicFramePr>
          <p:nvPr>
            <p:extLst>
              <p:ext uri="{D42A27DB-BD31-4B8C-83A1-F6EECF244321}">
                <p14:modId xmlns:p14="http://schemas.microsoft.com/office/powerpoint/2010/main" val="401638500"/>
              </p:ext>
            </p:extLst>
          </p:nvPr>
        </p:nvGraphicFramePr>
        <p:xfrm>
          <a:off x="1676400" y="2281370"/>
          <a:ext cx="6096000" cy="3698902"/>
        </p:xfrm>
        <a:graphic>
          <a:graphicData uri="http://schemas.openxmlformats.org/drawingml/2006/table">
            <a:tbl>
              <a:tblPr firstRow="1" bandRow="1">
                <a:tableStyleId>{21E4AEA4-8DFA-4A89-87EB-49C32662AFE0}</a:tableStyleId>
              </a:tblPr>
              <a:tblGrid>
                <a:gridCol w="2032000">
                  <a:extLst>
                    <a:ext uri="{9D8B030D-6E8A-4147-A177-3AD203B41FA5}">
                      <a16:colId xmlns:a16="http://schemas.microsoft.com/office/drawing/2014/main" xmlns="" val="20000"/>
                    </a:ext>
                  </a:extLst>
                </a:gridCol>
                <a:gridCol w="2032000">
                  <a:extLst>
                    <a:ext uri="{9D8B030D-6E8A-4147-A177-3AD203B41FA5}">
                      <a16:colId xmlns:a16="http://schemas.microsoft.com/office/drawing/2014/main" xmlns="" val="20001"/>
                    </a:ext>
                  </a:extLst>
                </a:gridCol>
                <a:gridCol w="2032000">
                  <a:extLst>
                    <a:ext uri="{9D8B030D-6E8A-4147-A177-3AD203B41FA5}">
                      <a16:colId xmlns:a16="http://schemas.microsoft.com/office/drawing/2014/main" xmlns="" val="20002"/>
                    </a:ext>
                  </a:extLst>
                </a:gridCol>
              </a:tblGrid>
              <a:tr h="370840">
                <a:tc>
                  <a:txBody>
                    <a:bodyPr/>
                    <a:lstStyle/>
                    <a:p>
                      <a:pPr algn="ctr"/>
                      <a:r>
                        <a:rPr lang="es-ES_tradnl" sz="1400" dirty="0" smtClean="0">
                          <a:latin typeface="+mn-lt"/>
                        </a:rPr>
                        <a:t>Región</a:t>
                      </a:r>
                      <a:endParaRPr lang="es-ES_tradnl" sz="1400" b="1" dirty="0">
                        <a:latin typeface="+mn-lt"/>
                      </a:endParaRPr>
                    </a:p>
                  </a:txBody>
                  <a:tcPr/>
                </a:tc>
                <a:tc>
                  <a:txBody>
                    <a:bodyPr/>
                    <a:lstStyle/>
                    <a:p>
                      <a:pPr algn="ctr"/>
                      <a:r>
                        <a:rPr lang="es-ES_tradnl" sz="1400" dirty="0" smtClean="0">
                          <a:latin typeface="+mn-lt"/>
                        </a:rPr>
                        <a:t>Nº Pólizas </a:t>
                      </a:r>
                      <a:endParaRPr lang="es-ES_tradnl" sz="1400" b="1" dirty="0">
                        <a:latin typeface="+mn-lt"/>
                      </a:endParaRPr>
                    </a:p>
                  </a:txBody>
                  <a:tcPr/>
                </a:tc>
                <a:tc>
                  <a:txBody>
                    <a:bodyPr/>
                    <a:lstStyle/>
                    <a:p>
                      <a:pPr algn="ctr"/>
                      <a:r>
                        <a:rPr lang="es-ES_tradnl" sz="1400" dirty="0" smtClean="0">
                          <a:latin typeface="+mn-lt"/>
                        </a:rPr>
                        <a:t>Monto Indemnizaciones (M$)</a:t>
                      </a:r>
                      <a:endParaRPr lang="es-ES_tradnl" sz="1400" b="1" dirty="0">
                        <a:latin typeface="+mn-lt"/>
                      </a:endParaRPr>
                    </a:p>
                  </a:txBody>
                  <a:tcPr/>
                </a:tc>
                <a:extLst>
                  <a:ext uri="{0D108BD9-81ED-4DB2-BD59-A6C34878D82A}">
                    <a16:rowId xmlns:a16="http://schemas.microsoft.com/office/drawing/2014/main" xmlns="" val="10000"/>
                  </a:ext>
                </a:extLst>
              </a:tr>
              <a:tr h="275976">
                <a:tc>
                  <a:txBody>
                    <a:bodyPr/>
                    <a:lstStyle/>
                    <a:p>
                      <a:pPr algn="ctr">
                        <a:lnSpc>
                          <a:spcPct val="115000"/>
                        </a:lnSpc>
                        <a:spcAft>
                          <a:spcPts val="0"/>
                        </a:spcAft>
                      </a:pPr>
                      <a:r>
                        <a:rPr lang="es-ES" sz="1400" dirty="0">
                          <a:solidFill>
                            <a:srgbClr val="000000"/>
                          </a:solidFill>
                          <a:effectLst/>
                          <a:latin typeface="+mn-lt"/>
                          <a:ea typeface="Times New Roman" panose="02020603050405020304" pitchFamily="18" charset="0"/>
                          <a:cs typeface="Times New Roman" panose="02020603050405020304" pitchFamily="18" charset="0"/>
                        </a:rPr>
                        <a:t>COQUIMBO</a:t>
                      </a:r>
                      <a:endParaRPr lang="es-419" sz="14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25</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29.463</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1"/>
                  </a:ext>
                </a:extLst>
              </a:tr>
              <a:tr h="275976">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VALPARAISO</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54</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138.602</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2"/>
                  </a:ext>
                </a:extLst>
              </a:tr>
              <a:tr h="275976">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METROPOLITANA</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31</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33.894</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3"/>
                  </a:ext>
                </a:extLst>
              </a:tr>
              <a:tr h="275976">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L.B. O’HIGGINS</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90</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141.719</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4"/>
                  </a:ext>
                </a:extLst>
              </a:tr>
              <a:tr h="276726">
                <a:tc>
                  <a:txBody>
                    <a:bodyPr/>
                    <a:lstStyle/>
                    <a:p>
                      <a:pPr algn="ctr">
                        <a:lnSpc>
                          <a:spcPct val="115000"/>
                        </a:lnSpc>
                        <a:spcAft>
                          <a:spcPts val="0"/>
                        </a:spcAft>
                      </a:pPr>
                      <a:r>
                        <a:rPr lang="es-ES" sz="1400" dirty="0">
                          <a:solidFill>
                            <a:srgbClr val="000000"/>
                          </a:solidFill>
                          <a:effectLst/>
                          <a:latin typeface="+mn-lt"/>
                          <a:ea typeface="Times New Roman" panose="02020603050405020304" pitchFamily="18" charset="0"/>
                          <a:cs typeface="Times New Roman" panose="02020603050405020304" pitchFamily="18" charset="0"/>
                        </a:rPr>
                        <a:t>MAULE</a:t>
                      </a:r>
                      <a:endParaRPr lang="es-419" sz="14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175</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263.431</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5"/>
                  </a:ext>
                </a:extLst>
              </a:tr>
              <a:tr h="276726">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ÑUBLE</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95</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54.530</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6"/>
                  </a:ext>
                </a:extLst>
              </a:tr>
              <a:tr h="276726">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BIO-BIO</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73</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40.974</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7"/>
                  </a:ext>
                </a:extLst>
              </a:tr>
              <a:tr h="150707">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ARAUCANIA</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63</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39.913</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8"/>
                  </a:ext>
                </a:extLst>
              </a:tr>
              <a:tr h="315228">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LOS RIOS</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30</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26.846</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09"/>
                  </a:ext>
                </a:extLst>
              </a:tr>
              <a:tr h="315228">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LOS LAGOS</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a:solidFill>
                            <a:srgbClr val="000000"/>
                          </a:solidFill>
                          <a:effectLst/>
                          <a:latin typeface="+mn-lt"/>
                          <a:ea typeface="Times New Roman" panose="02020603050405020304" pitchFamily="18" charset="0"/>
                          <a:cs typeface="Times New Roman" panose="02020603050405020304" pitchFamily="18" charset="0"/>
                        </a:rPr>
                        <a:t>4</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b"/>
                </a:tc>
                <a:tc>
                  <a:txBody>
                    <a:bodyPr/>
                    <a:lstStyle/>
                    <a:p>
                      <a:pPr algn="ctr">
                        <a:lnSpc>
                          <a:spcPct val="115000"/>
                        </a:lnSpc>
                        <a:spcAft>
                          <a:spcPts val="0"/>
                        </a:spcAft>
                      </a:pPr>
                      <a:r>
                        <a:rPr lang="es-ES" sz="1400" dirty="0">
                          <a:solidFill>
                            <a:srgbClr val="000000"/>
                          </a:solidFill>
                          <a:effectLst/>
                          <a:latin typeface="+mn-lt"/>
                          <a:ea typeface="Times New Roman" panose="02020603050405020304" pitchFamily="18" charset="0"/>
                          <a:cs typeface="Times New Roman" panose="02020603050405020304" pitchFamily="18" charset="0"/>
                        </a:rPr>
                        <a:t>4.338</a:t>
                      </a:r>
                      <a:endParaRPr lang="es-419" sz="1400" dirty="0">
                        <a:effectLst/>
                        <a:latin typeface="+mn-lt"/>
                        <a:ea typeface="Times New Roman" panose="02020603050405020304" pitchFamily="18" charset="0"/>
                        <a:cs typeface="Times New Roman" panose="02020603050405020304" pitchFamily="18" charset="0"/>
                      </a:endParaRPr>
                    </a:p>
                  </a:txBody>
                  <a:tcPr marL="44450" marR="44450" marT="0" marB="0" anchor="b"/>
                </a:tc>
                <a:extLst>
                  <a:ext uri="{0D108BD9-81ED-4DB2-BD59-A6C34878D82A}">
                    <a16:rowId xmlns:a16="http://schemas.microsoft.com/office/drawing/2014/main" xmlns="" val="10010"/>
                  </a:ext>
                </a:extLst>
              </a:tr>
              <a:tr h="370840">
                <a:tc>
                  <a:txBody>
                    <a:bodyPr/>
                    <a:lstStyle/>
                    <a:p>
                      <a:pPr algn="ctr">
                        <a:lnSpc>
                          <a:spcPct val="115000"/>
                        </a:lnSpc>
                        <a:spcAft>
                          <a:spcPts val="0"/>
                        </a:spcAft>
                      </a:pPr>
                      <a:r>
                        <a:rPr lang="es-ES" sz="1400" b="1" dirty="0">
                          <a:solidFill>
                            <a:srgbClr val="000000"/>
                          </a:solidFill>
                          <a:effectLst/>
                          <a:latin typeface="+mn-lt"/>
                          <a:ea typeface="Times New Roman" panose="02020603050405020304" pitchFamily="18" charset="0"/>
                          <a:cs typeface="Times New Roman" panose="02020603050405020304" pitchFamily="18" charset="0"/>
                        </a:rPr>
                        <a:t>TOTAL</a:t>
                      </a:r>
                      <a:endParaRPr lang="es-419" sz="1400" dirty="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b="1">
                          <a:solidFill>
                            <a:srgbClr val="000000"/>
                          </a:solidFill>
                          <a:effectLst/>
                          <a:latin typeface="+mn-lt"/>
                          <a:ea typeface="Times New Roman" panose="02020603050405020304" pitchFamily="18" charset="0"/>
                          <a:cs typeface="Times New Roman" panose="02020603050405020304" pitchFamily="18" charset="0"/>
                        </a:rPr>
                        <a:t>640</a:t>
                      </a:r>
                      <a:endParaRPr lang="es-419" sz="1400">
                        <a:effectLst/>
                        <a:latin typeface="+mn-lt"/>
                        <a:ea typeface="Times New Roman" panose="02020603050405020304" pitchFamily="18" charset="0"/>
                        <a:cs typeface="Times New Roman" panose="02020603050405020304" pitchFamily="18" charset="0"/>
                      </a:endParaRPr>
                    </a:p>
                  </a:txBody>
                  <a:tcPr marL="44450" marR="44450" marT="0" marB="0" anchor="ctr"/>
                </a:tc>
                <a:tc>
                  <a:txBody>
                    <a:bodyPr/>
                    <a:lstStyle/>
                    <a:p>
                      <a:pPr algn="ctr">
                        <a:lnSpc>
                          <a:spcPct val="115000"/>
                        </a:lnSpc>
                        <a:spcAft>
                          <a:spcPts val="0"/>
                        </a:spcAft>
                      </a:pPr>
                      <a:r>
                        <a:rPr lang="es-ES" sz="1400" b="1" dirty="0">
                          <a:solidFill>
                            <a:srgbClr val="000000"/>
                          </a:solidFill>
                          <a:effectLst/>
                          <a:latin typeface="+mn-lt"/>
                          <a:ea typeface="Times New Roman" panose="02020603050405020304" pitchFamily="18" charset="0"/>
                          <a:cs typeface="Times New Roman" panose="02020603050405020304" pitchFamily="18" charset="0"/>
                        </a:rPr>
                        <a:t>773.711</a:t>
                      </a:r>
                      <a:endParaRPr lang="es-419" sz="1400" dirty="0">
                        <a:effectLst/>
                        <a:latin typeface="+mn-lt"/>
                        <a:ea typeface="Times New Roman" panose="02020603050405020304" pitchFamily="18"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1416576706"/>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Marcador de contenido 6"/>
          <p:cNvSpPr>
            <a:spLocks noGrp="1"/>
          </p:cNvSpPr>
          <p:nvPr>
            <p:ph idx="1"/>
          </p:nvPr>
        </p:nvSpPr>
        <p:spPr>
          <a:xfrm>
            <a:off x="329495" y="1221550"/>
            <a:ext cx="8357305" cy="5253704"/>
          </a:xfrm>
        </p:spPr>
        <p:txBody>
          <a:bodyPr>
            <a:normAutofit/>
          </a:bodyPr>
          <a:lstStyle/>
          <a:p>
            <a:pPr algn="just"/>
            <a:r>
              <a:rPr lang="es-CL" sz="1400" dirty="0" smtClean="0">
                <a:solidFill>
                  <a:srgbClr val="4D4D4D"/>
                </a:solidFill>
              </a:rPr>
              <a:t>Alimentación animal por prolongado déficit hídrico en: Aysén, La Araucanía, Los Lagos.</a:t>
            </a:r>
          </a:p>
          <a:p>
            <a:pPr algn="just"/>
            <a:r>
              <a:rPr lang="es-CL" sz="1400" dirty="0">
                <a:solidFill>
                  <a:srgbClr val="4D4D4D"/>
                </a:solidFill>
              </a:rPr>
              <a:t>Alimentación animal por prolongado déficit </a:t>
            </a:r>
            <a:r>
              <a:rPr lang="es-CL" sz="1400" dirty="0" smtClean="0">
                <a:solidFill>
                  <a:srgbClr val="4D4D4D"/>
                </a:solidFill>
              </a:rPr>
              <a:t>hídrico e impedimento de acceso a veranadas en: Coquimbo.</a:t>
            </a:r>
          </a:p>
          <a:p>
            <a:pPr algn="just"/>
            <a:r>
              <a:rPr lang="es-CL" sz="1400" dirty="0">
                <a:solidFill>
                  <a:srgbClr val="4D4D4D"/>
                </a:solidFill>
              </a:rPr>
              <a:t>Alimentación animal </a:t>
            </a:r>
            <a:r>
              <a:rPr lang="es-CL" sz="1400" dirty="0" smtClean="0">
                <a:solidFill>
                  <a:srgbClr val="4D4D4D"/>
                </a:solidFill>
              </a:rPr>
              <a:t> y apícola por </a:t>
            </a:r>
            <a:r>
              <a:rPr lang="es-CL" sz="1400" dirty="0">
                <a:solidFill>
                  <a:srgbClr val="4D4D4D"/>
                </a:solidFill>
              </a:rPr>
              <a:t>prolongado déficit </a:t>
            </a:r>
            <a:r>
              <a:rPr lang="es-CL" sz="1400" dirty="0" smtClean="0">
                <a:solidFill>
                  <a:srgbClr val="4D4D4D"/>
                </a:solidFill>
              </a:rPr>
              <a:t>hídrico en: Coquimbo, Valparaíso, Metropolitana, O’Higgins y Maule. </a:t>
            </a:r>
          </a:p>
          <a:p>
            <a:pPr algn="just"/>
            <a:r>
              <a:rPr lang="es-ES" sz="1400" dirty="0" smtClean="0">
                <a:solidFill>
                  <a:srgbClr val="4D4D4D"/>
                </a:solidFill>
              </a:rPr>
              <a:t>Manejos </a:t>
            </a:r>
            <a:r>
              <a:rPr lang="es-ES" sz="1400" dirty="0">
                <a:solidFill>
                  <a:srgbClr val="4D4D4D"/>
                </a:solidFill>
              </a:rPr>
              <a:t>técnico-productivos, agronómicos y culturales por lluvias extemporáneas </a:t>
            </a:r>
            <a:r>
              <a:rPr lang="es-ES" sz="1400" dirty="0" smtClean="0">
                <a:solidFill>
                  <a:srgbClr val="4D4D4D"/>
                </a:solidFill>
              </a:rPr>
              <a:t>en: Valparaíso</a:t>
            </a:r>
            <a:r>
              <a:rPr lang="es-ES" sz="1400" dirty="0">
                <a:solidFill>
                  <a:srgbClr val="4D4D4D"/>
                </a:solidFill>
              </a:rPr>
              <a:t>, Metropolitana, Libertador Bernardo O´Higgins, Maule y </a:t>
            </a:r>
            <a:r>
              <a:rPr lang="es-ES" sz="1400" dirty="0" smtClean="0">
                <a:solidFill>
                  <a:srgbClr val="4D4D4D"/>
                </a:solidFill>
              </a:rPr>
              <a:t>Ñuble.</a:t>
            </a:r>
          </a:p>
          <a:p>
            <a:pPr algn="just"/>
            <a:r>
              <a:rPr lang="es-ES" sz="1400" dirty="0" smtClean="0">
                <a:solidFill>
                  <a:srgbClr val="4D4D4D"/>
                </a:solidFill>
              </a:rPr>
              <a:t>Rehabilitación </a:t>
            </a:r>
            <a:r>
              <a:rPr lang="es-ES" sz="1400" dirty="0">
                <a:solidFill>
                  <a:srgbClr val="4D4D4D"/>
                </a:solidFill>
              </a:rPr>
              <a:t>productiva por lluvias extemporáneas </a:t>
            </a:r>
            <a:r>
              <a:rPr lang="es-ES" sz="1400" dirty="0" smtClean="0">
                <a:solidFill>
                  <a:srgbClr val="4D4D4D"/>
                </a:solidFill>
              </a:rPr>
              <a:t>en: Maule, Ñuble y Biobío.</a:t>
            </a:r>
          </a:p>
          <a:p>
            <a:pPr algn="just"/>
            <a:r>
              <a:rPr lang="es-ES" sz="1400" dirty="0">
                <a:solidFill>
                  <a:srgbClr val="4D4D4D"/>
                </a:solidFill>
              </a:rPr>
              <a:t>Rehabilitación </a:t>
            </a:r>
            <a:r>
              <a:rPr lang="es-ES" sz="1400" dirty="0" smtClean="0">
                <a:solidFill>
                  <a:srgbClr val="4D4D4D"/>
                </a:solidFill>
              </a:rPr>
              <a:t>productiva </a:t>
            </a:r>
            <a:r>
              <a:rPr lang="es-ES" sz="1400" dirty="0">
                <a:solidFill>
                  <a:srgbClr val="4D4D4D"/>
                </a:solidFill>
              </a:rPr>
              <a:t>por incendios </a:t>
            </a:r>
            <a:r>
              <a:rPr lang="es-ES" sz="1400" dirty="0" smtClean="0">
                <a:solidFill>
                  <a:srgbClr val="4D4D4D"/>
                </a:solidFill>
              </a:rPr>
              <a:t>forestales en: Valparaíso, Biobío,  Araucanía  y los Rios.</a:t>
            </a:r>
          </a:p>
          <a:p>
            <a:pPr algn="just"/>
            <a:r>
              <a:rPr lang="es-ES" sz="1400" dirty="0">
                <a:solidFill>
                  <a:srgbClr val="4D4D4D"/>
                </a:solidFill>
              </a:rPr>
              <a:t>Manejos </a:t>
            </a:r>
            <a:r>
              <a:rPr lang="es-ES" sz="1400" dirty="0" smtClean="0">
                <a:solidFill>
                  <a:srgbClr val="4D4D4D"/>
                </a:solidFill>
              </a:rPr>
              <a:t>técnico-productivos</a:t>
            </a:r>
            <a:r>
              <a:rPr lang="es-ES" sz="1400" dirty="0">
                <a:solidFill>
                  <a:srgbClr val="4D4D4D"/>
                </a:solidFill>
              </a:rPr>
              <a:t>, agronómicos y culturales por incidencia de plaga Drosophila </a:t>
            </a:r>
            <a:r>
              <a:rPr lang="es-ES" sz="1400" dirty="0" err="1">
                <a:solidFill>
                  <a:srgbClr val="4D4D4D"/>
                </a:solidFill>
              </a:rPr>
              <a:t>suzukii</a:t>
            </a:r>
            <a:r>
              <a:rPr lang="es-ES" sz="1400" dirty="0">
                <a:solidFill>
                  <a:srgbClr val="4D4D4D"/>
                </a:solidFill>
              </a:rPr>
              <a:t> (</a:t>
            </a:r>
            <a:r>
              <a:rPr lang="es-ES" sz="1400" dirty="0" err="1">
                <a:solidFill>
                  <a:srgbClr val="4D4D4D"/>
                </a:solidFill>
              </a:rPr>
              <a:t>Matsumura</a:t>
            </a:r>
            <a:r>
              <a:rPr lang="es-ES" sz="1400" dirty="0">
                <a:solidFill>
                  <a:srgbClr val="4D4D4D"/>
                </a:solidFill>
              </a:rPr>
              <a:t>) </a:t>
            </a:r>
            <a:r>
              <a:rPr lang="es-ES" sz="1400" dirty="0" smtClean="0">
                <a:solidFill>
                  <a:srgbClr val="4D4D4D"/>
                </a:solidFill>
              </a:rPr>
              <a:t>en: Maule </a:t>
            </a:r>
            <a:r>
              <a:rPr lang="es-ES" sz="1400" dirty="0">
                <a:solidFill>
                  <a:srgbClr val="4D4D4D"/>
                </a:solidFill>
              </a:rPr>
              <a:t>y </a:t>
            </a:r>
            <a:r>
              <a:rPr lang="es-ES" sz="1400" dirty="0" smtClean="0">
                <a:solidFill>
                  <a:srgbClr val="4D4D4D"/>
                </a:solidFill>
              </a:rPr>
              <a:t>Ñuble.</a:t>
            </a:r>
          </a:p>
          <a:p>
            <a:pPr algn="just"/>
            <a:r>
              <a:rPr lang="es-ES" sz="1400" dirty="0" smtClean="0">
                <a:solidFill>
                  <a:srgbClr val="4D4D4D"/>
                </a:solidFill>
              </a:rPr>
              <a:t>Rehabilitación productiva </a:t>
            </a:r>
            <a:r>
              <a:rPr lang="es-ES" sz="1400" dirty="0">
                <a:solidFill>
                  <a:srgbClr val="4D4D4D"/>
                </a:solidFill>
              </a:rPr>
              <a:t>de infraestructura dañada por evento de lluvias </a:t>
            </a:r>
            <a:r>
              <a:rPr lang="es-ES" sz="1400" dirty="0" smtClean="0">
                <a:solidFill>
                  <a:srgbClr val="4D4D4D"/>
                </a:solidFill>
              </a:rPr>
              <a:t>extemporáneas en: Antofagasta, Valparaíso, O’Higgins y Biobío.</a:t>
            </a:r>
          </a:p>
          <a:p>
            <a:pPr algn="just"/>
            <a:r>
              <a:rPr lang="es-ES" sz="1400" dirty="0" smtClean="0">
                <a:solidFill>
                  <a:srgbClr val="4D4D4D"/>
                </a:solidFill>
              </a:rPr>
              <a:t>Alimentación </a:t>
            </a:r>
            <a:r>
              <a:rPr lang="es-ES" sz="1400" dirty="0">
                <a:solidFill>
                  <a:srgbClr val="4D4D4D"/>
                </a:solidFill>
              </a:rPr>
              <a:t>animal por evento de nevazón en comuna de Alto Biobío, </a:t>
            </a:r>
            <a:r>
              <a:rPr lang="es-ES" sz="1400" dirty="0" smtClean="0">
                <a:solidFill>
                  <a:srgbClr val="4D4D4D"/>
                </a:solidFill>
              </a:rPr>
              <a:t>región del Biobío.</a:t>
            </a:r>
          </a:p>
          <a:p>
            <a:pPr algn="just"/>
            <a:r>
              <a:rPr lang="es-ES" sz="1400" dirty="0">
                <a:solidFill>
                  <a:srgbClr val="4D4D4D"/>
                </a:solidFill>
              </a:rPr>
              <a:t>Alimentación </a:t>
            </a:r>
            <a:r>
              <a:rPr lang="es-ES" sz="1400" dirty="0" smtClean="0">
                <a:solidFill>
                  <a:srgbClr val="4D4D4D"/>
                </a:solidFill>
              </a:rPr>
              <a:t>animal </a:t>
            </a:r>
            <a:r>
              <a:rPr lang="es-ES" sz="1400" dirty="0">
                <a:solidFill>
                  <a:srgbClr val="4D4D4D"/>
                </a:solidFill>
              </a:rPr>
              <a:t>y rehabilitación productiva consecuencia de la ocurrencia de frente de fuertes lluvias, viento e </a:t>
            </a:r>
            <a:r>
              <a:rPr lang="es-ES" sz="1400" dirty="0" smtClean="0">
                <a:solidFill>
                  <a:srgbClr val="4D4D4D"/>
                </a:solidFill>
              </a:rPr>
              <a:t>inundaciones en Araucanía.</a:t>
            </a:r>
          </a:p>
          <a:p>
            <a:pPr algn="just"/>
            <a:r>
              <a:rPr lang="es-ES" sz="1400" dirty="0">
                <a:solidFill>
                  <a:srgbClr val="4D4D4D"/>
                </a:solidFill>
              </a:rPr>
              <a:t>Rehabilitación </a:t>
            </a:r>
            <a:r>
              <a:rPr lang="es-ES" sz="1400" dirty="0" smtClean="0">
                <a:solidFill>
                  <a:srgbClr val="4D4D4D"/>
                </a:solidFill>
              </a:rPr>
              <a:t>productiva </a:t>
            </a:r>
            <a:r>
              <a:rPr lang="es-ES" sz="1400" dirty="0">
                <a:solidFill>
                  <a:srgbClr val="4D4D4D"/>
                </a:solidFill>
              </a:rPr>
              <a:t>por crisis sanitaria rubro </a:t>
            </a:r>
            <a:r>
              <a:rPr lang="es-ES" sz="1400" dirty="0" smtClean="0">
                <a:solidFill>
                  <a:srgbClr val="4D4D4D"/>
                </a:solidFill>
              </a:rPr>
              <a:t>flores y </a:t>
            </a:r>
            <a:r>
              <a:rPr lang="es-ES" sz="1400" dirty="0">
                <a:solidFill>
                  <a:srgbClr val="4D4D4D"/>
                </a:solidFill>
              </a:rPr>
              <a:t>alimentación animal por evento de nevazón en comuna de Alto Biobío</a:t>
            </a:r>
            <a:r>
              <a:rPr lang="es-ES" sz="1400" dirty="0" smtClean="0">
                <a:solidFill>
                  <a:srgbClr val="4D4D4D"/>
                </a:solidFill>
              </a:rPr>
              <a:t>, </a:t>
            </a:r>
            <a:r>
              <a:rPr lang="es-ES" sz="1400" dirty="0">
                <a:solidFill>
                  <a:srgbClr val="4D4D4D"/>
                </a:solidFill>
              </a:rPr>
              <a:t>región del </a:t>
            </a:r>
            <a:r>
              <a:rPr lang="es-ES" sz="1400" dirty="0" smtClean="0">
                <a:solidFill>
                  <a:srgbClr val="4D4D4D"/>
                </a:solidFill>
              </a:rPr>
              <a:t>Biobío.</a:t>
            </a:r>
          </a:p>
          <a:p>
            <a:pPr algn="just"/>
            <a:r>
              <a:rPr lang="es-ES" sz="1400" dirty="0">
                <a:solidFill>
                  <a:srgbClr val="4D4D4D"/>
                </a:solidFill>
              </a:rPr>
              <a:t>Rehabilitación </a:t>
            </a:r>
            <a:r>
              <a:rPr lang="es-ES" sz="1400" dirty="0" smtClean="0">
                <a:solidFill>
                  <a:srgbClr val="4D4D4D"/>
                </a:solidFill>
              </a:rPr>
              <a:t>productiva </a:t>
            </a:r>
            <a:r>
              <a:rPr lang="es-ES" sz="1400" dirty="0">
                <a:solidFill>
                  <a:srgbClr val="4D4D4D"/>
                </a:solidFill>
              </a:rPr>
              <a:t>por evento de remoción en masa consecuencia de frente de fuertes lluvias, viento e </a:t>
            </a:r>
            <a:r>
              <a:rPr lang="es-ES" sz="1400" dirty="0" smtClean="0">
                <a:solidFill>
                  <a:srgbClr val="4D4D4D"/>
                </a:solidFill>
              </a:rPr>
              <a:t>inundaciones en: Los Ríos.</a:t>
            </a:r>
          </a:p>
          <a:p>
            <a:pPr algn="just"/>
            <a:r>
              <a:rPr lang="es-ES" sz="1400" dirty="0">
                <a:solidFill>
                  <a:srgbClr val="4D4D4D"/>
                </a:solidFill>
              </a:rPr>
              <a:t>Rehabilitación </a:t>
            </a:r>
            <a:r>
              <a:rPr lang="es-ES" sz="1400" dirty="0" smtClean="0">
                <a:solidFill>
                  <a:srgbClr val="4D4D4D"/>
                </a:solidFill>
              </a:rPr>
              <a:t>productiva </a:t>
            </a:r>
            <a:r>
              <a:rPr lang="es-ES" sz="1400" dirty="0">
                <a:solidFill>
                  <a:srgbClr val="4D4D4D"/>
                </a:solidFill>
              </a:rPr>
              <a:t>por frente de fuertes lluvias, viento e </a:t>
            </a:r>
            <a:r>
              <a:rPr lang="es-ES" sz="1400" dirty="0" smtClean="0">
                <a:solidFill>
                  <a:srgbClr val="4D4D4D"/>
                </a:solidFill>
              </a:rPr>
              <a:t>inundaciones en:  Araucanía.</a:t>
            </a:r>
          </a:p>
          <a:p>
            <a:pPr algn="just"/>
            <a:r>
              <a:rPr lang="es-ES" sz="1400" dirty="0">
                <a:solidFill>
                  <a:srgbClr val="4D4D4D"/>
                </a:solidFill>
              </a:rPr>
              <a:t>Rehabilitación </a:t>
            </a:r>
            <a:r>
              <a:rPr lang="es-ES" sz="1400" dirty="0" smtClean="0">
                <a:solidFill>
                  <a:srgbClr val="4D4D4D"/>
                </a:solidFill>
              </a:rPr>
              <a:t>productiva </a:t>
            </a:r>
            <a:r>
              <a:rPr lang="es-ES" sz="1400" dirty="0">
                <a:solidFill>
                  <a:srgbClr val="4D4D4D"/>
                </a:solidFill>
              </a:rPr>
              <a:t>por bajas temperaturas y </a:t>
            </a:r>
            <a:r>
              <a:rPr lang="es-ES" sz="1400" dirty="0" smtClean="0">
                <a:solidFill>
                  <a:srgbClr val="4D4D4D"/>
                </a:solidFill>
              </a:rPr>
              <a:t>heladas en: Coquimbo.</a:t>
            </a:r>
          </a:p>
          <a:p>
            <a:endParaRPr lang="es-CL" sz="1600" dirty="0" smtClean="0">
              <a:solidFill>
                <a:srgbClr val="4D4D4D"/>
              </a:solidFill>
            </a:endParaRPr>
          </a:p>
        </p:txBody>
      </p:sp>
      <p:sp>
        <p:nvSpPr>
          <p:cNvPr id="6" name="Título 1"/>
          <p:cNvSpPr>
            <a:spLocks noGrp="1"/>
          </p:cNvSpPr>
          <p:nvPr>
            <p:ph type="title"/>
          </p:nvPr>
        </p:nvSpPr>
        <p:spPr>
          <a:xfrm>
            <a:off x="1160373" y="78550"/>
            <a:ext cx="6973693" cy="1143000"/>
          </a:xfrm>
        </p:spPr>
        <p:txBody>
          <a:bodyPr vert="horz" lIns="91440" tIns="45720" rIns="91440" bIns="45720" rtlCol="0" anchor="ctr">
            <a:noAutofit/>
          </a:bodyPr>
          <a:lstStyle/>
          <a:p>
            <a:r>
              <a:rPr lang="es-CL" sz="2800" dirty="0">
                <a:solidFill>
                  <a:srgbClr val="333333"/>
                </a:solidFill>
                <a:latin typeface="Berlin Sans FB" panose="020E0602020502020306" pitchFamily="34" charset="0"/>
                <a:ea typeface="+mn-ea"/>
                <a:cs typeface="+mn-cs"/>
              </a:rPr>
              <a:t>Plataforma de Servicios: Emergencia </a:t>
            </a:r>
            <a:r>
              <a:rPr lang="es-CL" sz="2800" dirty="0" smtClean="0">
                <a:solidFill>
                  <a:srgbClr val="333333"/>
                </a:solidFill>
                <a:latin typeface="Berlin Sans FB" panose="020E0602020502020306" pitchFamily="34" charset="0"/>
                <a:ea typeface="+mn-ea"/>
                <a:cs typeface="+mn-cs"/>
              </a:rPr>
              <a:t>Agrícola</a:t>
            </a:r>
            <a:br>
              <a:rPr lang="es-CL" sz="2800" dirty="0" smtClean="0">
                <a:solidFill>
                  <a:srgbClr val="333333"/>
                </a:solidFill>
                <a:latin typeface="Berlin Sans FB" panose="020E0602020502020306" pitchFamily="34" charset="0"/>
                <a:ea typeface="+mn-ea"/>
                <a:cs typeface="+mn-cs"/>
              </a:rPr>
            </a:br>
            <a:r>
              <a:rPr lang="es-CL" sz="2000" dirty="0" smtClean="0">
                <a:solidFill>
                  <a:srgbClr val="333333"/>
                </a:solidFill>
                <a:latin typeface="Berlin Sans FB" panose="020E0602020502020306" pitchFamily="34" charset="0"/>
                <a:ea typeface="+mn-ea"/>
                <a:cs typeface="+mn-cs"/>
              </a:rPr>
              <a:t>principales eventos financiados en 2021 </a:t>
            </a:r>
            <a:endParaRPr lang="es-CL" sz="2000" dirty="0">
              <a:solidFill>
                <a:srgbClr val="333333"/>
              </a:solidFill>
              <a:latin typeface="Berlin Sans FB" panose="020E0602020502020306" pitchFamily="34" charset="0"/>
              <a:ea typeface="+mn-ea"/>
              <a:cs typeface="+mn-cs"/>
            </a:endParaRPr>
          </a:p>
        </p:txBody>
      </p:sp>
      <p:sp>
        <p:nvSpPr>
          <p:cNvPr id="8" name="CuadroTexto 7"/>
          <p:cNvSpPr txBox="1"/>
          <p:nvPr/>
        </p:nvSpPr>
        <p:spPr>
          <a:xfrm>
            <a:off x="329495" y="6538912"/>
            <a:ext cx="6408712" cy="246221"/>
          </a:xfrm>
          <a:prstGeom prst="rect">
            <a:avLst/>
          </a:prstGeom>
          <a:noFill/>
        </p:spPr>
        <p:txBody>
          <a:bodyPr wrap="square" rtlCol="0">
            <a:spAutoFit/>
          </a:bodyPr>
          <a:lstStyle/>
          <a:p>
            <a:r>
              <a:rPr lang="es-CL" sz="1000" b="1" i="1" dirty="0" smtClean="0">
                <a:solidFill>
                  <a:srgbClr val="4D4D4D"/>
                </a:solidFill>
                <a:ea typeface="MS PGothic" pitchFamily="34" charset="-128"/>
              </a:rPr>
              <a:t>Fuente: </a:t>
            </a:r>
            <a:r>
              <a:rPr lang="es-CL" sz="1000" i="1" dirty="0" smtClean="0">
                <a:solidFill>
                  <a:srgbClr val="4D4D4D"/>
                </a:solidFill>
                <a:ea typeface="MS PGothic" pitchFamily="34" charset="-128"/>
              </a:rPr>
              <a:t>Sistema de Emergencia, sistema de tesorería, </a:t>
            </a:r>
            <a:r>
              <a:rPr lang="es-CL" sz="1000" dirty="0">
                <a:solidFill>
                  <a:srgbClr val="4D4D4D"/>
                </a:solidFill>
              </a:rPr>
              <a:t>31 de diciembre del </a:t>
            </a:r>
            <a:r>
              <a:rPr lang="es-CL" sz="1000" dirty="0" smtClean="0">
                <a:solidFill>
                  <a:srgbClr val="4D4D4D"/>
                </a:solidFill>
              </a:rPr>
              <a:t>2021.</a:t>
            </a:r>
            <a:endParaRPr lang="es-CL" sz="1000" dirty="0">
              <a:solidFill>
                <a:srgbClr val="4D4D4D"/>
              </a:solidFill>
            </a:endParaRPr>
          </a:p>
        </p:txBody>
      </p:sp>
      <p:sp>
        <p:nvSpPr>
          <p:cNvPr id="2" name="Marcador de número de diapositiva 1"/>
          <p:cNvSpPr>
            <a:spLocks noGrp="1"/>
          </p:cNvSpPr>
          <p:nvPr>
            <p:ph type="sldNum" sz="quarter" idx="12"/>
          </p:nvPr>
        </p:nvSpPr>
        <p:spPr/>
        <p:txBody>
          <a:bodyPr/>
          <a:lstStyle/>
          <a:p>
            <a:fld id="{B2AA1C21-4A01-FC47-935A-F64BC8B7BE09}" type="slidenum">
              <a:rPr lang="en-US" smtClean="0"/>
              <a:t>98</a:t>
            </a:fld>
            <a:endParaRPr lang="en-US" dirty="0"/>
          </a:p>
        </p:txBody>
      </p:sp>
    </p:spTree>
    <p:extLst>
      <p:ext uri="{BB962C8B-B14F-4D97-AF65-F5344CB8AC3E}">
        <p14:creationId xmlns:p14="http://schemas.microsoft.com/office/powerpoint/2010/main" val="2146984676"/>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Marcador de contenido 6"/>
          <p:cNvSpPr>
            <a:spLocks noGrp="1"/>
          </p:cNvSpPr>
          <p:nvPr>
            <p:ph idx="1"/>
          </p:nvPr>
        </p:nvSpPr>
        <p:spPr>
          <a:xfrm>
            <a:off x="532419" y="1084566"/>
            <a:ext cx="8229600" cy="4881257"/>
          </a:xfrm>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s-ES_tradnl" sz="1600" dirty="0" smtClean="0">
                <a:solidFill>
                  <a:srgbClr val="4D4D4D"/>
                </a:solidFill>
              </a:rPr>
              <a:t>El presupuesto asignado y ejecutado por región, para emergencias agrícolas fue de:</a:t>
            </a:r>
            <a:endParaRPr lang="es-ES_tradnl" sz="1800" dirty="0">
              <a:solidFill>
                <a:srgbClr val="4D4D4D"/>
              </a:solidFill>
            </a:endParaRPr>
          </a:p>
        </p:txBody>
      </p:sp>
      <p:sp>
        <p:nvSpPr>
          <p:cNvPr id="8" name="CuadroTexto 7"/>
          <p:cNvSpPr txBox="1"/>
          <p:nvPr/>
        </p:nvSpPr>
        <p:spPr>
          <a:xfrm>
            <a:off x="185948" y="6531425"/>
            <a:ext cx="6408712" cy="276999"/>
          </a:xfrm>
          <a:prstGeom prst="rect">
            <a:avLst/>
          </a:prstGeom>
          <a:noFill/>
        </p:spPr>
        <p:txBody>
          <a:bodyPr wrap="square" rtlCol="0">
            <a:spAutoFit/>
          </a:bodyPr>
          <a:lstStyle/>
          <a:p>
            <a:pPr eaLnBrk="0" fontAlgn="base" hangingPunct="0">
              <a:spcBef>
                <a:spcPct val="0"/>
              </a:spcBef>
              <a:spcAft>
                <a:spcPct val="0"/>
              </a:spcAft>
            </a:pPr>
            <a:r>
              <a:rPr lang="es-CL" sz="1200" b="1" i="1" dirty="0" smtClean="0">
                <a:solidFill>
                  <a:srgbClr val="4D4D4D"/>
                </a:solidFill>
                <a:ea typeface="MS PGothic" pitchFamily="34" charset="-128"/>
              </a:rPr>
              <a:t>Fuente: </a:t>
            </a:r>
            <a:r>
              <a:rPr lang="es-CL" sz="1200" i="1" dirty="0" smtClean="0">
                <a:solidFill>
                  <a:srgbClr val="4D4D4D"/>
                </a:solidFill>
                <a:ea typeface="MS PGothic" pitchFamily="34" charset="-128"/>
              </a:rPr>
              <a:t>Sistema de Emergencia, sistema de tesorería, </a:t>
            </a:r>
            <a:r>
              <a:rPr lang="es-CL" sz="1200" dirty="0">
                <a:solidFill>
                  <a:srgbClr val="4D4D4D"/>
                </a:solidFill>
              </a:rPr>
              <a:t>31 de diciembre del </a:t>
            </a:r>
            <a:r>
              <a:rPr lang="es-CL" sz="1200" dirty="0" smtClean="0">
                <a:solidFill>
                  <a:srgbClr val="4D4D4D"/>
                </a:solidFill>
              </a:rPr>
              <a:t>2021.</a:t>
            </a:r>
            <a:endParaRPr lang="es-CL" sz="1200" i="1" dirty="0">
              <a:solidFill>
                <a:srgbClr val="4D4D4D"/>
              </a:solidFill>
              <a:ea typeface="MS PGothic" pitchFamily="34" charset="-128"/>
            </a:endParaRPr>
          </a:p>
        </p:txBody>
      </p:sp>
      <p:sp>
        <p:nvSpPr>
          <p:cNvPr id="10" name="Título 1"/>
          <p:cNvSpPr>
            <a:spLocks noGrp="1"/>
          </p:cNvSpPr>
          <p:nvPr>
            <p:ph type="title"/>
          </p:nvPr>
        </p:nvSpPr>
        <p:spPr>
          <a:xfrm>
            <a:off x="1160373" y="78550"/>
            <a:ext cx="6973693" cy="1143000"/>
          </a:xfrm>
        </p:spPr>
        <p:txBody>
          <a:bodyPr vert="horz" lIns="91440" tIns="45720" rIns="91440" bIns="45720" rtlCol="0" anchor="ctr">
            <a:noAutofit/>
          </a:bodyPr>
          <a:lstStyle/>
          <a:p>
            <a:pPr algn="just"/>
            <a:r>
              <a:rPr lang="es-CL" sz="2800" dirty="0">
                <a:solidFill>
                  <a:srgbClr val="333333"/>
                </a:solidFill>
                <a:latin typeface="Berlin Sans FB" panose="020E0602020502020306" pitchFamily="34" charset="0"/>
                <a:ea typeface="+mn-ea"/>
                <a:cs typeface="+mn-cs"/>
              </a:rPr>
              <a:t>Plataforma de Servicios: Emergencia Agrícola </a:t>
            </a:r>
          </a:p>
        </p:txBody>
      </p:sp>
      <p:sp>
        <p:nvSpPr>
          <p:cNvPr id="2" name="Marcador de número de diapositiva 1"/>
          <p:cNvSpPr>
            <a:spLocks noGrp="1"/>
          </p:cNvSpPr>
          <p:nvPr>
            <p:ph type="sldNum" sz="quarter" idx="12"/>
          </p:nvPr>
        </p:nvSpPr>
        <p:spPr/>
        <p:txBody>
          <a:bodyPr/>
          <a:lstStyle/>
          <a:p>
            <a:fld id="{B2AA1C21-4A01-FC47-935A-F64BC8B7BE09}" type="slidenum">
              <a:rPr lang="en-US" smtClean="0"/>
              <a:t>99</a:t>
            </a:fld>
            <a:endParaRPr lang="en-US"/>
          </a:p>
        </p:txBody>
      </p:sp>
      <p:graphicFrame>
        <p:nvGraphicFramePr>
          <p:cNvPr id="4" name="Tabla 3"/>
          <p:cNvGraphicFramePr>
            <a:graphicFrameLocks noGrp="1"/>
          </p:cNvGraphicFramePr>
          <p:nvPr>
            <p:extLst>
              <p:ext uri="{D42A27DB-BD31-4B8C-83A1-F6EECF244321}">
                <p14:modId xmlns:p14="http://schemas.microsoft.com/office/powerpoint/2010/main" val="218631728"/>
              </p:ext>
            </p:extLst>
          </p:nvPr>
        </p:nvGraphicFramePr>
        <p:xfrm>
          <a:off x="370114" y="1633853"/>
          <a:ext cx="8229600" cy="3366135"/>
        </p:xfrm>
        <a:graphic>
          <a:graphicData uri="http://schemas.openxmlformats.org/drawingml/2006/table">
            <a:tbl>
              <a:tblPr firstRow="1" firstCol="1" bandRow="1">
                <a:tableStyleId>{5C22544A-7EE6-4342-B048-85BDC9FD1C3A}</a:tableStyleId>
              </a:tblPr>
              <a:tblGrid>
                <a:gridCol w="1223555">
                  <a:extLst>
                    <a:ext uri="{9D8B030D-6E8A-4147-A177-3AD203B41FA5}">
                      <a16:colId xmlns:a16="http://schemas.microsoft.com/office/drawing/2014/main" xmlns="" val="20000"/>
                    </a:ext>
                  </a:extLst>
                </a:gridCol>
                <a:gridCol w="1053737">
                  <a:extLst>
                    <a:ext uri="{9D8B030D-6E8A-4147-A177-3AD203B41FA5}">
                      <a16:colId xmlns:a16="http://schemas.microsoft.com/office/drawing/2014/main" xmlns="" val="20001"/>
                    </a:ext>
                  </a:extLst>
                </a:gridCol>
                <a:gridCol w="808808">
                  <a:extLst>
                    <a:ext uri="{9D8B030D-6E8A-4147-A177-3AD203B41FA5}">
                      <a16:colId xmlns:a16="http://schemas.microsoft.com/office/drawing/2014/main" xmlns="" val="20002"/>
                    </a:ext>
                  </a:extLst>
                </a:gridCol>
                <a:gridCol w="1028700">
                  <a:extLst>
                    <a:ext uri="{9D8B030D-6E8A-4147-A177-3AD203B41FA5}">
                      <a16:colId xmlns:a16="http://schemas.microsoft.com/office/drawing/2014/main" xmlns="" val="20003"/>
                    </a:ext>
                  </a:extLst>
                </a:gridCol>
                <a:gridCol w="1028700">
                  <a:extLst>
                    <a:ext uri="{9D8B030D-6E8A-4147-A177-3AD203B41FA5}">
                      <a16:colId xmlns:a16="http://schemas.microsoft.com/office/drawing/2014/main" xmlns="" val="20004"/>
                    </a:ext>
                  </a:extLst>
                </a:gridCol>
                <a:gridCol w="1028700">
                  <a:extLst>
                    <a:ext uri="{9D8B030D-6E8A-4147-A177-3AD203B41FA5}">
                      <a16:colId xmlns:a16="http://schemas.microsoft.com/office/drawing/2014/main" xmlns="" val="20005"/>
                    </a:ext>
                  </a:extLst>
                </a:gridCol>
                <a:gridCol w="1028700">
                  <a:extLst>
                    <a:ext uri="{9D8B030D-6E8A-4147-A177-3AD203B41FA5}">
                      <a16:colId xmlns:a16="http://schemas.microsoft.com/office/drawing/2014/main" xmlns="" val="20006"/>
                    </a:ext>
                  </a:extLst>
                </a:gridCol>
                <a:gridCol w="1028700">
                  <a:extLst>
                    <a:ext uri="{9D8B030D-6E8A-4147-A177-3AD203B41FA5}">
                      <a16:colId xmlns:a16="http://schemas.microsoft.com/office/drawing/2014/main" xmlns="" val="20007"/>
                    </a:ext>
                  </a:extLst>
                </a:gridCol>
              </a:tblGrid>
              <a:tr h="190500">
                <a:tc gridSpan="4">
                  <a:txBody>
                    <a:bodyPr/>
                    <a:lstStyle/>
                    <a:p>
                      <a:pPr algn="ctr">
                        <a:lnSpc>
                          <a:spcPct val="107000"/>
                        </a:lnSpc>
                        <a:spcAft>
                          <a:spcPts val="0"/>
                        </a:spcAft>
                      </a:pPr>
                      <a:r>
                        <a:rPr lang="es-CL" sz="1300" dirty="0">
                          <a:effectLst/>
                        </a:rPr>
                        <a:t>PRESUPUESTO 2021</a:t>
                      </a:r>
                      <a:endParaRPr lang="es-CL"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CL"/>
                    </a:p>
                  </a:txBody>
                  <a:tcPr/>
                </a:tc>
                <a:tc hMerge="1">
                  <a:txBody>
                    <a:bodyPr/>
                    <a:lstStyle/>
                    <a:p>
                      <a:endParaRPr lang="es-CL"/>
                    </a:p>
                  </a:txBody>
                  <a:tcPr/>
                </a:tc>
                <a:tc hMerge="1">
                  <a:txBody>
                    <a:bodyPr/>
                    <a:lstStyle/>
                    <a:p>
                      <a:endParaRPr lang="es-CL"/>
                    </a:p>
                  </a:txBody>
                  <a:tcPr/>
                </a:tc>
                <a:tc gridSpan="4">
                  <a:txBody>
                    <a:bodyPr/>
                    <a:lstStyle/>
                    <a:p>
                      <a:pPr algn="ctr">
                        <a:lnSpc>
                          <a:spcPct val="107000"/>
                        </a:lnSpc>
                        <a:spcAft>
                          <a:spcPts val="0"/>
                        </a:spcAft>
                      </a:pPr>
                      <a:r>
                        <a:rPr lang="es-CL" sz="1300">
                          <a:effectLst/>
                        </a:rPr>
                        <a:t> INDICADORES </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hMerge="1">
                  <a:txBody>
                    <a:bodyPr/>
                    <a:lstStyle/>
                    <a:p>
                      <a:endParaRPr lang="es-CL"/>
                    </a:p>
                  </a:txBody>
                  <a:tcPr/>
                </a:tc>
                <a:tc hMerge="1">
                  <a:txBody>
                    <a:bodyPr/>
                    <a:lstStyle/>
                    <a:p>
                      <a:endParaRPr lang="es-CL"/>
                    </a:p>
                  </a:txBody>
                  <a:tcPr/>
                </a:tc>
                <a:tc hMerge="1">
                  <a:txBody>
                    <a:bodyPr/>
                    <a:lstStyle/>
                    <a:p>
                      <a:endParaRPr lang="es-CL"/>
                    </a:p>
                  </a:txBody>
                  <a:tcPr/>
                </a:tc>
                <a:extLst>
                  <a:ext uri="{0D108BD9-81ED-4DB2-BD59-A6C34878D82A}">
                    <a16:rowId xmlns:a16="http://schemas.microsoft.com/office/drawing/2014/main" xmlns="" val="10000"/>
                  </a:ext>
                </a:extLst>
              </a:tr>
              <a:tr h="320040">
                <a:tc>
                  <a:txBody>
                    <a:bodyPr/>
                    <a:lstStyle/>
                    <a:p>
                      <a:pPr>
                        <a:lnSpc>
                          <a:spcPct val="107000"/>
                        </a:lnSpc>
                        <a:spcAft>
                          <a:spcPts val="0"/>
                        </a:spcAft>
                      </a:pPr>
                      <a:r>
                        <a:rPr lang="es-CL" sz="1100" dirty="0">
                          <a:effectLst/>
                        </a:rPr>
                        <a:t>Región</a:t>
                      </a:r>
                      <a:endParaRPr lang="es-CL"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100" b="1" dirty="0">
                          <a:solidFill>
                            <a:schemeClr val="bg1"/>
                          </a:solidFill>
                          <a:effectLst/>
                        </a:rPr>
                        <a:t>Recursos Presupuestados (M$) </a:t>
                      </a:r>
                      <a:endParaRPr lang="es-CL"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1100" b="1" dirty="0">
                          <a:solidFill>
                            <a:schemeClr val="bg1"/>
                          </a:solidFill>
                          <a:effectLst/>
                        </a:rPr>
                        <a:t>Recursos Ejecutados (M$) </a:t>
                      </a:r>
                      <a:endParaRPr lang="es-CL"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1100" b="1" dirty="0">
                          <a:solidFill>
                            <a:schemeClr val="bg1"/>
                          </a:solidFill>
                          <a:effectLst/>
                        </a:rPr>
                        <a:t>Recursos Ejecutados (%)</a:t>
                      </a:r>
                      <a:endParaRPr lang="es-CL"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1100" b="1">
                          <a:solidFill>
                            <a:schemeClr val="bg1"/>
                          </a:solidFill>
                          <a:effectLst/>
                        </a:rPr>
                        <a:t>Número Usuarios Totales </a:t>
                      </a:r>
                      <a:endParaRPr lang="es-CL" sz="1100" b="1">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1100" b="1" dirty="0">
                          <a:solidFill>
                            <a:schemeClr val="bg1"/>
                          </a:solidFill>
                          <a:effectLst/>
                        </a:rPr>
                        <a:t>Número Mujeres</a:t>
                      </a:r>
                      <a:endParaRPr lang="es-CL"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1100" b="1" dirty="0">
                          <a:solidFill>
                            <a:schemeClr val="bg1"/>
                          </a:solidFill>
                          <a:effectLst/>
                        </a:rPr>
                        <a:t>Número Hombres </a:t>
                      </a:r>
                      <a:endParaRPr lang="es-CL"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tc>
                  <a:txBody>
                    <a:bodyPr/>
                    <a:lstStyle/>
                    <a:p>
                      <a:pPr algn="ctr">
                        <a:lnSpc>
                          <a:spcPct val="107000"/>
                        </a:lnSpc>
                        <a:spcAft>
                          <a:spcPts val="0"/>
                        </a:spcAft>
                      </a:pPr>
                      <a:r>
                        <a:rPr lang="es-CL" sz="1100" b="1" dirty="0">
                          <a:solidFill>
                            <a:schemeClr val="bg1"/>
                          </a:solidFill>
                          <a:effectLst/>
                        </a:rPr>
                        <a:t>Persona Jurídica</a:t>
                      </a:r>
                      <a:endParaRPr lang="es-CL" sz="11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solidFill>
                      <a:schemeClr val="accent1"/>
                    </a:solidFill>
                  </a:tcPr>
                </a:tc>
                <a:extLst>
                  <a:ext uri="{0D108BD9-81ED-4DB2-BD59-A6C34878D82A}">
                    <a16:rowId xmlns:a16="http://schemas.microsoft.com/office/drawing/2014/main" xmlns="" val="10001"/>
                  </a:ext>
                </a:extLst>
              </a:tr>
              <a:tr h="0">
                <a:tc>
                  <a:txBody>
                    <a:bodyPr/>
                    <a:lstStyle/>
                    <a:p>
                      <a:pPr>
                        <a:lnSpc>
                          <a:spcPct val="107000"/>
                        </a:lnSpc>
                        <a:spcAft>
                          <a:spcPts val="0"/>
                        </a:spcAft>
                      </a:pPr>
                      <a:r>
                        <a:rPr lang="es-CL" sz="1300" dirty="0">
                          <a:effectLst/>
                        </a:rPr>
                        <a:t>Antofagasta</a:t>
                      </a:r>
                      <a:endParaRPr lang="es-CL"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8.550</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8.550</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100%</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23</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7</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16</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0</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4"/>
                  </a:ext>
                </a:extLst>
              </a:tr>
              <a:tr h="0">
                <a:tc>
                  <a:txBody>
                    <a:bodyPr/>
                    <a:lstStyle/>
                    <a:p>
                      <a:pPr>
                        <a:lnSpc>
                          <a:spcPct val="107000"/>
                        </a:lnSpc>
                        <a:spcAft>
                          <a:spcPts val="0"/>
                        </a:spcAft>
                      </a:pPr>
                      <a:r>
                        <a:rPr lang="es-CL" sz="1300" dirty="0">
                          <a:effectLst/>
                        </a:rPr>
                        <a:t>Coquimbo</a:t>
                      </a:r>
                      <a:endParaRPr lang="es-CL"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981.249</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dirty="0">
                          <a:effectLst/>
                        </a:rPr>
                        <a:t>980.449</a:t>
                      </a:r>
                      <a:endParaRPr lang="es-CL"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100%</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dirty="0">
                          <a:effectLst/>
                        </a:rPr>
                        <a:t>5.338</a:t>
                      </a:r>
                      <a:endParaRPr lang="es-CL"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dirty="0">
                          <a:effectLst/>
                        </a:rPr>
                        <a:t>2.152</a:t>
                      </a:r>
                      <a:endParaRPr lang="es-CL"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dirty="0">
                          <a:effectLst/>
                        </a:rPr>
                        <a:t>3.184</a:t>
                      </a:r>
                      <a:endParaRPr lang="es-CL"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dirty="0">
                          <a:effectLst/>
                        </a:rPr>
                        <a:t>2</a:t>
                      </a:r>
                      <a:endParaRPr lang="es-CL"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6"/>
                  </a:ext>
                </a:extLst>
              </a:tr>
              <a:tr h="0">
                <a:tc>
                  <a:txBody>
                    <a:bodyPr/>
                    <a:lstStyle/>
                    <a:p>
                      <a:pPr>
                        <a:lnSpc>
                          <a:spcPct val="107000"/>
                        </a:lnSpc>
                        <a:spcAft>
                          <a:spcPts val="0"/>
                        </a:spcAft>
                      </a:pPr>
                      <a:r>
                        <a:rPr lang="es-CL" sz="1300">
                          <a:effectLst/>
                        </a:rPr>
                        <a:t>Valparaíso</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478.545</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478.545</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100%</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3.049</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910</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2.139</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0</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7"/>
                  </a:ext>
                </a:extLst>
              </a:tr>
              <a:tr h="0">
                <a:tc>
                  <a:txBody>
                    <a:bodyPr/>
                    <a:lstStyle/>
                    <a:p>
                      <a:pPr>
                        <a:lnSpc>
                          <a:spcPct val="107000"/>
                        </a:lnSpc>
                        <a:spcAft>
                          <a:spcPts val="0"/>
                        </a:spcAft>
                      </a:pPr>
                      <a:r>
                        <a:rPr lang="es-CL" sz="1300">
                          <a:effectLst/>
                        </a:rPr>
                        <a:t>Metropolitana</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199.970</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199.970</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100%</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1.239</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478</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759</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2</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8"/>
                  </a:ext>
                </a:extLst>
              </a:tr>
              <a:tr h="0">
                <a:tc>
                  <a:txBody>
                    <a:bodyPr/>
                    <a:lstStyle/>
                    <a:p>
                      <a:pPr>
                        <a:lnSpc>
                          <a:spcPct val="107000"/>
                        </a:lnSpc>
                        <a:spcAft>
                          <a:spcPts val="0"/>
                        </a:spcAft>
                      </a:pPr>
                      <a:r>
                        <a:rPr lang="es-CL" sz="1300">
                          <a:effectLst/>
                        </a:rPr>
                        <a:t>O´Higgins</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786.921</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L" sz="1300">
                          <a:effectLst/>
                        </a:rPr>
                        <a:t>786.921</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L" sz="1300">
                          <a:effectLst/>
                        </a:rPr>
                        <a:t>100%</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L" sz="1300">
                          <a:effectLst/>
                        </a:rPr>
                        <a:t>2.174</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563</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1.611</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0</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09"/>
                  </a:ext>
                </a:extLst>
              </a:tr>
              <a:tr h="0">
                <a:tc>
                  <a:txBody>
                    <a:bodyPr/>
                    <a:lstStyle/>
                    <a:p>
                      <a:pPr>
                        <a:lnSpc>
                          <a:spcPct val="107000"/>
                        </a:lnSpc>
                        <a:spcAft>
                          <a:spcPts val="0"/>
                        </a:spcAft>
                      </a:pPr>
                      <a:r>
                        <a:rPr lang="es-CL" sz="1300">
                          <a:effectLst/>
                        </a:rPr>
                        <a:t>Maule</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1.874.659</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L" sz="1300">
                          <a:effectLst/>
                        </a:rPr>
                        <a:t>1.873.946</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L" sz="1300">
                          <a:effectLst/>
                        </a:rPr>
                        <a:t>100%</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L" sz="1300">
                          <a:effectLst/>
                        </a:rPr>
                        <a:t>10.870</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4.128</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6.742</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0</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10"/>
                  </a:ext>
                </a:extLst>
              </a:tr>
              <a:tr h="0">
                <a:tc>
                  <a:txBody>
                    <a:bodyPr/>
                    <a:lstStyle/>
                    <a:p>
                      <a:pPr>
                        <a:lnSpc>
                          <a:spcPct val="107000"/>
                        </a:lnSpc>
                        <a:spcAft>
                          <a:spcPts val="0"/>
                        </a:spcAft>
                      </a:pPr>
                      <a:r>
                        <a:rPr lang="es-CL" sz="1300">
                          <a:effectLst/>
                        </a:rPr>
                        <a:t>Ñuble</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815.102</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L" sz="1300">
                          <a:effectLst/>
                        </a:rPr>
                        <a:t>815.102</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L" sz="1300">
                          <a:effectLst/>
                        </a:rPr>
                        <a:t>100%</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L" sz="1300">
                          <a:effectLst/>
                        </a:rPr>
                        <a:t>5.000</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1.942</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3.058</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0</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11"/>
                  </a:ext>
                </a:extLst>
              </a:tr>
              <a:tr h="0">
                <a:tc>
                  <a:txBody>
                    <a:bodyPr/>
                    <a:lstStyle/>
                    <a:p>
                      <a:pPr>
                        <a:lnSpc>
                          <a:spcPct val="107000"/>
                        </a:lnSpc>
                        <a:spcAft>
                          <a:spcPts val="0"/>
                        </a:spcAft>
                      </a:pPr>
                      <a:r>
                        <a:rPr lang="es-CL" sz="1300">
                          <a:effectLst/>
                        </a:rPr>
                        <a:t>Bio Bio</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404.111</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L" sz="1300">
                          <a:effectLst/>
                        </a:rPr>
                        <a:t>404.111</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L" sz="1300">
                          <a:effectLst/>
                        </a:rPr>
                        <a:t>100%</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L" sz="1300">
                          <a:effectLst/>
                        </a:rPr>
                        <a:t>2.170</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900</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1.269</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1</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12"/>
                  </a:ext>
                </a:extLst>
              </a:tr>
              <a:tr h="0">
                <a:tc>
                  <a:txBody>
                    <a:bodyPr/>
                    <a:lstStyle/>
                    <a:p>
                      <a:pPr>
                        <a:lnSpc>
                          <a:spcPct val="107000"/>
                        </a:lnSpc>
                        <a:spcAft>
                          <a:spcPts val="0"/>
                        </a:spcAft>
                      </a:pPr>
                      <a:r>
                        <a:rPr lang="es-CL" sz="1300">
                          <a:effectLst/>
                        </a:rPr>
                        <a:t>Araucanía</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494.426</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494.426</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100%</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2.139</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1.015</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1.124</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0</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13"/>
                  </a:ext>
                </a:extLst>
              </a:tr>
              <a:tr h="0">
                <a:tc>
                  <a:txBody>
                    <a:bodyPr/>
                    <a:lstStyle/>
                    <a:p>
                      <a:pPr>
                        <a:lnSpc>
                          <a:spcPct val="107000"/>
                        </a:lnSpc>
                        <a:spcAft>
                          <a:spcPts val="0"/>
                        </a:spcAft>
                      </a:pPr>
                      <a:r>
                        <a:rPr lang="es-CL" sz="1300">
                          <a:effectLst/>
                        </a:rPr>
                        <a:t>Los Rios</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3.500</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3.500</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100%</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7</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5</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2</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0</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14"/>
                  </a:ext>
                </a:extLst>
              </a:tr>
              <a:tr h="0">
                <a:tc>
                  <a:txBody>
                    <a:bodyPr/>
                    <a:lstStyle/>
                    <a:p>
                      <a:pPr>
                        <a:lnSpc>
                          <a:spcPct val="107000"/>
                        </a:lnSpc>
                        <a:spcAft>
                          <a:spcPts val="0"/>
                        </a:spcAft>
                      </a:pPr>
                      <a:r>
                        <a:rPr lang="es-CL" sz="1300">
                          <a:effectLst/>
                        </a:rPr>
                        <a:t>Los Lagos </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348.750</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L" sz="1300">
                          <a:effectLst/>
                        </a:rPr>
                        <a:t>348.750</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L" sz="1300">
                          <a:effectLst/>
                        </a:rPr>
                        <a:t>100%</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L" sz="1300">
                          <a:effectLst/>
                        </a:rPr>
                        <a:t>2.326</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1.268</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1.058</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0</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15"/>
                  </a:ext>
                </a:extLst>
              </a:tr>
              <a:tr h="0">
                <a:tc>
                  <a:txBody>
                    <a:bodyPr/>
                    <a:lstStyle/>
                    <a:p>
                      <a:pPr>
                        <a:lnSpc>
                          <a:spcPct val="107000"/>
                        </a:lnSpc>
                        <a:spcAft>
                          <a:spcPts val="0"/>
                        </a:spcAft>
                      </a:pPr>
                      <a:r>
                        <a:rPr lang="es-CL" sz="1300">
                          <a:effectLst/>
                        </a:rPr>
                        <a:t>Aysén</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16.697</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L" sz="1300">
                          <a:effectLst/>
                        </a:rPr>
                        <a:t>16.697</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L" sz="1300">
                          <a:effectLst/>
                        </a:rPr>
                        <a:t>100%</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L" sz="1300">
                          <a:effectLst/>
                        </a:rPr>
                        <a:t>57</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12</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44</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dirty="0">
                          <a:effectLst/>
                        </a:rPr>
                        <a:t>1</a:t>
                      </a:r>
                      <a:endParaRPr lang="es-CL"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16"/>
                  </a:ext>
                </a:extLst>
              </a:tr>
              <a:tr h="0">
                <a:tc>
                  <a:txBody>
                    <a:bodyPr/>
                    <a:lstStyle/>
                    <a:p>
                      <a:pPr>
                        <a:lnSpc>
                          <a:spcPct val="107000"/>
                        </a:lnSpc>
                        <a:spcAft>
                          <a:spcPts val="0"/>
                        </a:spcAft>
                      </a:pPr>
                      <a:r>
                        <a:rPr lang="es-CL" sz="1300" dirty="0">
                          <a:effectLst/>
                        </a:rPr>
                        <a:t>Total general</a:t>
                      </a:r>
                      <a:endParaRPr lang="es-CL"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6.412.480</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L" sz="1300">
                          <a:effectLst/>
                        </a:rPr>
                        <a:t>6.410.967</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L" sz="1300">
                          <a:effectLst/>
                        </a:rPr>
                        <a:t>100%</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tc>
                <a:tc>
                  <a:txBody>
                    <a:bodyPr/>
                    <a:lstStyle/>
                    <a:p>
                      <a:pPr algn="ctr">
                        <a:lnSpc>
                          <a:spcPct val="107000"/>
                        </a:lnSpc>
                        <a:spcAft>
                          <a:spcPts val="0"/>
                        </a:spcAft>
                      </a:pPr>
                      <a:r>
                        <a:rPr lang="es-CL" sz="1300">
                          <a:effectLst/>
                        </a:rPr>
                        <a:t>34.392</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13.380</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a:effectLst/>
                        </a:rPr>
                        <a:t>21.006</a:t>
                      </a:r>
                      <a:endParaRPr lang="es-CL" sz="130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107000"/>
                        </a:lnSpc>
                        <a:spcAft>
                          <a:spcPts val="0"/>
                        </a:spcAft>
                      </a:pPr>
                      <a:r>
                        <a:rPr lang="es-CL" sz="1300" dirty="0">
                          <a:effectLst/>
                        </a:rPr>
                        <a:t>6</a:t>
                      </a:r>
                      <a:endParaRPr lang="es-CL" sz="1300" dirty="0">
                        <a:effectLst/>
                        <a:latin typeface="Calibri" panose="020F0502020204030204" pitchFamily="34" charset="0"/>
                        <a:ea typeface="Calibri" panose="020F0502020204030204" pitchFamily="34" charset="0"/>
                        <a:cs typeface="Times New Roman" panose="02020603050405020304" pitchFamily="18" charset="0"/>
                      </a:endParaRPr>
                    </a:p>
                  </a:txBody>
                  <a:tcPr marL="44450" marR="44450" marT="0" marB="0" anchor="ctr"/>
                </a:tc>
                <a:extLst>
                  <a:ext uri="{0D108BD9-81ED-4DB2-BD59-A6C34878D82A}">
                    <a16:rowId xmlns:a16="http://schemas.microsoft.com/office/drawing/2014/main" xmlns="" val="10019"/>
                  </a:ext>
                </a:extLst>
              </a:tr>
            </a:tbl>
          </a:graphicData>
        </a:graphic>
      </p:graphicFrame>
    </p:spTree>
    <p:extLst>
      <p:ext uri="{BB962C8B-B14F-4D97-AF65-F5344CB8AC3E}">
        <p14:creationId xmlns:p14="http://schemas.microsoft.com/office/powerpoint/2010/main" val="22319020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44638</TotalTime>
  <Words>16539</Words>
  <Application>Microsoft Office PowerPoint</Application>
  <PresentationFormat>Presentación en pantalla (4:3)</PresentationFormat>
  <Paragraphs>6586</Paragraphs>
  <Slides>109</Slides>
  <Notes>4</Notes>
  <HiddenSlides>0</HiddenSlides>
  <MMClips>0</MMClips>
  <ScaleCrop>false</ScaleCrop>
  <HeadingPairs>
    <vt:vector size="6" baseType="variant">
      <vt:variant>
        <vt:lpstr>Fuentes usadas</vt:lpstr>
      </vt:variant>
      <vt:variant>
        <vt:i4>11</vt:i4>
      </vt:variant>
      <vt:variant>
        <vt:lpstr>Tema</vt:lpstr>
      </vt:variant>
      <vt:variant>
        <vt:i4>1</vt:i4>
      </vt:variant>
      <vt:variant>
        <vt:lpstr>Títulos de diapositiva</vt:lpstr>
      </vt:variant>
      <vt:variant>
        <vt:i4>109</vt:i4>
      </vt:variant>
    </vt:vector>
  </HeadingPairs>
  <TitlesOfParts>
    <vt:vector size="121" baseType="lpstr">
      <vt:lpstr>MS Gothic</vt:lpstr>
      <vt:lpstr>MS PGothic</vt:lpstr>
      <vt:lpstr>Arial</vt:lpstr>
      <vt:lpstr>Arial Rounded MT Bold</vt:lpstr>
      <vt:lpstr>Berlin Sans FB</vt:lpstr>
      <vt:lpstr>Bradley Hand ITC</vt:lpstr>
      <vt:lpstr>Calibri</vt:lpstr>
      <vt:lpstr>Nexa Bold</vt:lpstr>
      <vt:lpstr>Segoe Print</vt:lpstr>
      <vt:lpstr>Times New Roman</vt:lpstr>
      <vt:lpstr>Wingdings</vt:lpstr>
      <vt:lpstr>Office Theme</vt:lpstr>
      <vt:lpstr>INDAP EN CIFRAS  2021</vt:lpstr>
      <vt:lpstr> INDAP en CIFRAS 2021 </vt:lpstr>
      <vt:lpstr>La Institución</vt:lpstr>
      <vt:lpstr>Nuestra Misión</vt:lpstr>
      <vt:lpstr>Principales Ejes Estratégicos Institucionales</vt:lpstr>
      <vt:lpstr>Objetivos Estratégicos 2021</vt:lpstr>
      <vt:lpstr>Objetivos Estratégicos 2021</vt:lpstr>
      <vt:lpstr>Estructura Organizacional</vt:lpstr>
      <vt:lpstr>   Recursos Humanos </vt:lpstr>
      <vt:lpstr>   Recursos Humanos </vt:lpstr>
      <vt:lpstr>   Recursos Humanos </vt:lpstr>
      <vt:lpstr>   Recursos Humanos </vt:lpstr>
      <vt:lpstr>   Recursos Humanos </vt:lpstr>
      <vt:lpstr>   Recursos Humanos </vt:lpstr>
      <vt:lpstr>   Recursos Humanos </vt:lpstr>
      <vt:lpstr> Usuarias y Usuarios</vt:lpstr>
      <vt:lpstr> Usuarias y Usuarios</vt:lpstr>
      <vt:lpstr> Usuarias y Usuarios</vt:lpstr>
      <vt:lpstr> Usuarias y Usuarios</vt:lpstr>
      <vt:lpstr> Mujeres</vt:lpstr>
      <vt:lpstr>Mujeres</vt:lpstr>
      <vt:lpstr>Jóvenes</vt:lpstr>
      <vt:lpstr> Jóvenes</vt:lpstr>
      <vt:lpstr> Pueblos Originarios</vt:lpstr>
      <vt:lpstr>Pueblos Originarios</vt:lpstr>
      <vt:lpstr>Pueblos Originarios</vt:lpstr>
      <vt:lpstr>Presentación de PowerPoint</vt:lpstr>
      <vt:lpstr>Rubros que usuarias/usuarios producen</vt:lpstr>
      <vt:lpstr>Rubros que usuarias/usuarios producen</vt:lpstr>
      <vt:lpstr>Rubros que usuarias/usuarios producen</vt:lpstr>
      <vt:lpstr>Rubros que usuarias/usuarias producen</vt:lpstr>
      <vt:lpstr>Presentación de PowerPoint</vt:lpstr>
      <vt:lpstr>Presentación de PowerPoint</vt:lpstr>
      <vt:lpstr>INDAP en REGIONES  </vt:lpstr>
      <vt:lpstr>INDAP en REGIONES  </vt:lpstr>
      <vt:lpstr>INDAP en REGIONES  </vt:lpstr>
      <vt:lpstr>INDAP en REGIONES  </vt:lpstr>
      <vt:lpstr>INDAP en REGIONES  </vt:lpstr>
      <vt:lpstr>INDAP en REGIONES  </vt:lpstr>
      <vt:lpstr>INDAP en REGIONES  </vt:lpstr>
      <vt:lpstr>INDAP en REGIONES  </vt:lpstr>
      <vt:lpstr>INDAP en REGIONES  </vt:lpstr>
      <vt:lpstr>INDAP en REGIONES  </vt:lpstr>
      <vt:lpstr>INDAP en REGIONES  </vt:lpstr>
      <vt:lpstr>INDAP en REGIONES  </vt:lpstr>
      <vt:lpstr>INDAP en REGIONES  </vt:lpstr>
      <vt:lpstr>INDAP en REGIONES  </vt:lpstr>
      <vt:lpstr>INDAP en REGIONES  </vt:lpstr>
      <vt:lpstr>INDAP en REGIONES  </vt:lpstr>
      <vt:lpstr>INDAP en REGIONES  </vt:lpstr>
      <vt:lpstr>INDAP en REGIONES  </vt:lpstr>
      <vt:lpstr>INDAP en REGIONES  </vt:lpstr>
      <vt:lpstr>INDAP en REGIONES  </vt:lpstr>
      <vt:lpstr>Presentación de PowerPoint</vt:lpstr>
      <vt:lpstr>Presentación de PowerPoint</vt:lpstr>
      <vt:lpstr>INDAP en REGIONES  </vt:lpstr>
      <vt:lpstr>INDAP en REGIONES  </vt:lpstr>
      <vt:lpstr>INDAP en REGIONES  </vt:lpstr>
      <vt:lpstr>INDAP en REGIONES  </vt:lpstr>
      <vt:lpstr>INDAP en REGIONES  </vt:lpstr>
      <vt:lpstr>INDAP en REGIONES  </vt:lpstr>
      <vt:lpstr>INDAP en REGIONES  </vt:lpstr>
      <vt:lpstr>INDAP en REGIONES  </vt:lpstr>
      <vt:lpstr>INDAP en REGIONES  </vt:lpstr>
      <vt:lpstr>INDAP en REGIONES  </vt:lpstr>
      <vt:lpstr>Nuestros Aliados Estratégicos </vt:lpstr>
      <vt:lpstr>Asociatividad Económica y Cooperativismo</vt:lpstr>
      <vt:lpstr>Asociatividad Económica y Cooperativismo</vt:lpstr>
      <vt:lpstr>Organizaciones de Representación Nacional </vt:lpstr>
      <vt:lpstr>Presupuesto Institucional 2021</vt:lpstr>
      <vt:lpstr>Presupuesto Institucional</vt:lpstr>
      <vt:lpstr>Presupuesto Institucional</vt:lpstr>
      <vt:lpstr>Presupuesto Institucional: Recursos Apalancados </vt:lpstr>
      <vt:lpstr>Presentación de PowerPoint</vt:lpstr>
      <vt:lpstr>Plataforma de Servicios </vt:lpstr>
      <vt:lpstr>Plataforma de Servicios </vt:lpstr>
      <vt:lpstr>Plataforma de Servicios </vt:lpstr>
      <vt:lpstr>Plataforma de Servicios </vt:lpstr>
      <vt:lpstr>Presentación de PowerPoint</vt:lpstr>
      <vt:lpstr>Plataforma de Servicios:  Programas Transversales </vt:lpstr>
      <vt:lpstr>Plataforma de Servicios:  Programas Transversales </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Plataforma de Servicios:  Programa de Desarrollo de Inversión </vt:lpstr>
      <vt:lpstr>Plataforma de Servicios:  Programa de Desarrollo de Inversión </vt:lpstr>
      <vt:lpstr>Presentación de PowerPoint</vt:lpstr>
      <vt:lpstr>Plataforma de Servicios: Programas de Seguros  </vt:lpstr>
      <vt:lpstr>Plataforma de Servicios: Programas de Seguros     </vt:lpstr>
      <vt:lpstr>Plataforma de Servicios: Programas de Seguros  </vt:lpstr>
      <vt:lpstr>Plataforma de Servicios: Programas de Seguros  </vt:lpstr>
      <vt:lpstr>Plataforma de Servicios: Programas de Seguros  </vt:lpstr>
      <vt:lpstr>Plataforma de Servicios: Emergencia Agrícola principales eventos financiados en 2021 </vt:lpstr>
      <vt:lpstr>Plataforma de Servicios: Emergencia Agrícola </vt:lpstr>
      <vt:lpstr>Plataforma de Servicios: Emergencia Agrícola </vt:lpstr>
      <vt:lpstr>Presentación de PowerPoint</vt:lpstr>
      <vt:lpstr>    </vt:lpstr>
      <vt:lpstr>    </vt:lpstr>
      <vt:lpstr>    </vt:lpstr>
      <vt:lpstr>Presentación de PowerPoint</vt:lpstr>
      <vt:lpstr>    </vt:lpstr>
      <vt:lpstr>  </vt:lpstr>
      <vt:lpstr>GLOSARIO</vt:lpstr>
      <vt:lpstr>Presentación de PowerPoint</vt:lpstr>
    </vt:vector>
  </TitlesOfParts>
  <Company>OF</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Retamal Vargas Enrique</dc:creator>
  <cp:lastModifiedBy>Retamal Vargas Enrique</cp:lastModifiedBy>
  <cp:revision>1264</cp:revision>
  <cp:lastPrinted>2022-01-28T19:20:55Z</cp:lastPrinted>
  <dcterms:created xsi:type="dcterms:W3CDTF">2018-08-21T18:26:56Z</dcterms:created>
  <dcterms:modified xsi:type="dcterms:W3CDTF">2022-03-01T12:39:31Z</dcterms:modified>
</cp:coreProperties>
</file>