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1.xml" ContentType="application/vnd.openxmlformats-officedocument.themeOverr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2.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3.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4.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7" r:id="rId5"/>
  </p:sldMasterIdLst>
  <p:notesMasterIdLst>
    <p:notesMasterId r:id="rId120"/>
  </p:notesMasterIdLst>
  <p:sldIdLst>
    <p:sldId id="709" r:id="rId6"/>
    <p:sldId id="645" r:id="rId7"/>
    <p:sldId id="646" r:id="rId8"/>
    <p:sldId id="647" r:id="rId9"/>
    <p:sldId id="648" r:id="rId10"/>
    <p:sldId id="649" r:id="rId11"/>
    <p:sldId id="650" r:id="rId12"/>
    <p:sldId id="651" r:id="rId13"/>
    <p:sldId id="652" r:id="rId14"/>
    <p:sldId id="653" r:id="rId15"/>
    <p:sldId id="654" r:id="rId16"/>
    <p:sldId id="655" r:id="rId17"/>
    <p:sldId id="656" r:id="rId18"/>
    <p:sldId id="533" r:id="rId19"/>
    <p:sldId id="633" r:id="rId20"/>
    <p:sldId id="658" r:id="rId21"/>
    <p:sldId id="660" r:id="rId22"/>
    <p:sldId id="661" r:id="rId23"/>
    <p:sldId id="540"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703" r:id="rId66"/>
    <p:sldId id="704" r:id="rId67"/>
    <p:sldId id="705" r:id="rId68"/>
    <p:sldId id="585" r:id="rId69"/>
    <p:sldId id="706" r:id="rId70"/>
    <p:sldId id="707" r:id="rId71"/>
    <p:sldId id="708" r:id="rId72"/>
    <p:sldId id="590" r:id="rId73"/>
    <p:sldId id="591" r:id="rId74"/>
    <p:sldId id="637" r:id="rId75"/>
    <p:sldId id="592" r:id="rId76"/>
    <p:sldId id="593" r:id="rId77"/>
    <p:sldId id="594" r:id="rId78"/>
    <p:sldId id="595" r:id="rId79"/>
    <p:sldId id="597" r:id="rId80"/>
    <p:sldId id="598" r:id="rId81"/>
    <p:sldId id="596" r:id="rId82"/>
    <p:sldId id="599" r:id="rId83"/>
    <p:sldId id="602" r:id="rId84"/>
    <p:sldId id="640" r:id="rId85"/>
    <p:sldId id="641" r:id="rId86"/>
    <p:sldId id="642" r:id="rId87"/>
    <p:sldId id="643" r:id="rId88"/>
    <p:sldId id="639" r:id="rId89"/>
    <p:sldId id="601" r:id="rId90"/>
    <p:sldId id="600" r:id="rId91"/>
    <p:sldId id="603" r:id="rId92"/>
    <p:sldId id="605" r:id="rId93"/>
    <p:sldId id="604" r:id="rId94"/>
    <p:sldId id="608" r:id="rId95"/>
    <p:sldId id="607" r:id="rId96"/>
    <p:sldId id="606" r:id="rId97"/>
    <p:sldId id="611" r:id="rId98"/>
    <p:sldId id="610" r:id="rId99"/>
    <p:sldId id="638" r:id="rId100"/>
    <p:sldId id="612" r:id="rId101"/>
    <p:sldId id="613" r:id="rId102"/>
    <p:sldId id="614" r:id="rId103"/>
    <p:sldId id="615" r:id="rId104"/>
    <p:sldId id="618" r:id="rId105"/>
    <p:sldId id="617" r:id="rId106"/>
    <p:sldId id="616" r:id="rId107"/>
    <p:sldId id="619" r:id="rId108"/>
    <p:sldId id="620" r:id="rId109"/>
    <p:sldId id="621" r:id="rId110"/>
    <p:sldId id="622" r:id="rId111"/>
    <p:sldId id="626" r:id="rId112"/>
    <p:sldId id="625" r:id="rId113"/>
    <p:sldId id="624" r:id="rId114"/>
    <p:sldId id="627" r:id="rId115"/>
    <p:sldId id="628" r:id="rId116"/>
    <p:sldId id="623" r:id="rId117"/>
    <p:sldId id="520" r:id="rId118"/>
    <p:sldId id="630" r:id="rId1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85" autoAdjust="0"/>
  </p:normalViewPr>
  <p:slideViewPr>
    <p:cSldViewPr>
      <p:cViewPr varScale="1">
        <p:scale>
          <a:sx n="69" d="100"/>
          <a:sy n="69" d="100"/>
        </p:scale>
        <p:origin x="666" y="48"/>
      </p:cViewPr>
      <p:guideLst>
        <p:guide orient="horz" pos="2160"/>
        <p:guide pos="2880"/>
      </p:guideLst>
    </p:cSldViewPr>
  </p:slideViewPr>
  <p:notesTextViewPr>
    <p:cViewPr>
      <p:scale>
        <a:sx n="1" d="1"/>
        <a:sy n="1" d="1"/>
      </p:scale>
      <p:origin x="0" y="0"/>
    </p:cViewPr>
  </p:notesTextViewPr>
  <p:sorterViewPr>
    <p:cViewPr>
      <p:scale>
        <a:sx n="100" d="100"/>
        <a:sy n="100" d="100"/>
      </p:scale>
      <p:origin x="0" y="-2707"/>
    </p:cViewPr>
  </p:sorterViewPr>
  <p:notesViewPr>
    <p:cSldViewPr>
      <p:cViewPr varScale="1">
        <p:scale>
          <a:sx n="87" d="100"/>
          <a:sy n="87"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etamalv\Dropbox\indap_en_cifras\2022%20informes\dotacion%20al%2031_12_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101.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12.xml"/><Relationship Id="rId1" Type="http://schemas.microsoft.com/office/2011/relationships/chartStyle" Target="style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charts/_rels/chart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13.xml"/><Relationship Id="rId1" Type="http://schemas.microsoft.com/office/2011/relationships/chartStyle" Target="style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14.xml"/><Relationship Id="rId1" Type="http://schemas.microsoft.com/office/2011/relationships/chartStyle" Target="style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15.xml"/><Relationship Id="rId1" Type="http://schemas.microsoft.com/office/2011/relationships/chartStyle" Target="style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16.xml"/><Relationship Id="rId1" Type="http://schemas.microsoft.com/office/2011/relationships/chartStyle" Target="style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17.xml"/><Relationship Id="rId1" Type="http://schemas.microsoft.com/office/2011/relationships/chartStyle" Target="style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18.xml"/><Relationship Id="rId1" Type="http://schemas.microsoft.com/office/2011/relationships/chartStyle" Target="style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19.xml"/><Relationship Id="rId1" Type="http://schemas.microsoft.com/office/2011/relationships/chartStyle" Target="style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xml.rels><?xml version="1.0" encoding="UTF-8" standalone="yes"?>
<Relationships xmlns="http://schemas.openxmlformats.org/package/2006/relationships"><Relationship Id="rId3" Type="http://schemas.openxmlformats.org/officeDocument/2006/relationships/oleObject" Target="file:///C:\Users\eretamalv\Dropbox\indap_en_cifras\2022%20informes\dotacion%20al%2031_12_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20.xml"/><Relationship Id="rId1" Type="http://schemas.microsoft.com/office/2011/relationships/chartStyle" Target="style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1.xml"/><Relationship Id="rId1" Type="http://schemas.microsoft.com/office/2011/relationships/chartStyle" Target="style2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2.xml"/><Relationship Id="rId1" Type="http://schemas.microsoft.com/office/2011/relationships/chartStyle" Target="style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3.xml"/><Relationship Id="rId1" Type="http://schemas.microsoft.com/office/2011/relationships/chartStyle" Target="style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5.xml"/><Relationship Id="rId1" Type="http://schemas.microsoft.com/office/2011/relationships/chartStyle" Target="style2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6.xml"/><Relationship Id="rId1" Type="http://schemas.microsoft.com/office/2011/relationships/chartStyle" Target="style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7.xml"/><Relationship Id="rId1" Type="http://schemas.microsoft.com/office/2011/relationships/chartStyle" Target="style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28.xml"/><Relationship Id="rId1" Type="http://schemas.microsoft.com/office/2011/relationships/chartStyle" Target="style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29.xml"/><Relationship Id="rId1" Type="http://schemas.microsoft.com/office/2011/relationships/chartStyle" Target="style2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xml.rels><?xml version="1.0" encoding="UTF-8" standalone="yes"?>
<Relationships xmlns="http://schemas.openxmlformats.org/package/2006/relationships"><Relationship Id="rId3" Type="http://schemas.openxmlformats.org/officeDocument/2006/relationships/oleObject" Target="file:///C:\Users\eretamalv\Dropbox\indap_en_cifras\2022%20informes\dotacion%20al%2031_12_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0.xml"/><Relationship Id="rId1" Type="http://schemas.microsoft.com/office/2011/relationships/chartStyle" Target="style3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1.xml"/><Relationship Id="rId1" Type="http://schemas.microsoft.com/office/2011/relationships/chartStyle" Target="style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32.xml"/><Relationship Id="rId1" Type="http://schemas.microsoft.com/office/2011/relationships/chartStyle" Target="style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3.xml"/><Relationship Id="rId1" Type="http://schemas.microsoft.com/office/2011/relationships/chartStyle" Target="style3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4.xml"/><Relationship Id="rId1" Type="http://schemas.microsoft.com/office/2011/relationships/chartStyle" Target="style3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5.xml"/><Relationship Id="rId1" Type="http://schemas.microsoft.com/office/2011/relationships/chartStyle" Target="style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36.xml"/><Relationship Id="rId1" Type="http://schemas.microsoft.com/office/2011/relationships/chartStyle" Target="style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3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7.xml"/><Relationship Id="rId1" Type="http://schemas.microsoft.com/office/2011/relationships/chartStyle" Target="style3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8.xml"/><Relationship Id="rId1" Type="http://schemas.microsoft.com/office/2011/relationships/chartStyle" Target="style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39.xml"/><Relationship Id="rId1" Type="http://schemas.microsoft.com/office/2011/relationships/chartStyle" Target="style3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xml.rels><?xml version="1.0" encoding="UTF-8" standalone="yes"?>
<Relationships xmlns="http://schemas.openxmlformats.org/package/2006/relationships"><Relationship Id="rId3" Type="http://schemas.openxmlformats.org/officeDocument/2006/relationships/oleObject" Target="file:///C:\Users\eretamalv\Dropbox\indap_en_cifras\2022%20informes\dotacion%20al%2031_12_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oleObject" Target="file:///C:\basetes\Usuarios%202022\Graficos%20Usuarios%2031-12-2022.xlsx" TargetMode="External"/><Relationship Id="rId2" Type="http://schemas.microsoft.com/office/2011/relationships/chartColorStyle" Target="colors40.xml"/><Relationship Id="rId1" Type="http://schemas.microsoft.com/office/2011/relationships/chartStyle" Target="style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charts/_rels/chart4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1.xml"/><Relationship Id="rId1" Type="http://schemas.microsoft.com/office/2011/relationships/chartStyle" Target="style4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2.xml"/><Relationship Id="rId1" Type="http://schemas.microsoft.com/office/2011/relationships/chartStyle" Target="style4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3.xml"/><Relationship Id="rId1" Type="http://schemas.microsoft.com/office/2011/relationships/chartStyle" Target="style4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44.xml"/><Relationship Id="rId1" Type="http://schemas.microsoft.com/office/2011/relationships/chartStyle" Target="style4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4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5.xml"/><Relationship Id="rId1" Type="http://schemas.microsoft.com/office/2011/relationships/chartStyle" Target="style4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6.xml"/><Relationship Id="rId1" Type="http://schemas.microsoft.com/office/2011/relationships/chartStyle" Target="style4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7.xml"/><Relationship Id="rId1" Type="http://schemas.microsoft.com/office/2011/relationships/chartStyle" Target="style4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4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48.xml"/><Relationship Id="rId1" Type="http://schemas.microsoft.com/office/2011/relationships/chartStyle" Target="style4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4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49.xml"/><Relationship Id="rId1" Type="http://schemas.microsoft.com/office/2011/relationships/chartStyle" Target="style4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xml.rels><?xml version="1.0" encoding="UTF-8" standalone="yes"?>
<Relationships xmlns="http://schemas.openxmlformats.org/package/2006/relationships"><Relationship Id="rId3" Type="http://schemas.openxmlformats.org/officeDocument/2006/relationships/oleObject" Target="file:///C:\Users\eretamalv\Dropbox\indap_en_cifras\2022%20informes\dotacion%20al%2031_12_2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0.xml"/><Relationship Id="rId1" Type="http://schemas.microsoft.com/office/2011/relationships/chartStyle" Target="style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1.xml"/><Relationship Id="rId1" Type="http://schemas.microsoft.com/office/2011/relationships/chartStyle" Target="style5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52.xml"/><Relationship Id="rId1" Type="http://schemas.microsoft.com/office/2011/relationships/chartStyle" Target="style5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5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3.xml"/><Relationship Id="rId1" Type="http://schemas.microsoft.com/office/2011/relationships/chartStyle" Target="style5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4.xml"/><Relationship Id="rId1" Type="http://schemas.microsoft.com/office/2011/relationships/chartStyle" Target="style5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5.xml"/><Relationship Id="rId1" Type="http://schemas.microsoft.com/office/2011/relationships/chartStyle" Target="style5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56.xml"/><Relationship Id="rId1" Type="http://schemas.microsoft.com/office/2011/relationships/chartStyle" Target="style5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5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7.xml"/><Relationship Id="rId1" Type="http://schemas.microsoft.com/office/2011/relationships/chartStyle" Target="style5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8.xml"/><Relationship Id="rId1" Type="http://schemas.microsoft.com/office/2011/relationships/chartStyle" Target="style5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5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59.xml"/><Relationship Id="rId1" Type="http://schemas.microsoft.com/office/2011/relationships/chartStyle" Target="style5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60.xml"/><Relationship Id="rId1" Type="http://schemas.microsoft.com/office/2011/relationships/chartStyle" Target="style6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6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1.xml"/><Relationship Id="rId1" Type="http://schemas.microsoft.com/office/2011/relationships/chartStyle" Target="style6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2.xml"/><Relationship Id="rId1" Type="http://schemas.microsoft.com/office/2011/relationships/chartStyle" Target="style6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3.xml"/><Relationship Id="rId1" Type="http://schemas.microsoft.com/office/2011/relationships/chartStyle" Target="style6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64.xml"/><Relationship Id="rId1" Type="http://schemas.microsoft.com/office/2011/relationships/chartStyle" Target="style6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6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5.xml"/><Relationship Id="rId1" Type="http://schemas.microsoft.com/office/2011/relationships/chartStyle" Target="style6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6.xml"/><Relationship Id="rId1" Type="http://schemas.microsoft.com/office/2011/relationships/chartStyle" Target="style6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7.xml"/><Relationship Id="rId1" Type="http://schemas.microsoft.com/office/2011/relationships/chartStyle" Target="style6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6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68.xml"/><Relationship Id="rId1" Type="http://schemas.microsoft.com/office/2011/relationships/chartStyle" Target="style6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6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69.xml"/><Relationship Id="rId1" Type="http://schemas.microsoft.com/office/2011/relationships/chartStyle" Target="style6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7.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70.xml"/><Relationship Id="rId1" Type="http://schemas.microsoft.com/office/2011/relationships/chartStyle" Target="style7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7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71.xml"/><Relationship Id="rId1" Type="http://schemas.microsoft.com/office/2011/relationships/chartStyle" Target="style7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7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72.xml"/><Relationship Id="rId1" Type="http://schemas.microsoft.com/office/2011/relationships/chartStyle" Target="style7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7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73.xml"/><Relationship Id="rId1" Type="http://schemas.microsoft.com/office/2011/relationships/chartStyle" Target="style7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7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74.xml"/><Relationship Id="rId1" Type="http://schemas.microsoft.com/office/2011/relationships/chartStyle" Target="style7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7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oleObject" Target="file:///C:\Ejecucion\Cierres\Informe%20Diciembre%202022.xlsx" TargetMode="External"/><Relationship Id="rId2" Type="http://schemas.microsoft.com/office/2011/relationships/chartColorStyle" Target="colors75.xml"/><Relationship Id="rId1" Type="http://schemas.microsoft.com/office/2011/relationships/chartStyle" Target="style7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charts/_rels/chart7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file:///C:\basetes\Usuarios%202022\Graficos%20Usuarios%2031-12-2022.xlsx" TargetMode="External"/><Relationship Id="rId2" Type="http://schemas.microsoft.com/office/2011/relationships/chartColorStyle" Target="colors76.xml"/><Relationship Id="rId1" Type="http://schemas.microsoft.com/office/2011/relationships/chartStyle" Target="style7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charts/_rels/chart77.xml.rels><?xml version="1.0" encoding="UTF-8" standalone="yes"?>
<Relationships xmlns="http://schemas.openxmlformats.org/package/2006/relationships"><Relationship Id="rId3" Type="http://schemas.openxmlformats.org/officeDocument/2006/relationships/oleObject" Target="file:///C:\Ejecucion\Cierres\Informe%20Diciembre%20202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file:///C:\Ejecucion\Cierres\Informe%20Diciembre%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package" Target="../embeddings/Hoja_de_c_lculo_de_Microsoft_Excel6.xlsx"/></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package" Target="../embeddings/Hoja_de_c_lculo_de_Microsoft_Excel8.xlsx"/></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package" Target="../embeddings/Hoja_de_c_lculo_de_Microsoft_Excel9.xlsx"/></Relationships>
</file>

<file path=ppt/charts/_rels/chart92.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C:\basetes\Usuarios%202022\Graficos%20Usuarios%2031-12-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97.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98.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99.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CL"/>
              <a:t>ESCALA JURÍDICA FUNCIONARIOS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CL"/>
        </a:p>
      </c:txPr>
    </c:title>
    <c:autoTitleDeleted val="0"/>
    <c:view3D>
      <c:rotX val="20"/>
      <c:rotY val="1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59C-481D-B282-731B972C4FF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59C-481D-B282-731B972C4FF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59C-481D-B282-731B972C4FF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59C-481D-B282-731B972C4FF3}"/>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1-659C-481D-B282-731B972C4FF3}"/>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3-659C-481D-B282-731B972C4FF3}"/>
                </c:ext>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5-659C-481D-B282-731B972C4FF3}"/>
                </c:ext>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7-659C-481D-B282-731B972C4FF3}"/>
                </c:ext>
              </c:extLst>
            </c:dLbl>
            <c:numFmt formatCode="0.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 (2)'!$L$85:$L$88</c:f>
              <c:strCache>
                <c:ptCount val="4"/>
                <c:pt idx="0">
                  <c:v>ADMINISTRATIVO</c:v>
                </c:pt>
                <c:pt idx="1">
                  <c:v>AUXILIAR</c:v>
                </c:pt>
                <c:pt idx="2">
                  <c:v>PROFESIONAL</c:v>
                </c:pt>
                <c:pt idx="3">
                  <c:v>TECNICO</c:v>
                </c:pt>
              </c:strCache>
            </c:strRef>
          </c:cat>
          <c:val>
            <c:numRef>
              <c:f>'Hoja2 (2)'!$M$85:$M$88</c:f>
              <c:numCache>
                <c:formatCode>General</c:formatCode>
                <c:ptCount val="4"/>
                <c:pt idx="0">
                  <c:v>7.3557387444514899E-2</c:v>
                </c:pt>
                <c:pt idx="1">
                  <c:v>1.2682308180088776E-3</c:v>
                </c:pt>
                <c:pt idx="2">
                  <c:v>0.7831325301204819</c:v>
                </c:pt>
                <c:pt idx="3">
                  <c:v>0.14204185161699429</c:v>
                </c:pt>
              </c:numCache>
            </c:numRef>
          </c:val>
          <c:extLst>
            <c:ext xmlns:c16="http://schemas.microsoft.com/office/drawing/2014/chart" uri="{C3380CC4-5D6E-409C-BE32-E72D297353CC}">
              <c16:uniqueId val="{00000008-659C-481D-B282-731B972C4FF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Comp_usuarios2!$B$22</c:f>
              <c:strCache>
                <c:ptCount val="1"/>
                <c:pt idx="0">
                  <c:v>Usuarios/as regulares</c:v>
                </c:pt>
              </c:strCache>
            </c:strRef>
          </c:tx>
          <c:spPr>
            <a:ln w="19050" cap="rnd">
              <a:solidFill>
                <a:schemeClr val="accent5">
                  <a:lumMod val="75000"/>
                </a:schemeClr>
              </a:solidFill>
              <a:round/>
            </a:ln>
            <a:effectLst/>
          </c:spPr>
          <c:marker>
            <c:symbol val="circle"/>
            <c:size val="5"/>
            <c:spPr>
              <a:solidFill>
                <a:schemeClr val="accent1"/>
              </a:solidFill>
              <a:ln w="12700">
                <a:solidFill>
                  <a:srgbClr val="002060"/>
                </a:solidFill>
              </a:ln>
              <a:effectLst/>
            </c:spPr>
          </c:marker>
          <c:dLbls>
            <c:dLbl>
              <c:idx val="0"/>
              <c:layout>
                <c:manualLayout>
                  <c:x val="-3.0425055928411649E-2"/>
                  <c:y val="5.64800896565832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2F2-4116-B23A-51AB8CA88202}"/>
                </c:ext>
              </c:extLst>
            </c:dLbl>
            <c:dLbl>
              <c:idx val="1"/>
              <c:layout>
                <c:manualLayout>
                  <c:x val="-2.6845637583892617E-2"/>
                  <c:y val="4.8411505419928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2F2-4116-B23A-51AB8CA88202}"/>
                </c:ext>
              </c:extLst>
            </c:dLbl>
            <c:dLbl>
              <c:idx val="2"/>
              <c:layout>
                <c:manualLayout>
                  <c:x val="-1.7897091722595144E-2"/>
                  <c:y val="5.64800896565831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2F2-4116-B23A-51AB8CA88202}"/>
                </c:ext>
              </c:extLst>
            </c:dLbl>
            <c:dLbl>
              <c:idx val="3"/>
              <c:layout>
                <c:manualLayout>
                  <c:x val="-2.6845637583892617E-2"/>
                  <c:y val="5.24457975382558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2F2-4116-B23A-51AB8CA88202}"/>
                </c:ext>
              </c:extLst>
            </c:dLbl>
            <c:dLbl>
              <c:idx val="4"/>
              <c:layout>
                <c:manualLayout>
                  <c:x val="-3.0425055928411632E-2"/>
                  <c:y val="5.64800896565832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2F2-4116-B23A-51AB8CA88202}"/>
                </c:ext>
              </c:extLst>
            </c:dLbl>
            <c:dLbl>
              <c:idx val="5"/>
              <c:layout>
                <c:manualLayout>
                  <c:x val="-2.1476510067114159E-2"/>
                  <c:y val="6.05143817749106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2F2-4116-B23A-51AB8CA88202}"/>
                </c:ext>
              </c:extLst>
            </c:dLbl>
            <c:dLbl>
              <c:idx val="6"/>
              <c:layout>
                <c:manualLayout>
                  <c:x val="-2.3266219239373734E-2"/>
                  <c:y val="6.05143817749106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2F2-4116-B23A-51AB8CA88202}"/>
                </c:ext>
              </c:extLst>
            </c:dLbl>
            <c:dLbl>
              <c:idx val="7"/>
              <c:layout>
                <c:manualLayout>
                  <c:x val="-2.6845637583892617E-2"/>
                  <c:y val="4.84115054199285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2F2-4116-B23A-51AB8CA88202}"/>
                </c:ext>
              </c:extLst>
            </c:dLbl>
            <c:dLbl>
              <c:idx val="8"/>
              <c:layout>
                <c:manualLayout>
                  <c:x val="-3.400447427293065E-2"/>
                  <c:y val="4.03429211832737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2F2-4116-B23A-51AB8CA88202}"/>
                </c:ext>
              </c:extLst>
            </c:dLbl>
            <c:dLbl>
              <c:idx val="9"/>
              <c:layout>
                <c:manualLayout>
                  <c:x val="-3.2214765100671013E-2"/>
                  <c:y val="6.05143817749105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2F2-4116-B23A-51AB8CA88202}"/>
                </c:ext>
              </c:extLst>
            </c:dLbl>
            <c:dLbl>
              <c:idx val="10"/>
              <c:layout>
                <c:manualLayout>
                  <c:x val="-1.1042661066409432E-16"/>
                  <c:y val="7.43161838282002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2F2-4116-B23A-51AB8CA88202}"/>
                </c:ext>
              </c:extLst>
            </c:dLbl>
            <c:dLbl>
              <c:idx val="12"/>
              <c:layout>
                <c:manualLayout>
                  <c:x val="-2.2085322132818863E-16"/>
                  <c:y val="6.60588300695112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2F2-4116-B23A-51AB8CA8820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Comp_usuarios2!$A$23:$A$36</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Comp_usuarios2!$B$23:$B$36</c:f>
              <c:numCache>
                <c:formatCode>_(* #,##0_);_(* \(#,##0\);_(* "-"_);_(@_)</c:formatCode>
                <c:ptCount val="14"/>
                <c:pt idx="0">
                  <c:v>116572</c:v>
                </c:pt>
                <c:pt idx="1">
                  <c:v>116918</c:v>
                </c:pt>
                <c:pt idx="2">
                  <c:v>151609</c:v>
                </c:pt>
                <c:pt idx="3">
                  <c:v>158652</c:v>
                </c:pt>
                <c:pt idx="4">
                  <c:v>156708</c:v>
                </c:pt>
                <c:pt idx="5">
                  <c:v>157741</c:v>
                </c:pt>
                <c:pt idx="6">
                  <c:v>160057</c:v>
                </c:pt>
                <c:pt idx="7">
                  <c:v>156740</c:v>
                </c:pt>
                <c:pt idx="8">
                  <c:v>155147</c:v>
                </c:pt>
                <c:pt idx="9">
                  <c:v>154474</c:v>
                </c:pt>
                <c:pt idx="10">
                  <c:v>158204</c:v>
                </c:pt>
                <c:pt idx="11">
                  <c:v>140768</c:v>
                </c:pt>
                <c:pt idx="12">
                  <c:v>127818</c:v>
                </c:pt>
                <c:pt idx="13">
                  <c:v>64701</c:v>
                </c:pt>
              </c:numCache>
            </c:numRef>
          </c:val>
          <c:smooth val="0"/>
          <c:extLst>
            <c:ext xmlns:c16="http://schemas.microsoft.com/office/drawing/2014/chart" uri="{C3380CC4-5D6E-409C-BE32-E72D297353CC}">
              <c16:uniqueId val="{0000000C-02F2-4116-B23A-51AB8CA88202}"/>
            </c:ext>
          </c:extLst>
        </c:ser>
        <c:ser>
          <c:idx val="1"/>
          <c:order val="1"/>
          <c:tx>
            <c:strRef>
              <c:f>Comp_usuarios2!$C$22</c:f>
              <c:strCache>
                <c:ptCount val="1"/>
                <c:pt idx="0">
                  <c:v>Usuarios/as Programas + Emergencia</c:v>
                </c:pt>
              </c:strCache>
            </c:strRef>
          </c:tx>
          <c:spPr>
            <a:ln w="19050" cap="rnd">
              <a:solidFill>
                <a:srgbClr val="C00000"/>
              </a:solidFill>
              <a:round/>
            </a:ln>
            <a:effectLst/>
          </c:spPr>
          <c:marker>
            <c:symbol val="circle"/>
            <c:size val="5"/>
            <c:spPr>
              <a:solidFill>
                <a:srgbClr val="FF0000"/>
              </a:solidFill>
              <a:ln w="12700">
                <a:solidFill>
                  <a:srgbClr val="C00000"/>
                </a:solidFill>
              </a:ln>
              <a:effectLst/>
            </c:spPr>
          </c:marker>
          <c:dLbls>
            <c:dLbl>
              <c:idx val="0"/>
              <c:layout>
                <c:manualLayout>
                  <c:x val="-4.832214765100673E-2"/>
                  <c:y val="-3.63086290649463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2F2-4116-B23A-51AB8CA88202}"/>
                </c:ext>
              </c:extLst>
            </c:dLbl>
            <c:dLbl>
              <c:idx val="1"/>
              <c:layout>
                <c:manualLayout>
                  <c:x val="-7.7777777777777779E-2"/>
                  <c:y val="-0.111111111111111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2F2-4116-B23A-51AB8CA88202}"/>
                </c:ext>
              </c:extLst>
            </c:dLbl>
            <c:dLbl>
              <c:idx val="2"/>
              <c:layout>
                <c:manualLayout>
                  <c:x val="-6.6666666666666721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2F2-4116-B23A-51AB8CA88202}"/>
                </c:ext>
              </c:extLst>
            </c:dLbl>
            <c:dLbl>
              <c:idx val="3"/>
              <c:layout>
                <c:manualLayout>
                  <c:x val="-2.5000000000000001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2F2-4116-B23A-51AB8CA88202}"/>
                </c:ext>
              </c:extLst>
            </c:dLbl>
            <c:dLbl>
              <c:idx val="4"/>
              <c:layout>
                <c:manualLayout>
                  <c:x val="-4.1163310961968742E-2"/>
                  <c:y val="-4.84115054199285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2F2-4116-B23A-51AB8CA88202}"/>
                </c:ext>
              </c:extLst>
            </c:dLbl>
            <c:dLbl>
              <c:idx val="5"/>
              <c:layout>
                <c:manualLayout>
                  <c:x val="-3.9373601789709174E-2"/>
                  <c:y val="-5.64800896565833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2F2-4116-B23A-51AB8CA88202}"/>
                </c:ext>
              </c:extLst>
            </c:dLbl>
            <c:dLbl>
              <c:idx val="7"/>
              <c:layout>
                <c:manualLayout>
                  <c:x val="-2.3266219239373602E-2"/>
                  <c:y val="-4.84115054199285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02F2-4116-B23A-51AB8CA88202}"/>
                </c:ext>
              </c:extLst>
            </c:dLbl>
            <c:dLbl>
              <c:idx val="8"/>
              <c:layout>
                <c:manualLayout>
                  <c:x val="-1.6107382550335701E-2"/>
                  <c:y val="-4.03429211832737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2F2-4116-B23A-51AB8CA88202}"/>
                </c:ext>
              </c:extLst>
            </c:dLbl>
            <c:dLbl>
              <c:idx val="9"/>
              <c:layout>
                <c:manualLayout>
                  <c:x val="-1.610738255033544E-2"/>
                  <c:y val="-7.66515502482201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02F2-4116-B23A-51AB8CA88202}"/>
                </c:ext>
              </c:extLst>
            </c:dLbl>
            <c:dLbl>
              <c:idx val="10"/>
              <c:layout>
                <c:manualLayout>
                  <c:x val="-9.0350088808683095E-3"/>
                  <c:y val="-6.6058830069511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2F2-4116-B23A-51AB8CA8820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Comp_usuarios2!$A$23:$A$36</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Comp_usuarios2!$C$23:$C$36</c:f>
              <c:numCache>
                <c:formatCode>_(* #,##0_);_(* \(#,##0\);_(* "-"_);_(@_)</c:formatCode>
                <c:ptCount val="14"/>
                <c:pt idx="0">
                  <c:v>131030</c:v>
                </c:pt>
                <c:pt idx="1">
                  <c:v>125906</c:v>
                </c:pt>
                <c:pt idx="2">
                  <c:v>164849</c:v>
                </c:pt>
                <c:pt idx="3">
                  <c:v>165974</c:v>
                </c:pt>
                <c:pt idx="4">
                  <c:v>162257</c:v>
                </c:pt>
                <c:pt idx="5">
                  <c:v>176400</c:v>
                </c:pt>
                <c:pt idx="6">
                  <c:v>198233</c:v>
                </c:pt>
                <c:pt idx="7">
                  <c:v>157407</c:v>
                </c:pt>
                <c:pt idx="8">
                  <c:v>162215</c:v>
                </c:pt>
                <c:pt idx="9">
                  <c:v>155889</c:v>
                </c:pt>
                <c:pt idx="10">
                  <c:v>164896</c:v>
                </c:pt>
                <c:pt idx="11">
                  <c:v>164549</c:v>
                </c:pt>
                <c:pt idx="12">
                  <c:v>162211</c:v>
                </c:pt>
                <c:pt idx="13">
                  <c:v>171552</c:v>
                </c:pt>
              </c:numCache>
            </c:numRef>
          </c:val>
          <c:smooth val="0"/>
          <c:extLst>
            <c:ext xmlns:c16="http://schemas.microsoft.com/office/drawing/2014/chart" uri="{C3380CC4-5D6E-409C-BE32-E72D297353CC}">
              <c16:uniqueId val="{00000017-02F2-4116-B23A-51AB8CA88202}"/>
            </c:ext>
          </c:extLst>
        </c:ser>
        <c:dLbls>
          <c:showLegendKey val="0"/>
          <c:showVal val="0"/>
          <c:showCatName val="0"/>
          <c:showSerName val="0"/>
          <c:showPercent val="0"/>
          <c:showBubbleSize val="0"/>
        </c:dLbls>
        <c:marker val="1"/>
        <c:smooth val="0"/>
        <c:axId val="-1706448360"/>
        <c:axId val="-1706454632"/>
      </c:lineChart>
      <c:catAx>
        <c:axId val="-1706448360"/>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06454632"/>
        <c:crosses val="autoZero"/>
        <c:auto val="1"/>
        <c:lblAlgn val="ctr"/>
        <c:lblOffset val="100"/>
        <c:noMultiLvlLbl val="0"/>
      </c:catAx>
      <c:valAx>
        <c:axId val="-1706454632"/>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06448360"/>
        <c:crosses val="autoZero"/>
        <c:crossBetween val="between"/>
      </c:valAx>
      <c:spPr>
        <a:noFill/>
        <a:ln>
          <a:solidFill>
            <a:schemeClr val="accent6">
              <a:lumMod val="75000"/>
            </a:schemeClr>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Hoja1!$S$4</c:f>
              <c:strCache>
                <c:ptCount val="1"/>
                <c:pt idx="0">
                  <c:v>subt. 22</c:v>
                </c:pt>
              </c:strCache>
            </c:strRef>
          </c:tx>
          <c:spPr>
            <a:solidFill>
              <a:srgbClr val="FF000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Hoja1!$S$6:$S$18</c:f>
              <c:numCache>
                <c:formatCode>_-* #.##0_-;\-* #.##0_-;_-* "-"??_-;_-@_-</c:formatCode>
                <c:ptCount val="13"/>
                <c:pt idx="0">
                  <c:v>5549436</c:v>
                </c:pt>
                <c:pt idx="1">
                  <c:v>5760742</c:v>
                </c:pt>
                <c:pt idx="2">
                  <c:v>5146558</c:v>
                </c:pt>
                <c:pt idx="3">
                  <c:v>5254637</c:v>
                </c:pt>
                <c:pt idx="4">
                  <c:v>5412276</c:v>
                </c:pt>
                <c:pt idx="5">
                  <c:v>5574646</c:v>
                </c:pt>
                <c:pt idx="6">
                  <c:v>7578247</c:v>
                </c:pt>
                <c:pt idx="7">
                  <c:v>7497794</c:v>
                </c:pt>
                <c:pt idx="8">
                  <c:v>7318506</c:v>
                </c:pt>
                <c:pt idx="9">
                  <c:v>7201869</c:v>
                </c:pt>
                <c:pt idx="10">
                  <c:v>6136653</c:v>
                </c:pt>
                <c:pt idx="11">
                  <c:v>6659605</c:v>
                </c:pt>
                <c:pt idx="12">
                  <c:v>7114908</c:v>
                </c:pt>
              </c:numCache>
            </c:numRef>
          </c:val>
          <c:extLst>
            <c:ext xmlns:c16="http://schemas.microsoft.com/office/drawing/2014/chart" uri="{C3380CC4-5D6E-409C-BE32-E72D297353CC}">
              <c16:uniqueId val="{00000000-481D-496E-9150-2C01259DFFB6}"/>
            </c:ext>
          </c:extLst>
        </c:ser>
        <c:ser>
          <c:idx val="1"/>
          <c:order val="1"/>
          <c:tx>
            <c:strRef>
              <c:f>Hoja1!$T$4</c:f>
              <c:strCache>
                <c:ptCount val="1"/>
                <c:pt idx="0">
                  <c:v>Real</c:v>
                </c:pt>
              </c:strCache>
            </c:strRef>
          </c:tx>
          <c:spPr>
            <a:solidFill>
              <a:srgbClr val="00206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Hoja1!$T$6:$T$18</c:f>
              <c:numCache>
                <c:formatCode>_-* #.##0_-;\-* #.##0_-;_-* "-"??_-;_-@_-</c:formatCode>
                <c:ptCount val="13"/>
                <c:pt idx="0">
                  <c:v>5549436</c:v>
                </c:pt>
                <c:pt idx="1">
                  <c:v>5530868.7519446155</c:v>
                </c:pt>
                <c:pt idx="2">
                  <c:v>4868838.4102775119</c:v>
                </c:pt>
                <c:pt idx="3">
                  <c:v>4825554.8004262494</c:v>
                </c:pt>
                <c:pt idx="4">
                  <c:v>4749628.4809700632</c:v>
                </c:pt>
                <c:pt idx="5">
                  <c:v>4686881.0730287321</c:v>
                </c:pt>
                <c:pt idx="6">
                  <c:v>6203410.1265481925</c:v>
                </c:pt>
                <c:pt idx="7">
                  <c:v>6001345.2843683325</c:v>
                </c:pt>
                <c:pt idx="8">
                  <c:v>5711458.8569133785</c:v>
                </c:pt>
                <c:pt idx="9">
                  <c:v>5456689.3066591499</c:v>
                </c:pt>
                <c:pt idx="10">
                  <c:v>4503200.882560458</c:v>
                </c:pt>
                <c:pt idx="11">
                  <c:v>4451205.3247872004</c:v>
                </c:pt>
                <c:pt idx="12">
                  <c:v>4216574.0713004125</c:v>
                </c:pt>
              </c:numCache>
            </c:numRef>
          </c:val>
          <c:extLst>
            <c:ext xmlns:c16="http://schemas.microsoft.com/office/drawing/2014/chart" uri="{C3380CC4-5D6E-409C-BE32-E72D297353CC}">
              <c16:uniqueId val="{00000001-481D-496E-9150-2C01259DFFB6}"/>
            </c:ext>
          </c:extLst>
        </c:ser>
        <c:dLbls>
          <c:showLegendKey val="0"/>
          <c:showVal val="0"/>
          <c:showCatName val="0"/>
          <c:showSerName val="0"/>
          <c:showPercent val="0"/>
          <c:showBubbleSize val="0"/>
        </c:dLbls>
        <c:gapWidth val="150"/>
        <c:axId val="627747112"/>
        <c:axId val="627745544"/>
      </c:barChart>
      <c:catAx>
        <c:axId val="627747112"/>
        <c:scaling>
          <c:orientation val="minMax"/>
        </c:scaling>
        <c:delete val="0"/>
        <c:axPos val="b"/>
        <c:numFmt formatCode="#,##0" sourceLinked="0"/>
        <c:majorTickMark val="none"/>
        <c:minorTickMark val="none"/>
        <c:tickLblPos val="nextTo"/>
        <c:txPr>
          <a:bodyPr/>
          <a:lstStyle/>
          <a:p>
            <a:pPr>
              <a:defRPr sz="1200" b="1"/>
            </a:pPr>
            <a:endParaRPr lang="es-CL"/>
          </a:p>
        </c:txPr>
        <c:crossAx val="627745544"/>
        <c:crosses val="autoZero"/>
        <c:auto val="1"/>
        <c:lblAlgn val="ctr"/>
        <c:lblOffset val="100"/>
        <c:noMultiLvlLbl val="0"/>
      </c:catAx>
      <c:valAx>
        <c:axId val="627745544"/>
        <c:scaling>
          <c:orientation val="minMax"/>
        </c:scaling>
        <c:delete val="0"/>
        <c:axPos val="l"/>
        <c:majorGridlines/>
        <c:title>
          <c:tx>
            <c:rich>
              <a:bodyPr/>
              <a:lstStyle/>
              <a:p>
                <a:pPr>
                  <a:defRPr/>
                </a:pPr>
                <a:r>
                  <a:rPr lang="es-CL" dirty="0"/>
                  <a:t>MM$ </a:t>
                </a:r>
              </a:p>
            </c:rich>
          </c:tx>
          <c:layout>
            <c:manualLayout>
              <c:xMode val="edge"/>
              <c:yMode val="edge"/>
              <c:x val="2.6364418008900301E-2"/>
              <c:y val="3.930051592225501E-2"/>
            </c:manualLayout>
          </c:layout>
          <c:overlay val="0"/>
        </c:title>
        <c:numFmt formatCode="#,##0" sourceLinked="0"/>
        <c:majorTickMark val="none"/>
        <c:minorTickMark val="none"/>
        <c:tickLblPos val="nextTo"/>
        <c:txPr>
          <a:bodyPr/>
          <a:lstStyle/>
          <a:p>
            <a:pPr>
              <a:defRPr sz="1200" b="1" baseline="0"/>
            </a:pPr>
            <a:endParaRPr lang="es-CL"/>
          </a:p>
        </c:txPr>
        <c:crossAx val="627747112"/>
        <c:crosses val="autoZero"/>
        <c:crossBetween val="between"/>
        <c:dispUnits>
          <c:builtInUnit val="thousands"/>
        </c:dispUnits>
      </c:valAx>
      <c:dTable>
        <c:showHorzBorder val="1"/>
        <c:showVertBorder val="1"/>
        <c:showOutline val="1"/>
        <c:showKeys val="1"/>
        <c:txPr>
          <a:bodyPr/>
          <a:lstStyle/>
          <a:p>
            <a:pPr rtl="0">
              <a:defRPr b="1"/>
            </a:pPr>
            <a:endParaRPr lang="es-CL"/>
          </a:p>
        </c:txPr>
      </c:dTable>
    </c:plotArea>
    <c:plotVisOnly val="1"/>
    <c:dispBlanksAs val="gap"/>
    <c:showDLblsOverMax val="0"/>
  </c:chart>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Hoja1!$P$4</c:f>
              <c:strCache>
                <c:ptCount val="1"/>
                <c:pt idx="0">
                  <c:v>subt. 21</c:v>
                </c:pt>
              </c:strCache>
            </c:strRef>
          </c:tx>
          <c:spPr>
            <a:solidFill>
              <a:srgbClr val="FF000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Hoja1!$P$6:$P$18</c:f>
              <c:numCache>
                <c:formatCode>_-* #.##0_-;\-* #.##0_-;_-* "-"??_-;_-@_-</c:formatCode>
                <c:ptCount val="13"/>
                <c:pt idx="0">
                  <c:v>25713428</c:v>
                </c:pt>
                <c:pt idx="1">
                  <c:v>26627728</c:v>
                </c:pt>
                <c:pt idx="2">
                  <c:v>28281665</c:v>
                </c:pt>
                <c:pt idx="3">
                  <c:v>29152228</c:v>
                </c:pt>
                <c:pt idx="4">
                  <c:v>32160631</c:v>
                </c:pt>
                <c:pt idx="5">
                  <c:v>34033426</c:v>
                </c:pt>
                <c:pt idx="6">
                  <c:v>39251027</c:v>
                </c:pt>
                <c:pt idx="7">
                  <c:v>40289979</c:v>
                </c:pt>
                <c:pt idx="8">
                  <c:v>39941458</c:v>
                </c:pt>
                <c:pt idx="9">
                  <c:v>42491202</c:v>
                </c:pt>
                <c:pt idx="10">
                  <c:v>43557102</c:v>
                </c:pt>
                <c:pt idx="11">
                  <c:v>45254407</c:v>
                </c:pt>
                <c:pt idx="12">
                  <c:v>47573203.000000007</c:v>
                </c:pt>
              </c:numCache>
            </c:numRef>
          </c:val>
          <c:extLst>
            <c:ext xmlns:c16="http://schemas.microsoft.com/office/drawing/2014/chart" uri="{C3380CC4-5D6E-409C-BE32-E72D297353CC}">
              <c16:uniqueId val="{00000000-7F11-467A-97EA-38B56137D33A}"/>
            </c:ext>
          </c:extLst>
        </c:ser>
        <c:ser>
          <c:idx val="1"/>
          <c:order val="1"/>
          <c:tx>
            <c:strRef>
              <c:f>Hoja1!$Q$4</c:f>
              <c:strCache>
                <c:ptCount val="1"/>
                <c:pt idx="0">
                  <c:v>Real</c:v>
                </c:pt>
              </c:strCache>
            </c:strRef>
          </c:tx>
          <c:spPr>
            <a:solidFill>
              <a:srgbClr val="00206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Hoja1!$Q$6:$Q$18</c:f>
              <c:numCache>
                <c:formatCode>_-* #.##0_-;\-* #.##0_-;_-* "-"??_-;_-@_-</c:formatCode>
                <c:ptCount val="13"/>
                <c:pt idx="0">
                  <c:v>25713428</c:v>
                </c:pt>
                <c:pt idx="1">
                  <c:v>25565190.860913523</c:v>
                </c:pt>
                <c:pt idx="2">
                  <c:v>26755524.150043808</c:v>
                </c:pt>
                <c:pt idx="3">
                  <c:v>26771720.628564928</c:v>
                </c:pt>
                <c:pt idx="4">
                  <c:v>28223070.841835994</c:v>
                </c:pt>
                <c:pt idx="5">
                  <c:v>28613587.3326708</c:v>
                </c:pt>
                <c:pt idx="6">
                  <c:v>32130150.72868653</c:v>
                </c:pt>
                <c:pt idx="7">
                  <c:v>32248695.480157118</c:v>
                </c:pt>
                <c:pt idx="8">
                  <c:v>31170841.97951518</c:v>
                </c:pt>
                <c:pt idx="9">
                  <c:v>32194599.426967345</c:v>
                </c:pt>
                <c:pt idx="10">
                  <c:v>31963088.049491454</c:v>
                </c:pt>
                <c:pt idx="11">
                  <c:v>30247538.316234544</c:v>
                </c:pt>
                <c:pt idx="12">
                  <c:v>28193749.554950114</c:v>
                </c:pt>
              </c:numCache>
            </c:numRef>
          </c:val>
          <c:extLst>
            <c:ext xmlns:c16="http://schemas.microsoft.com/office/drawing/2014/chart" uri="{C3380CC4-5D6E-409C-BE32-E72D297353CC}">
              <c16:uniqueId val="{00000001-7F11-467A-97EA-38B56137D33A}"/>
            </c:ext>
          </c:extLst>
        </c:ser>
        <c:dLbls>
          <c:showLegendKey val="0"/>
          <c:showVal val="0"/>
          <c:showCatName val="0"/>
          <c:showSerName val="0"/>
          <c:showPercent val="0"/>
          <c:showBubbleSize val="0"/>
        </c:dLbls>
        <c:gapWidth val="150"/>
        <c:axId val="627738488"/>
        <c:axId val="627743192"/>
      </c:barChart>
      <c:catAx>
        <c:axId val="627738488"/>
        <c:scaling>
          <c:orientation val="minMax"/>
        </c:scaling>
        <c:delete val="0"/>
        <c:axPos val="b"/>
        <c:numFmt formatCode="#,##0" sourceLinked="0"/>
        <c:majorTickMark val="none"/>
        <c:minorTickMark val="none"/>
        <c:tickLblPos val="nextTo"/>
        <c:txPr>
          <a:bodyPr/>
          <a:lstStyle/>
          <a:p>
            <a:pPr>
              <a:defRPr sz="1200" b="1"/>
            </a:pPr>
            <a:endParaRPr lang="es-CL"/>
          </a:p>
        </c:txPr>
        <c:crossAx val="627743192"/>
        <c:crosses val="autoZero"/>
        <c:auto val="1"/>
        <c:lblAlgn val="ctr"/>
        <c:lblOffset val="100"/>
        <c:noMultiLvlLbl val="0"/>
      </c:catAx>
      <c:valAx>
        <c:axId val="627743192"/>
        <c:scaling>
          <c:orientation val="minMax"/>
        </c:scaling>
        <c:delete val="0"/>
        <c:axPos val="l"/>
        <c:majorGridlines/>
        <c:title>
          <c:tx>
            <c:rich>
              <a:bodyPr/>
              <a:lstStyle/>
              <a:p>
                <a:pPr>
                  <a:defRPr/>
                </a:pPr>
                <a:r>
                  <a:rPr lang="es-CL" dirty="0"/>
                  <a:t>MM$ </a:t>
                </a:r>
              </a:p>
            </c:rich>
          </c:tx>
          <c:layout>
            <c:manualLayout>
              <c:xMode val="edge"/>
              <c:yMode val="edge"/>
              <c:x val="2.6364418008900301E-2"/>
              <c:y val="3.930051592225501E-2"/>
            </c:manualLayout>
          </c:layout>
          <c:overlay val="0"/>
        </c:title>
        <c:numFmt formatCode="#,##0" sourceLinked="0"/>
        <c:majorTickMark val="none"/>
        <c:minorTickMark val="none"/>
        <c:tickLblPos val="nextTo"/>
        <c:txPr>
          <a:bodyPr/>
          <a:lstStyle/>
          <a:p>
            <a:pPr>
              <a:defRPr sz="1200" b="1" baseline="0"/>
            </a:pPr>
            <a:endParaRPr lang="es-CL"/>
          </a:p>
        </c:txPr>
        <c:crossAx val="627738488"/>
        <c:crosses val="autoZero"/>
        <c:crossBetween val="between"/>
        <c:dispUnits>
          <c:builtInUnit val="thousands"/>
        </c:dispUnits>
      </c:valAx>
      <c:dTable>
        <c:showHorzBorder val="1"/>
        <c:showVertBorder val="1"/>
        <c:showOutline val="1"/>
        <c:showKeys val="1"/>
        <c:txPr>
          <a:bodyPr/>
          <a:lstStyle/>
          <a:p>
            <a:pPr rtl="0">
              <a:defRPr b="1"/>
            </a:pPr>
            <a:endParaRPr lang="es-CL"/>
          </a:p>
        </c:txPr>
      </c:dTable>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sz="1400" dirty="0"/>
              <a:t>Total Atendidos: usuarias y usuarios periodo 2009-2022</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3631248574719768"/>
          <c:y val="0.10495155317265993"/>
          <c:w val="0.73480110397090381"/>
          <c:h val="0.76747444991696478"/>
        </c:manualLayout>
      </c:layout>
      <c:barChart>
        <c:barDir val="col"/>
        <c:grouping val="stacked"/>
        <c:varyColors val="0"/>
        <c:ser>
          <c:idx val="0"/>
          <c:order val="0"/>
          <c:tx>
            <c:strRef>
              <c:f>Comp_usuarios!$K$9</c:f>
              <c:strCache>
                <c:ptCount val="1"/>
                <c:pt idx="0">
                  <c:v>solo emergencias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Comp_usuarios!$A$10:$A$23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Comp_usuarios!$K$10:$K$23</c:f>
              <c:numCache>
                <c:formatCode>_-* #,##0_-;\-* #,##0_-;_-* "-"??_-;_-@_-</c:formatCode>
                <c:ptCount val="14"/>
                <c:pt idx="0">
                  <c:v>14471</c:v>
                </c:pt>
                <c:pt idx="1">
                  <c:v>9654</c:v>
                </c:pt>
                <c:pt idx="2">
                  <c:v>13234</c:v>
                </c:pt>
                <c:pt idx="3">
                  <c:v>7391</c:v>
                </c:pt>
                <c:pt idx="4">
                  <c:v>5545</c:v>
                </c:pt>
                <c:pt idx="5">
                  <c:v>18683</c:v>
                </c:pt>
                <c:pt idx="6">
                  <c:v>38697</c:v>
                </c:pt>
                <c:pt idx="7" formatCode="General">
                  <c:v>667</c:v>
                </c:pt>
                <c:pt idx="8" formatCode="General">
                  <c:v>7319</c:v>
                </c:pt>
                <c:pt idx="9" formatCode="General">
                  <c:v>1262</c:v>
                </c:pt>
                <c:pt idx="10" formatCode="General">
                  <c:v>6692</c:v>
                </c:pt>
                <c:pt idx="11" formatCode="General">
                  <c:v>4210</c:v>
                </c:pt>
                <c:pt idx="12" formatCode="General">
                  <c:v>4134</c:v>
                </c:pt>
                <c:pt idx="13" formatCode="General">
                  <c:v>9559</c:v>
                </c:pt>
              </c:numCache>
            </c:numRef>
          </c:val>
          <c:extLst>
            <c:ext xmlns:c16="http://schemas.microsoft.com/office/drawing/2014/chart" uri="{C3380CC4-5D6E-409C-BE32-E72D297353CC}">
              <c16:uniqueId val="{00000000-3C9C-415F-AF1A-148BB2150AEC}"/>
            </c:ext>
          </c:extLst>
        </c:ser>
        <c:ser>
          <c:idx val="5"/>
          <c:order val="1"/>
          <c:tx>
            <c:strRef>
              <c:f>Comp_usuarios!$G$9</c:f>
              <c:strCache>
                <c:ptCount val="1"/>
                <c:pt idx="0">
                  <c:v>Usuarias/os con emergencias</c:v>
                </c:pt>
              </c:strCache>
            </c:strRef>
          </c:tx>
          <c:spPr>
            <a:solidFill>
              <a:schemeClr val="accent6"/>
            </a:solidFill>
            <a:ln>
              <a:noFill/>
            </a:ln>
            <a:effectLst/>
          </c:spPr>
          <c:invertIfNegative val="0"/>
          <c:dLbls>
            <c:dLbl>
              <c:idx val="7"/>
              <c:layout>
                <c:manualLayout>
                  <c:x val="-4.6242785791643119E-3"/>
                  <c:y val="-3.45396839210972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C9C-415F-AF1A-148BB2150A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Comp_usuarios!$A$10:$A$23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Comp_usuarios!$G$10:$G$23</c:f>
              <c:numCache>
                <c:formatCode>_-* #,##0_-;\-* #,##0_-;_-* "-"??_-;_-@_-</c:formatCode>
                <c:ptCount val="14"/>
                <c:pt idx="0">
                  <c:v>8122</c:v>
                </c:pt>
                <c:pt idx="1">
                  <c:v>18804</c:v>
                </c:pt>
                <c:pt idx="2">
                  <c:v>16647</c:v>
                </c:pt>
                <c:pt idx="3">
                  <c:v>24519</c:v>
                </c:pt>
                <c:pt idx="4">
                  <c:v>17540</c:v>
                </c:pt>
                <c:pt idx="5">
                  <c:v>47637</c:v>
                </c:pt>
                <c:pt idx="6">
                  <c:v>82139</c:v>
                </c:pt>
                <c:pt idx="7">
                  <c:v>2167</c:v>
                </c:pt>
                <c:pt idx="8">
                  <c:v>15787</c:v>
                </c:pt>
                <c:pt idx="9">
                  <c:v>10517</c:v>
                </c:pt>
                <c:pt idx="10">
                  <c:v>33109</c:v>
                </c:pt>
                <c:pt idx="11">
                  <c:v>19571</c:v>
                </c:pt>
                <c:pt idx="12">
                  <c:v>30259</c:v>
                </c:pt>
                <c:pt idx="13">
                  <c:v>97292</c:v>
                </c:pt>
              </c:numCache>
            </c:numRef>
          </c:val>
          <c:extLst>
            <c:ext xmlns:c16="http://schemas.microsoft.com/office/drawing/2014/chart" uri="{C3380CC4-5D6E-409C-BE32-E72D297353CC}">
              <c16:uniqueId val="{00000002-3C9C-415F-AF1A-148BB2150AEC}"/>
            </c:ext>
          </c:extLst>
        </c:ser>
        <c:ser>
          <c:idx val="2"/>
          <c:order val="2"/>
          <c:tx>
            <c:strRef>
              <c:f>Comp_usuarios!$E$9</c:f>
              <c:strCache>
                <c:ptCount val="1"/>
                <c:pt idx="0">
                  <c:v>Usuarias/os sin emergencias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Comp_usuarios!$A$10:$A$23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Comp_usuarios!$E$10:$E$23</c:f>
              <c:numCache>
                <c:formatCode>_-* #,##0_-;\-* #,##0_-;_-* "-"??_-;_-@_-</c:formatCode>
                <c:ptCount val="14"/>
                <c:pt idx="0">
                  <c:v>107302</c:v>
                </c:pt>
                <c:pt idx="1">
                  <c:v>96446</c:v>
                </c:pt>
                <c:pt idx="2">
                  <c:v>134593</c:v>
                </c:pt>
                <c:pt idx="3">
                  <c:v>133638</c:v>
                </c:pt>
                <c:pt idx="4">
                  <c:v>138896</c:v>
                </c:pt>
                <c:pt idx="5">
                  <c:v>109759</c:v>
                </c:pt>
                <c:pt idx="6">
                  <c:v>77551</c:v>
                </c:pt>
                <c:pt idx="7">
                  <c:v>154130</c:v>
                </c:pt>
                <c:pt idx="8">
                  <c:v>136929</c:v>
                </c:pt>
                <c:pt idx="9">
                  <c:v>143409</c:v>
                </c:pt>
                <c:pt idx="10">
                  <c:v>125095</c:v>
                </c:pt>
                <c:pt idx="11">
                  <c:v>140768</c:v>
                </c:pt>
                <c:pt idx="12">
                  <c:v>127818</c:v>
                </c:pt>
                <c:pt idx="13">
                  <c:v>64701</c:v>
                </c:pt>
              </c:numCache>
            </c:numRef>
          </c:val>
          <c:extLst>
            <c:ext xmlns:c16="http://schemas.microsoft.com/office/drawing/2014/chart" uri="{C3380CC4-5D6E-409C-BE32-E72D297353CC}">
              <c16:uniqueId val="{00000003-3C9C-415F-AF1A-148BB2150AEC}"/>
            </c:ext>
          </c:extLst>
        </c:ser>
        <c:dLbls>
          <c:showLegendKey val="0"/>
          <c:showVal val="0"/>
          <c:showCatName val="0"/>
          <c:showSerName val="0"/>
          <c:showPercent val="0"/>
          <c:showBubbleSize val="0"/>
        </c:dLbls>
        <c:gapWidth val="150"/>
        <c:overlap val="100"/>
        <c:axId val="-1716292784"/>
        <c:axId val="-1716292392"/>
      </c:barChart>
      <c:lineChart>
        <c:grouping val="standard"/>
        <c:varyColors val="0"/>
        <c:ser>
          <c:idx val="3"/>
          <c:order val="3"/>
          <c:tx>
            <c:strRef>
              <c:f>Comp_usuarios!$I$9</c:f>
              <c:strCache>
                <c:ptCount val="1"/>
                <c:pt idx="0">
                  <c:v>N° Usuarios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3"/>
              <c:layout>
                <c:manualLayout>
                  <c:x val="-4.9449334289960682E-3"/>
                  <c:y val="-3.86755698302132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C9C-415F-AF1A-148BB2150AE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Comp_usuarios!$A$10:$A$22</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Comp_usuarios!$I$10:$I$23</c:f>
              <c:numCache>
                <c:formatCode>_-* #,##0_-;\-* #,##0_-;_-* "-"??_-;_-@_-</c:formatCode>
                <c:ptCount val="14"/>
                <c:pt idx="0">
                  <c:v>131463</c:v>
                </c:pt>
                <c:pt idx="1">
                  <c:v>131000</c:v>
                </c:pt>
                <c:pt idx="2">
                  <c:v>168569</c:v>
                </c:pt>
                <c:pt idx="3">
                  <c:v>166014</c:v>
                </c:pt>
                <c:pt idx="4">
                  <c:v>162616</c:v>
                </c:pt>
                <c:pt idx="5">
                  <c:v>176349</c:v>
                </c:pt>
                <c:pt idx="6">
                  <c:v>198769</c:v>
                </c:pt>
                <c:pt idx="7">
                  <c:v>157407</c:v>
                </c:pt>
                <c:pt idx="8">
                  <c:v>162215</c:v>
                </c:pt>
                <c:pt idx="9">
                  <c:v>155889</c:v>
                </c:pt>
                <c:pt idx="10">
                  <c:v>164896</c:v>
                </c:pt>
                <c:pt idx="11">
                  <c:v>164549</c:v>
                </c:pt>
                <c:pt idx="12">
                  <c:v>162211</c:v>
                </c:pt>
                <c:pt idx="13">
                  <c:v>171552</c:v>
                </c:pt>
              </c:numCache>
            </c:numRef>
          </c:val>
          <c:smooth val="0"/>
          <c:extLst>
            <c:ext xmlns:c16="http://schemas.microsoft.com/office/drawing/2014/chart" uri="{C3380CC4-5D6E-409C-BE32-E72D297353CC}">
              <c16:uniqueId val="{00000004-3C9C-415F-AF1A-148BB2150AEC}"/>
            </c:ext>
          </c:extLst>
        </c:ser>
        <c:dLbls>
          <c:showLegendKey val="0"/>
          <c:showVal val="0"/>
          <c:showCatName val="0"/>
          <c:showSerName val="0"/>
          <c:showPercent val="0"/>
          <c:showBubbleSize val="0"/>
        </c:dLbls>
        <c:marker val="1"/>
        <c:smooth val="0"/>
        <c:axId val="-1716297096"/>
        <c:axId val="-1716293568"/>
      </c:lineChart>
      <c:catAx>
        <c:axId val="-17162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716292392"/>
        <c:crosses val="autoZero"/>
        <c:auto val="1"/>
        <c:lblAlgn val="ctr"/>
        <c:lblOffset val="100"/>
        <c:noMultiLvlLbl val="0"/>
      </c:catAx>
      <c:valAx>
        <c:axId val="-1716292392"/>
        <c:scaling>
          <c:orientation val="minMax"/>
          <c:max val="22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716292784"/>
        <c:crosses val="autoZero"/>
        <c:crossBetween val="between"/>
      </c:valAx>
      <c:valAx>
        <c:axId val="-1716293568"/>
        <c:scaling>
          <c:orientation val="minMax"/>
          <c:max val="220000"/>
        </c:scaling>
        <c:delete val="0"/>
        <c:axPos val="r"/>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716297096"/>
        <c:crosses val="max"/>
        <c:crossBetween val="between"/>
      </c:valAx>
      <c:catAx>
        <c:axId val="-1716297096"/>
        <c:scaling>
          <c:orientation val="minMax"/>
        </c:scaling>
        <c:delete val="1"/>
        <c:axPos val="b"/>
        <c:numFmt formatCode="General" sourceLinked="1"/>
        <c:majorTickMark val="none"/>
        <c:minorTickMark val="none"/>
        <c:tickLblPos val="nextTo"/>
        <c:crossAx val="-1716293568"/>
        <c:crosses val="autoZero"/>
        <c:auto val="1"/>
        <c:lblAlgn val="ctr"/>
        <c:lblOffset val="100"/>
        <c:noMultiLvlLbl val="0"/>
      </c:catAx>
      <c:spPr>
        <a:noFill/>
        <a:ln>
          <a:noFill/>
        </a:ln>
        <a:effectLst/>
      </c:spPr>
    </c:plotArea>
    <c:legend>
      <c:legendPos val="b"/>
      <c:layout>
        <c:manualLayout>
          <c:xMode val="edge"/>
          <c:yMode val="edge"/>
          <c:x val="7.2721159637233287E-2"/>
          <c:y val="0.89153116764996065"/>
          <c:w val="0.85270116185920874"/>
          <c:h val="0.108468832350039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56532733914017E-2"/>
          <c:y val="0.11173358274308315"/>
          <c:w val="0.86370625331709905"/>
          <c:h val="0.70606961726341377"/>
        </c:manualLayout>
      </c:layout>
      <c:barChart>
        <c:barDir val="col"/>
        <c:grouping val="clustered"/>
        <c:varyColors val="0"/>
        <c:ser>
          <c:idx val="0"/>
          <c:order val="0"/>
          <c:tx>
            <c:strRef>
              <c:f>iec!$O$5</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D443-4CF0-92EB-02F24EE71E99}"/>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D443-4CF0-92EB-02F24EE71E99}"/>
              </c:ext>
            </c:extLst>
          </c:dPt>
          <c:cat>
            <c:strRef>
              <c:f>iec!$P$4:$Q$4</c:f>
              <c:strCache>
                <c:ptCount val="2"/>
                <c:pt idx="0">
                  <c:v>Masculino</c:v>
                </c:pt>
                <c:pt idx="1">
                  <c:v>Femenino</c:v>
                </c:pt>
              </c:strCache>
            </c:strRef>
          </c:cat>
          <c:val>
            <c:numRef>
              <c:f>iec!$P$5:$Q$5</c:f>
              <c:numCache>
                <c:formatCode>0%</c:formatCode>
                <c:ptCount val="2"/>
                <c:pt idx="0">
                  <c:v>0.47099311701081614</c:v>
                </c:pt>
                <c:pt idx="1">
                  <c:v>0.52900688298918386</c:v>
                </c:pt>
              </c:numCache>
            </c:numRef>
          </c:val>
          <c:extLst>
            <c:ext xmlns:c16="http://schemas.microsoft.com/office/drawing/2014/chart" uri="{C3380CC4-5D6E-409C-BE32-E72D297353CC}">
              <c16:uniqueId val="{00000004-D443-4CF0-92EB-02F24EE71E99}"/>
            </c:ext>
          </c:extLst>
        </c:ser>
        <c:ser>
          <c:idx val="1"/>
          <c:order val="1"/>
          <c:tx>
            <c:strRef>
              <c:f>iec!$O$6</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D443-4CF0-92EB-02F24EE71E99}"/>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D443-4CF0-92EB-02F24EE71E99}"/>
              </c:ext>
            </c:extLst>
          </c:dPt>
          <c:dLbls>
            <c:dLbl>
              <c:idx val="0"/>
              <c:layout/>
              <c:tx>
                <c:rich>
                  <a:bodyPr/>
                  <a:lstStyle/>
                  <a:p>
                    <a:fld id="{30DAFD98-8C2D-4ECB-ADEE-0B97B3A08543}"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443-4CF0-92EB-02F24EE71E99}"/>
                </c:ext>
              </c:extLst>
            </c:dLbl>
            <c:dLbl>
              <c:idx val="1"/>
              <c:layout/>
              <c:tx>
                <c:rich>
                  <a:bodyPr/>
                  <a:lstStyle/>
                  <a:p>
                    <a:fld id="{94E07D8A-A9A7-418C-B33D-F5B3B5CAB5A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D443-4CF0-92EB-02F24EE71E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iec!$P$4:$Q$4</c:f>
              <c:strCache>
                <c:ptCount val="2"/>
                <c:pt idx="0">
                  <c:v>Masculino</c:v>
                </c:pt>
                <c:pt idx="1">
                  <c:v>Femenino</c:v>
                </c:pt>
              </c:strCache>
            </c:strRef>
          </c:cat>
          <c:val>
            <c:numRef>
              <c:f>iec!$P$6:$Q$6</c:f>
              <c:numCache>
                <c:formatCode>0%</c:formatCode>
                <c:ptCount val="2"/>
                <c:pt idx="0">
                  <c:v>1</c:v>
                </c:pt>
                <c:pt idx="1">
                  <c:v>1</c:v>
                </c:pt>
              </c:numCache>
            </c:numRef>
          </c:val>
          <c:extLst>
            <c:ext xmlns:c15="http://schemas.microsoft.com/office/drawing/2012/chart" uri="{02D57815-91ED-43cb-92C2-25804820EDAC}">
              <c15:datalabelsRange>
                <c15:f>iec!$P$5:$Q$5</c15:f>
                <c15:dlblRangeCache>
                  <c:ptCount val="2"/>
                  <c:pt idx="0">
                    <c:v>47%</c:v>
                  </c:pt>
                  <c:pt idx="1">
                    <c:v>53%</c:v>
                  </c:pt>
                </c15:dlblRangeCache>
              </c15:datalabelsRange>
            </c:ext>
            <c:ext xmlns:c16="http://schemas.microsoft.com/office/drawing/2014/chart" uri="{C3380CC4-5D6E-409C-BE32-E72D297353CC}">
              <c16:uniqueId val="{00000009-D443-4CF0-92EB-02F24EE71E99}"/>
            </c:ext>
          </c:extLst>
        </c:ser>
        <c:dLbls>
          <c:showLegendKey val="0"/>
          <c:showVal val="0"/>
          <c:showCatName val="0"/>
          <c:showSerName val="0"/>
          <c:showPercent val="0"/>
          <c:showBubbleSize val="0"/>
        </c:dLbls>
        <c:gapWidth val="0"/>
        <c:overlap val="100"/>
        <c:axId val="396320824"/>
        <c:axId val="509571024"/>
      </c:barChart>
      <c:catAx>
        <c:axId val="39632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9571024"/>
        <c:crosses val="autoZero"/>
        <c:auto val="1"/>
        <c:lblAlgn val="ctr"/>
        <c:lblOffset val="100"/>
        <c:noMultiLvlLbl val="0"/>
      </c:catAx>
      <c:valAx>
        <c:axId val="509571024"/>
        <c:scaling>
          <c:orientation val="minMax"/>
          <c:max val="1"/>
        </c:scaling>
        <c:delete val="1"/>
        <c:axPos val="l"/>
        <c:numFmt formatCode="0%" sourceLinked="1"/>
        <c:majorTickMark val="none"/>
        <c:minorTickMark val="none"/>
        <c:tickLblPos val="nextTo"/>
        <c:crossAx val="3963208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'15'!$AA$67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94F3-446F-A760-F6618EBFBFA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94F3-446F-A760-F6618EBFBFA7}"/>
              </c:ext>
            </c:extLst>
          </c:dPt>
          <c:cat>
            <c:strRef>
              <c:f>'15'!$AB$66:$AC$66</c:f>
              <c:strCache>
                <c:ptCount val="2"/>
                <c:pt idx="0">
                  <c:v>Masculino</c:v>
                </c:pt>
                <c:pt idx="1">
                  <c:v>Femenino</c:v>
                </c:pt>
              </c:strCache>
            </c:strRef>
          </c:cat>
          <c:val>
            <c:numRef>
              <c:f>'15'!$AB$67:$AC$67</c:f>
              <c:numCache>
                <c:formatCode>0%</c:formatCode>
                <c:ptCount val="2"/>
                <c:pt idx="0">
                  <c:v>0.47975077881619937</c:v>
                </c:pt>
                <c:pt idx="1">
                  <c:v>0.52024922118380057</c:v>
                </c:pt>
              </c:numCache>
            </c:numRef>
          </c:val>
          <c:extLst>
            <c:ext xmlns:c16="http://schemas.microsoft.com/office/drawing/2014/chart" uri="{C3380CC4-5D6E-409C-BE32-E72D297353CC}">
              <c16:uniqueId val="{00000004-94F3-446F-A760-F6618EBFBFA7}"/>
            </c:ext>
          </c:extLst>
        </c:ser>
        <c:ser>
          <c:idx val="1"/>
          <c:order val="1"/>
          <c:tx>
            <c:strRef>
              <c:f>'15'!$AA$68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94F3-446F-A760-F6618EBFBFA7}"/>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94F3-446F-A760-F6618EBFBFA7}"/>
              </c:ext>
            </c:extLst>
          </c:dPt>
          <c:dLbls>
            <c:dLbl>
              <c:idx val="0"/>
              <c:layout/>
              <c:tx>
                <c:rich>
                  <a:bodyPr/>
                  <a:lstStyle/>
                  <a:p>
                    <a:fld id="{E4DD70B7-0FEE-4831-8B61-120CA248E95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94F3-446F-A760-F6618EBFBFA7}"/>
                </c:ext>
              </c:extLst>
            </c:dLbl>
            <c:dLbl>
              <c:idx val="1"/>
              <c:layout/>
              <c:tx>
                <c:rich>
                  <a:bodyPr/>
                  <a:lstStyle/>
                  <a:p>
                    <a:fld id="{A53FA287-BF8A-46FF-9431-A190EE20857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94F3-446F-A760-F6618EBFBF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'15'!$AB$66:$AC$66</c:f>
              <c:strCache>
                <c:ptCount val="2"/>
                <c:pt idx="0">
                  <c:v>Masculino</c:v>
                </c:pt>
                <c:pt idx="1">
                  <c:v>Femenino</c:v>
                </c:pt>
              </c:strCache>
            </c:strRef>
          </c:cat>
          <c:val>
            <c:numRef>
              <c:f>'15'!$AB$68:$AC$68</c:f>
              <c:numCache>
                <c:formatCode>0%</c:formatCode>
                <c:ptCount val="2"/>
                <c:pt idx="0">
                  <c:v>1</c:v>
                </c:pt>
                <c:pt idx="1">
                  <c:v>1</c:v>
                </c:pt>
              </c:numCache>
            </c:numRef>
          </c:val>
          <c:extLst>
            <c:ext xmlns:c15="http://schemas.microsoft.com/office/drawing/2012/chart" uri="{02D57815-91ED-43cb-92C2-25804820EDAC}">
              <c15:datalabelsRange>
                <c15:f>'15'!$AB$67:$AC$67</c15:f>
                <c15:dlblRangeCache>
                  <c:ptCount val="2"/>
                  <c:pt idx="0">
                    <c:v>48%</c:v>
                  </c:pt>
                  <c:pt idx="1">
                    <c:v>52%</c:v>
                  </c:pt>
                </c15:dlblRangeCache>
              </c15:datalabelsRange>
            </c:ext>
            <c:ext xmlns:c16="http://schemas.microsoft.com/office/drawing/2014/chart" uri="{C3380CC4-5D6E-409C-BE32-E72D297353CC}">
              <c16:uniqueId val="{00000009-94F3-446F-A760-F6618EBFBFA7}"/>
            </c:ext>
          </c:extLst>
        </c:ser>
        <c:dLbls>
          <c:showLegendKey val="0"/>
          <c:showVal val="0"/>
          <c:showCatName val="0"/>
          <c:showSerName val="0"/>
          <c:showPercent val="0"/>
          <c:showBubbleSize val="0"/>
        </c:dLbls>
        <c:gapWidth val="0"/>
        <c:overlap val="100"/>
        <c:axId val="467326632"/>
        <c:axId val="467334472"/>
      </c:barChart>
      <c:catAx>
        <c:axId val="46732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34472"/>
        <c:crosses val="autoZero"/>
        <c:auto val="1"/>
        <c:lblAlgn val="ctr"/>
        <c:lblOffset val="100"/>
        <c:noMultiLvlLbl val="0"/>
      </c:catAx>
      <c:valAx>
        <c:axId val="467334472"/>
        <c:scaling>
          <c:orientation val="minMax"/>
          <c:max val="1"/>
        </c:scaling>
        <c:delete val="1"/>
        <c:axPos val="l"/>
        <c:numFmt formatCode="0%" sourceLinked="1"/>
        <c:majorTickMark val="none"/>
        <c:minorTickMark val="none"/>
        <c:tickLblPos val="nextTo"/>
        <c:crossAx val="4673266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'15'!$AA$79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266D-45D4-B0A8-04498CE89FCF}"/>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266D-45D4-B0A8-04498CE89FCF}"/>
              </c:ext>
            </c:extLst>
          </c:dPt>
          <c:cat>
            <c:strRef>
              <c:f>'15'!$AB$66:$AC$66</c:f>
              <c:strCache>
                <c:ptCount val="2"/>
                <c:pt idx="0">
                  <c:v>Masculino</c:v>
                </c:pt>
                <c:pt idx="1">
                  <c:v>Femenino</c:v>
                </c:pt>
              </c:strCache>
            </c:strRef>
          </c:cat>
          <c:val>
            <c:numRef>
              <c:f>'15'!$AB$79:$AC$79</c:f>
              <c:numCache>
                <c:formatCode>0%</c:formatCode>
                <c:ptCount val="2"/>
                <c:pt idx="0">
                  <c:v>0.51992753623188404</c:v>
                </c:pt>
                <c:pt idx="1">
                  <c:v>0.48007246376811596</c:v>
                </c:pt>
              </c:numCache>
            </c:numRef>
          </c:val>
          <c:extLst>
            <c:ext xmlns:c16="http://schemas.microsoft.com/office/drawing/2014/chart" uri="{C3380CC4-5D6E-409C-BE32-E72D297353CC}">
              <c16:uniqueId val="{00000004-266D-45D4-B0A8-04498CE89FCF}"/>
            </c:ext>
          </c:extLst>
        </c:ser>
        <c:ser>
          <c:idx val="1"/>
          <c:order val="1"/>
          <c:tx>
            <c:strRef>
              <c:f>'15'!$AA$80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266D-45D4-B0A8-04498CE89FCF}"/>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266D-45D4-B0A8-04498CE89FCF}"/>
              </c:ext>
            </c:extLst>
          </c:dPt>
          <c:dLbls>
            <c:dLbl>
              <c:idx val="0"/>
              <c:layout/>
              <c:tx>
                <c:rich>
                  <a:bodyPr/>
                  <a:lstStyle/>
                  <a:p>
                    <a:fld id="{CA640437-81CC-4CDD-AF02-77FB993AF05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266D-45D4-B0A8-04498CE89FCF}"/>
                </c:ext>
              </c:extLst>
            </c:dLbl>
            <c:dLbl>
              <c:idx val="1"/>
              <c:layout/>
              <c:tx>
                <c:rich>
                  <a:bodyPr/>
                  <a:lstStyle/>
                  <a:p>
                    <a:fld id="{C952DB29-BCA0-48CD-948F-58EC729E5914}"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66D-45D4-B0A8-04498CE89FC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'15'!$AB$66:$AC$66</c:f>
              <c:strCache>
                <c:ptCount val="2"/>
                <c:pt idx="0">
                  <c:v>Masculino</c:v>
                </c:pt>
                <c:pt idx="1">
                  <c:v>Femenino</c:v>
                </c:pt>
              </c:strCache>
            </c:strRef>
          </c:cat>
          <c:val>
            <c:numRef>
              <c:f>'15'!$AB$80:$AC$80</c:f>
              <c:numCache>
                <c:formatCode>0%</c:formatCode>
                <c:ptCount val="2"/>
                <c:pt idx="0">
                  <c:v>1</c:v>
                </c:pt>
                <c:pt idx="1">
                  <c:v>1</c:v>
                </c:pt>
              </c:numCache>
            </c:numRef>
          </c:val>
          <c:extLst>
            <c:ext xmlns:c15="http://schemas.microsoft.com/office/drawing/2012/chart" uri="{02D57815-91ED-43cb-92C2-25804820EDAC}">
              <c15:datalabelsRange>
                <c15:f>'15'!$AB$79:$AC$79</c15:f>
                <c15:dlblRangeCache>
                  <c:ptCount val="2"/>
                  <c:pt idx="0">
                    <c:v>52%</c:v>
                  </c:pt>
                  <c:pt idx="1">
                    <c:v>48%</c:v>
                  </c:pt>
                </c15:dlblRangeCache>
              </c15:datalabelsRange>
            </c:ext>
            <c:ext xmlns:c16="http://schemas.microsoft.com/office/drawing/2014/chart" uri="{C3380CC4-5D6E-409C-BE32-E72D297353CC}">
              <c16:uniqueId val="{00000009-266D-45D4-B0A8-04498CE89FCF}"/>
            </c:ext>
          </c:extLst>
        </c:ser>
        <c:dLbls>
          <c:showLegendKey val="0"/>
          <c:showVal val="0"/>
          <c:showCatName val="0"/>
          <c:showSerName val="0"/>
          <c:showPercent val="0"/>
          <c:showBubbleSize val="0"/>
        </c:dLbls>
        <c:gapWidth val="0"/>
        <c:overlap val="100"/>
        <c:axId val="467329768"/>
        <c:axId val="467334864"/>
      </c:barChart>
      <c:catAx>
        <c:axId val="46732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34864"/>
        <c:crosses val="autoZero"/>
        <c:auto val="1"/>
        <c:lblAlgn val="ctr"/>
        <c:lblOffset val="100"/>
        <c:noMultiLvlLbl val="0"/>
      </c:catAx>
      <c:valAx>
        <c:axId val="467334864"/>
        <c:scaling>
          <c:orientation val="minMax"/>
          <c:max val="1"/>
        </c:scaling>
        <c:delete val="1"/>
        <c:axPos val="l"/>
        <c:numFmt formatCode="0%" sourceLinked="1"/>
        <c:majorTickMark val="none"/>
        <c:minorTickMark val="none"/>
        <c:tickLblPos val="nextTo"/>
        <c:crossAx val="467329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'15'!$AA$91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0B5-4723-A1F6-D16766B47EF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0B5-4723-A1F6-D16766B47EF0}"/>
              </c:ext>
            </c:extLst>
          </c:dPt>
          <c:cat>
            <c:strRef>
              <c:f>'15'!$AB$66:$AC$66</c:f>
              <c:strCache>
                <c:ptCount val="2"/>
                <c:pt idx="0">
                  <c:v>Masculino</c:v>
                </c:pt>
                <c:pt idx="1">
                  <c:v>Femenino</c:v>
                </c:pt>
              </c:strCache>
            </c:strRef>
          </c:cat>
          <c:val>
            <c:numRef>
              <c:f>'15'!$AB$91:$AC$91</c:f>
              <c:numCache>
                <c:formatCode>0%</c:formatCode>
                <c:ptCount val="2"/>
                <c:pt idx="0">
                  <c:v>0.38492871690427699</c:v>
                </c:pt>
                <c:pt idx="1">
                  <c:v>0.61507128309572301</c:v>
                </c:pt>
              </c:numCache>
            </c:numRef>
          </c:val>
          <c:extLst>
            <c:ext xmlns:c16="http://schemas.microsoft.com/office/drawing/2014/chart" uri="{C3380CC4-5D6E-409C-BE32-E72D297353CC}">
              <c16:uniqueId val="{00000004-B0B5-4723-A1F6-D16766B47EF0}"/>
            </c:ext>
          </c:extLst>
        </c:ser>
        <c:ser>
          <c:idx val="1"/>
          <c:order val="1"/>
          <c:tx>
            <c:strRef>
              <c:f>'15'!$AA$92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0B5-4723-A1F6-D16766B47EF0}"/>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0B5-4723-A1F6-D16766B47EF0}"/>
              </c:ext>
            </c:extLst>
          </c:dPt>
          <c:dLbls>
            <c:dLbl>
              <c:idx val="0"/>
              <c:layout/>
              <c:tx>
                <c:rich>
                  <a:bodyPr/>
                  <a:lstStyle/>
                  <a:p>
                    <a:fld id="{9344F255-854F-4125-BCFF-260AA5EFAD14}"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0B5-4723-A1F6-D16766B47EF0}"/>
                </c:ext>
              </c:extLst>
            </c:dLbl>
            <c:dLbl>
              <c:idx val="1"/>
              <c:layout/>
              <c:tx>
                <c:rich>
                  <a:bodyPr/>
                  <a:lstStyle/>
                  <a:p>
                    <a:fld id="{0B7B51E9-098B-4243-BB32-ADD7AD9266C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0B5-4723-A1F6-D16766B47EF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'15'!$AB$66:$AC$66</c:f>
              <c:strCache>
                <c:ptCount val="2"/>
                <c:pt idx="0">
                  <c:v>Masculino</c:v>
                </c:pt>
                <c:pt idx="1">
                  <c:v>Femenino</c:v>
                </c:pt>
              </c:strCache>
            </c:strRef>
          </c:cat>
          <c:val>
            <c:numRef>
              <c:f>'15'!$AB$92:$AC$92</c:f>
              <c:numCache>
                <c:formatCode>0%</c:formatCode>
                <c:ptCount val="2"/>
                <c:pt idx="0">
                  <c:v>1</c:v>
                </c:pt>
                <c:pt idx="1">
                  <c:v>1</c:v>
                </c:pt>
              </c:numCache>
            </c:numRef>
          </c:val>
          <c:extLst>
            <c:ext xmlns:c15="http://schemas.microsoft.com/office/drawing/2012/chart" uri="{02D57815-91ED-43cb-92C2-25804820EDAC}">
              <c15:datalabelsRange>
                <c15:f>'15'!$AB$91:$AC$91</c15:f>
                <c15:dlblRangeCache>
                  <c:ptCount val="2"/>
                  <c:pt idx="0">
                    <c:v>38%</c:v>
                  </c:pt>
                  <c:pt idx="1">
                    <c:v>62%</c:v>
                  </c:pt>
                </c15:dlblRangeCache>
              </c15:datalabelsRange>
            </c:ext>
            <c:ext xmlns:c16="http://schemas.microsoft.com/office/drawing/2014/chart" uri="{C3380CC4-5D6E-409C-BE32-E72D297353CC}">
              <c16:uniqueId val="{00000009-B0B5-4723-A1F6-D16766B47EF0}"/>
            </c:ext>
          </c:extLst>
        </c:ser>
        <c:dLbls>
          <c:showLegendKey val="0"/>
          <c:showVal val="0"/>
          <c:showCatName val="0"/>
          <c:showSerName val="0"/>
          <c:showPercent val="0"/>
          <c:showBubbleSize val="0"/>
        </c:dLbls>
        <c:gapWidth val="0"/>
        <c:overlap val="100"/>
        <c:axId val="467327808"/>
        <c:axId val="467328200"/>
      </c:barChart>
      <c:catAx>
        <c:axId val="46732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28200"/>
        <c:crosses val="autoZero"/>
        <c:auto val="1"/>
        <c:lblAlgn val="ctr"/>
        <c:lblOffset val="100"/>
        <c:noMultiLvlLbl val="0"/>
      </c:catAx>
      <c:valAx>
        <c:axId val="467328200"/>
        <c:scaling>
          <c:orientation val="minMax"/>
          <c:max val="1"/>
        </c:scaling>
        <c:delete val="1"/>
        <c:axPos val="l"/>
        <c:numFmt formatCode="0%" sourceLinked="1"/>
        <c:majorTickMark val="none"/>
        <c:minorTickMark val="none"/>
        <c:tickLblPos val="nextTo"/>
        <c:crossAx val="46732780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iec!$O$14</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283-43DB-8D77-10E1410DD34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283-43DB-8D77-10E1410DD344}"/>
              </c:ext>
            </c:extLst>
          </c:dPt>
          <c:cat>
            <c:strRef>
              <c:f>iec!$P$13:$Q$13</c:f>
              <c:strCache>
                <c:ptCount val="2"/>
                <c:pt idx="0">
                  <c:v>Masculino</c:v>
                </c:pt>
                <c:pt idx="1">
                  <c:v>Femenino</c:v>
                </c:pt>
              </c:strCache>
            </c:strRef>
          </c:cat>
          <c:val>
            <c:numRef>
              <c:f>iec!$P$14:$Q$14</c:f>
              <c:numCache>
                <c:formatCode>0%</c:formatCode>
                <c:ptCount val="2"/>
                <c:pt idx="0">
                  <c:v>0.52935862691960256</c:v>
                </c:pt>
                <c:pt idx="1">
                  <c:v>0.4706413730803975</c:v>
                </c:pt>
              </c:numCache>
            </c:numRef>
          </c:val>
          <c:extLst>
            <c:ext xmlns:c16="http://schemas.microsoft.com/office/drawing/2014/chart" uri="{C3380CC4-5D6E-409C-BE32-E72D297353CC}">
              <c16:uniqueId val="{00000004-E283-43DB-8D77-10E1410DD344}"/>
            </c:ext>
          </c:extLst>
        </c:ser>
        <c:ser>
          <c:idx val="1"/>
          <c:order val="1"/>
          <c:tx>
            <c:strRef>
              <c:f>iec!$O$15</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283-43DB-8D77-10E1410DD344}"/>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283-43DB-8D77-10E1410DD344}"/>
              </c:ext>
            </c:extLst>
          </c:dPt>
          <c:dLbls>
            <c:dLbl>
              <c:idx val="0"/>
              <c:layout/>
              <c:tx>
                <c:rich>
                  <a:bodyPr/>
                  <a:lstStyle/>
                  <a:p>
                    <a:fld id="{40DDBC3F-2CE9-412E-BA4A-393B37CF624B}"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283-43DB-8D77-10E1410DD344}"/>
                </c:ext>
              </c:extLst>
            </c:dLbl>
            <c:dLbl>
              <c:idx val="1"/>
              <c:layout/>
              <c:tx>
                <c:rich>
                  <a:bodyPr/>
                  <a:lstStyle/>
                  <a:p>
                    <a:fld id="{D6B47F41-FE86-43E8-8460-FF6BB33AE0F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283-43DB-8D77-10E1410DD3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iec!$P$15:$Q$15</c:f>
              <c:numCache>
                <c:formatCode>0%</c:formatCode>
                <c:ptCount val="2"/>
                <c:pt idx="0">
                  <c:v>1</c:v>
                </c:pt>
                <c:pt idx="1">
                  <c:v>1</c:v>
                </c:pt>
              </c:numCache>
            </c:numRef>
          </c:val>
          <c:extLst>
            <c:ext xmlns:c15="http://schemas.microsoft.com/office/drawing/2012/chart" uri="{02D57815-91ED-43cb-92C2-25804820EDAC}">
              <c15:datalabelsRange>
                <c15:f>iec!$P$14:$Q$14</c15:f>
                <c15:dlblRangeCache>
                  <c:ptCount val="2"/>
                  <c:pt idx="0">
                    <c:v>53%</c:v>
                  </c:pt>
                  <c:pt idx="1">
                    <c:v>47%</c:v>
                  </c:pt>
                </c15:dlblRangeCache>
              </c15:datalabelsRange>
            </c:ext>
            <c:ext xmlns:c16="http://schemas.microsoft.com/office/drawing/2014/chart" uri="{C3380CC4-5D6E-409C-BE32-E72D297353CC}">
              <c16:uniqueId val="{00000009-E283-43DB-8D77-10E1410DD344}"/>
            </c:ext>
          </c:extLst>
        </c:ser>
        <c:dLbls>
          <c:showLegendKey val="0"/>
          <c:showVal val="0"/>
          <c:showCatName val="0"/>
          <c:showSerName val="0"/>
          <c:showPercent val="0"/>
          <c:showBubbleSize val="0"/>
        </c:dLbls>
        <c:gapWidth val="0"/>
        <c:overlap val="100"/>
        <c:axId val="395519896"/>
        <c:axId val="395519112"/>
      </c:barChart>
      <c:catAx>
        <c:axId val="39551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5519112"/>
        <c:crosses val="autoZero"/>
        <c:auto val="1"/>
        <c:lblAlgn val="ctr"/>
        <c:lblOffset val="100"/>
        <c:noMultiLvlLbl val="0"/>
      </c:catAx>
      <c:valAx>
        <c:axId val="395519112"/>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395519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224B-4B89-8DFF-4736625F2CE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224B-4B89-8DFF-4736625F2CEC}"/>
              </c:ext>
            </c:extLst>
          </c:dPt>
          <c:cat>
            <c:strRef>
              <c:f>'1'!$AB$66:$AC$66</c:f>
              <c:strCache>
                <c:ptCount val="2"/>
                <c:pt idx="0">
                  <c:v>Masculino</c:v>
                </c:pt>
                <c:pt idx="1">
                  <c:v>Femenino</c:v>
                </c:pt>
              </c:strCache>
            </c:strRef>
          </c:cat>
          <c:val>
            <c:numRef>
              <c:f>'1'!$AB$67:$AC$67</c:f>
              <c:numCache>
                <c:formatCode>0%</c:formatCode>
                <c:ptCount val="2"/>
                <c:pt idx="0">
                  <c:v>0.52416356877323422</c:v>
                </c:pt>
                <c:pt idx="1">
                  <c:v>0.47583643122676578</c:v>
                </c:pt>
              </c:numCache>
            </c:numRef>
          </c:val>
          <c:extLst>
            <c:ext xmlns:c16="http://schemas.microsoft.com/office/drawing/2014/chart" uri="{C3380CC4-5D6E-409C-BE32-E72D297353CC}">
              <c16:uniqueId val="{00000004-224B-4B89-8DFF-4736625F2CEC}"/>
            </c:ext>
          </c:extLst>
        </c:ser>
        <c:ser>
          <c:idx val="1"/>
          <c:order val="1"/>
          <c:tx>
            <c:strRef>
              <c:f>'1'!$AA$68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224B-4B89-8DFF-4736625F2CE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224B-4B89-8DFF-4736625F2CEC}"/>
              </c:ext>
            </c:extLst>
          </c:dPt>
          <c:dLbls>
            <c:dLbl>
              <c:idx val="0"/>
              <c:layout/>
              <c:tx>
                <c:rich>
                  <a:bodyPr/>
                  <a:lstStyle/>
                  <a:p>
                    <a:fld id="{7F6F3E1E-5012-4049-8A07-41FF79BC54E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224B-4B89-8DFF-4736625F2CEC}"/>
                </c:ext>
              </c:extLst>
            </c:dLbl>
            <c:dLbl>
              <c:idx val="1"/>
              <c:layout/>
              <c:tx>
                <c:rich>
                  <a:bodyPr/>
                  <a:lstStyle/>
                  <a:p>
                    <a:fld id="{AFEF8D5E-C823-4BF2-90F5-1CF716A9CDC8}"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24B-4B89-8DFF-4736625F2CE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'1'!$AB$66:$AC$66</c:f>
              <c:strCache>
                <c:ptCount val="2"/>
                <c:pt idx="0">
                  <c:v>Masculino</c:v>
                </c:pt>
                <c:pt idx="1">
                  <c:v>Femenino</c:v>
                </c:pt>
              </c:strCache>
            </c:strRef>
          </c:cat>
          <c:val>
            <c:numRef>
              <c:f>'1'!$AB$68:$AC$68</c:f>
              <c:numCache>
                <c:formatCode>0%</c:formatCode>
                <c:ptCount val="2"/>
                <c:pt idx="0">
                  <c:v>1</c:v>
                </c:pt>
                <c:pt idx="1">
                  <c:v>1</c:v>
                </c:pt>
              </c:numCache>
            </c:numRef>
          </c:val>
          <c:extLst>
            <c:ext xmlns:c15="http://schemas.microsoft.com/office/drawing/2012/chart" uri="{02D57815-91ED-43cb-92C2-25804820EDAC}">
              <c15:datalabelsRange>
                <c15:f>'1'!$AB$67:$AD$67</c15:f>
                <c15:dlblRangeCache>
                  <c:ptCount val="3"/>
                  <c:pt idx="0">
                    <c:v>52%</c:v>
                  </c:pt>
                  <c:pt idx="1">
                    <c:v>48%</c:v>
                  </c:pt>
                </c15:dlblRangeCache>
              </c15:datalabelsRange>
            </c:ext>
            <c:ext xmlns:c16="http://schemas.microsoft.com/office/drawing/2014/chart" uri="{C3380CC4-5D6E-409C-BE32-E72D297353CC}">
              <c16:uniqueId val="{00000009-224B-4B89-8DFF-4736625F2CEC}"/>
            </c:ext>
          </c:extLst>
        </c:ser>
        <c:dLbls>
          <c:showLegendKey val="0"/>
          <c:showVal val="0"/>
          <c:showCatName val="0"/>
          <c:showSerName val="0"/>
          <c:showPercent val="0"/>
          <c:showBubbleSize val="0"/>
        </c:dLbls>
        <c:gapWidth val="0"/>
        <c:overlap val="100"/>
        <c:axId val="467345840"/>
        <c:axId val="467349368"/>
      </c:barChart>
      <c:catAx>
        <c:axId val="46734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49368"/>
        <c:crosses val="autoZero"/>
        <c:auto val="1"/>
        <c:lblAlgn val="ctr"/>
        <c:lblOffset val="100"/>
        <c:noMultiLvlLbl val="0"/>
      </c:catAx>
      <c:valAx>
        <c:axId val="467349368"/>
        <c:scaling>
          <c:orientation val="minMax"/>
          <c:max val="1"/>
        </c:scaling>
        <c:delete val="1"/>
        <c:axPos val="l"/>
        <c:numFmt formatCode="0%" sourceLinked="1"/>
        <c:majorTickMark val="none"/>
        <c:minorTickMark val="none"/>
        <c:tickLblPos val="nextTo"/>
        <c:crossAx val="467345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1DBB-4E63-80FD-9693BB626AD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1DBB-4E63-80FD-9693BB626ADA}"/>
              </c:ext>
            </c:extLst>
          </c:dPt>
          <c:cat>
            <c:strRef>
              <c:f>'1'!$AB$66:$AC$66</c:f>
              <c:strCache>
                <c:ptCount val="2"/>
                <c:pt idx="0">
                  <c:v>Masculino</c:v>
                </c:pt>
                <c:pt idx="1">
                  <c:v>Femenino</c:v>
                </c:pt>
              </c:strCache>
            </c:strRef>
          </c:cat>
          <c:val>
            <c:numRef>
              <c:f>'1'!$AB$79:$AC$79</c:f>
              <c:numCache>
                <c:formatCode>0%</c:formatCode>
                <c:ptCount val="2"/>
                <c:pt idx="0">
                  <c:v>0.57692307692307687</c:v>
                </c:pt>
                <c:pt idx="1">
                  <c:v>0.42307692307692307</c:v>
                </c:pt>
              </c:numCache>
            </c:numRef>
          </c:val>
          <c:extLst>
            <c:ext xmlns:c16="http://schemas.microsoft.com/office/drawing/2014/chart" uri="{C3380CC4-5D6E-409C-BE32-E72D297353CC}">
              <c16:uniqueId val="{00000004-1DBB-4E63-80FD-9693BB626ADA}"/>
            </c:ext>
          </c:extLst>
        </c:ser>
        <c:ser>
          <c:idx val="1"/>
          <c:order val="1"/>
          <c:tx>
            <c:strRef>
              <c:f>'1'!$AA$80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1DBB-4E63-80FD-9693BB626ADA}"/>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1DBB-4E63-80FD-9693BB626ADA}"/>
              </c:ext>
            </c:extLst>
          </c:dPt>
          <c:dLbls>
            <c:dLbl>
              <c:idx val="0"/>
              <c:layout/>
              <c:tx>
                <c:rich>
                  <a:bodyPr/>
                  <a:lstStyle/>
                  <a:p>
                    <a:fld id="{B926F2F0-DF6B-42BE-861D-FD95F8FE6FA1}"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1DBB-4E63-80FD-9693BB626ADA}"/>
                </c:ext>
              </c:extLst>
            </c:dLbl>
            <c:dLbl>
              <c:idx val="1"/>
              <c:layout/>
              <c:tx>
                <c:rich>
                  <a:bodyPr/>
                  <a:lstStyle/>
                  <a:p>
                    <a:fld id="{25DB08C2-3787-4380-B72D-1FD0CD4A72A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1DBB-4E63-80FD-9693BB626AD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'1'!$AB$66:$AC$66</c:f>
              <c:strCache>
                <c:ptCount val="2"/>
                <c:pt idx="0">
                  <c:v>Masculino</c:v>
                </c:pt>
                <c:pt idx="1">
                  <c:v>Femenino</c:v>
                </c:pt>
              </c:strCache>
            </c:strRef>
          </c:cat>
          <c:val>
            <c:numRef>
              <c:f>'1'!$AB$80:$AC$80</c:f>
              <c:numCache>
                <c:formatCode>0%</c:formatCode>
                <c:ptCount val="2"/>
                <c:pt idx="0">
                  <c:v>1</c:v>
                </c:pt>
                <c:pt idx="1">
                  <c:v>1</c:v>
                </c:pt>
              </c:numCache>
            </c:numRef>
          </c:val>
          <c:extLst>
            <c:ext xmlns:c15="http://schemas.microsoft.com/office/drawing/2012/chart" uri="{02D57815-91ED-43cb-92C2-25804820EDAC}">
              <c15:datalabelsRange>
                <c15:f>'1'!$AB$79:$AC$79</c15:f>
                <c15:dlblRangeCache>
                  <c:ptCount val="2"/>
                  <c:pt idx="0">
                    <c:v>58%</c:v>
                  </c:pt>
                  <c:pt idx="1">
                    <c:v>42%</c:v>
                  </c:pt>
                </c15:dlblRangeCache>
              </c15:datalabelsRange>
            </c:ext>
            <c:ext xmlns:c16="http://schemas.microsoft.com/office/drawing/2014/chart" uri="{C3380CC4-5D6E-409C-BE32-E72D297353CC}">
              <c16:uniqueId val="{00000009-1DBB-4E63-80FD-9693BB626ADA}"/>
            </c:ext>
          </c:extLst>
        </c:ser>
        <c:dLbls>
          <c:showLegendKey val="0"/>
          <c:showVal val="0"/>
          <c:showCatName val="0"/>
          <c:showSerName val="0"/>
          <c:showPercent val="0"/>
          <c:showBubbleSize val="0"/>
        </c:dLbls>
        <c:gapWidth val="0"/>
        <c:overlap val="100"/>
        <c:axId val="467339176"/>
        <c:axId val="467339960"/>
      </c:barChart>
      <c:catAx>
        <c:axId val="46733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39960"/>
        <c:crosses val="autoZero"/>
        <c:auto val="1"/>
        <c:lblAlgn val="ctr"/>
        <c:lblOffset val="100"/>
        <c:noMultiLvlLbl val="0"/>
      </c:catAx>
      <c:valAx>
        <c:axId val="467339960"/>
        <c:scaling>
          <c:orientation val="minMax"/>
          <c:max val="1"/>
        </c:scaling>
        <c:delete val="1"/>
        <c:axPos val="l"/>
        <c:numFmt formatCode="0%" sourceLinked="1"/>
        <c:majorTickMark val="none"/>
        <c:minorTickMark val="none"/>
        <c:tickLblPos val="nextTo"/>
        <c:crossAx val="4673391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E92-4E56-BAA6-77077C9B72B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E92-4E56-BAA6-77077C9B72B0}"/>
              </c:ext>
            </c:extLst>
          </c:dPt>
          <c:cat>
            <c:strRef>
              <c:f>'1'!$AB$66:$AC$66</c:f>
              <c:strCache>
                <c:ptCount val="2"/>
                <c:pt idx="0">
                  <c:v>Masculino</c:v>
                </c:pt>
                <c:pt idx="1">
                  <c:v>Femenino</c:v>
                </c:pt>
              </c:strCache>
            </c:strRef>
          </c:cat>
          <c:val>
            <c:numRef>
              <c:f>'1'!$AB$91:$AC$91</c:f>
              <c:numCache>
                <c:formatCode>0%</c:formatCode>
                <c:ptCount val="2"/>
                <c:pt idx="0">
                  <c:v>0.49118683901292598</c:v>
                </c:pt>
                <c:pt idx="1">
                  <c:v>0.50881316098707408</c:v>
                </c:pt>
              </c:numCache>
            </c:numRef>
          </c:val>
          <c:extLst>
            <c:ext xmlns:c16="http://schemas.microsoft.com/office/drawing/2014/chart" uri="{C3380CC4-5D6E-409C-BE32-E72D297353CC}">
              <c16:uniqueId val="{00000004-EE92-4E56-BAA6-77077C9B72B0}"/>
            </c:ext>
          </c:extLst>
        </c:ser>
        <c:ser>
          <c:idx val="1"/>
          <c:order val="1"/>
          <c:tx>
            <c:strRef>
              <c:f>'1'!$AA$92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E92-4E56-BAA6-77077C9B72B0}"/>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E92-4E56-BAA6-77077C9B72B0}"/>
              </c:ext>
            </c:extLst>
          </c:dPt>
          <c:dLbls>
            <c:dLbl>
              <c:idx val="0"/>
              <c:layout/>
              <c:tx>
                <c:rich>
                  <a:bodyPr/>
                  <a:lstStyle/>
                  <a:p>
                    <a:fld id="{91F625B6-3F95-428B-B70D-3E3BB0319E0F}"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E92-4E56-BAA6-77077C9B72B0}"/>
                </c:ext>
              </c:extLst>
            </c:dLbl>
            <c:dLbl>
              <c:idx val="1"/>
              <c:layout/>
              <c:tx>
                <c:rich>
                  <a:bodyPr/>
                  <a:lstStyle/>
                  <a:p>
                    <a:fld id="{E034BFE8-BC98-4B79-9A5E-A9C758071044}"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E92-4E56-BAA6-77077C9B72B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'1'!$AB$66:$AC$66</c:f>
              <c:strCache>
                <c:ptCount val="2"/>
                <c:pt idx="0">
                  <c:v>Masculino</c:v>
                </c:pt>
                <c:pt idx="1">
                  <c:v>Femenino</c:v>
                </c:pt>
              </c:strCache>
            </c:strRef>
          </c:cat>
          <c:val>
            <c:numRef>
              <c:f>'1'!$AB$92:$AC$92</c:f>
              <c:numCache>
                <c:formatCode>0%</c:formatCode>
                <c:ptCount val="2"/>
                <c:pt idx="0">
                  <c:v>1</c:v>
                </c:pt>
                <c:pt idx="1">
                  <c:v>1</c:v>
                </c:pt>
              </c:numCache>
            </c:numRef>
          </c:val>
          <c:extLst>
            <c:ext xmlns:c15="http://schemas.microsoft.com/office/drawing/2012/chart" uri="{02D57815-91ED-43cb-92C2-25804820EDAC}">
              <c15:datalabelsRange>
                <c15:f>'1'!$AB$91:$AC$91</c15:f>
                <c15:dlblRangeCache>
                  <c:ptCount val="2"/>
                  <c:pt idx="0">
                    <c:v>49%</c:v>
                  </c:pt>
                  <c:pt idx="1">
                    <c:v>51%</c:v>
                  </c:pt>
                </c15:dlblRangeCache>
              </c15:datalabelsRange>
            </c:ext>
            <c:ext xmlns:c16="http://schemas.microsoft.com/office/drawing/2014/chart" uri="{C3380CC4-5D6E-409C-BE32-E72D297353CC}">
              <c16:uniqueId val="{00000009-EE92-4E56-BAA6-77077C9B72B0}"/>
            </c:ext>
          </c:extLst>
        </c:ser>
        <c:dLbls>
          <c:showLegendKey val="0"/>
          <c:showVal val="0"/>
          <c:showCatName val="0"/>
          <c:showSerName val="0"/>
          <c:showPercent val="0"/>
          <c:showBubbleSize val="0"/>
        </c:dLbls>
        <c:gapWidth val="0"/>
        <c:overlap val="100"/>
        <c:axId val="467341528"/>
        <c:axId val="467340352"/>
      </c:barChart>
      <c:catAx>
        <c:axId val="46734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40352"/>
        <c:crosses val="autoZero"/>
        <c:auto val="1"/>
        <c:lblAlgn val="ctr"/>
        <c:lblOffset val="100"/>
        <c:noMultiLvlLbl val="0"/>
      </c:catAx>
      <c:valAx>
        <c:axId val="467340352"/>
        <c:scaling>
          <c:orientation val="minMax"/>
          <c:max val="1"/>
        </c:scaling>
        <c:delete val="1"/>
        <c:axPos val="l"/>
        <c:numFmt formatCode="0%" sourceLinked="1"/>
        <c:majorTickMark val="none"/>
        <c:minorTickMark val="none"/>
        <c:tickLblPos val="nextTo"/>
        <c:crossAx val="4673415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L" b="0"/>
              <a:t>Calidad Jurídica de Contratos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stacked"/>
        <c:varyColors val="0"/>
        <c:ser>
          <c:idx val="0"/>
          <c:order val="0"/>
          <c:tx>
            <c:strRef>
              <c:f>'Hoja2 (2)'!$J$131</c:f>
              <c:strCache>
                <c:ptCount val="1"/>
                <c:pt idx="0">
                  <c:v>CONTRATA</c:v>
                </c:pt>
              </c:strCache>
            </c:strRef>
          </c:tx>
          <c:spPr>
            <a:solidFill>
              <a:srgbClr val="002060"/>
            </a:solidFill>
            <a:ln>
              <a:noFill/>
            </a:ln>
            <a:effectLst>
              <a:outerShdw blurRad="57150" dist="19050" dir="5400000" algn="ctr" rotWithShape="0">
                <a:srgbClr val="000000">
                  <a:alpha val="63000"/>
                </a:srgbClr>
              </a:outerShdw>
            </a:effectLst>
          </c:spPr>
          <c:invertIfNegative val="0"/>
          <c:cat>
            <c:strRef>
              <c:f>'Hoja2 (2)'!$I$132:$I$148</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(2)'!$J$132:$J$148</c:f>
              <c:numCache>
                <c:formatCode>General</c:formatCode>
                <c:ptCount val="17"/>
                <c:pt idx="0">
                  <c:v>24</c:v>
                </c:pt>
                <c:pt idx="1">
                  <c:v>18</c:v>
                </c:pt>
                <c:pt idx="2">
                  <c:v>17</c:v>
                </c:pt>
                <c:pt idx="3">
                  <c:v>24</c:v>
                </c:pt>
                <c:pt idx="4">
                  <c:v>75</c:v>
                </c:pt>
                <c:pt idx="5">
                  <c:v>99</c:v>
                </c:pt>
                <c:pt idx="6">
                  <c:v>53</c:v>
                </c:pt>
                <c:pt idx="7">
                  <c:v>94</c:v>
                </c:pt>
                <c:pt idx="8">
                  <c:v>141</c:v>
                </c:pt>
                <c:pt idx="9">
                  <c:v>69</c:v>
                </c:pt>
                <c:pt idx="10">
                  <c:v>84</c:v>
                </c:pt>
                <c:pt idx="11">
                  <c:v>200</c:v>
                </c:pt>
                <c:pt idx="12">
                  <c:v>93</c:v>
                </c:pt>
                <c:pt idx="13">
                  <c:v>152</c:v>
                </c:pt>
                <c:pt idx="14">
                  <c:v>58</c:v>
                </c:pt>
                <c:pt idx="15">
                  <c:v>20</c:v>
                </c:pt>
                <c:pt idx="16">
                  <c:v>223</c:v>
                </c:pt>
              </c:numCache>
            </c:numRef>
          </c:val>
          <c:extLst>
            <c:ext xmlns:c16="http://schemas.microsoft.com/office/drawing/2014/chart" uri="{C3380CC4-5D6E-409C-BE32-E72D297353CC}">
              <c16:uniqueId val="{00000000-686C-4B23-B6EA-AC00BF7D00C9}"/>
            </c:ext>
          </c:extLst>
        </c:ser>
        <c:ser>
          <c:idx val="1"/>
          <c:order val="1"/>
          <c:tx>
            <c:strRef>
              <c:f>'Hoja2 (2)'!$K$131</c:f>
              <c:strCache>
                <c:ptCount val="1"/>
                <c:pt idx="0">
                  <c:v>PLANTA</c:v>
                </c:pt>
              </c:strCache>
            </c:strRef>
          </c:tx>
          <c:spPr>
            <a:solidFill>
              <a:srgbClr val="FF0000"/>
            </a:solidFill>
            <a:ln>
              <a:solidFill>
                <a:schemeClr val="accent6">
                  <a:lumMod val="75000"/>
                </a:schemeClr>
              </a:solidFill>
            </a:ln>
            <a:effectLst>
              <a:outerShdw blurRad="57150" dist="19050" dir="5400000" algn="ctr" rotWithShape="0">
                <a:srgbClr val="000000">
                  <a:alpha val="63000"/>
                </a:srgbClr>
              </a:outerShdw>
            </a:effectLst>
          </c:spPr>
          <c:invertIfNegative val="0"/>
          <c:cat>
            <c:strRef>
              <c:f>'Hoja2 (2)'!$I$132:$I$148</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(2)'!$K$132:$K$148</c:f>
              <c:numCache>
                <c:formatCode>General</c:formatCode>
                <c:ptCount val="17"/>
                <c:pt idx="0">
                  <c:v>4</c:v>
                </c:pt>
                <c:pt idx="1">
                  <c:v>1</c:v>
                </c:pt>
                <c:pt idx="2">
                  <c:v>0</c:v>
                </c:pt>
                <c:pt idx="3">
                  <c:v>0</c:v>
                </c:pt>
                <c:pt idx="4">
                  <c:v>6</c:v>
                </c:pt>
                <c:pt idx="5">
                  <c:v>6</c:v>
                </c:pt>
                <c:pt idx="6">
                  <c:v>10</c:v>
                </c:pt>
                <c:pt idx="7">
                  <c:v>6</c:v>
                </c:pt>
                <c:pt idx="8">
                  <c:v>21</c:v>
                </c:pt>
                <c:pt idx="9">
                  <c:v>9</c:v>
                </c:pt>
                <c:pt idx="10">
                  <c:v>14</c:v>
                </c:pt>
                <c:pt idx="11">
                  <c:v>20</c:v>
                </c:pt>
                <c:pt idx="12">
                  <c:v>10</c:v>
                </c:pt>
                <c:pt idx="13">
                  <c:v>16</c:v>
                </c:pt>
                <c:pt idx="14">
                  <c:v>2</c:v>
                </c:pt>
                <c:pt idx="15">
                  <c:v>6</c:v>
                </c:pt>
                <c:pt idx="16">
                  <c:v>22</c:v>
                </c:pt>
              </c:numCache>
            </c:numRef>
          </c:val>
          <c:extLst>
            <c:ext xmlns:c16="http://schemas.microsoft.com/office/drawing/2014/chart" uri="{C3380CC4-5D6E-409C-BE32-E72D297353CC}">
              <c16:uniqueId val="{00000001-686C-4B23-B6EA-AC00BF7D00C9}"/>
            </c:ext>
          </c:extLst>
        </c:ser>
        <c:dLbls>
          <c:showLegendKey val="0"/>
          <c:showVal val="0"/>
          <c:showCatName val="0"/>
          <c:showSerName val="0"/>
          <c:showPercent val="0"/>
          <c:showBubbleSize val="0"/>
        </c:dLbls>
        <c:gapWidth val="269"/>
        <c:overlap val="100"/>
        <c:axId val="818420096"/>
        <c:axId val="818425584"/>
      </c:barChart>
      <c:lineChart>
        <c:grouping val="standard"/>
        <c:varyColors val="0"/>
        <c:ser>
          <c:idx val="2"/>
          <c:order val="2"/>
          <c:tx>
            <c:strRef>
              <c:f>'Hoja2 (2)'!$L$131</c:f>
              <c:strCache>
                <c:ptCount val="1"/>
                <c:pt idx="0">
                  <c:v>Total general</c:v>
                </c:pt>
              </c:strCache>
            </c:strRef>
          </c:tx>
          <c:spPr>
            <a:ln w="25400" cap="rnd">
              <a:noFill/>
              <a:round/>
            </a:ln>
            <a:effectLst>
              <a:outerShdw blurRad="57150" dist="19050" dir="5400000" algn="ctr" rotWithShape="0">
                <a:srgbClr val="000000">
                  <a:alpha val="63000"/>
                </a:srgbClr>
              </a:outerShdw>
            </a:effectLst>
          </c:spPr>
          <c:marker>
            <c:symbol val="circle"/>
            <c:size val="6"/>
            <c:spPr>
              <a:solidFill>
                <a:schemeClr val="accent6">
                  <a:lumMod val="75000"/>
                </a:schemeClr>
              </a:solidFill>
              <a:ln w="9525">
                <a:solidFill>
                  <a:schemeClr val="accent6">
                    <a:lumMod val="75000"/>
                  </a:schemeClr>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(2)'!$I$132:$I$148</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(2)'!$L$132:$L$148</c:f>
              <c:numCache>
                <c:formatCode>General</c:formatCode>
                <c:ptCount val="17"/>
                <c:pt idx="0">
                  <c:v>28</c:v>
                </c:pt>
                <c:pt idx="1">
                  <c:v>19</c:v>
                </c:pt>
                <c:pt idx="2">
                  <c:v>17</c:v>
                </c:pt>
                <c:pt idx="3">
                  <c:v>24</c:v>
                </c:pt>
                <c:pt idx="4">
                  <c:v>81</c:v>
                </c:pt>
                <c:pt idx="5">
                  <c:v>105</c:v>
                </c:pt>
                <c:pt idx="6">
                  <c:v>63</c:v>
                </c:pt>
                <c:pt idx="7">
                  <c:v>100</c:v>
                </c:pt>
                <c:pt idx="8">
                  <c:v>162</c:v>
                </c:pt>
                <c:pt idx="9">
                  <c:v>78</c:v>
                </c:pt>
                <c:pt idx="10">
                  <c:v>98</c:v>
                </c:pt>
                <c:pt idx="11">
                  <c:v>220</c:v>
                </c:pt>
                <c:pt idx="12">
                  <c:v>103</c:v>
                </c:pt>
                <c:pt idx="13">
                  <c:v>168</c:v>
                </c:pt>
                <c:pt idx="14">
                  <c:v>60</c:v>
                </c:pt>
                <c:pt idx="15">
                  <c:v>26</c:v>
                </c:pt>
                <c:pt idx="16">
                  <c:v>245</c:v>
                </c:pt>
              </c:numCache>
            </c:numRef>
          </c:val>
          <c:smooth val="0"/>
          <c:extLst>
            <c:ext xmlns:c16="http://schemas.microsoft.com/office/drawing/2014/chart" uri="{C3380CC4-5D6E-409C-BE32-E72D297353CC}">
              <c16:uniqueId val="{00000002-686C-4B23-B6EA-AC00BF7D00C9}"/>
            </c:ext>
          </c:extLst>
        </c:ser>
        <c:dLbls>
          <c:showLegendKey val="0"/>
          <c:showVal val="0"/>
          <c:showCatName val="0"/>
          <c:showSerName val="0"/>
          <c:showPercent val="0"/>
          <c:showBubbleSize val="0"/>
        </c:dLbls>
        <c:marker val="1"/>
        <c:smooth val="0"/>
        <c:axId val="1200195528"/>
        <c:axId val="1200196312"/>
      </c:lineChart>
      <c:valAx>
        <c:axId val="81842558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18420096"/>
        <c:crosses val="max"/>
        <c:crossBetween val="between"/>
      </c:valAx>
      <c:catAx>
        <c:axId val="818420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18425584"/>
        <c:crosses val="autoZero"/>
        <c:auto val="1"/>
        <c:lblAlgn val="ctr"/>
        <c:lblOffset val="100"/>
        <c:noMultiLvlLbl val="0"/>
      </c:catAx>
      <c:valAx>
        <c:axId val="1200196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00195528"/>
        <c:crosses val="autoZero"/>
        <c:crossBetween val="between"/>
      </c:valAx>
      <c:catAx>
        <c:axId val="1200195528"/>
        <c:scaling>
          <c:orientation val="minMax"/>
        </c:scaling>
        <c:delete val="1"/>
        <c:axPos val="b"/>
        <c:numFmt formatCode="General" sourceLinked="1"/>
        <c:majorTickMark val="none"/>
        <c:minorTickMark val="none"/>
        <c:tickLblPos val="nextTo"/>
        <c:crossAx val="12001963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iec!$O$23</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5084-4E48-AD28-8A6E9D53991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5084-4E48-AD28-8A6E9D53991C}"/>
              </c:ext>
            </c:extLst>
          </c:dPt>
          <c:cat>
            <c:strRef>
              <c:f>iec!$P$13:$Q$13</c:f>
              <c:strCache>
                <c:ptCount val="2"/>
                <c:pt idx="0">
                  <c:v>Masculino</c:v>
                </c:pt>
                <c:pt idx="1">
                  <c:v>Femenino</c:v>
                </c:pt>
              </c:strCache>
            </c:strRef>
          </c:cat>
          <c:val>
            <c:numRef>
              <c:f>iec!$P$23:$Q$23</c:f>
              <c:numCache>
                <c:formatCode>0%</c:formatCode>
                <c:ptCount val="2"/>
                <c:pt idx="0">
                  <c:v>0.39396795475966068</c:v>
                </c:pt>
                <c:pt idx="1">
                  <c:v>0.60603204524033927</c:v>
                </c:pt>
              </c:numCache>
            </c:numRef>
          </c:val>
          <c:extLst>
            <c:ext xmlns:c16="http://schemas.microsoft.com/office/drawing/2014/chart" uri="{C3380CC4-5D6E-409C-BE32-E72D297353CC}">
              <c16:uniqueId val="{00000004-5084-4E48-AD28-8A6E9D53991C}"/>
            </c:ext>
          </c:extLst>
        </c:ser>
        <c:ser>
          <c:idx val="1"/>
          <c:order val="1"/>
          <c:tx>
            <c:strRef>
              <c:f>iec!$O$24</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5084-4E48-AD28-8A6E9D53991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084-4E48-AD28-8A6E9D53991C}"/>
              </c:ext>
            </c:extLst>
          </c:dPt>
          <c:dLbls>
            <c:dLbl>
              <c:idx val="0"/>
              <c:layout/>
              <c:tx>
                <c:rich>
                  <a:bodyPr/>
                  <a:lstStyle/>
                  <a:p>
                    <a:fld id="{2ED1667E-DFFA-461F-8A19-779726337CFC}"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084-4E48-AD28-8A6E9D53991C}"/>
                </c:ext>
              </c:extLst>
            </c:dLbl>
            <c:dLbl>
              <c:idx val="1"/>
              <c:layout/>
              <c:tx>
                <c:rich>
                  <a:bodyPr/>
                  <a:lstStyle/>
                  <a:p>
                    <a:fld id="{02B0609A-5E3F-46B2-8826-6A040EEB9F2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084-4E48-AD28-8A6E9D5399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iec!$P$24:$Q$24</c:f>
              <c:numCache>
                <c:formatCode>0%</c:formatCode>
                <c:ptCount val="2"/>
                <c:pt idx="0">
                  <c:v>1</c:v>
                </c:pt>
                <c:pt idx="1">
                  <c:v>1</c:v>
                </c:pt>
              </c:numCache>
            </c:numRef>
          </c:val>
          <c:extLst>
            <c:ext xmlns:c15="http://schemas.microsoft.com/office/drawing/2012/chart" uri="{02D57815-91ED-43cb-92C2-25804820EDAC}">
              <c15:datalabelsRange>
                <c15:f>iec!$P$23:$Q$23</c15:f>
                <c15:dlblRangeCache>
                  <c:ptCount val="2"/>
                  <c:pt idx="0">
                    <c:v>39%</c:v>
                  </c:pt>
                  <c:pt idx="1">
                    <c:v>61%</c:v>
                  </c:pt>
                </c15:dlblRangeCache>
              </c15:datalabelsRange>
            </c:ext>
            <c:ext xmlns:c16="http://schemas.microsoft.com/office/drawing/2014/chart" uri="{C3380CC4-5D6E-409C-BE32-E72D297353CC}">
              <c16:uniqueId val="{00000009-5084-4E48-AD28-8A6E9D53991C}"/>
            </c:ext>
          </c:extLst>
        </c:ser>
        <c:dLbls>
          <c:showLegendKey val="0"/>
          <c:showVal val="0"/>
          <c:showCatName val="0"/>
          <c:showSerName val="0"/>
          <c:showPercent val="0"/>
          <c:showBubbleSize val="0"/>
        </c:dLbls>
        <c:gapWidth val="0"/>
        <c:overlap val="100"/>
        <c:axId val="519743600"/>
        <c:axId val="519743208"/>
      </c:barChart>
      <c:catAx>
        <c:axId val="51974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9743208"/>
        <c:crosses val="autoZero"/>
        <c:auto val="1"/>
        <c:lblAlgn val="ctr"/>
        <c:lblOffset val="100"/>
        <c:noMultiLvlLbl val="0"/>
      </c:catAx>
      <c:valAx>
        <c:axId val="51974320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519743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665B-40D1-BA30-A0CC45AAA9A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665B-40D1-BA30-A0CC45AAA9A1}"/>
              </c:ext>
            </c:extLst>
          </c:dPt>
          <c:cat>
            <c:strRef>
              <c:f>'2'!$AB$66:$AC$66</c:f>
              <c:strCache>
                <c:ptCount val="2"/>
                <c:pt idx="0">
                  <c:v>Masculino</c:v>
                </c:pt>
                <c:pt idx="1">
                  <c:v>Femenino</c:v>
                </c:pt>
              </c:strCache>
            </c:strRef>
          </c:cat>
          <c:val>
            <c:numRef>
              <c:f>'2'!$AB$67:$AC$67</c:f>
              <c:numCache>
                <c:formatCode>0%</c:formatCode>
                <c:ptCount val="2"/>
                <c:pt idx="0">
                  <c:v>0.39059080962800874</c:v>
                </c:pt>
                <c:pt idx="1">
                  <c:v>0.60940919037199126</c:v>
                </c:pt>
              </c:numCache>
            </c:numRef>
          </c:val>
          <c:extLst>
            <c:ext xmlns:c16="http://schemas.microsoft.com/office/drawing/2014/chart" uri="{C3380CC4-5D6E-409C-BE32-E72D297353CC}">
              <c16:uniqueId val="{00000004-665B-40D1-BA30-A0CC45AAA9A1}"/>
            </c:ext>
          </c:extLst>
        </c:ser>
        <c:ser>
          <c:idx val="1"/>
          <c:order val="1"/>
          <c:tx>
            <c:strRef>
              <c:f>'2'!$AA$68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665B-40D1-BA30-A0CC45AAA9A1}"/>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665B-40D1-BA30-A0CC45AAA9A1}"/>
              </c:ext>
            </c:extLst>
          </c:dPt>
          <c:dLbls>
            <c:dLbl>
              <c:idx val="0"/>
              <c:layout/>
              <c:tx>
                <c:rich>
                  <a:bodyPr/>
                  <a:lstStyle/>
                  <a:p>
                    <a:fld id="{B0C61637-E1A6-4E9F-A300-2A24656A43F8}"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665B-40D1-BA30-A0CC45AAA9A1}"/>
                </c:ext>
              </c:extLst>
            </c:dLbl>
            <c:dLbl>
              <c:idx val="1"/>
              <c:layout/>
              <c:tx>
                <c:rich>
                  <a:bodyPr/>
                  <a:lstStyle/>
                  <a:p>
                    <a:fld id="{02A7A955-65C9-47E8-BC46-DF536B3C058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65B-40D1-BA30-A0CC45AAA9A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'2'!$AB$66:$AC$66</c:f>
              <c:strCache>
                <c:ptCount val="2"/>
                <c:pt idx="0">
                  <c:v>Masculino</c:v>
                </c:pt>
                <c:pt idx="1">
                  <c:v>Femenino</c:v>
                </c:pt>
              </c:strCache>
            </c:strRef>
          </c:cat>
          <c:val>
            <c:numRef>
              <c:f>'2'!$AB$68:$AC$68</c:f>
              <c:numCache>
                <c:formatCode>0%</c:formatCode>
                <c:ptCount val="2"/>
                <c:pt idx="0">
                  <c:v>1</c:v>
                </c:pt>
                <c:pt idx="1">
                  <c:v>1</c:v>
                </c:pt>
              </c:numCache>
            </c:numRef>
          </c:val>
          <c:extLst>
            <c:ext xmlns:c15="http://schemas.microsoft.com/office/drawing/2012/chart" uri="{02D57815-91ED-43cb-92C2-25804820EDAC}">
              <c15:datalabelsRange>
                <c15:f>'2'!$AB$67:$AC$67</c15:f>
                <c15:dlblRangeCache>
                  <c:ptCount val="2"/>
                  <c:pt idx="0">
                    <c:v>39%</c:v>
                  </c:pt>
                  <c:pt idx="1">
                    <c:v>61%</c:v>
                  </c:pt>
                </c15:dlblRangeCache>
              </c15:datalabelsRange>
            </c:ext>
            <c:ext xmlns:c16="http://schemas.microsoft.com/office/drawing/2014/chart" uri="{C3380CC4-5D6E-409C-BE32-E72D297353CC}">
              <c16:uniqueId val="{00000009-665B-40D1-BA30-A0CC45AAA9A1}"/>
            </c:ext>
          </c:extLst>
        </c:ser>
        <c:dLbls>
          <c:showLegendKey val="0"/>
          <c:showVal val="0"/>
          <c:showCatName val="0"/>
          <c:showSerName val="0"/>
          <c:showPercent val="0"/>
          <c:showBubbleSize val="0"/>
        </c:dLbls>
        <c:gapWidth val="0"/>
        <c:overlap val="100"/>
        <c:axId val="467341136"/>
        <c:axId val="467342312"/>
      </c:barChart>
      <c:catAx>
        <c:axId val="4673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42312"/>
        <c:crosses val="autoZero"/>
        <c:auto val="1"/>
        <c:lblAlgn val="ctr"/>
        <c:lblOffset val="100"/>
        <c:noMultiLvlLbl val="0"/>
      </c:catAx>
      <c:valAx>
        <c:axId val="467342312"/>
        <c:scaling>
          <c:orientation val="minMax"/>
          <c:max val="1"/>
        </c:scaling>
        <c:delete val="1"/>
        <c:axPos val="l"/>
        <c:numFmt formatCode="0%" sourceLinked="1"/>
        <c:majorTickMark val="none"/>
        <c:minorTickMark val="none"/>
        <c:tickLblPos val="nextTo"/>
        <c:crossAx val="4673411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095-4AE5-BED6-70F3EAE2F99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095-4AE5-BED6-70F3EAE2F99C}"/>
              </c:ext>
            </c:extLst>
          </c:dPt>
          <c:cat>
            <c:strRef>
              <c:f>'2'!$AB$66:$AC$66</c:f>
              <c:strCache>
                <c:ptCount val="2"/>
                <c:pt idx="0">
                  <c:v>Masculino</c:v>
                </c:pt>
                <c:pt idx="1">
                  <c:v>Femenino</c:v>
                </c:pt>
              </c:strCache>
            </c:strRef>
          </c:cat>
          <c:val>
            <c:numRef>
              <c:f>'2'!$AB$79:$AC$79</c:f>
              <c:numCache>
                <c:formatCode>0%</c:formatCode>
                <c:ptCount val="2"/>
                <c:pt idx="0">
                  <c:v>0.41379310344827586</c:v>
                </c:pt>
                <c:pt idx="1">
                  <c:v>0.58620689655172409</c:v>
                </c:pt>
              </c:numCache>
            </c:numRef>
          </c:val>
          <c:extLst>
            <c:ext xmlns:c16="http://schemas.microsoft.com/office/drawing/2014/chart" uri="{C3380CC4-5D6E-409C-BE32-E72D297353CC}">
              <c16:uniqueId val="{00000004-B095-4AE5-BED6-70F3EAE2F99C}"/>
            </c:ext>
          </c:extLst>
        </c:ser>
        <c:ser>
          <c:idx val="1"/>
          <c:order val="1"/>
          <c:tx>
            <c:strRef>
              <c:f>'2'!$AA$80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095-4AE5-BED6-70F3EAE2F99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095-4AE5-BED6-70F3EAE2F99C}"/>
              </c:ext>
            </c:extLst>
          </c:dPt>
          <c:dLbls>
            <c:dLbl>
              <c:idx val="0"/>
              <c:layout/>
              <c:tx>
                <c:rich>
                  <a:bodyPr/>
                  <a:lstStyle/>
                  <a:p>
                    <a:fld id="{399CF341-131E-4064-80E1-C1C6E6351303}"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095-4AE5-BED6-70F3EAE2F99C}"/>
                </c:ext>
              </c:extLst>
            </c:dLbl>
            <c:dLbl>
              <c:idx val="1"/>
              <c:layout/>
              <c:tx>
                <c:rich>
                  <a:bodyPr/>
                  <a:lstStyle/>
                  <a:p>
                    <a:fld id="{C69F59D8-8A00-43CA-87DA-87D4EBF6E4B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095-4AE5-BED6-70F3EAE2F99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'2'!$AB$66:$AC$66</c:f>
              <c:strCache>
                <c:ptCount val="2"/>
                <c:pt idx="0">
                  <c:v>Masculino</c:v>
                </c:pt>
                <c:pt idx="1">
                  <c:v>Femenino</c:v>
                </c:pt>
              </c:strCache>
            </c:strRef>
          </c:cat>
          <c:val>
            <c:numRef>
              <c:f>'2'!$AB$80:$AC$80</c:f>
              <c:numCache>
                <c:formatCode>0%</c:formatCode>
                <c:ptCount val="2"/>
                <c:pt idx="0">
                  <c:v>1</c:v>
                </c:pt>
                <c:pt idx="1">
                  <c:v>1</c:v>
                </c:pt>
              </c:numCache>
            </c:numRef>
          </c:val>
          <c:extLst>
            <c:ext xmlns:c15="http://schemas.microsoft.com/office/drawing/2012/chart" uri="{02D57815-91ED-43cb-92C2-25804820EDAC}">
              <c15:datalabelsRange>
                <c15:f>'2'!$AB$79:$AC$79</c15:f>
                <c15:dlblRangeCache>
                  <c:ptCount val="2"/>
                  <c:pt idx="0">
                    <c:v>41%</c:v>
                  </c:pt>
                  <c:pt idx="1">
                    <c:v>59%</c:v>
                  </c:pt>
                </c15:dlblRangeCache>
              </c15:datalabelsRange>
            </c:ext>
            <c:ext xmlns:c16="http://schemas.microsoft.com/office/drawing/2014/chart" uri="{C3380CC4-5D6E-409C-BE32-E72D297353CC}">
              <c16:uniqueId val="{00000009-B095-4AE5-BED6-70F3EAE2F99C}"/>
            </c:ext>
          </c:extLst>
        </c:ser>
        <c:dLbls>
          <c:showLegendKey val="0"/>
          <c:showVal val="0"/>
          <c:showCatName val="0"/>
          <c:showSerName val="0"/>
          <c:showPercent val="0"/>
          <c:showBubbleSize val="0"/>
        </c:dLbls>
        <c:gapWidth val="0"/>
        <c:overlap val="100"/>
        <c:axId val="467343488"/>
        <c:axId val="467350936"/>
      </c:barChart>
      <c:catAx>
        <c:axId val="4673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0936"/>
        <c:crosses val="autoZero"/>
        <c:auto val="1"/>
        <c:lblAlgn val="ctr"/>
        <c:lblOffset val="100"/>
        <c:noMultiLvlLbl val="0"/>
      </c:catAx>
      <c:valAx>
        <c:axId val="467350936"/>
        <c:scaling>
          <c:orientation val="minMax"/>
          <c:max val="1"/>
        </c:scaling>
        <c:delete val="1"/>
        <c:axPos val="l"/>
        <c:numFmt formatCode="0%" sourceLinked="1"/>
        <c:majorTickMark val="none"/>
        <c:minorTickMark val="none"/>
        <c:tickLblPos val="nextTo"/>
        <c:crossAx val="467343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2B73-41BE-B872-E85798454C9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2B73-41BE-B872-E85798454C9B}"/>
              </c:ext>
            </c:extLst>
          </c:dPt>
          <c:cat>
            <c:strRef>
              <c:f>'2'!$AB$66:$AC$66</c:f>
              <c:strCache>
                <c:ptCount val="2"/>
                <c:pt idx="0">
                  <c:v>Masculino</c:v>
                </c:pt>
                <c:pt idx="1">
                  <c:v>Femenino</c:v>
                </c:pt>
              </c:strCache>
            </c:strRef>
          </c:cat>
          <c:val>
            <c:numRef>
              <c:f>'2'!$AB$91:$AC$91</c:f>
              <c:numCache>
                <c:formatCode>0%</c:formatCode>
                <c:ptCount val="2"/>
                <c:pt idx="0">
                  <c:v>0.38639281129653402</c:v>
                </c:pt>
                <c:pt idx="1">
                  <c:v>0.61360718870346598</c:v>
                </c:pt>
              </c:numCache>
            </c:numRef>
          </c:val>
          <c:extLst>
            <c:ext xmlns:c16="http://schemas.microsoft.com/office/drawing/2014/chart" uri="{C3380CC4-5D6E-409C-BE32-E72D297353CC}">
              <c16:uniqueId val="{00000004-2B73-41BE-B872-E85798454C9B}"/>
            </c:ext>
          </c:extLst>
        </c:ser>
        <c:ser>
          <c:idx val="1"/>
          <c:order val="1"/>
          <c:tx>
            <c:strRef>
              <c:f>'2'!$AA$92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2B73-41BE-B872-E85798454C9B}"/>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2B73-41BE-B872-E85798454C9B}"/>
              </c:ext>
            </c:extLst>
          </c:dPt>
          <c:dLbls>
            <c:dLbl>
              <c:idx val="0"/>
              <c:layout/>
              <c:tx>
                <c:rich>
                  <a:bodyPr/>
                  <a:lstStyle/>
                  <a:p>
                    <a:fld id="{DD48E2F5-41AC-412E-9EFA-0FE7B1D043CB}"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2B73-41BE-B872-E85798454C9B}"/>
                </c:ext>
              </c:extLst>
            </c:dLbl>
            <c:dLbl>
              <c:idx val="1"/>
              <c:layout/>
              <c:tx>
                <c:rich>
                  <a:bodyPr/>
                  <a:lstStyle/>
                  <a:p>
                    <a:fld id="{99E14CA4-A4A8-4D11-B63A-C3212478E9E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B73-41BE-B872-E85798454C9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'2'!$AB$66:$AC$66</c:f>
              <c:strCache>
                <c:ptCount val="2"/>
                <c:pt idx="0">
                  <c:v>Masculino</c:v>
                </c:pt>
                <c:pt idx="1">
                  <c:v>Femenino</c:v>
                </c:pt>
              </c:strCache>
            </c:strRef>
          </c:cat>
          <c:val>
            <c:numRef>
              <c:f>'2'!$AB$92:$AC$92</c:f>
              <c:numCache>
                <c:formatCode>0%</c:formatCode>
                <c:ptCount val="2"/>
                <c:pt idx="0">
                  <c:v>1</c:v>
                </c:pt>
                <c:pt idx="1">
                  <c:v>1</c:v>
                </c:pt>
              </c:numCache>
            </c:numRef>
          </c:val>
          <c:extLst>
            <c:ext xmlns:c15="http://schemas.microsoft.com/office/drawing/2012/chart" uri="{02D57815-91ED-43cb-92C2-25804820EDAC}">
              <c15:datalabelsRange>
                <c15:f>'2'!$AB$91:$AC$91</c15:f>
                <c15:dlblRangeCache>
                  <c:ptCount val="2"/>
                  <c:pt idx="0">
                    <c:v>39%</c:v>
                  </c:pt>
                  <c:pt idx="1">
                    <c:v>61%</c:v>
                  </c:pt>
                </c15:dlblRangeCache>
              </c15:datalabelsRange>
            </c:ext>
            <c:ext xmlns:c16="http://schemas.microsoft.com/office/drawing/2014/chart" uri="{C3380CC4-5D6E-409C-BE32-E72D297353CC}">
              <c16:uniqueId val="{00000009-2B73-41BE-B872-E85798454C9B}"/>
            </c:ext>
          </c:extLst>
        </c:ser>
        <c:dLbls>
          <c:showLegendKey val="0"/>
          <c:showVal val="0"/>
          <c:showCatName val="0"/>
          <c:showSerName val="0"/>
          <c:showPercent val="0"/>
          <c:showBubbleSize val="0"/>
        </c:dLbls>
        <c:gapWidth val="0"/>
        <c:overlap val="100"/>
        <c:axId val="467344272"/>
        <c:axId val="467344664"/>
      </c:barChart>
      <c:catAx>
        <c:axId val="46734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44664"/>
        <c:crosses val="autoZero"/>
        <c:auto val="1"/>
        <c:lblAlgn val="ctr"/>
        <c:lblOffset val="100"/>
        <c:noMultiLvlLbl val="0"/>
      </c:catAx>
      <c:valAx>
        <c:axId val="467344664"/>
        <c:scaling>
          <c:orientation val="minMax"/>
          <c:max val="1"/>
        </c:scaling>
        <c:delete val="1"/>
        <c:axPos val="l"/>
        <c:numFmt formatCode="0%" sourceLinked="1"/>
        <c:majorTickMark val="none"/>
        <c:minorTickMark val="none"/>
        <c:tickLblPos val="nextTo"/>
        <c:crossAx val="467344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iec!$O$32</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5C59-4D12-B832-D823D0F6F1B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5C59-4D12-B832-D823D0F6F1BD}"/>
              </c:ext>
            </c:extLst>
          </c:dPt>
          <c:cat>
            <c:strRef>
              <c:f>iec!$P$13:$Q$13</c:f>
              <c:strCache>
                <c:ptCount val="2"/>
                <c:pt idx="0">
                  <c:v>Masculino</c:v>
                </c:pt>
                <c:pt idx="1">
                  <c:v>Femenino</c:v>
                </c:pt>
              </c:strCache>
            </c:strRef>
          </c:cat>
          <c:val>
            <c:numRef>
              <c:f>iec!$P$32:$Q$32</c:f>
              <c:numCache>
                <c:formatCode>0%</c:formatCode>
                <c:ptCount val="2"/>
                <c:pt idx="0">
                  <c:v>0.5256505576208178</c:v>
                </c:pt>
                <c:pt idx="1">
                  <c:v>0.47434944237918214</c:v>
                </c:pt>
              </c:numCache>
            </c:numRef>
          </c:val>
          <c:extLst>
            <c:ext xmlns:c16="http://schemas.microsoft.com/office/drawing/2014/chart" uri="{C3380CC4-5D6E-409C-BE32-E72D297353CC}">
              <c16:uniqueId val="{00000004-5C59-4D12-B832-D823D0F6F1BD}"/>
            </c:ext>
          </c:extLst>
        </c:ser>
        <c:ser>
          <c:idx val="1"/>
          <c:order val="1"/>
          <c:tx>
            <c:strRef>
              <c:f>iec!$O$33</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5C59-4D12-B832-D823D0F6F1BD}"/>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C59-4D12-B832-D823D0F6F1BD}"/>
              </c:ext>
            </c:extLst>
          </c:dPt>
          <c:dLbls>
            <c:dLbl>
              <c:idx val="0"/>
              <c:layout/>
              <c:tx>
                <c:rich>
                  <a:bodyPr/>
                  <a:lstStyle/>
                  <a:p>
                    <a:fld id="{941F2C13-3128-467C-853C-22BCD5394450}"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C59-4D12-B832-D823D0F6F1BD}"/>
                </c:ext>
              </c:extLst>
            </c:dLbl>
            <c:dLbl>
              <c:idx val="1"/>
              <c:layout/>
              <c:tx>
                <c:rich>
                  <a:bodyPr/>
                  <a:lstStyle/>
                  <a:p>
                    <a:fld id="{6AC8C34B-B444-4560-BC74-30A0E58362E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C59-4D12-B832-D823D0F6F1B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iec!$P$33:$Q$33</c:f>
              <c:numCache>
                <c:formatCode>0%</c:formatCode>
                <c:ptCount val="2"/>
                <c:pt idx="0">
                  <c:v>1</c:v>
                </c:pt>
                <c:pt idx="1">
                  <c:v>1</c:v>
                </c:pt>
              </c:numCache>
            </c:numRef>
          </c:val>
          <c:extLst>
            <c:ext xmlns:c15="http://schemas.microsoft.com/office/drawing/2012/chart" uri="{02D57815-91ED-43cb-92C2-25804820EDAC}">
              <c15:datalabelsRange>
                <c15:f>iec!$P$32:$Q$32</c15:f>
                <c15:dlblRangeCache>
                  <c:ptCount val="2"/>
                  <c:pt idx="0">
                    <c:v>53%</c:v>
                  </c:pt>
                  <c:pt idx="1">
                    <c:v>47%</c:v>
                  </c:pt>
                </c15:dlblRangeCache>
              </c15:datalabelsRange>
            </c:ext>
            <c:ext xmlns:c16="http://schemas.microsoft.com/office/drawing/2014/chart" uri="{C3380CC4-5D6E-409C-BE32-E72D297353CC}">
              <c16:uniqueId val="{00000009-5C59-4D12-B832-D823D0F6F1BD}"/>
            </c:ext>
          </c:extLst>
        </c:ser>
        <c:dLbls>
          <c:showLegendKey val="0"/>
          <c:showVal val="0"/>
          <c:showCatName val="0"/>
          <c:showSerName val="0"/>
          <c:showPercent val="0"/>
          <c:showBubbleSize val="0"/>
        </c:dLbls>
        <c:gapWidth val="0"/>
        <c:overlap val="100"/>
        <c:axId val="519740856"/>
        <c:axId val="519741248"/>
      </c:barChart>
      <c:catAx>
        <c:axId val="51974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9741248"/>
        <c:crosses val="autoZero"/>
        <c:auto val="1"/>
        <c:lblAlgn val="ctr"/>
        <c:lblOffset val="100"/>
        <c:noMultiLvlLbl val="0"/>
      </c:catAx>
      <c:valAx>
        <c:axId val="51974124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5197408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898-40E0-AD64-02D589CC3906}"/>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898-40E0-AD64-02D589CC3906}"/>
              </c:ext>
            </c:extLst>
          </c:dPt>
          <c:cat>
            <c:strRef>
              <c:f>'3'!$AB$66:$AC$66</c:f>
              <c:strCache>
                <c:ptCount val="2"/>
                <c:pt idx="0">
                  <c:v>Masculino</c:v>
                </c:pt>
                <c:pt idx="1">
                  <c:v>Femenino</c:v>
                </c:pt>
              </c:strCache>
            </c:strRef>
          </c:cat>
          <c:val>
            <c:numRef>
              <c:f>'3'!$AB$67:$AC$67</c:f>
              <c:numCache>
                <c:formatCode>0%</c:formatCode>
                <c:ptCount val="2"/>
                <c:pt idx="0">
                  <c:v>0.53296703296703296</c:v>
                </c:pt>
                <c:pt idx="1">
                  <c:v>0.46703296703296704</c:v>
                </c:pt>
              </c:numCache>
            </c:numRef>
          </c:val>
          <c:extLst>
            <c:ext xmlns:c16="http://schemas.microsoft.com/office/drawing/2014/chart" uri="{C3380CC4-5D6E-409C-BE32-E72D297353CC}">
              <c16:uniqueId val="{00000004-8898-40E0-AD64-02D589CC3906}"/>
            </c:ext>
          </c:extLst>
        </c:ser>
        <c:ser>
          <c:idx val="1"/>
          <c:order val="1"/>
          <c:tx>
            <c:strRef>
              <c:f>'3'!$AA$68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898-40E0-AD64-02D589CC3906}"/>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898-40E0-AD64-02D589CC3906}"/>
              </c:ext>
            </c:extLst>
          </c:dPt>
          <c:dLbls>
            <c:dLbl>
              <c:idx val="0"/>
              <c:layout/>
              <c:tx>
                <c:rich>
                  <a:bodyPr/>
                  <a:lstStyle/>
                  <a:p>
                    <a:fld id="{0F0B369B-6D8F-49BD-B478-5537DB22024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898-40E0-AD64-02D589CC3906}"/>
                </c:ext>
              </c:extLst>
            </c:dLbl>
            <c:dLbl>
              <c:idx val="1"/>
              <c:layout/>
              <c:tx>
                <c:rich>
                  <a:bodyPr/>
                  <a:lstStyle/>
                  <a:p>
                    <a:fld id="{240A3846-6E7C-4251-AA46-5D38F1B3280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898-40E0-AD64-02D589CC390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'3'!$AB$66:$AC$66</c:f>
              <c:strCache>
                <c:ptCount val="2"/>
                <c:pt idx="0">
                  <c:v>Masculino</c:v>
                </c:pt>
                <c:pt idx="1">
                  <c:v>Femenino</c:v>
                </c:pt>
              </c:strCache>
            </c:strRef>
          </c:cat>
          <c:val>
            <c:numRef>
              <c:f>'3'!$AB$68:$AC$68</c:f>
              <c:numCache>
                <c:formatCode>0%</c:formatCode>
                <c:ptCount val="2"/>
                <c:pt idx="0">
                  <c:v>1</c:v>
                </c:pt>
                <c:pt idx="1">
                  <c:v>1</c:v>
                </c:pt>
              </c:numCache>
            </c:numRef>
          </c:val>
          <c:extLst>
            <c:ext xmlns:c15="http://schemas.microsoft.com/office/drawing/2012/chart" uri="{02D57815-91ED-43cb-92C2-25804820EDAC}">
              <c15:datalabelsRange>
                <c15:f>'3'!$AB$67:$AC$67</c15:f>
                <c15:dlblRangeCache>
                  <c:ptCount val="2"/>
                  <c:pt idx="0">
                    <c:v>53%</c:v>
                  </c:pt>
                  <c:pt idx="1">
                    <c:v>47%</c:v>
                  </c:pt>
                </c15:dlblRangeCache>
              </c15:datalabelsRange>
            </c:ext>
            <c:ext xmlns:c16="http://schemas.microsoft.com/office/drawing/2014/chart" uri="{C3380CC4-5D6E-409C-BE32-E72D297353CC}">
              <c16:uniqueId val="{00000009-8898-40E0-AD64-02D589CC3906}"/>
            </c:ext>
          </c:extLst>
        </c:ser>
        <c:dLbls>
          <c:showLegendKey val="0"/>
          <c:showVal val="0"/>
          <c:showCatName val="0"/>
          <c:showSerName val="0"/>
          <c:showPercent val="0"/>
          <c:showBubbleSize val="0"/>
        </c:dLbls>
        <c:gapWidth val="0"/>
        <c:overlap val="100"/>
        <c:axId val="467354464"/>
        <c:axId val="467359168"/>
      </c:barChart>
      <c:catAx>
        <c:axId val="46735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9168"/>
        <c:crosses val="autoZero"/>
        <c:auto val="1"/>
        <c:lblAlgn val="ctr"/>
        <c:lblOffset val="100"/>
        <c:noMultiLvlLbl val="0"/>
      </c:catAx>
      <c:valAx>
        <c:axId val="467359168"/>
        <c:scaling>
          <c:orientation val="minMax"/>
          <c:max val="1"/>
        </c:scaling>
        <c:delete val="1"/>
        <c:axPos val="l"/>
        <c:numFmt formatCode="0%" sourceLinked="1"/>
        <c:majorTickMark val="none"/>
        <c:minorTickMark val="none"/>
        <c:tickLblPos val="nextTo"/>
        <c:crossAx val="4673544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925-40EC-9D41-42983B4B8D9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925-40EC-9D41-42983B4B8D91}"/>
              </c:ext>
            </c:extLst>
          </c:dPt>
          <c:cat>
            <c:strRef>
              <c:f>'3'!$AB$66:$AC$66</c:f>
              <c:strCache>
                <c:ptCount val="2"/>
                <c:pt idx="0">
                  <c:v>Masculino</c:v>
                </c:pt>
                <c:pt idx="1">
                  <c:v>Femenino</c:v>
                </c:pt>
              </c:strCache>
            </c:strRef>
          </c:cat>
          <c:val>
            <c:numRef>
              <c:f>'3'!$AB$79:$AC$79</c:f>
              <c:numCache>
                <c:formatCode>0%</c:formatCode>
                <c:ptCount val="2"/>
                <c:pt idx="0">
                  <c:v>0.6271186440677966</c:v>
                </c:pt>
                <c:pt idx="1">
                  <c:v>0.3728813559322034</c:v>
                </c:pt>
              </c:numCache>
            </c:numRef>
          </c:val>
          <c:extLst>
            <c:ext xmlns:c16="http://schemas.microsoft.com/office/drawing/2014/chart" uri="{C3380CC4-5D6E-409C-BE32-E72D297353CC}">
              <c16:uniqueId val="{00000004-8925-40EC-9D41-42983B4B8D91}"/>
            </c:ext>
          </c:extLst>
        </c:ser>
        <c:ser>
          <c:idx val="1"/>
          <c:order val="1"/>
          <c:tx>
            <c:strRef>
              <c:f>'3'!$AA$80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925-40EC-9D41-42983B4B8D91}"/>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925-40EC-9D41-42983B4B8D91}"/>
              </c:ext>
            </c:extLst>
          </c:dPt>
          <c:dLbls>
            <c:dLbl>
              <c:idx val="0"/>
              <c:layout/>
              <c:tx>
                <c:rich>
                  <a:bodyPr/>
                  <a:lstStyle/>
                  <a:p>
                    <a:fld id="{3A04595E-CBE0-4A13-B118-89C2FC1A4AC6}"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925-40EC-9D41-42983B4B8D91}"/>
                </c:ext>
              </c:extLst>
            </c:dLbl>
            <c:dLbl>
              <c:idx val="1"/>
              <c:layout/>
              <c:tx>
                <c:rich>
                  <a:bodyPr/>
                  <a:lstStyle/>
                  <a:p>
                    <a:fld id="{C86DBBF8-F5C1-4DEA-BA95-1327DD6824BE}"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925-40EC-9D41-42983B4B8D9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'3'!$AB$66:$AC$66</c:f>
              <c:strCache>
                <c:ptCount val="2"/>
                <c:pt idx="0">
                  <c:v>Masculino</c:v>
                </c:pt>
                <c:pt idx="1">
                  <c:v>Femenino</c:v>
                </c:pt>
              </c:strCache>
            </c:strRef>
          </c:cat>
          <c:val>
            <c:numRef>
              <c:f>'3'!$AB$80:$AC$80</c:f>
              <c:numCache>
                <c:formatCode>0%</c:formatCode>
                <c:ptCount val="2"/>
                <c:pt idx="0">
                  <c:v>1</c:v>
                </c:pt>
                <c:pt idx="1">
                  <c:v>1</c:v>
                </c:pt>
              </c:numCache>
            </c:numRef>
          </c:val>
          <c:extLst>
            <c:ext xmlns:c15="http://schemas.microsoft.com/office/drawing/2012/chart" uri="{02D57815-91ED-43cb-92C2-25804820EDAC}">
              <c15:datalabelsRange>
                <c15:f>'3'!$AB$79:$AC$79</c15:f>
                <c15:dlblRangeCache>
                  <c:ptCount val="2"/>
                  <c:pt idx="0">
                    <c:v>63%</c:v>
                  </c:pt>
                  <c:pt idx="1">
                    <c:v>37%</c:v>
                  </c:pt>
                </c15:dlblRangeCache>
              </c15:datalabelsRange>
            </c:ext>
            <c:ext xmlns:c16="http://schemas.microsoft.com/office/drawing/2014/chart" uri="{C3380CC4-5D6E-409C-BE32-E72D297353CC}">
              <c16:uniqueId val="{00000009-8925-40EC-9D41-42983B4B8D91}"/>
            </c:ext>
          </c:extLst>
        </c:ser>
        <c:dLbls>
          <c:showLegendKey val="0"/>
          <c:showVal val="0"/>
          <c:showCatName val="0"/>
          <c:showSerName val="0"/>
          <c:showPercent val="0"/>
          <c:showBubbleSize val="0"/>
        </c:dLbls>
        <c:gapWidth val="0"/>
        <c:overlap val="100"/>
        <c:axId val="467352112"/>
        <c:axId val="467356816"/>
      </c:barChart>
      <c:catAx>
        <c:axId val="46735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6816"/>
        <c:crosses val="autoZero"/>
        <c:auto val="1"/>
        <c:lblAlgn val="ctr"/>
        <c:lblOffset val="100"/>
        <c:noMultiLvlLbl val="0"/>
      </c:catAx>
      <c:valAx>
        <c:axId val="467356816"/>
        <c:scaling>
          <c:orientation val="minMax"/>
          <c:max val="1"/>
        </c:scaling>
        <c:delete val="1"/>
        <c:axPos val="l"/>
        <c:numFmt formatCode="0%" sourceLinked="1"/>
        <c:majorTickMark val="none"/>
        <c:minorTickMark val="none"/>
        <c:tickLblPos val="nextTo"/>
        <c:crossAx val="4673521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A53-4042-964A-98777A40494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A53-4042-964A-98777A404948}"/>
              </c:ext>
            </c:extLst>
          </c:dPt>
          <c:cat>
            <c:strRef>
              <c:f>'3'!$AB$66:$AC$66</c:f>
              <c:strCache>
                <c:ptCount val="2"/>
                <c:pt idx="0">
                  <c:v>Masculino</c:v>
                </c:pt>
                <c:pt idx="1">
                  <c:v>Femenino</c:v>
                </c:pt>
              </c:strCache>
            </c:strRef>
          </c:cat>
          <c:val>
            <c:numRef>
              <c:f>'3'!$AB$91:$AC$91</c:f>
              <c:numCache>
                <c:formatCode>0%</c:formatCode>
                <c:ptCount val="2"/>
                <c:pt idx="0">
                  <c:v>0.51284584980237158</c:v>
                </c:pt>
                <c:pt idx="1">
                  <c:v>0.48715415019762848</c:v>
                </c:pt>
              </c:numCache>
            </c:numRef>
          </c:val>
          <c:extLst>
            <c:ext xmlns:c16="http://schemas.microsoft.com/office/drawing/2014/chart" uri="{C3380CC4-5D6E-409C-BE32-E72D297353CC}">
              <c16:uniqueId val="{00000004-BA53-4042-964A-98777A404948}"/>
            </c:ext>
          </c:extLst>
        </c:ser>
        <c:ser>
          <c:idx val="1"/>
          <c:order val="1"/>
          <c:tx>
            <c:strRef>
              <c:f>'3'!$AA$92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A53-4042-964A-98777A404948}"/>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A53-4042-964A-98777A404948}"/>
              </c:ext>
            </c:extLst>
          </c:dPt>
          <c:dLbls>
            <c:dLbl>
              <c:idx val="0"/>
              <c:layout/>
              <c:tx>
                <c:rich>
                  <a:bodyPr/>
                  <a:lstStyle/>
                  <a:p>
                    <a:fld id="{E381FBAD-7F52-46D5-BE27-D655C927D764}"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A53-4042-964A-98777A404948}"/>
                </c:ext>
              </c:extLst>
            </c:dLbl>
            <c:dLbl>
              <c:idx val="1"/>
              <c:layout/>
              <c:tx>
                <c:rich>
                  <a:bodyPr/>
                  <a:lstStyle/>
                  <a:p>
                    <a:fld id="{91444B01-9196-4468-A69D-5173508603E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A53-4042-964A-98777A40494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'3'!$AB$66:$AC$66</c:f>
              <c:strCache>
                <c:ptCount val="2"/>
                <c:pt idx="0">
                  <c:v>Masculino</c:v>
                </c:pt>
                <c:pt idx="1">
                  <c:v>Femenino</c:v>
                </c:pt>
              </c:strCache>
            </c:strRef>
          </c:cat>
          <c:val>
            <c:numRef>
              <c:f>'3'!$AB$92:$AC$92</c:f>
              <c:numCache>
                <c:formatCode>0%</c:formatCode>
                <c:ptCount val="2"/>
                <c:pt idx="0">
                  <c:v>1</c:v>
                </c:pt>
                <c:pt idx="1">
                  <c:v>1</c:v>
                </c:pt>
              </c:numCache>
            </c:numRef>
          </c:val>
          <c:extLst>
            <c:ext xmlns:c15="http://schemas.microsoft.com/office/drawing/2012/chart" uri="{02D57815-91ED-43cb-92C2-25804820EDAC}">
              <c15:datalabelsRange>
                <c15:f>'3'!$AB$91:$AC$91</c15:f>
                <c15:dlblRangeCache>
                  <c:ptCount val="2"/>
                  <c:pt idx="0">
                    <c:v>51%</c:v>
                  </c:pt>
                  <c:pt idx="1">
                    <c:v>49%</c:v>
                  </c:pt>
                </c15:dlblRangeCache>
              </c15:datalabelsRange>
            </c:ext>
            <c:ext xmlns:c16="http://schemas.microsoft.com/office/drawing/2014/chart" uri="{C3380CC4-5D6E-409C-BE32-E72D297353CC}">
              <c16:uniqueId val="{00000009-BA53-4042-964A-98777A404948}"/>
            </c:ext>
          </c:extLst>
        </c:ser>
        <c:dLbls>
          <c:showLegendKey val="0"/>
          <c:showVal val="0"/>
          <c:showCatName val="0"/>
          <c:showSerName val="0"/>
          <c:showPercent val="0"/>
          <c:showBubbleSize val="0"/>
        </c:dLbls>
        <c:gapWidth val="0"/>
        <c:overlap val="100"/>
        <c:axId val="467363088"/>
        <c:axId val="467356032"/>
      </c:barChart>
      <c:catAx>
        <c:axId val="46736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6032"/>
        <c:crosses val="autoZero"/>
        <c:auto val="1"/>
        <c:lblAlgn val="ctr"/>
        <c:lblOffset val="100"/>
        <c:noMultiLvlLbl val="0"/>
      </c:catAx>
      <c:valAx>
        <c:axId val="467356032"/>
        <c:scaling>
          <c:orientation val="minMax"/>
          <c:max val="1"/>
        </c:scaling>
        <c:delete val="1"/>
        <c:axPos val="l"/>
        <c:numFmt formatCode="0%" sourceLinked="1"/>
        <c:majorTickMark val="none"/>
        <c:minorTickMark val="none"/>
        <c:tickLblPos val="nextTo"/>
        <c:crossAx val="467363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iec!$O$41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FFB-4D23-8819-954606D5A4DE}"/>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FFB-4D23-8819-954606D5A4DE}"/>
              </c:ext>
            </c:extLst>
          </c:dPt>
          <c:cat>
            <c:strRef>
              <c:f>iec!$P$13:$Q$13</c:f>
              <c:strCache>
                <c:ptCount val="2"/>
                <c:pt idx="0">
                  <c:v>Masculino</c:v>
                </c:pt>
                <c:pt idx="1">
                  <c:v>Femenino</c:v>
                </c:pt>
              </c:strCache>
            </c:strRef>
          </c:cat>
          <c:val>
            <c:numRef>
              <c:f>iec!$P$41:$Q$41</c:f>
              <c:numCache>
                <c:formatCode>0%</c:formatCode>
                <c:ptCount val="2"/>
                <c:pt idx="0">
                  <c:v>0.59004843681197705</c:v>
                </c:pt>
                <c:pt idx="1">
                  <c:v>0.40995156318802289</c:v>
                </c:pt>
              </c:numCache>
            </c:numRef>
          </c:val>
          <c:extLst>
            <c:ext xmlns:c16="http://schemas.microsoft.com/office/drawing/2014/chart" uri="{C3380CC4-5D6E-409C-BE32-E72D297353CC}">
              <c16:uniqueId val="{00000004-BFFB-4D23-8819-954606D5A4DE}"/>
            </c:ext>
          </c:extLst>
        </c:ser>
        <c:ser>
          <c:idx val="1"/>
          <c:order val="1"/>
          <c:tx>
            <c:strRef>
              <c:f>iec!$O$42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FFB-4D23-8819-954606D5A4DE}"/>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FFB-4D23-8819-954606D5A4DE}"/>
              </c:ext>
            </c:extLst>
          </c:dPt>
          <c:dLbls>
            <c:dLbl>
              <c:idx val="0"/>
              <c:layout/>
              <c:tx>
                <c:rich>
                  <a:bodyPr/>
                  <a:lstStyle/>
                  <a:p>
                    <a:fld id="{9B51D0B5-001F-4377-9C48-D0328C22E7F5}"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FFB-4D23-8819-954606D5A4DE}"/>
                </c:ext>
              </c:extLst>
            </c:dLbl>
            <c:dLbl>
              <c:idx val="1"/>
              <c:layout/>
              <c:tx>
                <c:rich>
                  <a:bodyPr/>
                  <a:lstStyle/>
                  <a:p>
                    <a:fld id="{E91E70DA-37B7-4AED-A7E8-A35EAC8B5CB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FFB-4D23-8819-954606D5A4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iec!$P$42:$Q$42</c:f>
              <c:numCache>
                <c:formatCode>0%</c:formatCode>
                <c:ptCount val="2"/>
                <c:pt idx="0">
                  <c:v>1</c:v>
                </c:pt>
                <c:pt idx="1">
                  <c:v>1</c:v>
                </c:pt>
              </c:numCache>
            </c:numRef>
          </c:val>
          <c:extLst>
            <c:ext xmlns:c15="http://schemas.microsoft.com/office/drawing/2012/chart" uri="{02D57815-91ED-43cb-92C2-25804820EDAC}">
              <c15:datalabelsRange>
                <c15:f>iec!$P$41:$Q$41</c15:f>
                <c15:dlblRangeCache>
                  <c:ptCount val="2"/>
                  <c:pt idx="0">
                    <c:v>59%</c:v>
                  </c:pt>
                  <c:pt idx="1">
                    <c:v>41%</c:v>
                  </c:pt>
                </c15:dlblRangeCache>
              </c15:datalabelsRange>
            </c:ext>
            <c:ext xmlns:c16="http://schemas.microsoft.com/office/drawing/2014/chart" uri="{C3380CC4-5D6E-409C-BE32-E72D297353CC}">
              <c16:uniqueId val="{00000009-BFFB-4D23-8819-954606D5A4DE}"/>
            </c:ext>
          </c:extLst>
        </c:ser>
        <c:dLbls>
          <c:showLegendKey val="0"/>
          <c:showVal val="0"/>
          <c:showCatName val="0"/>
          <c:showSerName val="0"/>
          <c:showPercent val="0"/>
          <c:showBubbleSize val="0"/>
        </c:dLbls>
        <c:gapWidth val="0"/>
        <c:overlap val="100"/>
        <c:axId val="509571808"/>
        <c:axId val="515839048"/>
      </c:barChart>
      <c:catAx>
        <c:axId val="5095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5839048"/>
        <c:crosses val="autoZero"/>
        <c:auto val="1"/>
        <c:lblAlgn val="ctr"/>
        <c:lblOffset val="100"/>
        <c:noMultiLvlLbl val="0"/>
      </c:catAx>
      <c:valAx>
        <c:axId val="51583904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509571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9A5-44B9-892F-65C376314EE9}"/>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9A5-44B9-892F-65C376314EE9}"/>
              </c:ext>
            </c:extLst>
          </c:dPt>
          <c:cat>
            <c:strRef>
              <c:f>'4'!$AB$66:$AC$66</c:f>
              <c:strCache>
                <c:ptCount val="2"/>
                <c:pt idx="0">
                  <c:v>Masculino</c:v>
                </c:pt>
                <c:pt idx="1">
                  <c:v>Femenino</c:v>
                </c:pt>
              </c:strCache>
            </c:strRef>
          </c:cat>
          <c:val>
            <c:numRef>
              <c:f>'4'!$AB$67:$AC$67</c:f>
              <c:numCache>
                <c:formatCode>0%</c:formatCode>
                <c:ptCount val="2"/>
                <c:pt idx="0">
                  <c:v>0.58489051931674885</c:v>
                </c:pt>
                <c:pt idx="1">
                  <c:v>0.41510948068325115</c:v>
                </c:pt>
              </c:numCache>
            </c:numRef>
          </c:val>
          <c:extLst>
            <c:ext xmlns:c16="http://schemas.microsoft.com/office/drawing/2014/chart" uri="{C3380CC4-5D6E-409C-BE32-E72D297353CC}">
              <c16:uniqueId val="{00000004-E9A5-44B9-892F-65C376314EE9}"/>
            </c:ext>
          </c:extLst>
        </c:ser>
        <c:ser>
          <c:idx val="1"/>
          <c:order val="1"/>
          <c:tx>
            <c:strRef>
              <c:f>'4'!$AA$68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9A5-44B9-892F-65C376314EE9}"/>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9A5-44B9-892F-65C376314EE9}"/>
              </c:ext>
            </c:extLst>
          </c:dPt>
          <c:dLbls>
            <c:dLbl>
              <c:idx val="0"/>
              <c:layout/>
              <c:tx>
                <c:rich>
                  <a:bodyPr/>
                  <a:lstStyle/>
                  <a:p>
                    <a:fld id="{840F76DB-D1B5-411D-9482-36D16D11114A}"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9A5-44B9-892F-65C376314EE9}"/>
                </c:ext>
              </c:extLst>
            </c:dLbl>
            <c:dLbl>
              <c:idx val="1"/>
              <c:layout/>
              <c:tx>
                <c:rich>
                  <a:bodyPr/>
                  <a:lstStyle/>
                  <a:p>
                    <a:fld id="{17411F83-94BA-4DC0-A5E7-6F908F7367A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9A5-44B9-892F-65C376314EE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'4'!$AB$66:$AC$66</c:f>
              <c:strCache>
                <c:ptCount val="2"/>
                <c:pt idx="0">
                  <c:v>Masculino</c:v>
                </c:pt>
                <c:pt idx="1">
                  <c:v>Femenino</c:v>
                </c:pt>
              </c:strCache>
            </c:strRef>
          </c:cat>
          <c:val>
            <c:numRef>
              <c:f>'4'!$AB$68:$AC$68</c:f>
              <c:numCache>
                <c:formatCode>0%</c:formatCode>
                <c:ptCount val="2"/>
                <c:pt idx="0">
                  <c:v>1</c:v>
                </c:pt>
                <c:pt idx="1">
                  <c:v>1</c:v>
                </c:pt>
              </c:numCache>
            </c:numRef>
          </c:val>
          <c:extLst>
            <c:ext xmlns:c15="http://schemas.microsoft.com/office/drawing/2012/chart" uri="{02D57815-91ED-43cb-92C2-25804820EDAC}">
              <c15:datalabelsRange>
                <c15:f>'4'!$AB$67:$AC$67</c15:f>
                <c15:dlblRangeCache>
                  <c:ptCount val="2"/>
                  <c:pt idx="0">
                    <c:v>58%</c:v>
                  </c:pt>
                  <c:pt idx="1">
                    <c:v>42%</c:v>
                  </c:pt>
                </c15:dlblRangeCache>
              </c15:datalabelsRange>
            </c:ext>
            <c:ext xmlns:c16="http://schemas.microsoft.com/office/drawing/2014/chart" uri="{C3380CC4-5D6E-409C-BE32-E72D297353CC}">
              <c16:uniqueId val="{00000009-E9A5-44B9-892F-65C376314EE9}"/>
            </c:ext>
          </c:extLst>
        </c:ser>
        <c:dLbls>
          <c:showLegendKey val="0"/>
          <c:showVal val="0"/>
          <c:showCatName val="0"/>
          <c:showSerName val="0"/>
          <c:showPercent val="0"/>
          <c:showBubbleSize val="0"/>
        </c:dLbls>
        <c:gapWidth val="0"/>
        <c:overlap val="100"/>
        <c:axId val="467352504"/>
        <c:axId val="467353288"/>
      </c:barChart>
      <c:catAx>
        <c:axId val="46735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3288"/>
        <c:crosses val="autoZero"/>
        <c:auto val="1"/>
        <c:lblAlgn val="ctr"/>
        <c:lblOffset val="100"/>
        <c:noMultiLvlLbl val="0"/>
      </c:catAx>
      <c:valAx>
        <c:axId val="467353288"/>
        <c:scaling>
          <c:orientation val="minMax"/>
          <c:max val="1"/>
        </c:scaling>
        <c:delete val="1"/>
        <c:axPos val="l"/>
        <c:numFmt formatCode="0%" sourceLinked="1"/>
        <c:majorTickMark val="none"/>
        <c:minorTickMark val="none"/>
        <c:tickLblPos val="nextTo"/>
        <c:crossAx val="4673525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a:t>Profesional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percentStacked"/>
        <c:varyColors val="0"/>
        <c:ser>
          <c:idx val="0"/>
          <c:order val="0"/>
          <c:tx>
            <c:strRef>
              <c:f>'Hoja2 (2)'!$J$160</c:f>
              <c:strCache>
                <c:ptCount val="1"/>
                <c:pt idx="0">
                  <c:v>CONTRATA</c:v>
                </c:pt>
              </c:strCache>
            </c:strRef>
          </c:tx>
          <c:spPr>
            <a:solidFill>
              <a:schemeClr val="accent5">
                <a:lumMod val="50000"/>
              </a:schemeClr>
            </a:solidFill>
            <a:ln>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(2)'!$I$161:$I$177</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(2)'!$J$161:$J$177</c:f>
              <c:numCache>
                <c:formatCode>General</c:formatCode>
                <c:ptCount val="17"/>
                <c:pt idx="0">
                  <c:v>21</c:v>
                </c:pt>
                <c:pt idx="1">
                  <c:v>17</c:v>
                </c:pt>
                <c:pt idx="2">
                  <c:v>13</c:v>
                </c:pt>
                <c:pt idx="3">
                  <c:v>18</c:v>
                </c:pt>
                <c:pt idx="4">
                  <c:v>58</c:v>
                </c:pt>
                <c:pt idx="5">
                  <c:v>84</c:v>
                </c:pt>
                <c:pt idx="6">
                  <c:v>40</c:v>
                </c:pt>
                <c:pt idx="7">
                  <c:v>72</c:v>
                </c:pt>
                <c:pt idx="8">
                  <c:v>124</c:v>
                </c:pt>
                <c:pt idx="9">
                  <c:v>58</c:v>
                </c:pt>
                <c:pt idx="10">
                  <c:v>75</c:v>
                </c:pt>
                <c:pt idx="11">
                  <c:v>166</c:v>
                </c:pt>
                <c:pt idx="12">
                  <c:v>71</c:v>
                </c:pt>
                <c:pt idx="13">
                  <c:v>112</c:v>
                </c:pt>
                <c:pt idx="14">
                  <c:v>48</c:v>
                </c:pt>
                <c:pt idx="15">
                  <c:v>13</c:v>
                </c:pt>
                <c:pt idx="16">
                  <c:v>176</c:v>
                </c:pt>
              </c:numCache>
            </c:numRef>
          </c:val>
          <c:extLst>
            <c:ext xmlns:c16="http://schemas.microsoft.com/office/drawing/2014/chart" uri="{C3380CC4-5D6E-409C-BE32-E72D297353CC}">
              <c16:uniqueId val="{00000000-4033-4FBC-8171-AB200AE51113}"/>
            </c:ext>
          </c:extLst>
        </c:ser>
        <c:ser>
          <c:idx val="1"/>
          <c:order val="1"/>
          <c:tx>
            <c:strRef>
              <c:f>'Hoja2 (2)'!$K$160</c:f>
              <c:strCache>
                <c:ptCount val="1"/>
                <c:pt idx="0">
                  <c:v>PLANTA</c:v>
                </c:pt>
              </c:strCache>
            </c:strRef>
          </c:tx>
          <c:spPr>
            <a:solidFill>
              <a:srgbClr val="C00000"/>
            </a:solidFill>
            <a:ln>
              <a:noFill/>
            </a:ln>
            <a:effectLst>
              <a:outerShdw blurRad="57150" dist="19050" dir="5400000" algn="ctr" rotWithShape="0">
                <a:srgbClr val="000000">
                  <a:alpha val="63000"/>
                </a:srgbClr>
              </a:outerShdw>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'Hoja2 (2)'!$I$161:$I$177</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(2)'!$K$161:$K$177</c:f>
              <c:numCache>
                <c:formatCode>General</c:formatCode>
                <c:ptCount val="17"/>
                <c:pt idx="0">
                  <c:v>1</c:v>
                </c:pt>
                <c:pt idx="1">
                  <c:v>0</c:v>
                </c:pt>
                <c:pt idx="2">
                  <c:v>0</c:v>
                </c:pt>
                <c:pt idx="3">
                  <c:v>0</c:v>
                </c:pt>
                <c:pt idx="4">
                  <c:v>3</c:v>
                </c:pt>
                <c:pt idx="5">
                  <c:v>3</c:v>
                </c:pt>
                <c:pt idx="6">
                  <c:v>2</c:v>
                </c:pt>
                <c:pt idx="7">
                  <c:v>4</c:v>
                </c:pt>
                <c:pt idx="8">
                  <c:v>11</c:v>
                </c:pt>
                <c:pt idx="9">
                  <c:v>3</c:v>
                </c:pt>
                <c:pt idx="10">
                  <c:v>4</c:v>
                </c:pt>
                <c:pt idx="11">
                  <c:v>9</c:v>
                </c:pt>
                <c:pt idx="12">
                  <c:v>4</c:v>
                </c:pt>
                <c:pt idx="13">
                  <c:v>7</c:v>
                </c:pt>
                <c:pt idx="14">
                  <c:v>0</c:v>
                </c:pt>
                <c:pt idx="15">
                  <c:v>2</c:v>
                </c:pt>
                <c:pt idx="16">
                  <c:v>5</c:v>
                </c:pt>
              </c:numCache>
            </c:numRef>
          </c:val>
          <c:extLst>
            <c:ext xmlns:c16="http://schemas.microsoft.com/office/drawing/2014/chart" uri="{C3380CC4-5D6E-409C-BE32-E72D297353CC}">
              <c16:uniqueId val="{00000001-4033-4FBC-8171-AB200AE51113}"/>
            </c:ext>
          </c:extLst>
        </c:ser>
        <c:ser>
          <c:idx val="2"/>
          <c:order val="2"/>
          <c:tx>
            <c:strRef>
              <c:f>'Hoja2 (2)'!$L$160</c:f>
              <c:strCache>
                <c:ptCount val="1"/>
                <c:pt idx="0">
                  <c:v>Suplente</c:v>
                </c:pt>
              </c:strCache>
            </c:strRef>
          </c:tx>
          <c:spPr>
            <a:solidFill>
              <a:srgbClr val="92D050"/>
            </a:solidFill>
            <a:ln w="25400">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(2)'!$I$161:$I$177</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(2)'!$L$161:$L$177</c:f>
              <c:numCache>
                <c:formatCode>General</c:formatCode>
                <c:ptCount val="17"/>
                <c:pt idx="0">
                  <c:v>0</c:v>
                </c:pt>
                <c:pt idx="1">
                  <c:v>0</c:v>
                </c:pt>
                <c:pt idx="2">
                  <c:v>0</c:v>
                </c:pt>
                <c:pt idx="3">
                  <c:v>0</c:v>
                </c:pt>
                <c:pt idx="4">
                  <c:v>0</c:v>
                </c:pt>
                <c:pt idx="5">
                  <c:v>0</c:v>
                </c:pt>
                <c:pt idx="6">
                  <c:v>2</c:v>
                </c:pt>
                <c:pt idx="7">
                  <c:v>0</c:v>
                </c:pt>
                <c:pt idx="8">
                  <c:v>1</c:v>
                </c:pt>
                <c:pt idx="9">
                  <c:v>1</c:v>
                </c:pt>
                <c:pt idx="10">
                  <c:v>1</c:v>
                </c:pt>
                <c:pt idx="11">
                  <c:v>0</c:v>
                </c:pt>
                <c:pt idx="12">
                  <c:v>0</c:v>
                </c:pt>
                <c:pt idx="13">
                  <c:v>0</c:v>
                </c:pt>
                <c:pt idx="14">
                  <c:v>0</c:v>
                </c:pt>
                <c:pt idx="15">
                  <c:v>2</c:v>
                </c:pt>
                <c:pt idx="16">
                  <c:v>4</c:v>
                </c:pt>
              </c:numCache>
            </c:numRef>
          </c:val>
          <c:extLst>
            <c:ext xmlns:c16="http://schemas.microsoft.com/office/drawing/2014/chart" uri="{C3380CC4-5D6E-409C-BE32-E72D297353CC}">
              <c16:uniqueId val="{00000002-4033-4FBC-8171-AB200AE51113}"/>
            </c:ext>
          </c:extLst>
        </c:ser>
        <c:dLbls>
          <c:showLegendKey val="0"/>
          <c:showVal val="0"/>
          <c:showCatName val="0"/>
          <c:showSerName val="0"/>
          <c:showPercent val="0"/>
          <c:showBubbleSize val="0"/>
        </c:dLbls>
        <c:gapWidth val="269"/>
        <c:overlap val="100"/>
        <c:axId val="724367128"/>
        <c:axId val="724364384"/>
      </c:barChart>
      <c:valAx>
        <c:axId val="7243643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24367128"/>
        <c:crosses val="max"/>
        <c:crossBetween val="between"/>
      </c:valAx>
      <c:catAx>
        <c:axId val="7243671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243643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FBF-49E4-A082-84E76482BB9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FBF-49E4-A082-84E76482BB97}"/>
              </c:ext>
            </c:extLst>
          </c:dPt>
          <c:cat>
            <c:strRef>
              <c:f>'4'!$AB$66:$AC$66</c:f>
              <c:strCache>
                <c:ptCount val="2"/>
                <c:pt idx="0">
                  <c:v>Masculino</c:v>
                </c:pt>
                <c:pt idx="1">
                  <c:v>Femenino</c:v>
                </c:pt>
              </c:strCache>
            </c:strRef>
          </c:cat>
          <c:val>
            <c:numRef>
              <c:f>'4'!$AB$79:$AC$79</c:f>
              <c:numCache>
                <c:formatCode>0%</c:formatCode>
                <c:ptCount val="2"/>
                <c:pt idx="0">
                  <c:v>0.66752577319587625</c:v>
                </c:pt>
                <c:pt idx="1">
                  <c:v>0.3324742268041237</c:v>
                </c:pt>
              </c:numCache>
            </c:numRef>
          </c:val>
          <c:extLst>
            <c:ext xmlns:c16="http://schemas.microsoft.com/office/drawing/2014/chart" uri="{C3380CC4-5D6E-409C-BE32-E72D297353CC}">
              <c16:uniqueId val="{00000004-EFBF-49E4-A082-84E76482BB97}"/>
            </c:ext>
          </c:extLst>
        </c:ser>
        <c:ser>
          <c:idx val="1"/>
          <c:order val="1"/>
          <c:tx>
            <c:strRef>
              <c:f>'4'!$AA$80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FBF-49E4-A082-84E76482BB97}"/>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FBF-49E4-A082-84E76482BB97}"/>
              </c:ext>
            </c:extLst>
          </c:dPt>
          <c:dLbls>
            <c:dLbl>
              <c:idx val="0"/>
              <c:layout/>
              <c:tx>
                <c:rich>
                  <a:bodyPr/>
                  <a:lstStyle/>
                  <a:p>
                    <a:fld id="{B5B4B003-99EB-48A8-B85A-E841C8FACB71}"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FBF-49E4-A082-84E76482BB97}"/>
                </c:ext>
              </c:extLst>
            </c:dLbl>
            <c:dLbl>
              <c:idx val="1"/>
              <c:layout/>
              <c:tx>
                <c:rich>
                  <a:bodyPr/>
                  <a:lstStyle/>
                  <a:p>
                    <a:fld id="{6E616A02-ECBE-470F-8CB0-70F737C61050}"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FBF-49E4-A082-84E76482BB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'4'!$AB$66:$AC$66</c:f>
              <c:strCache>
                <c:ptCount val="2"/>
                <c:pt idx="0">
                  <c:v>Masculino</c:v>
                </c:pt>
                <c:pt idx="1">
                  <c:v>Femenino</c:v>
                </c:pt>
              </c:strCache>
            </c:strRef>
          </c:cat>
          <c:val>
            <c:numRef>
              <c:f>'4'!$AB$80:$AC$80</c:f>
              <c:numCache>
                <c:formatCode>0%</c:formatCode>
                <c:ptCount val="2"/>
                <c:pt idx="0">
                  <c:v>1</c:v>
                </c:pt>
                <c:pt idx="1">
                  <c:v>1</c:v>
                </c:pt>
              </c:numCache>
            </c:numRef>
          </c:val>
          <c:extLst>
            <c:ext xmlns:c15="http://schemas.microsoft.com/office/drawing/2012/chart" uri="{02D57815-91ED-43cb-92C2-25804820EDAC}">
              <c15:datalabelsRange>
                <c15:f>'4'!$AB$79:$AC$79</c15:f>
                <c15:dlblRangeCache>
                  <c:ptCount val="2"/>
                  <c:pt idx="0">
                    <c:v>67%</c:v>
                  </c:pt>
                  <c:pt idx="1">
                    <c:v>33%</c:v>
                  </c:pt>
                </c15:dlblRangeCache>
              </c15:datalabelsRange>
            </c:ext>
            <c:ext xmlns:c16="http://schemas.microsoft.com/office/drawing/2014/chart" uri="{C3380CC4-5D6E-409C-BE32-E72D297353CC}">
              <c16:uniqueId val="{00000009-EFBF-49E4-A082-84E76482BB97}"/>
            </c:ext>
          </c:extLst>
        </c:ser>
        <c:dLbls>
          <c:showLegendKey val="0"/>
          <c:showVal val="0"/>
          <c:showCatName val="0"/>
          <c:showSerName val="0"/>
          <c:showPercent val="0"/>
          <c:showBubbleSize val="0"/>
        </c:dLbls>
        <c:gapWidth val="0"/>
        <c:overlap val="100"/>
        <c:axId val="467360344"/>
        <c:axId val="467357600"/>
      </c:barChart>
      <c:catAx>
        <c:axId val="46736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7600"/>
        <c:crosses val="autoZero"/>
        <c:auto val="1"/>
        <c:lblAlgn val="ctr"/>
        <c:lblOffset val="100"/>
        <c:noMultiLvlLbl val="0"/>
      </c:catAx>
      <c:valAx>
        <c:axId val="467357600"/>
        <c:scaling>
          <c:orientation val="minMax"/>
          <c:max val="1"/>
        </c:scaling>
        <c:delete val="1"/>
        <c:axPos val="l"/>
        <c:numFmt formatCode="0%" sourceLinked="1"/>
        <c:majorTickMark val="none"/>
        <c:minorTickMark val="none"/>
        <c:tickLblPos val="nextTo"/>
        <c:crossAx val="4673603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9BF-4F2A-9EEA-955AE382B51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9BF-4F2A-9EEA-955AE382B511}"/>
              </c:ext>
            </c:extLst>
          </c:dPt>
          <c:cat>
            <c:strRef>
              <c:f>'4'!$AB$66:$AC$66</c:f>
              <c:strCache>
                <c:ptCount val="2"/>
                <c:pt idx="0">
                  <c:v>Masculino</c:v>
                </c:pt>
                <c:pt idx="1">
                  <c:v>Femenino</c:v>
                </c:pt>
              </c:strCache>
            </c:strRef>
          </c:cat>
          <c:val>
            <c:numRef>
              <c:f>'4'!$AB$91:$AC$91</c:f>
              <c:numCache>
                <c:formatCode>0%</c:formatCode>
                <c:ptCount val="2"/>
                <c:pt idx="0">
                  <c:v>0.54937640564301782</c:v>
                </c:pt>
                <c:pt idx="1">
                  <c:v>0.45062359435698224</c:v>
                </c:pt>
              </c:numCache>
            </c:numRef>
          </c:val>
          <c:extLst>
            <c:ext xmlns:c16="http://schemas.microsoft.com/office/drawing/2014/chart" uri="{C3380CC4-5D6E-409C-BE32-E72D297353CC}">
              <c16:uniqueId val="{00000004-E9BF-4F2A-9EEA-955AE382B511}"/>
            </c:ext>
          </c:extLst>
        </c:ser>
        <c:ser>
          <c:idx val="1"/>
          <c:order val="1"/>
          <c:tx>
            <c:strRef>
              <c:f>'4'!$AA$92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9BF-4F2A-9EEA-955AE382B511}"/>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9BF-4F2A-9EEA-955AE382B511}"/>
              </c:ext>
            </c:extLst>
          </c:dPt>
          <c:dLbls>
            <c:dLbl>
              <c:idx val="0"/>
              <c:layout/>
              <c:tx>
                <c:rich>
                  <a:bodyPr/>
                  <a:lstStyle/>
                  <a:p>
                    <a:fld id="{5FB470D2-E709-42E8-8C1D-B59075074C34}"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9BF-4F2A-9EEA-955AE382B511}"/>
                </c:ext>
              </c:extLst>
            </c:dLbl>
            <c:dLbl>
              <c:idx val="1"/>
              <c:layout/>
              <c:tx>
                <c:rich>
                  <a:bodyPr/>
                  <a:lstStyle/>
                  <a:p>
                    <a:fld id="{DAD44D07-4A30-47FB-B6B3-16FC80B63D1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9BF-4F2A-9EEA-955AE382B51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'4'!$AB$66:$AC$66</c:f>
              <c:strCache>
                <c:ptCount val="2"/>
                <c:pt idx="0">
                  <c:v>Masculino</c:v>
                </c:pt>
                <c:pt idx="1">
                  <c:v>Femenino</c:v>
                </c:pt>
              </c:strCache>
            </c:strRef>
          </c:cat>
          <c:val>
            <c:numRef>
              <c:f>'4'!$AB$92:$AC$92</c:f>
              <c:numCache>
                <c:formatCode>0%</c:formatCode>
                <c:ptCount val="2"/>
                <c:pt idx="0">
                  <c:v>1</c:v>
                </c:pt>
                <c:pt idx="1">
                  <c:v>1</c:v>
                </c:pt>
              </c:numCache>
            </c:numRef>
          </c:val>
          <c:extLst>
            <c:ext xmlns:c15="http://schemas.microsoft.com/office/drawing/2012/chart" uri="{02D57815-91ED-43cb-92C2-25804820EDAC}">
              <c15:datalabelsRange>
                <c15:f>'4'!$AB$91:$AC$91</c15:f>
                <c15:dlblRangeCache>
                  <c:ptCount val="2"/>
                  <c:pt idx="0">
                    <c:v>55%</c:v>
                  </c:pt>
                  <c:pt idx="1">
                    <c:v>45%</c:v>
                  </c:pt>
                </c15:dlblRangeCache>
              </c15:datalabelsRange>
            </c:ext>
            <c:ext xmlns:c16="http://schemas.microsoft.com/office/drawing/2014/chart" uri="{C3380CC4-5D6E-409C-BE32-E72D297353CC}">
              <c16:uniqueId val="{00000009-E9BF-4F2A-9EEA-955AE382B511}"/>
            </c:ext>
          </c:extLst>
        </c:ser>
        <c:dLbls>
          <c:showLegendKey val="0"/>
          <c:showVal val="0"/>
          <c:showCatName val="0"/>
          <c:showSerName val="0"/>
          <c:showPercent val="0"/>
          <c:showBubbleSize val="0"/>
        </c:dLbls>
        <c:gapWidth val="0"/>
        <c:overlap val="100"/>
        <c:axId val="467357992"/>
        <c:axId val="467358384"/>
      </c:barChart>
      <c:catAx>
        <c:axId val="46735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58384"/>
        <c:crosses val="autoZero"/>
        <c:auto val="1"/>
        <c:lblAlgn val="ctr"/>
        <c:lblOffset val="100"/>
        <c:noMultiLvlLbl val="0"/>
      </c:catAx>
      <c:valAx>
        <c:axId val="467358384"/>
        <c:scaling>
          <c:orientation val="minMax"/>
          <c:max val="1"/>
        </c:scaling>
        <c:delete val="1"/>
        <c:axPos val="l"/>
        <c:numFmt formatCode="0%" sourceLinked="1"/>
        <c:majorTickMark val="none"/>
        <c:minorTickMark val="none"/>
        <c:tickLblPos val="nextTo"/>
        <c:crossAx val="4673579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iec!$O$50</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414-4B76-9291-9C706CDA80B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414-4B76-9291-9C706CDA80B8}"/>
              </c:ext>
            </c:extLst>
          </c:dPt>
          <c:cat>
            <c:strRef>
              <c:f>iec!$P$13:$Q$13</c:f>
              <c:strCache>
                <c:ptCount val="2"/>
                <c:pt idx="0">
                  <c:v>Masculino</c:v>
                </c:pt>
                <c:pt idx="1">
                  <c:v>Femenino</c:v>
                </c:pt>
              </c:strCache>
            </c:strRef>
          </c:cat>
          <c:val>
            <c:numRef>
              <c:f>iec!$P$50:$Q$50</c:f>
              <c:numCache>
                <c:formatCode>0%</c:formatCode>
                <c:ptCount val="2"/>
                <c:pt idx="0">
                  <c:v>0.61458579183384465</c:v>
                </c:pt>
                <c:pt idx="1">
                  <c:v>0.38541420816615529</c:v>
                </c:pt>
              </c:numCache>
            </c:numRef>
          </c:val>
          <c:extLst>
            <c:ext xmlns:c16="http://schemas.microsoft.com/office/drawing/2014/chart" uri="{C3380CC4-5D6E-409C-BE32-E72D297353CC}">
              <c16:uniqueId val="{00000004-B414-4B76-9291-9C706CDA80B8}"/>
            </c:ext>
          </c:extLst>
        </c:ser>
        <c:ser>
          <c:idx val="1"/>
          <c:order val="1"/>
          <c:tx>
            <c:strRef>
              <c:f>iec!$O$51</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414-4B76-9291-9C706CDA80B8}"/>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414-4B76-9291-9C706CDA80B8}"/>
              </c:ext>
            </c:extLst>
          </c:dPt>
          <c:dLbls>
            <c:dLbl>
              <c:idx val="0"/>
              <c:layout/>
              <c:tx>
                <c:rich>
                  <a:bodyPr/>
                  <a:lstStyle/>
                  <a:p>
                    <a:fld id="{90CB4427-C021-4C97-B904-992E33481D71}"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414-4B76-9291-9C706CDA80B8}"/>
                </c:ext>
              </c:extLst>
            </c:dLbl>
            <c:dLbl>
              <c:idx val="1"/>
              <c:layout/>
              <c:tx>
                <c:rich>
                  <a:bodyPr/>
                  <a:lstStyle/>
                  <a:p>
                    <a:fld id="{4A002551-D951-410C-A3BA-9F77BB9A4824}"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414-4B76-9291-9C706CDA80B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iec!$P$51:$Q$51</c:f>
              <c:numCache>
                <c:formatCode>0%</c:formatCode>
                <c:ptCount val="2"/>
                <c:pt idx="0">
                  <c:v>1</c:v>
                </c:pt>
                <c:pt idx="1">
                  <c:v>1</c:v>
                </c:pt>
              </c:numCache>
            </c:numRef>
          </c:val>
          <c:extLst>
            <c:ext xmlns:c15="http://schemas.microsoft.com/office/drawing/2012/chart" uri="{02D57815-91ED-43cb-92C2-25804820EDAC}">
              <c15:datalabelsRange>
                <c15:f>iec!$P$50:$Q$50</c15:f>
                <c15:dlblRangeCache>
                  <c:ptCount val="2"/>
                  <c:pt idx="0">
                    <c:v>61%</c:v>
                  </c:pt>
                  <c:pt idx="1">
                    <c:v>39%</c:v>
                  </c:pt>
                </c15:dlblRangeCache>
              </c15:datalabelsRange>
            </c:ext>
            <c:ext xmlns:c16="http://schemas.microsoft.com/office/drawing/2014/chart" uri="{C3380CC4-5D6E-409C-BE32-E72D297353CC}">
              <c16:uniqueId val="{00000009-B414-4B76-9291-9C706CDA80B8}"/>
            </c:ext>
          </c:extLst>
        </c:ser>
        <c:dLbls>
          <c:showLegendKey val="0"/>
          <c:showVal val="0"/>
          <c:showCatName val="0"/>
          <c:showSerName val="0"/>
          <c:showPercent val="0"/>
          <c:showBubbleSize val="0"/>
        </c:dLbls>
        <c:gapWidth val="0"/>
        <c:overlap val="100"/>
        <c:axId val="435903992"/>
        <c:axId val="435906736"/>
      </c:barChart>
      <c:catAx>
        <c:axId val="43590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35906736"/>
        <c:crosses val="autoZero"/>
        <c:auto val="1"/>
        <c:lblAlgn val="ctr"/>
        <c:lblOffset val="100"/>
        <c:noMultiLvlLbl val="0"/>
      </c:catAx>
      <c:valAx>
        <c:axId val="435906736"/>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359039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3280-4332-BAC6-382F009461B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3280-4332-BAC6-382F009461BA}"/>
              </c:ext>
            </c:extLst>
          </c:dPt>
          <c:cat>
            <c:strRef>
              <c:f>'5'!$AB$66:$AC$66</c:f>
              <c:strCache>
                <c:ptCount val="2"/>
                <c:pt idx="0">
                  <c:v>Masculino</c:v>
                </c:pt>
                <c:pt idx="1">
                  <c:v>Femenino</c:v>
                </c:pt>
              </c:strCache>
            </c:strRef>
          </c:cat>
          <c:val>
            <c:numRef>
              <c:f>'5'!$AB$67:$AC$67</c:f>
              <c:numCache>
                <c:formatCode>0%</c:formatCode>
                <c:ptCount val="2"/>
                <c:pt idx="0">
                  <c:v>0.61292009938537984</c:v>
                </c:pt>
                <c:pt idx="1">
                  <c:v>0.38707990061462011</c:v>
                </c:pt>
              </c:numCache>
            </c:numRef>
          </c:val>
          <c:extLst>
            <c:ext xmlns:c16="http://schemas.microsoft.com/office/drawing/2014/chart" uri="{C3380CC4-5D6E-409C-BE32-E72D297353CC}">
              <c16:uniqueId val="{00000004-3280-4332-BAC6-382F009461BA}"/>
            </c:ext>
          </c:extLst>
        </c:ser>
        <c:ser>
          <c:idx val="1"/>
          <c:order val="1"/>
          <c:tx>
            <c:strRef>
              <c:f>'5'!$AA$68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3280-4332-BAC6-382F009461BA}"/>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3280-4332-BAC6-382F009461BA}"/>
              </c:ext>
            </c:extLst>
          </c:dPt>
          <c:dLbls>
            <c:dLbl>
              <c:idx val="0"/>
              <c:layout/>
              <c:tx>
                <c:rich>
                  <a:bodyPr/>
                  <a:lstStyle/>
                  <a:p>
                    <a:fld id="{65156E90-9110-4766-8FEA-0B54FF8CFB36}"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3280-4332-BAC6-382F009461BA}"/>
                </c:ext>
              </c:extLst>
            </c:dLbl>
            <c:dLbl>
              <c:idx val="1"/>
              <c:layout/>
              <c:tx>
                <c:rich>
                  <a:bodyPr/>
                  <a:lstStyle/>
                  <a:p>
                    <a:fld id="{E92E1166-9390-435F-B3E0-E764B0118B8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3280-4332-BAC6-382F009461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'5'!$AB$66:$AC$66</c:f>
              <c:strCache>
                <c:ptCount val="2"/>
                <c:pt idx="0">
                  <c:v>Masculino</c:v>
                </c:pt>
                <c:pt idx="1">
                  <c:v>Femenino</c:v>
                </c:pt>
              </c:strCache>
            </c:strRef>
          </c:cat>
          <c:val>
            <c:numRef>
              <c:f>'5'!$AB$68:$AC$68</c:f>
              <c:numCache>
                <c:formatCode>0%</c:formatCode>
                <c:ptCount val="2"/>
                <c:pt idx="0">
                  <c:v>1</c:v>
                </c:pt>
                <c:pt idx="1">
                  <c:v>1</c:v>
                </c:pt>
              </c:numCache>
            </c:numRef>
          </c:val>
          <c:extLst>
            <c:ext xmlns:c15="http://schemas.microsoft.com/office/drawing/2012/chart" uri="{02D57815-91ED-43cb-92C2-25804820EDAC}">
              <c15:datalabelsRange>
                <c15:f>'5'!$AB$67:$AC$67</c15:f>
                <c15:dlblRangeCache>
                  <c:ptCount val="2"/>
                  <c:pt idx="0">
                    <c:v>61%</c:v>
                  </c:pt>
                  <c:pt idx="1">
                    <c:v>39%</c:v>
                  </c:pt>
                </c15:dlblRangeCache>
              </c15:datalabelsRange>
            </c:ext>
            <c:ext xmlns:c16="http://schemas.microsoft.com/office/drawing/2014/chart" uri="{C3380CC4-5D6E-409C-BE32-E72D297353CC}">
              <c16:uniqueId val="{00000009-3280-4332-BAC6-382F009461BA}"/>
            </c:ext>
          </c:extLst>
        </c:ser>
        <c:dLbls>
          <c:showLegendKey val="0"/>
          <c:showVal val="0"/>
          <c:showCatName val="0"/>
          <c:showSerName val="0"/>
          <c:showPercent val="0"/>
          <c:showBubbleSize val="0"/>
        </c:dLbls>
        <c:gapWidth val="0"/>
        <c:overlap val="100"/>
        <c:axId val="467373280"/>
        <c:axId val="467367792"/>
      </c:barChart>
      <c:catAx>
        <c:axId val="4673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67792"/>
        <c:crosses val="autoZero"/>
        <c:auto val="1"/>
        <c:lblAlgn val="ctr"/>
        <c:lblOffset val="100"/>
        <c:noMultiLvlLbl val="0"/>
      </c:catAx>
      <c:valAx>
        <c:axId val="467367792"/>
        <c:scaling>
          <c:orientation val="minMax"/>
          <c:max val="1"/>
        </c:scaling>
        <c:delete val="1"/>
        <c:axPos val="l"/>
        <c:numFmt formatCode="0%" sourceLinked="1"/>
        <c:majorTickMark val="none"/>
        <c:minorTickMark val="none"/>
        <c:tickLblPos val="nextTo"/>
        <c:crossAx val="467373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3137-417E-B7B9-1E49DE0EC46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3137-417E-B7B9-1E49DE0EC46C}"/>
              </c:ext>
            </c:extLst>
          </c:dPt>
          <c:cat>
            <c:strRef>
              <c:f>'5'!$AB$66:$AC$66</c:f>
              <c:strCache>
                <c:ptCount val="2"/>
                <c:pt idx="0">
                  <c:v>Masculino</c:v>
                </c:pt>
                <c:pt idx="1">
                  <c:v>Femenino</c:v>
                </c:pt>
              </c:strCache>
            </c:strRef>
          </c:cat>
          <c:val>
            <c:numRef>
              <c:f>'5'!$AB$79:$AC$79</c:f>
              <c:numCache>
                <c:formatCode>0%</c:formatCode>
                <c:ptCount val="2"/>
                <c:pt idx="0">
                  <c:v>0.65891741845940321</c:v>
                </c:pt>
                <c:pt idx="1">
                  <c:v>0.34108258154059679</c:v>
                </c:pt>
              </c:numCache>
            </c:numRef>
          </c:val>
          <c:extLst>
            <c:ext xmlns:c16="http://schemas.microsoft.com/office/drawing/2014/chart" uri="{C3380CC4-5D6E-409C-BE32-E72D297353CC}">
              <c16:uniqueId val="{00000004-3137-417E-B7B9-1E49DE0EC46C}"/>
            </c:ext>
          </c:extLst>
        </c:ser>
        <c:ser>
          <c:idx val="1"/>
          <c:order val="1"/>
          <c:tx>
            <c:strRef>
              <c:f>'5'!$AA$80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3137-417E-B7B9-1E49DE0EC46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3137-417E-B7B9-1E49DE0EC46C}"/>
              </c:ext>
            </c:extLst>
          </c:dPt>
          <c:dLbls>
            <c:dLbl>
              <c:idx val="0"/>
              <c:layout/>
              <c:tx>
                <c:rich>
                  <a:bodyPr/>
                  <a:lstStyle/>
                  <a:p>
                    <a:fld id="{184AA49D-3922-49A2-99FB-40D268F801F9}"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3137-417E-B7B9-1E49DE0EC46C}"/>
                </c:ext>
              </c:extLst>
            </c:dLbl>
            <c:dLbl>
              <c:idx val="1"/>
              <c:layout/>
              <c:tx>
                <c:rich>
                  <a:bodyPr/>
                  <a:lstStyle/>
                  <a:p>
                    <a:fld id="{7E74A612-70B4-4E86-BEC5-EB557F7D9AE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3137-417E-B7B9-1E49DE0EC4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'5'!$AB$66:$AC$66</c:f>
              <c:strCache>
                <c:ptCount val="2"/>
                <c:pt idx="0">
                  <c:v>Masculino</c:v>
                </c:pt>
                <c:pt idx="1">
                  <c:v>Femenino</c:v>
                </c:pt>
              </c:strCache>
            </c:strRef>
          </c:cat>
          <c:val>
            <c:numRef>
              <c:f>'5'!$AB$80:$AC$80</c:f>
              <c:numCache>
                <c:formatCode>0%</c:formatCode>
                <c:ptCount val="2"/>
                <c:pt idx="0">
                  <c:v>1</c:v>
                </c:pt>
                <c:pt idx="1">
                  <c:v>1</c:v>
                </c:pt>
              </c:numCache>
            </c:numRef>
          </c:val>
          <c:extLst>
            <c:ext xmlns:c15="http://schemas.microsoft.com/office/drawing/2012/chart" uri="{02D57815-91ED-43cb-92C2-25804820EDAC}">
              <c15:datalabelsRange>
                <c15:f>'5'!$AB$79:$AC$79</c15:f>
                <c15:dlblRangeCache>
                  <c:ptCount val="2"/>
                  <c:pt idx="0">
                    <c:v>66%</c:v>
                  </c:pt>
                  <c:pt idx="1">
                    <c:v>34%</c:v>
                  </c:pt>
                </c15:dlblRangeCache>
              </c15:datalabelsRange>
            </c:ext>
            <c:ext xmlns:c16="http://schemas.microsoft.com/office/drawing/2014/chart" uri="{C3380CC4-5D6E-409C-BE32-E72D297353CC}">
              <c16:uniqueId val="{00000009-3137-417E-B7B9-1E49DE0EC46C}"/>
            </c:ext>
          </c:extLst>
        </c:ser>
        <c:dLbls>
          <c:showLegendKey val="0"/>
          <c:showVal val="0"/>
          <c:showCatName val="0"/>
          <c:showSerName val="0"/>
          <c:showPercent val="0"/>
          <c:showBubbleSize val="0"/>
        </c:dLbls>
        <c:gapWidth val="0"/>
        <c:overlap val="100"/>
        <c:axId val="467371712"/>
        <c:axId val="467372104"/>
      </c:barChart>
      <c:catAx>
        <c:axId val="4673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72104"/>
        <c:crosses val="autoZero"/>
        <c:auto val="1"/>
        <c:lblAlgn val="ctr"/>
        <c:lblOffset val="100"/>
        <c:noMultiLvlLbl val="0"/>
      </c:catAx>
      <c:valAx>
        <c:axId val="467372104"/>
        <c:scaling>
          <c:orientation val="minMax"/>
          <c:max val="1"/>
        </c:scaling>
        <c:delete val="1"/>
        <c:axPos val="l"/>
        <c:numFmt formatCode="0%" sourceLinked="1"/>
        <c:majorTickMark val="none"/>
        <c:minorTickMark val="none"/>
        <c:tickLblPos val="nextTo"/>
        <c:crossAx val="46737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D323-4732-8E44-774CBCF22EF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D323-4732-8E44-774CBCF22EF4}"/>
              </c:ext>
            </c:extLst>
          </c:dPt>
          <c:cat>
            <c:strRef>
              <c:f>'5'!$AB$66:$AC$66</c:f>
              <c:strCache>
                <c:ptCount val="2"/>
                <c:pt idx="0">
                  <c:v>Masculino</c:v>
                </c:pt>
                <c:pt idx="1">
                  <c:v>Femenino</c:v>
                </c:pt>
              </c:strCache>
            </c:strRef>
          </c:cat>
          <c:val>
            <c:numRef>
              <c:f>'5'!$AB$91:$AC$91</c:f>
              <c:numCache>
                <c:formatCode>0%</c:formatCode>
                <c:ptCount val="2"/>
                <c:pt idx="0">
                  <c:v>0.56535558204211367</c:v>
                </c:pt>
                <c:pt idx="1">
                  <c:v>0.43464441795788639</c:v>
                </c:pt>
              </c:numCache>
            </c:numRef>
          </c:val>
          <c:extLst>
            <c:ext xmlns:c16="http://schemas.microsoft.com/office/drawing/2014/chart" uri="{C3380CC4-5D6E-409C-BE32-E72D297353CC}">
              <c16:uniqueId val="{00000004-D323-4732-8E44-774CBCF22EF4}"/>
            </c:ext>
          </c:extLst>
        </c:ser>
        <c:ser>
          <c:idx val="1"/>
          <c:order val="1"/>
          <c:tx>
            <c:strRef>
              <c:f>'5'!$AA$92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D323-4732-8E44-774CBCF22EF4}"/>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D323-4732-8E44-774CBCF22EF4}"/>
              </c:ext>
            </c:extLst>
          </c:dPt>
          <c:dLbls>
            <c:dLbl>
              <c:idx val="0"/>
              <c:layout/>
              <c:tx>
                <c:rich>
                  <a:bodyPr/>
                  <a:lstStyle/>
                  <a:p>
                    <a:fld id="{4F0345E5-589D-40B2-8E5F-96A62D7528DE}"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323-4732-8E44-774CBCF22EF4}"/>
                </c:ext>
              </c:extLst>
            </c:dLbl>
            <c:dLbl>
              <c:idx val="1"/>
              <c:layout/>
              <c:tx>
                <c:rich>
                  <a:bodyPr/>
                  <a:lstStyle/>
                  <a:p>
                    <a:fld id="{DE61519C-A60B-41CF-B544-294A388CB8D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D323-4732-8E44-774CBCF22EF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'5'!$AB$66:$AC$66</c:f>
              <c:strCache>
                <c:ptCount val="2"/>
                <c:pt idx="0">
                  <c:v>Masculino</c:v>
                </c:pt>
                <c:pt idx="1">
                  <c:v>Femenino</c:v>
                </c:pt>
              </c:strCache>
            </c:strRef>
          </c:cat>
          <c:val>
            <c:numRef>
              <c:f>'5'!$AB$92:$AC$92</c:f>
              <c:numCache>
                <c:formatCode>0%</c:formatCode>
                <c:ptCount val="2"/>
                <c:pt idx="0">
                  <c:v>1</c:v>
                </c:pt>
                <c:pt idx="1">
                  <c:v>1</c:v>
                </c:pt>
              </c:numCache>
            </c:numRef>
          </c:val>
          <c:extLst>
            <c:ext xmlns:c15="http://schemas.microsoft.com/office/drawing/2012/chart" uri="{02D57815-91ED-43cb-92C2-25804820EDAC}">
              <c15:datalabelsRange>
                <c15:f>'5'!$AB$91:$AC$91</c15:f>
                <c15:dlblRangeCache>
                  <c:ptCount val="2"/>
                  <c:pt idx="0">
                    <c:v>57%</c:v>
                  </c:pt>
                  <c:pt idx="1">
                    <c:v>43%</c:v>
                  </c:pt>
                </c15:dlblRangeCache>
              </c15:datalabelsRange>
            </c:ext>
            <c:ext xmlns:c16="http://schemas.microsoft.com/office/drawing/2014/chart" uri="{C3380CC4-5D6E-409C-BE32-E72D297353CC}">
              <c16:uniqueId val="{00000009-D323-4732-8E44-774CBCF22EF4}"/>
            </c:ext>
          </c:extLst>
        </c:ser>
        <c:dLbls>
          <c:showLegendKey val="0"/>
          <c:showVal val="0"/>
          <c:showCatName val="0"/>
          <c:showSerName val="0"/>
          <c:showPercent val="0"/>
          <c:showBubbleSize val="0"/>
        </c:dLbls>
        <c:gapWidth val="0"/>
        <c:overlap val="100"/>
        <c:axId val="467375240"/>
        <c:axId val="467373672"/>
      </c:barChart>
      <c:catAx>
        <c:axId val="46737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73672"/>
        <c:crosses val="autoZero"/>
        <c:auto val="1"/>
        <c:lblAlgn val="ctr"/>
        <c:lblOffset val="100"/>
        <c:noMultiLvlLbl val="0"/>
      </c:catAx>
      <c:valAx>
        <c:axId val="467373672"/>
        <c:scaling>
          <c:orientation val="minMax"/>
          <c:max val="1"/>
        </c:scaling>
        <c:delete val="1"/>
        <c:axPos val="l"/>
        <c:numFmt formatCode="0%" sourceLinked="1"/>
        <c:majorTickMark val="none"/>
        <c:minorTickMark val="none"/>
        <c:tickLblPos val="nextTo"/>
        <c:crossAx val="4673752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iec!$O$59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A1C9-4E30-91DF-3FAAEE0187D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A1C9-4E30-91DF-3FAAEE0187DC}"/>
              </c:ext>
            </c:extLst>
          </c:dPt>
          <c:cat>
            <c:strRef>
              <c:f>iec!$P$13:$Q$13</c:f>
              <c:strCache>
                <c:ptCount val="2"/>
                <c:pt idx="0">
                  <c:v>Masculino</c:v>
                </c:pt>
                <c:pt idx="1">
                  <c:v>Femenino</c:v>
                </c:pt>
              </c:strCache>
            </c:strRef>
          </c:cat>
          <c:val>
            <c:numRef>
              <c:f>iec!$P$59:$Q$59</c:f>
              <c:numCache>
                <c:formatCode>0%</c:formatCode>
                <c:ptCount val="2"/>
                <c:pt idx="0">
                  <c:v>0.55273547659334465</c:v>
                </c:pt>
                <c:pt idx="1">
                  <c:v>0.4472645234066554</c:v>
                </c:pt>
              </c:numCache>
            </c:numRef>
          </c:val>
          <c:extLst>
            <c:ext xmlns:c16="http://schemas.microsoft.com/office/drawing/2014/chart" uri="{C3380CC4-5D6E-409C-BE32-E72D297353CC}">
              <c16:uniqueId val="{00000004-A1C9-4E30-91DF-3FAAEE0187DC}"/>
            </c:ext>
          </c:extLst>
        </c:ser>
        <c:ser>
          <c:idx val="1"/>
          <c:order val="1"/>
          <c:tx>
            <c:strRef>
              <c:f>iec!$O$60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A1C9-4E30-91DF-3FAAEE0187D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A1C9-4E30-91DF-3FAAEE0187DC}"/>
              </c:ext>
            </c:extLst>
          </c:dPt>
          <c:dLbls>
            <c:dLbl>
              <c:idx val="0"/>
              <c:layout/>
              <c:tx>
                <c:rich>
                  <a:bodyPr/>
                  <a:lstStyle/>
                  <a:p>
                    <a:fld id="{BBD5FB0A-83B4-40EB-BE85-22EB5E3B35C3}"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A1C9-4E30-91DF-3FAAEE0187DC}"/>
                </c:ext>
              </c:extLst>
            </c:dLbl>
            <c:dLbl>
              <c:idx val="1"/>
              <c:layout/>
              <c:tx>
                <c:rich>
                  <a:bodyPr/>
                  <a:lstStyle/>
                  <a:p>
                    <a:fld id="{D820D9D8-956C-4EF4-9C27-DB9CA101B72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A1C9-4E30-91DF-3FAAEE0187D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iec!$P$60:$Q$60</c:f>
              <c:numCache>
                <c:formatCode>0%</c:formatCode>
                <c:ptCount val="2"/>
                <c:pt idx="0">
                  <c:v>1</c:v>
                </c:pt>
                <c:pt idx="1">
                  <c:v>1</c:v>
                </c:pt>
              </c:numCache>
            </c:numRef>
          </c:val>
          <c:extLst>
            <c:ext xmlns:c15="http://schemas.microsoft.com/office/drawing/2012/chart" uri="{02D57815-91ED-43cb-92C2-25804820EDAC}">
              <c15:datalabelsRange>
                <c15:f>iec!$P$59:$Q$59</c15:f>
                <c15:dlblRangeCache>
                  <c:ptCount val="2"/>
                  <c:pt idx="0">
                    <c:v>55%</c:v>
                  </c:pt>
                  <c:pt idx="1">
                    <c:v>45%</c:v>
                  </c:pt>
                </c15:dlblRangeCache>
              </c15:datalabelsRange>
            </c:ext>
            <c:ext xmlns:c16="http://schemas.microsoft.com/office/drawing/2014/chart" uri="{C3380CC4-5D6E-409C-BE32-E72D297353CC}">
              <c16:uniqueId val="{00000009-A1C9-4E30-91DF-3FAAEE0187DC}"/>
            </c:ext>
          </c:extLst>
        </c:ser>
        <c:dLbls>
          <c:showLegendKey val="0"/>
          <c:showVal val="0"/>
          <c:showCatName val="0"/>
          <c:showSerName val="0"/>
          <c:showPercent val="0"/>
          <c:showBubbleSize val="0"/>
        </c:dLbls>
        <c:gapWidth val="0"/>
        <c:overlap val="100"/>
        <c:axId val="435902816"/>
        <c:axId val="435905560"/>
      </c:barChart>
      <c:catAx>
        <c:axId val="43590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35905560"/>
        <c:crosses val="autoZero"/>
        <c:auto val="1"/>
        <c:lblAlgn val="ctr"/>
        <c:lblOffset val="100"/>
        <c:noMultiLvlLbl val="0"/>
      </c:catAx>
      <c:valAx>
        <c:axId val="435905560"/>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35902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4ABA-4CC8-8F16-0ED17796080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4ABA-4CC8-8F16-0ED17796080D}"/>
              </c:ext>
            </c:extLst>
          </c:dPt>
          <c:cat>
            <c:strRef>
              <c:f>'13'!$AB$66:$AC$66</c:f>
              <c:strCache>
                <c:ptCount val="2"/>
                <c:pt idx="0">
                  <c:v>Masculino</c:v>
                </c:pt>
                <c:pt idx="1">
                  <c:v>Femenino</c:v>
                </c:pt>
              </c:strCache>
            </c:strRef>
          </c:cat>
          <c:val>
            <c:numRef>
              <c:f>'13'!$AB$67:$AC$67</c:f>
              <c:numCache>
                <c:formatCode>0%</c:formatCode>
                <c:ptCount val="2"/>
                <c:pt idx="0">
                  <c:v>0.56015820149875106</c:v>
                </c:pt>
                <c:pt idx="1">
                  <c:v>0.43984179850124894</c:v>
                </c:pt>
              </c:numCache>
            </c:numRef>
          </c:val>
          <c:extLst>
            <c:ext xmlns:c16="http://schemas.microsoft.com/office/drawing/2014/chart" uri="{C3380CC4-5D6E-409C-BE32-E72D297353CC}">
              <c16:uniqueId val="{00000004-4ABA-4CC8-8F16-0ED17796080D}"/>
            </c:ext>
          </c:extLst>
        </c:ser>
        <c:ser>
          <c:idx val="1"/>
          <c:order val="1"/>
          <c:tx>
            <c:strRef>
              <c:f>'13'!$AA$68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4ABA-4CC8-8F16-0ED17796080D}"/>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4ABA-4CC8-8F16-0ED17796080D}"/>
              </c:ext>
            </c:extLst>
          </c:dPt>
          <c:dLbls>
            <c:dLbl>
              <c:idx val="0"/>
              <c:layout/>
              <c:tx>
                <c:rich>
                  <a:bodyPr/>
                  <a:lstStyle/>
                  <a:p>
                    <a:fld id="{35B4445F-7382-4B40-81DA-FD4DC246A8D9}"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ABA-4CC8-8F16-0ED17796080D}"/>
                </c:ext>
              </c:extLst>
            </c:dLbl>
            <c:dLbl>
              <c:idx val="1"/>
              <c:layout/>
              <c:tx>
                <c:rich>
                  <a:bodyPr/>
                  <a:lstStyle/>
                  <a:p>
                    <a:fld id="{AEAA7211-6D34-4E0D-B986-DC24FA9B6FE8}"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ABA-4CC8-8F16-0ED1779608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'13'!$AB$66:$AC$66</c:f>
              <c:strCache>
                <c:ptCount val="2"/>
                <c:pt idx="0">
                  <c:v>Masculino</c:v>
                </c:pt>
                <c:pt idx="1">
                  <c:v>Femenino</c:v>
                </c:pt>
              </c:strCache>
            </c:strRef>
          </c:cat>
          <c:val>
            <c:numRef>
              <c:f>'13'!$AB$68:$AC$68</c:f>
              <c:numCache>
                <c:formatCode>0%</c:formatCode>
                <c:ptCount val="2"/>
                <c:pt idx="0">
                  <c:v>1</c:v>
                </c:pt>
                <c:pt idx="1">
                  <c:v>1</c:v>
                </c:pt>
              </c:numCache>
            </c:numRef>
          </c:val>
          <c:extLst>
            <c:ext xmlns:c15="http://schemas.microsoft.com/office/drawing/2012/chart" uri="{02D57815-91ED-43cb-92C2-25804820EDAC}">
              <c15:datalabelsRange>
                <c15:f>'13'!$AB$67:$AC$67</c15:f>
                <c15:dlblRangeCache>
                  <c:ptCount val="2"/>
                  <c:pt idx="0">
                    <c:v>56%</c:v>
                  </c:pt>
                  <c:pt idx="1">
                    <c:v>44%</c:v>
                  </c:pt>
                </c15:dlblRangeCache>
              </c15:datalabelsRange>
            </c:ext>
            <c:ext xmlns:c16="http://schemas.microsoft.com/office/drawing/2014/chart" uri="{C3380CC4-5D6E-409C-BE32-E72D297353CC}">
              <c16:uniqueId val="{00000009-4ABA-4CC8-8F16-0ED17796080D}"/>
            </c:ext>
          </c:extLst>
        </c:ser>
        <c:dLbls>
          <c:showLegendKey val="0"/>
          <c:showVal val="0"/>
          <c:showCatName val="0"/>
          <c:showSerName val="0"/>
          <c:showPercent val="0"/>
          <c:showBubbleSize val="0"/>
        </c:dLbls>
        <c:gapWidth val="0"/>
        <c:overlap val="100"/>
        <c:axId val="467376416"/>
        <c:axId val="467364264"/>
      </c:barChart>
      <c:catAx>
        <c:axId val="46737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64264"/>
        <c:crosses val="autoZero"/>
        <c:auto val="1"/>
        <c:lblAlgn val="ctr"/>
        <c:lblOffset val="100"/>
        <c:noMultiLvlLbl val="0"/>
      </c:catAx>
      <c:valAx>
        <c:axId val="467364264"/>
        <c:scaling>
          <c:orientation val="minMax"/>
          <c:max val="1"/>
        </c:scaling>
        <c:delete val="1"/>
        <c:axPos val="l"/>
        <c:numFmt formatCode="0%" sourceLinked="1"/>
        <c:majorTickMark val="none"/>
        <c:minorTickMark val="none"/>
        <c:tickLblPos val="nextTo"/>
        <c:crossAx val="467376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AE3-4CBC-B302-8BD707C7B97E}"/>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AE3-4CBC-B302-8BD707C7B97E}"/>
              </c:ext>
            </c:extLst>
          </c:dPt>
          <c:cat>
            <c:strRef>
              <c:f>'13'!$AB$66:$AC$66</c:f>
              <c:strCache>
                <c:ptCount val="2"/>
                <c:pt idx="0">
                  <c:v>Masculino</c:v>
                </c:pt>
                <c:pt idx="1">
                  <c:v>Femenino</c:v>
                </c:pt>
              </c:strCache>
            </c:strRef>
          </c:cat>
          <c:val>
            <c:numRef>
              <c:f>'13'!$AB$79:$AC$79</c:f>
              <c:numCache>
                <c:formatCode>0%</c:formatCode>
                <c:ptCount val="2"/>
                <c:pt idx="0">
                  <c:v>0.66923076923076918</c:v>
                </c:pt>
                <c:pt idx="1">
                  <c:v>0.33076923076923076</c:v>
                </c:pt>
              </c:numCache>
            </c:numRef>
          </c:val>
          <c:extLst>
            <c:ext xmlns:c16="http://schemas.microsoft.com/office/drawing/2014/chart" uri="{C3380CC4-5D6E-409C-BE32-E72D297353CC}">
              <c16:uniqueId val="{00000004-EAE3-4CBC-B302-8BD707C7B97E}"/>
            </c:ext>
          </c:extLst>
        </c:ser>
        <c:ser>
          <c:idx val="1"/>
          <c:order val="1"/>
          <c:tx>
            <c:strRef>
              <c:f>'13'!$AA$80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AE3-4CBC-B302-8BD707C7B97E}"/>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AE3-4CBC-B302-8BD707C7B97E}"/>
              </c:ext>
            </c:extLst>
          </c:dPt>
          <c:dLbls>
            <c:dLbl>
              <c:idx val="0"/>
              <c:layout/>
              <c:tx>
                <c:rich>
                  <a:bodyPr/>
                  <a:lstStyle/>
                  <a:p>
                    <a:fld id="{8B51EBF7-D8BA-4F89-A578-174DBCA56104}"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AE3-4CBC-B302-8BD707C7B97E}"/>
                </c:ext>
              </c:extLst>
            </c:dLbl>
            <c:dLbl>
              <c:idx val="1"/>
              <c:layout/>
              <c:tx>
                <c:rich>
                  <a:bodyPr/>
                  <a:lstStyle/>
                  <a:p>
                    <a:fld id="{FCF442AE-3705-4F17-87F2-179100F3FEE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AE3-4CBC-B302-8BD707C7B9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'13'!$AB$66:$AC$66</c:f>
              <c:strCache>
                <c:ptCount val="2"/>
                <c:pt idx="0">
                  <c:v>Masculino</c:v>
                </c:pt>
                <c:pt idx="1">
                  <c:v>Femenino</c:v>
                </c:pt>
              </c:strCache>
            </c:strRef>
          </c:cat>
          <c:val>
            <c:numRef>
              <c:f>'13'!$AB$80:$AC$80</c:f>
              <c:numCache>
                <c:formatCode>0%</c:formatCode>
                <c:ptCount val="2"/>
                <c:pt idx="0">
                  <c:v>1</c:v>
                </c:pt>
                <c:pt idx="1">
                  <c:v>1</c:v>
                </c:pt>
              </c:numCache>
            </c:numRef>
          </c:val>
          <c:extLst>
            <c:ext xmlns:c15="http://schemas.microsoft.com/office/drawing/2012/chart" uri="{02D57815-91ED-43cb-92C2-25804820EDAC}">
              <c15:datalabelsRange>
                <c15:f>'13'!$AB$79:$AC$79</c15:f>
                <c15:dlblRangeCache>
                  <c:ptCount val="2"/>
                  <c:pt idx="0">
                    <c:v>67%</c:v>
                  </c:pt>
                  <c:pt idx="1">
                    <c:v>33%</c:v>
                  </c:pt>
                </c15:dlblRangeCache>
              </c15:datalabelsRange>
            </c:ext>
            <c:ext xmlns:c16="http://schemas.microsoft.com/office/drawing/2014/chart" uri="{C3380CC4-5D6E-409C-BE32-E72D297353CC}">
              <c16:uniqueId val="{00000009-EAE3-4CBC-B302-8BD707C7B97E}"/>
            </c:ext>
          </c:extLst>
        </c:ser>
        <c:dLbls>
          <c:showLegendKey val="0"/>
          <c:showVal val="0"/>
          <c:showCatName val="0"/>
          <c:showSerName val="0"/>
          <c:showPercent val="0"/>
          <c:showBubbleSize val="0"/>
        </c:dLbls>
        <c:gapWidth val="0"/>
        <c:overlap val="100"/>
        <c:axId val="467364656"/>
        <c:axId val="467365048"/>
      </c:barChart>
      <c:catAx>
        <c:axId val="46736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65048"/>
        <c:crosses val="autoZero"/>
        <c:auto val="1"/>
        <c:lblAlgn val="ctr"/>
        <c:lblOffset val="100"/>
        <c:noMultiLvlLbl val="0"/>
      </c:catAx>
      <c:valAx>
        <c:axId val="467365048"/>
        <c:scaling>
          <c:orientation val="minMax"/>
          <c:max val="1"/>
        </c:scaling>
        <c:delete val="1"/>
        <c:axPos val="l"/>
        <c:numFmt formatCode="0%" sourceLinked="1"/>
        <c:majorTickMark val="none"/>
        <c:minorTickMark val="none"/>
        <c:tickLblPos val="nextTo"/>
        <c:crossAx val="46736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0DD9-45D4-99F6-C120DA1E642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0DD9-45D4-99F6-C120DA1E6425}"/>
              </c:ext>
            </c:extLst>
          </c:dPt>
          <c:cat>
            <c:strRef>
              <c:f>'13'!$AB$66:$AC$66</c:f>
              <c:strCache>
                <c:ptCount val="2"/>
                <c:pt idx="0">
                  <c:v>Masculino</c:v>
                </c:pt>
                <c:pt idx="1">
                  <c:v>Femenino</c:v>
                </c:pt>
              </c:strCache>
            </c:strRef>
          </c:cat>
          <c:val>
            <c:numRef>
              <c:f>'13'!$AB$91:$AC$91</c:f>
              <c:numCache>
                <c:formatCode>0%</c:formatCode>
                <c:ptCount val="2"/>
                <c:pt idx="0">
                  <c:v>0.49025229357798167</c:v>
                </c:pt>
                <c:pt idx="1">
                  <c:v>0.50974770642201839</c:v>
                </c:pt>
              </c:numCache>
            </c:numRef>
          </c:val>
          <c:extLst>
            <c:ext xmlns:c16="http://schemas.microsoft.com/office/drawing/2014/chart" uri="{C3380CC4-5D6E-409C-BE32-E72D297353CC}">
              <c16:uniqueId val="{00000004-0DD9-45D4-99F6-C120DA1E6425}"/>
            </c:ext>
          </c:extLst>
        </c:ser>
        <c:ser>
          <c:idx val="1"/>
          <c:order val="1"/>
          <c:tx>
            <c:strRef>
              <c:f>'13'!$AA$92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0DD9-45D4-99F6-C120DA1E6425}"/>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0DD9-45D4-99F6-C120DA1E6425}"/>
              </c:ext>
            </c:extLst>
          </c:dPt>
          <c:dLbls>
            <c:dLbl>
              <c:idx val="0"/>
              <c:layout/>
              <c:tx>
                <c:rich>
                  <a:bodyPr/>
                  <a:lstStyle/>
                  <a:p>
                    <a:fld id="{DB8F3598-8B31-48B5-AAAF-646C7E053D73}"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0DD9-45D4-99F6-C120DA1E6425}"/>
                </c:ext>
              </c:extLst>
            </c:dLbl>
            <c:dLbl>
              <c:idx val="1"/>
              <c:layout/>
              <c:tx>
                <c:rich>
                  <a:bodyPr/>
                  <a:lstStyle/>
                  <a:p>
                    <a:fld id="{9C5C3DEE-4C73-4A67-B322-66AAEF15BC06}"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0DD9-45D4-99F6-C120DA1E64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'13'!$AB$66:$AC$66</c:f>
              <c:strCache>
                <c:ptCount val="2"/>
                <c:pt idx="0">
                  <c:v>Masculino</c:v>
                </c:pt>
                <c:pt idx="1">
                  <c:v>Femenino</c:v>
                </c:pt>
              </c:strCache>
            </c:strRef>
          </c:cat>
          <c:val>
            <c:numRef>
              <c:f>'13'!$AB$92:$AC$92</c:f>
              <c:numCache>
                <c:formatCode>0%</c:formatCode>
                <c:ptCount val="2"/>
                <c:pt idx="0">
                  <c:v>1</c:v>
                </c:pt>
                <c:pt idx="1">
                  <c:v>1</c:v>
                </c:pt>
              </c:numCache>
            </c:numRef>
          </c:val>
          <c:extLst>
            <c:ext xmlns:c15="http://schemas.microsoft.com/office/drawing/2012/chart" uri="{02D57815-91ED-43cb-92C2-25804820EDAC}">
              <c15:datalabelsRange>
                <c15:f>'13'!$AB$91:$AC$91</c15:f>
                <c15:dlblRangeCache>
                  <c:ptCount val="2"/>
                  <c:pt idx="0">
                    <c:v>49%</c:v>
                  </c:pt>
                  <c:pt idx="1">
                    <c:v>51%</c:v>
                  </c:pt>
                </c15:dlblRangeCache>
              </c15:datalabelsRange>
            </c:ext>
            <c:ext xmlns:c16="http://schemas.microsoft.com/office/drawing/2014/chart" uri="{C3380CC4-5D6E-409C-BE32-E72D297353CC}">
              <c16:uniqueId val="{00000009-0DD9-45D4-99F6-C120DA1E6425}"/>
            </c:ext>
          </c:extLst>
        </c:ser>
        <c:dLbls>
          <c:showLegendKey val="0"/>
          <c:showVal val="0"/>
          <c:showCatName val="0"/>
          <c:showSerName val="0"/>
          <c:showPercent val="0"/>
          <c:showBubbleSize val="0"/>
        </c:dLbls>
        <c:gapWidth val="0"/>
        <c:overlap val="100"/>
        <c:axId val="467365440"/>
        <c:axId val="467366616"/>
      </c:barChart>
      <c:catAx>
        <c:axId val="46736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66616"/>
        <c:crosses val="autoZero"/>
        <c:auto val="1"/>
        <c:lblAlgn val="ctr"/>
        <c:lblOffset val="100"/>
        <c:noMultiLvlLbl val="0"/>
      </c:catAx>
      <c:valAx>
        <c:axId val="467366616"/>
        <c:scaling>
          <c:orientation val="minMax"/>
          <c:max val="1"/>
        </c:scaling>
        <c:delete val="1"/>
        <c:axPos val="l"/>
        <c:numFmt formatCode="0%" sourceLinked="1"/>
        <c:majorTickMark val="none"/>
        <c:minorTickMark val="none"/>
        <c:tickLblPos val="nextTo"/>
        <c:crossAx val="467365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a:t>TECNICOS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percentStacked"/>
        <c:varyColors val="0"/>
        <c:ser>
          <c:idx val="0"/>
          <c:order val="0"/>
          <c:tx>
            <c:strRef>
              <c:f>'Hoja2 (2)'!$J$160</c:f>
              <c:strCache>
                <c:ptCount val="1"/>
                <c:pt idx="0">
                  <c:v>CONTRATA</c:v>
                </c:pt>
              </c:strCache>
            </c:strRef>
          </c:tx>
          <c:spPr>
            <a:solidFill>
              <a:srgbClr val="002060"/>
            </a:solidFill>
            <a:ln>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(2)'!$I$189:$I$205</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(2)'!$J$189:$J$205</c:f>
              <c:numCache>
                <c:formatCode>General</c:formatCode>
                <c:ptCount val="17"/>
                <c:pt idx="0">
                  <c:v>2</c:v>
                </c:pt>
                <c:pt idx="1">
                  <c:v>1</c:v>
                </c:pt>
                <c:pt idx="2">
                  <c:v>3</c:v>
                </c:pt>
                <c:pt idx="3">
                  <c:v>5</c:v>
                </c:pt>
                <c:pt idx="4">
                  <c:v>13</c:v>
                </c:pt>
                <c:pt idx="5">
                  <c:v>12</c:v>
                </c:pt>
                <c:pt idx="6">
                  <c:v>9</c:v>
                </c:pt>
                <c:pt idx="7">
                  <c:v>15</c:v>
                </c:pt>
                <c:pt idx="8">
                  <c:v>11</c:v>
                </c:pt>
                <c:pt idx="9">
                  <c:v>10</c:v>
                </c:pt>
                <c:pt idx="10">
                  <c:v>5</c:v>
                </c:pt>
                <c:pt idx="11">
                  <c:v>25</c:v>
                </c:pt>
                <c:pt idx="12">
                  <c:v>15</c:v>
                </c:pt>
                <c:pt idx="13">
                  <c:v>35</c:v>
                </c:pt>
                <c:pt idx="14">
                  <c:v>8</c:v>
                </c:pt>
                <c:pt idx="15">
                  <c:v>2</c:v>
                </c:pt>
                <c:pt idx="16">
                  <c:v>18</c:v>
                </c:pt>
              </c:numCache>
            </c:numRef>
          </c:val>
          <c:extLst>
            <c:ext xmlns:c16="http://schemas.microsoft.com/office/drawing/2014/chart" uri="{C3380CC4-5D6E-409C-BE32-E72D297353CC}">
              <c16:uniqueId val="{00000000-92BC-4AB2-86C0-34050A776B9A}"/>
            </c:ext>
          </c:extLst>
        </c:ser>
        <c:ser>
          <c:idx val="1"/>
          <c:order val="1"/>
          <c:tx>
            <c:strRef>
              <c:f>'Hoja2 (2)'!$K$160</c:f>
              <c:strCache>
                <c:ptCount val="1"/>
                <c:pt idx="0">
                  <c:v>PLANTA</c:v>
                </c:pt>
              </c:strCache>
            </c:strRef>
          </c:tx>
          <c:spPr>
            <a:solidFill>
              <a:srgbClr val="C00000"/>
            </a:solidFill>
            <a:ln>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(2)'!$I$189:$I$205</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(2)'!$K$189:$K$205</c:f>
              <c:numCache>
                <c:formatCode>General</c:formatCode>
                <c:ptCount val="17"/>
                <c:pt idx="0">
                  <c:v>0</c:v>
                </c:pt>
                <c:pt idx="1">
                  <c:v>1</c:v>
                </c:pt>
                <c:pt idx="2">
                  <c:v>0</c:v>
                </c:pt>
                <c:pt idx="3">
                  <c:v>0</c:v>
                </c:pt>
                <c:pt idx="4">
                  <c:v>1</c:v>
                </c:pt>
                <c:pt idx="5">
                  <c:v>0</c:v>
                </c:pt>
                <c:pt idx="6">
                  <c:v>1</c:v>
                </c:pt>
                <c:pt idx="7">
                  <c:v>1</c:v>
                </c:pt>
                <c:pt idx="8">
                  <c:v>0</c:v>
                </c:pt>
                <c:pt idx="9">
                  <c:v>0</c:v>
                </c:pt>
                <c:pt idx="10">
                  <c:v>0</c:v>
                </c:pt>
                <c:pt idx="11">
                  <c:v>0</c:v>
                </c:pt>
                <c:pt idx="12">
                  <c:v>1</c:v>
                </c:pt>
                <c:pt idx="13">
                  <c:v>3</c:v>
                </c:pt>
                <c:pt idx="14">
                  <c:v>0</c:v>
                </c:pt>
                <c:pt idx="15">
                  <c:v>1</c:v>
                </c:pt>
                <c:pt idx="16">
                  <c:v>1</c:v>
                </c:pt>
              </c:numCache>
            </c:numRef>
          </c:val>
          <c:extLst>
            <c:ext xmlns:c16="http://schemas.microsoft.com/office/drawing/2014/chart" uri="{C3380CC4-5D6E-409C-BE32-E72D297353CC}">
              <c16:uniqueId val="{00000001-92BC-4AB2-86C0-34050A776B9A}"/>
            </c:ext>
          </c:extLst>
        </c:ser>
        <c:ser>
          <c:idx val="2"/>
          <c:order val="2"/>
          <c:tx>
            <c:strRef>
              <c:f>'Hoja2 (2)'!$L$160</c:f>
              <c:strCache>
                <c:ptCount val="1"/>
                <c:pt idx="0">
                  <c:v>Suplente</c:v>
                </c:pt>
              </c:strCache>
            </c:strRef>
          </c:tx>
          <c:spPr>
            <a:solidFill>
              <a:srgbClr val="92D050"/>
            </a:solidFill>
            <a:ln>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(2)'!$I$189:$I$205</c:f>
              <c:strCache>
                <c:ptCount val="17"/>
                <c:pt idx="0">
                  <c:v>ARICA Y PARINACOTA</c:v>
                </c:pt>
                <c:pt idx="1">
                  <c:v>TARAPACA</c:v>
                </c:pt>
                <c:pt idx="2">
                  <c:v>ANTOFAGASTA</c:v>
                </c:pt>
                <c:pt idx="3">
                  <c:v>ATACAMA</c:v>
                </c:pt>
                <c:pt idx="4">
                  <c:v>COQUIMBO</c:v>
                </c:pt>
                <c:pt idx="5">
                  <c:v>VALPARAISO</c:v>
                </c:pt>
                <c:pt idx="6">
                  <c:v>METROPOLITANA</c:v>
                </c:pt>
                <c:pt idx="7">
                  <c:v> O'HIGGINS</c:v>
                </c:pt>
                <c:pt idx="8">
                  <c:v>MAULE</c:v>
                </c:pt>
                <c:pt idx="9">
                  <c:v>ÑUBLE</c:v>
                </c:pt>
                <c:pt idx="10">
                  <c:v>BIO BIO</c:v>
                </c:pt>
                <c:pt idx="11">
                  <c:v>ARAUCANÍA</c:v>
                </c:pt>
                <c:pt idx="12">
                  <c:v>LOS RIOS</c:v>
                </c:pt>
                <c:pt idx="13">
                  <c:v>LOS LAGOS</c:v>
                </c:pt>
                <c:pt idx="14">
                  <c:v>AYSÉN </c:v>
                </c:pt>
                <c:pt idx="15">
                  <c:v>MAGALLANES</c:v>
                </c:pt>
                <c:pt idx="16">
                  <c:v>NIVEL CENTRAL</c:v>
                </c:pt>
              </c:strCache>
            </c:strRef>
          </c:cat>
          <c:val>
            <c:numRef>
              <c:f>'Hoja2 (2)'!$L$189:$L$205</c:f>
              <c:numCache>
                <c:formatCode>General</c:formatCode>
                <c:ptCount val="17"/>
                <c:pt idx="0">
                  <c:v>2</c:v>
                </c:pt>
                <c:pt idx="1">
                  <c:v>0</c:v>
                </c:pt>
                <c:pt idx="2">
                  <c:v>0</c:v>
                </c:pt>
                <c:pt idx="3">
                  <c:v>0</c:v>
                </c:pt>
                <c:pt idx="4">
                  <c:v>1</c:v>
                </c:pt>
                <c:pt idx="5">
                  <c:v>0</c:v>
                </c:pt>
                <c:pt idx="6">
                  <c:v>1</c:v>
                </c:pt>
                <c:pt idx="7">
                  <c:v>0</c:v>
                </c:pt>
                <c:pt idx="8">
                  <c:v>1</c:v>
                </c:pt>
                <c:pt idx="9">
                  <c:v>2</c:v>
                </c:pt>
                <c:pt idx="10">
                  <c:v>3</c:v>
                </c:pt>
                <c:pt idx="11">
                  <c:v>5</c:v>
                </c:pt>
                <c:pt idx="12">
                  <c:v>3</c:v>
                </c:pt>
                <c:pt idx="13">
                  <c:v>2</c:v>
                </c:pt>
                <c:pt idx="14">
                  <c:v>0</c:v>
                </c:pt>
                <c:pt idx="15">
                  <c:v>0</c:v>
                </c:pt>
                <c:pt idx="16">
                  <c:v>5</c:v>
                </c:pt>
              </c:numCache>
            </c:numRef>
          </c:val>
          <c:extLst>
            <c:ext xmlns:c16="http://schemas.microsoft.com/office/drawing/2014/chart" uri="{C3380CC4-5D6E-409C-BE32-E72D297353CC}">
              <c16:uniqueId val="{00000002-92BC-4AB2-86C0-34050A776B9A}"/>
            </c:ext>
          </c:extLst>
        </c:ser>
        <c:dLbls>
          <c:showLegendKey val="0"/>
          <c:showVal val="0"/>
          <c:showCatName val="0"/>
          <c:showSerName val="0"/>
          <c:showPercent val="0"/>
          <c:showBubbleSize val="0"/>
        </c:dLbls>
        <c:gapWidth val="269"/>
        <c:overlap val="100"/>
        <c:axId val="722277944"/>
        <c:axId val="722277552"/>
      </c:barChart>
      <c:valAx>
        <c:axId val="7222775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22277944"/>
        <c:crosses val="max"/>
        <c:crossBetween val="between"/>
      </c:valAx>
      <c:catAx>
        <c:axId val="7222779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222775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iec!$O$68</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EA5F-42DD-8E6A-66556A45600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EA5F-42DD-8E6A-66556A456000}"/>
              </c:ext>
            </c:extLst>
          </c:dPt>
          <c:dLbls>
            <c:dLbl>
              <c:idx val="0"/>
              <c:layout>
                <c:manualLayout>
                  <c:x val="0"/>
                  <c:y val="-0.2823757640439211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A5F-42DD-8E6A-66556A456000}"/>
                </c:ext>
              </c:extLst>
            </c:dLbl>
            <c:dLbl>
              <c:idx val="1"/>
              <c:layout>
                <c:manualLayout>
                  <c:x val="-6.2957620102814388E-2"/>
                  <c:y val="-0.4941575870768619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A5F-42DD-8E6A-66556A4560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iec!$P$67:$Q$67</c:f>
              <c:strCache>
                <c:ptCount val="2"/>
                <c:pt idx="0">
                  <c:v>Masculino</c:v>
                </c:pt>
                <c:pt idx="1">
                  <c:v>Femenino</c:v>
                </c:pt>
              </c:strCache>
            </c:strRef>
          </c:cat>
          <c:val>
            <c:numRef>
              <c:f>iec!$P$68:$Q$68</c:f>
              <c:numCache>
                <c:formatCode>0%</c:formatCode>
                <c:ptCount val="2"/>
                <c:pt idx="0">
                  <c:v>0.63471060962740478</c:v>
                </c:pt>
                <c:pt idx="1">
                  <c:v>0.36528939037259517</c:v>
                </c:pt>
              </c:numCache>
            </c:numRef>
          </c:val>
          <c:extLst>
            <c:ext xmlns:c16="http://schemas.microsoft.com/office/drawing/2014/chart" uri="{C3380CC4-5D6E-409C-BE32-E72D297353CC}">
              <c16:uniqueId val="{00000004-EA5F-42DD-8E6A-66556A456000}"/>
            </c:ext>
          </c:extLst>
        </c:ser>
        <c:ser>
          <c:idx val="1"/>
          <c:order val="1"/>
          <c:tx>
            <c:strRef>
              <c:f>iec!$O$69</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EA5F-42DD-8E6A-66556A456000}"/>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EA5F-42DD-8E6A-66556A456000}"/>
              </c:ext>
            </c:extLst>
          </c:dPt>
          <c:dLbls>
            <c:delete val="1"/>
          </c:dLbls>
          <c:cat>
            <c:strRef>
              <c:f>iec!$P$67:$Q$67</c:f>
              <c:strCache>
                <c:ptCount val="2"/>
                <c:pt idx="0">
                  <c:v>Masculino</c:v>
                </c:pt>
                <c:pt idx="1">
                  <c:v>Femenino</c:v>
                </c:pt>
              </c:strCache>
            </c:strRef>
          </c:cat>
          <c:val>
            <c:numRef>
              <c:f>iec!$P$69:$Q$69</c:f>
              <c:numCache>
                <c:formatCode>0%</c:formatCode>
                <c:ptCount val="2"/>
                <c:pt idx="0">
                  <c:v>1</c:v>
                </c:pt>
                <c:pt idx="1">
                  <c:v>1</c:v>
                </c:pt>
              </c:numCache>
            </c:numRef>
          </c:val>
          <c:extLst>
            <c:ext xmlns:c16="http://schemas.microsoft.com/office/drawing/2014/chart" uri="{C3380CC4-5D6E-409C-BE32-E72D297353CC}">
              <c16:uniqueId val="{00000009-EA5F-42DD-8E6A-66556A456000}"/>
            </c:ext>
          </c:extLst>
        </c:ser>
        <c:dLbls>
          <c:dLblPos val="outEnd"/>
          <c:showLegendKey val="0"/>
          <c:showVal val="1"/>
          <c:showCatName val="0"/>
          <c:showSerName val="0"/>
          <c:showPercent val="0"/>
          <c:showBubbleSize val="0"/>
        </c:dLbls>
        <c:gapWidth val="0"/>
        <c:overlap val="100"/>
        <c:axId val="494621791"/>
        <c:axId val="494622207"/>
      </c:barChart>
      <c:catAx>
        <c:axId val="49462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4622207"/>
        <c:crosses val="autoZero"/>
        <c:auto val="1"/>
        <c:lblAlgn val="ctr"/>
        <c:lblOffset val="100"/>
        <c:noMultiLvlLbl val="0"/>
      </c:catAx>
      <c:valAx>
        <c:axId val="494622207"/>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9462179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12D4-4663-B706-C29324B94F4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12D4-4663-B706-C29324B94F48}"/>
              </c:ext>
            </c:extLst>
          </c:dPt>
          <c:cat>
            <c:strRef>
              <c:f>'6'!$AB$66:$AC$66</c:f>
              <c:strCache>
                <c:ptCount val="2"/>
                <c:pt idx="0">
                  <c:v>Masculino</c:v>
                </c:pt>
                <c:pt idx="1">
                  <c:v>Femenino</c:v>
                </c:pt>
              </c:strCache>
            </c:strRef>
          </c:cat>
          <c:val>
            <c:numRef>
              <c:f>'6'!$AB$67:$AC$67</c:f>
              <c:numCache>
                <c:formatCode>0%</c:formatCode>
                <c:ptCount val="2"/>
                <c:pt idx="0">
                  <c:v>0.62393387848412907</c:v>
                </c:pt>
                <c:pt idx="1">
                  <c:v>0.37606612151587093</c:v>
                </c:pt>
              </c:numCache>
            </c:numRef>
          </c:val>
          <c:extLst>
            <c:ext xmlns:c16="http://schemas.microsoft.com/office/drawing/2014/chart" uri="{C3380CC4-5D6E-409C-BE32-E72D297353CC}">
              <c16:uniqueId val="{00000004-12D4-4663-B706-C29324B94F48}"/>
            </c:ext>
          </c:extLst>
        </c:ser>
        <c:ser>
          <c:idx val="1"/>
          <c:order val="1"/>
          <c:tx>
            <c:strRef>
              <c:f>'6'!$AA$68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12D4-4663-B706-C29324B94F48}"/>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12D4-4663-B706-C29324B94F48}"/>
              </c:ext>
            </c:extLst>
          </c:dPt>
          <c:dLbls>
            <c:dLbl>
              <c:idx val="0"/>
              <c:layout/>
              <c:tx>
                <c:rich>
                  <a:bodyPr/>
                  <a:lstStyle/>
                  <a:p>
                    <a:fld id="{116E9A36-85D3-4EC5-911B-8B862CB25524}"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12D4-4663-B706-C29324B94F48}"/>
                </c:ext>
              </c:extLst>
            </c:dLbl>
            <c:dLbl>
              <c:idx val="1"/>
              <c:layout/>
              <c:tx>
                <c:rich>
                  <a:bodyPr/>
                  <a:lstStyle/>
                  <a:p>
                    <a:fld id="{3489A976-A9AC-42AA-8822-0A46769DF23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12D4-4663-B706-C29324B94F4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'6'!$AB$66:$AC$66</c:f>
              <c:strCache>
                <c:ptCount val="2"/>
                <c:pt idx="0">
                  <c:v>Masculino</c:v>
                </c:pt>
                <c:pt idx="1">
                  <c:v>Femenino</c:v>
                </c:pt>
              </c:strCache>
            </c:strRef>
          </c:cat>
          <c:val>
            <c:numRef>
              <c:f>'6'!$AB$68:$AC$68</c:f>
              <c:numCache>
                <c:formatCode>0%</c:formatCode>
                <c:ptCount val="2"/>
                <c:pt idx="0">
                  <c:v>1</c:v>
                </c:pt>
                <c:pt idx="1">
                  <c:v>1</c:v>
                </c:pt>
              </c:numCache>
            </c:numRef>
          </c:val>
          <c:extLst>
            <c:ext xmlns:c15="http://schemas.microsoft.com/office/drawing/2012/chart" uri="{02D57815-91ED-43cb-92C2-25804820EDAC}">
              <c15:datalabelsRange>
                <c15:f>'6'!$AB$67:$AC$67</c15:f>
                <c15:dlblRangeCache>
                  <c:ptCount val="2"/>
                  <c:pt idx="0">
                    <c:v>62%</c:v>
                  </c:pt>
                  <c:pt idx="1">
                    <c:v>38%</c:v>
                  </c:pt>
                </c15:dlblRangeCache>
              </c15:datalabelsRange>
            </c:ext>
            <c:ext xmlns:c16="http://schemas.microsoft.com/office/drawing/2014/chart" uri="{C3380CC4-5D6E-409C-BE32-E72D297353CC}">
              <c16:uniqueId val="{00000009-12D4-4663-B706-C29324B94F48}"/>
            </c:ext>
          </c:extLst>
        </c:ser>
        <c:dLbls>
          <c:showLegendKey val="0"/>
          <c:showVal val="0"/>
          <c:showCatName val="0"/>
          <c:showSerName val="0"/>
          <c:showPercent val="0"/>
          <c:showBubbleSize val="0"/>
        </c:dLbls>
        <c:gapWidth val="0"/>
        <c:overlap val="100"/>
        <c:axId val="467378768"/>
        <c:axId val="467378376"/>
      </c:barChart>
      <c:catAx>
        <c:axId val="46737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78376"/>
        <c:crosses val="autoZero"/>
        <c:auto val="1"/>
        <c:lblAlgn val="ctr"/>
        <c:lblOffset val="100"/>
        <c:noMultiLvlLbl val="0"/>
      </c:catAx>
      <c:valAx>
        <c:axId val="467378376"/>
        <c:scaling>
          <c:orientation val="minMax"/>
          <c:max val="1"/>
        </c:scaling>
        <c:delete val="1"/>
        <c:axPos val="l"/>
        <c:numFmt formatCode="0%" sourceLinked="1"/>
        <c:majorTickMark val="none"/>
        <c:minorTickMark val="none"/>
        <c:tickLblPos val="nextTo"/>
        <c:crossAx val="467378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F928-49E8-B4D0-FCAFC30C866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F928-49E8-B4D0-FCAFC30C8668}"/>
              </c:ext>
            </c:extLst>
          </c:dPt>
          <c:cat>
            <c:strRef>
              <c:f>'6'!$AB$66:$AC$66</c:f>
              <c:strCache>
                <c:ptCount val="2"/>
                <c:pt idx="0">
                  <c:v>Masculino</c:v>
                </c:pt>
                <c:pt idx="1">
                  <c:v>Femenino</c:v>
                </c:pt>
              </c:strCache>
            </c:strRef>
          </c:cat>
          <c:val>
            <c:numRef>
              <c:f>'6'!$AB$79:$AC$79</c:f>
              <c:numCache>
                <c:formatCode>0%</c:formatCode>
                <c:ptCount val="2"/>
                <c:pt idx="0">
                  <c:v>0.75370501058574457</c:v>
                </c:pt>
                <c:pt idx="1">
                  <c:v>0.24629498941425548</c:v>
                </c:pt>
              </c:numCache>
            </c:numRef>
          </c:val>
          <c:extLst>
            <c:ext xmlns:c16="http://schemas.microsoft.com/office/drawing/2014/chart" uri="{C3380CC4-5D6E-409C-BE32-E72D297353CC}">
              <c16:uniqueId val="{00000004-F928-49E8-B4D0-FCAFC30C8668}"/>
            </c:ext>
          </c:extLst>
        </c:ser>
        <c:ser>
          <c:idx val="1"/>
          <c:order val="1"/>
          <c:tx>
            <c:strRef>
              <c:f>'6'!$AA$80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F928-49E8-B4D0-FCAFC30C8668}"/>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F928-49E8-B4D0-FCAFC30C8668}"/>
              </c:ext>
            </c:extLst>
          </c:dPt>
          <c:dLbls>
            <c:dLbl>
              <c:idx val="0"/>
              <c:layout/>
              <c:tx>
                <c:rich>
                  <a:bodyPr/>
                  <a:lstStyle/>
                  <a:p>
                    <a:fld id="{9739DFBB-1420-4A17-AB95-E6B769FE5929}"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928-49E8-B4D0-FCAFC30C8668}"/>
                </c:ext>
              </c:extLst>
            </c:dLbl>
            <c:dLbl>
              <c:idx val="1"/>
              <c:layout/>
              <c:tx>
                <c:rich>
                  <a:bodyPr/>
                  <a:lstStyle/>
                  <a:p>
                    <a:fld id="{78DC4D2D-8130-4DC2-B223-8EEF7B6005D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928-49E8-B4D0-FCAFC30C86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'6'!$AB$66:$AC$66</c:f>
              <c:strCache>
                <c:ptCount val="2"/>
                <c:pt idx="0">
                  <c:v>Masculino</c:v>
                </c:pt>
                <c:pt idx="1">
                  <c:v>Femenino</c:v>
                </c:pt>
              </c:strCache>
            </c:strRef>
          </c:cat>
          <c:val>
            <c:numRef>
              <c:f>'6'!$AB$80:$AC$80</c:f>
              <c:numCache>
                <c:formatCode>0%</c:formatCode>
                <c:ptCount val="2"/>
                <c:pt idx="0">
                  <c:v>1</c:v>
                </c:pt>
                <c:pt idx="1">
                  <c:v>1</c:v>
                </c:pt>
              </c:numCache>
            </c:numRef>
          </c:val>
          <c:extLst>
            <c:ext xmlns:c15="http://schemas.microsoft.com/office/drawing/2012/chart" uri="{02D57815-91ED-43cb-92C2-25804820EDAC}">
              <c15:datalabelsRange>
                <c15:f>'6'!$AB$79:$AC$79</c15:f>
                <c15:dlblRangeCache>
                  <c:ptCount val="2"/>
                  <c:pt idx="0">
                    <c:v>75%</c:v>
                  </c:pt>
                  <c:pt idx="1">
                    <c:v>25%</c:v>
                  </c:pt>
                </c15:dlblRangeCache>
              </c15:datalabelsRange>
            </c:ext>
            <c:ext xmlns:c16="http://schemas.microsoft.com/office/drawing/2014/chart" uri="{C3380CC4-5D6E-409C-BE32-E72D297353CC}">
              <c16:uniqueId val="{00000009-F928-49E8-B4D0-FCAFC30C8668}"/>
            </c:ext>
          </c:extLst>
        </c:ser>
        <c:dLbls>
          <c:showLegendKey val="0"/>
          <c:showVal val="0"/>
          <c:showCatName val="0"/>
          <c:showSerName val="0"/>
          <c:showPercent val="0"/>
          <c:showBubbleSize val="0"/>
        </c:dLbls>
        <c:gapWidth val="0"/>
        <c:overlap val="100"/>
        <c:axId val="467381512"/>
        <c:axId val="467386608"/>
      </c:barChart>
      <c:catAx>
        <c:axId val="46738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86608"/>
        <c:crosses val="autoZero"/>
        <c:auto val="1"/>
        <c:lblAlgn val="ctr"/>
        <c:lblOffset val="100"/>
        <c:noMultiLvlLbl val="0"/>
      </c:catAx>
      <c:valAx>
        <c:axId val="467386608"/>
        <c:scaling>
          <c:orientation val="minMax"/>
          <c:max val="1"/>
        </c:scaling>
        <c:delete val="1"/>
        <c:axPos val="l"/>
        <c:numFmt formatCode="0%" sourceLinked="1"/>
        <c:majorTickMark val="none"/>
        <c:minorTickMark val="none"/>
        <c:tickLblPos val="nextTo"/>
        <c:crossAx val="467381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947-4D37-9841-236067D3D36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947-4D37-9841-236067D3D36B}"/>
              </c:ext>
            </c:extLst>
          </c:dPt>
          <c:cat>
            <c:strRef>
              <c:f>'6'!$AB$66:$AC$66</c:f>
              <c:strCache>
                <c:ptCount val="2"/>
                <c:pt idx="0">
                  <c:v>Masculino</c:v>
                </c:pt>
                <c:pt idx="1">
                  <c:v>Femenino</c:v>
                </c:pt>
              </c:strCache>
            </c:strRef>
          </c:cat>
          <c:val>
            <c:numRef>
              <c:f>'6'!$AB$91:$AC$91</c:f>
              <c:numCache>
                <c:formatCode>0%</c:formatCode>
                <c:ptCount val="2"/>
                <c:pt idx="0">
                  <c:v>0.56924034869240348</c:v>
                </c:pt>
                <c:pt idx="1">
                  <c:v>0.43075965130759652</c:v>
                </c:pt>
              </c:numCache>
            </c:numRef>
          </c:val>
          <c:extLst>
            <c:ext xmlns:c16="http://schemas.microsoft.com/office/drawing/2014/chart" uri="{C3380CC4-5D6E-409C-BE32-E72D297353CC}">
              <c16:uniqueId val="{00000004-B947-4D37-9841-236067D3D36B}"/>
            </c:ext>
          </c:extLst>
        </c:ser>
        <c:ser>
          <c:idx val="1"/>
          <c:order val="1"/>
          <c:tx>
            <c:strRef>
              <c:f>'6'!$AA$92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947-4D37-9841-236067D3D36B}"/>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947-4D37-9841-236067D3D36B}"/>
              </c:ext>
            </c:extLst>
          </c:dPt>
          <c:dLbls>
            <c:dLbl>
              <c:idx val="0"/>
              <c:layout/>
              <c:tx>
                <c:rich>
                  <a:bodyPr/>
                  <a:lstStyle/>
                  <a:p>
                    <a:fld id="{DE7AE256-FDF0-4B44-A715-61B0D4A426C2}"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947-4D37-9841-236067D3D36B}"/>
                </c:ext>
              </c:extLst>
            </c:dLbl>
            <c:dLbl>
              <c:idx val="1"/>
              <c:layout/>
              <c:tx>
                <c:rich>
                  <a:bodyPr/>
                  <a:lstStyle/>
                  <a:p>
                    <a:fld id="{5D103DC8-8664-49CC-A94D-547565F0144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947-4D37-9841-236067D3D36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'6'!$AB$66:$AC$66</c:f>
              <c:strCache>
                <c:ptCount val="2"/>
                <c:pt idx="0">
                  <c:v>Masculino</c:v>
                </c:pt>
                <c:pt idx="1">
                  <c:v>Femenino</c:v>
                </c:pt>
              </c:strCache>
            </c:strRef>
          </c:cat>
          <c:val>
            <c:numRef>
              <c:f>'6'!$AB$92:$AC$92</c:f>
              <c:numCache>
                <c:formatCode>0%</c:formatCode>
                <c:ptCount val="2"/>
                <c:pt idx="0">
                  <c:v>1</c:v>
                </c:pt>
                <c:pt idx="1">
                  <c:v>1</c:v>
                </c:pt>
              </c:numCache>
            </c:numRef>
          </c:val>
          <c:extLst>
            <c:ext xmlns:c15="http://schemas.microsoft.com/office/drawing/2012/chart" uri="{02D57815-91ED-43cb-92C2-25804820EDAC}">
              <c15:datalabelsRange>
                <c15:f>'6'!$AB$91:$AC$91</c15:f>
                <c15:dlblRangeCache>
                  <c:ptCount val="2"/>
                  <c:pt idx="0">
                    <c:v>57%</c:v>
                  </c:pt>
                  <c:pt idx="1">
                    <c:v>43%</c:v>
                  </c:pt>
                </c15:dlblRangeCache>
              </c15:datalabelsRange>
            </c:ext>
            <c:ext xmlns:c16="http://schemas.microsoft.com/office/drawing/2014/chart" uri="{C3380CC4-5D6E-409C-BE32-E72D297353CC}">
              <c16:uniqueId val="{00000009-B947-4D37-9841-236067D3D36B}"/>
            </c:ext>
          </c:extLst>
        </c:ser>
        <c:dLbls>
          <c:showLegendKey val="0"/>
          <c:showVal val="0"/>
          <c:showCatName val="0"/>
          <c:showSerName val="0"/>
          <c:showPercent val="0"/>
          <c:showBubbleSize val="0"/>
        </c:dLbls>
        <c:gapWidth val="0"/>
        <c:overlap val="100"/>
        <c:axId val="467379160"/>
        <c:axId val="467379944"/>
      </c:barChart>
      <c:catAx>
        <c:axId val="46737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79944"/>
        <c:crosses val="autoZero"/>
        <c:auto val="1"/>
        <c:lblAlgn val="ctr"/>
        <c:lblOffset val="100"/>
        <c:noMultiLvlLbl val="0"/>
      </c:catAx>
      <c:valAx>
        <c:axId val="467379944"/>
        <c:scaling>
          <c:orientation val="minMax"/>
          <c:max val="1"/>
        </c:scaling>
        <c:delete val="1"/>
        <c:axPos val="l"/>
        <c:numFmt formatCode="0%" sourceLinked="1"/>
        <c:majorTickMark val="none"/>
        <c:minorTickMark val="none"/>
        <c:tickLblPos val="nextTo"/>
        <c:crossAx val="467379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iec!$O$77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931D-45E7-97DA-5E508066067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931D-45E7-97DA-5E5080660671}"/>
              </c:ext>
            </c:extLst>
          </c:dPt>
          <c:cat>
            <c:strRef>
              <c:f>iec!$P$13:$Q$13</c:f>
              <c:strCache>
                <c:ptCount val="2"/>
                <c:pt idx="0">
                  <c:v>Masculino</c:v>
                </c:pt>
                <c:pt idx="1">
                  <c:v>Femenino</c:v>
                </c:pt>
              </c:strCache>
            </c:strRef>
          </c:cat>
          <c:val>
            <c:numRef>
              <c:f>iec!$P$77:$Q$77</c:f>
              <c:numCache>
                <c:formatCode>0%</c:formatCode>
                <c:ptCount val="2"/>
                <c:pt idx="0">
                  <c:v>0.59850349018229299</c:v>
                </c:pt>
                <c:pt idx="1">
                  <c:v>0.40149650981770701</c:v>
                </c:pt>
              </c:numCache>
            </c:numRef>
          </c:val>
          <c:extLst>
            <c:ext xmlns:c16="http://schemas.microsoft.com/office/drawing/2014/chart" uri="{C3380CC4-5D6E-409C-BE32-E72D297353CC}">
              <c16:uniqueId val="{00000004-931D-45E7-97DA-5E5080660671}"/>
            </c:ext>
          </c:extLst>
        </c:ser>
        <c:ser>
          <c:idx val="1"/>
          <c:order val="1"/>
          <c:tx>
            <c:strRef>
              <c:f>iec!$O$78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931D-45E7-97DA-5E5080660671}"/>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931D-45E7-97DA-5E5080660671}"/>
              </c:ext>
            </c:extLst>
          </c:dPt>
          <c:dLbls>
            <c:dLbl>
              <c:idx val="0"/>
              <c:layout/>
              <c:tx>
                <c:rich>
                  <a:bodyPr/>
                  <a:lstStyle/>
                  <a:p>
                    <a:fld id="{3E1593F1-112D-4B99-971E-67271F5EFF78}"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931D-45E7-97DA-5E5080660671}"/>
                </c:ext>
              </c:extLst>
            </c:dLbl>
            <c:dLbl>
              <c:idx val="1"/>
              <c:layout/>
              <c:tx>
                <c:rich>
                  <a:bodyPr/>
                  <a:lstStyle/>
                  <a:p>
                    <a:fld id="{E47A06CA-22E2-474B-B5A2-44C4A87F247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931D-45E7-97DA-5E50806606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iec!$P$78:$Q$78</c:f>
              <c:numCache>
                <c:formatCode>0%</c:formatCode>
                <c:ptCount val="2"/>
                <c:pt idx="0">
                  <c:v>1</c:v>
                </c:pt>
                <c:pt idx="1">
                  <c:v>1</c:v>
                </c:pt>
              </c:numCache>
            </c:numRef>
          </c:val>
          <c:extLst>
            <c:ext xmlns:c15="http://schemas.microsoft.com/office/drawing/2012/chart" uri="{02D57815-91ED-43cb-92C2-25804820EDAC}">
              <c15:datalabelsRange>
                <c15:f>iec!$P$77:$Q$77</c15:f>
                <c15:dlblRangeCache>
                  <c:ptCount val="2"/>
                  <c:pt idx="0">
                    <c:v>60%</c:v>
                  </c:pt>
                  <c:pt idx="1">
                    <c:v>40%</c:v>
                  </c:pt>
                </c15:dlblRangeCache>
              </c15:datalabelsRange>
            </c:ext>
            <c:ext xmlns:c16="http://schemas.microsoft.com/office/drawing/2014/chart" uri="{C3380CC4-5D6E-409C-BE32-E72D297353CC}">
              <c16:uniqueId val="{00000009-931D-45E7-97DA-5E5080660671}"/>
            </c:ext>
          </c:extLst>
        </c:ser>
        <c:dLbls>
          <c:showLegendKey val="0"/>
          <c:showVal val="0"/>
          <c:showCatName val="0"/>
          <c:showSerName val="0"/>
          <c:showPercent val="0"/>
          <c:showBubbleSize val="0"/>
        </c:dLbls>
        <c:gapWidth val="0"/>
        <c:overlap val="100"/>
        <c:axId val="422282296"/>
        <c:axId val="422282688"/>
      </c:barChart>
      <c:catAx>
        <c:axId val="42228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22282688"/>
        <c:crosses val="autoZero"/>
        <c:auto val="1"/>
        <c:lblAlgn val="ctr"/>
        <c:lblOffset val="100"/>
        <c:noMultiLvlLbl val="0"/>
      </c:catAx>
      <c:valAx>
        <c:axId val="42228268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22282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'7'!$AA$67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412E-4BA2-A771-118C8C8DAF5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412E-4BA2-A771-118C8C8DAF52}"/>
              </c:ext>
            </c:extLst>
          </c:dPt>
          <c:cat>
            <c:strRef>
              <c:f>'7'!$AB$66:$AC$66</c:f>
              <c:strCache>
                <c:ptCount val="2"/>
                <c:pt idx="0">
                  <c:v>Masculino</c:v>
                </c:pt>
                <c:pt idx="1">
                  <c:v>Femenino</c:v>
                </c:pt>
              </c:strCache>
            </c:strRef>
          </c:cat>
          <c:val>
            <c:numRef>
              <c:f>'7'!$AB$67:$AC$67</c:f>
              <c:numCache>
                <c:formatCode>0%</c:formatCode>
                <c:ptCount val="2"/>
                <c:pt idx="0">
                  <c:v>0.60766635644485811</c:v>
                </c:pt>
                <c:pt idx="1">
                  <c:v>0.39233364355514194</c:v>
                </c:pt>
              </c:numCache>
            </c:numRef>
          </c:val>
          <c:extLst>
            <c:ext xmlns:c16="http://schemas.microsoft.com/office/drawing/2014/chart" uri="{C3380CC4-5D6E-409C-BE32-E72D297353CC}">
              <c16:uniqueId val="{00000004-412E-4BA2-A771-118C8C8DAF52}"/>
            </c:ext>
          </c:extLst>
        </c:ser>
        <c:ser>
          <c:idx val="1"/>
          <c:order val="1"/>
          <c:tx>
            <c:strRef>
              <c:f>'7'!$AA$68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412E-4BA2-A771-118C8C8DAF52}"/>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412E-4BA2-A771-118C8C8DAF52}"/>
              </c:ext>
            </c:extLst>
          </c:dPt>
          <c:dLbls>
            <c:dLbl>
              <c:idx val="0"/>
              <c:layout/>
              <c:tx>
                <c:rich>
                  <a:bodyPr/>
                  <a:lstStyle/>
                  <a:p>
                    <a:fld id="{1DAB157D-E81D-4EB8-802E-FE66CD4EA07E}"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12E-4BA2-A771-118C8C8DAF52}"/>
                </c:ext>
              </c:extLst>
            </c:dLbl>
            <c:dLbl>
              <c:idx val="1"/>
              <c:layout/>
              <c:tx>
                <c:rich>
                  <a:bodyPr/>
                  <a:lstStyle/>
                  <a:p>
                    <a:fld id="{EEE2BDA3-B29F-48F7-86DC-607671CD300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12E-4BA2-A771-118C8C8DAF5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'7'!$AB$66:$AC$66</c:f>
              <c:strCache>
                <c:ptCount val="2"/>
                <c:pt idx="0">
                  <c:v>Masculino</c:v>
                </c:pt>
                <c:pt idx="1">
                  <c:v>Femenino</c:v>
                </c:pt>
              </c:strCache>
            </c:strRef>
          </c:cat>
          <c:val>
            <c:numRef>
              <c:f>'7'!$AB$68:$AC$68</c:f>
              <c:numCache>
                <c:formatCode>0%</c:formatCode>
                <c:ptCount val="2"/>
                <c:pt idx="0">
                  <c:v>1</c:v>
                </c:pt>
                <c:pt idx="1">
                  <c:v>1</c:v>
                </c:pt>
              </c:numCache>
            </c:numRef>
          </c:val>
          <c:extLst>
            <c:ext xmlns:c15="http://schemas.microsoft.com/office/drawing/2012/chart" uri="{02D57815-91ED-43cb-92C2-25804820EDAC}">
              <c15:datalabelsRange>
                <c15:f>'7'!$AB$67:$AC$67</c15:f>
                <c15:dlblRangeCache>
                  <c:ptCount val="2"/>
                  <c:pt idx="0">
                    <c:v>61%</c:v>
                  </c:pt>
                  <c:pt idx="1">
                    <c:v>39%</c:v>
                  </c:pt>
                </c15:dlblRangeCache>
              </c15:datalabelsRange>
            </c:ext>
            <c:ext xmlns:c16="http://schemas.microsoft.com/office/drawing/2014/chart" uri="{C3380CC4-5D6E-409C-BE32-E72D297353CC}">
              <c16:uniqueId val="{00000009-412E-4BA2-A771-118C8C8DAF52}"/>
            </c:ext>
          </c:extLst>
        </c:ser>
        <c:dLbls>
          <c:showLegendKey val="0"/>
          <c:showVal val="0"/>
          <c:showCatName val="0"/>
          <c:showSerName val="0"/>
          <c:showPercent val="0"/>
          <c:showBubbleSize val="0"/>
        </c:dLbls>
        <c:gapWidth val="0"/>
        <c:overlap val="100"/>
        <c:axId val="467380336"/>
        <c:axId val="467381120"/>
      </c:barChart>
      <c:catAx>
        <c:axId val="46738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81120"/>
        <c:crosses val="autoZero"/>
        <c:auto val="1"/>
        <c:lblAlgn val="ctr"/>
        <c:lblOffset val="100"/>
        <c:noMultiLvlLbl val="0"/>
      </c:catAx>
      <c:valAx>
        <c:axId val="467381120"/>
        <c:scaling>
          <c:orientation val="minMax"/>
          <c:max val="1"/>
        </c:scaling>
        <c:delete val="1"/>
        <c:axPos val="l"/>
        <c:numFmt formatCode="0%" sourceLinked="1"/>
        <c:majorTickMark val="none"/>
        <c:minorTickMark val="none"/>
        <c:tickLblPos val="nextTo"/>
        <c:crossAx val="467380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'7'!$AA$79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F8FF-4931-9F3F-64E92C730F7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F8FF-4931-9F3F-64E92C730F7D}"/>
              </c:ext>
            </c:extLst>
          </c:dPt>
          <c:cat>
            <c:strRef>
              <c:f>'7'!$AB$66:$AC$66</c:f>
              <c:strCache>
                <c:ptCount val="2"/>
                <c:pt idx="0">
                  <c:v>Masculino</c:v>
                </c:pt>
                <c:pt idx="1">
                  <c:v>Femenino</c:v>
                </c:pt>
              </c:strCache>
            </c:strRef>
          </c:cat>
          <c:val>
            <c:numRef>
              <c:f>'7'!$AB$79:$AC$79</c:f>
              <c:numCache>
                <c:formatCode>0%</c:formatCode>
                <c:ptCount val="2"/>
                <c:pt idx="0">
                  <c:v>0.68196588139723802</c:v>
                </c:pt>
                <c:pt idx="1">
                  <c:v>0.31803411860276198</c:v>
                </c:pt>
              </c:numCache>
            </c:numRef>
          </c:val>
          <c:extLst>
            <c:ext xmlns:c16="http://schemas.microsoft.com/office/drawing/2014/chart" uri="{C3380CC4-5D6E-409C-BE32-E72D297353CC}">
              <c16:uniqueId val="{00000004-F8FF-4931-9F3F-64E92C730F7D}"/>
            </c:ext>
          </c:extLst>
        </c:ser>
        <c:ser>
          <c:idx val="1"/>
          <c:order val="1"/>
          <c:tx>
            <c:strRef>
              <c:f>'7'!$AA$80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F8FF-4931-9F3F-64E92C730F7D}"/>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F8FF-4931-9F3F-64E92C730F7D}"/>
              </c:ext>
            </c:extLst>
          </c:dPt>
          <c:dLbls>
            <c:dLbl>
              <c:idx val="0"/>
              <c:layout/>
              <c:tx>
                <c:rich>
                  <a:bodyPr/>
                  <a:lstStyle/>
                  <a:p>
                    <a:fld id="{110DC2A1-53AE-4621-8B31-AB0881C91949}"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8FF-4931-9F3F-64E92C730F7D}"/>
                </c:ext>
              </c:extLst>
            </c:dLbl>
            <c:dLbl>
              <c:idx val="1"/>
              <c:layout/>
              <c:tx>
                <c:rich>
                  <a:bodyPr/>
                  <a:lstStyle/>
                  <a:p>
                    <a:fld id="{E55E8B83-9099-4E7F-B4D8-509D492ACAB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8FF-4931-9F3F-64E92C730F7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'7'!$AB$66:$AC$66</c:f>
              <c:strCache>
                <c:ptCount val="2"/>
                <c:pt idx="0">
                  <c:v>Masculino</c:v>
                </c:pt>
                <c:pt idx="1">
                  <c:v>Femenino</c:v>
                </c:pt>
              </c:strCache>
            </c:strRef>
          </c:cat>
          <c:val>
            <c:numRef>
              <c:f>'7'!$AB$80:$AC$80</c:f>
              <c:numCache>
                <c:formatCode>0%</c:formatCode>
                <c:ptCount val="2"/>
                <c:pt idx="0">
                  <c:v>1</c:v>
                </c:pt>
                <c:pt idx="1">
                  <c:v>1</c:v>
                </c:pt>
              </c:numCache>
            </c:numRef>
          </c:val>
          <c:extLst>
            <c:ext xmlns:c15="http://schemas.microsoft.com/office/drawing/2012/chart" uri="{02D57815-91ED-43cb-92C2-25804820EDAC}">
              <c15:datalabelsRange>
                <c15:f>'7'!$AB$79:$AC$79</c15:f>
                <c15:dlblRangeCache>
                  <c:ptCount val="2"/>
                  <c:pt idx="0">
                    <c:v>68%</c:v>
                  </c:pt>
                  <c:pt idx="1">
                    <c:v>32%</c:v>
                  </c:pt>
                </c15:dlblRangeCache>
              </c15:datalabelsRange>
            </c:ext>
            <c:ext xmlns:c16="http://schemas.microsoft.com/office/drawing/2014/chart" uri="{C3380CC4-5D6E-409C-BE32-E72D297353CC}">
              <c16:uniqueId val="{00000009-F8FF-4931-9F3F-64E92C730F7D}"/>
            </c:ext>
          </c:extLst>
        </c:ser>
        <c:dLbls>
          <c:showLegendKey val="0"/>
          <c:showVal val="0"/>
          <c:showCatName val="0"/>
          <c:showSerName val="0"/>
          <c:showPercent val="0"/>
          <c:showBubbleSize val="0"/>
        </c:dLbls>
        <c:gapWidth val="0"/>
        <c:overlap val="100"/>
        <c:axId val="467388568"/>
        <c:axId val="467387000"/>
      </c:barChart>
      <c:catAx>
        <c:axId val="46738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87000"/>
        <c:crosses val="autoZero"/>
        <c:auto val="1"/>
        <c:lblAlgn val="ctr"/>
        <c:lblOffset val="100"/>
        <c:noMultiLvlLbl val="0"/>
      </c:catAx>
      <c:valAx>
        <c:axId val="467387000"/>
        <c:scaling>
          <c:orientation val="minMax"/>
          <c:max val="1"/>
        </c:scaling>
        <c:delete val="1"/>
        <c:axPos val="l"/>
        <c:numFmt formatCode="0%" sourceLinked="1"/>
        <c:majorTickMark val="none"/>
        <c:minorTickMark val="none"/>
        <c:tickLblPos val="nextTo"/>
        <c:crossAx val="467388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'7'!$AA$91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B5DB-4BCD-99EB-C1DADF449736}"/>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B5DB-4BCD-99EB-C1DADF449736}"/>
              </c:ext>
            </c:extLst>
          </c:dPt>
          <c:cat>
            <c:strRef>
              <c:f>'7'!$AB$66:$AC$66</c:f>
              <c:strCache>
                <c:ptCount val="2"/>
                <c:pt idx="0">
                  <c:v>Masculino</c:v>
                </c:pt>
                <c:pt idx="1">
                  <c:v>Femenino</c:v>
                </c:pt>
              </c:strCache>
            </c:strRef>
          </c:cat>
          <c:val>
            <c:numRef>
              <c:f>'7'!$AB$91:$AC$91</c:f>
              <c:numCache>
                <c:formatCode>0%</c:formatCode>
                <c:ptCount val="2"/>
                <c:pt idx="0">
                  <c:v>0.52401280683030949</c:v>
                </c:pt>
                <c:pt idx="1">
                  <c:v>0.47598719316969051</c:v>
                </c:pt>
              </c:numCache>
            </c:numRef>
          </c:val>
          <c:extLst>
            <c:ext xmlns:c16="http://schemas.microsoft.com/office/drawing/2014/chart" uri="{C3380CC4-5D6E-409C-BE32-E72D297353CC}">
              <c16:uniqueId val="{00000004-B5DB-4BCD-99EB-C1DADF449736}"/>
            </c:ext>
          </c:extLst>
        </c:ser>
        <c:ser>
          <c:idx val="1"/>
          <c:order val="1"/>
          <c:tx>
            <c:strRef>
              <c:f>'7'!$AA$92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B5DB-4BCD-99EB-C1DADF449736}"/>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B5DB-4BCD-99EB-C1DADF449736}"/>
              </c:ext>
            </c:extLst>
          </c:dPt>
          <c:dLbls>
            <c:dLbl>
              <c:idx val="0"/>
              <c:layout/>
              <c:tx>
                <c:rich>
                  <a:bodyPr/>
                  <a:lstStyle/>
                  <a:p>
                    <a:fld id="{78BDCA76-AF3D-4EB1-96AE-FD0720AFD9EB}"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5DB-4BCD-99EB-C1DADF449736}"/>
                </c:ext>
              </c:extLst>
            </c:dLbl>
            <c:dLbl>
              <c:idx val="1"/>
              <c:layout/>
              <c:tx>
                <c:rich>
                  <a:bodyPr/>
                  <a:lstStyle/>
                  <a:p>
                    <a:fld id="{5166117D-ACB6-4B3B-9BBD-AED66E94E17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B5DB-4BCD-99EB-C1DADF44973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'7'!$AB$66:$AC$66</c:f>
              <c:strCache>
                <c:ptCount val="2"/>
                <c:pt idx="0">
                  <c:v>Masculino</c:v>
                </c:pt>
                <c:pt idx="1">
                  <c:v>Femenino</c:v>
                </c:pt>
              </c:strCache>
            </c:strRef>
          </c:cat>
          <c:val>
            <c:numRef>
              <c:f>'7'!$AB$92:$AC$92</c:f>
              <c:numCache>
                <c:formatCode>0%</c:formatCode>
                <c:ptCount val="2"/>
                <c:pt idx="0">
                  <c:v>1</c:v>
                </c:pt>
                <c:pt idx="1">
                  <c:v>1</c:v>
                </c:pt>
              </c:numCache>
            </c:numRef>
          </c:val>
          <c:extLst>
            <c:ext xmlns:c15="http://schemas.microsoft.com/office/drawing/2012/chart" uri="{02D57815-91ED-43cb-92C2-25804820EDAC}">
              <c15:datalabelsRange>
                <c15:f>'7'!$AB$91:$AC$91</c15:f>
                <c15:dlblRangeCache>
                  <c:ptCount val="2"/>
                  <c:pt idx="0">
                    <c:v>52%</c:v>
                  </c:pt>
                  <c:pt idx="1">
                    <c:v>48%</c:v>
                  </c:pt>
                </c15:dlblRangeCache>
              </c15:datalabelsRange>
            </c:ext>
            <c:ext xmlns:c16="http://schemas.microsoft.com/office/drawing/2014/chart" uri="{C3380CC4-5D6E-409C-BE32-E72D297353CC}">
              <c16:uniqueId val="{00000009-B5DB-4BCD-99EB-C1DADF449736}"/>
            </c:ext>
          </c:extLst>
        </c:ser>
        <c:dLbls>
          <c:showLegendKey val="0"/>
          <c:showVal val="0"/>
          <c:showCatName val="0"/>
          <c:showSerName val="0"/>
          <c:showPercent val="0"/>
          <c:showBubbleSize val="0"/>
        </c:dLbls>
        <c:gapWidth val="0"/>
        <c:overlap val="100"/>
        <c:axId val="467377592"/>
        <c:axId val="467385824"/>
      </c:barChart>
      <c:catAx>
        <c:axId val="46737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85824"/>
        <c:crosses val="autoZero"/>
        <c:auto val="1"/>
        <c:lblAlgn val="ctr"/>
        <c:lblOffset val="100"/>
        <c:noMultiLvlLbl val="0"/>
      </c:catAx>
      <c:valAx>
        <c:axId val="467385824"/>
        <c:scaling>
          <c:orientation val="minMax"/>
          <c:max val="1"/>
        </c:scaling>
        <c:delete val="1"/>
        <c:axPos val="l"/>
        <c:numFmt formatCode="0%" sourceLinked="1"/>
        <c:majorTickMark val="none"/>
        <c:minorTickMark val="none"/>
        <c:tickLblPos val="nextTo"/>
        <c:crossAx val="4673775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iec!$O$86</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447D-4E10-B769-0A82B8C568E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447D-4E10-B769-0A82B8C568E2}"/>
              </c:ext>
            </c:extLst>
          </c:dPt>
          <c:cat>
            <c:strRef>
              <c:f>iec!$P$13:$Q$13</c:f>
              <c:strCache>
                <c:ptCount val="2"/>
                <c:pt idx="0">
                  <c:v>Masculino</c:v>
                </c:pt>
                <c:pt idx="1">
                  <c:v>Femenino</c:v>
                </c:pt>
              </c:strCache>
            </c:strRef>
          </c:cat>
          <c:val>
            <c:numRef>
              <c:f>iec!$P$86:$Q$86</c:f>
              <c:numCache>
                <c:formatCode>0%</c:formatCode>
                <c:ptCount val="2"/>
                <c:pt idx="0">
                  <c:v>0.57084106120474154</c:v>
                </c:pt>
                <c:pt idx="1">
                  <c:v>0.42915893879525846</c:v>
                </c:pt>
              </c:numCache>
            </c:numRef>
          </c:val>
          <c:extLst>
            <c:ext xmlns:c16="http://schemas.microsoft.com/office/drawing/2014/chart" uri="{C3380CC4-5D6E-409C-BE32-E72D297353CC}">
              <c16:uniqueId val="{00000004-447D-4E10-B769-0A82B8C568E2}"/>
            </c:ext>
          </c:extLst>
        </c:ser>
        <c:ser>
          <c:idx val="1"/>
          <c:order val="1"/>
          <c:tx>
            <c:strRef>
              <c:f>iec!$O$87</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447D-4E10-B769-0A82B8C568E2}"/>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447D-4E10-B769-0A82B8C568E2}"/>
              </c:ext>
            </c:extLst>
          </c:dPt>
          <c:dLbls>
            <c:dLbl>
              <c:idx val="0"/>
              <c:layout/>
              <c:tx>
                <c:rich>
                  <a:bodyPr/>
                  <a:lstStyle/>
                  <a:p>
                    <a:fld id="{AB38ADBE-28C3-45D2-95EC-8AEC5661531B}"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47D-4E10-B769-0A82B8C568E2}"/>
                </c:ext>
              </c:extLst>
            </c:dLbl>
            <c:dLbl>
              <c:idx val="1"/>
              <c:layout/>
              <c:tx>
                <c:rich>
                  <a:bodyPr/>
                  <a:lstStyle/>
                  <a:p>
                    <a:fld id="{5B75442B-98A9-4926-94CE-78F4631CB82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47D-4E10-B769-0A82B8C568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iec!$P$87:$Q$87</c:f>
              <c:numCache>
                <c:formatCode>0%</c:formatCode>
                <c:ptCount val="2"/>
                <c:pt idx="0">
                  <c:v>1</c:v>
                </c:pt>
                <c:pt idx="1">
                  <c:v>1</c:v>
                </c:pt>
              </c:numCache>
            </c:numRef>
          </c:val>
          <c:extLst>
            <c:ext xmlns:c15="http://schemas.microsoft.com/office/drawing/2012/chart" uri="{02D57815-91ED-43cb-92C2-25804820EDAC}">
              <c15:datalabelsRange>
                <c15:f>iec!$P$86:$Q$86</c15:f>
                <c15:dlblRangeCache>
                  <c:ptCount val="2"/>
                  <c:pt idx="0">
                    <c:v>57%</c:v>
                  </c:pt>
                  <c:pt idx="1">
                    <c:v>43%</c:v>
                  </c:pt>
                </c15:dlblRangeCache>
              </c15:datalabelsRange>
            </c:ext>
            <c:ext xmlns:c16="http://schemas.microsoft.com/office/drawing/2014/chart" uri="{C3380CC4-5D6E-409C-BE32-E72D297353CC}">
              <c16:uniqueId val="{00000009-447D-4E10-B769-0A82B8C568E2}"/>
            </c:ext>
          </c:extLst>
        </c:ser>
        <c:dLbls>
          <c:showLegendKey val="0"/>
          <c:showVal val="0"/>
          <c:showCatName val="0"/>
          <c:showSerName val="0"/>
          <c:showPercent val="0"/>
          <c:showBubbleSize val="0"/>
        </c:dLbls>
        <c:gapWidth val="0"/>
        <c:overlap val="100"/>
        <c:axId val="397826408"/>
        <c:axId val="397831896"/>
      </c:barChart>
      <c:catAx>
        <c:axId val="39782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7831896"/>
        <c:crosses val="autoZero"/>
        <c:auto val="1"/>
        <c:lblAlgn val="ctr"/>
        <c:lblOffset val="100"/>
        <c:noMultiLvlLbl val="0"/>
      </c:catAx>
      <c:valAx>
        <c:axId val="397831896"/>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3978264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'16'!$AA$67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5852-470A-8577-586BF975E1FE}"/>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5852-470A-8577-586BF975E1FE}"/>
              </c:ext>
            </c:extLst>
          </c:dPt>
          <c:cat>
            <c:strRef>
              <c:f>'16'!$AB$66:$AC$66</c:f>
              <c:strCache>
                <c:ptCount val="2"/>
                <c:pt idx="0">
                  <c:v>Masculino</c:v>
                </c:pt>
                <c:pt idx="1">
                  <c:v>Femenino</c:v>
                </c:pt>
              </c:strCache>
            </c:strRef>
          </c:cat>
          <c:val>
            <c:numRef>
              <c:f>'16'!$AB$67:$AC$67</c:f>
              <c:numCache>
                <c:formatCode>0%</c:formatCode>
                <c:ptCount val="2"/>
                <c:pt idx="0">
                  <c:v>0.56613661004698224</c:v>
                </c:pt>
                <c:pt idx="1">
                  <c:v>0.43386338995301771</c:v>
                </c:pt>
              </c:numCache>
            </c:numRef>
          </c:val>
          <c:extLst>
            <c:ext xmlns:c16="http://schemas.microsoft.com/office/drawing/2014/chart" uri="{C3380CC4-5D6E-409C-BE32-E72D297353CC}">
              <c16:uniqueId val="{00000004-5852-470A-8577-586BF975E1FE}"/>
            </c:ext>
          </c:extLst>
        </c:ser>
        <c:ser>
          <c:idx val="1"/>
          <c:order val="1"/>
          <c:tx>
            <c:strRef>
              <c:f>'16'!$AA$68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5852-470A-8577-586BF975E1FE}"/>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852-470A-8577-586BF975E1FE}"/>
              </c:ext>
            </c:extLst>
          </c:dPt>
          <c:dLbls>
            <c:dLbl>
              <c:idx val="0"/>
              <c:layout/>
              <c:tx>
                <c:rich>
                  <a:bodyPr/>
                  <a:lstStyle/>
                  <a:p>
                    <a:fld id="{9D13C291-3DA3-426E-BED2-64FCA475F1B1}"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852-470A-8577-586BF975E1FE}"/>
                </c:ext>
              </c:extLst>
            </c:dLbl>
            <c:dLbl>
              <c:idx val="1"/>
              <c:layout/>
              <c:tx>
                <c:rich>
                  <a:bodyPr/>
                  <a:lstStyle/>
                  <a:p>
                    <a:fld id="{FB5D4514-37BD-425A-ADD2-D32D5AC6B7C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852-470A-8577-586BF975E1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'16'!$AB$66:$AC$66</c:f>
              <c:strCache>
                <c:ptCount val="2"/>
                <c:pt idx="0">
                  <c:v>Masculino</c:v>
                </c:pt>
                <c:pt idx="1">
                  <c:v>Femenino</c:v>
                </c:pt>
              </c:strCache>
            </c:strRef>
          </c:cat>
          <c:val>
            <c:numRef>
              <c:f>'16'!$AB$68:$AC$68</c:f>
              <c:numCache>
                <c:formatCode>0%</c:formatCode>
                <c:ptCount val="2"/>
                <c:pt idx="0">
                  <c:v>1</c:v>
                </c:pt>
                <c:pt idx="1">
                  <c:v>1</c:v>
                </c:pt>
              </c:numCache>
            </c:numRef>
          </c:val>
          <c:extLst>
            <c:ext xmlns:c15="http://schemas.microsoft.com/office/drawing/2012/chart" uri="{02D57815-91ED-43cb-92C2-25804820EDAC}">
              <c15:datalabelsRange>
                <c15:f>'16'!$AB$67:$AC$67</c15:f>
                <c15:dlblRangeCache>
                  <c:ptCount val="2"/>
                  <c:pt idx="0">
                    <c:v>57%</c:v>
                  </c:pt>
                  <c:pt idx="1">
                    <c:v>43%</c:v>
                  </c:pt>
                </c15:dlblRangeCache>
              </c15:datalabelsRange>
            </c:ext>
            <c:ext xmlns:c16="http://schemas.microsoft.com/office/drawing/2014/chart" uri="{C3380CC4-5D6E-409C-BE32-E72D297353CC}">
              <c16:uniqueId val="{00000009-5852-470A-8577-586BF975E1FE}"/>
            </c:ext>
          </c:extLst>
        </c:ser>
        <c:dLbls>
          <c:showLegendKey val="0"/>
          <c:showVal val="0"/>
          <c:showCatName val="0"/>
          <c:showSerName val="0"/>
          <c:showPercent val="0"/>
          <c:showBubbleSize val="0"/>
        </c:dLbls>
        <c:gapWidth val="0"/>
        <c:overlap val="100"/>
        <c:axId val="467376808"/>
        <c:axId val="467377200"/>
      </c:barChart>
      <c:catAx>
        <c:axId val="46737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77200"/>
        <c:crosses val="autoZero"/>
        <c:auto val="1"/>
        <c:lblAlgn val="ctr"/>
        <c:lblOffset val="100"/>
        <c:noMultiLvlLbl val="0"/>
      </c:catAx>
      <c:valAx>
        <c:axId val="467377200"/>
        <c:scaling>
          <c:orientation val="minMax"/>
          <c:max val="1"/>
        </c:scaling>
        <c:delete val="1"/>
        <c:axPos val="l"/>
        <c:numFmt formatCode="0%" sourceLinked="1"/>
        <c:majorTickMark val="none"/>
        <c:minorTickMark val="none"/>
        <c:tickLblPos val="nextTo"/>
        <c:crossAx val="467376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a:t>ADMINISTRATIVOS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percentStacked"/>
        <c:varyColors val="0"/>
        <c:ser>
          <c:idx val="0"/>
          <c:order val="0"/>
          <c:tx>
            <c:strRef>
              <c:f>'Hoja2 (2)'!$J$160</c:f>
              <c:strCache>
                <c:ptCount val="1"/>
                <c:pt idx="0">
                  <c:v>CONTRATA</c:v>
                </c:pt>
              </c:strCache>
            </c:strRef>
          </c:tx>
          <c:spPr>
            <a:solidFill>
              <a:srgbClr val="002060"/>
            </a:solidFill>
            <a:ln>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(2)'!$I$216:$I$231</c:f>
              <c:strCache>
                <c:ptCount val="16"/>
                <c:pt idx="0">
                  <c:v>ARICA Y PARINACOTA</c:v>
                </c:pt>
                <c:pt idx="1">
                  <c:v>ANTOFAGASTA</c:v>
                </c:pt>
                <c:pt idx="2">
                  <c:v>ATACAMA</c:v>
                </c:pt>
                <c:pt idx="3">
                  <c:v>COQUIMBO</c:v>
                </c:pt>
                <c:pt idx="4">
                  <c:v>VALPARAISO</c:v>
                </c:pt>
                <c:pt idx="5">
                  <c:v>METROPOLITANA</c:v>
                </c:pt>
                <c:pt idx="6">
                  <c:v> O'HIGGINS</c:v>
                </c:pt>
                <c:pt idx="7">
                  <c:v>MAULE</c:v>
                </c:pt>
                <c:pt idx="8">
                  <c:v>ÑUBLE</c:v>
                </c:pt>
                <c:pt idx="9">
                  <c:v>BIO BIO</c:v>
                </c:pt>
                <c:pt idx="10">
                  <c:v>ARAUCANÍA</c:v>
                </c:pt>
                <c:pt idx="11">
                  <c:v>LOS RIOS</c:v>
                </c:pt>
                <c:pt idx="12">
                  <c:v>LOS LAGOS</c:v>
                </c:pt>
                <c:pt idx="13">
                  <c:v>AYSÉN </c:v>
                </c:pt>
                <c:pt idx="14">
                  <c:v>MAGALLANES</c:v>
                </c:pt>
                <c:pt idx="15">
                  <c:v>NIVEL CENTRAL</c:v>
                </c:pt>
              </c:strCache>
            </c:strRef>
          </c:cat>
          <c:val>
            <c:numRef>
              <c:f>'Hoja2 (2)'!$J$216:$J$231</c:f>
              <c:numCache>
                <c:formatCode>General</c:formatCode>
                <c:ptCount val="16"/>
                <c:pt idx="0">
                  <c:v>1</c:v>
                </c:pt>
                <c:pt idx="1">
                  <c:v>1</c:v>
                </c:pt>
                <c:pt idx="2">
                  <c:v>1</c:v>
                </c:pt>
                <c:pt idx="3">
                  <c:v>4</c:v>
                </c:pt>
                <c:pt idx="4">
                  <c:v>3</c:v>
                </c:pt>
                <c:pt idx="5">
                  <c:v>4</c:v>
                </c:pt>
                <c:pt idx="6">
                  <c:v>7</c:v>
                </c:pt>
                <c:pt idx="7">
                  <c:v>6</c:v>
                </c:pt>
                <c:pt idx="8">
                  <c:v>1</c:v>
                </c:pt>
                <c:pt idx="9">
                  <c:v>4</c:v>
                </c:pt>
                <c:pt idx="10">
                  <c:v>9</c:v>
                </c:pt>
                <c:pt idx="11">
                  <c:v>7</c:v>
                </c:pt>
                <c:pt idx="12">
                  <c:v>5</c:v>
                </c:pt>
                <c:pt idx="13">
                  <c:v>2</c:v>
                </c:pt>
                <c:pt idx="14">
                  <c:v>5</c:v>
                </c:pt>
                <c:pt idx="15">
                  <c:v>24</c:v>
                </c:pt>
              </c:numCache>
            </c:numRef>
          </c:val>
          <c:extLst>
            <c:ext xmlns:c16="http://schemas.microsoft.com/office/drawing/2014/chart" uri="{C3380CC4-5D6E-409C-BE32-E72D297353CC}">
              <c16:uniqueId val="{00000000-223E-4799-A4F4-BBE27A6034A9}"/>
            </c:ext>
          </c:extLst>
        </c:ser>
        <c:ser>
          <c:idx val="1"/>
          <c:order val="1"/>
          <c:tx>
            <c:strRef>
              <c:f>'Hoja2 (2)'!$K$160</c:f>
              <c:strCache>
                <c:ptCount val="1"/>
                <c:pt idx="0">
                  <c:v>PLANTA</c:v>
                </c:pt>
              </c:strCache>
            </c:strRef>
          </c:tx>
          <c:spPr>
            <a:solidFill>
              <a:srgbClr val="C00000"/>
            </a:solidFill>
            <a:ln>
              <a:noFill/>
            </a:ln>
            <a:effectLst>
              <a:outerShdw blurRad="57150" dist="19050" dir="5400000" algn="ctr" rotWithShape="0">
                <a:srgbClr val="000000">
                  <a:alpha val="63000"/>
                </a:srgbClr>
              </a:outerShdw>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(2)'!$I$216:$I$231</c:f>
              <c:strCache>
                <c:ptCount val="16"/>
                <c:pt idx="0">
                  <c:v>ARICA Y PARINACOTA</c:v>
                </c:pt>
                <c:pt idx="1">
                  <c:v>ANTOFAGASTA</c:v>
                </c:pt>
                <c:pt idx="2">
                  <c:v>ATACAMA</c:v>
                </c:pt>
                <c:pt idx="3">
                  <c:v>COQUIMBO</c:v>
                </c:pt>
                <c:pt idx="4">
                  <c:v>VALPARAISO</c:v>
                </c:pt>
                <c:pt idx="5">
                  <c:v>METROPOLITANA</c:v>
                </c:pt>
                <c:pt idx="6">
                  <c:v> O'HIGGINS</c:v>
                </c:pt>
                <c:pt idx="7">
                  <c:v>MAULE</c:v>
                </c:pt>
                <c:pt idx="8">
                  <c:v>ÑUBLE</c:v>
                </c:pt>
                <c:pt idx="9">
                  <c:v>BIO BIO</c:v>
                </c:pt>
                <c:pt idx="10">
                  <c:v>ARAUCANÍA</c:v>
                </c:pt>
                <c:pt idx="11">
                  <c:v>LOS RIOS</c:v>
                </c:pt>
                <c:pt idx="12">
                  <c:v>LOS LAGOS</c:v>
                </c:pt>
                <c:pt idx="13">
                  <c:v>AYSÉN </c:v>
                </c:pt>
                <c:pt idx="14">
                  <c:v>MAGALLANES</c:v>
                </c:pt>
                <c:pt idx="15">
                  <c:v>NIVEL CENTRAL</c:v>
                </c:pt>
              </c:strCache>
            </c:strRef>
          </c:cat>
          <c:val>
            <c:numRef>
              <c:f>'Hoja2 (2)'!$K$216:$K$231</c:f>
              <c:numCache>
                <c:formatCode>General</c:formatCode>
                <c:ptCount val="16"/>
                <c:pt idx="0">
                  <c:v>0</c:v>
                </c:pt>
                <c:pt idx="1">
                  <c:v>0</c:v>
                </c:pt>
                <c:pt idx="2">
                  <c:v>0</c:v>
                </c:pt>
                <c:pt idx="3">
                  <c:v>0</c:v>
                </c:pt>
                <c:pt idx="4">
                  <c:v>1</c:v>
                </c:pt>
                <c:pt idx="5">
                  <c:v>0</c:v>
                </c:pt>
                <c:pt idx="6">
                  <c:v>1</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223E-4799-A4F4-BBE27A6034A9}"/>
            </c:ext>
          </c:extLst>
        </c:ser>
        <c:ser>
          <c:idx val="2"/>
          <c:order val="2"/>
          <c:tx>
            <c:strRef>
              <c:f>'Hoja2 (2)'!$L$160</c:f>
              <c:strCache>
                <c:ptCount val="1"/>
                <c:pt idx="0">
                  <c:v>Suplente</c:v>
                </c:pt>
              </c:strCache>
            </c:strRef>
          </c:tx>
          <c:spPr>
            <a:solidFill>
              <a:srgbClr val="92D050"/>
            </a:solidFill>
            <a:ln>
              <a:noFill/>
            </a:ln>
            <a:effectLst>
              <a:outerShdw blurRad="57150" dist="19050" dir="5400000" algn="ctr" rotWithShape="0">
                <a:srgbClr val="000000">
                  <a:alpha val="63000"/>
                </a:srgbClr>
              </a:outerShdw>
            </a:effectLst>
          </c:spPr>
          <c:invertIfNegative val="0"/>
          <c:dLbls>
            <c:spPr>
              <a:solidFill>
                <a:schemeClr val="bg1">
                  <a:lumMod val="95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 (2)'!$I$216:$I$231</c:f>
              <c:strCache>
                <c:ptCount val="16"/>
                <c:pt idx="0">
                  <c:v>ARICA Y PARINACOTA</c:v>
                </c:pt>
                <c:pt idx="1">
                  <c:v>ANTOFAGASTA</c:v>
                </c:pt>
                <c:pt idx="2">
                  <c:v>ATACAMA</c:v>
                </c:pt>
                <c:pt idx="3">
                  <c:v>COQUIMBO</c:v>
                </c:pt>
                <c:pt idx="4">
                  <c:v>VALPARAISO</c:v>
                </c:pt>
                <c:pt idx="5">
                  <c:v>METROPOLITANA</c:v>
                </c:pt>
                <c:pt idx="6">
                  <c:v> O'HIGGINS</c:v>
                </c:pt>
                <c:pt idx="7">
                  <c:v>MAULE</c:v>
                </c:pt>
                <c:pt idx="8">
                  <c:v>ÑUBLE</c:v>
                </c:pt>
                <c:pt idx="9">
                  <c:v>BIO BIO</c:v>
                </c:pt>
                <c:pt idx="10">
                  <c:v>ARAUCANÍA</c:v>
                </c:pt>
                <c:pt idx="11">
                  <c:v>LOS RIOS</c:v>
                </c:pt>
                <c:pt idx="12">
                  <c:v>LOS LAGOS</c:v>
                </c:pt>
                <c:pt idx="13">
                  <c:v>AYSÉN </c:v>
                </c:pt>
                <c:pt idx="14">
                  <c:v>MAGALLANES</c:v>
                </c:pt>
                <c:pt idx="15">
                  <c:v>NIVEL CENTRAL</c:v>
                </c:pt>
              </c:strCache>
            </c:strRef>
          </c:cat>
          <c:val>
            <c:numRef>
              <c:f>'Hoja2 (2)'!$L$216:$L$231</c:f>
              <c:numCache>
                <c:formatCode>General</c:formatCode>
                <c:ptCount val="16"/>
                <c:pt idx="0">
                  <c:v>1</c:v>
                </c:pt>
                <c:pt idx="1">
                  <c:v>0</c:v>
                </c:pt>
                <c:pt idx="2">
                  <c:v>0</c:v>
                </c:pt>
                <c:pt idx="3">
                  <c:v>1</c:v>
                </c:pt>
                <c:pt idx="4">
                  <c:v>1</c:v>
                </c:pt>
                <c:pt idx="5">
                  <c:v>4</c:v>
                </c:pt>
                <c:pt idx="6">
                  <c:v>0</c:v>
                </c:pt>
                <c:pt idx="7">
                  <c:v>6</c:v>
                </c:pt>
                <c:pt idx="8">
                  <c:v>3</c:v>
                </c:pt>
                <c:pt idx="9">
                  <c:v>2</c:v>
                </c:pt>
                <c:pt idx="10">
                  <c:v>4</c:v>
                </c:pt>
                <c:pt idx="11">
                  <c:v>2</c:v>
                </c:pt>
                <c:pt idx="12">
                  <c:v>3</c:v>
                </c:pt>
                <c:pt idx="13">
                  <c:v>1</c:v>
                </c:pt>
                <c:pt idx="14">
                  <c:v>0</c:v>
                </c:pt>
                <c:pt idx="15">
                  <c:v>2</c:v>
                </c:pt>
              </c:numCache>
            </c:numRef>
          </c:val>
          <c:extLst>
            <c:ext xmlns:c16="http://schemas.microsoft.com/office/drawing/2014/chart" uri="{C3380CC4-5D6E-409C-BE32-E72D297353CC}">
              <c16:uniqueId val="{00000002-223E-4799-A4F4-BBE27A6034A9}"/>
            </c:ext>
          </c:extLst>
        </c:ser>
        <c:dLbls>
          <c:showLegendKey val="0"/>
          <c:showVal val="0"/>
          <c:showCatName val="0"/>
          <c:showSerName val="0"/>
          <c:showPercent val="0"/>
          <c:showBubbleSize val="0"/>
        </c:dLbls>
        <c:gapWidth val="269"/>
        <c:overlap val="100"/>
        <c:axId val="783365240"/>
        <c:axId val="783375432"/>
      </c:barChart>
      <c:valAx>
        <c:axId val="7833754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83365240"/>
        <c:crosses val="max"/>
        <c:crossBetween val="between"/>
      </c:valAx>
      <c:catAx>
        <c:axId val="7833652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7833754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'16'!$AA$79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419B-4DF2-8D90-FEB2582B182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419B-4DF2-8D90-FEB2582B1824}"/>
              </c:ext>
            </c:extLst>
          </c:dPt>
          <c:cat>
            <c:strRef>
              <c:f>'16'!$AB$66:$AC$66</c:f>
              <c:strCache>
                <c:ptCount val="2"/>
                <c:pt idx="0">
                  <c:v>Masculino</c:v>
                </c:pt>
                <c:pt idx="1">
                  <c:v>Femenino</c:v>
                </c:pt>
              </c:strCache>
            </c:strRef>
          </c:cat>
          <c:val>
            <c:numRef>
              <c:f>'16'!$AB$79:$AC$79</c:f>
              <c:numCache>
                <c:formatCode>0%</c:formatCode>
                <c:ptCount val="2"/>
                <c:pt idx="0">
                  <c:v>0.69034250421111731</c:v>
                </c:pt>
                <c:pt idx="1">
                  <c:v>0.30965749578888263</c:v>
                </c:pt>
              </c:numCache>
            </c:numRef>
          </c:val>
          <c:extLst>
            <c:ext xmlns:c16="http://schemas.microsoft.com/office/drawing/2014/chart" uri="{C3380CC4-5D6E-409C-BE32-E72D297353CC}">
              <c16:uniqueId val="{00000004-419B-4DF2-8D90-FEB2582B1824}"/>
            </c:ext>
          </c:extLst>
        </c:ser>
        <c:ser>
          <c:idx val="1"/>
          <c:order val="1"/>
          <c:tx>
            <c:strRef>
              <c:f>'16'!$AA$80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419B-4DF2-8D90-FEB2582B1824}"/>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419B-4DF2-8D90-FEB2582B1824}"/>
              </c:ext>
            </c:extLst>
          </c:dPt>
          <c:dLbls>
            <c:dLbl>
              <c:idx val="0"/>
              <c:layout/>
              <c:tx>
                <c:rich>
                  <a:bodyPr/>
                  <a:lstStyle/>
                  <a:p>
                    <a:fld id="{D1A7440F-7203-4EAC-B25D-385767E04D68}"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19B-4DF2-8D90-FEB2582B1824}"/>
                </c:ext>
              </c:extLst>
            </c:dLbl>
            <c:dLbl>
              <c:idx val="1"/>
              <c:layout/>
              <c:tx>
                <c:rich>
                  <a:bodyPr/>
                  <a:lstStyle/>
                  <a:p>
                    <a:fld id="{92E544BF-4F57-4745-B5C4-28CEAB1D3F6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19B-4DF2-8D90-FEB2582B18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'16'!$AB$66:$AC$66</c:f>
              <c:strCache>
                <c:ptCount val="2"/>
                <c:pt idx="0">
                  <c:v>Masculino</c:v>
                </c:pt>
                <c:pt idx="1">
                  <c:v>Femenino</c:v>
                </c:pt>
              </c:strCache>
            </c:strRef>
          </c:cat>
          <c:val>
            <c:numRef>
              <c:f>'16'!$AB$80:$AC$80</c:f>
              <c:numCache>
                <c:formatCode>0%</c:formatCode>
                <c:ptCount val="2"/>
                <c:pt idx="0">
                  <c:v>1</c:v>
                </c:pt>
                <c:pt idx="1">
                  <c:v>1</c:v>
                </c:pt>
              </c:numCache>
            </c:numRef>
          </c:val>
          <c:extLst>
            <c:ext xmlns:c15="http://schemas.microsoft.com/office/drawing/2012/chart" uri="{02D57815-91ED-43cb-92C2-25804820EDAC}">
              <c15:datalabelsRange>
                <c15:f>'16'!$AB$79:$AC$79</c15:f>
                <c15:dlblRangeCache>
                  <c:ptCount val="2"/>
                  <c:pt idx="0">
                    <c:v>69%</c:v>
                  </c:pt>
                  <c:pt idx="1">
                    <c:v>31%</c:v>
                  </c:pt>
                </c15:dlblRangeCache>
              </c15:datalabelsRange>
            </c:ext>
            <c:ext xmlns:c16="http://schemas.microsoft.com/office/drawing/2014/chart" uri="{C3380CC4-5D6E-409C-BE32-E72D297353CC}">
              <c16:uniqueId val="{00000009-419B-4DF2-8D90-FEB2582B1824}"/>
            </c:ext>
          </c:extLst>
        </c:ser>
        <c:dLbls>
          <c:showLegendKey val="0"/>
          <c:showVal val="0"/>
          <c:showCatName val="0"/>
          <c:showSerName val="0"/>
          <c:showPercent val="0"/>
          <c:showBubbleSize val="0"/>
        </c:dLbls>
        <c:gapWidth val="0"/>
        <c:overlap val="100"/>
        <c:axId val="585181368"/>
        <c:axId val="585178232"/>
      </c:barChart>
      <c:catAx>
        <c:axId val="58518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78232"/>
        <c:crosses val="autoZero"/>
        <c:auto val="1"/>
        <c:lblAlgn val="ctr"/>
        <c:lblOffset val="100"/>
        <c:noMultiLvlLbl val="0"/>
      </c:catAx>
      <c:valAx>
        <c:axId val="585178232"/>
        <c:scaling>
          <c:orientation val="minMax"/>
          <c:max val="1"/>
        </c:scaling>
        <c:delete val="1"/>
        <c:axPos val="l"/>
        <c:numFmt formatCode="0%" sourceLinked="1"/>
        <c:majorTickMark val="none"/>
        <c:minorTickMark val="none"/>
        <c:tickLblPos val="nextTo"/>
        <c:crossAx val="585181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'16'!$AA$91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5596-43DA-BD2F-E44A616A515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5596-43DA-BD2F-E44A616A515C}"/>
              </c:ext>
            </c:extLst>
          </c:dPt>
          <c:cat>
            <c:strRef>
              <c:f>'16'!$AB$66:$AC$66</c:f>
              <c:strCache>
                <c:ptCount val="2"/>
                <c:pt idx="0">
                  <c:v>Masculino</c:v>
                </c:pt>
                <c:pt idx="1">
                  <c:v>Femenino</c:v>
                </c:pt>
              </c:strCache>
            </c:strRef>
          </c:cat>
          <c:val>
            <c:numRef>
              <c:f>'16'!$AB$91:$AC$91</c:f>
              <c:numCache>
                <c:formatCode>0%</c:formatCode>
                <c:ptCount val="2"/>
                <c:pt idx="0">
                  <c:v>0.53690476190476188</c:v>
                </c:pt>
                <c:pt idx="1">
                  <c:v>0.46309523809523812</c:v>
                </c:pt>
              </c:numCache>
            </c:numRef>
          </c:val>
          <c:extLst>
            <c:ext xmlns:c16="http://schemas.microsoft.com/office/drawing/2014/chart" uri="{C3380CC4-5D6E-409C-BE32-E72D297353CC}">
              <c16:uniqueId val="{00000004-5596-43DA-BD2F-E44A616A515C}"/>
            </c:ext>
          </c:extLst>
        </c:ser>
        <c:ser>
          <c:idx val="1"/>
          <c:order val="1"/>
          <c:tx>
            <c:strRef>
              <c:f>'16'!$AA$92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5596-43DA-BD2F-E44A616A515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596-43DA-BD2F-E44A616A515C}"/>
              </c:ext>
            </c:extLst>
          </c:dPt>
          <c:dLbls>
            <c:dLbl>
              <c:idx val="0"/>
              <c:layout/>
              <c:tx>
                <c:rich>
                  <a:bodyPr/>
                  <a:lstStyle/>
                  <a:p>
                    <a:fld id="{E8DD278D-6A7B-4DA1-9A8F-6221042A8FA0}"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596-43DA-BD2F-E44A616A515C}"/>
                </c:ext>
              </c:extLst>
            </c:dLbl>
            <c:dLbl>
              <c:idx val="1"/>
              <c:layout/>
              <c:tx>
                <c:rich>
                  <a:bodyPr/>
                  <a:lstStyle/>
                  <a:p>
                    <a:fld id="{FAB967E9-EC79-4E25-A7BB-D1CC24649E5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596-43DA-BD2F-E44A616A51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'16'!$AB$66:$AC$66</c:f>
              <c:strCache>
                <c:ptCount val="2"/>
                <c:pt idx="0">
                  <c:v>Masculino</c:v>
                </c:pt>
                <c:pt idx="1">
                  <c:v>Femenino</c:v>
                </c:pt>
              </c:strCache>
            </c:strRef>
          </c:cat>
          <c:val>
            <c:numRef>
              <c:f>'16'!$AB$92:$AC$92</c:f>
              <c:numCache>
                <c:formatCode>0%</c:formatCode>
                <c:ptCount val="2"/>
                <c:pt idx="0">
                  <c:v>1</c:v>
                </c:pt>
                <c:pt idx="1">
                  <c:v>1</c:v>
                </c:pt>
              </c:numCache>
            </c:numRef>
          </c:val>
          <c:extLst>
            <c:ext xmlns:c15="http://schemas.microsoft.com/office/drawing/2012/chart" uri="{02D57815-91ED-43cb-92C2-25804820EDAC}">
              <c15:datalabelsRange>
                <c15:f>'16'!$AB$91:$AC$91</c15:f>
                <c15:dlblRangeCache>
                  <c:ptCount val="2"/>
                  <c:pt idx="0">
                    <c:v>54%</c:v>
                  </c:pt>
                  <c:pt idx="1">
                    <c:v>46%</c:v>
                  </c:pt>
                </c15:dlblRangeCache>
              </c15:datalabelsRange>
            </c:ext>
            <c:ext xmlns:c16="http://schemas.microsoft.com/office/drawing/2014/chart" uri="{C3380CC4-5D6E-409C-BE32-E72D297353CC}">
              <c16:uniqueId val="{00000009-5596-43DA-BD2F-E44A616A515C}"/>
            </c:ext>
          </c:extLst>
        </c:ser>
        <c:dLbls>
          <c:showLegendKey val="0"/>
          <c:showVal val="0"/>
          <c:showCatName val="0"/>
          <c:showSerName val="0"/>
          <c:showPercent val="0"/>
          <c:showBubbleSize val="0"/>
        </c:dLbls>
        <c:gapWidth val="0"/>
        <c:overlap val="100"/>
        <c:axId val="585183328"/>
        <c:axId val="585180976"/>
      </c:barChart>
      <c:catAx>
        <c:axId val="58518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80976"/>
        <c:crosses val="autoZero"/>
        <c:auto val="1"/>
        <c:lblAlgn val="ctr"/>
        <c:lblOffset val="100"/>
        <c:noMultiLvlLbl val="0"/>
      </c:catAx>
      <c:valAx>
        <c:axId val="585180976"/>
        <c:scaling>
          <c:orientation val="minMax"/>
          <c:max val="1"/>
        </c:scaling>
        <c:delete val="1"/>
        <c:axPos val="l"/>
        <c:numFmt formatCode="0%" sourceLinked="1"/>
        <c:majorTickMark val="none"/>
        <c:minorTickMark val="none"/>
        <c:tickLblPos val="nextTo"/>
        <c:crossAx val="585183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iec!$O$95</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526A-4127-9AFA-8EA47F66FF9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526A-4127-9AFA-8EA47F66FF90}"/>
              </c:ext>
            </c:extLst>
          </c:dPt>
          <c:cat>
            <c:strRef>
              <c:f>iec!$P$13:$Q$13</c:f>
              <c:strCache>
                <c:ptCount val="2"/>
                <c:pt idx="0">
                  <c:v>Masculino</c:v>
                </c:pt>
                <c:pt idx="1">
                  <c:v>Femenino</c:v>
                </c:pt>
              </c:strCache>
            </c:strRef>
          </c:cat>
          <c:val>
            <c:numRef>
              <c:f>iec!$P$95:$Q$95</c:f>
              <c:numCache>
                <c:formatCode>0%</c:formatCode>
                <c:ptCount val="2"/>
                <c:pt idx="0">
                  <c:v>0.47782864617396992</c:v>
                </c:pt>
                <c:pt idx="1">
                  <c:v>0.52217135382603008</c:v>
                </c:pt>
              </c:numCache>
            </c:numRef>
          </c:val>
          <c:extLst>
            <c:ext xmlns:c16="http://schemas.microsoft.com/office/drawing/2014/chart" uri="{C3380CC4-5D6E-409C-BE32-E72D297353CC}">
              <c16:uniqueId val="{00000004-526A-4127-9AFA-8EA47F66FF90}"/>
            </c:ext>
          </c:extLst>
        </c:ser>
        <c:ser>
          <c:idx val="1"/>
          <c:order val="1"/>
          <c:tx>
            <c:strRef>
              <c:f>iec!$O$96</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526A-4127-9AFA-8EA47F66FF90}"/>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26A-4127-9AFA-8EA47F66FF90}"/>
              </c:ext>
            </c:extLst>
          </c:dPt>
          <c:dLbls>
            <c:dLbl>
              <c:idx val="0"/>
              <c:layout/>
              <c:tx>
                <c:rich>
                  <a:bodyPr/>
                  <a:lstStyle/>
                  <a:p>
                    <a:fld id="{52D97A56-3218-44B7-A950-103A171988E3}"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26A-4127-9AFA-8EA47F66FF90}"/>
                </c:ext>
              </c:extLst>
            </c:dLbl>
            <c:dLbl>
              <c:idx val="1"/>
              <c:layout/>
              <c:tx>
                <c:rich>
                  <a:bodyPr/>
                  <a:lstStyle/>
                  <a:p>
                    <a:fld id="{346CF458-A327-40A9-91B1-C2B80CD27D0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26A-4127-9AFA-8EA47F66FF9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iec!$P$96:$Q$96</c:f>
              <c:numCache>
                <c:formatCode>0%</c:formatCode>
                <c:ptCount val="2"/>
                <c:pt idx="0">
                  <c:v>1</c:v>
                </c:pt>
                <c:pt idx="1">
                  <c:v>1</c:v>
                </c:pt>
              </c:numCache>
            </c:numRef>
          </c:val>
          <c:extLst>
            <c:ext xmlns:c15="http://schemas.microsoft.com/office/drawing/2012/chart" uri="{02D57815-91ED-43cb-92C2-25804820EDAC}">
              <c15:datalabelsRange>
                <c15:f>iec!$P$95:$Q$95</c15:f>
                <c15:dlblRangeCache>
                  <c:ptCount val="2"/>
                  <c:pt idx="0">
                    <c:v>48%</c:v>
                  </c:pt>
                  <c:pt idx="1">
                    <c:v>52%</c:v>
                  </c:pt>
                </c15:dlblRangeCache>
              </c15:datalabelsRange>
            </c:ext>
            <c:ext xmlns:c16="http://schemas.microsoft.com/office/drawing/2014/chart" uri="{C3380CC4-5D6E-409C-BE32-E72D297353CC}">
              <c16:uniqueId val="{00000009-526A-4127-9AFA-8EA47F66FF90}"/>
            </c:ext>
          </c:extLst>
        </c:ser>
        <c:dLbls>
          <c:showLegendKey val="0"/>
          <c:showVal val="0"/>
          <c:showCatName val="0"/>
          <c:showSerName val="0"/>
          <c:showPercent val="0"/>
          <c:showBubbleSize val="0"/>
        </c:dLbls>
        <c:gapWidth val="0"/>
        <c:overlap val="100"/>
        <c:axId val="346073568"/>
        <c:axId val="346067688"/>
      </c:barChart>
      <c:catAx>
        <c:axId val="34607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46067688"/>
        <c:crosses val="autoZero"/>
        <c:auto val="1"/>
        <c:lblAlgn val="ctr"/>
        <c:lblOffset val="100"/>
        <c:noMultiLvlLbl val="0"/>
      </c:catAx>
      <c:valAx>
        <c:axId val="34606768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346073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B72-4619-8023-309F1F9591A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B72-4619-8023-309F1F9591A8}"/>
              </c:ext>
            </c:extLst>
          </c:dPt>
          <c:cat>
            <c:strRef>
              <c:f>'8'!$AB$66:$AC$66</c:f>
              <c:strCache>
                <c:ptCount val="2"/>
                <c:pt idx="0">
                  <c:v>Masculino</c:v>
                </c:pt>
                <c:pt idx="1">
                  <c:v>Femenino</c:v>
                </c:pt>
              </c:strCache>
            </c:strRef>
          </c:cat>
          <c:val>
            <c:numRef>
              <c:f>'8'!$AB$67:$AC$67</c:f>
              <c:numCache>
                <c:formatCode>0%</c:formatCode>
                <c:ptCount val="2"/>
                <c:pt idx="0">
                  <c:v>0.4733777621887057</c:v>
                </c:pt>
                <c:pt idx="1">
                  <c:v>0.52662223781129425</c:v>
                </c:pt>
              </c:numCache>
            </c:numRef>
          </c:val>
          <c:extLst>
            <c:ext xmlns:c16="http://schemas.microsoft.com/office/drawing/2014/chart" uri="{C3380CC4-5D6E-409C-BE32-E72D297353CC}">
              <c16:uniqueId val="{00000004-8B72-4619-8023-309F1F9591A8}"/>
            </c:ext>
          </c:extLst>
        </c:ser>
        <c:ser>
          <c:idx val="1"/>
          <c:order val="1"/>
          <c:tx>
            <c:strRef>
              <c:f>'8'!$AA$68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B72-4619-8023-309F1F9591A8}"/>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B72-4619-8023-309F1F9591A8}"/>
              </c:ext>
            </c:extLst>
          </c:dPt>
          <c:dLbls>
            <c:dLbl>
              <c:idx val="0"/>
              <c:layout/>
              <c:tx>
                <c:rich>
                  <a:bodyPr/>
                  <a:lstStyle/>
                  <a:p>
                    <a:fld id="{9AB85790-AAC4-413A-8A2B-5ED734669F82}"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B72-4619-8023-309F1F9591A8}"/>
                </c:ext>
              </c:extLst>
            </c:dLbl>
            <c:dLbl>
              <c:idx val="1"/>
              <c:layout/>
              <c:tx>
                <c:rich>
                  <a:bodyPr/>
                  <a:lstStyle/>
                  <a:p>
                    <a:fld id="{00B6B391-D70A-4695-8204-1D40F4DC668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B72-4619-8023-309F1F9591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'8'!$AB$66:$AC$66</c:f>
              <c:strCache>
                <c:ptCount val="2"/>
                <c:pt idx="0">
                  <c:v>Masculino</c:v>
                </c:pt>
                <c:pt idx="1">
                  <c:v>Femenino</c:v>
                </c:pt>
              </c:strCache>
            </c:strRef>
          </c:cat>
          <c:val>
            <c:numRef>
              <c:f>'8'!$AB$68:$AC$68</c:f>
              <c:numCache>
                <c:formatCode>0%</c:formatCode>
                <c:ptCount val="2"/>
                <c:pt idx="0">
                  <c:v>1</c:v>
                </c:pt>
                <c:pt idx="1">
                  <c:v>1</c:v>
                </c:pt>
              </c:numCache>
            </c:numRef>
          </c:val>
          <c:extLst>
            <c:ext xmlns:c15="http://schemas.microsoft.com/office/drawing/2012/chart" uri="{02D57815-91ED-43cb-92C2-25804820EDAC}">
              <c15:datalabelsRange>
                <c15:f>'8'!$AB$67:$AC$67</c15:f>
                <c15:dlblRangeCache>
                  <c:ptCount val="2"/>
                  <c:pt idx="0">
                    <c:v>47%</c:v>
                  </c:pt>
                  <c:pt idx="1">
                    <c:v>53%</c:v>
                  </c:pt>
                </c15:dlblRangeCache>
              </c15:datalabelsRange>
            </c:ext>
            <c:ext xmlns:c16="http://schemas.microsoft.com/office/drawing/2014/chart" uri="{C3380CC4-5D6E-409C-BE32-E72D297353CC}">
              <c16:uniqueId val="{00000009-8B72-4619-8023-309F1F9591A8}"/>
            </c:ext>
          </c:extLst>
        </c:ser>
        <c:dLbls>
          <c:showLegendKey val="0"/>
          <c:showVal val="0"/>
          <c:showCatName val="0"/>
          <c:showSerName val="0"/>
          <c:showPercent val="0"/>
          <c:showBubbleSize val="0"/>
        </c:dLbls>
        <c:gapWidth val="0"/>
        <c:overlap val="100"/>
        <c:axId val="585182936"/>
        <c:axId val="585187640"/>
      </c:barChart>
      <c:catAx>
        <c:axId val="585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87640"/>
        <c:crosses val="autoZero"/>
        <c:auto val="1"/>
        <c:lblAlgn val="ctr"/>
        <c:lblOffset val="100"/>
        <c:noMultiLvlLbl val="0"/>
      </c:catAx>
      <c:valAx>
        <c:axId val="585187640"/>
        <c:scaling>
          <c:orientation val="minMax"/>
          <c:max val="1"/>
        </c:scaling>
        <c:delete val="1"/>
        <c:axPos val="l"/>
        <c:numFmt formatCode="0%" sourceLinked="1"/>
        <c:majorTickMark val="none"/>
        <c:minorTickMark val="none"/>
        <c:tickLblPos val="nextTo"/>
        <c:crossAx val="585182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A8C4-4CA4-9EBD-18E1E1CF680E}"/>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A8C4-4CA4-9EBD-18E1E1CF680E}"/>
              </c:ext>
            </c:extLst>
          </c:dPt>
          <c:cat>
            <c:strRef>
              <c:f>'8'!$AB$66:$AC$66</c:f>
              <c:strCache>
                <c:ptCount val="2"/>
                <c:pt idx="0">
                  <c:v>Masculino</c:v>
                </c:pt>
                <c:pt idx="1">
                  <c:v>Femenino</c:v>
                </c:pt>
              </c:strCache>
            </c:strRef>
          </c:cat>
          <c:val>
            <c:numRef>
              <c:f>'8'!$AB$79:$AC$79</c:f>
              <c:numCache>
                <c:formatCode>0%</c:formatCode>
                <c:ptCount val="2"/>
                <c:pt idx="0">
                  <c:v>0.56062581486310303</c:v>
                </c:pt>
                <c:pt idx="1">
                  <c:v>0.43937418513689702</c:v>
                </c:pt>
              </c:numCache>
            </c:numRef>
          </c:val>
          <c:extLst>
            <c:ext xmlns:c16="http://schemas.microsoft.com/office/drawing/2014/chart" uri="{C3380CC4-5D6E-409C-BE32-E72D297353CC}">
              <c16:uniqueId val="{00000004-A8C4-4CA4-9EBD-18E1E1CF680E}"/>
            </c:ext>
          </c:extLst>
        </c:ser>
        <c:ser>
          <c:idx val="1"/>
          <c:order val="1"/>
          <c:tx>
            <c:strRef>
              <c:f>'8'!$AA$80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A8C4-4CA4-9EBD-18E1E1CF680E}"/>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A8C4-4CA4-9EBD-18E1E1CF680E}"/>
              </c:ext>
            </c:extLst>
          </c:dPt>
          <c:dLbls>
            <c:dLbl>
              <c:idx val="0"/>
              <c:layout/>
              <c:tx>
                <c:rich>
                  <a:bodyPr/>
                  <a:lstStyle/>
                  <a:p>
                    <a:fld id="{AEFD5B4B-7BBE-4DA3-AF47-C688740BBAF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A8C4-4CA4-9EBD-18E1E1CF680E}"/>
                </c:ext>
              </c:extLst>
            </c:dLbl>
            <c:dLbl>
              <c:idx val="1"/>
              <c:layout/>
              <c:tx>
                <c:rich>
                  <a:bodyPr/>
                  <a:lstStyle/>
                  <a:p>
                    <a:fld id="{B2E2C377-6F89-4654-BF44-219C3EE24CE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A8C4-4CA4-9EBD-18E1E1CF680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'8'!$AB$66:$AC$66</c:f>
              <c:strCache>
                <c:ptCount val="2"/>
                <c:pt idx="0">
                  <c:v>Masculino</c:v>
                </c:pt>
                <c:pt idx="1">
                  <c:v>Femenino</c:v>
                </c:pt>
              </c:strCache>
            </c:strRef>
          </c:cat>
          <c:val>
            <c:numRef>
              <c:f>'8'!$AB$80:$AC$80</c:f>
              <c:numCache>
                <c:formatCode>0%</c:formatCode>
                <c:ptCount val="2"/>
                <c:pt idx="0">
                  <c:v>1</c:v>
                </c:pt>
                <c:pt idx="1">
                  <c:v>1</c:v>
                </c:pt>
              </c:numCache>
            </c:numRef>
          </c:val>
          <c:extLst>
            <c:ext xmlns:c15="http://schemas.microsoft.com/office/drawing/2012/chart" uri="{02D57815-91ED-43cb-92C2-25804820EDAC}">
              <c15:datalabelsRange>
                <c15:f>'8'!$AB$79:$AC$79</c15:f>
                <c15:dlblRangeCache>
                  <c:ptCount val="2"/>
                  <c:pt idx="0">
                    <c:v>56%</c:v>
                  </c:pt>
                  <c:pt idx="1">
                    <c:v>44%</c:v>
                  </c:pt>
                </c15:dlblRangeCache>
              </c15:datalabelsRange>
            </c:ext>
            <c:ext xmlns:c16="http://schemas.microsoft.com/office/drawing/2014/chart" uri="{C3380CC4-5D6E-409C-BE32-E72D297353CC}">
              <c16:uniqueId val="{00000009-A8C4-4CA4-9EBD-18E1E1CF680E}"/>
            </c:ext>
          </c:extLst>
        </c:ser>
        <c:dLbls>
          <c:showLegendKey val="0"/>
          <c:showVal val="0"/>
          <c:showCatName val="0"/>
          <c:showSerName val="0"/>
          <c:showPercent val="0"/>
          <c:showBubbleSize val="0"/>
        </c:dLbls>
        <c:gapWidth val="0"/>
        <c:overlap val="100"/>
        <c:axId val="585185680"/>
        <c:axId val="585180584"/>
      </c:barChart>
      <c:catAx>
        <c:axId val="58518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80584"/>
        <c:crosses val="autoZero"/>
        <c:auto val="1"/>
        <c:lblAlgn val="ctr"/>
        <c:lblOffset val="100"/>
        <c:noMultiLvlLbl val="0"/>
      </c:catAx>
      <c:valAx>
        <c:axId val="585180584"/>
        <c:scaling>
          <c:orientation val="minMax"/>
          <c:max val="1"/>
        </c:scaling>
        <c:delete val="1"/>
        <c:axPos val="l"/>
        <c:numFmt formatCode="0%" sourceLinked="1"/>
        <c:majorTickMark val="none"/>
        <c:minorTickMark val="none"/>
        <c:tickLblPos val="nextTo"/>
        <c:crossAx val="585185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'8'!$AA$91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705E-4B3C-B0AC-0CD3E611E2D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705E-4B3C-B0AC-0CD3E611E2DC}"/>
              </c:ext>
            </c:extLst>
          </c:dPt>
          <c:cat>
            <c:strRef>
              <c:f>'8'!$AB$66:$AC$66</c:f>
              <c:strCache>
                <c:ptCount val="2"/>
                <c:pt idx="0">
                  <c:v>Masculino</c:v>
                </c:pt>
                <c:pt idx="1">
                  <c:v>Femenino</c:v>
                </c:pt>
              </c:strCache>
            </c:strRef>
          </c:cat>
          <c:val>
            <c:numRef>
              <c:f>'8'!$AB$91:$AC$91</c:f>
              <c:numCache>
                <c:formatCode>0%</c:formatCode>
                <c:ptCount val="2"/>
                <c:pt idx="0">
                  <c:v>0.43451856205309042</c:v>
                </c:pt>
                <c:pt idx="1">
                  <c:v>0.56548143794690964</c:v>
                </c:pt>
              </c:numCache>
            </c:numRef>
          </c:val>
          <c:extLst>
            <c:ext xmlns:c16="http://schemas.microsoft.com/office/drawing/2014/chart" uri="{C3380CC4-5D6E-409C-BE32-E72D297353CC}">
              <c16:uniqueId val="{00000004-705E-4B3C-B0AC-0CD3E611E2DC}"/>
            </c:ext>
          </c:extLst>
        </c:ser>
        <c:ser>
          <c:idx val="1"/>
          <c:order val="1"/>
          <c:tx>
            <c:strRef>
              <c:f>'8'!$AA$92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705E-4B3C-B0AC-0CD3E611E2D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705E-4B3C-B0AC-0CD3E611E2DC}"/>
              </c:ext>
            </c:extLst>
          </c:dPt>
          <c:dLbls>
            <c:dLbl>
              <c:idx val="0"/>
              <c:layout/>
              <c:tx>
                <c:rich>
                  <a:bodyPr/>
                  <a:lstStyle/>
                  <a:p>
                    <a:fld id="{53E06689-ACCC-49F2-9C83-5ED502D7834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705E-4B3C-B0AC-0CD3E611E2DC}"/>
                </c:ext>
              </c:extLst>
            </c:dLbl>
            <c:dLbl>
              <c:idx val="1"/>
              <c:layout/>
              <c:tx>
                <c:rich>
                  <a:bodyPr/>
                  <a:lstStyle/>
                  <a:p>
                    <a:fld id="{D2468FA7-9F4D-4D8B-8CFE-8F8A4E6F4DB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705E-4B3C-B0AC-0CD3E611E2D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'8'!$AB$66:$AC$66</c:f>
              <c:strCache>
                <c:ptCount val="2"/>
                <c:pt idx="0">
                  <c:v>Masculino</c:v>
                </c:pt>
                <c:pt idx="1">
                  <c:v>Femenino</c:v>
                </c:pt>
              </c:strCache>
            </c:strRef>
          </c:cat>
          <c:val>
            <c:numRef>
              <c:f>'8'!$AB$92:$AC$92</c:f>
              <c:numCache>
                <c:formatCode>0%</c:formatCode>
                <c:ptCount val="2"/>
                <c:pt idx="0">
                  <c:v>1</c:v>
                </c:pt>
                <c:pt idx="1">
                  <c:v>1</c:v>
                </c:pt>
              </c:numCache>
            </c:numRef>
          </c:val>
          <c:extLst>
            <c:ext xmlns:c15="http://schemas.microsoft.com/office/drawing/2012/chart" uri="{02D57815-91ED-43cb-92C2-25804820EDAC}">
              <c15:datalabelsRange>
                <c15:f>'8'!$AB$91:$AC$91</c15:f>
                <c15:dlblRangeCache>
                  <c:ptCount val="2"/>
                  <c:pt idx="0">
                    <c:v>43%</c:v>
                  </c:pt>
                  <c:pt idx="1">
                    <c:v>57%</c:v>
                  </c:pt>
                </c15:dlblRangeCache>
              </c15:datalabelsRange>
            </c:ext>
            <c:ext xmlns:c16="http://schemas.microsoft.com/office/drawing/2014/chart" uri="{C3380CC4-5D6E-409C-BE32-E72D297353CC}">
              <c16:uniqueId val="{00000009-705E-4B3C-B0AC-0CD3E611E2DC}"/>
            </c:ext>
          </c:extLst>
        </c:ser>
        <c:dLbls>
          <c:showLegendKey val="0"/>
          <c:showVal val="0"/>
          <c:showCatName val="0"/>
          <c:showSerName val="0"/>
          <c:showPercent val="0"/>
          <c:showBubbleSize val="0"/>
        </c:dLbls>
        <c:gapWidth val="0"/>
        <c:overlap val="100"/>
        <c:axId val="585182152"/>
        <c:axId val="585179800"/>
      </c:barChart>
      <c:catAx>
        <c:axId val="58518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79800"/>
        <c:crosses val="autoZero"/>
        <c:auto val="1"/>
        <c:lblAlgn val="ctr"/>
        <c:lblOffset val="100"/>
        <c:noMultiLvlLbl val="0"/>
      </c:catAx>
      <c:valAx>
        <c:axId val="585179800"/>
        <c:scaling>
          <c:orientation val="minMax"/>
          <c:max val="1"/>
        </c:scaling>
        <c:delete val="1"/>
        <c:axPos val="l"/>
        <c:numFmt formatCode="0%" sourceLinked="1"/>
        <c:majorTickMark val="none"/>
        <c:minorTickMark val="none"/>
        <c:tickLblPos val="nextTo"/>
        <c:crossAx val="585182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iec!$O$104</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2460-4309-B007-64EBCAB33C5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2460-4309-B007-64EBCAB33C57}"/>
              </c:ext>
            </c:extLst>
          </c:dPt>
          <c:cat>
            <c:strRef>
              <c:f>iec!$P$13:$Q$13</c:f>
              <c:strCache>
                <c:ptCount val="2"/>
                <c:pt idx="0">
                  <c:v>Masculino</c:v>
                </c:pt>
                <c:pt idx="1">
                  <c:v>Femenino</c:v>
                </c:pt>
              </c:strCache>
            </c:strRef>
          </c:cat>
          <c:val>
            <c:numRef>
              <c:f>iec!$P$104:$Q$104</c:f>
              <c:numCache>
                <c:formatCode>0%</c:formatCode>
                <c:ptCount val="2"/>
                <c:pt idx="0">
                  <c:v>0.50263060545028571</c:v>
                </c:pt>
                <c:pt idx="1">
                  <c:v>0.49736939454971435</c:v>
                </c:pt>
              </c:numCache>
            </c:numRef>
          </c:val>
          <c:extLst>
            <c:ext xmlns:c16="http://schemas.microsoft.com/office/drawing/2014/chart" uri="{C3380CC4-5D6E-409C-BE32-E72D297353CC}">
              <c16:uniqueId val="{00000004-2460-4309-B007-64EBCAB33C57}"/>
            </c:ext>
          </c:extLst>
        </c:ser>
        <c:ser>
          <c:idx val="1"/>
          <c:order val="1"/>
          <c:tx>
            <c:strRef>
              <c:f>iec!$O$105</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2460-4309-B007-64EBCAB33C57}"/>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2460-4309-B007-64EBCAB33C57}"/>
              </c:ext>
            </c:extLst>
          </c:dPt>
          <c:dLbls>
            <c:dLbl>
              <c:idx val="0"/>
              <c:layout/>
              <c:tx>
                <c:rich>
                  <a:bodyPr/>
                  <a:lstStyle/>
                  <a:p>
                    <a:fld id="{C122C3ED-E96E-4658-B4A1-2B6A996FB265}"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2460-4309-B007-64EBCAB33C57}"/>
                </c:ext>
              </c:extLst>
            </c:dLbl>
            <c:dLbl>
              <c:idx val="1"/>
              <c:layout/>
              <c:tx>
                <c:rich>
                  <a:bodyPr/>
                  <a:lstStyle/>
                  <a:p>
                    <a:fld id="{98D92149-0DCD-4769-9E6F-0DE2B86C6A3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460-4309-B007-64EBCAB33C5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iec!$P$105:$Q$105</c:f>
              <c:numCache>
                <c:formatCode>0%</c:formatCode>
                <c:ptCount val="2"/>
                <c:pt idx="0">
                  <c:v>1</c:v>
                </c:pt>
                <c:pt idx="1">
                  <c:v>1</c:v>
                </c:pt>
              </c:numCache>
            </c:numRef>
          </c:val>
          <c:extLst>
            <c:ext xmlns:c15="http://schemas.microsoft.com/office/drawing/2012/chart" uri="{02D57815-91ED-43cb-92C2-25804820EDAC}">
              <c15:datalabelsRange>
                <c15:f>iec!$P$104:$Q$104</c15:f>
                <c15:dlblRangeCache>
                  <c:ptCount val="2"/>
                  <c:pt idx="0">
                    <c:v>50%</c:v>
                  </c:pt>
                  <c:pt idx="1">
                    <c:v>50%</c:v>
                  </c:pt>
                </c15:dlblRangeCache>
              </c15:datalabelsRange>
            </c:ext>
            <c:ext xmlns:c16="http://schemas.microsoft.com/office/drawing/2014/chart" uri="{C3380CC4-5D6E-409C-BE32-E72D297353CC}">
              <c16:uniqueId val="{00000009-2460-4309-B007-64EBCAB33C57}"/>
            </c:ext>
          </c:extLst>
        </c:ser>
        <c:dLbls>
          <c:showLegendKey val="0"/>
          <c:showVal val="0"/>
          <c:showCatName val="0"/>
          <c:showSerName val="0"/>
          <c:showPercent val="0"/>
          <c:showBubbleSize val="0"/>
        </c:dLbls>
        <c:gapWidth val="0"/>
        <c:overlap val="100"/>
        <c:axId val="346069648"/>
        <c:axId val="346072000"/>
      </c:barChart>
      <c:catAx>
        <c:axId val="34606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46072000"/>
        <c:crosses val="autoZero"/>
        <c:auto val="1"/>
        <c:lblAlgn val="ctr"/>
        <c:lblOffset val="100"/>
        <c:noMultiLvlLbl val="0"/>
      </c:catAx>
      <c:valAx>
        <c:axId val="346072000"/>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346069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FB85-45DB-98E5-6A17C43B337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FB85-45DB-98E5-6A17C43B3375}"/>
              </c:ext>
            </c:extLst>
          </c:dPt>
          <c:cat>
            <c:strRef>
              <c:f>'9'!$AB$66:$AC$66</c:f>
              <c:strCache>
                <c:ptCount val="2"/>
                <c:pt idx="0">
                  <c:v>Masculino</c:v>
                </c:pt>
                <c:pt idx="1">
                  <c:v>Femenino</c:v>
                </c:pt>
              </c:strCache>
            </c:strRef>
          </c:cat>
          <c:val>
            <c:numRef>
              <c:f>'9'!$AB$67:$AC$67</c:f>
              <c:numCache>
                <c:formatCode>0%</c:formatCode>
                <c:ptCount val="2"/>
                <c:pt idx="0">
                  <c:v>0.4956158377859981</c:v>
                </c:pt>
                <c:pt idx="1">
                  <c:v>0.50438416221400195</c:v>
                </c:pt>
              </c:numCache>
            </c:numRef>
          </c:val>
          <c:extLst>
            <c:ext xmlns:c16="http://schemas.microsoft.com/office/drawing/2014/chart" uri="{C3380CC4-5D6E-409C-BE32-E72D297353CC}">
              <c16:uniqueId val="{00000004-FB85-45DB-98E5-6A17C43B3375}"/>
            </c:ext>
          </c:extLst>
        </c:ser>
        <c:ser>
          <c:idx val="1"/>
          <c:order val="1"/>
          <c:tx>
            <c:strRef>
              <c:f>'9'!$AA$68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FB85-45DB-98E5-6A17C43B3375}"/>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FB85-45DB-98E5-6A17C43B3375}"/>
              </c:ext>
            </c:extLst>
          </c:dPt>
          <c:dLbls>
            <c:dLbl>
              <c:idx val="0"/>
              <c:layout/>
              <c:tx>
                <c:rich>
                  <a:bodyPr/>
                  <a:lstStyle/>
                  <a:p>
                    <a:fld id="{18976383-D927-474A-BC83-51C6181C749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B85-45DB-98E5-6A17C43B3375}"/>
                </c:ext>
              </c:extLst>
            </c:dLbl>
            <c:dLbl>
              <c:idx val="1"/>
              <c:layout/>
              <c:tx>
                <c:rich>
                  <a:bodyPr/>
                  <a:lstStyle/>
                  <a:p>
                    <a:fld id="{FD166E80-C8F6-4528-A5A2-30BBB2CEFDD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B85-45DB-98E5-6A17C43B337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'9'!$AB$66:$AC$66</c:f>
              <c:strCache>
                <c:ptCount val="2"/>
                <c:pt idx="0">
                  <c:v>Masculino</c:v>
                </c:pt>
                <c:pt idx="1">
                  <c:v>Femenino</c:v>
                </c:pt>
              </c:strCache>
            </c:strRef>
          </c:cat>
          <c:val>
            <c:numRef>
              <c:f>'9'!$AB$68:$AC$68</c:f>
              <c:numCache>
                <c:formatCode>0%</c:formatCode>
                <c:ptCount val="2"/>
                <c:pt idx="0">
                  <c:v>1</c:v>
                </c:pt>
                <c:pt idx="1">
                  <c:v>1</c:v>
                </c:pt>
              </c:numCache>
            </c:numRef>
          </c:val>
          <c:extLst>
            <c:ext xmlns:c15="http://schemas.microsoft.com/office/drawing/2012/chart" uri="{02D57815-91ED-43cb-92C2-25804820EDAC}">
              <c15:datalabelsRange>
                <c15:f>'9'!$AB$67:$AC$67</c15:f>
                <c15:dlblRangeCache>
                  <c:ptCount val="2"/>
                  <c:pt idx="0">
                    <c:v>50%</c:v>
                  </c:pt>
                  <c:pt idx="1">
                    <c:v>50%</c:v>
                  </c:pt>
                </c15:dlblRangeCache>
              </c15:datalabelsRange>
            </c:ext>
            <c:ext xmlns:c16="http://schemas.microsoft.com/office/drawing/2014/chart" uri="{C3380CC4-5D6E-409C-BE32-E72D297353CC}">
              <c16:uniqueId val="{00000009-FB85-45DB-98E5-6A17C43B3375}"/>
            </c:ext>
          </c:extLst>
        </c:ser>
        <c:dLbls>
          <c:showLegendKey val="0"/>
          <c:showVal val="0"/>
          <c:showCatName val="0"/>
          <c:showSerName val="0"/>
          <c:showPercent val="0"/>
          <c:showBubbleSize val="0"/>
        </c:dLbls>
        <c:gapWidth val="0"/>
        <c:overlap val="100"/>
        <c:axId val="585186072"/>
        <c:axId val="585177056"/>
      </c:barChart>
      <c:catAx>
        <c:axId val="58518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77056"/>
        <c:crosses val="autoZero"/>
        <c:auto val="1"/>
        <c:lblAlgn val="ctr"/>
        <c:lblOffset val="100"/>
        <c:noMultiLvlLbl val="0"/>
      </c:catAx>
      <c:valAx>
        <c:axId val="585177056"/>
        <c:scaling>
          <c:orientation val="minMax"/>
          <c:max val="1"/>
        </c:scaling>
        <c:delete val="1"/>
        <c:axPos val="l"/>
        <c:numFmt formatCode="0%" sourceLinked="1"/>
        <c:majorTickMark val="none"/>
        <c:minorTickMark val="none"/>
        <c:tickLblPos val="nextTo"/>
        <c:crossAx val="5851860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AB6-4F01-A88B-CF64477095C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AB6-4F01-A88B-CF64477095C2}"/>
              </c:ext>
            </c:extLst>
          </c:dPt>
          <c:cat>
            <c:strRef>
              <c:f>'9'!$AB$66:$AC$66</c:f>
              <c:strCache>
                <c:ptCount val="2"/>
                <c:pt idx="0">
                  <c:v>Masculino</c:v>
                </c:pt>
                <c:pt idx="1">
                  <c:v>Femenino</c:v>
                </c:pt>
              </c:strCache>
            </c:strRef>
          </c:cat>
          <c:val>
            <c:numRef>
              <c:f>'9'!$AB$79:$AC$79</c:f>
              <c:numCache>
                <c:formatCode>0%</c:formatCode>
                <c:ptCount val="2"/>
                <c:pt idx="0">
                  <c:v>0.60129054168789264</c:v>
                </c:pt>
                <c:pt idx="1">
                  <c:v>0.3987094583121073</c:v>
                </c:pt>
              </c:numCache>
            </c:numRef>
          </c:val>
          <c:extLst>
            <c:ext xmlns:c16="http://schemas.microsoft.com/office/drawing/2014/chart" uri="{C3380CC4-5D6E-409C-BE32-E72D297353CC}">
              <c16:uniqueId val="{00000004-8AB6-4F01-A88B-CF64477095C2}"/>
            </c:ext>
          </c:extLst>
        </c:ser>
        <c:ser>
          <c:idx val="1"/>
          <c:order val="1"/>
          <c:tx>
            <c:strRef>
              <c:f>'9'!$AA$80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AB6-4F01-A88B-CF64477095C2}"/>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AB6-4F01-A88B-CF64477095C2}"/>
              </c:ext>
            </c:extLst>
          </c:dPt>
          <c:dLbls>
            <c:dLbl>
              <c:idx val="0"/>
              <c:layout/>
              <c:tx>
                <c:rich>
                  <a:bodyPr/>
                  <a:lstStyle/>
                  <a:p>
                    <a:fld id="{604F34A7-C482-4D51-A454-BA275B06CABF}"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AB6-4F01-A88B-CF64477095C2}"/>
                </c:ext>
              </c:extLst>
            </c:dLbl>
            <c:dLbl>
              <c:idx val="1"/>
              <c:layout/>
              <c:tx>
                <c:rich>
                  <a:bodyPr/>
                  <a:lstStyle/>
                  <a:p>
                    <a:fld id="{413004FA-88D0-442E-BCA7-1B4C5A3A86B5}"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AB6-4F01-A88B-CF64477095C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'9'!$AB$66:$AC$66</c:f>
              <c:strCache>
                <c:ptCount val="2"/>
                <c:pt idx="0">
                  <c:v>Masculino</c:v>
                </c:pt>
                <c:pt idx="1">
                  <c:v>Femenino</c:v>
                </c:pt>
              </c:strCache>
            </c:strRef>
          </c:cat>
          <c:val>
            <c:numRef>
              <c:f>'9'!$AB$80:$AC$80</c:f>
              <c:numCache>
                <c:formatCode>0%</c:formatCode>
                <c:ptCount val="2"/>
                <c:pt idx="0">
                  <c:v>1</c:v>
                </c:pt>
                <c:pt idx="1">
                  <c:v>1</c:v>
                </c:pt>
              </c:numCache>
            </c:numRef>
          </c:val>
          <c:extLst>
            <c:ext xmlns:c15="http://schemas.microsoft.com/office/drawing/2012/chart" uri="{02D57815-91ED-43cb-92C2-25804820EDAC}">
              <c15:datalabelsRange>
                <c15:f>'9'!$AB$79:$AC$79</c15:f>
                <c15:dlblRangeCache>
                  <c:ptCount val="2"/>
                  <c:pt idx="0">
                    <c:v>60%</c:v>
                  </c:pt>
                  <c:pt idx="1">
                    <c:v>40%</c:v>
                  </c:pt>
                </c15:dlblRangeCache>
              </c15:datalabelsRange>
            </c:ext>
            <c:ext xmlns:c16="http://schemas.microsoft.com/office/drawing/2014/chart" uri="{C3380CC4-5D6E-409C-BE32-E72D297353CC}">
              <c16:uniqueId val="{00000009-8AB6-4F01-A88B-CF64477095C2}"/>
            </c:ext>
          </c:extLst>
        </c:ser>
        <c:dLbls>
          <c:showLegendKey val="0"/>
          <c:showVal val="0"/>
          <c:showCatName val="0"/>
          <c:showSerName val="0"/>
          <c:showPercent val="0"/>
          <c:showBubbleSize val="0"/>
        </c:dLbls>
        <c:gapWidth val="0"/>
        <c:overlap val="100"/>
        <c:axId val="585177448"/>
        <c:axId val="585190776"/>
      </c:barChart>
      <c:catAx>
        <c:axId val="58517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0776"/>
        <c:crosses val="autoZero"/>
        <c:auto val="1"/>
        <c:lblAlgn val="ctr"/>
        <c:lblOffset val="100"/>
        <c:noMultiLvlLbl val="0"/>
      </c:catAx>
      <c:valAx>
        <c:axId val="585190776"/>
        <c:scaling>
          <c:orientation val="minMax"/>
          <c:max val="1"/>
        </c:scaling>
        <c:delete val="1"/>
        <c:axPos val="l"/>
        <c:numFmt formatCode="0%" sourceLinked="1"/>
        <c:majorTickMark val="none"/>
        <c:minorTickMark val="none"/>
        <c:tickLblPos val="nextTo"/>
        <c:crossAx val="585177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6D1C-42B9-88CC-24EB739DCD2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6D1C-42B9-88CC-24EB739DCD27}"/>
              </c:ext>
            </c:extLst>
          </c:dPt>
          <c:cat>
            <c:strRef>
              <c:f>'9'!$AB$66:$AC$66</c:f>
              <c:strCache>
                <c:ptCount val="2"/>
                <c:pt idx="0">
                  <c:v>Masculino</c:v>
                </c:pt>
                <c:pt idx="1">
                  <c:v>Femenino</c:v>
                </c:pt>
              </c:strCache>
            </c:strRef>
          </c:cat>
          <c:val>
            <c:numRef>
              <c:f>'9'!$AB$91:$AC$91</c:f>
              <c:numCache>
                <c:formatCode>0%</c:formatCode>
                <c:ptCount val="2"/>
                <c:pt idx="0">
                  <c:v>0.48148241079941789</c:v>
                </c:pt>
                <c:pt idx="1">
                  <c:v>0.51851758920058211</c:v>
                </c:pt>
              </c:numCache>
            </c:numRef>
          </c:val>
          <c:extLst>
            <c:ext xmlns:c16="http://schemas.microsoft.com/office/drawing/2014/chart" uri="{C3380CC4-5D6E-409C-BE32-E72D297353CC}">
              <c16:uniqueId val="{00000004-6D1C-42B9-88CC-24EB739DCD27}"/>
            </c:ext>
          </c:extLst>
        </c:ser>
        <c:ser>
          <c:idx val="1"/>
          <c:order val="1"/>
          <c:tx>
            <c:strRef>
              <c:f>'9'!$AA$92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6D1C-42B9-88CC-24EB739DCD27}"/>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6D1C-42B9-88CC-24EB739DCD27}"/>
              </c:ext>
            </c:extLst>
          </c:dPt>
          <c:dLbls>
            <c:dLbl>
              <c:idx val="0"/>
              <c:layout/>
              <c:tx>
                <c:rich>
                  <a:bodyPr/>
                  <a:lstStyle/>
                  <a:p>
                    <a:fld id="{10A0C3D3-8680-465D-B73D-B31ACE5531F1}"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6D1C-42B9-88CC-24EB739DCD27}"/>
                </c:ext>
              </c:extLst>
            </c:dLbl>
            <c:dLbl>
              <c:idx val="1"/>
              <c:layout/>
              <c:tx>
                <c:rich>
                  <a:bodyPr/>
                  <a:lstStyle/>
                  <a:p>
                    <a:fld id="{D97D8499-A85E-41B4-B3FB-58142F250B6F}"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D1C-42B9-88CC-24EB739DCD2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'9'!$AB$66:$AC$66</c:f>
              <c:strCache>
                <c:ptCount val="2"/>
                <c:pt idx="0">
                  <c:v>Masculino</c:v>
                </c:pt>
                <c:pt idx="1">
                  <c:v>Femenino</c:v>
                </c:pt>
              </c:strCache>
            </c:strRef>
          </c:cat>
          <c:val>
            <c:numRef>
              <c:f>'9'!$AB$92:$AC$92</c:f>
              <c:numCache>
                <c:formatCode>0%</c:formatCode>
                <c:ptCount val="2"/>
                <c:pt idx="0">
                  <c:v>1</c:v>
                </c:pt>
                <c:pt idx="1">
                  <c:v>1</c:v>
                </c:pt>
              </c:numCache>
            </c:numRef>
          </c:val>
          <c:extLst>
            <c:ext xmlns:c15="http://schemas.microsoft.com/office/drawing/2012/chart" uri="{02D57815-91ED-43cb-92C2-25804820EDAC}">
              <c15:datalabelsRange>
                <c15:f>'9'!$AB$91:$AC$91</c15:f>
                <c15:dlblRangeCache>
                  <c:ptCount val="2"/>
                  <c:pt idx="0">
                    <c:v>48%</c:v>
                  </c:pt>
                  <c:pt idx="1">
                    <c:v>52%</c:v>
                  </c:pt>
                </c15:dlblRangeCache>
              </c15:datalabelsRange>
            </c:ext>
            <c:ext xmlns:c16="http://schemas.microsoft.com/office/drawing/2014/chart" uri="{C3380CC4-5D6E-409C-BE32-E72D297353CC}">
              <c16:uniqueId val="{00000009-6D1C-42B9-88CC-24EB739DCD27}"/>
            </c:ext>
          </c:extLst>
        </c:ser>
        <c:dLbls>
          <c:showLegendKey val="0"/>
          <c:showVal val="0"/>
          <c:showCatName val="0"/>
          <c:showSerName val="0"/>
          <c:showPercent val="0"/>
          <c:showBubbleSize val="0"/>
        </c:dLbls>
        <c:gapWidth val="0"/>
        <c:overlap val="100"/>
        <c:axId val="585195872"/>
        <c:axId val="585198224"/>
      </c:barChart>
      <c:catAx>
        <c:axId val="58519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8224"/>
        <c:crosses val="autoZero"/>
        <c:auto val="1"/>
        <c:lblAlgn val="ctr"/>
        <c:lblOffset val="100"/>
        <c:noMultiLvlLbl val="0"/>
      </c:catAx>
      <c:valAx>
        <c:axId val="585198224"/>
        <c:scaling>
          <c:orientation val="minMax"/>
          <c:max val="1"/>
        </c:scaling>
        <c:delete val="1"/>
        <c:axPos val="l"/>
        <c:numFmt formatCode="0%" sourceLinked="1"/>
        <c:majorTickMark val="none"/>
        <c:minorTickMark val="none"/>
        <c:tickLblPos val="nextTo"/>
        <c:crossAx val="585195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Hoja1!$E$6:$E$22</c:f>
              <c:strCache>
                <c:ptCount val="17"/>
                <c:pt idx="0">
                  <c:v>MAGALLANES</c:v>
                </c:pt>
                <c:pt idx="1">
                  <c:v>GENERAL CARLOS IBAÑEZ DEL CAMPO</c:v>
                </c:pt>
                <c:pt idx="2">
                  <c:v>LOS LAGOS</c:v>
                </c:pt>
                <c:pt idx="3">
                  <c:v>LOS RIOS</c:v>
                </c:pt>
                <c:pt idx="4">
                  <c:v>ARAUCANÍA</c:v>
                </c:pt>
                <c:pt idx="5">
                  <c:v>BIO BIO</c:v>
                </c:pt>
                <c:pt idx="6">
                  <c:v>ÑUBLE</c:v>
                </c:pt>
                <c:pt idx="7">
                  <c:v>MAULE</c:v>
                </c:pt>
                <c:pt idx="8">
                  <c:v>LIBERTADOR BERNARDO O'HIGGINS</c:v>
                </c:pt>
                <c:pt idx="9">
                  <c:v>METROPOLITANA</c:v>
                </c:pt>
                <c:pt idx="10">
                  <c:v>VALPARAISO</c:v>
                </c:pt>
                <c:pt idx="11">
                  <c:v>COQUIMBO</c:v>
                </c:pt>
                <c:pt idx="12">
                  <c:v>ATACAMA</c:v>
                </c:pt>
                <c:pt idx="13">
                  <c:v>ANTOFAGASTA</c:v>
                </c:pt>
                <c:pt idx="14">
                  <c:v>AYSEN</c:v>
                </c:pt>
                <c:pt idx="15">
                  <c:v>ARICA Y PARINACOTA</c:v>
                </c:pt>
                <c:pt idx="16">
                  <c:v>Nivel Central</c:v>
                </c:pt>
              </c:strCache>
            </c:strRef>
          </c:cat>
          <c:val>
            <c:numRef>
              <c:f>Hoja1!$F$6:$F$22</c:f>
              <c:numCache>
                <c:formatCode>General</c:formatCode>
                <c:ptCount val="17"/>
                <c:pt idx="0">
                  <c:v>442</c:v>
                </c:pt>
                <c:pt idx="1">
                  <c:v>2394</c:v>
                </c:pt>
                <c:pt idx="2">
                  <c:v>21103</c:v>
                </c:pt>
                <c:pt idx="3">
                  <c:v>11611</c:v>
                </c:pt>
                <c:pt idx="4">
                  <c:v>48658</c:v>
                </c:pt>
                <c:pt idx="5">
                  <c:v>15290</c:v>
                </c:pt>
                <c:pt idx="6">
                  <c:v>12401</c:v>
                </c:pt>
                <c:pt idx="7">
                  <c:v>19917</c:v>
                </c:pt>
                <c:pt idx="8">
                  <c:v>12319</c:v>
                </c:pt>
                <c:pt idx="9">
                  <c:v>5319</c:v>
                </c:pt>
                <c:pt idx="10">
                  <c:v>8474</c:v>
                </c:pt>
                <c:pt idx="11">
                  <c:v>9084</c:v>
                </c:pt>
                <c:pt idx="12">
                  <c:v>1345</c:v>
                </c:pt>
                <c:pt idx="13">
                  <c:v>1061</c:v>
                </c:pt>
                <c:pt idx="14">
                  <c:v>1107</c:v>
                </c:pt>
                <c:pt idx="15">
                  <c:v>1017</c:v>
                </c:pt>
                <c:pt idx="16">
                  <c:v>28</c:v>
                </c:pt>
              </c:numCache>
            </c:numRef>
          </c:val>
          <c:extLst>
            <c:ext xmlns:c16="http://schemas.microsoft.com/office/drawing/2014/chart" uri="{C3380CC4-5D6E-409C-BE32-E72D297353CC}">
              <c16:uniqueId val="{00000000-55EC-4532-8149-DF69459D4AE5}"/>
            </c:ext>
          </c:extLst>
        </c:ser>
        <c:dLbls>
          <c:showLegendKey val="0"/>
          <c:showVal val="0"/>
          <c:showCatName val="0"/>
          <c:showSerName val="0"/>
          <c:showPercent val="0"/>
          <c:showBubbleSize val="0"/>
        </c:dLbls>
        <c:gapWidth val="182"/>
        <c:axId val="-1716310816"/>
        <c:axId val="-1716322184"/>
      </c:barChart>
      <c:catAx>
        <c:axId val="-1716310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16322184"/>
        <c:crosses val="autoZero"/>
        <c:auto val="1"/>
        <c:lblAlgn val="ctr"/>
        <c:lblOffset val="100"/>
        <c:noMultiLvlLbl val="0"/>
      </c:catAx>
      <c:valAx>
        <c:axId val="-1716322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71631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iec!$O$113</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591C-4326-93BA-0D1AA1E6DD73}"/>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591C-4326-93BA-0D1AA1E6DD73}"/>
              </c:ext>
            </c:extLst>
          </c:dPt>
          <c:cat>
            <c:strRef>
              <c:f>iec!$P$13:$Q$13</c:f>
              <c:strCache>
                <c:ptCount val="2"/>
                <c:pt idx="0">
                  <c:v>Masculino</c:v>
                </c:pt>
                <c:pt idx="1">
                  <c:v>Femenino</c:v>
                </c:pt>
              </c:strCache>
            </c:strRef>
          </c:cat>
          <c:val>
            <c:numRef>
              <c:f>iec!$P$113:$Q$113</c:f>
              <c:numCache>
                <c:formatCode>0%</c:formatCode>
                <c:ptCount val="2"/>
                <c:pt idx="0">
                  <c:v>0.44130565842735336</c:v>
                </c:pt>
                <c:pt idx="1">
                  <c:v>0.55869434157264664</c:v>
                </c:pt>
              </c:numCache>
            </c:numRef>
          </c:val>
          <c:extLst>
            <c:ext xmlns:c16="http://schemas.microsoft.com/office/drawing/2014/chart" uri="{C3380CC4-5D6E-409C-BE32-E72D297353CC}">
              <c16:uniqueId val="{00000004-591C-4326-93BA-0D1AA1E6DD73}"/>
            </c:ext>
          </c:extLst>
        </c:ser>
        <c:ser>
          <c:idx val="1"/>
          <c:order val="1"/>
          <c:tx>
            <c:strRef>
              <c:f>iec!$O$114</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591C-4326-93BA-0D1AA1E6DD73}"/>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91C-4326-93BA-0D1AA1E6DD73}"/>
              </c:ext>
            </c:extLst>
          </c:dPt>
          <c:dLbls>
            <c:dLbl>
              <c:idx val="0"/>
              <c:layout/>
              <c:tx>
                <c:rich>
                  <a:bodyPr/>
                  <a:lstStyle/>
                  <a:p>
                    <a:fld id="{BD1A08C6-28B2-467A-87BD-CD76993EEEA2}"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91C-4326-93BA-0D1AA1E6DD73}"/>
                </c:ext>
              </c:extLst>
            </c:dLbl>
            <c:dLbl>
              <c:idx val="1"/>
              <c:layout/>
              <c:tx>
                <c:rich>
                  <a:bodyPr/>
                  <a:lstStyle/>
                  <a:p>
                    <a:fld id="{097BAA55-67FE-445D-9EC3-B8306774724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91C-4326-93BA-0D1AA1E6DD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iec!$P$114:$Q$114</c:f>
              <c:numCache>
                <c:formatCode>0%</c:formatCode>
                <c:ptCount val="2"/>
                <c:pt idx="0">
                  <c:v>1</c:v>
                </c:pt>
                <c:pt idx="1">
                  <c:v>1</c:v>
                </c:pt>
              </c:numCache>
            </c:numRef>
          </c:val>
          <c:extLst>
            <c:ext xmlns:c15="http://schemas.microsoft.com/office/drawing/2012/chart" uri="{02D57815-91ED-43cb-92C2-25804820EDAC}">
              <c15:datalabelsRange>
                <c15:f>iec!$P$113:$Q$113</c15:f>
                <c15:dlblRangeCache>
                  <c:ptCount val="2"/>
                  <c:pt idx="0">
                    <c:v>44%</c:v>
                  </c:pt>
                  <c:pt idx="1">
                    <c:v>56%</c:v>
                  </c:pt>
                </c15:dlblRangeCache>
              </c15:datalabelsRange>
            </c:ext>
            <c:ext xmlns:c16="http://schemas.microsoft.com/office/drawing/2014/chart" uri="{C3380CC4-5D6E-409C-BE32-E72D297353CC}">
              <c16:uniqueId val="{00000009-591C-4326-93BA-0D1AA1E6DD73}"/>
            </c:ext>
          </c:extLst>
        </c:ser>
        <c:dLbls>
          <c:showLegendKey val="0"/>
          <c:showVal val="0"/>
          <c:showCatName val="0"/>
          <c:showSerName val="0"/>
          <c:showPercent val="0"/>
          <c:showBubbleSize val="0"/>
        </c:dLbls>
        <c:gapWidth val="0"/>
        <c:overlap val="100"/>
        <c:axId val="435217584"/>
        <c:axId val="435223464"/>
      </c:barChart>
      <c:catAx>
        <c:axId val="43521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35223464"/>
        <c:crosses val="autoZero"/>
        <c:auto val="1"/>
        <c:lblAlgn val="ctr"/>
        <c:lblOffset val="100"/>
        <c:noMultiLvlLbl val="0"/>
      </c:catAx>
      <c:valAx>
        <c:axId val="435223464"/>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35217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'14'!$AA$67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DD36-4BC4-B1AB-58D4B147C45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DD36-4BC4-B1AB-58D4B147C45A}"/>
              </c:ext>
            </c:extLst>
          </c:dPt>
          <c:cat>
            <c:strRef>
              <c:f>'14'!$AB$66:$AC$66</c:f>
              <c:strCache>
                <c:ptCount val="2"/>
                <c:pt idx="0">
                  <c:v>Masculino</c:v>
                </c:pt>
                <c:pt idx="1">
                  <c:v>Femenino</c:v>
                </c:pt>
              </c:strCache>
            </c:strRef>
          </c:cat>
          <c:val>
            <c:numRef>
              <c:f>'14'!$AB$67:$AC$67</c:f>
              <c:numCache>
                <c:formatCode>0%</c:formatCode>
                <c:ptCount val="2"/>
                <c:pt idx="0">
                  <c:v>0.42266417249187754</c:v>
                </c:pt>
                <c:pt idx="1">
                  <c:v>0.57733582750812251</c:v>
                </c:pt>
              </c:numCache>
            </c:numRef>
          </c:val>
          <c:extLst>
            <c:ext xmlns:c16="http://schemas.microsoft.com/office/drawing/2014/chart" uri="{C3380CC4-5D6E-409C-BE32-E72D297353CC}">
              <c16:uniqueId val="{00000004-DD36-4BC4-B1AB-58D4B147C45A}"/>
            </c:ext>
          </c:extLst>
        </c:ser>
        <c:ser>
          <c:idx val="1"/>
          <c:order val="1"/>
          <c:tx>
            <c:strRef>
              <c:f>'14'!$AA$68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DD36-4BC4-B1AB-58D4B147C45A}"/>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DD36-4BC4-B1AB-58D4B147C45A}"/>
              </c:ext>
            </c:extLst>
          </c:dPt>
          <c:dLbls>
            <c:dLbl>
              <c:idx val="0"/>
              <c:layout/>
              <c:tx>
                <c:rich>
                  <a:bodyPr/>
                  <a:lstStyle/>
                  <a:p>
                    <a:fld id="{610B6DA6-340C-41DB-B266-D8E23568EEEC}"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D36-4BC4-B1AB-58D4B147C45A}"/>
                </c:ext>
              </c:extLst>
            </c:dLbl>
            <c:dLbl>
              <c:idx val="1"/>
              <c:layout/>
              <c:tx>
                <c:rich>
                  <a:bodyPr/>
                  <a:lstStyle/>
                  <a:p>
                    <a:fld id="{61D332F8-2F63-42CA-AC9A-E1707747B1D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DD36-4BC4-B1AB-58D4B147C4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'14'!$AB$66:$AC$66</c:f>
              <c:strCache>
                <c:ptCount val="2"/>
                <c:pt idx="0">
                  <c:v>Masculino</c:v>
                </c:pt>
                <c:pt idx="1">
                  <c:v>Femenino</c:v>
                </c:pt>
              </c:strCache>
            </c:strRef>
          </c:cat>
          <c:val>
            <c:numRef>
              <c:f>'14'!$AB$68:$AC$68</c:f>
              <c:numCache>
                <c:formatCode>0%</c:formatCode>
                <c:ptCount val="2"/>
                <c:pt idx="0">
                  <c:v>1</c:v>
                </c:pt>
                <c:pt idx="1">
                  <c:v>1</c:v>
                </c:pt>
              </c:numCache>
            </c:numRef>
          </c:val>
          <c:extLst>
            <c:ext xmlns:c15="http://schemas.microsoft.com/office/drawing/2012/chart" uri="{02D57815-91ED-43cb-92C2-25804820EDAC}">
              <c15:datalabelsRange>
                <c15:f>'14'!$AB$67:$AC$67</c15:f>
                <c15:dlblRangeCache>
                  <c:ptCount val="2"/>
                  <c:pt idx="0">
                    <c:v>42%</c:v>
                  </c:pt>
                  <c:pt idx="1">
                    <c:v>58%</c:v>
                  </c:pt>
                </c15:dlblRangeCache>
              </c15:datalabelsRange>
            </c:ext>
            <c:ext xmlns:c16="http://schemas.microsoft.com/office/drawing/2014/chart" uri="{C3380CC4-5D6E-409C-BE32-E72D297353CC}">
              <c16:uniqueId val="{00000009-DD36-4BC4-B1AB-58D4B147C45A}"/>
            </c:ext>
          </c:extLst>
        </c:ser>
        <c:dLbls>
          <c:showLegendKey val="0"/>
          <c:showVal val="0"/>
          <c:showCatName val="0"/>
          <c:showSerName val="0"/>
          <c:showPercent val="0"/>
          <c:showBubbleSize val="0"/>
        </c:dLbls>
        <c:gapWidth val="0"/>
        <c:overlap val="100"/>
        <c:axId val="585191168"/>
        <c:axId val="585196656"/>
      </c:barChart>
      <c:catAx>
        <c:axId val="58519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6656"/>
        <c:crosses val="autoZero"/>
        <c:auto val="1"/>
        <c:lblAlgn val="ctr"/>
        <c:lblOffset val="100"/>
        <c:noMultiLvlLbl val="0"/>
      </c:catAx>
      <c:valAx>
        <c:axId val="585196656"/>
        <c:scaling>
          <c:orientation val="minMax"/>
          <c:max val="1"/>
        </c:scaling>
        <c:delete val="1"/>
        <c:axPos val="l"/>
        <c:numFmt formatCode="0%" sourceLinked="1"/>
        <c:majorTickMark val="none"/>
        <c:minorTickMark val="none"/>
        <c:tickLblPos val="nextTo"/>
        <c:crossAx val="5851911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'14'!$AA$79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4AE8-4563-A1F9-4CD665AA626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4AE8-4563-A1F9-4CD665AA626C}"/>
              </c:ext>
            </c:extLst>
          </c:dPt>
          <c:cat>
            <c:strRef>
              <c:f>'14'!$AB$66:$AC$66</c:f>
              <c:strCache>
                <c:ptCount val="2"/>
                <c:pt idx="0">
                  <c:v>Masculino</c:v>
                </c:pt>
                <c:pt idx="1">
                  <c:v>Femenino</c:v>
                </c:pt>
              </c:strCache>
            </c:strRef>
          </c:cat>
          <c:val>
            <c:numRef>
              <c:f>'14'!$AB$79:$AC$79</c:f>
              <c:numCache>
                <c:formatCode>0%</c:formatCode>
                <c:ptCount val="2"/>
                <c:pt idx="0">
                  <c:v>0.47461406518010291</c:v>
                </c:pt>
                <c:pt idx="1">
                  <c:v>0.52538593481989704</c:v>
                </c:pt>
              </c:numCache>
            </c:numRef>
          </c:val>
          <c:extLst>
            <c:ext xmlns:c16="http://schemas.microsoft.com/office/drawing/2014/chart" uri="{C3380CC4-5D6E-409C-BE32-E72D297353CC}">
              <c16:uniqueId val="{00000004-4AE8-4563-A1F9-4CD665AA626C}"/>
            </c:ext>
          </c:extLst>
        </c:ser>
        <c:ser>
          <c:idx val="1"/>
          <c:order val="1"/>
          <c:tx>
            <c:strRef>
              <c:f>'14'!$AA$80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4AE8-4563-A1F9-4CD665AA626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4AE8-4563-A1F9-4CD665AA626C}"/>
              </c:ext>
            </c:extLst>
          </c:dPt>
          <c:dLbls>
            <c:dLbl>
              <c:idx val="0"/>
              <c:layout/>
              <c:tx>
                <c:rich>
                  <a:bodyPr/>
                  <a:lstStyle/>
                  <a:p>
                    <a:fld id="{3A936EE0-7DA4-4E03-B4A1-B32E14464922}"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AE8-4563-A1F9-4CD665AA626C}"/>
                </c:ext>
              </c:extLst>
            </c:dLbl>
            <c:dLbl>
              <c:idx val="1"/>
              <c:layout/>
              <c:tx>
                <c:rich>
                  <a:bodyPr/>
                  <a:lstStyle/>
                  <a:p>
                    <a:fld id="{59FC8AD9-2726-4CD7-A803-94E05BF2443F}"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AE8-4563-A1F9-4CD665AA62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'14'!$AB$66:$AC$66</c:f>
              <c:strCache>
                <c:ptCount val="2"/>
                <c:pt idx="0">
                  <c:v>Masculino</c:v>
                </c:pt>
                <c:pt idx="1">
                  <c:v>Femenino</c:v>
                </c:pt>
              </c:strCache>
            </c:strRef>
          </c:cat>
          <c:val>
            <c:numRef>
              <c:f>'14'!$AB$80:$AC$80</c:f>
              <c:numCache>
                <c:formatCode>0%</c:formatCode>
                <c:ptCount val="2"/>
                <c:pt idx="0">
                  <c:v>1</c:v>
                </c:pt>
                <c:pt idx="1">
                  <c:v>1</c:v>
                </c:pt>
              </c:numCache>
            </c:numRef>
          </c:val>
          <c:extLst>
            <c:ext xmlns:c15="http://schemas.microsoft.com/office/drawing/2012/chart" uri="{02D57815-91ED-43cb-92C2-25804820EDAC}">
              <c15:datalabelsRange>
                <c15:f>'14'!$AB$79:$AC$79</c15:f>
                <c15:dlblRangeCache>
                  <c:ptCount val="2"/>
                  <c:pt idx="0">
                    <c:v>47%</c:v>
                  </c:pt>
                  <c:pt idx="1">
                    <c:v>53%</c:v>
                  </c:pt>
                </c15:dlblRangeCache>
              </c15:datalabelsRange>
            </c:ext>
            <c:ext xmlns:c16="http://schemas.microsoft.com/office/drawing/2014/chart" uri="{C3380CC4-5D6E-409C-BE32-E72D297353CC}">
              <c16:uniqueId val="{00000009-4AE8-4563-A1F9-4CD665AA626C}"/>
            </c:ext>
          </c:extLst>
        </c:ser>
        <c:dLbls>
          <c:showLegendKey val="0"/>
          <c:showVal val="0"/>
          <c:showCatName val="0"/>
          <c:showSerName val="0"/>
          <c:showPercent val="0"/>
          <c:showBubbleSize val="0"/>
        </c:dLbls>
        <c:gapWidth val="0"/>
        <c:overlap val="100"/>
        <c:axId val="585197832"/>
        <c:axId val="585199008"/>
      </c:barChart>
      <c:catAx>
        <c:axId val="58519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9008"/>
        <c:crosses val="autoZero"/>
        <c:auto val="1"/>
        <c:lblAlgn val="ctr"/>
        <c:lblOffset val="100"/>
        <c:noMultiLvlLbl val="0"/>
      </c:catAx>
      <c:valAx>
        <c:axId val="585199008"/>
        <c:scaling>
          <c:orientation val="minMax"/>
          <c:max val="1"/>
        </c:scaling>
        <c:delete val="1"/>
        <c:axPos val="l"/>
        <c:numFmt formatCode="0%" sourceLinked="1"/>
        <c:majorTickMark val="none"/>
        <c:minorTickMark val="none"/>
        <c:tickLblPos val="nextTo"/>
        <c:crossAx val="585197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'14'!$AA$91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AF3F-46BB-98A0-1158BF4D799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AF3F-46BB-98A0-1158BF4D7991}"/>
              </c:ext>
            </c:extLst>
          </c:dPt>
          <c:cat>
            <c:strRef>
              <c:f>'14'!$AB$66:$AC$66</c:f>
              <c:strCache>
                <c:ptCount val="2"/>
                <c:pt idx="0">
                  <c:v>Masculino</c:v>
                </c:pt>
                <c:pt idx="1">
                  <c:v>Femenino</c:v>
                </c:pt>
              </c:strCache>
            </c:strRef>
          </c:cat>
          <c:val>
            <c:numRef>
              <c:f>'14'!$AB$91:$AC$91</c:f>
              <c:numCache>
                <c:formatCode>0%</c:formatCode>
                <c:ptCount val="2"/>
                <c:pt idx="0">
                  <c:v>0.40238693467336684</c:v>
                </c:pt>
                <c:pt idx="1">
                  <c:v>0.59761306532663316</c:v>
                </c:pt>
              </c:numCache>
            </c:numRef>
          </c:val>
          <c:extLst>
            <c:ext xmlns:c16="http://schemas.microsoft.com/office/drawing/2014/chart" uri="{C3380CC4-5D6E-409C-BE32-E72D297353CC}">
              <c16:uniqueId val="{00000004-AF3F-46BB-98A0-1158BF4D7991}"/>
            </c:ext>
          </c:extLst>
        </c:ser>
        <c:ser>
          <c:idx val="1"/>
          <c:order val="1"/>
          <c:tx>
            <c:strRef>
              <c:f>'14'!$AA$92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AF3F-46BB-98A0-1158BF4D7991}"/>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AF3F-46BB-98A0-1158BF4D7991}"/>
              </c:ext>
            </c:extLst>
          </c:dPt>
          <c:dLbls>
            <c:dLbl>
              <c:idx val="0"/>
              <c:layout/>
              <c:tx>
                <c:rich>
                  <a:bodyPr/>
                  <a:lstStyle/>
                  <a:p>
                    <a:fld id="{018E39CE-6393-4273-85E6-54C6716B0F65}"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AF3F-46BB-98A0-1158BF4D7991}"/>
                </c:ext>
              </c:extLst>
            </c:dLbl>
            <c:dLbl>
              <c:idx val="1"/>
              <c:layout/>
              <c:tx>
                <c:rich>
                  <a:bodyPr/>
                  <a:lstStyle/>
                  <a:p>
                    <a:fld id="{E66D1362-6968-4FB2-A837-7EC732253A5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AF3F-46BB-98A0-1158BF4D799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'14'!$AB$66:$AC$66</c:f>
              <c:strCache>
                <c:ptCount val="2"/>
                <c:pt idx="0">
                  <c:v>Masculino</c:v>
                </c:pt>
                <c:pt idx="1">
                  <c:v>Femenino</c:v>
                </c:pt>
              </c:strCache>
            </c:strRef>
          </c:cat>
          <c:val>
            <c:numRef>
              <c:f>'14'!$AB$92:$AC$92</c:f>
              <c:numCache>
                <c:formatCode>0%</c:formatCode>
                <c:ptCount val="2"/>
                <c:pt idx="0">
                  <c:v>1</c:v>
                </c:pt>
                <c:pt idx="1">
                  <c:v>1</c:v>
                </c:pt>
              </c:numCache>
            </c:numRef>
          </c:val>
          <c:extLst>
            <c:ext xmlns:c15="http://schemas.microsoft.com/office/drawing/2012/chart" uri="{02D57815-91ED-43cb-92C2-25804820EDAC}">
              <c15:datalabelsRange>
                <c15:f>'14'!$AB$91:$AC$91</c15:f>
                <c15:dlblRangeCache>
                  <c:ptCount val="2"/>
                  <c:pt idx="0">
                    <c:v>40%</c:v>
                  </c:pt>
                  <c:pt idx="1">
                    <c:v>60%</c:v>
                  </c:pt>
                </c15:dlblRangeCache>
              </c15:datalabelsRange>
            </c:ext>
            <c:ext xmlns:c16="http://schemas.microsoft.com/office/drawing/2014/chart" uri="{C3380CC4-5D6E-409C-BE32-E72D297353CC}">
              <c16:uniqueId val="{00000009-AF3F-46BB-98A0-1158BF4D7991}"/>
            </c:ext>
          </c:extLst>
        </c:ser>
        <c:dLbls>
          <c:showLegendKey val="0"/>
          <c:showVal val="0"/>
          <c:showCatName val="0"/>
          <c:showSerName val="0"/>
          <c:showPercent val="0"/>
          <c:showBubbleSize val="0"/>
        </c:dLbls>
        <c:gapWidth val="0"/>
        <c:overlap val="100"/>
        <c:axId val="585197048"/>
        <c:axId val="585198616"/>
      </c:barChart>
      <c:catAx>
        <c:axId val="58519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8616"/>
        <c:crosses val="autoZero"/>
        <c:auto val="1"/>
        <c:lblAlgn val="ctr"/>
        <c:lblOffset val="100"/>
        <c:noMultiLvlLbl val="0"/>
      </c:catAx>
      <c:valAx>
        <c:axId val="585198616"/>
        <c:scaling>
          <c:orientation val="minMax"/>
          <c:max val="1"/>
        </c:scaling>
        <c:delete val="1"/>
        <c:axPos val="l"/>
        <c:numFmt formatCode="0%" sourceLinked="1"/>
        <c:majorTickMark val="none"/>
        <c:minorTickMark val="none"/>
        <c:tickLblPos val="nextTo"/>
        <c:crossAx val="585197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iec!$O$122</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FAF8-47EF-AA35-F842A600C31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FAF8-47EF-AA35-F842A600C312}"/>
              </c:ext>
            </c:extLst>
          </c:dPt>
          <c:cat>
            <c:strRef>
              <c:f>iec!$P$13:$Q$13</c:f>
              <c:strCache>
                <c:ptCount val="2"/>
                <c:pt idx="0">
                  <c:v>Masculino</c:v>
                </c:pt>
                <c:pt idx="1">
                  <c:v>Femenino</c:v>
                </c:pt>
              </c:strCache>
            </c:strRef>
          </c:cat>
          <c:val>
            <c:numRef>
              <c:f>iec!$P$122:$Q$122</c:f>
              <c:numCache>
                <c:formatCode>0%</c:formatCode>
                <c:ptCount val="2"/>
                <c:pt idx="0">
                  <c:v>0.48348576031843815</c:v>
                </c:pt>
                <c:pt idx="1">
                  <c:v>0.51651423968156185</c:v>
                </c:pt>
              </c:numCache>
            </c:numRef>
          </c:val>
          <c:extLst>
            <c:ext xmlns:c16="http://schemas.microsoft.com/office/drawing/2014/chart" uri="{C3380CC4-5D6E-409C-BE32-E72D297353CC}">
              <c16:uniqueId val="{00000004-FAF8-47EF-AA35-F842A600C312}"/>
            </c:ext>
          </c:extLst>
        </c:ser>
        <c:ser>
          <c:idx val="1"/>
          <c:order val="1"/>
          <c:tx>
            <c:strRef>
              <c:f>iec!$O$123</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FAF8-47EF-AA35-F842A600C312}"/>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FAF8-47EF-AA35-F842A600C312}"/>
              </c:ext>
            </c:extLst>
          </c:dPt>
          <c:dLbls>
            <c:dLbl>
              <c:idx val="0"/>
              <c:layout/>
              <c:tx>
                <c:rich>
                  <a:bodyPr/>
                  <a:lstStyle/>
                  <a:p>
                    <a:fld id="{984567F1-E4B5-46A9-B6EA-2857B6EF8281}"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AF8-47EF-AA35-F842A600C312}"/>
                </c:ext>
              </c:extLst>
            </c:dLbl>
            <c:dLbl>
              <c:idx val="1"/>
              <c:layout/>
              <c:tx>
                <c:rich>
                  <a:bodyPr/>
                  <a:lstStyle/>
                  <a:p>
                    <a:fld id="{61E9F7A5-5382-4938-89DE-132ADF9A4C9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AF8-47EF-AA35-F842A600C31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iec!$P$123:$Q$123</c:f>
              <c:numCache>
                <c:formatCode>0%</c:formatCode>
                <c:ptCount val="2"/>
                <c:pt idx="0">
                  <c:v>1</c:v>
                </c:pt>
                <c:pt idx="1">
                  <c:v>1</c:v>
                </c:pt>
              </c:numCache>
            </c:numRef>
          </c:val>
          <c:extLst>
            <c:ext xmlns:c15="http://schemas.microsoft.com/office/drawing/2012/chart" uri="{02D57815-91ED-43cb-92C2-25804820EDAC}">
              <c15:datalabelsRange>
                <c15:f>iec!$P$122:$Q$122</c15:f>
                <c15:dlblRangeCache>
                  <c:ptCount val="2"/>
                  <c:pt idx="0">
                    <c:v>48%</c:v>
                  </c:pt>
                  <c:pt idx="1">
                    <c:v>52%</c:v>
                  </c:pt>
                </c15:dlblRangeCache>
              </c15:datalabelsRange>
            </c:ext>
            <c:ext xmlns:c16="http://schemas.microsoft.com/office/drawing/2014/chart" uri="{C3380CC4-5D6E-409C-BE32-E72D297353CC}">
              <c16:uniqueId val="{00000009-FAF8-47EF-AA35-F842A600C312}"/>
            </c:ext>
          </c:extLst>
        </c:ser>
        <c:dLbls>
          <c:showLegendKey val="0"/>
          <c:showVal val="0"/>
          <c:showCatName val="0"/>
          <c:showSerName val="0"/>
          <c:showPercent val="0"/>
          <c:showBubbleSize val="0"/>
        </c:dLbls>
        <c:gapWidth val="0"/>
        <c:overlap val="100"/>
        <c:axId val="435221896"/>
        <c:axId val="435220720"/>
      </c:barChart>
      <c:catAx>
        <c:axId val="43522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35220720"/>
        <c:crosses val="autoZero"/>
        <c:auto val="1"/>
        <c:lblAlgn val="ctr"/>
        <c:lblOffset val="100"/>
        <c:noMultiLvlLbl val="0"/>
      </c:catAx>
      <c:valAx>
        <c:axId val="435220720"/>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35221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2B15-4706-91CE-DA2C2AC220F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2B15-4706-91CE-DA2C2AC220F7}"/>
              </c:ext>
            </c:extLst>
          </c:dPt>
          <c:cat>
            <c:strRef>
              <c:f>'10'!$AB$66:$AC$66</c:f>
              <c:strCache>
                <c:ptCount val="2"/>
                <c:pt idx="0">
                  <c:v>Masculino</c:v>
                </c:pt>
                <c:pt idx="1">
                  <c:v>Femenino</c:v>
                </c:pt>
              </c:strCache>
            </c:strRef>
          </c:cat>
          <c:val>
            <c:numRef>
              <c:f>'10'!$AB$67:$AC$67</c:f>
              <c:numCache>
                <c:formatCode>0%</c:formatCode>
                <c:ptCount val="2"/>
                <c:pt idx="0">
                  <c:v>0.46344661785597202</c:v>
                </c:pt>
                <c:pt idx="1">
                  <c:v>0.53655338214402792</c:v>
                </c:pt>
              </c:numCache>
            </c:numRef>
          </c:val>
          <c:extLst>
            <c:ext xmlns:c16="http://schemas.microsoft.com/office/drawing/2014/chart" uri="{C3380CC4-5D6E-409C-BE32-E72D297353CC}">
              <c16:uniqueId val="{00000004-2B15-4706-91CE-DA2C2AC220F7}"/>
            </c:ext>
          </c:extLst>
        </c:ser>
        <c:ser>
          <c:idx val="1"/>
          <c:order val="1"/>
          <c:tx>
            <c:strRef>
              <c:f>'10'!$AA$68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2B15-4706-91CE-DA2C2AC220F7}"/>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2B15-4706-91CE-DA2C2AC220F7}"/>
              </c:ext>
            </c:extLst>
          </c:dPt>
          <c:dLbls>
            <c:dLbl>
              <c:idx val="0"/>
              <c:layout/>
              <c:tx>
                <c:rich>
                  <a:bodyPr/>
                  <a:lstStyle/>
                  <a:p>
                    <a:fld id="{48F696BB-8482-4241-B3F8-79DD1FDE9FF8}"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2B15-4706-91CE-DA2C2AC220F7}"/>
                </c:ext>
              </c:extLst>
            </c:dLbl>
            <c:dLbl>
              <c:idx val="1"/>
              <c:layout/>
              <c:tx>
                <c:rich>
                  <a:bodyPr/>
                  <a:lstStyle/>
                  <a:p>
                    <a:fld id="{C5788EF3-D466-481E-B7A0-6C697E2331F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B15-4706-91CE-DA2C2AC220F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'10'!$AB$66:$AC$66</c:f>
              <c:strCache>
                <c:ptCount val="2"/>
                <c:pt idx="0">
                  <c:v>Masculino</c:v>
                </c:pt>
                <c:pt idx="1">
                  <c:v>Femenino</c:v>
                </c:pt>
              </c:strCache>
            </c:strRef>
          </c:cat>
          <c:val>
            <c:numRef>
              <c:f>'10'!$AB$68:$AC$68</c:f>
              <c:numCache>
                <c:formatCode>0%</c:formatCode>
                <c:ptCount val="2"/>
                <c:pt idx="0">
                  <c:v>1</c:v>
                </c:pt>
                <c:pt idx="1">
                  <c:v>1</c:v>
                </c:pt>
              </c:numCache>
            </c:numRef>
          </c:val>
          <c:extLst>
            <c:ext xmlns:c15="http://schemas.microsoft.com/office/drawing/2012/chart" uri="{02D57815-91ED-43cb-92C2-25804820EDAC}">
              <c15:datalabelsRange>
                <c15:f>'10'!$AB$67:$AC$67</c15:f>
                <c15:dlblRangeCache>
                  <c:ptCount val="2"/>
                  <c:pt idx="0">
                    <c:v>46%</c:v>
                  </c:pt>
                  <c:pt idx="1">
                    <c:v>54%</c:v>
                  </c:pt>
                </c15:dlblRangeCache>
              </c15:datalabelsRange>
            </c:ext>
            <c:ext xmlns:c16="http://schemas.microsoft.com/office/drawing/2014/chart" uri="{C3380CC4-5D6E-409C-BE32-E72D297353CC}">
              <c16:uniqueId val="{00000009-2B15-4706-91CE-DA2C2AC220F7}"/>
            </c:ext>
          </c:extLst>
        </c:ser>
        <c:dLbls>
          <c:showLegendKey val="0"/>
          <c:showVal val="0"/>
          <c:showCatName val="0"/>
          <c:showSerName val="0"/>
          <c:showPercent val="0"/>
          <c:showBubbleSize val="0"/>
        </c:dLbls>
        <c:gapWidth val="0"/>
        <c:overlap val="100"/>
        <c:axId val="585192736"/>
        <c:axId val="585193520"/>
      </c:barChart>
      <c:catAx>
        <c:axId val="58519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3520"/>
        <c:crosses val="autoZero"/>
        <c:auto val="1"/>
        <c:lblAlgn val="ctr"/>
        <c:lblOffset val="100"/>
        <c:noMultiLvlLbl val="0"/>
      </c:catAx>
      <c:valAx>
        <c:axId val="585193520"/>
        <c:scaling>
          <c:orientation val="minMax"/>
          <c:max val="1"/>
        </c:scaling>
        <c:delete val="1"/>
        <c:axPos val="l"/>
        <c:numFmt formatCode="0%" sourceLinked="1"/>
        <c:majorTickMark val="none"/>
        <c:minorTickMark val="none"/>
        <c:tickLblPos val="nextTo"/>
        <c:crossAx val="5851927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C7A3-4E9E-850B-FCC6143553D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C7A3-4E9E-850B-FCC6143553D2}"/>
              </c:ext>
            </c:extLst>
          </c:dPt>
          <c:cat>
            <c:strRef>
              <c:f>'10'!$AB$66:$AC$66</c:f>
              <c:strCache>
                <c:ptCount val="2"/>
                <c:pt idx="0">
                  <c:v>Masculino</c:v>
                </c:pt>
                <c:pt idx="1">
                  <c:v>Femenino</c:v>
                </c:pt>
              </c:strCache>
            </c:strRef>
          </c:cat>
          <c:val>
            <c:numRef>
              <c:f>'10'!$AB$79:$AC$79</c:f>
              <c:numCache>
                <c:formatCode>0%</c:formatCode>
                <c:ptCount val="2"/>
                <c:pt idx="0">
                  <c:v>0.54644921552435999</c:v>
                </c:pt>
                <c:pt idx="1">
                  <c:v>0.45355078447563996</c:v>
                </c:pt>
              </c:numCache>
            </c:numRef>
          </c:val>
          <c:extLst>
            <c:ext xmlns:c16="http://schemas.microsoft.com/office/drawing/2014/chart" uri="{C3380CC4-5D6E-409C-BE32-E72D297353CC}">
              <c16:uniqueId val="{00000004-C7A3-4E9E-850B-FCC6143553D2}"/>
            </c:ext>
          </c:extLst>
        </c:ser>
        <c:ser>
          <c:idx val="1"/>
          <c:order val="1"/>
          <c:tx>
            <c:strRef>
              <c:f>'10'!$AA$80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C7A3-4E9E-850B-FCC6143553D2}"/>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C7A3-4E9E-850B-FCC6143553D2}"/>
              </c:ext>
            </c:extLst>
          </c:dPt>
          <c:dLbls>
            <c:dLbl>
              <c:idx val="0"/>
              <c:layout/>
              <c:tx>
                <c:rich>
                  <a:bodyPr/>
                  <a:lstStyle/>
                  <a:p>
                    <a:fld id="{438B8B1A-9437-410E-9601-B477BAAB8F19}"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C7A3-4E9E-850B-FCC6143553D2}"/>
                </c:ext>
              </c:extLst>
            </c:dLbl>
            <c:dLbl>
              <c:idx val="1"/>
              <c:layout/>
              <c:tx>
                <c:rich>
                  <a:bodyPr/>
                  <a:lstStyle/>
                  <a:p>
                    <a:fld id="{AF417110-8713-429C-A3E5-4B9DDFC3B10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C7A3-4E9E-850B-FCC6143553D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'10'!$AB$66:$AC$66</c:f>
              <c:strCache>
                <c:ptCount val="2"/>
                <c:pt idx="0">
                  <c:v>Masculino</c:v>
                </c:pt>
                <c:pt idx="1">
                  <c:v>Femenino</c:v>
                </c:pt>
              </c:strCache>
            </c:strRef>
          </c:cat>
          <c:val>
            <c:numRef>
              <c:f>'10'!$AB$80:$AC$80</c:f>
              <c:numCache>
                <c:formatCode>0%</c:formatCode>
                <c:ptCount val="2"/>
                <c:pt idx="0">
                  <c:v>1</c:v>
                </c:pt>
                <c:pt idx="1">
                  <c:v>1</c:v>
                </c:pt>
              </c:numCache>
            </c:numRef>
          </c:val>
          <c:extLst>
            <c:ext xmlns:c15="http://schemas.microsoft.com/office/drawing/2012/chart" uri="{02D57815-91ED-43cb-92C2-25804820EDAC}">
              <c15:datalabelsRange>
                <c15:f>'10'!$AB$79:$AC$79</c15:f>
                <c15:dlblRangeCache>
                  <c:ptCount val="2"/>
                  <c:pt idx="0">
                    <c:v>55%</c:v>
                  </c:pt>
                  <c:pt idx="1">
                    <c:v>45%</c:v>
                  </c:pt>
                </c15:dlblRangeCache>
              </c15:datalabelsRange>
            </c:ext>
            <c:ext xmlns:c16="http://schemas.microsoft.com/office/drawing/2014/chart" uri="{C3380CC4-5D6E-409C-BE32-E72D297353CC}">
              <c16:uniqueId val="{00000009-C7A3-4E9E-850B-FCC6143553D2}"/>
            </c:ext>
          </c:extLst>
        </c:ser>
        <c:dLbls>
          <c:showLegendKey val="0"/>
          <c:showVal val="0"/>
          <c:showCatName val="0"/>
          <c:showSerName val="0"/>
          <c:showPercent val="0"/>
          <c:showBubbleSize val="0"/>
        </c:dLbls>
        <c:gapWidth val="0"/>
        <c:overlap val="100"/>
        <c:axId val="585190384"/>
        <c:axId val="585193128"/>
      </c:barChart>
      <c:catAx>
        <c:axId val="58519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193128"/>
        <c:crosses val="autoZero"/>
        <c:auto val="1"/>
        <c:lblAlgn val="ctr"/>
        <c:lblOffset val="100"/>
        <c:noMultiLvlLbl val="0"/>
      </c:catAx>
      <c:valAx>
        <c:axId val="585193128"/>
        <c:scaling>
          <c:orientation val="minMax"/>
          <c:max val="1"/>
        </c:scaling>
        <c:delete val="1"/>
        <c:axPos val="l"/>
        <c:numFmt formatCode="0%" sourceLinked="1"/>
        <c:majorTickMark val="none"/>
        <c:minorTickMark val="none"/>
        <c:tickLblPos val="nextTo"/>
        <c:crossAx val="585190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DAE6-4312-BA60-A0B58D9BC6E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DAE6-4312-BA60-A0B58D9BC6E8}"/>
              </c:ext>
            </c:extLst>
          </c:dPt>
          <c:cat>
            <c:strRef>
              <c:f>'10'!$AB$66:$AC$66</c:f>
              <c:strCache>
                <c:ptCount val="2"/>
                <c:pt idx="0">
                  <c:v>Masculino</c:v>
                </c:pt>
                <c:pt idx="1">
                  <c:v>Femenino</c:v>
                </c:pt>
              </c:strCache>
            </c:strRef>
          </c:cat>
          <c:val>
            <c:numRef>
              <c:f>'10'!$AB$91:$AC$91</c:f>
              <c:numCache>
                <c:formatCode>0%</c:formatCode>
                <c:ptCount val="2"/>
                <c:pt idx="0">
                  <c:v>0.45337599582081756</c:v>
                </c:pt>
                <c:pt idx="1">
                  <c:v>0.54662400417918244</c:v>
                </c:pt>
              </c:numCache>
            </c:numRef>
          </c:val>
          <c:extLst>
            <c:ext xmlns:c16="http://schemas.microsoft.com/office/drawing/2014/chart" uri="{C3380CC4-5D6E-409C-BE32-E72D297353CC}">
              <c16:uniqueId val="{00000004-DAE6-4312-BA60-A0B58D9BC6E8}"/>
            </c:ext>
          </c:extLst>
        </c:ser>
        <c:ser>
          <c:idx val="1"/>
          <c:order val="1"/>
          <c:tx>
            <c:strRef>
              <c:f>'10'!$AA$92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DAE6-4312-BA60-A0B58D9BC6E8}"/>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DAE6-4312-BA60-A0B58D9BC6E8}"/>
              </c:ext>
            </c:extLst>
          </c:dPt>
          <c:dLbls>
            <c:dLbl>
              <c:idx val="0"/>
              <c:layout/>
              <c:tx>
                <c:rich>
                  <a:bodyPr/>
                  <a:lstStyle/>
                  <a:p>
                    <a:fld id="{3C90CA93-8C98-4F2E-8724-18640D72D146}"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AE6-4312-BA60-A0B58D9BC6E8}"/>
                </c:ext>
              </c:extLst>
            </c:dLbl>
            <c:dLbl>
              <c:idx val="1"/>
              <c:layout/>
              <c:tx>
                <c:rich>
                  <a:bodyPr/>
                  <a:lstStyle/>
                  <a:p>
                    <a:fld id="{26E7CA5A-624E-4EFF-973F-AC6BF2844910}"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DAE6-4312-BA60-A0B58D9BC6E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'10'!$AB$66:$AC$66</c:f>
              <c:strCache>
                <c:ptCount val="2"/>
                <c:pt idx="0">
                  <c:v>Masculino</c:v>
                </c:pt>
                <c:pt idx="1">
                  <c:v>Femenino</c:v>
                </c:pt>
              </c:strCache>
            </c:strRef>
          </c:cat>
          <c:val>
            <c:numRef>
              <c:f>'10'!$AB$92:$AC$92</c:f>
              <c:numCache>
                <c:formatCode>0%</c:formatCode>
                <c:ptCount val="2"/>
                <c:pt idx="0">
                  <c:v>1</c:v>
                </c:pt>
                <c:pt idx="1">
                  <c:v>1</c:v>
                </c:pt>
              </c:numCache>
            </c:numRef>
          </c:val>
          <c:extLst>
            <c:ext xmlns:c15="http://schemas.microsoft.com/office/drawing/2012/chart" uri="{02D57815-91ED-43cb-92C2-25804820EDAC}">
              <c15:datalabelsRange>
                <c15:f>'10'!$AB$91:$AC$91</c15:f>
                <c15:dlblRangeCache>
                  <c:ptCount val="2"/>
                  <c:pt idx="0">
                    <c:v>45%</c:v>
                  </c:pt>
                  <c:pt idx="1">
                    <c:v>55%</c:v>
                  </c:pt>
                </c15:dlblRangeCache>
              </c15:datalabelsRange>
            </c:ext>
            <c:ext xmlns:c16="http://schemas.microsoft.com/office/drawing/2014/chart" uri="{C3380CC4-5D6E-409C-BE32-E72D297353CC}">
              <c16:uniqueId val="{00000009-DAE6-4312-BA60-A0B58D9BC6E8}"/>
            </c:ext>
          </c:extLst>
        </c:ser>
        <c:dLbls>
          <c:showLegendKey val="0"/>
          <c:showVal val="0"/>
          <c:showCatName val="0"/>
          <c:showSerName val="0"/>
          <c:showPercent val="0"/>
          <c:showBubbleSize val="0"/>
        </c:dLbls>
        <c:gapWidth val="0"/>
        <c:overlap val="100"/>
        <c:axId val="585205672"/>
        <c:axId val="585203712"/>
      </c:barChart>
      <c:catAx>
        <c:axId val="5852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03712"/>
        <c:crosses val="autoZero"/>
        <c:auto val="1"/>
        <c:lblAlgn val="ctr"/>
        <c:lblOffset val="100"/>
        <c:noMultiLvlLbl val="0"/>
      </c:catAx>
      <c:valAx>
        <c:axId val="585203712"/>
        <c:scaling>
          <c:orientation val="minMax"/>
          <c:max val="1"/>
        </c:scaling>
        <c:delete val="1"/>
        <c:axPos val="l"/>
        <c:numFmt formatCode="0%" sourceLinked="1"/>
        <c:majorTickMark val="none"/>
        <c:minorTickMark val="none"/>
        <c:tickLblPos val="nextTo"/>
        <c:crossAx val="5852056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iec!$O$131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F2E-4917-8088-1FBD787DBB0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F2E-4917-8088-1FBD787DBB0B}"/>
              </c:ext>
            </c:extLst>
          </c:dPt>
          <c:cat>
            <c:strRef>
              <c:f>iec!$P$13:$Q$13</c:f>
              <c:strCache>
                <c:ptCount val="2"/>
                <c:pt idx="0">
                  <c:v>Masculino</c:v>
                </c:pt>
                <c:pt idx="1">
                  <c:v>Femenino</c:v>
                </c:pt>
              </c:strCache>
            </c:strRef>
          </c:cat>
          <c:val>
            <c:numRef>
              <c:f>iec!$P$131:$Q$131</c:f>
              <c:numCache>
                <c:formatCode>0%</c:formatCode>
                <c:ptCount val="2"/>
                <c:pt idx="0">
                  <c:v>0.55304928989139512</c:v>
                </c:pt>
                <c:pt idx="1">
                  <c:v>0.44695071010860482</c:v>
                </c:pt>
              </c:numCache>
            </c:numRef>
          </c:val>
          <c:extLst>
            <c:ext xmlns:c16="http://schemas.microsoft.com/office/drawing/2014/chart" uri="{C3380CC4-5D6E-409C-BE32-E72D297353CC}">
              <c16:uniqueId val="{00000004-8F2E-4917-8088-1FBD787DBB0B}"/>
            </c:ext>
          </c:extLst>
        </c:ser>
        <c:ser>
          <c:idx val="1"/>
          <c:order val="1"/>
          <c:tx>
            <c:strRef>
              <c:f>iec!$O$132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F2E-4917-8088-1FBD787DBB0B}"/>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F2E-4917-8088-1FBD787DBB0B}"/>
              </c:ext>
            </c:extLst>
          </c:dPt>
          <c:dLbls>
            <c:dLbl>
              <c:idx val="0"/>
              <c:layout/>
              <c:tx>
                <c:rich>
                  <a:bodyPr/>
                  <a:lstStyle/>
                  <a:p>
                    <a:fld id="{8E310216-94B0-4E6F-AEAB-DE43C764DDC0}"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F2E-4917-8088-1FBD787DBB0B}"/>
                </c:ext>
              </c:extLst>
            </c:dLbl>
            <c:dLbl>
              <c:idx val="1"/>
              <c:layout/>
              <c:tx>
                <c:rich>
                  <a:bodyPr/>
                  <a:lstStyle/>
                  <a:p>
                    <a:fld id="{80CB7C9F-ECCE-4212-9F6C-F5BC483A93E5}"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F2E-4917-8088-1FBD787DBB0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iec!$P$132:$Q$132</c:f>
              <c:numCache>
                <c:formatCode>0%</c:formatCode>
                <c:ptCount val="2"/>
                <c:pt idx="0">
                  <c:v>1</c:v>
                </c:pt>
                <c:pt idx="1">
                  <c:v>1</c:v>
                </c:pt>
              </c:numCache>
            </c:numRef>
          </c:val>
          <c:extLst>
            <c:ext xmlns:c15="http://schemas.microsoft.com/office/drawing/2012/chart" uri="{02D57815-91ED-43cb-92C2-25804820EDAC}">
              <c15:datalabelsRange>
                <c15:f>iec!$P$131:$Q$131</c15:f>
                <c15:dlblRangeCache>
                  <c:ptCount val="2"/>
                  <c:pt idx="0">
                    <c:v>55%</c:v>
                  </c:pt>
                  <c:pt idx="1">
                    <c:v>45%</c:v>
                  </c:pt>
                </c15:dlblRangeCache>
              </c15:datalabelsRange>
            </c:ext>
            <c:ext xmlns:c16="http://schemas.microsoft.com/office/drawing/2014/chart" uri="{C3380CC4-5D6E-409C-BE32-E72D297353CC}">
              <c16:uniqueId val="{00000009-8F2E-4917-8088-1FBD787DBB0B}"/>
            </c:ext>
          </c:extLst>
        </c:ser>
        <c:dLbls>
          <c:showLegendKey val="0"/>
          <c:showVal val="0"/>
          <c:showCatName val="0"/>
          <c:showSerName val="0"/>
          <c:showPercent val="0"/>
          <c:showBubbleSize val="0"/>
        </c:dLbls>
        <c:gapWidth val="0"/>
        <c:overlap val="100"/>
        <c:axId val="435219544"/>
        <c:axId val="435223072"/>
      </c:barChart>
      <c:catAx>
        <c:axId val="43521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35223072"/>
        <c:crosses val="autoZero"/>
        <c:auto val="1"/>
        <c:lblAlgn val="ctr"/>
        <c:lblOffset val="100"/>
        <c:noMultiLvlLbl val="0"/>
      </c:catAx>
      <c:valAx>
        <c:axId val="435223072"/>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435219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917-462F-984E-A5E6D299E31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917-462F-984E-A5E6D299E31C}"/>
              </c:ext>
            </c:extLst>
          </c:dPt>
          <c:cat>
            <c:strRef>
              <c:f>'11'!$AB$66:$AC$66</c:f>
              <c:strCache>
                <c:ptCount val="2"/>
                <c:pt idx="0">
                  <c:v>Masculino</c:v>
                </c:pt>
                <c:pt idx="1">
                  <c:v>Femenino</c:v>
                </c:pt>
              </c:strCache>
            </c:strRef>
          </c:cat>
          <c:val>
            <c:numRef>
              <c:f>'11'!$AB$67:$AC$67</c:f>
              <c:numCache>
                <c:formatCode>0%</c:formatCode>
                <c:ptCount val="2"/>
                <c:pt idx="0">
                  <c:v>0.54852320675105481</c:v>
                </c:pt>
                <c:pt idx="1">
                  <c:v>0.45147679324894513</c:v>
                </c:pt>
              </c:numCache>
            </c:numRef>
          </c:val>
          <c:extLst>
            <c:ext xmlns:c16="http://schemas.microsoft.com/office/drawing/2014/chart" uri="{C3380CC4-5D6E-409C-BE32-E72D297353CC}">
              <c16:uniqueId val="{00000004-8917-462F-984E-A5E6D299E31C}"/>
            </c:ext>
          </c:extLst>
        </c:ser>
        <c:ser>
          <c:idx val="1"/>
          <c:order val="1"/>
          <c:tx>
            <c:strRef>
              <c:f>'11'!$AA$68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917-462F-984E-A5E6D299E31C}"/>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917-462F-984E-A5E6D299E31C}"/>
              </c:ext>
            </c:extLst>
          </c:dPt>
          <c:dLbls>
            <c:dLbl>
              <c:idx val="0"/>
              <c:layout/>
              <c:tx>
                <c:rich>
                  <a:bodyPr/>
                  <a:lstStyle/>
                  <a:p>
                    <a:fld id="{B8F855B3-E80B-49EB-A898-F0D7555C58ED}"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917-462F-984E-A5E6D299E31C}"/>
                </c:ext>
              </c:extLst>
            </c:dLbl>
            <c:dLbl>
              <c:idx val="1"/>
              <c:layout/>
              <c:tx>
                <c:rich>
                  <a:bodyPr/>
                  <a:lstStyle/>
                  <a:p>
                    <a:fld id="{58F307CE-BC9E-4352-8A37-A4966756BF8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917-462F-984E-A5E6D299E3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'11'!$AB$66:$AC$66</c:f>
              <c:strCache>
                <c:ptCount val="2"/>
                <c:pt idx="0">
                  <c:v>Masculino</c:v>
                </c:pt>
                <c:pt idx="1">
                  <c:v>Femenino</c:v>
                </c:pt>
              </c:strCache>
            </c:strRef>
          </c:cat>
          <c:val>
            <c:numRef>
              <c:f>'11'!$AB$68:$AC$68</c:f>
              <c:numCache>
                <c:formatCode>0%</c:formatCode>
                <c:ptCount val="2"/>
                <c:pt idx="0">
                  <c:v>1</c:v>
                </c:pt>
                <c:pt idx="1">
                  <c:v>1</c:v>
                </c:pt>
              </c:numCache>
            </c:numRef>
          </c:val>
          <c:extLst>
            <c:ext xmlns:c15="http://schemas.microsoft.com/office/drawing/2012/chart" uri="{02D57815-91ED-43cb-92C2-25804820EDAC}">
              <c15:datalabelsRange>
                <c15:f>'11'!$AB$67:$AC$67</c15:f>
                <c15:dlblRangeCache>
                  <c:ptCount val="2"/>
                  <c:pt idx="0">
                    <c:v>55%</c:v>
                  </c:pt>
                  <c:pt idx="1">
                    <c:v>45%</c:v>
                  </c:pt>
                </c15:dlblRangeCache>
              </c15:datalabelsRange>
            </c:ext>
            <c:ext xmlns:c16="http://schemas.microsoft.com/office/drawing/2014/chart" uri="{C3380CC4-5D6E-409C-BE32-E72D297353CC}">
              <c16:uniqueId val="{00000009-8917-462F-984E-A5E6D299E31C}"/>
            </c:ext>
          </c:extLst>
        </c:ser>
        <c:dLbls>
          <c:showLegendKey val="0"/>
          <c:showVal val="0"/>
          <c:showCatName val="0"/>
          <c:showSerName val="0"/>
          <c:showPercent val="0"/>
          <c:showBubbleSize val="0"/>
        </c:dLbls>
        <c:gapWidth val="0"/>
        <c:overlap val="100"/>
        <c:axId val="585207632"/>
        <c:axId val="585205280"/>
      </c:barChart>
      <c:catAx>
        <c:axId val="5852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05280"/>
        <c:crosses val="autoZero"/>
        <c:auto val="1"/>
        <c:lblAlgn val="ctr"/>
        <c:lblOffset val="100"/>
        <c:noMultiLvlLbl val="0"/>
      </c:catAx>
      <c:valAx>
        <c:axId val="585205280"/>
        <c:scaling>
          <c:orientation val="minMax"/>
          <c:max val="1"/>
        </c:scaling>
        <c:delete val="1"/>
        <c:axPos val="l"/>
        <c:numFmt formatCode="0%" sourceLinked="1"/>
        <c:majorTickMark val="none"/>
        <c:minorTickMark val="none"/>
        <c:tickLblPos val="nextTo"/>
        <c:crossAx val="5852076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Hoja1!$E$40:$E$55</c:f>
              <c:strCache>
                <c:ptCount val="16"/>
                <c:pt idx="0">
                  <c:v>MAGALLANES</c:v>
                </c:pt>
                <c:pt idx="1">
                  <c:v>AYSEN</c:v>
                </c:pt>
                <c:pt idx="2">
                  <c:v>LOS LAGOS</c:v>
                </c:pt>
                <c:pt idx="3">
                  <c:v>LOS RIOS</c:v>
                </c:pt>
                <c:pt idx="4">
                  <c:v>ARAUCANÍA</c:v>
                </c:pt>
                <c:pt idx="5">
                  <c:v>BIO BIO</c:v>
                </c:pt>
                <c:pt idx="6">
                  <c:v>ÑUBLE</c:v>
                </c:pt>
                <c:pt idx="7">
                  <c:v>MAULE</c:v>
                </c:pt>
                <c:pt idx="8">
                  <c:v>O'HIGGINS</c:v>
                </c:pt>
                <c:pt idx="9">
                  <c:v>METROPOLITANA</c:v>
                </c:pt>
                <c:pt idx="10">
                  <c:v>VALPARAISO</c:v>
                </c:pt>
                <c:pt idx="11">
                  <c:v>COQUIMBO</c:v>
                </c:pt>
                <c:pt idx="12">
                  <c:v>ATACAMA</c:v>
                </c:pt>
                <c:pt idx="13">
                  <c:v>ANTOFAGASTA</c:v>
                </c:pt>
                <c:pt idx="14">
                  <c:v>TARAPACA</c:v>
                </c:pt>
                <c:pt idx="15">
                  <c:v>ARICA Y PARINACOTA</c:v>
                </c:pt>
              </c:strCache>
            </c:strRef>
          </c:cat>
          <c:val>
            <c:numRef>
              <c:f>Hoja1!$F$40:$F$55</c:f>
              <c:numCache>
                <c:formatCode>General</c:formatCode>
                <c:ptCount val="16"/>
                <c:pt idx="0">
                  <c:v>233</c:v>
                </c:pt>
                <c:pt idx="1">
                  <c:v>1070</c:v>
                </c:pt>
                <c:pt idx="2">
                  <c:v>10900</c:v>
                </c:pt>
                <c:pt idx="3">
                  <c:v>6487</c:v>
                </c:pt>
                <c:pt idx="4">
                  <c:v>24201</c:v>
                </c:pt>
                <c:pt idx="5">
                  <c:v>7984</c:v>
                </c:pt>
                <c:pt idx="6">
                  <c:v>5322</c:v>
                </c:pt>
                <c:pt idx="7">
                  <c:v>7995</c:v>
                </c:pt>
                <c:pt idx="8">
                  <c:v>4500</c:v>
                </c:pt>
                <c:pt idx="9">
                  <c:v>2379</c:v>
                </c:pt>
                <c:pt idx="10">
                  <c:v>3266</c:v>
                </c:pt>
                <c:pt idx="11">
                  <c:v>3724</c:v>
                </c:pt>
                <c:pt idx="12">
                  <c:v>638</c:v>
                </c:pt>
                <c:pt idx="13">
                  <c:v>643</c:v>
                </c:pt>
                <c:pt idx="14">
                  <c:v>521</c:v>
                </c:pt>
                <c:pt idx="15">
                  <c:v>538</c:v>
                </c:pt>
              </c:numCache>
            </c:numRef>
          </c:val>
          <c:extLst>
            <c:ext xmlns:c16="http://schemas.microsoft.com/office/drawing/2014/chart" uri="{C3380CC4-5D6E-409C-BE32-E72D297353CC}">
              <c16:uniqueId val="{00000000-33BB-4F9D-9547-DB535928161D}"/>
            </c:ext>
          </c:extLst>
        </c:ser>
        <c:dLbls>
          <c:showLegendKey val="0"/>
          <c:showVal val="0"/>
          <c:showCatName val="0"/>
          <c:showSerName val="0"/>
          <c:showPercent val="0"/>
          <c:showBubbleSize val="0"/>
        </c:dLbls>
        <c:gapWidth val="182"/>
        <c:axId val="-1716305328"/>
        <c:axId val="-1716301016"/>
      </c:barChart>
      <c:catAx>
        <c:axId val="-1716305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716301016"/>
        <c:crosses val="autoZero"/>
        <c:auto val="1"/>
        <c:lblAlgn val="ctr"/>
        <c:lblOffset val="100"/>
        <c:noMultiLvlLbl val="0"/>
      </c:catAx>
      <c:valAx>
        <c:axId val="-1716301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71630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6130-41EB-9F0A-CC5C75CAF25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6130-41EB-9F0A-CC5C75CAF25D}"/>
              </c:ext>
            </c:extLst>
          </c:dPt>
          <c:cat>
            <c:strRef>
              <c:f>'11'!$AB$66:$AC$66</c:f>
              <c:strCache>
                <c:ptCount val="2"/>
                <c:pt idx="0">
                  <c:v>Masculino</c:v>
                </c:pt>
                <c:pt idx="1">
                  <c:v>Femenino</c:v>
                </c:pt>
              </c:strCache>
            </c:strRef>
          </c:cat>
          <c:val>
            <c:numRef>
              <c:f>'11'!$AB$79:$AC$79</c:f>
              <c:numCache>
                <c:formatCode>0%</c:formatCode>
                <c:ptCount val="2"/>
                <c:pt idx="0">
                  <c:v>0.58147512864494</c:v>
                </c:pt>
                <c:pt idx="1">
                  <c:v>0.41852487135506006</c:v>
                </c:pt>
              </c:numCache>
            </c:numRef>
          </c:val>
          <c:extLst>
            <c:ext xmlns:c16="http://schemas.microsoft.com/office/drawing/2014/chart" uri="{C3380CC4-5D6E-409C-BE32-E72D297353CC}">
              <c16:uniqueId val="{00000004-6130-41EB-9F0A-CC5C75CAF25D}"/>
            </c:ext>
          </c:extLst>
        </c:ser>
        <c:ser>
          <c:idx val="1"/>
          <c:order val="1"/>
          <c:tx>
            <c:strRef>
              <c:f>'11'!$AA$80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6130-41EB-9F0A-CC5C75CAF25D}"/>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6130-41EB-9F0A-CC5C75CAF25D}"/>
              </c:ext>
            </c:extLst>
          </c:dPt>
          <c:dLbls>
            <c:dLbl>
              <c:idx val="0"/>
              <c:layout/>
              <c:tx>
                <c:rich>
                  <a:bodyPr/>
                  <a:lstStyle/>
                  <a:p>
                    <a:fld id="{818DD85E-9661-47C3-B383-5A5C60A00BB2}"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6130-41EB-9F0A-CC5C75CAF25D}"/>
                </c:ext>
              </c:extLst>
            </c:dLbl>
            <c:dLbl>
              <c:idx val="1"/>
              <c:layout/>
              <c:tx>
                <c:rich>
                  <a:bodyPr/>
                  <a:lstStyle/>
                  <a:p>
                    <a:fld id="{3927DA7F-F665-4D2C-BC3B-37EE252B682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130-41EB-9F0A-CC5C75CAF25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'11'!$AB$66:$AC$66</c:f>
              <c:strCache>
                <c:ptCount val="2"/>
                <c:pt idx="0">
                  <c:v>Masculino</c:v>
                </c:pt>
                <c:pt idx="1">
                  <c:v>Femenino</c:v>
                </c:pt>
              </c:strCache>
            </c:strRef>
          </c:cat>
          <c:val>
            <c:numRef>
              <c:f>'11'!$AB$80:$AC$80</c:f>
              <c:numCache>
                <c:formatCode>0%</c:formatCode>
                <c:ptCount val="2"/>
                <c:pt idx="0">
                  <c:v>1</c:v>
                </c:pt>
                <c:pt idx="1">
                  <c:v>1</c:v>
                </c:pt>
              </c:numCache>
            </c:numRef>
          </c:val>
          <c:extLst>
            <c:ext xmlns:c15="http://schemas.microsoft.com/office/drawing/2012/chart" uri="{02D57815-91ED-43cb-92C2-25804820EDAC}">
              <c15:datalabelsRange>
                <c15:f>'11'!$AB$79:$AC$79</c15:f>
                <c15:dlblRangeCache>
                  <c:ptCount val="2"/>
                  <c:pt idx="0">
                    <c:v>58%</c:v>
                  </c:pt>
                  <c:pt idx="1">
                    <c:v>42%</c:v>
                  </c:pt>
                </c15:dlblRangeCache>
              </c15:datalabelsRange>
            </c:ext>
            <c:ext xmlns:c16="http://schemas.microsoft.com/office/drawing/2014/chart" uri="{C3380CC4-5D6E-409C-BE32-E72D297353CC}">
              <c16:uniqueId val="{00000009-6130-41EB-9F0A-CC5C75CAF25D}"/>
            </c:ext>
          </c:extLst>
        </c:ser>
        <c:dLbls>
          <c:showLegendKey val="0"/>
          <c:showVal val="0"/>
          <c:showCatName val="0"/>
          <c:showSerName val="0"/>
          <c:showPercent val="0"/>
          <c:showBubbleSize val="0"/>
        </c:dLbls>
        <c:gapWidth val="0"/>
        <c:overlap val="100"/>
        <c:axId val="585214296"/>
        <c:axId val="585211552"/>
      </c:barChart>
      <c:catAx>
        <c:axId val="58521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11552"/>
        <c:crosses val="autoZero"/>
        <c:auto val="1"/>
        <c:lblAlgn val="ctr"/>
        <c:lblOffset val="100"/>
        <c:noMultiLvlLbl val="0"/>
      </c:catAx>
      <c:valAx>
        <c:axId val="585211552"/>
        <c:scaling>
          <c:orientation val="minMax"/>
          <c:max val="1"/>
        </c:scaling>
        <c:delete val="1"/>
        <c:axPos val="l"/>
        <c:numFmt formatCode="0%" sourceLinked="1"/>
        <c:majorTickMark val="none"/>
        <c:minorTickMark val="none"/>
        <c:tickLblPos val="nextTo"/>
        <c:crossAx val="585214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165B-4062-94E4-5C2ED7068D9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165B-4062-94E4-5C2ED7068D94}"/>
              </c:ext>
            </c:extLst>
          </c:dPt>
          <c:cat>
            <c:strRef>
              <c:f>'11'!$AB$66:$AC$66</c:f>
              <c:strCache>
                <c:ptCount val="2"/>
                <c:pt idx="0">
                  <c:v>Masculino</c:v>
                </c:pt>
                <c:pt idx="1">
                  <c:v>Femenino</c:v>
                </c:pt>
              </c:strCache>
            </c:strRef>
          </c:cat>
          <c:val>
            <c:numRef>
              <c:f>'11'!$AB$91:$AC$91</c:f>
              <c:numCache>
                <c:formatCode>0%</c:formatCode>
                <c:ptCount val="2"/>
                <c:pt idx="0">
                  <c:v>0.45347698334965719</c:v>
                </c:pt>
                <c:pt idx="1">
                  <c:v>0.54652301665034275</c:v>
                </c:pt>
              </c:numCache>
            </c:numRef>
          </c:val>
          <c:extLst>
            <c:ext xmlns:c16="http://schemas.microsoft.com/office/drawing/2014/chart" uri="{C3380CC4-5D6E-409C-BE32-E72D297353CC}">
              <c16:uniqueId val="{00000004-165B-4062-94E4-5C2ED7068D94}"/>
            </c:ext>
          </c:extLst>
        </c:ser>
        <c:ser>
          <c:idx val="1"/>
          <c:order val="1"/>
          <c:tx>
            <c:strRef>
              <c:f>'11'!$AA$92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165B-4062-94E4-5C2ED7068D94}"/>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165B-4062-94E4-5C2ED7068D94}"/>
              </c:ext>
            </c:extLst>
          </c:dPt>
          <c:dLbls>
            <c:dLbl>
              <c:idx val="0"/>
              <c:layout/>
              <c:tx>
                <c:rich>
                  <a:bodyPr/>
                  <a:lstStyle/>
                  <a:p>
                    <a:fld id="{ED942137-DF3E-4041-AB42-F902A0898443}"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165B-4062-94E4-5C2ED7068D94}"/>
                </c:ext>
              </c:extLst>
            </c:dLbl>
            <c:dLbl>
              <c:idx val="1"/>
              <c:layout/>
              <c:tx>
                <c:rich>
                  <a:bodyPr/>
                  <a:lstStyle/>
                  <a:p>
                    <a:fld id="{D5969A8E-F2FD-4BC1-B1F9-E76E2423381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165B-4062-94E4-5C2ED7068D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'11'!$AB$66:$AC$66</c:f>
              <c:strCache>
                <c:ptCount val="2"/>
                <c:pt idx="0">
                  <c:v>Masculino</c:v>
                </c:pt>
                <c:pt idx="1">
                  <c:v>Femenino</c:v>
                </c:pt>
              </c:strCache>
            </c:strRef>
          </c:cat>
          <c:val>
            <c:numRef>
              <c:f>'11'!$AB$92:$AC$92</c:f>
              <c:numCache>
                <c:formatCode>0%</c:formatCode>
                <c:ptCount val="2"/>
                <c:pt idx="0">
                  <c:v>1</c:v>
                </c:pt>
                <c:pt idx="1">
                  <c:v>1</c:v>
                </c:pt>
              </c:numCache>
            </c:numRef>
          </c:val>
          <c:extLst>
            <c:ext xmlns:c15="http://schemas.microsoft.com/office/drawing/2012/chart" uri="{02D57815-91ED-43cb-92C2-25804820EDAC}">
              <c15:datalabelsRange>
                <c15:f>'11'!$AB$91:$AC$91</c15:f>
                <c15:dlblRangeCache>
                  <c:ptCount val="2"/>
                  <c:pt idx="0">
                    <c:v>45%</c:v>
                  </c:pt>
                  <c:pt idx="1">
                    <c:v>55%</c:v>
                  </c:pt>
                </c15:dlblRangeCache>
              </c15:datalabelsRange>
            </c:ext>
            <c:ext xmlns:c16="http://schemas.microsoft.com/office/drawing/2014/chart" uri="{C3380CC4-5D6E-409C-BE32-E72D297353CC}">
              <c16:uniqueId val="{00000009-165B-4062-94E4-5C2ED7068D94}"/>
            </c:ext>
          </c:extLst>
        </c:ser>
        <c:dLbls>
          <c:showLegendKey val="0"/>
          <c:showVal val="0"/>
          <c:showCatName val="0"/>
          <c:showSerName val="0"/>
          <c:showPercent val="0"/>
          <c:showBubbleSize val="0"/>
        </c:dLbls>
        <c:gapWidth val="0"/>
        <c:overlap val="100"/>
        <c:axId val="585206456"/>
        <c:axId val="585211944"/>
      </c:barChart>
      <c:catAx>
        <c:axId val="58520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11944"/>
        <c:crosses val="autoZero"/>
        <c:auto val="1"/>
        <c:lblAlgn val="ctr"/>
        <c:lblOffset val="100"/>
        <c:noMultiLvlLbl val="0"/>
      </c:catAx>
      <c:valAx>
        <c:axId val="585211944"/>
        <c:scaling>
          <c:orientation val="minMax"/>
          <c:max val="1"/>
        </c:scaling>
        <c:delete val="1"/>
        <c:axPos val="l"/>
        <c:numFmt formatCode="0%" sourceLinked="1"/>
        <c:majorTickMark val="none"/>
        <c:minorTickMark val="none"/>
        <c:tickLblPos val="nextTo"/>
        <c:crossAx val="5852064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iec!$O$140</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E4F-43D8-A36C-A63807982C73}"/>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E4F-43D8-A36C-A63807982C73}"/>
              </c:ext>
            </c:extLst>
          </c:dPt>
          <c:cat>
            <c:strRef>
              <c:f>iec!$P$13:$Q$13</c:f>
              <c:strCache>
                <c:ptCount val="2"/>
                <c:pt idx="0">
                  <c:v>Masculino</c:v>
                </c:pt>
                <c:pt idx="1">
                  <c:v>Femenino</c:v>
                </c:pt>
              </c:strCache>
            </c:strRef>
          </c:cat>
          <c:val>
            <c:numRef>
              <c:f>iec!$P$140:$Q$140</c:f>
              <c:numCache>
                <c:formatCode>0%</c:formatCode>
                <c:ptCount val="2"/>
                <c:pt idx="0">
                  <c:v>0.47285067873303166</c:v>
                </c:pt>
                <c:pt idx="1">
                  <c:v>0.52714932126696834</c:v>
                </c:pt>
              </c:numCache>
            </c:numRef>
          </c:val>
          <c:extLst>
            <c:ext xmlns:c16="http://schemas.microsoft.com/office/drawing/2014/chart" uri="{C3380CC4-5D6E-409C-BE32-E72D297353CC}">
              <c16:uniqueId val="{00000004-8E4F-43D8-A36C-A63807982C73}"/>
            </c:ext>
          </c:extLst>
        </c:ser>
        <c:ser>
          <c:idx val="1"/>
          <c:order val="1"/>
          <c:tx>
            <c:strRef>
              <c:f>iec!$O$141</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E4F-43D8-A36C-A63807982C73}"/>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E4F-43D8-A36C-A63807982C73}"/>
              </c:ext>
            </c:extLst>
          </c:dPt>
          <c:dLbls>
            <c:dLbl>
              <c:idx val="0"/>
              <c:layout/>
              <c:tx>
                <c:rich>
                  <a:bodyPr/>
                  <a:lstStyle/>
                  <a:p>
                    <a:fld id="{928A86B1-4B3A-4BCC-88F1-28354B02D344}"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E4F-43D8-A36C-A63807982C73}"/>
                </c:ext>
              </c:extLst>
            </c:dLbl>
            <c:dLbl>
              <c:idx val="1"/>
              <c:layout/>
              <c:tx>
                <c:rich>
                  <a:bodyPr/>
                  <a:lstStyle/>
                  <a:p>
                    <a:fld id="{4AFDF771-A613-4C17-8B92-009E61169CB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E4F-43D8-A36C-A63807982C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iec!$P$141:$Q$141</c:f>
              <c:numCache>
                <c:formatCode>0%</c:formatCode>
                <c:ptCount val="2"/>
                <c:pt idx="0">
                  <c:v>1</c:v>
                </c:pt>
                <c:pt idx="1">
                  <c:v>1</c:v>
                </c:pt>
              </c:numCache>
            </c:numRef>
          </c:val>
          <c:extLst>
            <c:ext xmlns:c15="http://schemas.microsoft.com/office/drawing/2012/chart" uri="{02D57815-91ED-43cb-92C2-25804820EDAC}">
              <c15:datalabelsRange>
                <c15:f>iec!$P$140:$Q$140</c15:f>
                <c15:dlblRangeCache>
                  <c:ptCount val="2"/>
                  <c:pt idx="0">
                    <c:v>47%</c:v>
                  </c:pt>
                  <c:pt idx="1">
                    <c:v>53%</c:v>
                  </c:pt>
                </c15:dlblRangeCache>
              </c15:datalabelsRange>
            </c:ext>
            <c:ext xmlns:c16="http://schemas.microsoft.com/office/drawing/2014/chart" uri="{C3380CC4-5D6E-409C-BE32-E72D297353CC}">
              <c16:uniqueId val="{00000009-8E4F-43D8-A36C-A63807982C73}"/>
            </c:ext>
          </c:extLst>
        </c:ser>
        <c:dLbls>
          <c:showLegendKey val="0"/>
          <c:showVal val="0"/>
          <c:showCatName val="0"/>
          <c:showSerName val="0"/>
          <c:showPercent val="0"/>
          <c:showBubbleSize val="0"/>
        </c:dLbls>
        <c:gapWidth val="0"/>
        <c:overlap val="100"/>
        <c:axId val="509572200"/>
        <c:axId val="519715880"/>
      </c:barChart>
      <c:catAx>
        <c:axId val="50957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9715880"/>
        <c:crosses val="autoZero"/>
        <c:auto val="1"/>
        <c:lblAlgn val="ctr"/>
        <c:lblOffset val="100"/>
        <c:noMultiLvlLbl val="0"/>
      </c:catAx>
      <c:valAx>
        <c:axId val="519715880"/>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5095722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'12'!$AA$67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8A04-42C8-A722-6EB3578BB00F}"/>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8A04-42C8-A722-6EB3578BB00F}"/>
              </c:ext>
            </c:extLst>
          </c:dPt>
          <c:cat>
            <c:strRef>
              <c:f>'12'!$AB$66:$AC$66</c:f>
              <c:strCache>
                <c:ptCount val="2"/>
                <c:pt idx="0">
                  <c:v>Masculino</c:v>
                </c:pt>
                <c:pt idx="1">
                  <c:v>Femenino</c:v>
                </c:pt>
              </c:strCache>
            </c:strRef>
          </c:cat>
          <c:val>
            <c:numRef>
              <c:f>'12'!$AB$67:$AC$67</c:f>
              <c:numCache>
                <c:formatCode>0%</c:formatCode>
                <c:ptCount val="2"/>
                <c:pt idx="0">
                  <c:v>0.42487046632124353</c:v>
                </c:pt>
                <c:pt idx="1">
                  <c:v>0.57512953367875652</c:v>
                </c:pt>
              </c:numCache>
            </c:numRef>
          </c:val>
          <c:extLst>
            <c:ext xmlns:c16="http://schemas.microsoft.com/office/drawing/2014/chart" uri="{C3380CC4-5D6E-409C-BE32-E72D297353CC}">
              <c16:uniqueId val="{00000004-8A04-42C8-A722-6EB3578BB00F}"/>
            </c:ext>
          </c:extLst>
        </c:ser>
        <c:ser>
          <c:idx val="1"/>
          <c:order val="1"/>
          <c:tx>
            <c:strRef>
              <c:f>'12'!$AA$68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8A04-42C8-A722-6EB3578BB00F}"/>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8A04-42C8-A722-6EB3578BB00F}"/>
              </c:ext>
            </c:extLst>
          </c:dPt>
          <c:dLbls>
            <c:dLbl>
              <c:idx val="0"/>
              <c:layout/>
              <c:tx>
                <c:rich>
                  <a:bodyPr/>
                  <a:lstStyle/>
                  <a:p>
                    <a:fld id="{0F723E3D-CDC5-4AF0-95C7-255F548F1BF2}"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A04-42C8-A722-6EB3578BB00F}"/>
                </c:ext>
              </c:extLst>
            </c:dLbl>
            <c:dLbl>
              <c:idx val="1"/>
              <c:layout/>
              <c:tx>
                <c:rich>
                  <a:bodyPr/>
                  <a:lstStyle/>
                  <a:p>
                    <a:fld id="{9D5B7FFE-6EB0-436D-9EA9-C94CE3C02DD6}"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A04-42C8-A722-6EB3578BB00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'12'!$AB$66:$AC$66</c:f>
              <c:strCache>
                <c:ptCount val="2"/>
                <c:pt idx="0">
                  <c:v>Masculino</c:v>
                </c:pt>
                <c:pt idx="1">
                  <c:v>Femenino</c:v>
                </c:pt>
              </c:strCache>
            </c:strRef>
          </c:cat>
          <c:val>
            <c:numRef>
              <c:f>'12'!$AB$68:$AC$68</c:f>
              <c:numCache>
                <c:formatCode>0%</c:formatCode>
                <c:ptCount val="2"/>
                <c:pt idx="0">
                  <c:v>1</c:v>
                </c:pt>
                <c:pt idx="1">
                  <c:v>1</c:v>
                </c:pt>
              </c:numCache>
            </c:numRef>
          </c:val>
          <c:extLst>
            <c:ext xmlns:c15="http://schemas.microsoft.com/office/drawing/2012/chart" uri="{02D57815-91ED-43cb-92C2-25804820EDAC}">
              <c15:datalabelsRange>
                <c15:f>'12'!$AB$67:$AC$67</c15:f>
                <c15:dlblRangeCache>
                  <c:ptCount val="2"/>
                  <c:pt idx="0">
                    <c:v>42%</c:v>
                  </c:pt>
                  <c:pt idx="1">
                    <c:v>58%</c:v>
                  </c:pt>
                </c15:dlblRangeCache>
              </c15:datalabelsRange>
            </c:ext>
            <c:ext xmlns:c16="http://schemas.microsoft.com/office/drawing/2014/chart" uri="{C3380CC4-5D6E-409C-BE32-E72D297353CC}">
              <c16:uniqueId val="{00000009-8A04-42C8-A722-6EB3578BB00F}"/>
            </c:ext>
          </c:extLst>
        </c:ser>
        <c:dLbls>
          <c:showLegendKey val="0"/>
          <c:showVal val="0"/>
          <c:showCatName val="0"/>
          <c:showSerName val="0"/>
          <c:showPercent val="0"/>
          <c:showBubbleSize val="0"/>
        </c:dLbls>
        <c:gapWidth val="0"/>
        <c:overlap val="100"/>
        <c:axId val="585202536"/>
        <c:axId val="585202144"/>
      </c:barChart>
      <c:catAx>
        <c:axId val="58520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02144"/>
        <c:crosses val="autoZero"/>
        <c:auto val="1"/>
        <c:lblAlgn val="ctr"/>
        <c:lblOffset val="100"/>
        <c:noMultiLvlLbl val="0"/>
      </c:catAx>
      <c:valAx>
        <c:axId val="585202144"/>
        <c:scaling>
          <c:orientation val="minMax"/>
          <c:max val="1"/>
        </c:scaling>
        <c:delete val="1"/>
        <c:axPos val="l"/>
        <c:numFmt formatCode="0%" sourceLinked="1"/>
        <c:majorTickMark val="none"/>
        <c:minorTickMark val="none"/>
        <c:tickLblPos val="nextTo"/>
        <c:crossAx val="5852025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'12'!$AA$79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01DD-4226-ADE1-0DC0A1A8855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01DD-4226-ADE1-0DC0A1A8855B}"/>
              </c:ext>
            </c:extLst>
          </c:dPt>
          <c:cat>
            <c:strRef>
              <c:f>'12'!$AB$66:$AC$66</c:f>
              <c:strCache>
                <c:ptCount val="2"/>
                <c:pt idx="0">
                  <c:v>Masculino</c:v>
                </c:pt>
                <c:pt idx="1">
                  <c:v>Femenino</c:v>
                </c:pt>
              </c:strCache>
            </c:strRef>
          </c:cat>
          <c:val>
            <c:numRef>
              <c:f>'12'!$AB$79:$AC$79</c:f>
              <c:numCache>
                <c:formatCode>0%</c:formatCode>
                <c:ptCount val="2"/>
                <c:pt idx="0">
                  <c:v>0.48584905660377359</c:v>
                </c:pt>
                <c:pt idx="1">
                  <c:v>0.51415094339622647</c:v>
                </c:pt>
              </c:numCache>
            </c:numRef>
          </c:val>
          <c:extLst>
            <c:ext xmlns:c16="http://schemas.microsoft.com/office/drawing/2014/chart" uri="{C3380CC4-5D6E-409C-BE32-E72D297353CC}">
              <c16:uniqueId val="{00000004-01DD-4226-ADE1-0DC0A1A8855B}"/>
            </c:ext>
          </c:extLst>
        </c:ser>
        <c:ser>
          <c:idx val="1"/>
          <c:order val="1"/>
          <c:tx>
            <c:strRef>
              <c:f>'12'!$AA$80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01DD-4226-ADE1-0DC0A1A8855B}"/>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01DD-4226-ADE1-0DC0A1A8855B}"/>
              </c:ext>
            </c:extLst>
          </c:dPt>
          <c:dLbls>
            <c:dLbl>
              <c:idx val="0"/>
              <c:layout/>
              <c:tx>
                <c:rich>
                  <a:bodyPr/>
                  <a:lstStyle/>
                  <a:p>
                    <a:fld id="{AF0ECFCE-81CA-442B-8120-4556C2A96D7D}"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01DD-4226-ADE1-0DC0A1A8855B}"/>
                </c:ext>
              </c:extLst>
            </c:dLbl>
            <c:dLbl>
              <c:idx val="1"/>
              <c:layout/>
              <c:tx>
                <c:rich>
                  <a:bodyPr/>
                  <a:lstStyle/>
                  <a:p>
                    <a:fld id="{765B4002-A750-4AF1-9DA8-4CA151B358B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01DD-4226-ADE1-0DC0A1A8855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'12'!$AB$66:$AC$66</c:f>
              <c:strCache>
                <c:ptCount val="2"/>
                <c:pt idx="0">
                  <c:v>Masculino</c:v>
                </c:pt>
                <c:pt idx="1">
                  <c:v>Femenino</c:v>
                </c:pt>
              </c:strCache>
            </c:strRef>
          </c:cat>
          <c:val>
            <c:numRef>
              <c:f>'12'!$AB$80:$AC$80</c:f>
              <c:numCache>
                <c:formatCode>0%</c:formatCode>
                <c:ptCount val="2"/>
                <c:pt idx="0">
                  <c:v>1</c:v>
                </c:pt>
                <c:pt idx="1">
                  <c:v>1</c:v>
                </c:pt>
              </c:numCache>
            </c:numRef>
          </c:val>
          <c:extLst>
            <c:ext xmlns:c15="http://schemas.microsoft.com/office/drawing/2012/chart" uri="{02D57815-91ED-43cb-92C2-25804820EDAC}">
              <c15:datalabelsRange>
                <c15:f>'12'!$AB$79:$AC$79</c15:f>
                <c15:dlblRangeCache>
                  <c:ptCount val="2"/>
                  <c:pt idx="0">
                    <c:v>49%</c:v>
                  </c:pt>
                  <c:pt idx="1">
                    <c:v>51%</c:v>
                  </c:pt>
                </c15:dlblRangeCache>
              </c15:datalabelsRange>
            </c:ext>
            <c:ext xmlns:c16="http://schemas.microsoft.com/office/drawing/2014/chart" uri="{C3380CC4-5D6E-409C-BE32-E72D297353CC}">
              <c16:uniqueId val="{00000009-01DD-4226-ADE1-0DC0A1A8855B}"/>
            </c:ext>
          </c:extLst>
        </c:ser>
        <c:dLbls>
          <c:showLegendKey val="0"/>
          <c:showVal val="0"/>
          <c:showCatName val="0"/>
          <c:showSerName val="0"/>
          <c:showPercent val="0"/>
          <c:showBubbleSize val="0"/>
        </c:dLbls>
        <c:gapWidth val="0"/>
        <c:overlap val="100"/>
        <c:axId val="585203320"/>
        <c:axId val="585204496"/>
      </c:barChart>
      <c:catAx>
        <c:axId val="58520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04496"/>
        <c:crosses val="autoZero"/>
        <c:auto val="1"/>
        <c:lblAlgn val="ctr"/>
        <c:lblOffset val="100"/>
        <c:noMultiLvlLbl val="0"/>
      </c:catAx>
      <c:valAx>
        <c:axId val="585204496"/>
        <c:scaling>
          <c:orientation val="minMax"/>
          <c:max val="1"/>
        </c:scaling>
        <c:delete val="1"/>
        <c:axPos val="l"/>
        <c:numFmt formatCode="0%" sourceLinked="1"/>
        <c:majorTickMark val="none"/>
        <c:minorTickMark val="none"/>
        <c:tickLblPos val="nextTo"/>
        <c:crossAx val="585203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'12'!$AA$91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4134-4F63-91F2-154CBA28419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4134-4F63-91F2-154CBA284194}"/>
              </c:ext>
            </c:extLst>
          </c:dPt>
          <c:cat>
            <c:strRef>
              <c:f>'12'!$AB$66:$AC$66</c:f>
              <c:strCache>
                <c:ptCount val="2"/>
                <c:pt idx="0">
                  <c:v>Masculino</c:v>
                </c:pt>
                <c:pt idx="1">
                  <c:v>Femenino</c:v>
                </c:pt>
              </c:strCache>
            </c:strRef>
          </c:cat>
          <c:val>
            <c:numRef>
              <c:f>'12'!$AB$91:$AC$91</c:f>
              <c:numCache>
                <c:formatCode>0%</c:formatCode>
                <c:ptCount val="2"/>
                <c:pt idx="0">
                  <c:v>0.40799999999999997</c:v>
                </c:pt>
                <c:pt idx="1">
                  <c:v>0.59199999999999997</c:v>
                </c:pt>
              </c:numCache>
            </c:numRef>
          </c:val>
          <c:extLst>
            <c:ext xmlns:c16="http://schemas.microsoft.com/office/drawing/2014/chart" uri="{C3380CC4-5D6E-409C-BE32-E72D297353CC}">
              <c16:uniqueId val="{00000004-4134-4F63-91F2-154CBA284194}"/>
            </c:ext>
          </c:extLst>
        </c:ser>
        <c:ser>
          <c:idx val="1"/>
          <c:order val="1"/>
          <c:tx>
            <c:strRef>
              <c:f>'12'!$AA$92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4134-4F63-91F2-154CBA284194}"/>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4134-4F63-91F2-154CBA284194}"/>
              </c:ext>
            </c:extLst>
          </c:dPt>
          <c:dLbls>
            <c:dLbl>
              <c:idx val="0"/>
              <c:layout/>
              <c:tx>
                <c:rich>
                  <a:bodyPr/>
                  <a:lstStyle/>
                  <a:p>
                    <a:fld id="{AB3FEEC8-555D-471D-A342-7AE78825E809}"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134-4F63-91F2-154CBA284194}"/>
                </c:ext>
              </c:extLst>
            </c:dLbl>
            <c:dLbl>
              <c:idx val="1"/>
              <c:layout/>
              <c:tx>
                <c:rich>
                  <a:bodyPr/>
                  <a:lstStyle/>
                  <a:p>
                    <a:fld id="{A79E5350-B3BC-4B86-824C-52203A0C1E08}"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134-4F63-91F2-154CBA2841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'12'!$AB$66:$AC$66</c:f>
              <c:strCache>
                <c:ptCount val="2"/>
                <c:pt idx="0">
                  <c:v>Masculino</c:v>
                </c:pt>
                <c:pt idx="1">
                  <c:v>Femenino</c:v>
                </c:pt>
              </c:strCache>
            </c:strRef>
          </c:cat>
          <c:val>
            <c:numRef>
              <c:f>'12'!$AB$92:$AC$92</c:f>
              <c:numCache>
                <c:formatCode>0%</c:formatCode>
                <c:ptCount val="2"/>
                <c:pt idx="0">
                  <c:v>1</c:v>
                </c:pt>
                <c:pt idx="1">
                  <c:v>1</c:v>
                </c:pt>
              </c:numCache>
            </c:numRef>
          </c:val>
          <c:extLst>
            <c:ext xmlns:c15="http://schemas.microsoft.com/office/drawing/2012/chart" uri="{02D57815-91ED-43cb-92C2-25804820EDAC}">
              <c15:datalabelsRange>
                <c15:f>'12'!$AB$91:$AC$91</c15:f>
                <c15:dlblRangeCache>
                  <c:ptCount val="2"/>
                  <c:pt idx="0">
                    <c:v>41%</c:v>
                  </c:pt>
                  <c:pt idx="1">
                    <c:v>59%</c:v>
                  </c:pt>
                </c15:dlblRangeCache>
              </c15:datalabelsRange>
            </c:ext>
            <c:ext xmlns:c16="http://schemas.microsoft.com/office/drawing/2014/chart" uri="{C3380CC4-5D6E-409C-BE32-E72D297353CC}">
              <c16:uniqueId val="{00000009-4134-4F63-91F2-154CBA284194}"/>
            </c:ext>
          </c:extLst>
        </c:ser>
        <c:dLbls>
          <c:showLegendKey val="0"/>
          <c:showVal val="0"/>
          <c:showCatName val="0"/>
          <c:showSerName val="0"/>
          <c:showPercent val="0"/>
          <c:showBubbleSize val="0"/>
        </c:dLbls>
        <c:gapWidth val="0"/>
        <c:overlap val="100"/>
        <c:axId val="585214688"/>
        <c:axId val="585215080"/>
      </c:barChart>
      <c:catAx>
        <c:axId val="58521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5215080"/>
        <c:crosses val="autoZero"/>
        <c:auto val="1"/>
        <c:lblAlgn val="ctr"/>
        <c:lblOffset val="100"/>
        <c:noMultiLvlLbl val="0"/>
      </c:catAx>
      <c:valAx>
        <c:axId val="585215080"/>
        <c:scaling>
          <c:orientation val="minMax"/>
          <c:max val="1"/>
        </c:scaling>
        <c:delete val="1"/>
        <c:axPos val="l"/>
        <c:numFmt formatCode="0%" sourceLinked="1"/>
        <c:majorTickMark val="none"/>
        <c:minorTickMark val="none"/>
        <c:tickLblPos val="nextTo"/>
        <c:crossAx val="585214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iec!$O$158</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c:ext xmlns:c16="http://schemas.microsoft.com/office/drawing/2014/chart" uri="{C3380CC4-5D6E-409C-BE32-E72D297353CC}">
                <c16:uniqueId val="{00000001-3672-4DA0-9DF3-230E3D7685F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3-3672-4DA0-9DF3-230E3D7685F0}"/>
              </c:ext>
            </c:extLst>
          </c:dPt>
          <c:cat>
            <c:strRef>
              <c:f>iec!$P$13:$Q$13</c:f>
              <c:strCache>
                <c:ptCount val="2"/>
                <c:pt idx="0">
                  <c:v>Masculino</c:v>
                </c:pt>
                <c:pt idx="1">
                  <c:v>Femenino</c:v>
                </c:pt>
              </c:strCache>
            </c:strRef>
          </c:cat>
          <c:val>
            <c:numRef>
              <c:f>iec!$P$158:$Q$158</c:f>
              <c:numCache>
                <c:formatCode>0%</c:formatCode>
                <c:ptCount val="2"/>
                <c:pt idx="0">
                  <c:v>0.53135492445439281</c:v>
                </c:pt>
                <c:pt idx="1">
                  <c:v>0.46864507554560714</c:v>
                </c:pt>
              </c:numCache>
            </c:numRef>
          </c:val>
          <c:extLst>
            <c:ext xmlns:c16="http://schemas.microsoft.com/office/drawing/2014/chart" uri="{C3380CC4-5D6E-409C-BE32-E72D297353CC}">
              <c16:uniqueId val="{00000004-3672-4DA0-9DF3-230E3D7685F0}"/>
            </c:ext>
          </c:extLst>
        </c:ser>
        <c:ser>
          <c:idx val="1"/>
          <c:order val="1"/>
          <c:tx>
            <c:strRef>
              <c:f>iec!$O$159</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6-3672-4DA0-9DF3-230E3D7685F0}"/>
              </c:ext>
            </c:extLst>
          </c:dPt>
          <c:dPt>
            <c:idx val="1"/>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3672-4DA0-9DF3-230E3D7685F0}"/>
              </c:ext>
            </c:extLst>
          </c:dPt>
          <c:dLbls>
            <c:dLbl>
              <c:idx val="0"/>
              <c:layout/>
              <c:tx>
                <c:rich>
                  <a:bodyPr/>
                  <a:lstStyle/>
                  <a:p>
                    <a:fld id="{FEB97D9E-823B-493E-9502-256E4445ADA7}" type="CELLRANGE">
                      <a:rPr lang="en-US"/>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3672-4DA0-9DF3-230E3D7685F0}"/>
                </c:ext>
              </c:extLst>
            </c:dLbl>
            <c:dLbl>
              <c:idx val="1"/>
              <c:layout/>
              <c:tx>
                <c:rich>
                  <a:bodyPr/>
                  <a:lstStyle/>
                  <a:p>
                    <a:fld id="{C8A867C1-27CD-49BE-A702-41594FAF2BE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3672-4DA0-9DF3-230E3D7685F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iec!$P$13:$Q$13</c:f>
              <c:strCache>
                <c:ptCount val="2"/>
                <c:pt idx="0">
                  <c:v>Masculino</c:v>
                </c:pt>
                <c:pt idx="1">
                  <c:v>Femenino</c:v>
                </c:pt>
              </c:strCache>
            </c:strRef>
          </c:cat>
          <c:val>
            <c:numRef>
              <c:f>iec!$P$159:$Q$159</c:f>
              <c:numCache>
                <c:formatCode>0%</c:formatCode>
                <c:ptCount val="2"/>
                <c:pt idx="0">
                  <c:v>1</c:v>
                </c:pt>
                <c:pt idx="1">
                  <c:v>1</c:v>
                </c:pt>
              </c:numCache>
            </c:numRef>
          </c:val>
          <c:extLst>
            <c:ext xmlns:c15="http://schemas.microsoft.com/office/drawing/2012/chart" uri="{02D57815-91ED-43cb-92C2-25804820EDAC}">
              <c15:datalabelsRange>
                <c15:f>iec!$P$158:$Q$158</c15:f>
                <c15:dlblRangeCache>
                  <c:ptCount val="2"/>
                  <c:pt idx="0">
                    <c:v>53%</c:v>
                  </c:pt>
                  <c:pt idx="1">
                    <c:v>47%</c:v>
                  </c:pt>
                </c15:dlblRangeCache>
              </c15:datalabelsRange>
            </c:ext>
            <c:ext xmlns:c16="http://schemas.microsoft.com/office/drawing/2014/chart" uri="{C3380CC4-5D6E-409C-BE32-E72D297353CC}">
              <c16:uniqueId val="{00000009-3672-4DA0-9DF3-230E3D7685F0}"/>
            </c:ext>
          </c:extLst>
        </c:ser>
        <c:dLbls>
          <c:showLegendKey val="0"/>
          <c:showVal val="0"/>
          <c:showCatName val="0"/>
          <c:showSerName val="0"/>
          <c:showPercent val="0"/>
          <c:showBubbleSize val="0"/>
        </c:dLbls>
        <c:gapWidth val="0"/>
        <c:overlap val="100"/>
        <c:axId val="-1716314736"/>
        <c:axId val="-1716311992"/>
      </c:barChart>
      <c:catAx>
        <c:axId val="-171631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16311992"/>
        <c:crosses val="autoZero"/>
        <c:auto val="1"/>
        <c:lblAlgn val="ctr"/>
        <c:lblOffset val="100"/>
        <c:noMultiLvlLbl val="0"/>
      </c:catAx>
      <c:valAx>
        <c:axId val="-1716311992"/>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17163147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CL" sz="1200"/>
              <a:t>PRESUPUESTO SEGÚN CLASIFICADOR PRESUPUESTARIO 2022</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8DD7-4645-9642-000E09ACAC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8DD7-4645-9642-000E09ACAC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8DD7-4645-9642-000E09ACAC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8DD7-4645-9642-000E09ACAC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8DD7-4645-9642-000E09ACAC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Reporte!$AA$14:$AA$18</c:f>
              <c:strCache>
                <c:ptCount val="5"/>
                <c:pt idx="0">
                  <c:v>Asistencia tecnica</c:v>
                </c:pt>
                <c:pt idx="1">
                  <c:v>creditos </c:v>
                </c:pt>
                <c:pt idx="2">
                  <c:v>Inversion</c:v>
                </c:pt>
                <c:pt idx="3">
                  <c:v>Soporte</c:v>
                </c:pt>
                <c:pt idx="4">
                  <c:v>Deuda</c:v>
                </c:pt>
              </c:strCache>
            </c:strRef>
          </c:cat>
          <c:val>
            <c:numRef>
              <c:f>Reporte!$AB$14:$AB$18</c:f>
              <c:numCache>
                <c:formatCode>0%</c:formatCode>
                <c:ptCount val="5"/>
                <c:pt idx="0">
                  <c:v>0.2981060861690506</c:v>
                </c:pt>
                <c:pt idx="1">
                  <c:v>0.26801828848715153</c:v>
                </c:pt>
                <c:pt idx="2">
                  <c:v>0.24712548291960471</c:v>
                </c:pt>
                <c:pt idx="3">
                  <c:v>0.17537327555367851</c:v>
                </c:pt>
                <c:pt idx="4">
                  <c:v>1.1376866870514746E-2</c:v>
                </c:pt>
              </c:numCache>
            </c:numRef>
          </c:val>
          <c:extLst>
            <c:ext xmlns:c16="http://schemas.microsoft.com/office/drawing/2014/chart" uri="{C3380CC4-5D6E-409C-BE32-E72D297353CC}">
              <c16:uniqueId val="{0000000A-8DD7-4645-9642-000E09ACAC35}"/>
            </c:ext>
          </c:extLst>
        </c:ser>
        <c:dLbls>
          <c:dLblPos val="outEnd"/>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50827955526675E-2"/>
          <c:y val="0.22427946665598777"/>
          <c:w val="0.79566571453040547"/>
          <c:h val="0.67286509720296406"/>
        </c:manualLayout>
      </c:layout>
      <c:pie3DChart>
        <c:varyColors val="1"/>
        <c:ser>
          <c:idx val="0"/>
          <c:order val="0"/>
          <c:tx>
            <c:strRef>
              <c:f>Reporte!$AC$40</c:f>
              <c:strCache>
                <c:ptCount val="1"/>
                <c:pt idx="0">
                  <c:v>Presupuesto 2022 según Producto Estratégico</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EC6-456C-9FA9-4BB6F8DFDDC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EC6-456C-9FA9-4BB6F8DFDDC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EC6-456C-9FA9-4BB6F8DFDDC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EC6-456C-9FA9-4BB6F8DFDDC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BEC6-456C-9FA9-4BB6F8DFDDCC}"/>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BEC6-456C-9FA9-4BB6F8DFDDC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1-BEC6-456C-9FA9-4BB6F8DFDDC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3-BEC6-456C-9FA9-4BB6F8DFDDC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5-BEC6-456C-9FA9-4BB6F8DFDDC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7-BEC6-456C-9FA9-4BB6F8DFDDC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9-BEC6-456C-9FA9-4BB6F8DFDDCC}"/>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B-BEC6-456C-9FA9-4BB6F8DFDDC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Reporte!$AB$41:$AB$46</c:f>
              <c:strCache>
                <c:ptCount val="6"/>
                <c:pt idx="0">
                  <c:v>Asesoría Técnica</c:v>
                </c:pt>
                <c:pt idx="1">
                  <c:v>Inversiones</c:v>
                </c:pt>
                <c:pt idx="2">
                  <c:v>Riego</c:v>
                </c:pt>
                <c:pt idx="3">
                  <c:v>Sustentabilidad de los suelos</c:v>
                </c:pt>
                <c:pt idx="4">
                  <c:v>Servicios Financieros</c:v>
                </c:pt>
                <c:pt idx="5">
                  <c:v>Representación y asociatividad</c:v>
                </c:pt>
              </c:strCache>
            </c:strRef>
          </c:cat>
          <c:val>
            <c:numRef>
              <c:f>Reporte!$AC$41:$AC$46</c:f>
              <c:numCache>
                <c:formatCode>#,##0</c:formatCode>
                <c:ptCount val="6"/>
                <c:pt idx="0">
                  <c:v>59294065</c:v>
                </c:pt>
                <c:pt idx="1">
                  <c:v>57863174</c:v>
                </c:pt>
                <c:pt idx="2">
                  <c:v>32279491</c:v>
                </c:pt>
                <c:pt idx="3">
                  <c:v>15502505</c:v>
                </c:pt>
                <c:pt idx="4">
                  <c:v>97763624</c:v>
                </c:pt>
                <c:pt idx="5">
                  <c:v>1791371</c:v>
                </c:pt>
              </c:numCache>
            </c:numRef>
          </c:val>
          <c:extLst>
            <c:ext xmlns:c16="http://schemas.microsoft.com/office/drawing/2014/chart" uri="{C3380CC4-5D6E-409C-BE32-E72D297353CC}">
              <c16:uniqueId val="{0000000C-BEC6-456C-9FA9-4BB6F8DFDDC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Hoja1!$B$190:$M$190</c:f>
              <c:strCache>
                <c:ptCount val="12"/>
                <c:pt idx="0">
                  <c:v>Suelo</c:v>
                </c:pt>
                <c:pt idx="1">
                  <c:v>SAT</c:v>
                </c:pt>
                <c:pt idx="2">
                  <c:v>PRODESAL</c:v>
                </c:pt>
                <c:pt idx="3">
                  <c:v>PRODEMU</c:v>
                </c:pt>
                <c:pt idx="4">
                  <c:v>PDTI</c:v>
                </c:pt>
                <c:pt idx="5">
                  <c:v>PADIS</c:v>
                </c:pt>
                <c:pt idx="6">
                  <c:v>Crédito Corto Plazo</c:v>
                </c:pt>
                <c:pt idx="7">
                  <c:v>Crédito Largo Plazo</c:v>
                </c:pt>
                <c:pt idx="8">
                  <c:v>Riego</c:v>
                </c:pt>
                <c:pt idx="9">
                  <c:v>PDI</c:v>
                </c:pt>
                <c:pt idx="10">
                  <c:v>Praderas</c:v>
                </c:pt>
                <c:pt idx="11">
                  <c:v>Emergencia</c:v>
                </c:pt>
              </c:strCache>
            </c:strRef>
          </c:cat>
          <c:val>
            <c:numRef>
              <c:f>Hoja1!$B$191:$M$191</c:f>
              <c:numCache>
                <c:formatCode>General</c:formatCode>
                <c:ptCount val="12"/>
                <c:pt idx="0">
                  <c:v>13034</c:v>
                </c:pt>
                <c:pt idx="1">
                  <c:v>14166</c:v>
                </c:pt>
                <c:pt idx="2">
                  <c:v>69151</c:v>
                </c:pt>
                <c:pt idx="3">
                  <c:v>3224</c:v>
                </c:pt>
                <c:pt idx="4">
                  <c:v>48886</c:v>
                </c:pt>
                <c:pt idx="5">
                  <c:v>2321</c:v>
                </c:pt>
                <c:pt idx="6">
                  <c:v>35448</c:v>
                </c:pt>
                <c:pt idx="7">
                  <c:v>28425</c:v>
                </c:pt>
                <c:pt idx="8">
                  <c:v>5086</c:v>
                </c:pt>
                <c:pt idx="9">
                  <c:v>1705</c:v>
                </c:pt>
                <c:pt idx="10">
                  <c:v>12316</c:v>
                </c:pt>
                <c:pt idx="11">
                  <c:v>106851</c:v>
                </c:pt>
              </c:numCache>
            </c:numRef>
          </c:val>
          <c:extLst>
            <c:ext xmlns:c16="http://schemas.microsoft.com/office/drawing/2014/chart" uri="{C3380CC4-5D6E-409C-BE32-E72D297353CC}">
              <c16:uniqueId val="{00000000-87B3-42FF-89CD-160EEF8BA680}"/>
            </c:ext>
          </c:extLst>
        </c:ser>
        <c:dLbls>
          <c:showLegendKey val="0"/>
          <c:showVal val="0"/>
          <c:showCatName val="0"/>
          <c:showSerName val="0"/>
          <c:showPercent val="0"/>
          <c:showBubbleSize val="0"/>
        </c:dLbls>
        <c:gapWidth val="219"/>
        <c:overlap val="-27"/>
        <c:axId val="570009544"/>
        <c:axId val="569998960"/>
      </c:barChart>
      <c:catAx>
        <c:axId val="57000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crossAx val="569998960"/>
        <c:crosses val="autoZero"/>
        <c:auto val="1"/>
        <c:lblAlgn val="ctr"/>
        <c:lblOffset val="100"/>
        <c:noMultiLvlLbl val="0"/>
      </c:catAx>
      <c:valAx>
        <c:axId val="56999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7000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a:t>Usuarias/Usuarios Jóvenes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0"/>
        <c:ser>
          <c:idx val="0"/>
          <c:order val="0"/>
          <c:tx>
            <c:strRef>
              <c:f>Hoja1!$G$70</c:f>
              <c:strCache>
                <c:ptCount val="1"/>
                <c:pt idx="0">
                  <c:v>Femenino</c:v>
                </c:pt>
              </c:strCache>
            </c:strRef>
          </c:tx>
          <c:spPr>
            <a:solidFill>
              <a:schemeClr val="accent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Hoja1!$F$71:$F$86</c:f>
              <c:strCache>
                <c:ptCount val="16"/>
                <c:pt idx="0">
                  <c:v>MAGALLANES</c:v>
                </c:pt>
                <c:pt idx="1">
                  <c:v>AYSEN</c:v>
                </c:pt>
                <c:pt idx="2">
                  <c:v>LOS LAGOS</c:v>
                </c:pt>
                <c:pt idx="3">
                  <c:v>LOS RIOS</c:v>
                </c:pt>
                <c:pt idx="4">
                  <c:v>ARAUCANÍA</c:v>
                </c:pt>
                <c:pt idx="5">
                  <c:v>BIO BIO</c:v>
                </c:pt>
                <c:pt idx="6">
                  <c:v>ÑUBLE</c:v>
                </c:pt>
                <c:pt idx="7">
                  <c:v>MAULE</c:v>
                </c:pt>
                <c:pt idx="8">
                  <c:v>O'HIGGINS</c:v>
                </c:pt>
                <c:pt idx="9">
                  <c:v>METROPOLITANA</c:v>
                </c:pt>
                <c:pt idx="10">
                  <c:v>VALPARAISO</c:v>
                </c:pt>
                <c:pt idx="11">
                  <c:v>COQUIMBO</c:v>
                </c:pt>
                <c:pt idx="12">
                  <c:v>ATACAMA</c:v>
                </c:pt>
                <c:pt idx="13">
                  <c:v>ANTOFAGASTA</c:v>
                </c:pt>
                <c:pt idx="14">
                  <c:v>TARAPACA</c:v>
                </c:pt>
                <c:pt idx="15">
                  <c:v>ARICA Y PARINACOTA</c:v>
                </c:pt>
              </c:strCache>
            </c:strRef>
          </c:cat>
          <c:val>
            <c:numRef>
              <c:f>Hoja1!$G$71:$G$86</c:f>
              <c:numCache>
                <c:formatCode>General</c:formatCode>
                <c:ptCount val="16"/>
                <c:pt idx="0">
                  <c:v>9</c:v>
                </c:pt>
                <c:pt idx="1">
                  <c:v>74</c:v>
                </c:pt>
                <c:pt idx="2">
                  <c:v>777</c:v>
                </c:pt>
                <c:pt idx="3">
                  <c:v>521</c:v>
                </c:pt>
                <c:pt idx="4">
                  <c:v>2530</c:v>
                </c:pt>
                <c:pt idx="5">
                  <c:v>811</c:v>
                </c:pt>
                <c:pt idx="6">
                  <c:v>198</c:v>
                </c:pt>
                <c:pt idx="7">
                  <c:v>426</c:v>
                </c:pt>
                <c:pt idx="8">
                  <c:v>213</c:v>
                </c:pt>
                <c:pt idx="9">
                  <c:v>160</c:v>
                </c:pt>
                <c:pt idx="10">
                  <c:v>225</c:v>
                </c:pt>
                <c:pt idx="11">
                  <c:v>163</c:v>
                </c:pt>
                <c:pt idx="12">
                  <c:v>27</c:v>
                </c:pt>
                <c:pt idx="13">
                  <c:v>44</c:v>
                </c:pt>
                <c:pt idx="14">
                  <c:v>46</c:v>
                </c:pt>
                <c:pt idx="15">
                  <c:v>53</c:v>
                </c:pt>
              </c:numCache>
            </c:numRef>
          </c:val>
          <c:extLst>
            <c:ext xmlns:c16="http://schemas.microsoft.com/office/drawing/2014/chart" uri="{C3380CC4-5D6E-409C-BE32-E72D297353CC}">
              <c16:uniqueId val="{00000000-B158-43AB-B106-4A096931CF0C}"/>
            </c:ext>
          </c:extLst>
        </c:ser>
        <c:ser>
          <c:idx val="1"/>
          <c:order val="1"/>
          <c:tx>
            <c:strRef>
              <c:f>Hoja1!$H$70</c:f>
              <c:strCache>
                <c:ptCount val="1"/>
                <c:pt idx="0">
                  <c:v>Masculino</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Hoja1!$F$71:$F$86</c:f>
              <c:strCache>
                <c:ptCount val="16"/>
                <c:pt idx="0">
                  <c:v>MAGALLANES</c:v>
                </c:pt>
                <c:pt idx="1">
                  <c:v>AYSEN</c:v>
                </c:pt>
                <c:pt idx="2">
                  <c:v>LOS LAGOS</c:v>
                </c:pt>
                <c:pt idx="3">
                  <c:v>LOS RIOS</c:v>
                </c:pt>
                <c:pt idx="4">
                  <c:v>ARAUCANÍA</c:v>
                </c:pt>
                <c:pt idx="5">
                  <c:v>BIO BIO</c:v>
                </c:pt>
                <c:pt idx="6">
                  <c:v>ÑUBLE</c:v>
                </c:pt>
                <c:pt idx="7">
                  <c:v>MAULE</c:v>
                </c:pt>
                <c:pt idx="8">
                  <c:v>O'HIGGINS</c:v>
                </c:pt>
                <c:pt idx="9">
                  <c:v>METROPOLITANA</c:v>
                </c:pt>
                <c:pt idx="10">
                  <c:v>VALPARAISO</c:v>
                </c:pt>
                <c:pt idx="11">
                  <c:v>COQUIMBO</c:v>
                </c:pt>
                <c:pt idx="12">
                  <c:v>ATACAMA</c:v>
                </c:pt>
                <c:pt idx="13">
                  <c:v>ANTOFAGASTA</c:v>
                </c:pt>
                <c:pt idx="14">
                  <c:v>TARAPACA</c:v>
                </c:pt>
                <c:pt idx="15">
                  <c:v>ARICA Y PARINACOTA</c:v>
                </c:pt>
              </c:strCache>
            </c:strRef>
          </c:cat>
          <c:val>
            <c:numRef>
              <c:f>Hoja1!$H$71:$H$86</c:f>
              <c:numCache>
                <c:formatCode>General</c:formatCode>
                <c:ptCount val="16"/>
                <c:pt idx="0">
                  <c:v>20</c:v>
                </c:pt>
                <c:pt idx="1">
                  <c:v>111</c:v>
                </c:pt>
                <c:pt idx="2">
                  <c:v>593</c:v>
                </c:pt>
                <c:pt idx="3">
                  <c:v>322</c:v>
                </c:pt>
                <c:pt idx="4">
                  <c:v>2012</c:v>
                </c:pt>
                <c:pt idx="5">
                  <c:v>666</c:v>
                </c:pt>
                <c:pt idx="6">
                  <c:v>321</c:v>
                </c:pt>
                <c:pt idx="7">
                  <c:v>696</c:v>
                </c:pt>
                <c:pt idx="8">
                  <c:v>439</c:v>
                </c:pt>
                <c:pt idx="9">
                  <c:v>232</c:v>
                </c:pt>
                <c:pt idx="10">
                  <c:v>310</c:v>
                </c:pt>
                <c:pt idx="11">
                  <c:v>197</c:v>
                </c:pt>
                <c:pt idx="12">
                  <c:v>26</c:v>
                </c:pt>
                <c:pt idx="13">
                  <c:v>29</c:v>
                </c:pt>
                <c:pt idx="14">
                  <c:v>51</c:v>
                </c:pt>
                <c:pt idx="15">
                  <c:v>55</c:v>
                </c:pt>
              </c:numCache>
            </c:numRef>
          </c:val>
          <c:extLst>
            <c:ext xmlns:c16="http://schemas.microsoft.com/office/drawing/2014/chart" uri="{C3380CC4-5D6E-409C-BE32-E72D297353CC}">
              <c16:uniqueId val="{00000001-B158-43AB-B106-4A096931CF0C}"/>
            </c:ext>
          </c:extLst>
        </c:ser>
        <c:dLbls>
          <c:showLegendKey val="0"/>
          <c:showVal val="0"/>
          <c:showCatName val="0"/>
          <c:showSerName val="0"/>
          <c:showPercent val="0"/>
          <c:showBubbleSize val="0"/>
        </c:dLbls>
        <c:gapWidth val="115"/>
        <c:overlap val="-20"/>
        <c:axId val="467338392"/>
        <c:axId val="467335256"/>
      </c:barChart>
      <c:catAx>
        <c:axId val="46733839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35256"/>
        <c:crosses val="autoZero"/>
        <c:auto val="1"/>
        <c:lblAlgn val="ctr"/>
        <c:lblOffset val="100"/>
        <c:noMultiLvlLbl val="0"/>
      </c:catAx>
      <c:valAx>
        <c:axId val="467335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7338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Hoja1!$B$213:$M$213</c:f>
              <c:strCache>
                <c:ptCount val="12"/>
                <c:pt idx="0">
                  <c:v>SUELO</c:v>
                </c:pt>
                <c:pt idx="1">
                  <c:v>SAT</c:v>
                </c:pt>
                <c:pt idx="2">
                  <c:v>PRODESAL</c:v>
                </c:pt>
                <c:pt idx="3">
                  <c:v>INDAP-PRODEMU</c:v>
                </c:pt>
                <c:pt idx="4">
                  <c:v>PDTI</c:v>
                </c:pt>
                <c:pt idx="5">
                  <c:v>PADIS</c:v>
                </c:pt>
                <c:pt idx="6">
                  <c:v>Crédito Corto Plazo</c:v>
                </c:pt>
                <c:pt idx="7">
                  <c:v>Crédito Largo Plazo</c:v>
                </c:pt>
                <c:pt idx="8">
                  <c:v>RIEGO</c:v>
                </c:pt>
                <c:pt idx="9">
                  <c:v>PDI</c:v>
                </c:pt>
                <c:pt idx="10">
                  <c:v>PRADERAS</c:v>
                </c:pt>
                <c:pt idx="11">
                  <c:v>EMERGENCIA</c:v>
                </c:pt>
              </c:strCache>
            </c:strRef>
          </c:cat>
          <c:val>
            <c:numRef>
              <c:f>Hoja1!$B$231:$M$231</c:f>
              <c:numCache>
                <c:formatCode>_-* #.##0_-;\-* #.##0_-;_-* "-"??_-;_-@_-</c:formatCode>
                <c:ptCount val="12"/>
                <c:pt idx="0">
                  <c:v>15502505</c:v>
                </c:pt>
                <c:pt idx="1">
                  <c:v>11142324</c:v>
                </c:pt>
                <c:pt idx="2">
                  <c:v>40354599</c:v>
                </c:pt>
                <c:pt idx="3">
                  <c:v>3271191</c:v>
                </c:pt>
                <c:pt idx="4">
                  <c:v>36168500</c:v>
                </c:pt>
                <c:pt idx="5">
                  <c:v>2756267</c:v>
                </c:pt>
                <c:pt idx="6">
                  <c:v>66829821</c:v>
                </c:pt>
                <c:pt idx="7">
                  <c:v>28132531</c:v>
                </c:pt>
                <c:pt idx="8">
                  <c:v>32279491</c:v>
                </c:pt>
                <c:pt idx="9">
                  <c:v>3716982</c:v>
                </c:pt>
                <c:pt idx="10">
                  <c:v>5058548</c:v>
                </c:pt>
                <c:pt idx="11">
                  <c:v>30419008</c:v>
                </c:pt>
              </c:numCache>
            </c:numRef>
          </c:val>
          <c:extLst>
            <c:ext xmlns:c16="http://schemas.microsoft.com/office/drawing/2014/chart" uri="{C3380CC4-5D6E-409C-BE32-E72D297353CC}">
              <c16:uniqueId val="{00000000-EDF1-4093-BC40-806270FAA971}"/>
            </c:ext>
          </c:extLst>
        </c:ser>
        <c:dLbls>
          <c:showLegendKey val="0"/>
          <c:showVal val="0"/>
          <c:showCatName val="0"/>
          <c:showSerName val="0"/>
          <c:showPercent val="0"/>
          <c:showBubbleSize val="0"/>
        </c:dLbls>
        <c:gapWidth val="182"/>
        <c:axId val="519724504"/>
        <c:axId val="519724896"/>
      </c:barChart>
      <c:catAx>
        <c:axId val="519724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9724896"/>
        <c:crosses val="autoZero"/>
        <c:auto val="1"/>
        <c:lblAlgn val="ctr"/>
        <c:lblOffset val="100"/>
        <c:noMultiLvlLbl val="0"/>
      </c:catAx>
      <c:valAx>
        <c:axId val="519724896"/>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9724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CL" dirty="0"/>
              <a:t>PRESUPUESTO (%) POR PROGRAMA 2022</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CL"/>
        </a:p>
      </c:txPr>
    </c:title>
    <c:autoTitleDeleted val="0"/>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8B1-48B8-A47A-39BC6F1186B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8B1-48B8-A47A-39BC6F1186B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8B1-48B8-A47A-39BC6F1186B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8B1-48B8-A47A-39BC6F1186B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8B1-48B8-A47A-39BC6F1186B3}"/>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08B1-48B8-A47A-39BC6F1186B3}"/>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08B1-48B8-A47A-39BC6F1186B3}"/>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08B1-48B8-A47A-39BC6F1186B3}"/>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08B1-48B8-A47A-39BC6F1186B3}"/>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08B1-48B8-A47A-39BC6F1186B3}"/>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08B1-48B8-A47A-39BC6F1186B3}"/>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08B1-48B8-A47A-39BC6F1186B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1-08B1-48B8-A47A-39BC6F1186B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3-08B1-48B8-A47A-39BC6F1186B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5-08B1-48B8-A47A-39BC6F1186B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7-08B1-48B8-A47A-39BC6F1186B3}"/>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9-08B1-48B8-A47A-39BC6F1186B3}"/>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B-08B1-48B8-A47A-39BC6F1186B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D-08B1-48B8-A47A-39BC6F1186B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0F-08B1-48B8-A47A-39BC6F1186B3}"/>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11-08B1-48B8-A47A-39BC6F1186B3}"/>
                </c:ext>
              </c:extLst>
            </c:dLbl>
            <c:dLbl>
              <c:idx val="9"/>
              <c:layout>
                <c:manualLayout>
                  <c:x val="5.0973223456279748E-2"/>
                  <c:y val="6.02425926514461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s-CL"/>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08B1-48B8-A47A-39BC6F1186B3}"/>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15-08B1-48B8-A47A-39BC6F1186B3}"/>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s-CL"/>
                </a:p>
              </c:txPr>
              <c:dLblPos val="outEnd"/>
              <c:showLegendKey val="0"/>
              <c:showVal val="0"/>
              <c:showCatName val="1"/>
              <c:showSerName val="0"/>
              <c:showPercent val="1"/>
              <c:showBubbleSize val="0"/>
              <c:extLst>
                <c:ext xmlns:c16="http://schemas.microsoft.com/office/drawing/2014/chart" uri="{C3380CC4-5D6E-409C-BE32-E72D297353CC}">
                  <c16:uniqueId val="{00000017-08B1-48B8-A47A-39BC6F1186B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Hoja1!$B$213:$M$213</c:f>
              <c:strCache>
                <c:ptCount val="12"/>
                <c:pt idx="0">
                  <c:v>SUELO</c:v>
                </c:pt>
                <c:pt idx="1">
                  <c:v>SAT</c:v>
                </c:pt>
                <c:pt idx="2">
                  <c:v>PRODESAL</c:v>
                </c:pt>
                <c:pt idx="3">
                  <c:v>INDAP-PRODEMU</c:v>
                </c:pt>
                <c:pt idx="4">
                  <c:v>PDTI</c:v>
                </c:pt>
                <c:pt idx="5">
                  <c:v>PADIS</c:v>
                </c:pt>
                <c:pt idx="6">
                  <c:v>Crédito Corto Plazo</c:v>
                </c:pt>
                <c:pt idx="7">
                  <c:v>Crédito Largo Plazo</c:v>
                </c:pt>
                <c:pt idx="8">
                  <c:v>RIEGO</c:v>
                </c:pt>
                <c:pt idx="9">
                  <c:v>PDI</c:v>
                </c:pt>
                <c:pt idx="10">
                  <c:v>PRADERAS</c:v>
                </c:pt>
                <c:pt idx="11">
                  <c:v>EMERGENCIA</c:v>
                </c:pt>
              </c:strCache>
            </c:strRef>
          </c:cat>
          <c:val>
            <c:numRef>
              <c:f>Hoja1!$B$231:$M$231</c:f>
              <c:numCache>
                <c:formatCode>_-* #.##0_-;\-* #.##0_-;_-* "-"??_-;_-@_-</c:formatCode>
                <c:ptCount val="12"/>
                <c:pt idx="0">
                  <c:v>15502505</c:v>
                </c:pt>
                <c:pt idx="1">
                  <c:v>11142324</c:v>
                </c:pt>
                <c:pt idx="2">
                  <c:v>40354599</c:v>
                </c:pt>
                <c:pt idx="3">
                  <c:v>3271191</c:v>
                </c:pt>
                <c:pt idx="4">
                  <c:v>36168500</c:v>
                </c:pt>
                <c:pt idx="5">
                  <c:v>2756267</c:v>
                </c:pt>
                <c:pt idx="6">
                  <c:v>66829821</c:v>
                </c:pt>
                <c:pt idx="7">
                  <c:v>28132531</c:v>
                </c:pt>
                <c:pt idx="8">
                  <c:v>32279491</c:v>
                </c:pt>
                <c:pt idx="9">
                  <c:v>3716982</c:v>
                </c:pt>
                <c:pt idx="10">
                  <c:v>5058548</c:v>
                </c:pt>
                <c:pt idx="11">
                  <c:v>30419008</c:v>
                </c:pt>
              </c:numCache>
            </c:numRef>
          </c:val>
          <c:extLst>
            <c:ext xmlns:c16="http://schemas.microsoft.com/office/drawing/2014/chart" uri="{C3380CC4-5D6E-409C-BE32-E72D297353CC}">
              <c16:uniqueId val="{00000018-08B1-48B8-A47A-39BC6F1186B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5B-4CEE-B762-C2E6507D014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5B-4CEE-B762-C2E6507D0140}"/>
              </c:ext>
            </c:extLst>
          </c:dPt>
          <c:dLbls>
            <c:dLbl>
              <c:idx val="0"/>
              <c:layout>
                <c:manualLayout>
                  <c:x val="7.6441973592772869E-3"/>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6546212647671996"/>
                      <c:h val="0.4353196099674973"/>
                    </c:manualLayout>
                  </c15:layout>
                </c:ext>
                <c:ext xmlns:c16="http://schemas.microsoft.com/office/drawing/2014/chart" uri="{C3380CC4-5D6E-409C-BE32-E72D297353CC}">
                  <c16:uniqueId val="{00000001-0D5B-4CEE-B762-C2E6507D0140}"/>
                </c:ext>
              </c:extLst>
            </c:dLbl>
            <c:dLbl>
              <c:idx val="1"/>
              <c:layout>
                <c:manualLayout>
                  <c:x val="-4.1695621959694215E-2"/>
                  <c:y val="-8.8161677515121009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6546212647671996"/>
                      <c:h val="0.4353196099674973"/>
                    </c:manualLayout>
                  </c15:layout>
                </c:ext>
                <c:ext xmlns:c16="http://schemas.microsoft.com/office/drawing/2014/chart" uri="{C3380CC4-5D6E-409C-BE32-E72D297353CC}">
                  <c16:uniqueId val="{00000003-0D5B-4CEE-B762-C2E6507D01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34547</c:v>
                </c:pt>
                <c:pt idx="1">
                  <c:v>34597</c:v>
                </c:pt>
              </c:numCache>
            </c:numRef>
          </c:val>
          <c:extLst>
            <c:ext xmlns:c16="http://schemas.microsoft.com/office/drawing/2014/chart" uri="{C3380CC4-5D6E-409C-BE32-E72D297353CC}">
              <c16:uniqueId val="{00000004-0D5B-4CEE-B762-C2E6507D014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05C-44FE-91CD-A27EFC08665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05C-44FE-91CD-A27EFC08665F}"/>
              </c:ext>
            </c:extLst>
          </c:dPt>
          <c:dLbls>
            <c:dLbl>
              <c:idx val="0"/>
              <c:layout>
                <c:manualLayout>
                  <c:x val="7.6441973592772869E-3"/>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6546212647671996"/>
                      <c:h val="0.4353196099674973"/>
                    </c:manualLayout>
                  </c15:layout>
                </c:ext>
                <c:ext xmlns:c16="http://schemas.microsoft.com/office/drawing/2014/chart" uri="{C3380CC4-5D6E-409C-BE32-E72D297353CC}">
                  <c16:uniqueId val="{00000001-905C-44FE-91CD-A27EFC08665F}"/>
                </c:ext>
              </c:extLst>
            </c:dLbl>
            <c:dLbl>
              <c:idx val="1"/>
              <c:layout>
                <c:manualLayout>
                  <c:x val="-1.2740181756461981E-16"/>
                  <c:y val="-0.20733827556495849"/>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9325920778318276"/>
                      <c:h val="0.50032502708559046"/>
                    </c:manualLayout>
                  </c15:layout>
                </c:ext>
                <c:ext xmlns:c16="http://schemas.microsoft.com/office/drawing/2014/chart" uri="{C3380CC4-5D6E-409C-BE32-E72D297353CC}">
                  <c16:uniqueId val="{00000003-905C-44FE-91CD-A27EFC0866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26480</c:v>
                </c:pt>
                <c:pt idx="1">
                  <c:v>22406</c:v>
                </c:pt>
              </c:numCache>
            </c:numRef>
          </c:val>
          <c:extLst>
            <c:ext xmlns:c16="http://schemas.microsoft.com/office/drawing/2014/chart" uri="{C3380CC4-5D6E-409C-BE32-E72D297353CC}">
              <c16:uniqueId val="{00000004-905C-44FE-91CD-A27EFC08665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7C-4574-AA61-BE04662919D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7C-4574-AA61-BE04662919DF}"/>
              </c:ext>
            </c:extLst>
          </c:dPt>
          <c:dLbls>
            <c:dLbl>
              <c:idx val="0"/>
              <c:layout>
                <c:manualLayout>
                  <c:x val="7.6441973592772869E-3"/>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6546212647671996"/>
                      <c:h val="0.4353196099674973"/>
                    </c:manualLayout>
                  </c15:layout>
                </c:ext>
                <c:ext xmlns:c16="http://schemas.microsoft.com/office/drawing/2014/chart" uri="{C3380CC4-5D6E-409C-BE32-E72D297353CC}">
                  <c16:uniqueId val="{00000001-0B7C-4574-AA61-BE04662919DF}"/>
                </c:ext>
              </c:extLst>
            </c:dLbl>
            <c:dLbl>
              <c:idx val="1"/>
              <c:layout>
                <c:manualLayout>
                  <c:x val="0"/>
                  <c:y val="-5.7382209672328335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6546212647671996"/>
                      <c:h val="0.4353196099674973"/>
                    </c:manualLayout>
                  </c15:layout>
                </c:ext>
                <c:ext xmlns:c16="http://schemas.microsoft.com/office/drawing/2014/chart" uri="{C3380CC4-5D6E-409C-BE32-E72D297353CC}">
                  <c16:uniqueId val="{00000003-0B7C-4574-AA61-BE04662919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1040</c:v>
                </c:pt>
                <c:pt idx="1">
                  <c:v>1281</c:v>
                </c:pt>
              </c:numCache>
            </c:numRef>
          </c:val>
          <c:extLst>
            <c:ext xmlns:c16="http://schemas.microsoft.com/office/drawing/2014/chart" uri="{C3380CC4-5D6E-409C-BE32-E72D297353CC}">
              <c16:uniqueId val="{00000004-0B7C-4574-AA61-BE04662919D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B3-4F10-9AF3-692A8DD1A9B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B3-4F10-9AF3-692A8DD1A9B0}"/>
              </c:ext>
            </c:extLst>
          </c:dPt>
          <c:dLbls>
            <c:dLbl>
              <c:idx val="0"/>
              <c:layout>
                <c:manualLayout>
                  <c:x val="4.9339819318971502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5781847630408253"/>
                      <c:h val="0.4353196099674973"/>
                    </c:manualLayout>
                  </c15:layout>
                </c:ext>
                <c:ext xmlns:c16="http://schemas.microsoft.com/office/drawing/2014/chart" uri="{C3380CC4-5D6E-409C-BE32-E72D297353CC}">
                  <c16:uniqueId val="{00000001-ECB3-4F10-9AF3-692A8DD1A9B0}"/>
                </c:ext>
              </c:extLst>
            </c:dLbl>
            <c:dLbl>
              <c:idx val="1"/>
              <c:layout>
                <c:manualLayout>
                  <c:x val="4.4475330090340513E-2"/>
                  <c:y val="-8.8161677515121009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CB3-4F10-9AF3-692A8DD1A9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2588</c:v>
                </c:pt>
                <c:pt idx="1">
                  <c:v>0</c:v>
                </c:pt>
              </c:numCache>
            </c:numRef>
          </c:val>
          <c:extLst>
            <c:ext xmlns:c16="http://schemas.microsoft.com/office/drawing/2014/chart" uri="{C3380CC4-5D6E-409C-BE32-E72D297353CC}">
              <c16:uniqueId val="{00000004-ECB3-4F10-9AF3-692A8DD1A9B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C4-4A39-A4F6-8E1C6D7D6EC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6C4-4A39-A4F6-8E1C6D7D6ECC}"/>
              </c:ext>
            </c:extLst>
          </c:dPt>
          <c:dLbls>
            <c:dLbl>
              <c:idx val="0"/>
              <c:layout>
                <c:manualLayout>
                  <c:x val="2.1542738012508687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9325920778318276"/>
                      <c:h val="0.4353196099674973"/>
                    </c:manualLayout>
                  </c15:layout>
                </c:ext>
                <c:ext xmlns:c16="http://schemas.microsoft.com/office/drawing/2014/chart" uri="{C3380CC4-5D6E-409C-BE32-E72D297353CC}">
                  <c16:uniqueId val="{00000001-F6C4-4A39-A4F6-8E1C6D7D6ECC}"/>
                </c:ext>
              </c:extLst>
            </c:dLbl>
            <c:dLbl>
              <c:idx val="1"/>
              <c:layout>
                <c:manualLayout>
                  <c:x val="-2.7293669597764376E-3"/>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2105628908964556"/>
                      <c:h val="0.4353196099674973"/>
                    </c:manualLayout>
                  </c15:layout>
                </c:ext>
                <c:ext xmlns:c16="http://schemas.microsoft.com/office/drawing/2014/chart" uri="{C3380CC4-5D6E-409C-BE32-E72D297353CC}">
                  <c16:uniqueId val="{00000003-F6C4-4A39-A4F6-8E1C6D7D6E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3481</c:v>
                </c:pt>
                <c:pt idx="1">
                  <c:v>10679</c:v>
                </c:pt>
              </c:numCache>
            </c:numRef>
          </c:val>
          <c:extLst>
            <c:ext xmlns:c16="http://schemas.microsoft.com/office/drawing/2014/chart" uri="{C3380CC4-5D6E-409C-BE32-E72D297353CC}">
              <c16:uniqueId val="{00000004-F6C4-4A39-A4F6-8E1C6D7D6EC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858634545004735"/>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983-44B7-B7A3-E12BAB506FA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983-44B7-B7A3-E12BAB506FAF}"/>
              </c:ext>
            </c:extLst>
          </c:dPt>
          <c:dLbls>
            <c:dLbl>
              <c:idx val="0"/>
              <c:layout>
                <c:manualLayout>
                  <c:x val="6.9492703266156803E-4"/>
                  <c:y val="-4.3111729127033552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0715774843641419"/>
                      <c:h val="0.4353196099674973"/>
                    </c:manualLayout>
                  </c15:layout>
                </c:ext>
                <c:ext xmlns:c16="http://schemas.microsoft.com/office/drawing/2014/chart" uri="{C3380CC4-5D6E-409C-BE32-E72D297353CC}">
                  <c16:uniqueId val="{00000001-E983-44B7-B7A3-E12BAB506FAF}"/>
                </c:ext>
              </c:extLst>
            </c:dLbl>
            <c:dLbl>
              <c:idx val="1"/>
              <c:layout>
                <c:manualLayout>
                  <c:x val="-7.0061777371643692E-3"/>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2928159866048712"/>
                      <c:h val="0.4353196099674973"/>
                    </c:manualLayout>
                  </c15:layout>
                </c:ext>
                <c:ext xmlns:c16="http://schemas.microsoft.com/office/drawing/2014/chart" uri="{C3380CC4-5D6E-409C-BE32-E72D297353CC}">
                  <c16:uniqueId val="{00000003-E983-44B7-B7A3-E12BAB506F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1029</c:v>
                </c:pt>
                <c:pt idx="1">
                  <c:v>2027</c:v>
                </c:pt>
              </c:numCache>
            </c:numRef>
          </c:val>
          <c:extLst>
            <c:ext xmlns:c16="http://schemas.microsoft.com/office/drawing/2014/chart" uri="{C3380CC4-5D6E-409C-BE32-E72D297353CC}">
              <c16:uniqueId val="{00000004-E983-44B7-B7A3-E12BAB506FA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5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6D2E-40F9-B5C2-BC5FB0311EDB}"/>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6D2E-40F9-B5C2-BC5FB0311EDB}"/>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6D2E-40F9-B5C2-BC5FB0311EDB}"/>
              </c:ext>
            </c:extLst>
          </c:dPt>
          <c:dLbls>
            <c:dLbl>
              <c:idx val="0"/>
              <c:layout>
                <c:manualLayout>
                  <c:x val="4.0742891031595001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4554973821989526"/>
                      <c:h val="0.40341365461847389"/>
                    </c:manualLayout>
                  </c15:layout>
                </c:ext>
                <c:ext xmlns:c16="http://schemas.microsoft.com/office/drawing/2014/chart" uri="{C3380CC4-5D6E-409C-BE32-E72D297353CC}">
                  <c16:uniqueId val="{00000001-6D2E-40F9-B5C2-BC5FB0311EDB}"/>
                </c:ext>
              </c:extLst>
            </c:dLbl>
            <c:dLbl>
              <c:idx val="1"/>
              <c:layout>
                <c:manualLayout>
                  <c:x val="0"/>
                  <c:y val="-0.13836290042057997"/>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4554973821989526"/>
                      <c:h val="0.34317269076305223"/>
                    </c:manualLayout>
                  </c15:layout>
                  <c15:dlblFieldTable/>
                  <c15:showDataLabelsRange val="0"/>
                </c:ext>
                <c:ext xmlns:c16="http://schemas.microsoft.com/office/drawing/2014/chart" uri="{C3380CC4-5D6E-409C-BE32-E72D297353CC}">
                  <c16:uniqueId val="{00000003-6D2E-40F9-B5C2-BC5FB0311EDB}"/>
                </c:ext>
              </c:extLst>
            </c:dLbl>
            <c:dLbl>
              <c:idx val="2"/>
              <c:layout>
                <c:manualLayout>
                  <c:x val="0.18851701128981913"/>
                  <c:y val="7.9056383012364423E-7"/>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800299177262528"/>
                      <c:h val="0.31184738955823288"/>
                    </c:manualLayout>
                  </c15:layout>
                </c:ext>
                <c:ext xmlns:c16="http://schemas.microsoft.com/office/drawing/2014/chart" uri="{C3380CC4-5D6E-409C-BE32-E72D297353CC}">
                  <c16:uniqueId val="{00000005-6D2E-40F9-B5C2-BC5FB0311EDB}"/>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975</c:v>
                </c:pt>
                <c:pt idx="1">
                  <c:v>641</c:v>
                </c:pt>
                <c:pt idx="2">
                  <c:v>89</c:v>
                </c:pt>
              </c:numCache>
            </c:numRef>
          </c:val>
          <c:extLst>
            <c:ext xmlns:c16="http://schemas.microsoft.com/office/drawing/2014/chart" uri="{C3380CC4-5D6E-409C-BE32-E72D297353CC}">
              <c16:uniqueId val="{00000006-6D2E-40F9-B5C2-BC5FB0311ED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309F-4D5A-AE66-3B3588142BFD}"/>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309F-4D5A-AE66-3B3588142BFD}"/>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309F-4D5A-AE66-3B3588142BFD}"/>
              </c:ext>
            </c:extLst>
          </c:dPt>
          <c:dLbls>
            <c:dLbl>
              <c:idx val="0"/>
              <c:layout>
                <c:manualLayout>
                  <c:x val="4.0742891031595001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4554973821989526"/>
                      <c:h val="0.40341365461847389"/>
                    </c:manualLayout>
                  </c15:layout>
                </c:ext>
                <c:ext xmlns:c16="http://schemas.microsoft.com/office/drawing/2014/chart" uri="{C3380CC4-5D6E-409C-BE32-E72D297353CC}">
                  <c16:uniqueId val="{00000001-309F-4D5A-AE66-3B3588142BFD}"/>
                </c:ext>
              </c:extLst>
            </c:dLbl>
            <c:dLbl>
              <c:idx val="1"/>
              <c:layout>
                <c:manualLayout>
                  <c:x val="-7.4794315632012243E-3"/>
                  <c:y val="-8.7363627739303673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3059087509349283"/>
                      <c:h val="0.28293172690763052"/>
                    </c:manualLayout>
                  </c15:layout>
                  <c15:dlblFieldTable/>
                  <c15:showDataLabelsRange val="0"/>
                </c:ext>
                <c:ext xmlns:c16="http://schemas.microsoft.com/office/drawing/2014/chart" uri="{C3380CC4-5D6E-409C-BE32-E72D297353CC}">
                  <c16:uniqueId val="{00000003-309F-4D5A-AE66-3B3588142BFD}"/>
                </c:ext>
              </c:extLst>
            </c:dLbl>
            <c:dLbl>
              <c:idx val="2"/>
              <c:layout>
                <c:manualLayout>
                  <c:x val="4.640799330243553E-2"/>
                  <c:y val="5.4171180931744311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09F-4D5A-AE66-3B3588142BFD}"/>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4923</c:v>
                </c:pt>
                <c:pt idx="1">
                  <c:v>7392</c:v>
                </c:pt>
                <c:pt idx="2">
                  <c:v>1</c:v>
                </c:pt>
              </c:numCache>
            </c:numRef>
          </c:val>
          <c:extLst>
            <c:ext xmlns:c16="http://schemas.microsoft.com/office/drawing/2014/chart" uri="{C3380CC4-5D6E-409C-BE32-E72D297353CC}">
              <c16:uniqueId val="{00000006-309F-4D5A-AE66-3B3588142BF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Hoja1!$E$117</c:f>
              <c:strCache>
                <c:ptCount val="1"/>
                <c:pt idx="0">
                  <c:v>Prodesal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Hoja1!$D$118:$D$133</c:f>
              <c:strCache>
                <c:ptCount val="16"/>
                <c:pt idx="0">
                  <c:v>MAGALLANES</c:v>
                </c:pt>
                <c:pt idx="1">
                  <c:v>GENERAL CARLOS IBAÑEZ DEL CAMPO</c:v>
                </c:pt>
                <c:pt idx="2">
                  <c:v>LOS LAGOS</c:v>
                </c:pt>
                <c:pt idx="3">
                  <c:v>LOS RIOS</c:v>
                </c:pt>
                <c:pt idx="4">
                  <c:v>ARAUCANÍA</c:v>
                </c:pt>
                <c:pt idx="5">
                  <c:v>BIO BIO</c:v>
                </c:pt>
                <c:pt idx="6">
                  <c:v>ÑUBLE</c:v>
                </c:pt>
                <c:pt idx="7">
                  <c:v>MAULE</c:v>
                </c:pt>
                <c:pt idx="8">
                  <c:v>LIBERTADOR BERNARDO O'HIGGINS</c:v>
                </c:pt>
                <c:pt idx="9">
                  <c:v>METROPOLITANA</c:v>
                </c:pt>
                <c:pt idx="10">
                  <c:v>VALPARAISO</c:v>
                </c:pt>
                <c:pt idx="11">
                  <c:v>COQUIMBO</c:v>
                </c:pt>
                <c:pt idx="12">
                  <c:v>ATACAMA</c:v>
                </c:pt>
                <c:pt idx="13">
                  <c:v>ANTOFAGASTA</c:v>
                </c:pt>
                <c:pt idx="14">
                  <c:v>TARAPACA</c:v>
                </c:pt>
                <c:pt idx="15">
                  <c:v>ARICA Y PARINACOTA</c:v>
                </c:pt>
              </c:strCache>
            </c:strRef>
          </c:cat>
          <c:val>
            <c:numRef>
              <c:f>Hoja1!$E$118:$E$133</c:f>
              <c:numCache>
                <c:formatCode>General</c:formatCode>
                <c:ptCount val="16"/>
                <c:pt idx="0">
                  <c:v>96</c:v>
                </c:pt>
                <c:pt idx="1">
                  <c:v>118</c:v>
                </c:pt>
                <c:pt idx="2">
                  <c:v>2296</c:v>
                </c:pt>
                <c:pt idx="3">
                  <c:v>1351</c:v>
                </c:pt>
                <c:pt idx="4">
                  <c:v>789</c:v>
                </c:pt>
                <c:pt idx="5">
                  <c:v>606</c:v>
                </c:pt>
                <c:pt idx="6">
                  <c:v>171</c:v>
                </c:pt>
                <c:pt idx="7">
                  <c:v>370</c:v>
                </c:pt>
                <c:pt idx="8">
                  <c:v>246</c:v>
                </c:pt>
                <c:pt idx="9">
                  <c:v>161</c:v>
                </c:pt>
                <c:pt idx="10">
                  <c:v>255</c:v>
                </c:pt>
                <c:pt idx="11">
                  <c:v>31</c:v>
                </c:pt>
                <c:pt idx="12">
                  <c:v>108</c:v>
                </c:pt>
                <c:pt idx="13">
                  <c:v>92</c:v>
                </c:pt>
                <c:pt idx="14">
                  <c:v>0</c:v>
                </c:pt>
                <c:pt idx="15">
                  <c:v>111</c:v>
                </c:pt>
              </c:numCache>
            </c:numRef>
          </c:val>
          <c:extLst>
            <c:ext xmlns:c16="http://schemas.microsoft.com/office/drawing/2014/chart" uri="{C3380CC4-5D6E-409C-BE32-E72D297353CC}">
              <c16:uniqueId val="{00000000-E757-4812-8601-ECC5E45FCAB8}"/>
            </c:ext>
          </c:extLst>
        </c:ser>
        <c:ser>
          <c:idx val="1"/>
          <c:order val="1"/>
          <c:tx>
            <c:strRef>
              <c:f>Hoja1!$F$117</c:f>
              <c:strCache>
                <c:ptCount val="1"/>
                <c:pt idx="0">
                  <c:v>PDTI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Hoja1!$D$118:$D$133</c:f>
              <c:strCache>
                <c:ptCount val="16"/>
                <c:pt idx="0">
                  <c:v>MAGALLANES</c:v>
                </c:pt>
                <c:pt idx="1">
                  <c:v>GENERAL CARLOS IBAÑEZ DEL CAMPO</c:v>
                </c:pt>
                <c:pt idx="2">
                  <c:v>LOS LAGOS</c:v>
                </c:pt>
                <c:pt idx="3">
                  <c:v>LOS RIOS</c:v>
                </c:pt>
                <c:pt idx="4">
                  <c:v>ARAUCANÍA</c:v>
                </c:pt>
                <c:pt idx="5">
                  <c:v>BIO BIO</c:v>
                </c:pt>
                <c:pt idx="6">
                  <c:v>ÑUBLE</c:v>
                </c:pt>
                <c:pt idx="7">
                  <c:v>MAULE</c:v>
                </c:pt>
                <c:pt idx="8">
                  <c:v>LIBERTADOR BERNARDO O'HIGGINS</c:v>
                </c:pt>
                <c:pt idx="9">
                  <c:v>METROPOLITANA</c:v>
                </c:pt>
                <c:pt idx="10">
                  <c:v>VALPARAISO</c:v>
                </c:pt>
                <c:pt idx="11">
                  <c:v>COQUIMBO</c:v>
                </c:pt>
                <c:pt idx="12">
                  <c:v>ATACAMA</c:v>
                </c:pt>
                <c:pt idx="13">
                  <c:v>ANTOFAGASTA</c:v>
                </c:pt>
                <c:pt idx="14">
                  <c:v>TARAPACA</c:v>
                </c:pt>
                <c:pt idx="15">
                  <c:v>ARICA Y PARINACOTA</c:v>
                </c:pt>
              </c:strCache>
            </c:strRef>
          </c:cat>
          <c:val>
            <c:numRef>
              <c:f>Hoja1!$F$118:$F$133</c:f>
              <c:numCache>
                <c:formatCode>General</c:formatCode>
                <c:ptCount val="16"/>
                <c:pt idx="0">
                  <c:v>0</c:v>
                </c:pt>
                <c:pt idx="1">
                  <c:v>1</c:v>
                </c:pt>
                <c:pt idx="2">
                  <c:v>4644</c:v>
                </c:pt>
                <c:pt idx="3">
                  <c:v>3355</c:v>
                </c:pt>
                <c:pt idx="4">
                  <c:v>33161</c:v>
                </c:pt>
                <c:pt idx="5">
                  <c:v>4374</c:v>
                </c:pt>
                <c:pt idx="6">
                  <c:v>0</c:v>
                </c:pt>
                <c:pt idx="7">
                  <c:v>0</c:v>
                </c:pt>
                <c:pt idx="8">
                  <c:v>0</c:v>
                </c:pt>
                <c:pt idx="9">
                  <c:v>0</c:v>
                </c:pt>
                <c:pt idx="10">
                  <c:v>115</c:v>
                </c:pt>
                <c:pt idx="11">
                  <c:v>0</c:v>
                </c:pt>
                <c:pt idx="12">
                  <c:v>84</c:v>
                </c:pt>
                <c:pt idx="13">
                  <c:v>521</c:v>
                </c:pt>
                <c:pt idx="14">
                  <c:v>1031</c:v>
                </c:pt>
                <c:pt idx="15">
                  <c:v>2</c:v>
                </c:pt>
              </c:numCache>
            </c:numRef>
          </c:val>
          <c:extLst>
            <c:ext xmlns:c16="http://schemas.microsoft.com/office/drawing/2014/chart" uri="{C3380CC4-5D6E-409C-BE32-E72D297353CC}">
              <c16:uniqueId val="{00000001-E757-4812-8601-ECC5E45FCAB8}"/>
            </c:ext>
          </c:extLst>
        </c:ser>
        <c:dLbls>
          <c:showLegendKey val="0"/>
          <c:showVal val="0"/>
          <c:showCatName val="0"/>
          <c:showSerName val="0"/>
          <c:showPercent val="0"/>
          <c:showBubbleSize val="0"/>
        </c:dLbls>
        <c:gapWidth val="150"/>
        <c:overlap val="100"/>
        <c:axId val="-1716299448"/>
        <c:axId val="-1716306896"/>
      </c:barChart>
      <c:catAx>
        <c:axId val="-1716299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716306896"/>
        <c:crosses val="autoZero"/>
        <c:auto val="1"/>
        <c:lblAlgn val="ctr"/>
        <c:lblOffset val="100"/>
        <c:noMultiLvlLbl val="0"/>
      </c:catAx>
      <c:valAx>
        <c:axId val="-1716306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716299448"/>
        <c:crosses val="autoZero"/>
        <c:crossBetween val="between"/>
        <c:min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5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E3A9-4C63-9B43-381FB3FE6842}"/>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E3A9-4C63-9B43-381FB3FE6842}"/>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E3A9-4C63-9B43-381FB3FE6842}"/>
              </c:ext>
            </c:extLst>
          </c:dPt>
          <c:dLbls>
            <c:dLbl>
              <c:idx val="0"/>
              <c:layout>
                <c:manualLayout>
                  <c:x val="2.5784027905192623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1563201196709051"/>
                      <c:h val="0.40341365461847389"/>
                    </c:manualLayout>
                  </c15:layout>
                </c:ext>
                <c:ext xmlns:c16="http://schemas.microsoft.com/office/drawing/2014/chart" uri="{C3380CC4-5D6E-409C-BE32-E72D297353CC}">
                  <c16:uniqueId val="{00000001-E3A9-4C63-9B43-381FB3FE6842}"/>
                </c:ext>
              </c:extLst>
            </c:dLbl>
            <c:dLbl>
              <c:idx val="1"/>
              <c:layout>
                <c:manualLayout>
                  <c:x val="0"/>
                  <c:y val="0"/>
                </c:manualLayout>
              </c:layout>
              <c:tx>
                <c:rich>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4554973821989526"/>
                      <c:h val="0.40341365461847389"/>
                    </c:manualLayout>
                  </c15:layout>
                  <c15:dlblFieldTable/>
                  <c15:showDataLabelsRange val="0"/>
                </c:ext>
                <c:ext xmlns:c16="http://schemas.microsoft.com/office/drawing/2014/chart" uri="{C3380CC4-5D6E-409C-BE32-E72D297353CC}">
                  <c16:uniqueId val="{00000003-E3A9-4C63-9B43-381FB3FE6842}"/>
                </c:ext>
              </c:extLst>
            </c:dLbl>
            <c:dLbl>
              <c:idx val="2"/>
              <c:layout>
                <c:manualLayout>
                  <c:x val="4.640799330243553E-2"/>
                  <c:y val="5.4171180931744311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3A9-4C63-9B43-381FB3FE6842}"/>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2025</c:v>
                </c:pt>
                <c:pt idx="1">
                  <c:v>3018</c:v>
                </c:pt>
                <c:pt idx="2">
                  <c:v>43</c:v>
                </c:pt>
              </c:numCache>
            </c:numRef>
          </c:val>
          <c:extLst>
            <c:ext xmlns:c16="http://schemas.microsoft.com/office/drawing/2014/chart" uri="{C3380CC4-5D6E-409C-BE32-E72D297353CC}">
              <c16:uniqueId val="{00000006-E3A9-4C63-9B43-381FB3FE684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9045-4F5A-9767-08DDAA7B5BD1}"/>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9045-4F5A-9767-08DDAA7B5BD1}"/>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9045-4F5A-9767-08DDAA7B5BD1}"/>
              </c:ext>
            </c:extLst>
          </c:dPt>
          <c:dLbls>
            <c:dLbl>
              <c:idx val="0"/>
              <c:layout>
                <c:manualLayout>
                  <c:x val="2.5784027905192623E-2"/>
                  <c:y val="-0.21645950810861536"/>
                </c:manualLayout>
              </c:layout>
              <c:showLegendKey val="0"/>
              <c:showVal val="0"/>
              <c:showCatName val="0"/>
              <c:showSerName val="0"/>
              <c:showPercent val="1"/>
              <c:showBubbleSize val="0"/>
              <c:extLst>
                <c:ext xmlns:c15="http://schemas.microsoft.com/office/drawing/2012/chart" uri="{CE6537A1-D6FC-4f65-9D91-7224C49458BB}">
                  <c15:layout>
                    <c:manualLayout>
                      <c:w val="0.31563201196709051"/>
                      <c:h val="0.40341365461847389"/>
                    </c:manualLayout>
                  </c15:layout>
                </c:ext>
                <c:ext xmlns:c16="http://schemas.microsoft.com/office/drawing/2014/chart" uri="{C3380CC4-5D6E-409C-BE32-E72D297353CC}">
                  <c16:uniqueId val="{00000001-9045-4F5A-9767-08DDAA7B5BD1}"/>
                </c:ext>
              </c:extLst>
            </c:dLbl>
            <c:dLbl>
              <c:idx val="1"/>
              <c:layout>
                <c:manualLayout>
                  <c:x val="-3.739715781600626E-3"/>
                  <c:y val="-3.0120481927710829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6798803290949883"/>
                      <c:h val="0.34317269076305223"/>
                    </c:manualLayout>
                  </c15:layout>
                  <c15:dlblFieldTable/>
                  <c15:showDataLabelsRange val="0"/>
                </c:ext>
                <c:ext xmlns:c16="http://schemas.microsoft.com/office/drawing/2014/chart" uri="{C3380CC4-5D6E-409C-BE32-E72D297353CC}">
                  <c16:uniqueId val="{00000003-9045-4F5A-9767-08DDAA7B5BD1}"/>
                </c:ext>
              </c:extLst>
            </c:dLbl>
            <c:dLbl>
              <c:idx val="2"/>
              <c:layout>
                <c:manualLayout>
                  <c:x val="4.640799330243553E-2"/>
                  <c:y val="5.4171180931744311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045-4F5A-9767-08DDAA7B5BD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4387</c:v>
                </c:pt>
                <c:pt idx="1">
                  <c:v>8643</c:v>
                </c:pt>
                <c:pt idx="2">
                  <c:v>4</c:v>
                </c:pt>
              </c:numCache>
            </c:numRef>
          </c:val>
          <c:extLst>
            <c:ext xmlns:c16="http://schemas.microsoft.com/office/drawing/2014/chart" uri="{C3380CC4-5D6E-409C-BE32-E72D297353CC}">
              <c16:uniqueId val="{00000006-9045-4F5A-9767-08DDAA7B5BD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4">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AFBF-487E-BD27-534D40D2CC13}"/>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AFBF-487E-BD27-534D40D2CC13}"/>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5-AFBF-487E-BD27-534D40D2CC13}"/>
              </c:ext>
            </c:extLst>
          </c:dPt>
          <c:dLbls>
            <c:dLbl>
              <c:idx val="0"/>
              <c:layout>
                <c:manualLayout>
                  <c:x val="1.0825164778790218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2857142857142857"/>
                      <c:h val="0.40341365461847389"/>
                    </c:manualLayout>
                  </c15:layout>
                </c:ext>
                <c:ext xmlns:c16="http://schemas.microsoft.com/office/drawing/2014/chart" uri="{C3380CC4-5D6E-409C-BE32-E72D297353CC}">
                  <c16:uniqueId val="{00000001-AFBF-487E-BD27-534D40D2CC13}"/>
                </c:ext>
              </c:extLst>
            </c:dLbl>
            <c:dLbl>
              <c:idx val="1"/>
              <c:layout>
                <c:manualLayout>
                  <c:x val="-0.12715033657442035"/>
                  <c:y val="-0.12048192771084337"/>
                </c:manualLayout>
              </c:layout>
              <c:tx>
                <c:rich>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manualLayout>
                      <c:w val="0.33059087509349289"/>
                      <c:h val="0.40341365461847389"/>
                    </c:manualLayout>
                  </c15:layout>
                  <c15:dlblFieldTable/>
                  <c15:showDataLabelsRange val="0"/>
                </c:ext>
                <c:ext xmlns:c16="http://schemas.microsoft.com/office/drawing/2014/chart" uri="{C3380CC4-5D6E-409C-BE32-E72D297353CC}">
                  <c16:uniqueId val="{00000003-AFBF-487E-BD27-534D40D2CC13}"/>
                </c:ext>
              </c:extLst>
            </c:dLbl>
            <c:dLbl>
              <c:idx val="2"/>
              <c:layout>
                <c:manualLayout>
                  <c:x val="4.640799330243553E-2"/>
                  <c:y val="5.4171180931744311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FBF-487E-BD27-534D40D2CC13}"/>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9825</c:v>
                </c:pt>
                <c:pt idx="1">
                  <c:v>15874</c:v>
                </c:pt>
                <c:pt idx="2">
                  <c:v>65</c:v>
                </c:pt>
              </c:numCache>
            </c:numRef>
          </c:val>
          <c:extLst>
            <c:ext xmlns:c16="http://schemas.microsoft.com/office/drawing/2014/chart" uri="{C3380CC4-5D6E-409C-BE32-E72D297353CC}">
              <c16:uniqueId val="{00000006-AFBF-487E-BD27-534D40D2CC1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397D-4383-8377-A9DB1F9F1A25}"/>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397D-4383-8377-A9DB1F9F1A25}"/>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5-397D-4383-8377-A9DB1F9F1A25}"/>
              </c:ext>
            </c:extLst>
          </c:dPt>
          <c:dLbls>
            <c:dLbl>
              <c:idx val="0"/>
              <c:layout>
                <c:manualLayout>
                  <c:x val="1.0825164778790218E-2"/>
                  <c:y val="-0.21645950810861536"/>
                </c:manualLayout>
              </c:layout>
              <c:showLegendKey val="0"/>
              <c:showVal val="0"/>
              <c:showCatName val="0"/>
              <c:showSerName val="0"/>
              <c:showPercent val="1"/>
              <c:showBubbleSize val="0"/>
              <c:extLst>
                <c:ext xmlns:c15="http://schemas.microsoft.com/office/drawing/2012/chart" uri="{CE6537A1-D6FC-4f65-9D91-7224C49458BB}">
                  <c15:layout>
                    <c:manualLayout>
                      <c:w val="0.2857142857142857"/>
                      <c:h val="0.37376744186046512"/>
                    </c:manualLayout>
                  </c15:layout>
                </c:ext>
                <c:ext xmlns:c16="http://schemas.microsoft.com/office/drawing/2014/chart" uri="{C3380CC4-5D6E-409C-BE32-E72D297353CC}">
                  <c16:uniqueId val="{00000001-397D-4383-8377-A9DB1F9F1A25}"/>
                </c:ext>
              </c:extLst>
            </c:dLbl>
            <c:dLbl>
              <c:idx val="1"/>
              <c:layout>
                <c:manualLayout>
                  <c:x val="-0.10471204188481677"/>
                  <c:y val="-6.3293902215711406E-2"/>
                </c:manualLayout>
              </c:layout>
              <c:tx>
                <c:rich>
                  <a:bodyPr/>
                  <a:lstStyle/>
                  <a:p>
                    <a:fld id="{E861BE82-8918-4CB6-BA33-203D9A241ABE}" type="PERCENTAGE">
                      <a:rPr lang="en-US" sz="600">
                        <a:solidFill>
                          <a:sysClr val="windowText" lastClr="000000"/>
                        </a:solidFill>
                      </a:rPr>
                      <a:pPr/>
                      <a:t>[PORCENTAJE]</a:t>
                    </a:fld>
                    <a:endParaRPr lang="es-CL"/>
                  </a:p>
                </c:rich>
              </c:tx>
              <c:showLegendKey val="0"/>
              <c:showVal val="0"/>
              <c:showCatName val="0"/>
              <c:showSerName val="0"/>
              <c:showPercent val="1"/>
              <c:showBubbleSize val="0"/>
              <c:extLst>
                <c:ext xmlns:c15="http://schemas.microsoft.com/office/drawing/2012/chart" uri="{CE6537A1-D6FC-4f65-9D91-7224C49458BB}">
                  <c15:layout>
                    <c:manualLayout>
                      <c:w val="0.2857142857142857"/>
                      <c:h val="0.37376744186046512"/>
                    </c:manualLayout>
                  </c15:layout>
                  <c15:dlblFieldTable/>
                  <c15:showDataLabelsRange val="0"/>
                </c:ext>
                <c:ext xmlns:c16="http://schemas.microsoft.com/office/drawing/2014/chart" uri="{C3380CC4-5D6E-409C-BE32-E72D297353CC}">
                  <c16:uniqueId val="{00000003-397D-4383-8377-A9DB1F9F1A25}"/>
                </c:ext>
              </c:extLst>
            </c:dLbl>
            <c:dLbl>
              <c:idx val="2"/>
              <c:layout>
                <c:manualLayout>
                  <c:x val="4.640799330243553E-2"/>
                  <c:y val="5.4171180931744311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97D-4383-8377-A9DB1F9F1A2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4774</c:v>
                </c:pt>
                <c:pt idx="1">
                  <c:v>5507</c:v>
                </c:pt>
                <c:pt idx="2">
                  <c:v>51</c:v>
                </c:pt>
              </c:numCache>
            </c:numRef>
          </c:val>
          <c:extLst>
            <c:ext xmlns:c16="http://schemas.microsoft.com/office/drawing/2014/chart" uri="{C3380CC4-5D6E-409C-BE32-E72D297353CC}">
              <c16:uniqueId val="{00000006-397D-4383-8377-A9DB1F9F1A2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646218641282"/>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5C59-4AEC-964D-CCEA8CB8CC1D}"/>
              </c:ext>
            </c:extLst>
          </c:dPt>
          <c:dPt>
            <c:idx val="1"/>
            <c:bubble3D val="0"/>
            <c:spPr>
              <a:solidFill>
                <a:schemeClr val="accent5">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C59-4AEC-964D-CCEA8CB8CC1D}"/>
              </c:ext>
            </c:extLst>
          </c:dPt>
          <c:dLbls>
            <c:dLbl>
              <c:idx val="0"/>
              <c:layout>
                <c:manualLayout>
                  <c:x val="0"/>
                  <c:y val="9.4651501895596388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C59-4AEC-964D-CCEA8CB8CC1D}"/>
                </c:ext>
              </c:extLst>
            </c:dLbl>
            <c:dLbl>
              <c:idx val="1"/>
              <c:layout>
                <c:manualLayout>
                  <c:x val="4.4475330090340513E-2"/>
                  <c:y val="-8.8161677515121009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C59-4AEC-964D-CCEA8CB8CC1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49420</c:v>
                </c:pt>
                <c:pt idx="1">
                  <c:v>57419</c:v>
                </c:pt>
              </c:numCache>
            </c:numRef>
          </c:val>
          <c:extLst>
            <c:ext xmlns:c16="http://schemas.microsoft.com/office/drawing/2014/chart" uri="{C3380CC4-5D6E-409C-BE32-E72D297353CC}">
              <c16:uniqueId val="{00000004-5C59-4AEC-964D-CCEA8CB8CC1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Hoja1!$M$312</c:f>
              <c:strCache>
                <c:ptCount val="1"/>
                <c:pt idx="0">
                  <c:v>Fem.</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Hoja1!$L$313:$L$328</c:f>
              <c:strCache>
                <c:ptCount val="16"/>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 Bio</c:v>
                </c:pt>
                <c:pt idx="11">
                  <c:v>Araucanía</c:v>
                </c:pt>
                <c:pt idx="12">
                  <c:v>Los Rios</c:v>
                </c:pt>
                <c:pt idx="13">
                  <c:v>Los Lagos </c:v>
                </c:pt>
                <c:pt idx="14">
                  <c:v>Aysén</c:v>
                </c:pt>
                <c:pt idx="15">
                  <c:v>Magallanes</c:v>
                </c:pt>
              </c:strCache>
            </c:strRef>
          </c:cat>
          <c:val>
            <c:numRef>
              <c:f>Hoja1!$M$313:$M$328</c:f>
              <c:numCache>
                <c:formatCode>#,##0</c:formatCode>
                <c:ptCount val="16"/>
                <c:pt idx="0">
                  <c:v>260</c:v>
                </c:pt>
                <c:pt idx="1">
                  <c:v>222</c:v>
                </c:pt>
                <c:pt idx="2">
                  <c:v>289</c:v>
                </c:pt>
                <c:pt idx="3">
                  <c:v>483</c:v>
                </c:pt>
                <c:pt idx="4">
                  <c:v>2680</c:v>
                </c:pt>
                <c:pt idx="5">
                  <c:v>1714</c:v>
                </c:pt>
                <c:pt idx="6">
                  <c:v>1257</c:v>
                </c:pt>
                <c:pt idx="7">
                  <c:v>2114</c:v>
                </c:pt>
                <c:pt idx="8">
                  <c:v>4254</c:v>
                </c:pt>
                <c:pt idx="9">
                  <c:v>4281</c:v>
                </c:pt>
                <c:pt idx="10">
                  <c:v>5901</c:v>
                </c:pt>
                <c:pt idx="11">
                  <c:v>13382</c:v>
                </c:pt>
                <c:pt idx="12">
                  <c:v>4114</c:v>
                </c:pt>
                <c:pt idx="13">
                  <c:v>7610</c:v>
                </c:pt>
                <c:pt idx="14">
                  <c:v>768</c:v>
                </c:pt>
                <c:pt idx="15">
                  <c:v>91</c:v>
                </c:pt>
              </c:numCache>
            </c:numRef>
          </c:val>
          <c:extLst>
            <c:ext xmlns:c16="http://schemas.microsoft.com/office/drawing/2014/chart" uri="{C3380CC4-5D6E-409C-BE32-E72D297353CC}">
              <c16:uniqueId val="{00000000-A338-4872-A329-1E821E2B2247}"/>
            </c:ext>
          </c:extLst>
        </c:ser>
        <c:ser>
          <c:idx val="1"/>
          <c:order val="1"/>
          <c:tx>
            <c:strRef>
              <c:f>Hoja1!$N$312</c:f>
              <c:strCache>
                <c:ptCount val="1"/>
                <c:pt idx="0">
                  <c:v>Masc.</c:v>
                </c:pt>
              </c:strCache>
            </c:strRef>
          </c:tx>
          <c:spPr>
            <a:solidFill>
              <a:schemeClr val="accent1">
                <a:tint val="77000"/>
              </a:schemeClr>
            </a:solidFill>
            <a:ln>
              <a:noFill/>
            </a:ln>
            <a:effectLst/>
          </c:spPr>
          <c:invertIfNegative val="0"/>
          <c:dLbls>
            <c:dLbl>
              <c:idx val="0"/>
              <c:layout>
                <c:manualLayout>
                  <c:x val="4.6296296296296294E-3"/>
                  <c:y val="-4.99375583915546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338-4872-A329-1E821E2B2247}"/>
                </c:ext>
              </c:extLst>
            </c:dLbl>
            <c:dLbl>
              <c:idx val="1"/>
              <c:layout>
                <c:manualLayout>
                  <c:x val="0"/>
                  <c:y val="-4.66083878321176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338-4872-A329-1E821E2B2247}"/>
                </c:ext>
              </c:extLst>
            </c:dLbl>
            <c:dLbl>
              <c:idx val="2"/>
              <c:layout>
                <c:manualLayout>
                  <c:x val="3.0864197530864196E-3"/>
                  <c:y val="-4.9937558391554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338-4872-A329-1E821E2B2247}"/>
                </c:ext>
              </c:extLst>
            </c:dLbl>
            <c:dLbl>
              <c:idx val="3"/>
              <c:layout>
                <c:manualLayout>
                  <c:x val="0"/>
                  <c:y val="-3.66208761538066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338-4872-A329-1E821E2B2247}"/>
                </c:ext>
              </c:extLst>
            </c:dLbl>
            <c:dLbl>
              <c:idx val="11"/>
              <c:layout>
                <c:manualLayout>
                  <c:x val="1.0802469135802469E-2"/>
                  <c:y val="-6.65834111887393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338-4872-A329-1E821E2B2247}"/>
                </c:ext>
              </c:extLst>
            </c:dLbl>
            <c:dLbl>
              <c:idx val="12"/>
              <c:layout>
                <c:manualLayout>
                  <c:x val="9.259259259259258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338-4872-A329-1E821E2B2247}"/>
                </c:ext>
              </c:extLst>
            </c:dLbl>
            <c:dLbl>
              <c:idx val="13"/>
              <c:layout>
                <c:manualLayout>
                  <c:x val="1.3888888888888775E-2"/>
                  <c:y val="-3.32917055943696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38-4872-A329-1E821E2B2247}"/>
                </c:ext>
              </c:extLst>
            </c:dLbl>
            <c:dLbl>
              <c:idx val="14"/>
              <c:layout>
                <c:manualLayout>
                  <c:x val="3.0864805093806587E-3"/>
                  <c:y val="-3.9949915643536532E-2"/>
                </c:manualLayout>
              </c:layout>
              <c:showLegendKey val="0"/>
              <c:showVal val="1"/>
              <c:showCatName val="0"/>
              <c:showSerName val="0"/>
              <c:showPercent val="0"/>
              <c:showBubbleSize val="0"/>
              <c:extLst>
                <c:ext xmlns:c15="http://schemas.microsoft.com/office/drawing/2012/chart" uri="{CE6537A1-D6FC-4f65-9D91-7224C49458BB}">
                  <c15:layout>
                    <c:manualLayout>
                      <c:w val="3.0370370370370367E-2"/>
                      <c:h val="4.6558581343433034E-2"/>
                    </c:manualLayout>
                  </c15:layout>
                </c:ext>
                <c:ext xmlns:c16="http://schemas.microsoft.com/office/drawing/2014/chart" uri="{C3380CC4-5D6E-409C-BE32-E72D297353CC}">
                  <c16:uniqueId val="{00000007-A338-4872-A329-1E821E2B22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Hoja1!$L$313:$L$328</c:f>
              <c:strCache>
                <c:ptCount val="16"/>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 Bio</c:v>
                </c:pt>
                <c:pt idx="11">
                  <c:v>Araucanía</c:v>
                </c:pt>
                <c:pt idx="12">
                  <c:v>Los Rios</c:v>
                </c:pt>
                <c:pt idx="13">
                  <c:v>Los Lagos </c:v>
                </c:pt>
                <c:pt idx="14">
                  <c:v>Aysén</c:v>
                </c:pt>
                <c:pt idx="15">
                  <c:v>Magallanes</c:v>
                </c:pt>
              </c:strCache>
            </c:strRef>
          </c:cat>
          <c:val>
            <c:numRef>
              <c:f>Hoja1!$N$313:$N$328</c:f>
              <c:numCache>
                <c:formatCode>#,##0</c:formatCode>
                <c:ptCount val="16"/>
                <c:pt idx="0">
                  <c:v>260</c:v>
                </c:pt>
                <c:pt idx="1">
                  <c:v>294</c:v>
                </c:pt>
                <c:pt idx="2">
                  <c:v>186</c:v>
                </c:pt>
                <c:pt idx="3">
                  <c:v>568</c:v>
                </c:pt>
                <c:pt idx="4">
                  <c:v>4043</c:v>
                </c:pt>
                <c:pt idx="5">
                  <c:v>3331</c:v>
                </c:pt>
                <c:pt idx="6">
                  <c:v>2082</c:v>
                </c:pt>
                <c:pt idx="7">
                  <c:v>4891</c:v>
                </c:pt>
                <c:pt idx="8">
                  <c:v>7338</c:v>
                </c:pt>
                <c:pt idx="9">
                  <c:v>5681</c:v>
                </c:pt>
                <c:pt idx="10">
                  <c:v>5390</c:v>
                </c:pt>
                <c:pt idx="11">
                  <c:v>13685</c:v>
                </c:pt>
                <c:pt idx="12">
                  <c:v>2877</c:v>
                </c:pt>
                <c:pt idx="13">
                  <c:v>5799</c:v>
                </c:pt>
                <c:pt idx="14">
                  <c:v>953</c:v>
                </c:pt>
                <c:pt idx="15">
                  <c:v>41</c:v>
                </c:pt>
              </c:numCache>
            </c:numRef>
          </c:val>
          <c:extLst>
            <c:ext xmlns:c16="http://schemas.microsoft.com/office/drawing/2014/chart" uri="{C3380CC4-5D6E-409C-BE32-E72D297353CC}">
              <c16:uniqueId val="{00000001-A338-4872-A329-1E821E2B2247}"/>
            </c:ext>
          </c:extLst>
        </c:ser>
        <c:dLbls>
          <c:showLegendKey val="0"/>
          <c:showVal val="0"/>
          <c:showCatName val="0"/>
          <c:showSerName val="0"/>
          <c:showPercent val="0"/>
          <c:showBubbleSize val="0"/>
        </c:dLbls>
        <c:gapWidth val="219"/>
        <c:overlap val="-27"/>
        <c:axId val="-1716297488"/>
        <c:axId val="-1716303760"/>
      </c:barChart>
      <c:catAx>
        <c:axId val="-171629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16303760"/>
        <c:crosses val="autoZero"/>
        <c:auto val="1"/>
        <c:lblAlgn val="ctr"/>
        <c:lblOffset val="100"/>
        <c:noMultiLvlLbl val="0"/>
      </c:catAx>
      <c:valAx>
        <c:axId val="-171630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16297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Hoja1!$D$4</c:f>
              <c:strCache>
                <c:ptCount val="1"/>
                <c:pt idx="0">
                  <c:v>nominal</c:v>
                </c:pt>
              </c:strCache>
            </c:strRef>
          </c:tx>
          <c:spPr>
            <a:solidFill>
              <a:srgbClr val="FF000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Hoja1!$D$6:$D$18</c:f>
              <c:numCache>
                <c:formatCode>_-* #.##0_-;\-* #.##0_-;_-* "-"??_-;_-@_-</c:formatCode>
                <c:ptCount val="13"/>
                <c:pt idx="0">
                  <c:v>170210596.50299999</c:v>
                </c:pt>
                <c:pt idx="1">
                  <c:v>194505088.22600001</c:v>
                </c:pt>
                <c:pt idx="2">
                  <c:v>215515213.61700001</c:v>
                </c:pt>
                <c:pt idx="3">
                  <c:v>228274150.84599999</c:v>
                </c:pt>
                <c:pt idx="4">
                  <c:v>248725865.134</c:v>
                </c:pt>
                <c:pt idx="5">
                  <c:v>262930320.22100002</c:v>
                </c:pt>
                <c:pt idx="6">
                  <c:v>264124469.07300001</c:v>
                </c:pt>
                <c:pt idx="7">
                  <c:v>283095087.25400001</c:v>
                </c:pt>
                <c:pt idx="8">
                  <c:v>284765675.54699999</c:v>
                </c:pt>
                <c:pt idx="9">
                  <c:v>302460396.55199999</c:v>
                </c:pt>
                <c:pt idx="10">
                  <c:v>298877235.52299994</c:v>
                </c:pt>
                <c:pt idx="11">
                  <c:v>313552079.01699996</c:v>
                </c:pt>
                <c:pt idx="12">
                  <c:v>364764750.01699996</c:v>
                </c:pt>
              </c:numCache>
            </c:numRef>
          </c:val>
          <c:extLst>
            <c:ext xmlns:c16="http://schemas.microsoft.com/office/drawing/2014/chart" uri="{C3380CC4-5D6E-409C-BE32-E72D297353CC}">
              <c16:uniqueId val="{00000000-8056-44C6-BAAE-824ABD6AB914}"/>
            </c:ext>
          </c:extLst>
        </c:ser>
        <c:ser>
          <c:idx val="1"/>
          <c:order val="1"/>
          <c:tx>
            <c:strRef>
              <c:f>Hoja1!$E$4</c:f>
              <c:strCache>
                <c:ptCount val="1"/>
                <c:pt idx="0">
                  <c:v>Real 2010</c:v>
                </c:pt>
              </c:strCache>
            </c:strRef>
          </c:tx>
          <c:spPr>
            <a:solidFill>
              <a:srgbClr val="00206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Hoja1!$E$6:$E$18</c:f>
              <c:numCache>
                <c:formatCode>_-* #.##0_-;\-* #.##0_-;_-* "-"??_-;_-@_-</c:formatCode>
                <c:ptCount val="13"/>
                <c:pt idx="0">
                  <c:v>170210596.50299999</c:v>
                </c:pt>
                <c:pt idx="1">
                  <c:v>186743672.00673351</c:v>
                </c:pt>
                <c:pt idx="2">
                  <c:v>203885538.65663475</c:v>
                </c:pt>
                <c:pt idx="3">
                  <c:v>209633781.44449198</c:v>
                </c:pt>
                <c:pt idx="4">
                  <c:v>218273320.31743491</c:v>
                </c:pt>
                <c:pt idx="5">
                  <c:v>221058546.38468319</c:v>
                </c:pt>
                <c:pt idx="6">
                  <c:v>216207311.02016246</c:v>
                </c:pt>
                <c:pt idx="7">
                  <c:v>226593497.62338558</c:v>
                </c:pt>
                <c:pt idx="8">
                  <c:v>222234898.72766852</c:v>
                </c:pt>
                <c:pt idx="9">
                  <c:v>229167235.83186314</c:v>
                </c:pt>
                <c:pt idx="10">
                  <c:v>219322199.05287182</c:v>
                </c:pt>
                <c:pt idx="11">
                  <c:v>209574694.55299032</c:v>
                </c:pt>
                <c:pt idx="12">
                  <c:v>216173924.81337196</c:v>
                </c:pt>
              </c:numCache>
            </c:numRef>
          </c:val>
          <c:extLst>
            <c:ext xmlns:c16="http://schemas.microsoft.com/office/drawing/2014/chart" uri="{C3380CC4-5D6E-409C-BE32-E72D297353CC}">
              <c16:uniqueId val="{00000001-8056-44C6-BAAE-824ABD6AB914}"/>
            </c:ext>
          </c:extLst>
        </c:ser>
        <c:dLbls>
          <c:showLegendKey val="0"/>
          <c:showVal val="0"/>
          <c:showCatName val="0"/>
          <c:showSerName val="0"/>
          <c:showPercent val="0"/>
          <c:showBubbleSize val="0"/>
        </c:dLbls>
        <c:gapWidth val="150"/>
        <c:axId val="627724768"/>
        <c:axId val="627727120"/>
      </c:barChart>
      <c:catAx>
        <c:axId val="627724768"/>
        <c:scaling>
          <c:orientation val="minMax"/>
        </c:scaling>
        <c:delete val="0"/>
        <c:axPos val="b"/>
        <c:numFmt formatCode="#,##0" sourceLinked="0"/>
        <c:majorTickMark val="none"/>
        <c:minorTickMark val="none"/>
        <c:tickLblPos val="nextTo"/>
        <c:txPr>
          <a:bodyPr/>
          <a:lstStyle/>
          <a:p>
            <a:pPr>
              <a:defRPr sz="1200" b="1"/>
            </a:pPr>
            <a:endParaRPr lang="es-CL"/>
          </a:p>
        </c:txPr>
        <c:crossAx val="627727120"/>
        <c:crosses val="autoZero"/>
        <c:auto val="1"/>
        <c:lblAlgn val="ctr"/>
        <c:lblOffset val="100"/>
        <c:noMultiLvlLbl val="0"/>
      </c:catAx>
      <c:valAx>
        <c:axId val="627727120"/>
        <c:scaling>
          <c:orientation val="minMax"/>
        </c:scaling>
        <c:delete val="0"/>
        <c:axPos val="l"/>
        <c:majorGridlines/>
        <c:title>
          <c:tx>
            <c:rich>
              <a:bodyPr/>
              <a:lstStyle/>
              <a:p>
                <a:pPr>
                  <a:defRPr/>
                </a:pPr>
                <a:r>
                  <a:rPr lang="es-CL" dirty="0"/>
                  <a:t>MM$ </a:t>
                </a:r>
              </a:p>
            </c:rich>
          </c:tx>
          <c:layout>
            <c:manualLayout>
              <c:xMode val="edge"/>
              <c:yMode val="edge"/>
              <c:x val="2.6364418008900301E-2"/>
              <c:y val="3.930051592225501E-2"/>
            </c:manualLayout>
          </c:layout>
          <c:overlay val="0"/>
        </c:title>
        <c:numFmt formatCode="#,##0" sourceLinked="0"/>
        <c:majorTickMark val="none"/>
        <c:minorTickMark val="none"/>
        <c:tickLblPos val="nextTo"/>
        <c:txPr>
          <a:bodyPr/>
          <a:lstStyle/>
          <a:p>
            <a:pPr>
              <a:defRPr sz="1200" b="1" baseline="0"/>
            </a:pPr>
            <a:endParaRPr lang="es-CL"/>
          </a:p>
        </c:txPr>
        <c:crossAx val="627724768"/>
        <c:crosses val="autoZero"/>
        <c:crossBetween val="between"/>
        <c:dispUnits>
          <c:builtInUnit val="thousands"/>
        </c:dispUnits>
      </c:valAx>
      <c:dTable>
        <c:showHorzBorder val="1"/>
        <c:showVertBorder val="1"/>
        <c:showOutline val="1"/>
        <c:showKeys val="1"/>
        <c:txPr>
          <a:bodyPr/>
          <a:lstStyle/>
          <a:p>
            <a:pPr rtl="0">
              <a:defRPr sz="800" b="1"/>
            </a:pPr>
            <a:endParaRPr lang="es-CL"/>
          </a:p>
        </c:txPr>
      </c:dTable>
    </c:plotArea>
    <c:plotVisOnly val="1"/>
    <c:dispBlanksAs val="gap"/>
    <c:showDLblsOverMax val="0"/>
  </c:chart>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Hoja1!$G$4</c:f>
              <c:strCache>
                <c:ptCount val="1"/>
                <c:pt idx="0">
                  <c:v>subt. 24</c:v>
                </c:pt>
              </c:strCache>
            </c:strRef>
          </c:tx>
          <c:spPr>
            <a:solidFill>
              <a:srgbClr val="FF000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Hoja1!$G$6:$G$18</c:f>
              <c:numCache>
                <c:formatCode>_-* #.##0_-;\-* #.##0_-;_-* "-"??_-;_-@_-</c:formatCode>
                <c:ptCount val="13"/>
                <c:pt idx="0">
                  <c:v>45998688</c:v>
                </c:pt>
                <c:pt idx="1">
                  <c:v>59484480</c:v>
                </c:pt>
                <c:pt idx="2">
                  <c:v>67459091.709000006</c:v>
                </c:pt>
                <c:pt idx="3">
                  <c:v>67100202.081</c:v>
                </c:pt>
                <c:pt idx="4">
                  <c:v>77584431</c:v>
                </c:pt>
                <c:pt idx="5">
                  <c:v>84478500</c:v>
                </c:pt>
                <c:pt idx="6">
                  <c:v>73179173</c:v>
                </c:pt>
                <c:pt idx="7">
                  <c:v>87292791</c:v>
                </c:pt>
                <c:pt idx="8">
                  <c:v>80346221</c:v>
                </c:pt>
                <c:pt idx="9">
                  <c:v>87504755.920000002</c:v>
                </c:pt>
                <c:pt idx="10">
                  <c:v>80152560</c:v>
                </c:pt>
                <c:pt idx="11">
                  <c:v>84741304</c:v>
                </c:pt>
                <c:pt idx="12">
                  <c:v>108734994</c:v>
                </c:pt>
              </c:numCache>
            </c:numRef>
          </c:val>
          <c:extLst>
            <c:ext xmlns:c16="http://schemas.microsoft.com/office/drawing/2014/chart" uri="{C3380CC4-5D6E-409C-BE32-E72D297353CC}">
              <c16:uniqueId val="{00000000-99CA-478E-9910-21DC684785BF}"/>
            </c:ext>
          </c:extLst>
        </c:ser>
        <c:ser>
          <c:idx val="1"/>
          <c:order val="1"/>
          <c:tx>
            <c:strRef>
              <c:f>Hoja1!$H$4</c:f>
              <c:strCache>
                <c:ptCount val="1"/>
                <c:pt idx="0">
                  <c:v>Real</c:v>
                </c:pt>
              </c:strCache>
            </c:strRef>
          </c:tx>
          <c:spPr>
            <a:solidFill>
              <a:srgbClr val="00206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Hoja1!$H$6:$H$18</c:f>
              <c:numCache>
                <c:formatCode>_-* #.##0_-;\-* #.##0_-;_-* "-"??_-;_-@_-</c:formatCode>
                <c:ptCount val="13"/>
                <c:pt idx="0">
                  <c:v>45998688</c:v>
                </c:pt>
                <c:pt idx="1">
                  <c:v>57110846.425282449</c:v>
                </c:pt>
                <c:pt idx="2">
                  <c:v>63818850.741643734</c:v>
                </c:pt>
                <c:pt idx="3">
                  <c:v>61620945.89246431</c:v>
                </c:pt>
                <c:pt idx="4">
                  <c:v>68085445.597648144</c:v>
                </c:pt>
                <c:pt idx="5">
                  <c:v>71025260.209860459</c:v>
                </c:pt>
                <c:pt idx="6">
                  <c:v>59903091.419509292</c:v>
                </c:pt>
                <c:pt idx="7">
                  <c:v>69870441.842920795</c:v>
                </c:pt>
                <c:pt idx="8">
                  <c:v>62703253.307433195</c:v>
                </c:pt>
                <c:pt idx="9">
                  <c:v>66300326.472264759</c:v>
                </c:pt>
                <c:pt idx="10">
                  <c:v>58817580.027985945</c:v>
                </c:pt>
                <c:pt idx="11">
                  <c:v>56640137.604889609</c:v>
                </c:pt>
                <c:pt idx="12">
                  <c:v>64440630.341728367</c:v>
                </c:pt>
              </c:numCache>
            </c:numRef>
          </c:val>
          <c:extLst>
            <c:ext xmlns:c16="http://schemas.microsoft.com/office/drawing/2014/chart" uri="{C3380CC4-5D6E-409C-BE32-E72D297353CC}">
              <c16:uniqueId val="{00000001-99CA-478E-9910-21DC684785BF}"/>
            </c:ext>
          </c:extLst>
        </c:ser>
        <c:dLbls>
          <c:showLegendKey val="0"/>
          <c:showVal val="0"/>
          <c:showCatName val="0"/>
          <c:showSerName val="0"/>
          <c:showPercent val="0"/>
          <c:showBubbleSize val="0"/>
        </c:dLbls>
        <c:gapWidth val="150"/>
        <c:axId val="627728296"/>
        <c:axId val="627729080"/>
      </c:barChart>
      <c:catAx>
        <c:axId val="627728296"/>
        <c:scaling>
          <c:orientation val="minMax"/>
        </c:scaling>
        <c:delete val="0"/>
        <c:axPos val="b"/>
        <c:numFmt formatCode="#,##0" sourceLinked="0"/>
        <c:majorTickMark val="none"/>
        <c:minorTickMark val="none"/>
        <c:tickLblPos val="nextTo"/>
        <c:txPr>
          <a:bodyPr/>
          <a:lstStyle/>
          <a:p>
            <a:pPr>
              <a:defRPr sz="1200" b="1"/>
            </a:pPr>
            <a:endParaRPr lang="es-CL"/>
          </a:p>
        </c:txPr>
        <c:crossAx val="627729080"/>
        <c:crosses val="autoZero"/>
        <c:auto val="1"/>
        <c:lblAlgn val="ctr"/>
        <c:lblOffset val="100"/>
        <c:noMultiLvlLbl val="0"/>
      </c:catAx>
      <c:valAx>
        <c:axId val="627729080"/>
        <c:scaling>
          <c:orientation val="minMax"/>
        </c:scaling>
        <c:delete val="0"/>
        <c:axPos val="l"/>
        <c:majorGridlines/>
        <c:title>
          <c:tx>
            <c:rich>
              <a:bodyPr/>
              <a:lstStyle/>
              <a:p>
                <a:pPr>
                  <a:defRPr/>
                </a:pPr>
                <a:r>
                  <a:rPr lang="es-CL" dirty="0"/>
                  <a:t>MM$ </a:t>
                </a:r>
              </a:p>
            </c:rich>
          </c:tx>
          <c:layout>
            <c:manualLayout>
              <c:xMode val="edge"/>
              <c:yMode val="edge"/>
              <c:x val="2.6364418008900301E-2"/>
              <c:y val="3.930051592225501E-2"/>
            </c:manualLayout>
          </c:layout>
          <c:overlay val="0"/>
        </c:title>
        <c:numFmt formatCode="#,##0" sourceLinked="0"/>
        <c:majorTickMark val="none"/>
        <c:minorTickMark val="none"/>
        <c:tickLblPos val="nextTo"/>
        <c:txPr>
          <a:bodyPr/>
          <a:lstStyle/>
          <a:p>
            <a:pPr>
              <a:defRPr sz="1200" b="1" baseline="0"/>
            </a:pPr>
            <a:endParaRPr lang="es-CL"/>
          </a:p>
        </c:txPr>
        <c:crossAx val="627728296"/>
        <c:crosses val="autoZero"/>
        <c:crossBetween val="between"/>
        <c:dispUnits>
          <c:builtInUnit val="thousands"/>
        </c:dispUnits>
      </c:valAx>
      <c:dTable>
        <c:showHorzBorder val="1"/>
        <c:showVertBorder val="1"/>
        <c:showOutline val="1"/>
        <c:showKeys val="1"/>
        <c:txPr>
          <a:bodyPr/>
          <a:lstStyle/>
          <a:p>
            <a:pPr rtl="0">
              <a:defRPr sz="900" b="1">
                <a:ln>
                  <a:noFill/>
                </a:ln>
                <a:solidFill>
                  <a:schemeClr val="tx1"/>
                </a:solidFill>
              </a:defRPr>
            </a:pPr>
            <a:endParaRPr lang="es-CL"/>
          </a:p>
        </c:txPr>
      </c:dTable>
    </c:plotArea>
    <c:plotVisOnly val="1"/>
    <c:dispBlanksAs val="gap"/>
    <c:showDLblsOverMax val="0"/>
  </c:chart>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153005848812497"/>
          <c:y val="3.6528555086175633E-2"/>
          <c:w val="0.84011061942938237"/>
          <c:h val="0.80884210958659875"/>
        </c:manualLayout>
      </c:layout>
      <c:barChart>
        <c:barDir val="col"/>
        <c:grouping val="clustered"/>
        <c:varyColors val="0"/>
        <c:ser>
          <c:idx val="0"/>
          <c:order val="0"/>
          <c:tx>
            <c:strRef>
              <c:f>Hoja1!$M$4</c:f>
              <c:strCache>
                <c:ptCount val="1"/>
                <c:pt idx="0">
                  <c:v>subt. 33</c:v>
                </c:pt>
              </c:strCache>
            </c:strRef>
          </c:tx>
          <c:spPr>
            <a:solidFill>
              <a:srgbClr val="FF000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Hoja1!$M$6:$M$18</c:f>
              <c:numCache>
                <c:formatCode>_-* #.##0_-;\-* #.##0_-;_-* "-"??_-;_-@_-</c:formatCode>
                <c:ptCount val="13"/>
                <c:pt idx="0">
                  <c:v>40423013.093000002</c:v>
                </c:pt>
                <c:pt idx="1">
                  <c:v>35835188</c:v>
                </c:pt>
                <c:pt idx="2">
                  <c:v>51087605.226999998</c:v>
                </c:pt>
                <c:pt idx="3">
                  <c:v>58158531.557999998</c:v>
                </c:pt>
                <c:pt idx="4">
                  <c:v>66000726</c:v>
                </c:pt>
                <c:pt idx="5">
                  <c:v>58614089</c:v>
                </c:pt>
                <c:pt idx="6">
                  <c:v>63933616</c:v>
                </c:pt>
                <c:pt idx="7">
                  <c:v>64572020</c:v>
                </c:pt>
                <c:pt idx="8">
                  <c:v>68382016</c:v>
                </c:pt>
                <c:pt idx="9">
                  <c:v>71991424</c:v>
                </c:pt>
                <c:pt idx="10">
                  <c:v>70867827</c:v>
                </c:pt>
                <c:pt idx="11">
                  <c:v>83709700</c:v>
                </c:pt>
                <c:pt idx="12">
                  <c:v>90142665</c:v>
                </c:pt>
              </c:numCache>
            </c:numRef>
          </c:val>
          <c:extLst>
            <c:ext xmlns:c16="http://schemas.microsoft.com/office/drawing/2014/chart" uri="{C3380CC4-5D6E-409C-BE32-E72D297353CC}">
              <c16:uniqueId val="{00000000-449A-4102-BC8E-F3F91688585C}"/>
            </c:ext>
          </c:extLst>
        </c:ser>
        <c:ser>
          <c:idx val="1"/>
          <c:order val="1"/>
          <c:tx>
            <c:strRef>
              <c:f>Hoja1!$N$4</c:f>
              <c:strCache>
                <c:ptCount val="1"/>
                <c:pt idx="0">
                  <c:v>Real</c:v>
                </c:pt>
              </c:strCache>
            </c:strRef>
          </c:tx>
          <c:spPr>
            <a:solidFill>
              <a:srgbClr val="00206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Hoja1!$N$6:$N$18</c:f>
              <c:numCache>
                <c:formatCode>_-* #.##0_-;\-* #.##0_-;_-* "-"??_-;_-@_-</c:formatCode>
                <c:ptCount val="13"/>
                <c:pt idx="0">
                  <c:v>40423013.093000002</c:v>
                </c:pt>
                <c:pt idx="1">
                  <c:v>34405241.812471494</c:v>
                </c:pt>
                <c:pt idx="2">
                  <c:v>48330805.679895535</c:v>
                </c:pt>
                <c:pt idx="3">
                  <c:v>53409432.686872266</c:v>
                </c:pt>
                <c:pt idx="4">
                  <c:v>57919981.903048068</c:v>
                </c:pt>
                <c:pt idx="5">
                  <c:v>49279768.499546267</c:v>
                </c:pt>
                <c:pt idx="6">
                  <c:v>52334852.759647913</c:v>
                </c:pt>
                <c:pt idx="7">
                  <c:v>51684400.468876265</c:v>
                </c:pt>
                <c:pt idx="8">
                  <c:v>53366229.519630417</c:v>
                </c:pt>
                <c:pt idx="9">
                  <c:v>54546234.250021055</c:v>
                </c:pt>
                <c:pt idx="10">
                  <c:v>52004253.96246811</c:v>
                </c:pt>
                <c:pt idx="11">
                  <c:v>55950625.056041472</c:v>
                </c:pt>
                <c:pt idx="12">
                  <c:v>53422085.564130858</c:v>
                </c:pt>
              </c:numCache>
            </c:numRef>
          </c:val>
          <c:extLst>
            <c:ext xmlns:c16="http://schemas.microsoft.com/office/drawing/2014/chart" uri="{C3380CC4-5D6E-409C-BE32-E72D297353CC}">
              <c16:uniqueId val="{00000001-449A-4102-BC8E-F3F91688585C}"/>
            </c:ext>
          </c:extLst>
        </c:ser>
        <c:dLbls>
          <c:showLegendKey val="0"/>
          <c:showVal val="0"/>
          <c:showCatName val="0"/>
          <c:showSerName val="0"/>
          <c:showPercent val="0"/>
          <c:showBubbleSize val="0"/>
        </c:dLbls>
        <c:gapWidth val="150"/>
        <c:axId val="627734176"/>
        <c:axId val="627735352"/>
      </c:barChart>
      <c:catAx>
        <c:axId val="627734176"/>
        <c:scaling>
          <c:orientation val="minMax"/>
        </c:scaling>
        <c:delete val="0"/>
        <c:axPos val="b"/>
        <c:numFmt formatCode="#,##0" sourceLinked="0"/>
        <c:majorTickMark val="none"/>
        <c:minorTickMark val="none"/>
        <c:tickLblPos val="nextTo"/>
        <c:txPr>
          <a:bodyPr/>
          <a:lstStyle/>
          <a:p>
            <a:pPr>
              <a:defRPr sz="1200" b="1"/>
            </a:pPr>
            <a:endParaRPr lang="es-CL"/>
          </a:p>
        </c:txPr>
        <c:crossAx val="627735352"/>
        <c:crosses val="autoZero"/>
        <c:auto val="1"/>
        <c:lblAlgn val="ctr"/>
        <c:lblOffset val="100"/>
        <c:noMultiLvlLbl val="0"/>
      </c:catAx>
      <c:valAx>
        <c:axId val="627735352"/>
        <c:scaling>
          <c:orientation val="minMax"/>
        </c:scaling>
        <c:delete val="0"/>
        <c:axPos val="l"/>
        <c:majorGridlines/>
        <c:title>
          <c:tx>
            <c:rich>
              <a:bodyPr/>
              <a:lstStyle/>
              <a:p>
                <a:pPr>
                  <a:defRPr/>
                </a:pPr>
                <a:r>
                  <a:rPr lang="es-CL" dirty="0"/>
                  <a:t>MM$ </a:t>
                </a:r>
              </a:p>
            </c:rich>
          </c:tx>
          <c:layout>
            <c:manualLayout>
              <c:xMode val="edge"/>
              <c:yMode val="edge"/>
              <c:x val="2.6364418008900301E-2"/>
              <c:y val="3.930051592225501E-2"/>
            </c:manualLayout>
          </c:layout>
          <c:overlay val="0"/>
        </c:title>
        <c:numFmt formatCode="#,##0" sourceLinked="0"/>
        <c:majorTickMark val="none"/>
        <c:minorTickMark val="none"/>
        <c:tickLblPos val="nextTo"/>
        <c:txPr>
          <a:bodyPr/>
          <a:lstStyle/>
          <a:p>
            <a:pPr>
              <a:defRPr sz="1200" b="1" baseline="0"/>
            </a:pPr>
            <a:endParaRPr lang="es-CL"/>
          </a:p>
        </c:txPr>
        <c:crossAx val="627734176"/>
        <c:crosses val="autoZero"/>
        <c:crossBetween val="between"/>
        <c:dispUnits>
          <c:builtInUnit val="thousands"/>
        </c:dispUnits>
      </c:valAx>
      <c:dTable>
        <c:showHorzBorder val="1"/>
        <c:showVertBorder val="1"/>
        <c:showOutline val="1"/>
        <c:showKeys val="1"/>
        <c:txPr>
          <a:bodyPr/>
          <a:lstStyle/>
          <a:p>
            <a:pPr rtl="0">
              <a:defRPr b="1"/>
            </a:pPr>
            <a:endParaRPr lang="es-CL"/>
          </a:p>
        </c:txPr>
      </c:dTable>
    </c:plotArea>
    <c:plotVisOnly val="1"/>
    <c:dispBlanksAs val="gap"/>
    <c:showDLblsOverMax val="0"/>
  </c:chart>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Hoja1!$J$4</c:f>
              <c:strCache>
                <c:ptCount val="1"/>
                <c:pt idx="0">
                  <c:v>subt. 32</c:v>
                </c:pt>
              </c:strCache>
            </c:strRef>
          </c:tx>
          <c:spPr>
            <a:solidFill>
              <a:srgbClr val="FF000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Hoja1!$J$6:$J$18</c:f>
              <c:numCache>
                <c:formatCode>_-* #.##0_-;\-* #.##0_-;_-* "-"??_-;_-@_-</c:formatCode>
                <c:ptCount val="13"/>
                <c:pt idx="0">
                  <c:v>47721498.659000002</c:v>
                </c:pt>
                <c:pt idx="1">
                  <c:v>52652923</c:v>
                </c:pt>
                <c:pt idx="2">
                  <c:v>58106185.225000001</c:v>
                </c:pt>
                <c:pt idx="3">
                  <c:v>60352533</c:v>
                </c:pt>
                <c:pt idx="4">
                  <c:v>60519953</c:v>
                </c:pt>
                <c:pt idx="5">
                  <c:v>72218598</c:v>
                </c:pt>
                <c:pt idx="6">
                  <c:v>76062905</c:v>
                </c:pt>
                <c:pt idx="7">
                  <c:v>78450677</c:v>
                </c:pt>
                <c:pt idx="8">
                  <c:v>80474924</c:v>
                </c:pt>
                <c:pt idx="9">
                  <c:v>85675685</c:v>
                </c:pt>
                <c:pt idx="10">
                  <c:v>80297290.520999998</c:v>
                </c:pt>
                <c:pt idx="11">
                  <c:v>83406659</c:v>
                </c:pt>
                <c:pt idx="12">
                  <c:v>97763624</c:v>
                </c:pt>
              </c:numCache>
            </c:numRef>
          </c:val>
          <c:extLst>
            <c:ext xmlns:c16="http://schemas.microsoft.com/office/drawing/2014/chart" uri="{C3380CC4-5D6E-409C-BE32-E72D297353CC}">
              <c16:uniqueId val="{00000000-1464-489D-83DB-417006C4EB2D}"/>
            </c:ext>
          </c:extLst>
        </c:ser>
        <c:ser>
          <c:idx val="1"/>
          <c:order val="1"/>
          <c:tx>
            <c:strRef>
              <c:f>Hoja1!$K$4</c:f>
              <c:strCache>
                <c:ptCount val="1"/>
                <c:pt idx="0">
                  <c:v>Real</c:v>
                </c:pt>
              </c:strCache>
            </c:strRef>
          </c:tx>
          <c:spPr>
            <a:solidFill>
              <a:srgbClr val="002060"/>
            </a:solidFill>
          </c:spPr>
          <c:invertIfNegative val="0"/>
          <c:cat>
            <c:numRef>
              <c:f>Hoja1!$C$6:$C$18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Hoja1!$K$6:$K$18</c:f>
              <c:numCache>
                <c:formatCode>_-* #.##0_-;\-* #.##0_-;_-* "-"??_-;_-@_-</c:formatCode>
                <c:ptCount val="13"/>
                <c:pt idx="0">
                  <c:v>47721498.659000002</c:v>
                </c:pt>
                <c:pt idx="1">
                  <c:v>50551891.842968486</c:v>
                </c:pt>
                <c:pt idx="2">
                  <c:v>54970647.663580142</c:v>
                </c:pt>
                <c:pt idx="3">
                  <c:v>55424276.755184732</c:v>
                </c:pt>
                <c:pt idx="4">
                  <c:v>53110242.795409851</c:v>
                </c:pt>
                <c:pt idx="5">
                  <c:v>60717753.214620382</c:v>
                </c:pt>
                <c:pt idx="6">
                  <c:v>62263660.06962733</c:v>
                </c:pt>
                <c:pt idx="7">
                  <c:v>62793082.934720963</c:v>
                </c:pt>
                <c:pt idx="8">
                  <c:v>62803694.830506526</c:v>
                </c:pt>
                <c:pt idx="9">
                  <c:v>64914481.807458274</c:v>
                </c:pt>
                <c:pt idx="10">
                  <c:v>58923786.230275795</c:v>
                </c:pt>
                <c:pt idx="11">
                  <c:v>55748075.84886945</c:v>
                </c:pt>
                <c:pt idx="12">
                  <c:v>57938565.344030127</c:v>
                </c:pt>
              </c:numCache>
            </c:numRef>
          </c:val>
          <c:extLst>
            <c:ext xmlns:c16="http://schemas.microsoft.com/office/drawing/2014/chart" uri="{C3380CC4-5D6E-409C-BE32-E72D297353CC}">
              <c16:uniqueId val="{00000001-1464-489D-83DB-417006C4EB2D}"/>
            </c:ext>
          </c:extLst>
        </c:ser>
        <c:dLbls>
          <c:showLegendKey val="0"/>
          <c:showVal val="0"/>
          <c:showCatName val="0"/>
          <c:showSerName val="0"/>
          <c:showPercent val="0"/>
          <c:showBubbleSize val="0"/>
        </c:dLbls>
        <c:gapWidth val="150"/>
        <c:axId val="627731432"/>
        <c:axId val="627731824"/>
      </c:barChart>
      <c:catAx>
        <c:axId val="627731432"/>
        <c:scaling>
          <c:orientation val="minMax"/>
        </c:scaling>
        <c:delete val="0"/>
        <c:axPos val="b"/>
        <c:numFmt formatCode="#,##0" sourceLinked="0"/>
        <c:majorTickMark val="none"/>
        <c:minorTickMark val="none"/>
        <c:tickLblPos val="nextTo"/>
        <c:txPr>
          <a:bodyPr/>
          <a:lstStyle/>
          <a:p>
            <a:pPr>
              <a:defRPr sz="1200" b="1"/>
            </a:pPr>
            <a:endParaRPr lang="es-CL"/>
          </a:p>
        </c:txPr>
        <c:crossAx val="627731824"/>
        <c:crosses val="autoZero"/>
        <c:auto val="1"/>
        <c:lblAlgn val="ctr"/>
        <c:lblOffset val="100"/>
        <c:noMultiLvlLbl val="0"/>
      </c:catAx>
      <c:valAx>
        <c:axId val="627731824"/>
        <c:scaling>
          <c:orientation val="minMax"/>
        </c:scaling>
        <c:delete val="0"/>
        <c:axPos val="l"/>
        <c:majorGridlines/>
        <c:title>
          <c:tx>
            <c:rich>
              <a:bodyPr/>
              <a:lstStyle/>
              <a:p>
                <a:pPr>
                  <a:defRPr/>
                </a:pPr>
                <a:r>
                  <a:rPr lang="es-CL" dirty="0"/>
                  <a:t>MM$ </a:t>
                </a:r>
              </a:p>
            </c:rich>
          </c:tx>
          <c:layout>
            <c:manualLayout>
              <c:xMode val="edge"/>
              <c:yMode val="edge"/>
              <c:x val="2.6364418008900301E-2"/>
              <c:y val="3.930051592225501E-2"/>
            </c:manualLayout>
          </c:layout>
          <c:overlay val="0"/>
        </c:title>
        <c:numFmt formatCode="#,##0" sourceLinked="0"/>
        <c:majorTickMark val="none"/>
        <c:minorTickMark val="none"/>
        <c:tickLblPos val="nextTo"/>
        <c:txPr>
          <a:bodyPr/>
          <a:lstStyle/>
          <a:p>
            <a:pPr>
              <a:defRPr sz="1200" b="1" baseline="0"/>
            </a:pPr>
            <a:endParaRPr lang="es-CL"/>
          </a:p>
        </c:txPr>
        <c:crossAx val="627731432"/>
        <c:crosses val="autoZero"/>
        <c:crossBetween val="between"/>
        <c:dispUnits>
          <c:builtInUnit val="thousands"/>
        </c:dispUnits>
      </c:valAx>
      <c:dTable>
        <c:showHorzBorder val="1"/>
        <c:showVertBorder val="1"/>
        <c:showOutline val="1"/>
        <c:showKeys val="1"/>
        <c:txPr>
          <a:bodyPr/>
          <a:lstStyle/>
          <a:p>
            <a:pPr rtl="0">
              <a:defRPr b="1"/>
            </a:pPr>
            <a:endParaRPr lang="es-CL"/>
          </a:p>
        </c:txPr>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withinLinear" id="18">
  <a:schemeClr val="accent5"/>
</cs:colorStyle>
</file>

<file path=ppt/charts/colors9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F4D6C4-2040-4A37-AFEA-D04E05AAC20B}" type="datetimeFigureOut">
              <a:rPr lang="es-CL" smtClean="0"/>
              <a:pPr/>
              <a:t>01-03-2023</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22FD01-CFEB-40B3-84EF-1DEA522D4C47}" type="slidenum">
              <a:rPr lang="es-CL" smtClean="0"/>
              <a:pPr/>
              <a:t>‹Nº›</a:t>
            </a:fld>
            <a:endParaRPr lang="es-CL"/>
          </a:p>
        </p:txBody>
      </p:sp>
    </p:spTree>
    <p:extLst>
      <p:ext uri="{BB962C8B-B14F-4D97-AF65-F5344CB8AC3E}">
        <p14:creationId xmlns:p14="http://schemas.microsoft.com/office/powerpoint/2010/main" val="209781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394935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244757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167922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DAP">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3627"/>
          <a:stretch/>
        </p:blipFill>
        <p:spPr>
          <a:xfrm>
            <a:off x="3779912" y="4941168"/>
            <a:ext cx="5364088" cy="1913523"/>
          </a:xfrm>
          <a:prstGeom prst="rect">
            <a:avLst/>
          </a:prstGeom>
        </p:spPr>
      </p:pic>
      <p:pic>
        <p:nvPicPr>
          <p:cNvPr id="9" name="Imagen 8"/>
          <p:cNvPicPr>
            <a:picLocks noChangeAspect="1"/>
          </p:cNvPicPr>
          <p:nvPr userDrawn="1"/>
        </p:nvPicPr>
        <p:blipFill>
          <a:blip r:embed="rId3" cstate="print"/>
          <a:stretch>
            <a:fillRect/>
          </a:stretch>
        </p:blipFill>
        <p:spPr>
          <a:xfrm>
            <a:off x="7881754" y="6627548"/>
            <a:ext cx="1147500" cy="135000"/>
          </a:xfrm>
          <a:prstGeom prst="rect">
            <a:avLst/>
          </a:prstGeom>
        </p:spPr>
      </p:pic>
      <p:sp>
        <p:nvSpPr>
          <p:cNvPr id="13" name="CuadroTexto 12"/>
          <p:cNvSpPr txBox="1"/>
          <p:nvPr userDrawn="1"/>
        </p:nvSpPr>
        <p:spPr>
          <a:xfrm>
            <a:off x="350142" y="6381327"/>
            <a:ext cx="5229970" cy="246221"/>
          </a:xfrm>
          <a:prstGeom prst="rect">
            <a:avLst/>
          </a:prstGeom>
          <a:noFill/>
        </p:spPr>
        <p:txBody>
          <a:bodyPr wrap="square" rtlCol="0">
            <a:spAutoFit/>
          </a:bodyPr>
          <a:lstStyle/>
          <a:p>
            <a:pPr fontAlgn="base">
              <a:spcBef>
                <a:spcPct val="0"/>
              </a:spcBef>
              <a:spcAft>
                <a:spcPct val="0"/>
              </a:spcAft>
              <a:defRPr/>
            </a:pPr>
            <a:r>
              <a:rPr lang="es-CL" sz="1000" b="1" spc="300" dirty="0">
                <a:solidFill>
                  <a:prstClr val="black">
                    <a:lumMod val="50000"/>
                    <a:lumOff val="50000"/>
                  </a:prstClr>
                </a:solidFill>
                <a:latin typeface="Calibri" panose="020F0502020204030204" pitchFamily="34" charset="0"/>
              </a:rPr>
              <a:t>INDAP </a:t>
            </a:r>
            <a:r>
              <a:rPr lang="es-CL" sz="1000" spc="300" dirty="0">
                <a:solidFill>
                  <a:prstClr val="black">
                    <a:lumMod val="50000"/>
                    <a:lumOff val="50000"/>
                  </a:prstClr>
                </a:solidFill>
                <a:latin typeface="Calibri" panose="020F0502020204030204" pitchFamily="34" charset="0"/>
              </a:rPr>
              <a:t>| INSTITUTO DE DESARROLLO AGROPECUARIO</a:t>
            </a:r>
            <a:endParaRPr lang="es-CL" dirty="0">
              <a:solidFill>
                <a:prstClr val="black"/>
              </a:solidFill>
              <a:latin typeface="Arial" charset="0"/>
            </a:endParaRPr>
          </a:p>
        </p:txBody>
      </p: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96" y="0"/>
            <a:ext cx="1606745" cy="867036"/>
          </a:xfrm>
          <a:prstGeom prst="rect">
            <a:avLst/>
          </a:prstGeom>
        </p:spPr>
      </p:pic>
      <p:sp>
        <p:nvSpPr>
          <p:cNvPr id="3" name="Título 2"/>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44969559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685916" y="2131678"/>
            <a:ext cx="7773722" cy="1470896"/>
          </a:xfrm>
          <a:prstGeom prst="rect">
            <a:avLst/>
          </a:prstGeom>
        </p:spPr>
        <p:txBody>
          <a:bodyPr/>
          <a:lstStyle/>
          <a:p>
            <a:r>
              <a:t>Texto del título</a:t>
            </a:r>
          </a:p>
        </p:txBody>
      </p:sp>
      <p:sp>
        <p:nvSpPr>
          <p:cNvPr id="12" name="Nivel de texto 1…"/>
          <p:cNvSpPr txBox="1">
            <a:spLocks noGrp="1"/>
          </p:cNvSpPr>
          <p:nvPr>
            <p:ph type="body" sz="quarter" idx="1"/>
          </p:nvPr>
        </p:nvSpPr>
        <p:spPr>
          <a:xfrm>
            <a:off x="1371833" y="3888485"/>
            <a:ext cx="6401886" cy="1753634"/>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6969888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sp>
        <p:nvSpPr>
          <p:cNvPr id="2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49613538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9" name="Texto del título"/>
          <p:cNvSpPr txBox="1">
            <a:spLocks noGrp="1"/>
          </p:cNvSpPr>
          <p:nvPr>
            <p:ph type="title"/>
          </p:nvPr>
        </p:nvSpPr>
        <p:spPr>
          <a:prstGeom prst="rect">
            <a:avLst/>
          </a:prstGeom>
        </p:spPr>
        <p:txBody>
          <a:bodyPr/>
          <a:lstStyle/>
          <a:p>
            <a:r>
              <a:t>Texto del título</a:t>
            </a:r>
          </a:p>
        </p:txBody>
      </p:sp>
      <p:sp>
        <p:nvSpPr>
          <p:cNvPr id="30"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5076735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Texto del título"/>
          <p:cNvSpPr txBox="1">
            <a:spLocks noGrp="1"/>
          </p:cNvSpPr>
          <p:nvPr>
            <p:ph type="title"/>
          </p:nvPr>
        </p:nvSpPr>
        <p:spPr>
          <a:xfrm>
            <a:off x="722434" y="4409494"/>
            <a:ext cx="7773722" cy="1362884"/>
          </a:xfrm>
          <a:prstGeom prst="rect">
            <a:avLst/>
          </a:prstGeom>
        </p:spPr>
        <p:txBody>
          <a:bodyPr anchor="t"/>
          <a:lstStyle>
            <a:lvl1pPr algn="l">
              <a:defRPr sz="2931" b="1" cap="all"/>
            </a:lvl1pPr>
          </a:lstStyle>
          <a:p>
            <a:r>
              <a:t>Texto del título</a:t>
            </a:r>
          </a:p>
        </p:txBody>
      </p:sp>
      <p:sp>
        <p:nvSpPr>
          <p:cNvPr id="39" name="Nivel de texto 1…"/>
          <p:cNvSpPr txBox="1">
            <a:spLocks noGrp="1"/>
          </p:cNvSpPr>
          <p:nvPr>
            <p:ph type="body" sz="quarter" idx="1"/>
          </p:nvPr>
        </p:nvSpPr>
        <p:spPr>
          <a:xfrm>
            <a:off x="722434" y="2908424"/>
            <a:ext cx="7773722" cy="1501077"/>
          </a:xfrm>
          <a:prstGeom prst="rect">
            <a:avLst/>
          </a:prstGeom>
        </p:spPr>
        <p:txBody>
          <a:bodyPr anchor="b"/>
          <a:lstStyle>
            <a:lvl1pPr marL="0" indent="0">
              <a:spcBef>
                <a:spcPts val="293"/>
              </a:spcBef>
              <a:buSzTx/>
              <a:buFontTx/>
              <a:buNone/>
              <a:defRPr sz="1465">
                <a:solidFill>
                  <a:srgbClr val="888888"/>
                </a:solidFill>
              </a:defRPr>
            </a:lvl1pPr>
            <a:lvl2pPr marL="0" indent="0">
              <a:spcBef>
                <a:spcPts val="293"/>
              </a:spcBef>
              <a:buSzTx/>
              <a:buFontTx/>
              <a:buNone/>
              <a:defRPr sz="1465">
                <a:solidFill>
                  <a:srgbClr val="888888"/>
                </a:solidFill>
              </a:defRPr>
            </a:lvl2pPr>
            <a:lvl3pPr marL="0" indent="0">
              <a:spcBef>
                <a:spcPts val="293"/>
              </a:spcBef>
              <a:buSzTx/>
              <a:buFontTx/>
              <a:buNone/>
              <a:defRPr sz="1465">
                <a:solidFill>
                  <a:srgbClr val="888888"/>
                </a:solidFill>
              </a:defRPr>
            </a:lvl3pPr>
            <a:lvl4pPr marL="0" indent="0">
              <a:spcBef>
                <a:spcPts val="293"/>
              </a:spcBef>
              <a:buSzTx/>
              <a:buFontTx/>
              <a:buNone/>
              <a:defRPr sz="1465">
                <a:solidFill>
                  <a:srgbClr val="888888"/>
                </a:solidFill>
              </a:defRPr>
            </a:lvl4pPr>
            <a:lvl5pPr marL="0" indent="0">
              <a:spcBef>
                <a:spcPts val="293"/>
              </a:spcBef>
              <a:buSzTx/>
              <a:buFontTx/>
              <a:buNone/>
              <a:defRPr sz="1465">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813598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exto del título"/>
          <p:cNvSpPr txBox="1">
            <a:spLocks noGrp="1"/>
          </p:cNvSpPr>
          <p:nvPr>
            <p:ph type="title"/>
          </p:nvPr>
        </p:nvSpPr>
        <p:spPr>
          <a:prstGeom prst="rect">
            <a:avLst/>
          </a:prstGeom>
        </p:spPr>
        <p:txBody>
          <a:bodyPr/>
          <a:lstStyle/>
          <a:p>
            <a:r>
              <a:t>Texto del título</a:t>
            </a:r>
          </a:p>
        </p:txBody>
      </p:sp>
      <p:sp>
        <p:nvSpPr>
          <p:cNvPr id="48" name="Nivel de texto 1…"/>
          <p:cNvSpPr txBox="1">
            <a:spLocks noGrp="1"/>
          </p:cNvSpPr>
          <p:nvPr>
            <p:ph type="body" sz="half" idx="1"/>
          </p:nvPr>
        </p:nvSpPr>
        <p:spPr>
          <a:xfrm>
            <a:off x="457279" y="1601139"/>
            <a:ext cx="4039285" cy="4528633"/>
          </a:xfrm>
          <a:prstGeom prst="rect">
            <a:avLst/>
          </a:prstGeom>
        </p:spPr>
        <p:txBody>
          <a:bodyPr/>
          <a:lstStyle>
            <a:lvl1pPr>
              <a:spcBef>
                <a:spcPts val="391"/>
              </a:spcBef>
              <a:defRPr sz="2051"/>
            </a:lvl1pPr>
            <a:lvl2pPr marL="592981" indent="-250051">
              <a:spcBef>
                <a:spcPts val="391"/>
              </a:spcBef>
              <a:defRPr sz="2051"/>
            </a:lvl2pPr>
            <a:lvl3pPr marL="925905" indent="-240049">
              <a:spcBef>
                <a:spcPts val="391"/>
              </a:spcBef>
              <a:defRPr sz="2051"/>
            </a:lvl3pPr>
            <a:lvl4pPr marL="1295508" indent="-266721">
              <a:spcBef>
                <a:spcPts val="391"/>
              </a:spcBef>
              <a:defRPr sz="2051"/>
            </a:lvl4pPr>
            <a:lvl5pPr marL="1638436" indent="-266723">
              <a:spcBef>
                <a:spcPts val="391"/>
              </a:spcBef>
              <a:defRPr sz="2051"/>
            </a:lvl5pPr>
          </a:lstStyle>
          <a:p>
            <a:r>
              <a:t>Nivel de texto 1</a:t>
            </a:r>
          </a:p>
          <a:p>
            <a:pPr lvl="1"/>
            <a:r>
              <a:t>Nivel de texto 2</a:t>
            </a:r>
          </a:p>
          <a:p>
            <a:pPr lvl="2"/>
            <a:r>
              <a:t>Nivel de texto 3</a:t>
            </a:r>
          </a:p>
          <a:p>
            <a:pPr lvl="3"/>
            <a:r>
              <a:t>Nivel de texto 4</a:t>
            </a:r>
          </a:p>
          <a:p>
            <a:pPr lvl="4"/>
            <a:r>
              <a:t>Nivel de texto 5</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6397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sz="quarter" idx="1"/>
          </p:nvPr>
        </p:nvSpPr>
        <p:spPr>
          <a:xfrm>
            <a:off x="457278" y="1536016"/>
            <a:ext cx="4040874" cy="640144"/>
          </a:xfrm>
          <a:prstGeom prst="rect">
            <a:avLst/>
          </a:prstGeom>
        </p:spPr>
        <p:txBody>
          <a:bodyPr anchor="b"/>
          <a:lstStyle>
            <a:lvl1pPr marL="0" indent="0">
              <a:spcBef>
                <a:spcPts val="293"/>
              </a:spcBef>
              <a:buSzTx/>
              <a:buFontTx/>
              <a:buNone/>
              <a:defRPr sz="1758" b="1"/>
            </a:lvl1pPr>
            <a:lvl2pPr marL="0" indent="0">
              <a:spcBef>
                <a:spcPts val="293"/>
              </a:spcBef>
              <a:buSzTx/>
              <a:buFontTx/>
              <a:buNone/>
              <a:defRPr sz="1758" b="1"/>
            </a:lvl2pPr>
            <a:lvl3pPr marL="0" indent="0">
              <a:spcBef>
                <a:spcPts val="293"/>
              </a:spcBef>
              <a:buSzTx/>
              <a:buFontTx/>
              <a:buNone/>
              <a:defRPr sz="1758" b="1"/>
            </a:lvl3pPr>
            <a:lvl4pPr marL="0" indent="0">
              <a:spcBef>
                <a:spcPts val="293"/>
              </a:spcBef>
              <a:buSzTx/>
              <a:buFontTx/>
              <a:buNone/>
              <a:defRPr sz="1758" b="1"/>
            </a:lvl4pPr>
            <a:lvl5pPr marL="0" indent="0">
              <a:spcBef>
                <a:spcPts val="293"/>
              </a:spcBef>
              <a:buSzTx/>
              <a:buFontTx/>
              <a:buNone/>
              <a:defRPr sz="1758" b="1"/>
            </a:lvl5pPr>
          </a:lstStyle>
          <a:p>
            <a:r>
              <a:t>Nivel de texto 1</a:t>
            </a:r>
          </a:p>
          <a:p>
            <a:pPr lvl="1"/>
            <a:r>
              <a:t>Nivel de texto 2</a:t>
            </a:r>
          </a:p>
          <a:p>
            <a:pPr lvl="2"/>
            <a:r>
              <a:t>Nivel de texto 3</a:t>
            </a:r>
          </a:p>
          <a:p>
            <a:pPr lvl="3"/>
            <a:r>
              <a:t>Nivel de texto 4</a:t>
            </a:r>
          </a:p>
          <a:p>
            <a:pPr lvl="4"/>
            <a:r>
              <a:t>Nivel de texto 5</a:t>
            </a:r>
          </a:p>
        </p:txBody>
      </p:sp>
      <p:sp>
        <p:nvSpPr>
          <p:cNvPr id="58" name="Text Placeholder 4"/>
          <p:cNvSpPr>
            <a:spLocks noGrp="1"/>
          </p:cNvSpPr>
          <p:nvPr>
            <p:ph type="body" sz="quarter" idx="21"/>
          </p:nvPr>
        </p:nvSpPr>
        <p:spPr>
          <a:xfrm>
            <a:off x="4645813" y="1536016"/>
            <a:ext cx="4042466" cy="640141"/>
          </a:xfrm>
          <a:prstGeom prst="rect">
            <a:avLst/>
          </a:prstGeom>
        </p:spPr>
        <p:txBody>
          <a:bodyPr anchor="b"/>
          <a:lstStyle/>
          <a:p>
            <a:endParaRPr/>
          </a:p>
        </p:txBody>
      </p:sp>
      <p:sp>
        <p:nvSpPr>
          <p:cNvPr id="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17018086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exto del título"/>
          <p:cNvSpPr txBox="1">
            <a:spLocks noGrp="1"/>
          </p:cNvSpPr>
          <p:nvPr>
            <p:ph type="title"/>
          </p:nvPr>
        </p:nvSpPr>
        <p:spPr>
          <a:prstGeom prst="rect">
            <a:avLst/>
          </a:prstGeom>
        </p:spPr>
        <p:txBody>
          <a:bodyPr/>
          <a:lstStyle/>
          <a:p>
            <a:r>
              <a:t>Texto del título</a:t>
            </a:r>
          </a:p>
        </p:txBody>
      </p:sp>
      <p:sp>
        <p:nvSpPr>
          <p:cNvPr id="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9348238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461240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84802321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3263779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exto del título"/>
          <p:cNvSpPr txBox="1">
            <a:spLocks noGrp="1"/>
          </p:cNvSpPr>
          <p:nvPr>
            <p:ph type="title"/>
          </p:nvPr>
        </p:nvSpPr>
        <p:spPr>
          <a:xfrm>
            <a:off x="457279" y="273208"/>
            <a:ext cx="3008823" cy="1162738"/>
          </a:xfrm>
          <a:prstGeom prst="rect">
            <a:avLst/>
          </a:prstGeom>
        </p:spPr>
        <p:txBody>
          <a:bodyPr anchor="b"/>
          <a:lstStyle>
            <a:lvl1pPr algn="l">
              <a:defRPr sz="1465" b="1"/>
            </a:lvl1pPr>
          </a:lstStyle>
          <a:p>
            <a:r>
              <a:t>Texto del título</a:t>
            </a:r>
          </a:p>
        </p:txBody>
      </p:sp>
      <p:sp>
        <p:nvSpPr>
          <p:cNvPr id="89" name="Nivel de texto 1…"/>
          <p:cNvSpPr txBox="1">
            <a:spLocks noGrp="1"/>
          </p:cNvSpPr>
          <p:nvPr>
            <p:ph type="body" idx="1"/>
          </p:nvPr>
        </p:nvSpPr>
        <p:spPr>
          <a:xfrm>
            <a:off x="3575657" y="273208"/>
            <a:ext cx="5112618" cy="585656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0" name="Text Placeholder 3"/>
          <p:cNvSpPr>
            <a:spLocks noGrp="1"/>
          </p:cNvSpPr>
          <p:nvPr>
            <p:ph type="body" sz="half" idx="21"/>
          </p:nvPr>
        </p:nvSpPr>
        <p:spPr>
          <a:xfrm>
            <a:off x="457275" y="1435944"/>
            <a:ext cx="3008828" cy="4693824"/>
          </a:xfrm>
          <a:prstGeom prst="rect">
            <a:avLst/>
          </a:prstGeom>
        </p:spPr>
        <p:txBody>
          <a:bodyPr/>
          <a:lstStyle/>
          <a:p>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82713707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8" name="Texto del título"/>
          <p:cNvSpPr txBox="1">
            <a:spLocks noGrp="1"/>
          </p:cNvSpPr>
          <p:nvPr>
            <p:ph type="title"/>
          </p:nvPr>
        </p:nvSpPr>
        <p:spPr>
          <a:xfrm>
            <a:off x="1792587" y="4803425"/>
            <a:ext cx="5487339" cy="567076"/>
          </a:xfrm>
          <a:prstGeom prst="rect">
            <a:avLst/>
          </a:prstGeom>
        </p:spPr>
        <p:txBody>
          <a:bodyPr anchor="b"/>
          <a:lstStyle>
            <a:lvl1pPr algn="l">
              <a:defRPr sz="1465" b="1"/>
            </a:lvl1pPr>
          </a:lstStyle>
          <a:p>
            <a:r>
              <a:t>Texto del título</a:t>
            </a:r>
          </a:p>
        </p:txBody>
      </p:sp>
      <p:sp>
        <p:nvSpPr>
          <p:cNvPr id="99" name="Picture Placeholder 2"/>
          <p:cNvSpPr>
            <a:spLocks noGrp="1"/>
          </p:cNvSpPr>
          <p:nvPr>
            <p:ph type="pic" sz="half" idx="21"/>
          </p:nvPr>
        </p:nvSpPr>
        <p:spPr>
          <a:xfrm>
            <a:off x="1792587" y="613134"/>
            <a:ext cx="5487339" cy="4117226"/>
          </a:xfrm>
          <a:prstGeom prst="rect">
            <a:avLst/>
          </a:prstGeom>
        </p:spPr>
        <p:txBody>
          <a:bodyPr lIns="91439" tIns="45719" rIns="91439" bIns="45719">
            <a:noAutofit/>
          </a:bodyPr>
          <a:lstStyle/>
          <a:p>
            <a:endParaRPr/>
          </a:p>
        </p:txBody>
      </p:sp>
      <p:sp>
        <p:nvSpPr>
          <p:cNvPr id="100" name="Nivel de texto 1…"/>
          <p:cNvSpPr txBox="1">
            <a:spLocks noGrp="1"/>
          </p:cNvSpPr>
          <p:nvPr>
            <p:ph type="body" sz="quarter" idx="1"/>
          </p:nvPr>
        </p:nvSpPr>
        <p:spPr>
          <a:xfrm>
            <a:off x="1792587" y="5370494"/>
            <a:ext cx="5487339" cy="805342"/>
          </a:xfrm>
          <a:prstGeom prst="rect">
            <a:avLst/>
          </a:prstGeom>
        </p:spPr>
        <p:txBody>
          <a:bodyPr/>
          <a:lstStyle>
            <a:lvl1pPr marL="0" indent="0">
              <a:spcBef>
                <a:spcPts val="195"/>
              </a:spcBef>
              <a:buSzTx/>
              <a:buFontTx/>
              <a:buNone/>
              <a:defRPr sz="977"/>
            </a:lvl1pPr>
            <a:lvl2pPr marL="0" indent="0">
              <a:spcBef>
                <a:spcPts val="195"/>
              </a:spcBef>
              <a:buSzTx/>
              <a:buFontTx/>
              <a:buNone/>
              <a:defRPr sz="977"/>
            </a:lvl2pPr>
            <a:lvl3pPr marL="0" indent="0">
              <a:spcBef>
                <a:spcPts val="195"/>
              </a:spcBef>
              <a:buSzTx/>
              <a:buFontTx/>
              <a:buNone/>
              <a:defRPr sz="977"/>
            </a:lvl3pPr>
            <a:lvl4pPr marL="0" indent="0">
              <a:spcBef>
                <a:spcPts val="195"/>
              </a:spcBef>
              <a:buSzTx/>
              <a:buFontTx/>
              <a:buNone/>
              <a:defRPr sz="977"/>
            </a:lvl4pPr>
            <a:lvl5pPr marL="0" indent="0">
              <a:spcBef>
                <a:spcPts val="195"/>
              </a:spcBef>
              <a:buSzTx/>
              <a:buFontTx/>
              <a:buNone/>
              <a:defRPr sz="977"/>
            </a:lvl5pPr>
          </a:lstStyle>
          <a:p>
            <a:r>
              <a:t>Nivel de texto 1</a:t>
            </a:r>
          </a:p>
          <a:p>
            <a:pPr lvl="1"/>
            <a:r>
              <a:t>Nivel de texto 2</a:t>
            </a:r>
          </a:p>
          <a:p>
            <a:pPr lvl="2"/>
            <a:r>
              <a:t>Nivel de texto 3</a:t>
            </a:r>
          </a:p>
          <a:p>
            <a:pPr lvl="3"/>
            <a:r>
              <a:t>Nivel de texto 4</a:t>
            </a:r>
          </a:p>
          <a:p>
            <a:pPr lvl="4"/>
            <a:r>
              <a:t>Nivel de texto 5</a:t>
            </a: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81680678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8" name="Texto del título"/>
          <p:cNvSpPr txBox="1">
            <a:spLocks noGrp="1"/>
          </p:cNvSpPr>
          <p:nvPr>
            <p:ph type="title"/>
          </p:nvPr>
        </p:nvSpPr>
        <p:spPr>
          <a:prstGeom prst="rect">
            <a:avLst/>
          </a:prstGeom>
        </p:spPr>
        <p:txBody>
          <a:bodyPr/>
          <a:lstStyle/>
          <a:p>
            <a:r>
              <a:t>Texto del título</a:t>
            </a:r>
          </a:p>
        </p:txBody>
      </p:sp>
      <p:sp>
        <p:nvSpPr>
          <p:cNvPr id="10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14499091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7" name="Texto del título"/>
          <p:cNvSpPr txBox="1">
            <a:spLocks noGrp="1"/>
          </p:cNvSpPr>
          <p:nvPr>
            <p:ph type="title"/>
          </p:nvPr>
        </p:nvSpPr>
        <p:spPr>
          <a:xfrm>
            <a:off x="6630524" y="274800"/>
            <a:ext cx="2057753" cy="5854972"/>
          </a:xfrm>
          <a:prstGeom prst="rect">
            <a:avLst/>
          </a:prstGeom>
        </p:spPr>
        <p:txBody>
          <a:bodyPr/>
          <a:lstStyle/>
          <a:p>
            <a:r>
              <a:t>Texto del título</a:t>
            </a:r>
          </a:p>
        </p:txBody>
      </p:sp>
      <p:sp>
        <p:nvSpPr>
          <p:cNvPr id="118" name="Nivel de texto 1…"/>
          <p:cNvSpPr txBox="1">
            <a:spLocks noGrp="1"/>
          </p:cNvSpPr>
          <p:nvPr>
            <p:ph type="body" idx="1"/>
          </p:nvPr>
        </p:nvSpPr>
        <p:spPr>
          <a:xfrm>
            <a:off x="457275" y="274800"/>
            <a:ext cx="6020826" cy="585497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78705753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26" name="Texto del título"/>
          <p:cNvSpPr txBox="1">
            <a:spLocks noGrp="1"/>
          </p:cNvSpPr>
          <p:nvPr>
            <p:ph type="title"/>
          </p:nvPr>
        </p:nvSpPr>
        <p:spPr>
          <a:xfrm>
            <a:off x="1143194" y="1123023"/>
            <a:ext cx="6859164" cy="2389007"/>
          </a:xfrm>
          <a:prstGeom prst="rect">
            <a:avLst/>
          </a:prstGeom>
        </p:spPr>
        <p:txBody>
          <a:bodyPr anchor="b"/>
          <a:lstStyle>
            <a:lvl1pPr defTabSz="685857">
              <a:lnSpc>
                <a:spcPct val="90000"/>
              </a:lnSpc>
              <a:defRPr sz="4494">
                <a:latin typeface="Calibri Light"/>
                <a:ea typeface="Calibri Light"/>
                <a:cs typeface="Calibri Light"/>
                <a:sym typeface="Calibri Light"/>
              </a:defRPr>
            </a:lvl1pPr>
          </a:lstStyle>
          <a:p>
            <a:r>
              <a:t>Texto del título</a:t>
            </a:r>
          </a:p>
        </p:txBody>
      </p:sp>
      <p:sp>
        <p:nvSpPr>
          <p:cNvPr id="127" name="Nivel de texto 1…"/>
          <p:cNvSpPr txBox="1">
            <a:spLocks noGrp="1"/>
          </p:cNvSpPr>
          <p:nvPr>
            <p:ph type="body" sz="quarter" idx="1"/>
          </p:nvPr>
        </p:nvSpPr>
        <p:spPr>
          <a:xfrm>
            <a:off x="1143194" y="3604155"/>
            <a:ext cx="6859164" cy="1656740"/>
          </a:xfrm>
          <a:prstGeom prst="rect">
            <a:avLst/>
          </a:prstGeom>
        </p:spPr>
        <p:txBody>
          <a:bodyPr/>
          <a:lstStyle>
            <a:lvl1pPr marL="0" indent="0" algn="ctr" defTabSz="685857">
              <a:lnSpc>
                <a:spcPct val="90000"/>
              </a:lnSpc>
              <a:spcBef>
                <a:spcPts val="684"/>
              </a:spcBef>
              <a:buSzTx/>
              <a:buFontTx/>
              <a:buNone/>
              <a:defRPr sz="1758"/>
            </a:lvl1pPr>
            <a:lvl2pPr marL="0" indent="0" algn="ctr" defTabSz="685857">
              <a:lnSpc>
                <a:spcPct val="90000"/>
              </a:lnSpc>
              <a:spcBef>
                <a:spcPts val="684"/>
              </a:spcBef>
              <a:buSzTx/>
              <a:buFontTx/>
              <a:buNone/>
              <a:defRPr sz="1758"/>
            </a:lvl2pPr>
            <a:lvl3pPr marL="0" indent="0" algn="ctr" defTabSz="685857">
              <a:lnSpc>
                <a:spcPct val="90000"/>
              </a:lnSpc>
              <a:spcBef>
                <a:spcPts val="684"/>
              </a:spcBef>
              <a:buSzTx/>
              <a:buFontTx/>
              <a:buNone/>
              <a:defRPr sz="1758"/>
            </a:lvl3pPr>
            <a:lvl4pPr marL="0" indent="0" algn="ctr" defTabSz="685857">
              <a:lnSpc>
                <a:spcPct val="90000"/>
              </a:lnSpc>
              <a:spcBef>
                <a:spcPts val="684"/>
              </a:spcBef>
              <a:buSzTx/>
              <a:buFontTx/>
              <a:buNone/>
              <a:defRPr sz="1758"/>
            </a:lvl4pPr>
            <a:lvl5pPr marL="0" indent="0" algn="ctr" defTabSz="685857">
              <a:lnSpc>
                <a:spcPct val="90000"/>
              </a:lnSpc>
              <a:spcBef>
                <a:spcPts val="684"/>
              </a:spcBef>
              <a:buSzTx/>
              <a:buFontTx/>
              <a:buNone/>
              <a:defRPr sz="1758"/>
            </a:lvl5pPr>
          </a:lstStyle>
          <a:p>
            <a:r>
              <a:t>Nivel de texto 1</a:t>
            </a:r>
          </a:p>
          <a:p>
            <a:pPr lvl="1"/>
            <a:r>
              <a:t>Nivel de texto 2</a:t>
            </a:r>
          </a:p>
          <a:p>
            <a:pPr lvl="2"/>
            <a:r>
              <a:t>Nivel de texto 3</a:t>
            </a:r>
          </a:p>
          <a:p>
            <a:pPr lvl="3"/>
            <a:r>
              <a:t>Nivel de texto 4</a:t>
            </a:r>
          </a:p>
          <a:p>
            <a:pPr lvl="4"/>
            <a:r>
              <a:t>Nivel de texto 5</a:t>
            </a:r>
          </a:p>
        </p:txBody>
      </p:sp>
      <p:sp>
        <p:nvSpPr>
          <p:cNvPr id="128"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06145859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35" name="Texto del título"/>
          <p:cNvSpPr txBox="1">
            <a:spLocks noGrp="1"/>
          </p:cNvSpPr>
          <p:nvPr>
            <p:ph type="title"/>
          </p:nvPr>
        </p:nvSpPr>
        <p:spPr>
          <a:xfrm>
            <a:off x="623994" y="1710743"/>
            <a:ext cx="7888039" cy="2854420"/>
          </a:xfrm>
          <a:prstGeom prst="rect">
            <a:avLst/>
          </a:prstGeom>
        </p:spPr>
        <p:txBody>
          <a:bodyPr anchor="b"/>
          <a:lstStyle>
            <a:lvl1pPr algn="l" defTabSz="685857">
              <a:lnSpc>
                <a:spcPct val="90000"/>
              </a:lnSpc>
              <a:defRPr sz="4494">
                <a:latin typeface="Calibri Light"/>
                <a:ea typeface="Calibri Light"/>
                <a:cs typeface="Calibri Light"/>
                <a:sym typeface="Calibri Light"/>
              </a:defRPr>
            </a:lvl1pPr>
          </a:lstStyle>
          <a:p>
            <a:r>
              <a:t>Texto del título</a:t>
            </a:r>
          </a:p>
        </p:txBody>
      </p:sp>
      <p:sp>
        <p:nvSpPr>
          <p:cNvPr id="136" name="Nivel de texto 1…"/>
          <p:cNvSpPr txBox="1">
            <a:spLocks noGrp="1"/>
          </p:cNvSpPr>
          <p:nvPr>
            <p:ph type="body" sz="quarter" idx="1"/>
          </p:nvPr>
        </p:nvSpPr>
        <p:spPr>
          <a:xfrm>
            <a:off x="623994" y="4592165"/>
            <a:ext cx="7888039" cy="1501074"/>
          </a:xfrm>
          <a:prstGeom prst="rect">
            <a:avLst/>
          </a:prstGeom>
        </p:spPr>
        <p:txBody>
          <a:bodyPr/>
          <a:lstStyle>
            <a:lvl1pPr marL="0" indent="0" defTabSz="685857">
              <a:lnSpc>
                <a:spcPct val="90000"/>
              </a:lnSpc>
              <a:spcBef>
                <a:spcPts val="684"/>
              </a:spcBef>
              <a:buSzTx/>
              <a:buFontTx/>
              <a:buNone/>
              <a:defRPr sz="1758">
                <a:solidFill>
                  <a:srgbClr val="888888"/>
                </a:solidFill>
              </a:defRPr>
            </a:lvl1pPr>
            <a:lvl2pPr marL="0" indent="0" defTabSz="685857">
              <a:lnSpc>
                <a:spcPct val="90000"/>
              </a:lnSpc>
              <a:spcBef>
                <a:spcPts val="684"/>
              </a:spcBef>
              <a:buSzTx/>
              <a:buFontTx/>
              <a:buNone/>
              <a:defRPr sz="1758">
                <a:solidFill>
                  <a:srgbClr val="888888"/>
                </a:solidFill>
              </a:defRPr>
            </a:lvl2pPr>
            <a:lvl3pPr marL="0" indent="0" defTabSz="685857">
              <a:lnSpc>
                <a:spcPct val="90000"/>
              </a:lnSpc>
              <a:spcBef>
                <a:spcPts val="684"/>
              </a:spcBef>
              <a:buSzTx/>
              <a:buFontTx/>
              <a:buNone/>
              <a:defRPr sz="1758">
                <a:solidFill>
                  <a:srgbClr val="888888"/>
                </a:solidFill>
              </a:defRPr>
            </a:lvl3pPr>
            <a:lvl4pPr marL="0" indent="0" defTabSz="685857">
              <a:lnSpc>
                <a:spcPct val="90000"/>
              </a:lnSpc>
              <a:spcBef>
                <a:spcPts val="684"/>
              </a:spcBef>
              <a:buSzTx/>
              <a:buFontTx/>
              <a:buNone/>
              <a:defRPr sz="1758">
                <a:solidFill>
                  <a:srgbClr val="888888"/>
                </a:solidFill>
              </a:defRPr>
            </a:lvl4pPr>
            <a:lvl5pPr marL="0" indent="0" defTabSz="685857">
              <a:lnSpc>
                <a:spcPct val="90000"/>
              </a:lnSpc>
              <a:spcBef>
                <a:spcPts val="684"/>
              </a:spcBef>
              <a:buSzTx/>
              <a:buFontTx/>
              <a:buNone/>
              <a:defRPr sz="1758">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37"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47938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44" name="Texto del título"/>
          <p:cNvSpPr txBox="1">
            <a:spLocks noGrp="1"/>
          </p:cNvSpPr>
          <p:nvPr>
            <p:ph type="title"/>
          </p:nvPr>
        </p:nvSpPr>
        <p:spPr>
          <a:xfrm>
            <a:off x="628757" y="365340"/>
            <a:ext cx="7888039" cy="1326343"/>
          </a:xfrm>
          <a:prstGeom prst="rect">
            <a:avLst/>
          </a:prstGeom>
        </p:spPr>
        <p:txBody>
          <a:bodyPr/>
          <a:lstStyle>
            <a:lvl1pPr algn="l" defTabSz="685857">
              <a:lnSpc>
                <a:spcPct val="90000"/>
              </a:lnSpc>
              <a:defRPr>
                <a:latin typeface="Calibri Light"/>
                <a:ea typeface="Calibri Light"/>
                <a:cs typeface="Calibri Light"/>
                <a:sym typeface="Calibri Light"/>
              </a:defRPr>
            </a:lvl1pPr>
          </a:lstStyle>
          <a:p>
            <a:r>
              <a:t>Texto del título</a:t>
            </a:r>
          </a:p>
        </p:txBody>
      </p:sp>
      <p:sp>
        <p:nvSpPr>
          <p:cNvPr id="145" name="Nivel de texto 1…"/>
          <p:cNvSpPr txBox="1">
            <a:spLocks noGrp="1"/>
          </p:cNvSpPr>
          <p:nvPr>
            <p:ph type="body" sz="half" idx="1"/>
          </p:nvPr>
        </p:nvSpPr>
        <p:spPr>
          <a:xfrm>
            <a:off x="628757" y="1826698"/>
            <a:ext cx="3886859" cy="4353899"/>
          </a:xfrm>
          <a:prstGeom prst="rect">
            <a:avLst/>
          </a:prstGeom>
        </p:spPr>
        <p:txBody>
          <a:bodyPr/>
          <a:lstStyle>
            <a:lvl1pPr marL="171464" indent="-171464" defTabSz="685857">
              <a:lnSpc>
                <a:spcPct val="90000"/>
              </a:lnSpc>
              <a:spcBef>
                <a:spcPts val="684"/>
              </a:spcBef>
              <a:defRPr sz="2051"/>
            </a:lvl1pPr>
            <a:lvl2pPr marL="542971" indent="-200041" defTabSz="685857">
              <a:lnSpc>
                <a:spcPct val="90000"/>
              </a:lnSpc>
              <a:spcBef>
                <a:spcPts val="684"/>
              </a:spcBef>
              <a:buChar char="•"/>
              <a:defRPr sz="2051"/>
            </a:lvl2pPr>
            <a:lvl3pPr marL="925908" indent="-240049" defTabSz="685857">
              <a:lnSpc>
                <a:spcPct val="90000"/>
              </a:lnSpc>
              <a:spcBef>
                <a:spcPts val="684"/>
              </a:spcBef>
              <a:defRPr sz="2051"/>
            </a:lvl3pPr>
            <a:lvl4pPr marL="1305767" indent="-276979" defTabSz="685857">
              <a:lnSpc>
                <a:spcPct val="90000"/>
              </a:lnSpc>
              <a:spcBef>
                <a:spcPts val="684"/>
              </a:spcBef>
              <a:buChar char="•"/>
              <a:defRPr sz="2051"/>
            </a:lvl4pPr>
            <a:lvl5pPr marL="1648698" indent="-276979" defTabSz="685857">
              <a:lnSpc>
                <a:spcPct val="90000"/>
              </a:lnSpc>
              <a:spcBef>
                <a:spcPts val="684"/>
              </a:spcBef>
              <a:buChar char="•"/>
              <a:defRPr sz="2051"/>
            </a:lvl5pPr>
          </a:lstStyle>
          <a:p>
            <a:r>
              <a:t>Nivel de texto 1</a:t>
            </a:r>
          </a:p>
          <a:p>
            <a:pPr lvl="1"/>
            <a:r>
              <a:t>Nivel de texto 2</a:t>
            </a:r>
          </a:p>
          <a:p>
            <a:pPr lvl="2"/>
            <a:r>
              <a:t>Nivel de texto 3</a:t>
            </a:r>
          </a:p>
          <a:p>
            <a:pPr lvl="3"/>
            <a:r>
              <a:t>Nivel de texto 4</a:t>
            </a:r>
          </a:p>
          <a:p>
            <a:pPr lvl="4"/>
            <a:r>
              <a:t>Nivel de texto 5</a:t>
            </a:r>
          </a:p>
        </p:txBody>
      </p:sp>
      <p:sp>
        <p:nvSpPr>
          <p:cNvPr id="146"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61964021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53" name="Texto del título"/>
          <p:cNvSpPr txBox="1">
            <a:spLocks noGrp="1"/>
          </p:cNvSpPr>
          <p:nvPr>
            <p:ph type="title"/>
          </p:nvPr>
        </p:nvSpPr>
        <p:spPr>
          <a:xfrm>
            <a:off x="629948" y="365340"/>
            <a:ext cx="7888040" cy="1326343"/>
          </a:xfrm>
          <a:prstGeom prst="rect">
            <a:avLst/>
          </a:prstGeom>
        </p:spPr>
        <p:txBody>
          <a:bodyPr/>
          <a:lstStyle>
            <a:lvl1pPr algn="l" defTabSz="685857">
              <a:lnSpc>
                <a:spcPct val="90000"/>
              </a:lnSpc>
              <a:defRPr>
                <a:latin typeface="Calibri Light"/>
                <a:ea typeface="Calibri Light"/>
                <a:cs typeface="Calibri Light"/>
                <a:sym typeface="Calibri Light"/>
              </a:defRPr>
            </a:lvl1pPr>
          </a:lstStyle>
          <a:p>
            <a:r>
              <a:t>Texto del título</a:t>
            </a:r>
          </a:p>
        </p:txBody>
      </p:sp>
      <p:sp>
        <p:nvSpPr>
          <p:cNvPr id="154" name="Nivel de texto 1…"/>
          <p:cNvSpPr txBox="1">
            <a:spLocks noGrp="1"/>
          </p:cNvSpPr>
          <p:nvPr>
            <p:ph type="body" sz="quarter" idx="1"/>
          </p:nvPr>
        </p:nvSpPr>
        <p:spPr>
          <a:xfrm>
            <a:off x="629948" y="1682152"/>
            <a:ext cx="3869000" cy="824402"/>
          </a:xfrm>
          <a:prstGeom prst="rect">
            <a:avLst/>
          </a:prstGeom>
        </p:spPr>
        <p:txBody>
          <a:bodyPr anchor="b"/>
          <a:lstStyle>
            <a:lvl1pPr marL="0" indent="0" defTabSz="685857">
              <a:lnSpc>
                <a:spcPct val="90000"/>
              </a:lnSpc>
              <a:spcBef>
                <a:spcPts val="684"/>
              </a:spcBef>
              <a:buSzTx/>
              <a:buFontTx/>
              <a:buNone/>
              <a:defRPr sz="1758" b="1"/>
            </a:lvl1pPr>
            <a:lvl2pPr marL="0" indent="0" defTabSz="685857">
              <a:lnSpc>
                <a:spcPct val="90000"/>
              </a:lnSpc>
              <a:spcBef>
                <a:spcPts val="684"/>
              </a:spcBef>
              <a:buSzTx/>
              <a:buFontTx/>
              <a:buNone/>
              <a:defRPr sz="1758" b="1"/>
            </a:lvl2pPr>
            <a:lvl3pPr marL="0" indent="0" defTabSz="685857">
              <a:lnSpc>
                <a:spcPct val="90000"/>
              </a:lnSpc>
              <a:spcBef>
                <a:spcPts val="684"/>
              </a:spcBef>
              <a:buSzTx/>
              <a:buFontTx/>
              <a:buNone/>
              <a:defRPr sz="1758" b="1"/>
            </a:lvl3pPr>
            <a:lvl4pPr marL="0" indent="0" defTabSz="685857">
              <a:lnSpc>
                <a:spcPct val="90000"/>
              </a:lnSpc>
              <a:spcBef>
                <a:spcPts val="684"/>
              </a:spcBef>
              <a:buSzTx/>
              <a:buFontTx/>
              <a:buNone/>
              <a:defRPr sz="1758" b="1"/>
            </a:lvl4pPr>
            <a:lvl5pPr marL="0" indent="0" defTabSz="685857">
              <a:lnSpc>
                <a:spcPct val="90000"/>
              </a:lnSpc>
              <a:spcBef>
                <a:spcPts val="684"/>
              </a:spcBef>
              <a:buSzTx/>
              <a:buFontTx/>
              <a:buNone/>
              <a:defRPr sz="1758" b="1"/>
            </a:lvl5pPr>
          </a:lstStyle>
          <a:p>
            <a:r>
              <a:t>Nivel de texto 1</a:t>
            </a:r>
          </a:p>
          <a:p>
            <a:pPr lvl="1"/>
            <a:r>
              <a:t>Nivel de texto 2</a:t>
            </a:r>
          </a:p>
          <a:p>
            <a:pPr lvl="2"/>
            <a:r>
              <a:t>Nivel de texto 3</a:t>
            </a:r>
          </a:p>
          <a:p>
            <a:pPr lvl="3"/>
            <a:r>
              <a:t>Nivel de texto 4</a:t>
            </a:r>
          </a:p>
          <a:p>
            <a:pPr lvl="4"/>
            <a:r>
              <a:t>Nivel de texto 5</a:t>
            </a:r>
          </a:p>
        </p:txBody>
      </p:sp>
      <p:sp>
        <p:nvSpPr>
          <p:cNvPr id="155" name="Marcador de texto 4"/>
          <p:cNvSpPr>
            <a:spLocks noGrp="1"/>
          </p:cNvSpPr>
          <p:nvPr>
            <p:ph type="body" sz="quarter" idx="21"/>
          </p:nvPr>
        </p:nvSpPr>
        <p:spPr>
          <a:xfrm>
            <a:off x="4629933" y="1682152"/>
            <a:ext cx="3888055" cy="824402"/>
          </a:xfrm>
          <a:prstGeom prst="rect">
            <a:avLst/>
          </a:prstGeom>
        </p:spPr>
        <p:txBody>
          <a:bodyPr anchor="b"/>
          <a:lstStyle/>
          <a:p>
            <a:endParaRPr/>
          </a:p>
        </p:txBody>
      </p:sp>
      <p:sp>
        <p:nvSpPr>
          <p:cNvPr id="156"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9904887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3715503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63" name="Texto del título"/>
          <p:cNvSpPr txBox="1">
            <a:spLocks noGrp="1"/>
          </p:cNvSpPr>
          <p:nvPr>
            <p:ph type="title"/>
          </p:nvPr>
        </p:nvSpPr>
        <p:spPr>
          <a:xfrm>
            <a:off x="628757" y="365340"/>
            <a:ext cx="7888039" cy="1326343"/>
          </a:xfrm>
          <a:prstGeom prst="rect">
            <a:avLst/>
          </a:prstGeom>
        </p:spPr>
        <p:txBody>
          <a:bodyPr/>
          <a:lstStyle>
            <a:lvl1pPr algn="l" defTabSz="685857">
              <a:lnSpc>
                <a:spcPct val="90000"/>
              </a:lnSpc>
              <a:defRPr>
                <a:latin typeface="Calibri Light"/>
                <a:ea typeface="Calibri Light"/>
                <a:cs typeface="Calibri Light"/>
                <a:sym typeface="Calibri Light"/>
              </a:defRPr>
            </a:lvl1pPr>
          </a:lstStyle>
          <a:p>
            <a:r>
              <a:t>Texto del título</a:t>
            </a:r>
          </a:p>
        </p:txBody>
      </p:sp>
      <p:sp>
        <p:nvSpPr>
          <p:cNvPr id="164"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99042809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71"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97023597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78" name="Texto del título"/>
          <p:cNvSpPr txBox="1">
            <a:spLocks noGrp="1"/>
          </p:cNvSpPr>
          <p:nvPr>
            <p:ph type="title"/>
          </p:nvPr>
        </p:nvSpPr>
        <p:spPr>
          <a:xfrm>
            <a:off x="629947" y="457469"/>
            <a:ext cx="2949681" cy="1601142"/>
          </a:xfrm>
          <a:prstGeom prst="rect">
            <a:avLst/>
          </a:prstGeom>
        </p:spPr>
        <p:txBody>
          <a:bodyPr anchor="b"/>
          <a:lstStyle>
            <a:lvl1pPr algn="l" defTabSz="685857">
              <a:lnSpc>
                <a:spcPct val="90000"/>
              </a:lnSpc>
              <a:defRPr sz="2345">
                <a:latin typeface="Calibri Light"/>
                <a:ea typeface="Calibri Light"/>
                <a:cs typeface="Calibri Light"/>
                <a:sym typeface="Calibri Light"/>
              </a:defRPr>
            </a:lvl1pPr>
          </a:lstStyle>
          <a:p>
            <a:r>
              <a:t>Texto del título</a:t>
            </a:r>
          </a:p>
        </p:txBody>
      </p:sp>
      <p:sp>
        <p:nvSpPr>
          <p:cNvPr id="179" name="Nivel de texto 1…"/>
          <p:cNvSpPr txBox="1">
            <a:spLocks noGrp="1"/>
          </p:cNvSpPr>
          <p:nvPr>
            <p:ph type="body" sz="half" idx="1"/>
          </p:nvPr>
        </p:nvSpPr>
        <p:spPr>
          <a:xfrm>
            <a:off x="3888051" y="988006"/>
            <a:ext cx="4629937" cy="4876494"/>
          </a:xfrm>
          <a:prstGeom prst="rect">
            <a:avLst/>
          </a:prstGeom>
        </p:spPr>
        <p:txBody>
          <a:bodyPr/>
          <a:lstStyle>
            <a:lvl1pPr marL="171464" indent="-171464" defTabSz="685857">
              <a:lnSpc>
                <a:spcPct val="90000"/>
              </a:lnSpc>
              <a:spcBef>
                <a:spcPts val="684"/>
              </a:spcBef>
            </a:lvl1pPr>
            <a:lvl2pPr marL="538888" indent="-195957" defTabSz="685857">
              <a:lnSpc>
                <a:spcPct val="90000"/>
              </a:lnSpc>
              <a:spcBef>
                <a:spcPts val="684"/>
              </a:spcBef>
              <a:buChar char="•"/>
            </a:lvl2pPr>
            <a:lvl3pPr defTabSz="685857">
              <a:lnSpc>
                <a:spcPct val="90000"/>
              </a:lnSpc>
              <a:spcBef>
                <a:spcPts val="684"/>
              </a:spcBef>
            </a:lvl3pPr>
            <a:lvl4pPr indent="-274343" defTabSz="685857">
              <a:lnSpc>
                <a:spcPct val="90000"/>
              </a:lnSpc>
              <a:spcBef>
                <a:spcPts val="684"/>
              </a:spcBef>
              <a:buChar char="•"/>
            </a:lvl4pPr>
            <a:lvl5pPr indent="-274341" defTabSz="685857">
              <a:lnSpc>
                <a:spcPct val="90000"/>
              </a:lnSpc>
              <a:spcBef>
                <a:spcPts val="684"/>
              </a:spcBef>
              <a:buChar char="•"/>
            </a:lvl5pPr>
          </a:lstStyle>
          <a:p>
            <a:r>
              <a:t>Nivel de texto 1</a:t>
            </a:r>
          </a:p>
          <a:p>
            <a:pPr lvl="1"/>
            <a:r>
              <a:t>Nivel de texto 2</a:t>
            </a:r>
          </a:p>
          <a:p>
            <a:pPr lvl="2"/>
            <a:r>
              <a:t>Nivel de texto 3</a:t>
            </a:r>
          </a:p>
          <a:p>
            <a:pPr lvl="3"/>
            <a:r>
              <a:t>Nivel de texto 4</a:t>
            </a:r>
          </a:p>
          <a:p>
            <a:pPr lvl="4"/>
            <a:r>
              <a:t>Nivel de texto 5</a:t>
            </a:r>
          </a:p>
        </p:txBody>
      </p:sp>
      <p:sp>
        <p:nvSpPr>
          <p:cNvPr id="180" name="Marcador de texto 3"/>
          <p:cNvSpPr>
            <a:spLocks noGrp="1"/>
          </p:cNvSpPr>
          <p:nvPr>
            <p:ph type="body" sz="quarter" idx="21"/>
          </p:nvPr>
        </p:nvSpPr>
        <p:spPr>
          <a:xfrm>
            <a:off x="629945" y="2058606"/>
            <a:ext cx="2949684" cy="3813840"/>
          </a:xfrm>
          <a:prstGeom prst="rect">
            <a:avLst/>
          </a:prstGeom>
        </p:spPr>
        <p:txBody>
          <a:bodyPr/>
          <a:lstStyle/>
          <a:p>
            <a:endParaRPr/>
          </a:p>
        </p:txBody>
      </p:sp>
      <p:sp>
        <p:nvSpPr>
          <p:cNvPr id="181"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1132848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88" name="Texto del título"/>
          <p:cNvSpPr txBox="1">
            <a:spLocks noGrp="1"/>
          </p:cNvSpPr>
          <p:nvPr>
            <p:ph type="title"/>
          </p:nvPr>
        </p:nvSpPr>
        <p:spPr>
          <a:xfrm>
            <a:off x="629947" y="457469"/>
            <a:ext cx="2949681" cy="1601142"/>
          </a:xfrm>
          <a:prstGeom prst="rect">
            <a:avLst/>
          </a:prstGeom>
        </p:spPr>
        <p:txBody>
          <a:bodyPr anchor="b"/>
          <a:lstStyle>
            <a:lvl1pPr algn="l" defTabSz="685857">
              <a:lnSpc>
                <a:spcPct val="90000"/>
              </a:lnSpc>
              <a:defRPr sz="2345">
                <a:latin typeface="Calibri Light"/>
                <a:ea typeface="Calibri Light"/>
                <a:cs typeface="Calibri Light"/>
                <a:sym typeface="Calibri Light"/>
              </a:defRPr>
            </a:lvl1pPr>
          </a:lstStyle>
          <a:p>
            <a:r>
              <a:t>Texto del título</a:t>
            </a:r>
          </a:p>
        </p:txBody>
      </p:sp>
      <p:sp>
        <p:nvSpPr>
          <p:cNvPr id="189" name="Marcador de posición de imagen 2"/>
          <p:cNvSpPr>
            <a:spLocks noGrp="1"/>
          </p:cNvSpPr>
          <p:nvPr>
            <p:ph type="pic" sz="half" idx="21"/>
          </p:nvPr>
        </p:nvSpPr>
        <p:spPr>
          <a:xfrm>
            <a:off x="3888051" y="988006"/>
            <a:ext cx="4629937" cy="4876494"/>
          </a:xfrm>
          <a:prstGeom prst="rect">
            <a:avLst/>
          </a:prstGeom>
        </p:spPr>
        <p:txBody>
          <a:bodyPr lIns="91439" tIns="45719" rIns="91439" bIns="45719">
            <a:noAutofit/>
          </a:bodyPr>
          <a:lstStyle/>
          <a:p>
            <a:endParaRPr/>
          </a:p>
        </p:txBody>
      </p:sp>
      <p:sp>
        <p:nvSpPr>
          <p:cNvPr id="190" name="Nivel de texto 1…"/>
          <p:cNvSpPr txBox="1">
            <a:spLocks noGrp="1"/>
          </p:cNvSpPr>
          <p:nvPr>
            <p:ph type="body" sz="quarter" idx="1"/>
          </p:nvPr>
        </p:nvSpPr>
        <p:spPr>
          <a:xfrm>
            <a:off x="629947" y="2058608"/>
            <a:ext cx="2949681" cy="3813836"/>
          </a:xfrm>
          <a:prstGeom prst="rect">
            <a:avLst/>
          </a:prstGeom>
        </p:spPr>
        <p:txBody>
          <a:bodyPr/>
          <a:lstStyle>
            <a:lvl1pPr marL="0" indent="0" defTabSz="685857">
              <a:lnSpc>
                <a:spcPct val="90000"/>
              </a:lnSpc>
              <a:spcBef>
                <a:spcPts val="684"/>
              </a:spcBef>
              <a:buSzTx/>
              <a:buFontTx/>
              <a:buNone/>
              <a:defRPr sz="1172"/>
            </a:lvl1pPr>
            <a:lvl2pPr marL="0" indent="0" defTabSz="685857">
              <a:lnSpc>
                <a:spcPct val="90000"/>
              </a:lnSpc>
              <a:spcBef>
                <a:spcPts val="684"/>
              </a:spcBef>
              <a:buSzTx/>
              <a:buFontTx/>
              <a:buNone/>
              <a:defRPr sz="1172"/>
            </a:lvl2pPr>
            <a:lvl3pPr marL="0" indent="0" defTabSz="685857">
              <a:lnSpc>
                <a:spcPct val="90000"/>
              </a:lnSpc>
              <a:spcBef>
                <a:spcPts val="684"/>
              </a:spcBef>
              <a:buSzTx/>
              <a:buFontTx/>
              <a:buNone/>
              <a:defRPr sz="1172"/>
            </a:lvl3pPr>
            <a:lvl4pPr marL="0" indent="0" defTabSz="685857">
              <a:lnSpc>
                <a:spcPct val="90000"/>
              </a:lnSpc>
              <a:spcBef>
                <a:spcPts val="684"/>
              </a:spcBef>
              <a:buSzTx/>
              <a:buFontTx/>
              <a:buNone/>
              <a:defRPr sz="1172"/>
            </a:lvl4pPr>
            <a:lvl5pPr marL="0" indent="0" defTabSz="685857">
              <a:lnSpc>
                <a:spcPct val="90000"/>
              </a:lnSpc>
              <a:spcBef>
                <a:spcPts val="684"/>
              </a:spcBef>
              <a:buSzTx/>
              <a:buFontTx/>
              <a:buNone/>
              <a:defRPr sz="1172"/>
            </a:lvl5pPr>
          </a:lstStyle>
          <a:p>
            <a:r>
              <a:t>Nivel de texto 1</a:t>
            </a:r>
          </a:p>
          <a:p>
            <a:pPr lvl="1"/>
            <a:r>
              <a:t>Nivel de texto 2</a:t>
            </a:r>
          </a:p>
          <a:p>
            <a:pPr lvl="2"/>
            <a:r>
              <a:t>Nivel de texto 3</a:t>
            </a:r>
          </a:p>
          <a:p>
            <a:pPr lvl="3"/>
            <a:r>
              <a:t>Nivel de texto 4</a:t>
            </a:r>
          </a:p>
          <a:p>
            <a:pPr lvl="4"/>
            <a:r>
              <a:t>Nivel de texto 5</a:t>
            </a:r>
          </a:p>
        </p:txBody>
      </p:sp>
      <p:sp>
        <p:nvSpPr>
          <p:cNvPr id="191" name="Número de diapositiva"/>
          <p:cNvSpPr txBox="1">
            <a:spLocks noGrp="1"/>
          </p:cNvSpPr>
          <p:nvPr>
            <p:ph type="sldNum" sz="quarter" idx="2"/>
          </p:nvPr>
        </p:nvSpPr>
        <p:spPr>
          <a:xfrm>
            <a:off x="8227297" y="6428948"/>
            <a:ext cx="289499" cy="22762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8952199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371210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89688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197429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162876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228583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D60661-160F-407B-A325-B15E78BA853E}" type="datetimeFigureOut">
              <a:rPr lang="es-CL" smtClean="0"/>
              <a:pPr/>
              <a:t>01-03-2023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E041F80-36E8-4844-871A-9C3DE83608D0}" type="slidenum">
              <a:rPr lang="es-CL" smtClean="0"/>
              <a:pPr/>
              <a:t>‹Nº›</a:t>
            </a:fld>
            <a:endParaRPr lang="es-CL"/>
          </a:p>
        </p:txBody>
      </p:sp>
    </p:spTree>
    <p:extLst>
      <p:ext uri="{BB962C8B-B14F-4D97-AF65-F5344CB8AC3E}">
        <p14:creationId xmlns:p14="http://schemas.microsoft.com/office/powerpoint/2010/main" val="29658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60661-160F-407B-A325-B15E78BA853E}" type="datetimeFigureOut">
              <a:rPr lang="es-CL" smtClean="0"/>
              <a:pPr/>
              <a:t>01-03-2023</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41F80-36E8-4844-871A-9C3DE83608D0}" type="slidenum">
              <a:rPr lang="es-CL" smtClean="0"/>
              <a:pPr/>
              <a:t>‹Nº›</a:t>
            </a:fld>
            <a:endParaRPr lang="es-CL"/>
          </a:p>
        </p:txBody>
      </p:sp>
    </p:spTree>
    <p:extLst>
      <p:ext uri="{BB962C8B-B14F-4D97-AF65-F5344CB8AC3E}">
        <p14:creationId xmlns:p14="http://schemas.microsoft.com/office/powerpoint/2010/main" val="39211249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57279" y="274801"/>
            <a:ext cx="8230998" cy="114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Texto del título</a:t>
            </a:r>
          </a:p>
        </p:txBody>
      </p:sp>
      <p:sp>
        <p:nvSpPr>
          <p:cNvPr id="3" name="Nivel de texto 1…"/>
          <p:cNvSpPr txBox="1">
            <a:spLocks noGrp="1"/>
          </p:cNvSpPr>
          <p:nvPr>
            <p:ph type="body" idx="1"/>
          </p:nvPr>
        </p:nvSpPr>
        <p:spPr>
          <a:xfrm>
            <a:off x="457279" y="1601139"/>
            <a:ext cx="8230998" cy="4528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398778" y="6428950"/>
            <a:ext cx="289499" cy="227622"/>
          </a:xfrm>
          <a:prstGeom prst="rect">
            <a:avLst/>
          </a:prstGeom>
          <a:ln w="12700">
            <a:miter lim="400000"/>
          </a:ln>
        </p:spPr>
        <p:txBody>
          <a:bodyPr wrap="none" lIns="45718" tIns="45718" rIns="45718" bIns="45718" anchor="ctr">
            <a:spAutoFit/>
          </a:bodyPr>
          <a:lstStyle>
            <a:lvl1pPr algn="r">
              <a:defRPr sz="879">
                <a:solidFill>
                  <a:srgbClr val="888888"/>
                </a:solidFill>
                <a:latin typeface="Arial"/>
                <a:ea typeface="Arial"/>
                <a:cs typeface="Arial"/>
                <a:sym typeface="Arial"/>
              </a:defRPr>
            </a:lvl1pPr>
          </a:lstStyle>
          <a:p>
            <a:fld id="{86CB4B4D-7CA3-9044-876B-883B54F8677D}" type="slidenum">
              <a:t>‹Nº›</a:t>
            </a:fld>
            <a:endParaRPr/>
          </a:p>
        </p:txBody>
      </p:sp>
    </p:spTree>
    <p:extLst>
      <p:ext uri="{BB962C8B-B14F-4D97-AF65-F5344CB8AC3E}">
        <p14:creationId xmlns:p14="http://schemas.microsoft.com/office/powerpoint/2010/main" val="545163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transition spd="med"/>
  <p:txStyles>
    <p:titleStyle>
      <a:lvl1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1pPr>
      <a:lvl2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2pPr>
      <a:lvl3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3pPr>
      <a:lvl4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4pPr>
      <a:lvl5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5pPr>
      <a:lvl6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6pPr>
      <a:lvl7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7pPr>
      <a:lvl8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8pPr>
      <a:lvl9pPr marL="0" marR="0" indent="0" algn="ctr" defTabSz="342928" rtl="0" latinLnBrk="0">
        <a:lnSpc>
          <a:spcPct val="100000"/>
        </a:lnSpc>
        <a:spcBef>
          <a:spcPts val="0"/>
        </a:spcBef>
        <a:spcAft>
          <a:spcPts val="0"/>
        </a:spcAft>
        <a:buClrTx/>
        <a:buSzTx/>
        <a:buFontTx/>
        <a:buNone/>
        <a:tabLst/>
        <a:defRPr sz="3224" b="0" i="0" u="none" strike="noStrike" cap="none" spc="0" baseline="0">
          <a:solidFill>
            <a:srgbClr val="000000"/>
          </a:solidFill>
          <a:uFillTx/>
          <a:latin typeface="+mn-lt"/>
          <a:ea typeface="+mn-ea"/>
          <a:cs typeface="+mn-cs"/>
          <a:sym typeface="Calibri"/>
        </a:defRPr>
      </a:lvl9pPr>
    </p:titleStyle>
    <p:bodyStyle>
      <a:lvl1pPr marL="257197" marR="0" indent="-257197"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1pPr>
      <a:lvl2pPr marL="587878" marR="0" indent="-244948"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2pPr>
      <a:lvl3pPr marL="914477" marR="0" indent="-228619"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3pPr>
      <a:lvl4pPr marL="1303131" marR="0" indent="-274344"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4pPr>
      <a:lvl5pPr marL="1646060" marR="0" indent="-274344"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5pPr>
      <a:lvl6pPr marL="1988989" marR="0" indent="-274341"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6pPr>
      <a:lvl7pPr marL="2331916" marR="0" indent="-274341"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7pPr>
      <a:lvl8pPr marL="2674847" marR="0" indent="-274341"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8pPr>
      <a:lvl9pPr marL="3017776" marR="0" indent="-274341" algn="l" defTabSz="342928" rtl="0" latinLnBrk="0">
        <a:lnSpc>
          <a:spcPct val="100000"/>
        </a:lnSpc>
        <a:spcBef>
          <a:spcPts val="488"/>
        </a:spcBef>
        <a:spcAft>
          <a:spcPts val="0"/>
        </a:spcAft>
        <a:buClrTx/>
        <a:buSzPct val="100000"/>
        <a:buFont typeface="Arial"/>
        <a:buChar char="•"/>
        <a:tabLst/>
        <a:defRPr sz="2345" b="0" i="0" u="none" strike="noStrike" cap="none" spc="0" baseline="0">
          <a:solidFill>
            <a:srgbClr val="000000"/>
          </a:solidFill>
          <a:uFillTx/>
          <a:latin typeface="+mn-lt"/>
          <a:ea typeface="+mn-ea"/>
          <a:cs typeface="+mn-cs"/>
          <a:sym typeface="Calibri"/>
        </a:defRPr>
      </a:lvl9pPr>
    </p:bodyStyle>
    <p:otherStyle>
      <a:lvl1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1pPr>
      <a:lvl2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2pPr>
      <a:lvl3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3pPr>
      <a:lvl4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4pPr>
      <a:lvl5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5pPr>
      <a:lvl6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6pPr>
      <a:lvl7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7pPr>
      <a:lvl8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8pPr>
      <a:lvl9pPr marL="0" marR="0" indent="0" algn="r" defTabSz="893277" rtl="0" latinLnBrk="0">
        <a:lnSpc>
          <a:spcPct val="100000"/>
        </a:lnSpc>
        <a:spcBef>
          <a:spcPts val="0"/>
        </a:spcBef>
        <a:spcAft>
          <a:spcPts val="0"/>
        </a:spcAft>
        <a:buClrTx/>
        <a:buSzTx/>
        <a:buFontTx/>
        <a:buNone/>
        <a:tabLst/>
        <a:defRPr sz="879"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dap.gob.cl/indap/qu%C3%A9-es-indap"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6.png"/><Relationship Id="rId2" Type="http://schemas.openxmlformats.org/officeDocument/2006/relationships/chart" Target="../charts/chart1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6.png"/><Relationship Id="rId2"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image" Target="../media/image6.png"/><Relationship Id="rId2" Type="http://schemas.openxmlformats.org/officeDocument/2006/relationships/chart" Target="../charts/chart2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dap.gob.cl/que-es-indap"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6.png"/><Relationship Id="rId2" Type="http://schemas.openxmlformats.org/officeDocument/2006/relationships/chart" Target="../charts/chart2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32.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7" Type="http://schemas.openxmlformats.org/officeDocument/2006/relationships/image" Target="../media/image6.png"/><Relationship Id="rId2" Type="http://schemas.openxmlformats.org/officeDocument/2006/relationships/chart" Target="../charts/chart3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36.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image" Target="../media/image6.png"/><Relationship Id="rId2" Type="http://schemas.openxmlformats.org/officeDocument/2006/relationships/chart" Target="../charts/chart3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39.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40.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image" Target="../media/image6.png"/><Relationship Id="rId2" Type="http://schemas.openxmlformats.org/officeDocument/2006/relationships/chart" Target="../charts/chart4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4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image" Target="../media/image6.png"/><Relationship Id="rId2" Type="http://schemas.openxmlformats.org/officeDocument/2006/relationships/chart" Target="../charts/chart4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47.xml"/></Relationships>
</file>

<file path=ppt/slides/_rels/slide4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7" Type="http://schemas.openxmlformats.org/officeDocument/2006/relationships/image" Target="../media/image6.png"/><Relationship Id="rId2" Type="http://schemas.openxmlformats.org/officeDocument/2006/relationships/chart" Target="../charts/chart4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5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52.xml"/></Relationships>
</file>

<file path=ppt/slides/_rels/slide52.xml.rels><?xml version="1.0" encoding="UTF-8" standalone="yes"?>
<Relationships xmlns="http://schemas.openxmlformats.org/package/2006/relationships"><Relationship Id="rId3" Type="http://schemas.openxmlformats.org/officeDocument/2006/relationships/chart" Target="../charts/chart54.xml"/><Relationship Id="rId7" Type="http://schemas.openxmlformats.org/officeDocument/2006/relationships/image" Target="../media/image6.png"/><Relationship Id="rId2" Type="http://schemas.openxmlformats.org/officeDocument/2006/relationships/chart" Target="../charts/chart5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55.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56.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image" Target="../media/image6.png"/><Relationship Id="rId2" Type="http://schemas.openxmlformats.org/officeDocument/2006/relationships/chart" Target="../charts/chart5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60.xml"/></Relationships>
</file>

<file path=ppt/slides/_rels/slide56.xml.rels><?xml version="1.0" encoding="UTF-8" standalone="yes"?>
<Relationships xmlns="http://schemas.openxmlformats.org/package/2006/relationships"><Relationship Id="rId3" Type="http://schemas.openxmlformats.org/officeDocument/2006/relationships/chart" Target="../charts/chart62.xml"/><Relationship Id="rId7" Type="http://schemas.openxmlformats.org/officeDocument/2006/relationships/image" Target="../media/image6.png"/><Relationship Id="rId2" Type="http://schemas.openxmlformats.org/officeDocument/2006/relationships/chart" Target="../charts/chart6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63.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64.xml"/></Relationships>
</file>

<file path=ppt/slides/_rels/slide58.xml.rels><?xml version="1.0" encoding="UTF-8" standalone="yes"?>
<Relationships xmlns="http://schemas.openxmlformats.org/package/2006/relationships"><Relationship Id="rId3" Type="http://schemas.openxmlformats.org/officeDocument/2006/relationships/chart" Target="../charts/chart66.xml"/><Relationship Id="rId7" Type="http://schemas.openxmlformats.org/officeDocument/2006/relationships/image" Target="../media/image6.png"/><Relationship Id="rId2" Type="http://schemas.openxmlformats.org/officeDocument/2006/relationships/chart" Target="../charts/chart6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6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6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chart" Target="../charts/chart70.xml"/><Relationship Id="rId7" Type="http://schemas.openxmlformats.org/officeDocument/2006/relationships/image" Target="../media/image6.png"/><Relationship Id="rId2" Type="http://schemas.openxmlformats.org/officeDocument/2006/relationships/chart" Target="../charts/chart6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71.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72.xml"/></Relationships>
</file>

<file path=ppt/slides/_rels/slide62.xml.rels><?xml version="1.0" encoding="UTF-8" standalone="yes"?>
<Relationships xmlns="http://schemas.openxmlformats.org/package/2006/relationships"><Relationship Id="rId3" Type="http://schemas.openxmlformats.org/officeDocument/2006/relationships/chart" Target="../charts/chart74.xml"/><Relationship Id="rId7" Type="http://schemas.openxmlformats.org/officeDocument/2006/relationships/image" Target="../media/image6.png"/><Relationship Id="rId2" Type="http://schemas.openxmlformats.org/officeDocument/2006/relationships/chart" Target="../charts/chart7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chart" Target="../charts/chart75.xml"/></Relationships>
</file>

<file path=ppt/slides/_rels/slide63.xml.rels><?xml version="1.0" encoding="UTF-8" standalone="yes"?>
<Relationships xmlns="http://schemas.openxmlformats.org/package/2006/relationships"><Relationship Id="rId3" Type="http://schemas.openxmlformats.org/officeDocument/2006/relationships/chart" Target="../charts/chart76.xml"/><Relationship Id="rId7"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8.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istemas.indap.cl/"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1.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2.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82.xml"/><Relationship Id="rId7" Type="http://schemas.openxmlformats.org/officeDocument/2006/relationships/image" Target="../media/image5.png"/><Relationship Id="rId2" Type="http://schemas.openxmlformats.org/officeDocument/2006/relationships/hyperlink" Target="https://sistemas.indap.cl/"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chart" Target="../charts/chart84.xml"/><Relationship Id="rId4" Type="http://schemas.openxmlformats.org/officeDocument/2006/relationships/chart" Target="../charts/chart83.xml"/></Relationships>
</file>

<file path=ppt/slides/_rels/slide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86.xml"/><Relationship Id="rId7" Type="http://schemas.openxmlformats.org/officeDocument/2006/relationships/image" Target="../media/image5.png"/><Relationship Id="rId2" Type="http://schemas.openxmlformats.org/officeDocument/2006/relationships/chart" Target="../charts/chart8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sistemas.indap.cl/" TargetMode="External"/><Relationship Id="rId4" Type="http://schemas.openxmlformats.org/officeDocument/2006/relationships/chart" Target="../charts/chart87.xml"/></Relationships>
</file>

<file path=ppt/slides/_rels/slide94.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n" descr="Imagen"/>
          <p:cNvPicPr>
            <a:picLocks noChangeAspect="1"/>
          </p:cNvPicPr>
          <p:nvPr/>
        </p:nvPicPr>
        <p:blipFill>
          <a:blip r:embed="rId2"/>
          <a:stretch>
            <a:fillRect/>
          </a:stretch>
        </p:blipFill>
        <p:spPr>
          <a:xfrm>
            <a:off x="-167560" y="0"/>
            <a:ext cx="9726204" cy="6938859"/>
          </a:xfrm>
          <a:prstGeom prst="rect">
            <a:avLst/>
          </a:prstGeom>
          <a:ln w="12700">
            <a:miter lim="400000"/>
          </a:ln>
        </p:spPr>
      </p:pic>
      <p:pic>
        <p:nvPicPr>
          <p:cNvPr id="201" name="Imagen" descr="Imagen"/>
          <p:cNvPicPr>
            <a:picLocks noChangeAspect="1"/>
          </p:cNvPicPr>
          <p:nvPr/>
        </p:nvPicPr>
        <p:blipFill>
          <a:blip r:embed="rId3"/>
          <a:stretch>
            <a:fillRect/>
          </a:stretch>
        </p:blipFill>
        <p:spPr>
          <a:xfrm>
            <a:off x="109303" y="620688"/>
            <a:ext cx="8926945" cy="5688632"/>
          </a:xfrm>
          <a:prstGeom prst="rect">
            <a:avLst/>
          </a:prstGeom>
          <a:ln w="12700">
            <a:miter lim="400000"/>
          </a:ln>
        </p:spPr>
      </p:pic>
      <p:pic>
        <p:nvPicPr>
          <p:cNvPr id="202"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sp>
        <p:nvSpPr>
          <p:cNvPr id="203" name="Texto"/>
          <p:cNvSpPr txBox="1"/>
          <p:nvPr/>
        </p:nvSpPr>
        <p:spPr>
          <a:xfrm>
            <a:off x="2298312" y="4331139"/>
            <a:ext cx="138288" cy="216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663" tIns="44663" rIns="44663" bIns="44663">
            <a:spAutoFit/>
          </a:bodyPr>
          <a:lstStyle>
            <a:lvl1pPr algn="ctr">
              <a:lnSpc>
                <a:spcPct val="60000"/>
              </a:lnSpc>
              <a:spcBef>
                <a:spcPts val="1000"/>
              </a:spcBef>
              <a:defRPr sz="1400">
                <a:solidFill>
                  <a:srgbClr val="0070C0"/>
                </a:solidFill>
                <a:latin typeface="Arial"/>
                <a:ea typeface="Arial"/>
                <a:cs typeface="Arial"/>
                <a:sym typeface="Arial"/>
              </a:defRPr>
            </a:lvl1pPr>
          </a:lstStyle>
          <a:p>
            <a:pPr marL="0" marR="0" lvl="0" indent="0" algn="ctr" defTabSz="893277" rtl="0" eaLnBrk="1" fontAlgn="auto" latinLnBrk="0" hangingPunct="0">
              <a:lnSpc>
                <a:spcPct val="60000"/>
              </a:lnSpc>
              <a:spcBef>
                <a:spcPts val="977"/>
              </a:spcBef>
              <a:spcAft>
                <a:spcPts val="0"/>
              </a:spcAft>
              <a:buClrTx/>
              <a:buSzTx/>
              <a:buFontTx/>
              <a:buNone/>
              <a:tabLst/>
              <a:defRPr/>
            </a:pPr>
            <a:r>
              <a:rPr kumimoji="0" sz="1368" b="0" i="0" u="none" strike="noStrike" kern="0" cap="none" spc="0" normalizeH="0" baseline="0" noProof="0">
                <a:ln>
                  <a:noFill/>
                </a:ln>
                <a:solidFill>
                  <a:srgbClr val="0070C0"/>
                </a:solidFill>
                <a:effectLst/>
                <a:uLnTx/>
                <a:uFillTx/>
                <a:latin typeface="Arial"/>
                <a:cs typeface="Arial"/>
                <a:sym typeface="Arial"/>
              </a:rPr>
              <a:t> </a:t>
            </a:r>
          </a:p>
        </p:txBody>
      </p:sp>
      <p:pic>
        <p:nvPicPr>
          <p:cNvPr id="205" name="LOGO INDAP 60 AÑOS COLOR.png" descr="LOGO INDAP 60 AÑOS COLOR.png"/>
          <p:cNvPicPr>
            <a:picLocks noChangeAspect="1"/>
          </p:cNvPicPr>
          <p:nvPr/>
        </p:nvPicPr>
        <p:blipFill>
          <a:blip r:embed="rId5"/>
          <a:stretch>
            <a:fillRect/>
          </a:stretch>
        </p:blipFill>
        <p:spPr>
          <a:xfrm>
            <a:off x="441329" y="1175183"/>
            <a:ext cx="2923527" cy="789087"/>
          </a:xfrm>
          <a:prstGeom prst="rect">
            <a:avLst/>
          </a:prstGeom>
          <a:ln w="12700">
            <a:miter lim="400000"/>
          </a:ln>
        </p:spPr>
      </p:pic>
      <p:sp>
        <p:nvSpPr>
          <p:cNvPr id="206" name="Introducción al desarrollo rural, la sustentabilidad y el cambio climático"/>
          <p:cNvSpPr txBox="1"/>
          <p:nvPr/>
        </p:nvSpPr>
        <p:spPr>
          <a:xfrm>
            <a:off x="1084036" y="3074513"/>
            <a:ext cx="6864879" cy="691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663" tIns="44663" rIns="44663" bIns="44663">
            <a:spAutoFit/>
          </a:bodyPr>
          <a:lstStyle/>
          <a:p>
            <a:pPr marL="0" marR="0" lvl="0" indent="0" algn="ctr" defTabSz="893277" rtl="0" eaLnBrk="1" fontAlgn="auto" latinLnBrk="0" hangingPunct="0">
              <a:lnSpc>
                <a:spcPct val="100000"/>
              </a:lnSpc>
              <a:spcBef>
                <a:spcPts val="0"/>
              </a:spcBef>
              <a:spcAft>
                <a:spcPts val="0"/>
              </a:spcAft>
              <a:buClrTx/>
              <a:buSzTx/>
              <a:buFontTx/>
              <a:buNone/>
              <a:tabLst/>
              <a:defRPr sz="2000" b="1" cap="all">
                <a:solidFill>
                  <a:srgbClr val="0070C0"/>
                </a:solidFill>
                <a:latin typeface="Arial"/>
                <a:ea typeface="Arial"/>
                <a:cs typeface="Arial"/>
                <a:sym typeface="Arial"/>
              </a:defRPr>
            </a:pPr>
            <a:r>
              <a:rPr kumimoji="0" lang="es-ES" sz="1954" b="1" i="0" u="none" strike="noStrike" kern="0" cap="all" spc="0" normalizeH="0" baseline="0" noProof="0" dirty="0" smtClean="0">
                <a:ln>
                  <a:noFill/>
                </a:ln>
                <a:solidFill>
                  <a:srgbClr val="0070C0"/>
                </a:solidFill>
                <a:effectLst/>
                <a:uLnTx/>
                <a:uFillTx/>
                <a:latin typeface="Arial"/>
                <a:cs typeface="Arial"/>
                <a:sym typeface="Arial"/>
              </a:rPr>
              <a:t>INDAP EN CIFRAS</a:t>
            </a:r>
          </a:p>
          <a:p>
            <a:pPr marL="0" marR="0" lvl="0" indent="0" algn="ctr" defTabSz="893277" rtl="0" eaLnBrk="1" fontAlgn="auto" latinLnBrk="0" hangingPunct="0">
              <a:lnSpc>
                <a:spcPct val="100000"/>
              </a:lnSpc>
              <a:spcBef>
                <a:spcPts val="0"/>
              </a:spcBef>
              <a:spcAft>
                <a:spcPts val="0"/>
              </a:spcAft>
              <a:buClrTx/>
              <a:buSzTx/>
              <a:buFontTx/>
              <a:buNone/>
              <a:tabLst/>
              <a:defRPr sz="2000" b="1" cap="all">
                <a:solidFill>
                  <a:srgbClr val="0070C0"/>
                </a:solidFill>
                <a:latin typeface="Arial"/>
                <a:ea typeface="Arial"/>
                <a:cs typeface="Arial"/>
                <a:sym typeface="Arial"/>
              </a:defRPr>
            </a:pPr>
            <a:r>
              <a:rPr kumimoji="0" lang="es-ES" sz="1954" b="1" i="0" u="none" strike="noStrike" kern="0" cap="all" spc="0" normalizeH="0" baseline="0" noProof="0" dirty="0" smtClean="0">
                <a:ln>
                  <a:noFill/>
                </a:ln>
                <a:solidFill>
                  <a:srgbClr val="0070C0"/>
                </a:solidFill>
                <a:effectLst/>
                <a:uLnTx/>
                <a:uFillTx/>
                <a:latin typeface="Arial"/>
                <a:cs typeface="Arial"/>
                <a:sym typeface="Arial"/>
              </a:rPr>
              <a:t>2022</a:t>
            </a:r>
            <a:endParaRPr kumimoji="0" sz="1954" b="1" i="0" u="none" strike="noStrike" kern="0" cap="all" spc="0" normalizeH="0" baseline="0" noProof="0" dirty="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34330942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116632"/>
            <a:ext cx="6984776" cy="838377"/>
          </a:xfrm>
        </p:spPr>
        <p:txBody>
          <a:bodyPr>
            <a:normAutofit/>
          </a:bodyPr>
          <a:lstStyle/>
          <a:p>
            <a:r>
              <a:rPr lang="es-CL" sz="2800" dirty="0">
                <a:solidFill>
                  <a:srgbClr val="333333"/>
                </a:solidFill>
                <a:latin typeface="+mn-lt"/>
              </a:rPr>
              <a:t>Estructura Organizacional</a:t>
            </a:r>
            <a:endParaRPr lang="es-CL" sz="2800" dirty="0">
              <a:latin typeface="+mn-lt"/>
            </a:endParaRPr>
          </a:p>
        </p:txBody>
      </p:sp>
      <p:sp>
        <p:nvSpPr>
          <p:cNvPr id="3" name="Marcador de contenido 4"/>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L" sz="1800"/>
              <a:t> </a:t>
            </a:r>
            <a:endParaRPr lang="es-CL">
              <a:solidFill>
                <a:srgbClr val="333333"/>
              </a:solidFill>
              <a:latin typeface="Berlin Sans FB" panose="020E0602020502020306" pitchFamily="34" charset="0"/>
            </a:endParaRPr>
          </a:p>
          <a:p>
            <a:pPr marL="0" indent="0">
              <a:buFont typeface="Arial" panose="020B0604020202020204" pitchFamily="34" charset="0"/>
              <a:buNone/>
            </a:pPr>
            <a:endParaRPr lang="es-CL" sz="2000" b="1">
              <a:latin typeface="Arial Rounded MT Bold" panose="020F0704030504030204" pitchFamily="34" charset="0"/>
            </a:endParaRPr>
          </a:p>
          <a:p>
            <a:pPr marL="0" indent="0" algn="just">
              <a:buFont typeface="Arial" panose="020B0604020202020204" pitchFamily="34" charset="0"/>
              <a:buNone/>
            </a:pPr>
            <a:r>
              <a:rPr lang="es-CL" sz="1800"/>
              <a:t> </a:t>
            </a:r>
          </a:p>
          <a:p>
            <a:pPr marL="0" indent="0">
              <a:buFont typeface="Arial" panose="020B0604020202020204" pitchFamily="34" charset="0"/>
              <a:buNone/>
            </a:pPr>
            <a:endParaRPr lang="es-CL" sz="1800" dirty="0"/>
          </a:p>
        </p:txBody>
      </p:sp>
      <p:pic>
        <p:nvPicPr>
          <p:cNvPr id="4" name="Imagen 3"/>
          <p:cNvPicPr>
            <a:picLocks noChangeAspect="1"/>
          </p:cNvPicPr>
          <p:nvPr/>
        </p:nvPicPr>
        <p:blipFill>
          <a:blip r:embed="rId2"/>
          <a:stretch>
            <a:fillRect/>
          </a:stretch>
        </p:blipFill>
        <p:spPr>
          <a:xfrm>
            <a:off x="0" y="1340768"/>
            <a:ext cx="9144000" cy="4762806"/>
          </a:xfrm>
          <a:prstGeom prst="rect">
            <a:avLst/>
          </a:prstGeom>
        </p:spPr>
      </p:pic>
      <p:grpSp>
        <p:nvGrpSpPr>
          <p:cNvPr id="5" name="Grupo 4"/>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7"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55089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429262" y="1400071"/>
            <a:ext cx="8229600" cy="8958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800" dirty="0"/>
              <a:t>Respecto a la contratación e indemnización del </a:t>
            </a:r>
            <a:r>
              <a:rPr lang="es-CL" sz="1800" b="1" dirty="0"/>
              <a:t>Seguro Ovino, </a:t>
            </a:r>
            <a:r>
              <a:rPr lang="es-CL" sz="1800" dirty="0"/>
              <a:t>durante el 2022, se cursaron 105 indemnizaciones por un monto total de M$ 8.768.-</a:t>
            </a:r>
          </a:p>
          <a:p>
            <a:pPr marL="0" indent="0">
              <a:buFont typeface="Arial" panose="020B0604020202020204" pitchFamily="34" charset="0"/>
              <a:buNone/>
            </a:pPr>
            <a:endParaRPr lang="es-CL" sz="1800" b="1" dirty="0"/>
          </a:p>
        </p:txBody>
      </p:sp>
      <p:sp>
        <p:nvSpPr>
          <p:cNvPr id="4" name="CuadroTexto 3"/>
          <p:cNvSpPr txBox="1"/>
          <p:nvPr/>
        </p:nvSpPr>
        <p:spPr>
          <a:xfrm>
            <a:off x="323528" y="6570321"/>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División de Asistencia Financiera, 31 de diciembre del 2022.</a:t>
            </a:r>
          </a:p>
        </p:txBody>
      </p:sp>
      <p:graphicFrame>
        <p:nvGraphicFramePr>
          <p:cNvPr id="6" name="Tabla 5"/>
          <p:cNvGraphicFramePr>
            <a:graphicFrameLocks noGrp="1"/>
          </p:cNvGraphicFramePr>
          <p:nvPr>
            <p:extLst>
              <p:ext uri="{D42A27DB-BD31-4B8C-83A1-F6EECF244321}">
                <p14:modId xmlns:p14="http://schemas.microsoft.com/office/powerpoint/2010/main" val="960168111"/>
              </p:ext>
            </p:extLst>
          </p:nvPr>
        </p:nvGraphicFramePr>
        <p:xfrm>
          <a:off x="1496062" y="2295936"/>
          <a:ext cx="6096000" cy="348926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s-ES_tradnl" sz="1300" dirty="0"/>
                        <a:t>Región</a:t>
                      </a:r>
                      <a:endParaRPr lang="es-ES_tradnl" sz="1300" b="1" dirty="0"/>
                    </a:p>
                  </a:txBody>
                  <a:tcPr/>
                </a:tc>
                <a:tc>
                  <a:txBody>
                    <a:bodyPr/>
                    <a:lstStyle/>
                    <a:p>
                      <a:pPr algn="ctr"/>
                      <a:r>
                        <a:rPr lang="es-ES_tradnl" sz="1300" dirty="0"/>
                        <a:t>Nº Pólizas </a:t>
                      </a:r>
                      <a:endParaRPr lang="es-ES_tradnl" sz="1300" b="1" dirty="0"/>
                    </a:p>
                  </a:txBody>
                  <a:tcPr/>
                </a:tc>
                <a:tc>
                  <a:txBody>
                    <a:bodyPr/>
                    <a:lstStyle/>
                    <a:p>
                      <a:pPr algn="ctr"/>
                      <a:r>
                        <a:rPr lang="es-ES_tradnl" sz="1300" dirty="0"/>
                        <a:t>Monto Indemnizaciones (M$)</a:t>
                      </a:r>
                      <a:endParaRPr lang="es-ES_tradnl" sz="1300" b="1" dirty="0"/>
                    </a:p>
                  </a:txBody>
                  <a:tcPr/>
                </a:tc>
                <a:extLst>
                  <a:ext uri="{0D108BD9-81ED-4DB2-BD59-A6C34878D82A}">
                    <a16:rowId xmlns:a16="http://schemas.microsoft.com/office/drawing/2014/main" val="10000"/>
                  </a:ext>
                </a:extLst>
              </a:tr>
              <a:tr h="268741">
                <a:tc>
                  <a:txBody>
                    <a:bodyPr/>
                    <a:lstStyle/>
                    <a:p>
                      <a:pPr algn="ctr">
                        <a:lnSpc>
                          <a:spcPct val="115000"/>
                        </a:lnSpc>
                        <a:spcAft>
                          <a:spcPts val="0"/>
                        </a:spcAft>
                      </a:pPr>
                      <a:r>
                        <a:rPr lang="es-419" sz="1400" dirty="0">
                          <a:effectLst/>
                          <a:latin typeface="+mn-lt"/>
                          <a:ea typeface="Times New Roman" panose="02020603050405020304" pitchFamily="18" charset="0"/>
                          <a:cs typeface="Times New Roman" panose="02020603050405020304" pitchFamily="18" charset="0"/>
                        </a:rPr>
                        <a:t>METROPOLITANA</a:t>
                      </a: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71940000"/>
                  </a:ext>
                </a:extLst>
              </a:tr>
              <a:tr h="268741">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L.B. O’HIGGINS</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123613">
                <a:tc>
                  <a:txBody>
                    <a:bodyPr/>
                    <a:lstStyle/>
                    <a:p>
                      <a:pPr algn="ctr">
                        <a:lnSpc>
                          <a:spcPct val="115000"/>
                        </a:lnSpc>
                        <a:spcAft>
                          <a:spcPts val="0"/>
                        </a:spcAft>
                      </a:pPr>
                      <a:r>
                        <a:rPr lang="es-419" sz="1400" dirty="0">
                          <a:effectLst/>
                          <a:latin typeface="+mn-lt"/>
                          <a:ea typeface="Times New Roman" panose="02020603050405020304" pitchFamily="18" charset="0"/>
                          <a:cs typeface="Times New Roman" panose="02020603050405020304" pitchFamily="18" charset="0"/>
                        </a:rPr>
                        <a:t>MAULE</a:t>
                      </a: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6045951"/>
                  </a:ext>
                </a:extLst>
              </a:tr>
              <a:tr h="123613">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ÑUBLE</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66761">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BIO-BIO</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15070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ARAUCANIA</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1.413</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7833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RIOS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8936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LAGOS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4.365</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24091">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AYSEN</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24091">
                <a:tc>
                  <a:txBody>
                    <a:bodyPr/>
                    <a:lstStyle/>
                    <a:p>
                      <a:pPr algn="ctr">
                        <a:lnSpc>
                          <a:spcPct val="115000"/>
                        </a:lnSpc>
                        <a:spcAft>
                          <a:spcPts val="0"/>
                        </a:spcAft>
                      </a:pPr>
                      <a:r>
                        <a:rPr lang="es-419" sz="1400" dirty="0">
                          <a:effectLst/>
                          <a:latin typeface="+mn-lt"/>
                          <a:ea typeface="Times New Roman" panose="02020603050405020304" pitchFamily="18" charset="0"/>
                          <a:cs typeface="Times New Roman" panose="02020603050405020304" pitchFamily="18" charset="0"/>
                        </a:rPr>
                        <a:t>MAGALLANES</a:t>
                      </a: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833189"/>
                  </a:ext>
                </a:extLst>
              </a:tr>
              <a:tr h="208344">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TOTAL</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8.768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
        <p:nvSpPr>
          <p:cNvPr id="7" name="Título 1"/>
          <p:cNvSpPr txBox="1">
            <a:spLocks/>
          </p:cNvSpPr>
          <p:nvPr/>
        </p:nvSpPr>
        <p:spPr>
          <a:xfrm>
            <a:off x="1016758" y="293340"/>
            <a:ext cx="767004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a:solidFill>
                  <a:srgbClr val="333333"/>
                </a:solidFill>
                <a:latin typeface="+mn-lt"/>
                <a:ea typeface="+mn-ea"/>
                <a:cs typeface="+mn-cs"/>
              </a:rPr>
              <a:t>Programas de Seguros </a:t>
            </a:r>
            <a:r>
              <a:rPr lang="es-CL" sz="2800">
                <a:latin typeface="+mn-lt"/>
              </a:rPr>
              <a:t/>
            </a:r>
            <a:br>
              <a:rPr lang="es-CL" sz="2800">
                <a:latin typeface="+mn-lt"/>
              </a:rPr>
            </a:br>
            <a:endParaRPr lang="es-CL" sz="2800" dirty="0">
              <a:latin typeface="+mn-lt"/>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72356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609600" y="1394807"/>
            <a:ext cx="8229600" cy="10518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1800" dirty="0"/>
              <a:t>Respecto a la contratación e indemnización del </a:t>
            </a:r>
            <a:r>
              <a:rPr lang="es-CL" sz="1800" b="1" dirty="0"/>
              <a:t>Seguro Apícola, </a:t>
            </a:r>
            <a:r>
              <a:rPr lang="es-CL" sz="1800" dirty="0"/>
              <a:t>durante el 2022, se cursaron 618 indemnizaciones por un monto total de M$ 502.707.-</a:t>
            </a:r>
          </a:p>
        </p:txBody>
      </p:sp>
      <p:sp>
        <p:nvSpPr>
          <p:cNvPr id="3" name="CuadroTexto 2"/>
          <p:cNvSpPr txBox="1"/>
          <p:nvPr/>
        </p:nvSpPr>
        <p:spPr>
          <a:xfrm>
            <a:off x="283568" y="6575323"/>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División de Asistencia Financiera, 31 de diciembre del 2022.</a:t>
            </a:r>
          </a:p>
        </p:txBody>
      </p:sp>
      <p:graphicFrame>
        <p:nvGraphicFramePr>
          <p:cNvPr id="6" name="Tabla 5"/>
          <p:cNvGraphicFramePr>
            <a:graphicFrameLocks noGrp="1"/>
          </p:cNvGraphicFramePr>
          <p:nvPr>
            <p:extLst>
              <p:ext uri="{D42A27DB-BD31-4B8C-83A1-F6EECF244321}">
                <p14:modId xmlns:p14="http://schemas.microsoft.com/office/powerpoint/2010/main" val="1539487286"/>
              </p:ext>
            </p:extLst>
          </p:nvPr>
        </p:nvGraphicFramePr>
        <p:xfrm>
          <a:off x="1676400" y="2204864"/>
          <a:ext cx="6096000" cy="3698902"/>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s-ES_tradnl" sz="1400" dirty="0">
                          <a:latin typeface="+mn-lt"/>
                        </a:rPr>
                        <a:t>Región</a:t>
                      </a:r>
                      <a:endParaRPr lang="es-ES_tradnl" sz="1400" b="1" dirty="0">
                        <a:latin typeface="+mn-lt"/>
                      </a:endParaRPr>
                    </a:p>
                  </a:txBody>
                  <a:tcPr/>
                </a:tc>
                <a:tc>
                  <a:txBody>
                    <a:bodyPr/>
                    <a:lstStyle/>
                    <a:p>
                      <a:pPr algn="ctr"/>
                      <a:r>
                        <a:rPr lang="es-ES_tradnl" sz="1400" dirty="0">
                          <a:latin typeface="+mn-lt"/>
                        </a:rPr>
                        <a:t>Nº Pólizas </a:t>
                      </a:r>
                      <a:endParaRPr lang="es-ES_tradnl" sz="1400" b="1" dirty="0">
                        <a:latin typeface="+mn-lt"/>
                      </a:endParaRPr>
                    </a:p>
                  </a:txBody>
                  <a:tcPr/>
                </a:tc>
                <a:tc>
                  <a:txBody>
                    <a:bodyPr/>
                    <a:lstStyle/>
                    <a:p>
                      <a:pPr algn="ctr"/>
                      <a:r>
                        <a:rPr lang="es-ES_tradnl" sz="1400" dirty="0">
                          <a:latin typeface="+mn-lt"/>
                        </a:rPr>
                        <a:t>Monto Indemnizaciones (M$)</a:t>
                      </a:r>
                      <a:endParaRPr lang="es-ES_tradnl" sz="1400" b="1" dirty="0">
                        <a:latin typeface="+mn-lt"/>
                      </a:endParaRPr>
                    </a:p>
                  </a:txBody>
                  <a:tcPr/>
                </a:tc>
                <a:extLst>
                  <a:ext uri="{0D108BD9-81ED-4DB2-BD59-A6C34878D82A}">
                    <a16:rowId xmlns:a16="http://schemas.microsoft.com/office/drawing/2014/main" val="10000"/>
                  </a:ext>
                </a:extLst>
              </a:tr>
              <a:tr h="275976">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COQUIMBO</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6.641</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7597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VALPARAISO</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148.257</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7597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METROPOLITANA</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19.708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7597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L.B. O’HIGGINS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93.729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76726">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MAULE</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168.154</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7672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ÑUBLE</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28.630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27672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BIO-BIO</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9.693</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15070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ARAUCANIA</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19.460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315228">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RIOS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6.013</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315228">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LAGOS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370840">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TOTAL</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502.707</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bl>
          </a:graphicData>
        </a:graphic>
      </p:graphicFrame>
      <p:sp>
        <p:nvSpPr>
          <p:cNvPr id="7" name="Título 1"/>
          <p:cNvSpPr txBox="1">
            <a:spLocks/>
          </p:cNvSpPr>
          <p:nvPr/>
        </p:nvSpPr>
        <p:spPr>
          <a:xfrm>
            <a:off x="1016758" y="293340"/>
            <a:ext cx="767004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a:solidFill>
                  <a:srgbClr val="333333"/>
                </a:solidFill>
                <a:latin typeface="+mn-lt"/>
                <a:ea typeface="+mn-ea"/>
                <a:cs typeface="+mn-cs"/>
              </a:rPr>
              <a:t>Programas de Seguros </a:t>
            </a:r>
            <a:r>
              <a:rPr lang="es-CL" sz="2800">
                <a:latin typeface="+mn-lt"/>
              </a:rPr>
              <a:t/>
            </a:r>
            <a:br>
              <a:rPr lang="es-CL" sz="2800">
                <a:latin typeface="+mn-lt"/>
              </a:rPr>
            </a:br>
            <a:endParaRPr lang="es-CL" sz="2800" dirty="0">
              <a:latin typeface="+mn-lt"/>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43958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6"/>
          <p:cNvSpPr txBox="1">
            <a:spLocks/>
          </p:cNvSpPr>
          <p:nvPr/>
        </p:nvSpPr>
        <p:spPr>
          <a:xfrm>
            <a:off x="329495" y="1221550"/>
            <a:ext cx="8357305" cy="525370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L" sz="1400">
                <a:solidFill>
                  <a:srgbClr val="4D4D4D"/>
                </a:solidFill>
              </a:rPr>
              <a:t>Alimentación animal por prolongado déficit hídrico en: Aysén, La Araucanía, Los Lagos.</a:t>
            </a:r>
          </a:p>
          <a:p>
            <a:pPr algn="just"/>
            <a:r>
              <a:rPr lang="es-CL" sz="1400">
                <a:solidFill>
                  <a:srgbClr val="4D4D4D"/>
                </a:solidFill>
              </a:rPr>
              <a:t>Alimentación animal por prolongado déficit hídrico e impedimento de acceso a veranadas en: Coquimbo.</a:t>
            </a:r>
          </a:p>
          <a:p>
            <a:pPr algn="just"/>
            <a:r>
              <a:rPr lang="es-CL" sz="1400">
                <a:solidFill>
                  <a:srgbClr val="4D4D4D"/>
                </a:solidFill>
              </a:rPr>
              <a:t>Alimentación animal  y apícola por prolongado déficit hídrico en: Coquimbo, Valparaíso, Metropolitana, O’Higgins y Maule. </a:t>
            </a:r>
          </a:p>
          <a:p>
            <a:pPr algn="just"/>
            <a:r>
              <a:rPr lang="es-ES" sz="1400">
                <a:solidFill>
                  <a:srgbClr val="4D4D4D"/>
                </a:solidFill>
              </a:rPr>
              <a:t>Manejos técnico-productivos, agronómicos y culturales por lluvias extemporáneas en: Valparaíso, Metropolitana, Libertador Bernardo O´Higgins, Maule y Ñuble.</a:t>
            </a:r>
          </a:p>
          <a:p>
            <a:pPr algn="just"/>
            <a:r>
              <a:rPr lang="es-ES" sz="1400">
                <a:solidFill>
                  <a:srgbClr val="4D4D4D"/>
                </a:solidFill>
              </a:rPr>
              <a:t>Rehabilitación productiva por lluvias extemporáneas en: Maule, Ñuble y Biobío.</a:t>
            </a:r>
          </a:p>
          <a:p>
            <a:pPr algn="just"/>
            <a:r>
              <a:rPr lang="es-ES" sz="1400">
                <a:solidFill>
                  <a:srgbClr val="4D4D4D"/>
                </a:solidFill>
              </a:rPr>
              <a:t>Rehabilitación productiva por incendios forestales en: Valparaíso, Biobío,  Araucanía  y los Rios.</a:t>
            </a:r>
          </a:p>
          <a:p>
            <a:pPr algn="just"/>
            <a:r>
              <a:rPr lang="es-ES" sz="1400">
                <a:solidFill>
                  <a:srgbClr val="4D4D4D"/>
                </a:solidFill>
              </a:rPr>
              <a:t>Manejos técnico-productivos, agronómicos y culturales por incidencia de plaga Drosophila suzukii (Matsumura) en: Maule y Ñuble.</a:t>
            </a:r>
          </a:p>
          <a:p>
            <a:pPr algn="just"/>
            <a:r>
              <a:rPr lang="es-ES" sz="1400">
                <a:solidFill>
                  <a:srgbClr val="4D4D4D"/>
                </a:solidFill>
              </a:rPr>
              <a:t>Rehabilitación productiva de infraestructura dañada por evento de lluvias extemporáneas en: Antofagasta, Valparaíso, O’Higgins y Biobío.</a:t>
            </a:r>
          </a:p>
          <a:p>
            <a:pPr algn="just"/>
            <a:r>
              <a:rPr lang="es-ES" sz="1400">
                <a:solidFill>
                  <a:srgbClr val="4D4D4D"/>
                </a:solidFill>
              </a:rPr>
              <a:t>Alimentación animal por evento de nevazón en comuna de Alto Biobío, región del Biobío.</a:t>
            </a:r>
          </a:p>
          <a:p>
            <a:pPr algn="just"/>
            <a:r>
              <a:rPr lang="es-ES" sz="1400">
                <a:solidFill>
                  <a:srgbClr val="4D4D4D"/>
                </a:solidFill>
              </a:rPr>
              <a:t>Alimentación animal y rehabilitación productiva consecuencia de la ocurrencia de frente de fuertes lluvias, viento e inundaciones en Araucanía.</a:t>
            </a:r>
          </a:p>
          <a:p>
            <a:pPr algn="just"/>
            <a:r>
              <a:rPr lang="es-ES" sz="1400">
                <a:solidFill>
                  <a:srgbClr val="4D4D4D"/>
                </a:solidFill>
              </a:rPr>
              <a:t>Rehabilitación productiva por crisis sanitaria rubro flores y alimentación animal por evento de nevazón en comuna de Alto Biobío, región del Biobío.</a:t>
            </a:r>
          </a:p>
          <a:p>
            <a:pPr algn="just"/>
            <a:r>
              <a:rPr lang="es-ES" sz="1400">
                <a:solidFill>
                  <a:srgbClr val="4D4D4D"/>
                </a:solidFill>
              </a:rPr>
              <a:t>Rehabilitación productiva por evento de remoción en masa consecuencia de frente de fuertes lluvias, viento e inundaciones en: Los Ríos.</a:t>
            </a:r>
          </a:p>
          <a:p>
            <a:pPr algn="just"/>
            <a:r>
              <a:rPr lang="es-ES" sz="1400">
                <a:solidFill>
                  <a:srgbClr val="4D4D4D"/>
                </a:solidFill>
              </a:rPr>
              <a:t>Rehabilitación productiva por frente de fuertes lluvias, viento e inundaciones en:  Araucanía.</a:t>
            </a:r>
          </a:p>
          <a:p>
            <a:pPr algn="just"/>
            <a:r>
              <a:rPr lang="es-ES" sz="1400">
                <a:solidFill>
                  <a:srgbClr val="4D4D4D"/>
                </a:solidFill>
              </a:rPr>
              <a:t>Rehabilitación productiva por bajas temperaturas y heladas en: Coquimbo.</a:t>
            </a:r>
          </a:p>
          <a:p>
            <a:endParaRPr lang="es-CL" sz="1600" dirty="0">
              <a:solidFill>
                <a:srgbClr val="4D4D4D"/>
              </a:solidFill>
            </a:endParaRPr>
          </a:p>
        </p:txBody>
      </p:sp>
      <p:sp>
        <p:nvSpPr>
          <p:cNvPr id="3" name="CuadroTexto 2"/>
          <p:cNvSpPr txBox="1"/>
          <p:nvPr/>
        </p:nvSpPr>
        <p:spPr>
          <a:xfrm>
            <a:off x="329495" y="6538912"/>
            <a:ext cx="6408712" cy="246221"/>
          </a:xfrm>
          <a:prstGeom prst="rect">
            <a:avLst/>
          </a:prstGeom>
          <a:noFill/>
        </p:spPr>
        <p:txBody>
          <a:bodyPr wrap="square" rtlCol="0">
            <a:spAutoFit/>
          </a:bodyPr>
          <a:lstStyle/>
          <a:p>
            <a:r>
              <a:rPr lang="es-CL" sz="1000" b="1" i="1" dirty="0">
                <a:solidFill>
                  <a:srgbClr val="4D4D4D"/>
                </a:solidFill>
                <a:ea typeface="MS PGothic" pitchFamily="34" charset="-128"/>
              </a:rPr>
              <a:t>Fuente: </a:t>
            </a:r>
            <a:r>
              <a:rPr lang="es-CL" sz="1000" i="1" dirty="0">
                <a:solidFill>
                  <a:srgbClr val="4D4D4D"/>
                </a:solidFill>
                <a:ea typeface="MS PGothic" pitchFamily="34" charset="-128"/>
              </a:rPr>
              <a:t>Sistema de Emergencia, sistema de tesorería, </a:t>
            </a:r>
            <a:r>
              <a:rPr lang="es-CL" sz="1000" dirty="0">
                <a:solidFill>
                  <a:srgbClr val="4D4D4D"/>
                </a:solidFill>
              </a:rPr>
              <a:t>31 de diciembre del 2021.</a:t>
            </a:r>
          </a:p>
        </p:txBody>
      </p:sp>
      <p:sp>
        <p:nvSpPr>
          <p:cNvPr id="5" name="Título 1"/>
          <p:cNvSpPr>
            <a:spLocks noGrp="1"/>
          </p:cNvSpPr>
          <p:nvPr>
            <p:ph type="title"/>
          </p:nvPr>
        </p:nvSpPr>
        <p:spPr>
          <a:xfrm>
            <a:off x="439393" y="223503"/>
            <a:ext cx="8229600" cy="1143000"/>
          </a:xfrm>
        </p:spPr>
        <p:txBody>
          <a:bodyPr vert="horz" lIns="91440" tIns="45720" rIns="91440" bIns="45720" rtlCol="0" anchor="ctr">
            <a:noAutofit/>
          </a:bodyPr>
          <a:lstStyle/>
          <a:p>
            <a:pPr algn="ctr"/>
            <a:r>
              <a:rPr lang="es-CL" sz="2800" dirty="0">
                <a:solidFill>
                  <a:srgbClr val="333333"/>
                </a:solidFill>
                <a:latin typeface="+mn-lt"/>
                <a:ea typeface="+mn-ea"/>
                <a:cs typeface="+mn-cs"/>
              </a:rPr>
              <a:t>Emergencias</a:t>
            </a:r>
            <a:br>
              <a:rPr lang="es-CL" sz="2800" dirty="0">
                <a:solidFill>
                  <a:srgbClr val="333333"/>
                </a:solidFill>
                <a:latin typeface="+mn-lt"/>
                <a:ea typeface="+mn-ea"/>
                <a:cs typeface="+mn-cs"/>
              </a:rPr>
            </a:br>
            <a:endParaRPr lang="es-CL" sz="2800" dirty="0">
              <a:solidFill>
                <a:srgbClr val="333333"/>
              </a:solidFill>
              <a:latin typeface="+mn-lt"/>
              <a:ea typeface="+mn-ea"/>
              <a:cs typeface="+mn-cs"/>
            </a:endParaRPr>
          </a:p>
        </p:txBody>
      </p:sp>
      <p:grpSp>
        <p:nvGrpSpPr>
          <p:cNvPr id="6" name="Grupo 5"/>
          <p:cNvGrpSpPr/>
          <p:nvPr/>
        </p:nvGrpSpPr>
        <p:grpSpPr>
          <a:xfrm>
            <a:off x="109303" y="188640"/>
            <a:ext cx="8926945" cy="6383790"/>
            <a:chOff x="109303" y="776216"/>
            <a:chExt cx="8926945" cy="5087725"/>
          </a:xfrm>
        </p:grpSpPr>
        <p:pic>
          <p:nvPicPr>
            <p:cNvPr id="7"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523777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6"/>
          <p:cNvSpPr txBox="1">
            <a:spLocks/>
          </p:cNvSpPr>
          <p:nvPr/>
        </p:nvSpPr>
        <p:spPr>
          <a:xfrm>
            <a:off x="532419" y="1084566"/>
            <a:ext cx="8229600" cy="48812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s-ES_tradnl" sz="1600" dirty="0">
                <a:solidFill>
                  <a:srgbClr val="4D4D4D"/>
                </a:solidFill>
              </a:rPr>
              <a:t>El presupuesto asignado y ejecutado por región producto de emergencias agrícolas durante el 2022 fue de:</a:t>
            </a:r>
            <a:endParaRPr lang="es-ES_tradnl" sz="1800" dirty="0">
              <a:solidFill>
                <a:srgbClr val="4D4D4D"/>
              </a:solidFill>
            </a:endParaRPr>
          </a:p>
        </p:txBody>
      </p:sp>
      <p:sp>
        <p:nvSpPr>
          <p:cNvPr id="3" name="CuadroTexto 2"/>
          <p:cNvSpPr txBox="1"/>
          <p:nvPr/>
        </p:nvSpPr>
        <p:spPr>
          <a:xfrm>
            <a:off x="185948" y="6531425"/>
            <a:ext cx="640871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Sistema de Emergencia, sistema de tesorería, </a:t>
            </a:r>
            <a:r>
              <a:rPr lang="es-CL" sz="1200" dirty="0">
                <a:solidFill>
                  <a:srgbClr val="4D4D4D"/>
                </a:solidFill>
              </a:rPr>
              <a:t>31 de diciembre del 2022.</a:t>
            </a:r>
            <a:endParaRPr lang="es-CL" sz="1200" i="1" dirty="0">
              <a:solidFill>
                <a:srgbClr val="4D4D4D"/>
              </a:solidFill>
              <a:ea typeface="MS PGothic" pitchFamily="34" charset="-128"/>
            </a:endParaRPr>
          </a:p>
        </p:txBody>
      </p:sp>
      <p:graphicFrame>
        <p:nvGraphicFramePr>
          <p:cNvPr id="6" name="Tabla 5"/>
          <p:cNvGraphicFramePr>
            <a:graphicFrameLocks noGrp="1"/>
          </p:cNvGraphicFramePr>
          <p:nvPr>
            <p:extLst>
              <p:ext uri="{D42A27DB-BD31-4B8C-83A1-F6EECF244321}">
                <p14:modId xmlns:p14="http://schemas.microsoft.com/office/powerpoint/2010/main" val="3952477994"/>
              </p:ext>
            </p:extLst>
          </p:nvPr>
        </p:nvGraphicFramePr>
        <p:xfrm>
          <a:off x="554181" y="1719423"/>
          <a:ext cx="8000024" cy="4392485"/>
        </p:xfrm>
        <a:graphic>
          <a:graphicData uri="http://schemas.openxmlformats.org/drawingml/2006/table">
            <a:tbl>
              <a:tblPr firstRow="1" firstCol="1" bandRow="1">
                <a:tableStyleId>{5C22544A-7EE6-4342-B048-85BDC9FD1C3A}</a:tableStyleId>
              </a:tblPr>
              <a:tblGrid>
                <a:gridCol w="1000003">
                  <a:extLst>
                    <a:ext uri="{9D8B030D-6E8A-4147-A177-3AD203B41FA5}">
                      <a16:colId xmlns:a16="http://schemas.microsoft.com/office/drawing/2014/main" val="508718765"/>
                    </a:ext>
                  </a:extLst>
                </a:gridCol>
                <a:gridCol w="1000003">
                  <a:extLst>
                    <a:ext uri="{9D8B030D-6E8A-4147-A177-3AD203B41FA5}">
                      <a16:colId xmlns:a16="http://schemas.microsoft.com/office/drawing/2014/main" val="81665198"/>
                    </a:ext>
                  </a:extLst>
                </a:gridCol>
                <a:gridCol w="1000003">
                  <a:extLst>
                    <a:ext uri="{9D8B030D-6E8A-4147-A177-3AD203B41FA5}">
                      <a16:colId xmlns:a16="http://schemas.microsoft.com/office/drawing/2014/main" val="3825887298"/>
                    </a:ext>
                  </a:extLst>
                </a:gridCol>
                <a:gridCol w="1000003">
                  <a:extLst>
                    <a:ext uri="{9D8B030D-6E8A-4147-A177-3AD203B41FA5}">
                      <a16:colId xmlns:a16="http://schemas.microsoft.com/office/drawing/2014/main" val="4249349874"/>
                    </a:ext>
                  </a:extLst>
                </a:gridCol>
                <a:gridCol w="1000003">
                  <a:extLst>
                    <a:ext uri="{9D8B030D-6E8A-4147-A177-3AD203B41FA5}">
                      <a16:colId xmlns:a16="http://schemas.microsoft.com/office/drawing/2014/main" val="2263641485"/>
                    </a:ext>
                  </a:extLst>
                </a:gridCol>
                <a:gridCol w="1000003">
                  <a:extLst>
                    <a:ext uri="{9D8B030D-6E8A-4147-A177-3AD203B41FA5}">
                      <a16:colId xmlns:a16="http://schemas.microsoft.com/office/drawing/2014/main" val="39447147"/>
                    </a:ext>
                  </a:extLst>
                </a:gridCol>
                <a:gridCol w="1000003">
                  <a:extLst>
                    <a:ext uri="{9D8B030D-6E8A-4147-A177-3AD203B41FA5}">
                      <a16:colId xmlns:a16="http://schemas.microsoft.com/office/drawing/2014/main" val="1422540804"/>
                    </a:ext>
                  </a:extLst>
                </a:gridCol>
                <a:gridCol w="1000003">
                  <a:extLst>
                    <a:ext uri="{9D8B030D-6E8A-4147-A177-3AD203B41FA5}">
                      <a16:colId xmlns:a16="http://schemas.microsoft.com/office/drawing/2014/main" val="3003992457"/>
                    </a:ext>
                  </a:extLst>
                </a:gridCol>
              </a:tblGrid>
              <a:tr h="292755">
                <a:tc gridSpan="4">
                  <a:txBody>
                    <a:bodyPr/>
                    <a:lstStyle/>
                    <a:p>
                      <a:pPr algn="ctr">
                        <a:lnSpc>
                          <a:spcPct val="107000"/>
                        </a:lnSpc>
                        <a:spcAft>
                          <a:spcPts val="0"/>
                        </a:spcAft>
                      </a:pPr>
                      <a:r>
                        <a:rPr lang="es-CL" sz="800" dirty="0">
                          <a:effectLst/>
                        </a:rPr>
                        <a:t>PRESUPUESTO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s-CL" sz="800" dirty="0">
                          <a:effectLst/>
                        </a:rPr>
                        <a:t> INDICADORES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818531"/>
                  </a:ext>
                </a:extLst>
              </a:tr>
              <a:tr h="491828">
                <a:tc>
                  <a:txBody>
                    <a:bodyPr/>
                    <a:lstStyle/>
                    <a:p>
                      <a:pPr>
                        <a:lnSpc>
                          <a:spcPct val="107000"/>
                        </a:lnSpc>
                        <a:spcAft>
                          <a:spcPts val="0"/>
                        </a:spcAft>
                      </a:pPr>
                      <a:r>
                        <a:rPr lang="es-CL" sz="800" b="1">
                          <a:effectLst/>
                        </a:rPr>
                        <a:t>Región</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a:effectLst/>
                        </a:rPr>
                        <a:t>Recursos Presupuestados (M$)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a:effectLst/>
                        </a:rPr>
                        <a:t>Recursos Ejecutados (M$)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a:effectLst/>
                        </a:rPr>
                        <a:t>Recursos Ejecutados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a:effectLst/>
                        </a:rPr>
                        <a:t>Número Usuarios Totales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a:effectLst/>
                        </a:rPr>
                        <a:t>N° Usuarias Femenino</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a:effectLst/>
                        </a:rPr>
                        <a:t>N° Usuarios Masculino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dirty="0">
                          <a:effectLst/>
                        </a:rPr>
                        <a:t>Persona Jurídica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825475"/>
                  </a:ext>
                </a:extLst>
              </a:tr>
              <a:tr h="200439">
                <a:tc>
                  <a:txBody>
                    <a:bodyPr/>
                    <a:lstStyle/>
                    <a:p>
                      <a:pPr>
                        <a:lnSpc>
                          <a:spcPct val="107000"/>
                        </a:lnSpc>
                        <a:spcAft>
                          <a:spcPts val="0"/>
                        </a:spcAft>
                      </a:pPr>
                      <a:r>
                        <a:rPr lang="es-CL" sz="800">
                          <a:effectLst/>
                        </a:rPr>
                        <a:t>Arica y Parinacota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108,340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108,340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5961586"/>
                  </a:ext>
                </a:extLst>
              </a:tr>
              <a:tr h="200439">
                <a:tc>
                  <a:txBody>
                    <a:bodyPr/>
                    <a:lstStyle/>
                    <a:p>
                      <a:pPr>
                        <a:lnSpc>
                          <a:spcPct val="107000"/>
                        </a:lnSpc>
                        <a:spcAft>
                          <a:spcPts val="0"/>
                        </a:spcAft>
                      </a:pPr>
                      <a:r>
                        <a:rPr lang="es-CL" sz="800">
                          <a:effectLst/>
                        </a:rPr>
                        <a:t>Tarapacá</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96,345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96,345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20644836"/>
                  </a:ext>
                </a:extLst>
              </a:tr>
              <a:tr h="200439">
                <a:tc>
                  <a:txBody>
                    <a:bodyPr/>
                    <a:lstStyle/>
                    <a:p>
                      <a:pPr>
                        <a:lnSpc>
                          <a:spcPct val="107000"/>
                        </a:lnSpc>
                        <a:spcAft>
                          <a:spcPts val="0"/>
                        </a:spcAft>
                      </a:pPr>
                      <a:r>
                        <a:rPr lang="es-CL" sz="800">
                          <a:effectLst/>
                        </a:rPr>
                        <a:t>Antofagasta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93,775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93,775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4112827"/>
                  </a:ext>
                </a:extLst>
              </a:tr>
              <a:tr h="200439">
                <a:tc>
                  <a:txBody>
                    <a:bodyPr/>
                    <a:lstStyle/>
                    <a:p>
                      <a:pPr>
                        <a:lnSpc>
                          <a:spcPct val="107000"/>
                        </a:lnSpc>
                        <a:spcAft>
                          <a:spcPts val="0"/>
                        </a:spcAft>
                      </a:pPr>
                      <a:r>
                        <a:rPr lang="es-CL" sz="800">
                          <a:effectLst/>
                        </a:rPr>
                        <a:t>Atacama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227,011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227,011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30516061"/>
                  </a:ext>
                </a:extLst>
              </a:tr>
              <a:tr h="200439">
                <a:tc>
                  <a:txBody>
                    <a:bodyPr/>
                    <a:lstStyle/>
                    <a:p>
                      <a:pPr>
                        <a:lnSpc>
                          <a:spcPct val="107000"/>
                        </a:lnSpc>
                        <a:spcAft>
                          <a:spcPts val="0"/>
                        </a:spcAft>
                      </a:pPr>
                      <a:r>
                        <a:rPr lang="es-CL" sz="800">
                          <a:effectLst/>
                        </a:rPr>
                        <a:t>Coquimbo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1,608,125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1,607,369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6,723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9242403"/>
                  </a:ext>
                </a:extLst>
              </a:tr>
              <a:tr h="200439">
                <a:tc>
                  <a:txBody>
                    <a:bodyPr/>
                    <a:lstStyle/>
                    <a:p>
                      <a:pPr>
                        <a:lnSpc>
                          <a:spcPct val="107000"/>
                        </a:lnSpc>
                        <a:spcAft>
                          <a:spcPts val="0"/>
                        </a:spcAft>
                      </a:pPr>
                      <a:r>
                        <a:rPr lang="es-CL" sz="800">
                          <a:effectLst/>
                        </a:rPr>
                        <a:t>Valparaíso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1,054,573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1,054,573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3,331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5119978"/>
                  </a:ext>
                </a:extLst>
              </a:tr>
              <a:tr h="200439">
                <a:tc>
                  <a:txBody>
                    <a:bodyPr/>
                    <a:lstStyle/>
                    <a:p>
                      <a:pPr>
                        <a:lnSpc>
                          <a:spcPct val="107000"/>
                        </a:lnSpc>
                        <a:spcAft>
                          <a:spcPts val="0"/>
                        </a:spcAft>
                      </a:pPr>
                      <a:r>
                        <a:rPr lang="es-CL" sz="800">
                          <a:effectLst/>
                        </a:rPr>
                        <a:t>Metropolitana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1,045,263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1,045,063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3,339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2450525"/>
                  </a:ext>
                </a:extLst>
              </a:tr>
              <a:tr h="200439">
                <a:tc>
                  <a:txBody>
                    <a:bodyPr/>
                    <a:lstStyle/>
                    <a:p>
                      <a:pPr>
                        <a:lnSpc>
                          <a:spcPct val="107000"/>
                        </a:lnSpc>
                        <a:spcAft>
                          <a:spcPts val="0"/>
                        </a:spcAft>
                      </a:pPr>
                      <a:r>
                        <a:rPr lang="es-CL" sz="800">
                          <a:effectLst/>
                        </a:rPr>
                        <a:t>O´Higgins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2,908,593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2,906,578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7,005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4,891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3176984"/>
                  </a:ext>
                </a:extLst>
              </a:tr>
              <a:tr h="200439">
                <a:tc>
                  <a:txBody>
                    <a:bodyPr/>
                    <a:lstStyle/>
                    <a:p>
                      <a:pPr>
                        <a:lnSpc>
                          <a:spcPct val="107000"/>
                        </a:lnSpc>
                        <a:spcAft>
                          <a:spcPts val="0"/>
                        </a:spcAft>
                      </a:pPr>
                      <a:r>
                        <a:rPr lang="es-CL" sz="800">
                          <a:effectLst/>
                        </a:rPr>
                        <a:t>Maule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4,762,745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4,755,158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11,594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7,338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0603760"/>
                  </a:ext>
                </a:extLst>
              </a:tr>
              <a:tr h="200439">
                <a:tc>
                  <a:txBody>
                    <a:bodyPr/>
                    <a:lstStyle/>
                    <a:p>
                      <a:pPr>
                        <a:lnSpc>
                          <a:spcPct val="107000"/>
                        </a:lnSpc>
                        <a:spcAft>
                          <a:spcPts val="0"/>
                        </a:spcAft>
                      </a:pPr>
                      <a:r>
                        <a:rPr lang="es-CL" sz="800">
                          <a:effectLst/>
                        </a:rPr>
                        <a:t>Ñuble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4,027,280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4,025,881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9,963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61780132"/>
                  </a:ext>
                </a:extLst>
              </a:tr>
              <a:tr h="200439">
                <a:tc>
                  <a:txBody>
                    <a:bodyPr/>
                    <a:lstStyle/>
                    <a:p>
                      <a:pPr>
                        <a:lnSpc>
                          <a:spcPct val="107000"/>
                        </a:lnSpc>
                        <a:spcAft>
                          <a:spcPts val="0"/>
                        </a:spcAft>
                      </a:pPr>
                      <a:r>
                        <a:rPr lang="es-CL" sz="800">
                          <a:effectLst/>
                        </a:rPr>
                        <a:t>Bio Bío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2,830,804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2,830,743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11,291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5,901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5,390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1415170"/>
                  </a:ext>
                </a:extLst>
              </a:tr>
              <a:tr h="200439">
                <a:tc>
                  <a:txBody>
                    <a:bodyPr/>
                    <a:lstStyle/>
                    <a:p>
                      <a:pPr>
                        <a:lnSpc>
                          <a:spcPct val="107000"/>
                        </a:lnSpc>
                        <a:spcAft>
                          <a:spcPts val="0"/>
                        </a:spcAft>
                      </a:pPr>
                      <a:r>
                        <a:rPr lang="es-CL" sz="800">
                          <a:effectLst/>
                        </a:rPr>
                        <a:t>Araucanía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6,923,814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6,879,258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27,072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13,382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13,685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7803014"/>
                  </a:ext>
                </a:extLst>
              </a:tr>
              <a:tr h="200439">
                <a:tc>
                  <a:txBody>
                    <a:bodyPr/>
                    <a:lstStyle/>
                    <a:p>
                      <a:pPr>
                        <a:lnSpc>
                          <a:spcPct val="107000"/>
                        </a:lnSpc>
                        <a:spcAft>
                          <a:spcPts val="0"/>
                        </a:spcAft>
                      </a:pPr>
                      <a:r>
                        <a:rPr lang="es-CL" sz="800">
                          <a:effectLst/>
                        </a:rPr>
                        <a:t>Los Ríos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1,585,236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1,423,577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6,993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2,877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13747290"/>
                  </a:ext>
                </a:extLst>
              </a:tr>
              <a:tr h="200439">
                <a:tc>
                  <a:txBody>
                    <a:bodyPr/>
                    <a:lstStyle/>
                    <a:p>
                      <a:pPr>
                        <a:lnSpc>
                          <a:spcPct val="107000"/>
                        </a:lnSpc>
                        <a:spcAft>
                          <a:spcPts val="0"/>
                        </a:spcAft>
                      </a:pPr>
                      <a:r>
                        <a:rPr lang="es-CL" sz="800">
                          <a:effectLst/>
                        </a:rPr>
                        <a:t>Los Lagos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2,443,922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2,443,117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13,409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7,610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5,799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2018765"/>
                  </a:ext>
                </a:extLst>
              </a:tr>
              <a:tr h="200439">
                <a:tc>
                  <a:txBody>
                    <a:bodyPr/>
                    <a:lstStyle/>
                    <a:p>
                      <a:pPr>
                        <a:lnSpc>
                          <a:spcPct val="107000"/>
                        </a:lnSpc>
                        <a:spcAft>
                          <a:spcPts val="0"/>
                        </a:spcAft>
                      </a:pPr>
                      <a:r>
                        <a:rPr lang="es-CL" sz="800">
                          <a:effectLst/>
                        </a:rPr>
                        <a:t>Aysén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566,408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565,710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a:effectLst/>
                        </a:rPr>
                        <a:t>1,723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768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2369728"/>
                  </a:ext>
                </a:extLst>
              </a:tr>
              <a:tr h="200439">
                <a:tc>
                  <a:txBody>
                    <a:bodyPr/>
                    <a:lstStyle/>
                    <a:p>
                      <a:pPr>
                        <a:lnSpc>
                          <a:spcPct val="107000"/>
                        </a:lnSpc>
                        <a:spcAft>
                          <a:spcPts val="0"/>
                        </a:spcAft>
                      </a:pPr>
                      <a:r>
                        <a:rPr lang="es-CL" sz="800">
                          <a:effectLst/>
                        </a:rPr>
                        <a:t>Magallanes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34,453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34,453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06226226"/>
                  </a:ext>
                </a:extLst>
              </a:tr>
              <a:tr h="200439">
                <a:tc>
                  <a:txBody>
                    <a:bodyPr/>
                    <a:lstStyle/>
                    <a:p>
                      <a:pPr>
                        <a:lnSpc>
                          <a:spcPct val="107000"/>
                        </a:lnSpc>
                        <a:spcAft>
                          <a:spcPts val="0"/>
                        </a:spcAft>
                      </a:pPr>
                      <a:r>
                        <a:rPr lang="es-CL" sz="800">
                          <a:effectLst/>
                        </a:rPr>
                        <a:t>Nivel Central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102,321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3840708"/>
                  </a:ext>
                </a:extLst>
              </a:tr>
              <a:tr h="200439">
                <a:tc>
                  <a:txBody>
                    <a:bodyPr/>
                    <a:lstStyle/>
                    <a:p>
                      <a:pPr>
                        <a:lnSpc>
                          <a:spcPct val="107000"/>
                        </a:lnSpc>
                        <a:spcAft>
                          <a:spcPts val="0"/>
                        </a:spcAft>
                      </a:pPr>
                      <a:r>
                        <a:rPr lang="es-CL" sz="800" b="1" dirty="0">
                          <a:effectLst/>
                        </a:rPr>
                        <a:t>Total general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dirty="0">
                          <a:effectLst/>
                        </a:rPr>
                        <a:t>30,419,008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b="1" dirty="0">
                          <a:effectLst/>
                        </a:rPr>
                        <a:t>30,107,016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b="1" dirty="0">
                          <a:effectLst/>
                        </a:rPr>
                        <a:t>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800" b="1" dirty="0">
                          <a:effectLst/>
                        </a:rPr>
                        <a:t>106,851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dirty="0">
                          <a:effectLst/>
                        </a:rPr>
                        <a:t>49,420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dirty="0">
                          <a:effectLst/>
                        </a:rPr>
                        <a:t>57,419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800" b="1"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2666349"/>
                  </a:ext>
                </a:extLst>
              </a:tr>
            </a:tbl>
          </a:graphicData>
        </a:graphic>
      </p:graphicFrame>
      <p:sp>
        <p:nvSpPr>
          <p:cNvPr id="7" name="Título 1"/>
          <p:cNvSpPr txBox="1">
            <a:spLocks/>
          </p:cNvSpPr>
          <p:nvPr/>
        </p:nvSpPr>
        <p:spPr>
          <a:xfrm>
            <a:off x="439393" y="223503"/>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a:solidFill>
                  <a:srgbClr val="333333"/>
                </a:solidFill>
                <a:latin typeface="+mn-lt"/>
                <a:ea typeface="+mn-ea"/>
                <a:cs typeface="+mn-cs"/>
              </a:rPr>
              <a:t>Emergencias</a:t>
            </a:r>
            <a:br>
              <a:rPr lang="es-CL" sz="2800">
                <a:solidFill>
                  <a:srgbClr val="333333"/>
                </a:solidFill>
                <a:latin typeface="+mn-lt"/>
                <a:ea typeface="+mn-ea"/>
                <a:cs typeface="+mn-cs"/>
              </a:rPr>
            </a:br>
            <a:endParaRPr lang="es-CL" sz="2800" dirty="0">
              <a:solidFill>
                <a:srgbClr val="333333"/>
              </a:solidFill>
              <a:latin typeface="+mn-lt"/>
              <a:ea typeface="+mn-ea"/>
              <a:cs typeface="+mn-cs"/>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95137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6"/>
          <p:cNvSpPr txBox="1">
            <a:spLocks/>
          </p:cNvSpPr>
          <p:nvPr/>
        </p:nvSpPr>
        <p:spPr>
          <a:xfrm>
            <a:off x="532419" y="1306286"/>
            <a:ext cx="8229600" cy="46595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s-ES_tradnl" sz="1600" dirty="0">
                <a:solidFill>
                  <a:srgbClr val="4D4D4D"/>
                </a:solidFill>
              </a:rPr>
              <a:t>Respecto a la distribución por región de la atención de usuarios por emergencias agrícolas, durante el 2022 se ve reflejada en el siguiente grafico:</a:t>
            </a:r>
            <a:endParaRPr lang="es-ES_tradnl" sz="1800" dirty="0">
              <a:solidFill>
                <a:srgbClr val="4D4D4D"/>
              </a:solidFill>
            </a:endParaRPr>
          </a:p>
        </p:txBody>
      </p:sp>
      <p:sp>
        <p:nvSpPr>
          <p:cNvPr id="3" name="CuadroTexto 2"/>
          <p:cNvSpPr txBox="1"/>
          <p:nvPr/>
        </p:nvSpPr>
        <p:spPr>
          <a:xfrm>
            <a:off x="185948" y="6531425"/>
            <a:ext cx="640871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Sistema de Emergencia, sistema de tesorería, </a:t>
            </a:r>
            <a:r>
              <a:rPr lang="es-CL" sz="1200" dirty="0">
                <a:solidFill>
                  <a:srgbClr val="4D4D4D"/>
                </a:solidFill>
              </a:rPr>
              <a:t>31 de diciembre del 2022.</a:t>
            </a:r>
            <a:endParaRPr lang="es-CL" sz="1200" i="1" dirty="0">
              <a:solidFill>
                <a:srgbClr val="4D4D4D"/>
              </a:solidFill>
              <a:ea typeface="MS PGothic" pitchFamily="34" charset="-128"/>
            </a:endParaRPr>
          </a:p>
        </p:txBody>
      </p:sp>
      <p:graphicFrame>
        <p:nvGraphicFramePr>
          <p:cNvPr id="7" name="Gráfico 6"/>
          <p:cNvGraphicFramePr/>
          <p:nvPr>
            <p:extLst>
              <p:ext uri="{D42A27DB-BD31-4B8C-83A1-F6EECF244321}">
                <p14:modId xmlns:p14="http://schemas.microsoft.com/office/powerpoint/2010/main" val="2113411779"/>
              </p:ext>
            </p:extLst>
          </p:nvPr>
        </p:nvGraphicFramePr>
        <p:xfrm>
          <a:off x="3131840" y="2492896"/>
          <a:ext cx="1815450" cy="9313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1147116357"/>
              </p:ext>
            </p:extLst>
          </p:nvPr>
        </p:nvGraphicFramePr>
        <p:xfrm>
          <a:off x="532419" y="2060848"/>
          <a:ext cx="8229600" cy="4030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ítulo 1"/>
          <p:cNvSpPr>
            <a:spLocks noGrp="1"/>
          </p:cNvSpPr>
          <p:nvPr>
            <p:ph type="title"/>
          </p:nvPr>
        </p:nvSpPr>
        <p:spPr>
          <a:xfrm>
            <a:off x="439393" y="223503"/>
            <a:ext cx="8229600" cy="1143000"/>
          </a:xfrm>
        </p:spPr>
        <p:txBody>
          <a:bodyPr vert="horz" lIns="91440" tIns="45720" rIns="91440" bIns="45720" rtlCol="0" anchor="ctr">
            <a:noAutofit/>
          </a:bodyPr>
          <a:lstStyle/>
          <a:p>
            <a:pPr algn="ctr"/>
            <a:r>
              <a:rPr lang="es-CL" sz="2800" dirty="0">
                <a:solidFill>
                  <a:srgbClr val="333333"/>
                </a:solidFill>
                <a:latin typeface="+mn-lt"/>
                <a:ea typeface="+mn-ea"/>
                <a:cs typeface="+mn-cs"/>
              </a:rPr>
              <a:t>Emergencias</a:t>
            </a:r>
            <a:br>
              <a:rPr lang="es-CL" sz="2800" dirty="0">
                <a:solidFill>
                  <a:srgbClr val="333333"/>
                </a:solidFill>
                <a:latin typeface="+mn-lt"/>
                <a:ea typeface="+mn-ea"/>
                <a:cs typeface="+mn-cs"/>
              </a:rPr>
            </a:br>
            <a:endParaRPr lang="es-CL" sz="2800" dirty="0">
              <a:solidFill>
                <a:srgbClr val="333333"/>
              </a:solidFill>
              <a:latin typeface="+mn-lt"/>
              <a:ea typeface="+mn-ea"/>
              <a:cs typeface="+mn-cs"/>
            </a:endParaRPr>
          </a:p>
        </p:txBody>
      </p:sp>
      <p:grpSp>
        <p:nvGrpSpPr>
          <p:cNvPr id="8" name="Grupo 7"/>
          <p:cNvGrpSpPr/>
          <p:nvPr/>
        </p:nvGrpSpPr>
        <p:grpSpPr>
          <a:xfrm>
            <a:off x="109303" y="188640"/>
            <a:ext cx="8926945" cy="6383790"/>
            <a:chOff x="109303" y="776216"/>
            <a:chExt cx="8926945" cy="5087725"/>
          </a:xfrm>
        </p:grpSpPr>
        <p:pic>
          <p:nvPicPr>
            <p:cNvPr id="11"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2"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3"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0497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4400" dirty="0"/>
              <a:t> </a:t>
            </a:r>
          </a:p>
          <a:p>
            <a:pPr marL="0" indent="0" algn="ctr">
              <a:buFont typeface="Arial" panose="020B0604020202020204" pitchFamily="34" charset="0"/>
              <a:buNone/>
            </a:pPr>
            <a:r>
              <a:rPr lang="es-CL" dirty="0"/>
              <a:t>Evolución del Presupuesto 2010-2022</a:t>
            </a:r>
          </a:p>
        </p:txBody>
      </p:sp>
      <p:grpSp>
        <p:nvGrpSpPr>
          <p:cNvPr id="3" name="Grupo 2"/>
          <p:cNvGrpSpPr/>
          <p:nvPr/>
        </p:nvGrpSpPr>
        <p:grpSpPr>
          <a:xfrm>
            <a:off x="109303" y="188640"/>
            <a:ext cx="8926945" cy="6383790"/>
            <a:chOff x="109303" y="776216"/>
            <a:chExt cx="8926945" cy="5087725"/>
          </a:xfrm>
        </p:grpSpPr>
        <p:pic>
          <p:nvPicPr>
            <p:cNvPr id="4"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5"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6"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30588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p:spPr>
        <p:txBody>
          <a:bodyPr>
            <a:normAutofit/>
          </a:bodyPr>
          <a:lstStyle/>
          <a:p>
            <a:pPr algn="l"/>
            <a:r>
              <a:rPr lang="es-CL" sz="2000" dirty="0"/>
              <a:t/>
            </a:r>
            <a:br>
              <a:rPr lang="es-CL" sz="2000" dirty="0"/>
            </a:br>
            <a:r>
              <a:rPr lang="es-CL" sz="2000" dirty="0"/>
              <a:t/>
            </a:r>
            <a:br>
              <a:rPr lang="es-CL" sz="2000" dirty="0"/>
            </a:br>
            <a:r>
              <a:rPr lang="es-CL" sz="2000" dirty="0"/>
              <a:t/>
            </a:r>
            <a:br>
              <a:rPr lang="es-CL" sz="2000" dirty="0"/>
            </a:br>
            <a:r>
              <a:rPr lang="es-CL" sz="2000" dirty="0"/>
              <a:t> </a:t>
            </a:r>
          </a:p>
        </p:txBody>
      </p:sp>
      <p:sp>
        <p:nvSpPr>
          <p:cNvPr id="3" name="Marcador de contenido 2"/>
          <p:cNvSpPr txBox="1">
            <a:spLocks/>
          </p:cNvSpPr>
          <p:nvPr/>
        </p:nvSpPr>
        <p:spPr>
          <a:xfrm>
            <a:off x="457200" y="1121638"/>
            <a:ext cx="8229600" cy="95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panose="020B0604020202020204" pitchFamily="34" charset="0"/>
              <a:buNone/>
            </a:pPr>
            <a:r>
              <a:rPr lang="es-CL" sz="1800" dirty="0">
                <a:solidFill>
                  <a:srgbClr val="4D4D4D"/>
                </a:solidFill>
                <a:ea typeface="MS PGothic" pitchFamily="34" charset="-128"/>
                <a:cs typeface="Calibri"/>
              </a:rPr>
              <a:t>La evolución del presupuesto real (M$) destinado a INDAP, durante el período 2010 – 2022 demuestra un aumento en un 27% (base 2010).</a:t>
            </a:r>
          </a:p>
        </p:txBody>
      </p:sp>
      <p:sp>
        <p:nvSpPr>
          <p:cNvPr id="4" name="CuadroTexto 3"/>
          <p:cNvSpPr txBox="1"/>
          <p:nvPr/>
        </p:nvSpPr>
        <p:spPr>
          <a:xfrm>
            <a:off x="323528" y="6563199"/>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2022</a:t>
            </a:r>
            <a:r>
              <a:rPr lang="es-CL" sz="1200" i="1" dirty="0">
                <a:solidFill>
                  <a:srgbClr val="4D4D4D"/>
                </a:solidFill>
                <a:ea typeface="MS PGothic" pitchFamily="34" charset="-128"/>
              </a:rPr>
              <a:t>.</a:t>
            </a:r>
          </a:p>
        </p:txBody>
      </p:sp>
      <p:sp>
        <p:nvSpPr>
          <p:cNvPr id="5" name="CuadroTexto 4"/>
          <p:cNvSpPr txBox="1"/>
          <p:nvPr/>
        </p:nvSpPr>
        <p:spPr>
          <a:xfrm>
            <a:off x="1289304" y="543626"/>
            <a:ext cx="73148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pPr algn="ctr"/>
            <a:r>
              <a:rPr lang="es-CL" dirty="0">
                <a:solidFill>
                  <a:srgbClr val="333333"/>
                </a:solidFill>
                <a:latin typeface="+mn-lt"/>
                <a:ea typeface="+mn-ea"/>
                <a:cs typeface="+mn-cs"/>
              </a:rPr>
              <a:t>Presupuesto: Evolución del Presupuesto</a:t>
            </a:r>
            <a:endParaRPr lang="es-419" dirty="0">
              <a:solidFill>
                <a:srgbClr val="333333"/>
              </a:solidFill>
              <a:latin typeface="+mn-lt"/>
              <a:ea typeface="+mn-ea"/>
              <a:cs typeface="+mn-cs"/>
            </a:endParaRPr>
          </a:p>
        </p:txBody>
      </p:sp>
      <p:graphicFrame>
        <p:nvGraphicFramePr>
          <p:cNvPr id="8" name="1 Gráfico"/>
          <p:cNvGraphicFramePr>
            <a:graphicFrameLocks noGrp="1"/>
          </p:cNvGraphicFramePr>
          <p:nvPr>
            <p:extLst>
              <p:ext uri="{D42A27DB-BD31-4B8C-83A1-F6EECF244321}">
                <p14:modId xmlns:p14="http://schemas.microsoft.com/office/powerpoint/2010/main" val="2860297717"/>
              </p:ext>
            </p:extLst>
          </p:nvPr>
        </p:nvGraphicFramePr>
        <p:xfrm>
          <a:off x="539552" y="1869188"/>
          <a:ext cx="8064598" cy="434866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o 6"/>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276777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p:spPr>
        <p:txBody>
          <a:bodyPr>
            <a:normAutofit/>
          </a:bodyPr>
          <a:lstStyle/>
          <a:p>
            <a:pPr algn="l"/>
            <a:r>
              <a:rPr lang="es-CL" sz="2000" dirty="0"/>
              <a:t/>
            </a:r>
            <a:br>
              <a:rPr lang="es-CL" sz="2000" dirty="0"/>
            </a:br>
            <a:r>
              <a:rPr lang="es-CL" sz="2000" dirty="0"/>
              <a:t/>
            </a:r>
            <a:br>
              <a:rPr lang="es-CL" sz="2000" dirty="0"/>
            </a:br>
            <a:r>
              <a:rPr lang="es-CL" sz="2000" dirty="0"/>
              <a:t/>
            </a:r>
            <a:br>
              <a:rPr lang="es-CL" sz="2000" dirty="0"/>
            </a:br>
            <a:r>
              <a:rPr lang="es-CL" sz="2000" dirty="0"/>
              <a:t> </a:t>
            </a:r>
          </a:p>
        </p:txBody>
      </p:sp>
      <p:sp>
        <p:nvSpPr>
          <p:cNvPr id="3" name="Marcador de contenido 2"/>
          <p:cNvSpPr txBox="1">
            <a:spLocks/>
          </p:cNvSpPr>
          <p:nvPr/>
        </p:nvSpPr>
        <p:spPr>
          <a:xfrm>
            <a:off x="457200" y="1005291"/>
            <a:ext cx="8229600" cy="11406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La evolución del presupuesto real (M$) destinado a la asistencia técnica (Subtítulo 24: transferencias corrientes), durante el período 2010 – 2022 aumentó en un 40% (base 2010). Este aumento se produce básicamente por el incremento de presupuesto en emergencias.</a:t>
            </a:r>
          </a:p>
        </p:txBody>
      </p:sp>
      <p:sp>
        <p:nvSpPr>
          <p:cNvPr id="4" name="CuadroTexto 3"/>
          <p:cNvSpPr txBox="1"/>
          <p:nvPr/>
        </p:nvSpPr>
        <p:spPr>
          <a:xfrm>
            <a:off x="323528" y="6545614"/>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2022</a:t>
            </a:r>
            <a:r>
              <a:rPr lang="es-CL" sz="1200" i="1" dirty="0">
                <a:solidFill>
                  <a:srgbClr val="4D4D4D"/>
                </a:solidFill>
                <a:ea typeface="MS PGothic" pitchFamily="34" charset="-128"/>
              </a:rPr>
              <a:t>.</a:t>
            </a:r>
          </a:p>
        </p:txBody>
      </p:sp>
      <p:sp>
        <p:nvSpPr>
          <p:cNvPr id="5" name="CuadroTexto 4"/>
          <p:cNvSpPr txBox="1"/>
          <p:nvPr/>
        </p:nvSpPr>
        <p:spPr>
          <a:xfrm>
            <a:off x="1619672" y="291916"/>
            <a:ext cx="7200800"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pPr algn="ctr"/>
            <a:r>
              <a:rPr lang="es-CL" dirty="0">
                <a:solidFill>
                  <a:srgbClr val="333333"/>
                </a:solidFill>
                <a:latin typeface="+mn-lt"/>
                <a:ea typeface="+mn-ea"/>
                <a:cs typeface="+mn-cs"/>
              </a:rPr>
              <a:t>Evolución del Presupuesto por Subtítulo</a:t>
            </a:r>
            <a:endParaRPr lang="es-419" dirty="0">
              <a:solidFill>
                <a:srgbClr val="333333"/>
              </a:solidFill>
              <a:latin typeface="+mn-lt"/>
              <a:ea typeface="+mn-ea"/>
              <a:cs typeface="+mn-cs"/>
            </a:endParaRPr>
          </a:p>
        </p:txBody>
      </p:sp>
      <p:graphicFrame>
        <p:nvGraphicFramePr>
          <p:cNvPr id="7" name="1 Gráfico"/>
          <p:cNvGraphicFramePr>
            <a:graphicFrameLocks noGrp="1"/>
          </p:cNvGraphicFramePr>
          <p:nvPr>
            <p:extLst>
              <p:ext uri="{D42A27DB-BD31-4B8C-83A1-F6EECF244321}">
                <p14:modId xmlns:p14="http://schemas.microsoft.com/office/powerpoint/2010/main" val="564758376"/>
              </p:ext>
            </p:extLst>
          </p:nvPr>
        </p:nvGraphicFramePr>
        <p:xfrm>
          <a:off x="179512" y="2145954"/>
          <a:ext cx="8507288" cy="401934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58092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p:spPr>
        <p:txBody>
          <a:bodyPr>
            <a:normAutofit/>
          </a:bodyPr>
          <a:lstStyle/>
          <a:p>
            <a:pPr algn="l"/>
            <a:r>
              <a:rPr lang="es-CL" sz="2000" dirty="0"/>
              <a:t/>
            </a:r>
            <a:br>
              <a:rPr lang="es-CL" sz="2000" dirty="0"/>
            </a:br>
            <a:r>
              <a:rPr lang="es-CL" sz="2000" dirty="0"/>
              <a:t/>
            </a:r>
            <a:br>
              <a:rPr lang="es-CL" sz="2000" dirty="0"/>
            </a:br>
            <a:r>
              <a:rPr lang="es-CL" sz="2000" dirty="0"/>
              <a:t/>
            </a:r>
            <a:br>
              <a:rPr lang="es-CL" sz="2000" dirty="0"/>
            </a:br>
            <a:r>
              <a:rPr lang="es-CL" sz="2000" dirty="0"/>
              <a:t> </a:t>
            </a:r>
          </a:p>
        </p:txBody>
      </p:sp>
      <p:sp>
        <p:nvSpPr>
          <p:cNvPr id="3" name="Marcador de contenido 2"/>
          <p:cNvSpPr txBox="1">
            <a:spLocks/>
          </p:cNvSpPr>
          <p:nvPr/>
        </p:nvSpPr>
        <p:spPr>
          <a:xfrm>
            <a:off x="457200" y="1005291"/>
            <a:ext cx="8229600" cy="95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La evolución del presupuesto real (M$) destinado a inversiones (Subtítulo 33: transferencias de capital), durante el período 2010 – 2022 aumentó un 32% (base 2010).</a:t>
            </a:r>
          </a:p>
        </p:txBody>
      </p:sp>
      <p:sp>
        <p:nvSpPr>
          <p:cNvPr id="4" name="CuadroTexto 3"/>
          <p:cNvSpPr txBox="1"/>
          <p:nvPr/>
        </p:nvSpPr>
        <p:spPr>
          <a:xfrm>
            <a:off x="467544" y="6270876"/>
            <a:ext cx="7920880"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2021</a:t>
            </a:r>
            <a:r>
              <a:rPr lang="es-CL" sz="1200" i="1" dirty="0">
                <a:solidFill>
                  <a:srgbClr val="4D4D4D"/>
                </a:solidFill>
                <a:ea typeface="MS PGothic" pitchFamily="34" charset="-128"/>
              </a:rPr>
              <a:t>.</a:t>
            </a:r>
          </a:p>
        </p:txBody>
      </p:sp>
      <p:sp>
        <p:nvSpPr>
          <p:cNvPr id="5" name="Título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L" sz="2000"/>
              <a:t/>
            </a:r>
            <a:br>
              <a:rPr lang="es-CL" sz="2000"/>
            </a:br>
            <a:r>
              <a:rPr lang="es-CL" sz="2000"/>
              <a:t/>
            </a:r>
            <a:br>
              <a:rPr lang="es-CL" sz="2000"/>
            </a:br>
            <a:r>
              <a:rPr lang="es-CL" sz="2000"/>
              <a:t/>
            </a:r>
            <a:br>
              <a:rPr lang="es-CL" sz="2000"/>
            </a:br>
            <a:r>
              <a:rPr lang="es-CL" sz="2000"/>
              <a:t> </a:t>
            </a:r>
            <a:endParaRPr lang="es-CL" sz="2000" dirty="0"/>
          </a:p>
        </p:txBody>
      </p:sp>
      <p:graphicFrame>
        <p:nvGraphicFramePr>
          <p:cNvPr id="8" name="1 Gráfico"/>
          <p:cNvGraphicFramePr>
            <a:graphicFrameLocks noGrp="1"/>
          </p:cNvGraphicFramePr>
          <p:nvPr>
            <p:extLst>
              <p:ext uri="{D42A27DB-BD31-4B8C-83A1-F6EECF244321}">
                <p14:modId xmlns:p14="http://schemas.microsoft.com/office/powerpoint/2010/main" val="3167396671"/>
              </p:ext>
            </p:extLst>
          </p:nvPr>
        </p:nvGraphicFramePr>
        <p:xfrm>
          <a:off x="457200" y="1880843"/>
          <a:ext cx="8579296" cy="4124921"/>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1619672" y="291916"/>
            <a:ext cx="7200800"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pPr algn="ctr"/>
            <a:r>
              <a:rPr lang="es-CL" dirty="0">
                <a:solidFill>
                  <a:srgbClr val="333333"/>
                </a:solidFill>
                <a:latin typeface="+mn-lt"/>
                <a:ea typeface="+mn-ea"/>
                <a:cs typeface="+mn-cs"/>
              </a:rPr>
              <a:t>Evolución del Presupuesto por Subtítulo</a:t>
            </a:r>
            <a:endParaRPr lang="es-419" dirty="0">
              <a:solidFill>
                <a:srgbClr val="333333"/>
              </a:solidFill>
              <a:latin typeface="+mn-lt"/>
              <a:ea typeface="+mn-ea"/>
              <a:cs typeface="+mn-cs"/>
            </a:endParaRPr>
          </a:p>
        </p:txBody>
      </p:sp>
      <p:grpSp>
        <p:nvGrpSpPr>
          <p:cNvPr id="10" name="Grupo 9"/>
          <p:cNvGrpSpPr/>
          <p:nvPr/>
        </p:nvGrpSpPr>
        <p:grpSpPr>
          <a:xfrm>
            <a:off x="109303" y="188640"/>
            <a:ext cx="8926945" cy="6383790"/>
            <a:chOff x="109303" y="776216"/>
            <a:chExt cx="8926945" cy="5087725"/>
          </a:xfrm>
        </p:grpSpPr>
        <p:pic>
          <p:nvPicPr>
            <p:cNvPr id="11"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2"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3"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102390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457200" y="1005291"/>
            <a:ext cx="8229600" cy="95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panose="020B0604020202020204" pitchFamily="34" charset="0"/>
              <a:buNone/>
            </a:pPr>
            <a:r>
              <a:rPr lang="es-CL" sz="1800" dirty="0">
                <a:solidFill>
                  <a:srgbClr val="4D4D4D"/>
                </a:solidFill>
                <a:ea typeface="MS PGothic" pitchFamily="34" charset="-128"/>
                <a:cs typeface="Calibri"/>
              </a:rPr>
              <a:t>La evolución del presupuesto (M$) real de Créditos (Subtítulo 32), durante el período 2010 – 2022 aumentó un 21% (base 2010).</a:t>
            </a:r>
          </a:p>
        </p:txBody>
      </p:sp>
      <p:sp>
        <p:nvSpPr>
          <p:cNvPr id="3" name="CuadroTexto 2"/>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2021</a:t>
            </a:r>
            <a:r>
              <a:rPr lang="es-CL" sz="1200" i="1" dirty="0">
                <a:solidFill>
                  <a:srgbClr val="4D4D4D"/>
                </a:solidFill>
                <a:ea typeface="MS PGothic" pitchFamily="34" charset="-128"/>
              </a:rPr>
              <a:t>.</a:t>
            </a:r>
          </a:p>
        </p:txBody>
      </p:sp>
      <p:graphicFrame>
        <p:nvGraphicFramePr>
          <p:cNvPr id="6" name="1 Gráfico"/>
          <p:cNvGraphicFramePr>
            <a:graphicFrameLocks noGrp="1"/>
          </p:cNvGraphicFramePr>
          <p:nvPr>
            <p:extLst>
              <p:ext uri="{D42A27DB-BD31-4B8C-83A1-F6EECF244321}">
                <p14:modId xmlns:p14="http://schemas.microsoft.com/office/powerpoint/2010/main" val="639628806"/>
              </p:ext>
            </p:extLst>
          </p:nvPr>
        </p:nvGraphicFramePr>
        <p:xfrm>
          <a:off x="457200" y="1772816"/>
          <a:ext cx="8146950" cy="398122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1619672" y="291916"/>
            <a:ext cx="7200800"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pPr algn="ctr"/>
            <a:r>
              <a:rPr lang="es-CL" dirty="0">
                <a:solidFill>
                  <a:srgbClr val="333333"/>
                </a:solidFill>
                <a:latin typeface="+mn-lt"/>
                <a:ea typeface="+mn-ea"/>
                <a:cs typeface="+mn-cs"/>
              </a:rPr>
              <a:t>Evolución del Presupuesto por Subtítulo</a:t>
            </a:r>
            <a:endParaRPr lang="es-419" dirty="0">
              <a:solidFill>
                <a:srgbClr val="333333"/>
              </a:solidFill>
              <a:latin typeface="+mn-lt"/>
              <a:ea typeface="+mn-ea"/>
              <a:cs typeface="+mn-cs"/>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444376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3995936" y="1104037"/>
            <a:ext cx="4824536" cy="2732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800" dirty="0">
                <a:solidFill>
                  <a:srgbClr val="4D4D4D"/>
                </a:solidFill>
              </a:rPr>
              <a:t>INDAP cuenta con la siguiente estructura:</a:t>
            </a:r>
          </a:p>
          <a:p>
            <a:pPr marL="0" indent="0" algn="just">
              <a:buFont typeface="Arial" panose="020B0604020202020204" pitchFamily="34" charset="0"/>
              <a:buNone/>
            </a:pPr>
            <a:endParaRPr lang="es-ES" sz="700" dirty="0">
              <a:solidFill>
                <a:srgbClr val="4D4D4D"/>
              </a:solidFill>
            </a:endParaRPr>
          </a:p>
          <a:p>
            <a:pPr algn="just">
              <a:buFont typeface="Wingdings" panose="05000000000000000000" pitchFamily="2" charset="2"/>
              <a:buChar char="ü"/>
            </a:pPr>
            <a:r>
              <a:rPr lang="es-ES" sz="1800" dirty="0">
                <a:solidFill>
                  <a:srgbClr val="4D4D4D"/>
                </a:solidFill>
              </a:rPr>
              <a:t>16 Direcciones Regionales</a:t>
            </a:r>
          </a:p>
          <a:p>
            <a:pPr algn="just">
              <a:buFont typeface="Wingdings" panose="05000000000000000000" pitchFamily="2" charset="2"/>
              <a:buChar char="ü"/>
            </a:pPr>
            <a:r>
              <a:rPr lang="es-ES" sz="1800" dirty="0">
                <a:solidFill>
                  <a:srgbClr val="4D4D4D"/>
                </a:solidFill>
              </a:rPr>
              <a:t>114 agencias de área </a:t>
            </a:r>
          </a:p>
          <a:p>
            <a:pPr algn="just">
              <a:buFont typeface="Wingdings" panose="05000000000000000000" pitchFamily="2" charset="2"/>
              <a:buChar char="ü"/>
            </a:pPr>
            <a:r>
              <a:rPr lang="es-ES" sz="1800" dirty="0">
                <a:solidFill>
                  <a:srgbClr val="4D4D4D"/>
                </a:solidFill>
              </a:rPr>
              <a:t>22 oficinas de área </a:t>
            </a:r>
          </a:p>
          <a:p>
            <a:pPr algn="just">
              <a:buFont typeface="Wingdings" panose="05000000000000000000" pitchFamily="2" charset="2"/>
              <a:buChar char="ü"/>
            </a:pPr>
            <a:r>
              <a:rPr lang="es-ES" sz="1800" dirty="0">
                <a:solidFill>
                  <a:srgbClr val="4D4D4D"/>
                </a:solidFill>
              </a:rPr>
              <a:t>Nivel Central </a:t>
            </a:r>
          </a:p>
          <a:p>
            <a:pPr algn="just">
              <a:buFont typeface="Wingdings" panose="05000000000000000000" pitchFamily="2" charset="2"/>
              <a:buChar char="ü"/>
            </a:pPr>
            <a:endParaRPr lang="es-ES" sz="1800" dirty="0">
              <a:solidFill>
                <a:srgbClr val="4D4D4D"/>
              </a:solidFill>
            </a:endParaRPr>
          </a:p>
        </p:txBody>
      </p:sp>
      <p:pic>
        <p:nvPicPr>
          <p:cNvPr id="3" name="Picture 2" descr="Resultado de imagen para regiones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713" y="407818"/>
            <a:ext cx="2745129" cy="5615037"/>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4"/>
          <p:cNvSpPr txBox="1">
            <a:spLocks/>
          </p:cNvSpPr>
          <p:nvPr/>
        </p:nvSpPr>
        <p:spPr>
          <a:xfrm>
            <a:off x="3923928" y="3284984"/>
            <a:ext cx="4968552" cy="259228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1800" dirty="0">
                <a:solidFill>
                  <a:srgbClr val="4D4D4D"/>
                </a:solidFill>
              </a:rPr>
              <a:t>La Agencia de Área es el nivel institucional a través del cual se reciben y procesan las solicitudes de asesorías y financiamiento de los pequeños productores y sus asociaciones. Por otra parte -sobre la base de normas y conocimientos sistematizados- se responde a sus demandas, entregándoles en forma directa (o a través de terceros) un conjunto de servicios institucionales, cautelando que los recursos públicos invertidos abran nuevas oportunidades y generen mayores capacidades económicas, productivas e institucionales en el medio rural.</a:t>
            </a:r>
          </a:p>
          <a:p>
            <a:pPr algn="just">
              <a:buFont typeface="Wingdings" panose="05000000000000000000" pitchFamily="2" charset="2"/>
              <a:buChar char="ü"/>
            </a:pPr>
            <a:endParaRPr lang="es-ES" sz="1800" dirty="0">
              <a:solidFill>
                <a:srgbClr val="4D4D4D"/>
              </a:solidFill>
            </a:endParaRPr>
          </a:p>
        </p:txBody>
      </p:sp>
      <p:sp>
        <p:nvSpPr>
          <p:cNvPr id="5" name="CuadroTexto 4"/>
          <p:cNvSpPr txBox="1"/>
          <p:nvPr/>
        </p:nvSpPr>
        <p:spPr>
          <a:xfrm>
            <a:off x="323528" y="6010769"/>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RESOLUCIÓN EXENTA Nº: </a:t>
            </a:r>
            <a:r>
              <a:rPr lang="es-CL" dirty="0"/>
              <a:t>0070-010308/2022.</a:t>
            </a:r>
            <a:r>
              <a:rPr lang="es-CL" dirty="0">
                <a:solidFill>
                  <a:srgbClr val="4D4D4D"/>
                </a:solidFill>
              </a:rPr>
              <a:t> </a:t>
            </a:r>
          </a:p>
        </p:txBody>
      </p:sp>
      <p:sp>
        <p:nvSpPr>
          <p:cNvPr id="6" name="Título 3"/>
          <p:cNvSpPr>
            <a:spLocks noGrp="1"/>
          </p:cNvSpPr>
          <p:nvPr>
            <p:ph type="title"/>
          </p:nvPr>
        </p:nvSpPr>
        <p:spPr>
          <a:xfrm>
            <a:off x="3923928" y="136597"/>
            <a:ext cx="4310351" cy="712204"/>
          </a:xfrm>
        </p:spPr>
        <p:txBody>
          <a:bodyPr>
            <a:normAutofit/>
          </a:bodyPr>
          <a:lstStyle/>
          <a:p>
            <a:pPr algn="ctr"/>
            <a:r>
              <a:rPr lang="es-CL" sz="2800" dirty="0">
                <a:solidFill>
                  <a:srgbClr val="4D4D4D"/>
                </a:solidFill>
                <a:latin typeface="+mn-lt"/>
              </a:rPr>
              <a:t>   </a:t>
            </a:r>
            <a:r>
              <a:rPr lang="es-CL" sz="2800" dirty="0">
                <a:solidFill>
                  <a:srgbClr val="333333"/>
                </a:solidFill>
                <a:latin typeface="+mn-lt"/>
              </a:rPr>
              <a:t>Presencia Nacional</a:t>
            </a:r>
          </a:p>
        </p:txBody>
      </p:sp>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11384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p:spPr>
        <p:txBody>
          <a:bodyPr>
            <a:normAutofit/>
          </a:bodyPr>
          <a:lstStyle/>
          <a:p>
            <a:pPr algn="l"/>
            <a:r>
              <a:rPr lang="es-CL" sz="2000" dirty="0"/>
              <a:t/>
            </a:r>
            <a:br>
              <a:rPr lang="es-CL" sz="2000" dirty="0"/>
            </a:br>
            <a:r>
              <a:rPr lang="es-CL" sz="2000" dirty="0"/>
              <a:t/>
            </a:r>
            <a:br>
              <a:rPr lang="es-CL" sz="2000" dirty="0"/>
            </a:br>
            <a:r>
              <a:rPr lang="es-CL" sz="2000" dirty="0"/>
              <a:t/>
            </a:r>
            <a:br>
              <a:rPr lang="es-CL" sz="2000" dirty="0"/>
            </a:br>
            <a:r>
              <a:rPr lang="es-CL" sz="2000" dirty="0"/>
              <a:t> </a:t>
            </a:r>
          </a:p>
        </p:txBody>
      </p:sp>
      <p:sp>
        <p:nvSpPr>
          <p:cNvPr id="3" name="Marcador de contenido 2"/>
          <p:cNvSpPr txBox="1">
            <a:spLocks/>
          </p:cNvSpPr>
          <p:nvPr/>
        </p:nvSpPr>
        <p:spPr>
          <a:xfrm>
            <a:off x="457200" y="1005291"/>
            <a:ext cx="8229600" cy="95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panose="020B0604020202020204" pitchFamily="34" charset="0"/>
              <a:buNone/>
            </a:pPr>
            <a:r>
              <a:rPr lang="es-CL" sz="1800" dirty="0">
                <a:solidFill>
                  <a:srgbClr val="4D4D4D"/>
                </a:solidFill>
                <a:ea typeface="MS PGothic" pitchFamily="34" charset="-128"/>
                <a:cs typeface="Calibri"/>
              </a:rPr>
              <a:t>La evolución del presupuesto (M$) real para Soporte Institucional (Subtítulo 22), durante el período 2010 – 2022 disminuyó un 24% (base 2010).</a:t>
            </a:r>
          </a:p>
        </p:txBody>
      </p:sp>
      <p:sp>
        <p:nvSpPr>
          <p:cNvPr id="4" name="CuadroTexto 3"/>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2021</a:t>
            </a:r>
            <a:r>
              <a:rPr lang="es-CL" sz="1200" i="1" dirty="0">
                <a:solidFill>
                  <a:srgbClr val="4D4D4D"/>
                </a:solidFill>
                <a:ea typeface="MS PGothic" pitchFamily="34" charset="-128"/>
              </a:rPr>
              <a:t>.</a:t>
            </a:r>
          </a:p>
        </p:txBody>
      </p:sp>
      <p:graphicFrame>
        <p:nvGraphicFramePr>
          <p:cNvPr id="7" name="1 Gráfico"/>
          <p:cNvGraphicFramePr>
            <a:graphicFrameLocks noGrp="1"/>
          </p:cNvGraphicFramePr>
          <p:nvPr>
            <p:extLst>
              <p:ext uri="{D42A27DB-BD31-4B8C-83A1-F6EECF244321}">
                <p14:modId xmlns:p14="http://schemas.microsoft.com/office/powerpoint/2010/main" val="2489029130"/>
              </p:ext>
            </p:extLst>
          </p:nvPr>
        </p:nvGraphicFramePr>
        <p:xfrm>
          <a:off x="500124" y="1831105"/>
          <a:ext cx="7985846" cy="398122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1619672" y="291916"/>
            <a:ext cx="7200800"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pPr algn="ctr"/>
            <a:r>
              <a:rPr lang="es-CL" dirty="0">
                <a:solidFill>
                  <a:srgbClr val="333333"/>
                </a:solidFill>
                <a:latin typeface="+mn-lt"/>
                <a:ea typeface="+mn-ea"/>
                <a:cs typeface="+mn-cs"/>
              </a:rPr>
              <a:t>Evolución del Presupuesto por Subtítulo</a:t>
            </a:r>
            <a:endParaRPr lang="es-419" dirty="0">
              <a:solidFill>
                <a:srgbClr val="333333"/>
              </a:solidFill>
              <a:latin typeface="+mn-lt"/>
              <a:ea typeface="+mn-ea"/>
              <a:cs typeface="+mn-cs"/>
            </a:endParaRPr>
          </a:p>
        </p:txBody>
      </p:sp>
      <p:grpSp>
        <p:nvGrpSpPr>
          <p:cNvPr id="9" name="Grupo 8"/>
          <p:cNvGrpSpPr/>
          <p:nvPr/>
        </p:nvGrpSpPr>
        <p:grpSpPr>
          <a:xfrm>
            <a:off x="109303" y="188640"/>
            <a:ext cx="8926945" cy="6383790"/>
            <a:chOff x="109303" y="776216"/>
            <a:chExt cx="8926945" cy="5087725"/>
          </a:xfrm>
        </p:grpSpPr>
        <p:pic>
          <p:nvPicPr>
            <p:cNvPr id="10"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77976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457200" y="1005291"/>
            <a:ext cx="8229600" cy="95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panose="020B0604020202020204" pitchFamily="34" charset="0"/>
              <a:buNone/>
            </a:pPr>
            <a:r>
              <a:rPr lang="es-CL" sz="1800" dirty="0">
                <a:solidFill>
                  <a:srgbClr val="4D4D4D"/>
                </a:solidFill>
                <a:ea typeface="MS PGothic" pitchFamily="34" charset="-128"/>
                <a:cs typeface="Calibri"/>
              </a:rPr>
              <a:t>La evolución del Gasto real (M$) del Subtítulo 21, durante el período 2010 – 2022 aumentó un 10% (base 2010).</a:t>
            </a:r>
          </a:p>
        </p:txBody>
      </p:sp>
      <p:sp>
        <p:nvSpPr>
          <p:cNvPr id="3" name="CuadroTexto 2"/>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2021</a:t>
            </a:r>
            <a:r>
              <a:rPr lang="es-CL" sz="1200" i="1" dirty="0">
                <a:solidFill>
                  <a:srgbClr val="4D4D4D"/>
                </a:solidFill>
                <a:ea typeface="MS PGothic" pitchFamily="34" charset="-128"/>
              </a:rPr>
              <a:t>.</a:t>
            </a:r>
          </a:p>
        </p:txBody>
      </p:sp>
      <p:graphicFrame>
        <p:nvGraphicFramePr>
          <p:cNvPr id="6" name="1 Gráfico"/>
          <p:cNvGraphicFramePr>
            <a:graphicFrameLocks noGrp="1"/>
          </p:cNvGraphicFramePr>
          <p:nvPr>
            <p:extLst>
              <p:ext uri="{D42A27DB-BD31-4B8C-83A1-F6EECF244321}">
                <p14:modId xmlns:p14="http://schemas.microsoft.com/office/powerpoint/2010/main" val="700189103"/>
              </p:ext>
            </p:extLst>
          </p:nvPr>
        </p:nvGraphicFramePr>
        <p:xfrm>
          <a:off x="442510" y="1844824"/>
          <a:ext cx="8146950" cy="398122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1619672" y="291916"/>
            <a:ext cx="7200800"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pPr algn="ctr"/>
            <a:r>
              <a:rPr lang="es-CL" dirty="0">
                <a:solidFill>
                  <a:srgbClr val="333333"/>
                </a:solidFill>
                <a:latin typeface="+mn-lt"/>
                <a:ea typeface="+mn-ea"/>
                <a:cs typeface="+mn-cs"/>
              </a:rPr>
              <a:t>Evolución del Presupuesto por Subtítulo</a:t>
            </a:r>
            <a:endParaRPr lang="es-419" dirty="0">
              <a:solidFill>
                <a:srgbClr val="333333"/>
              </a:solidFill>
              <a:latin typeface="+mn-lt"/>
              <a:ea typeface="+mn-ea"/>
              <a:cs typeface="+mn-cs"/>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9745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620688"/>
            <a:ext cx="7200800" cy="720080"/>
          </a:xfrm>
        </p:spPr>
        <p:txBody>
          <a:bodyPr>
            <a:normAutofit/>
          </a:bodyPr>
          <a:lstStyle/>
          <a:p>
            <a:pPr algn="ctr"/>
            <a:r>
              <a:rPr lang="es-CL" sz="2800" dirty="0">
                <a:latin typeface="+mn-lt"/>
              </a:rPr>
              <a:t>GLOSARIO</a:t>
            </a:r>
          </a:p>
        </p:txBody>
      </p:sp>
      <p:sp>
        <p:nvSpPr>
          <p:cNvPr id="3" name="Marcador de contenido 2"/>
          <p:cNvSpPr txBox="1">
            <a:spLocks/>
          </p:cNvSpPr>
          <p:nvPr/>
        </p:nvSpPr>
        <p:spPr>
          <a:xfrm>
            <a:off x="628650" y="1825625"/>
            <a:ext cx="78867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1800" b="1">
                <a:effectLst>
                  <a:outerShdw blurRad="38100" dist="38100" dir="2700000" algn="tl">
                    <a:srgbClr val="000000">
                      <a:alpha val="43137"/>
                    </a:srgbClr>
                  </a:outerShdw>
                </a:effectLst>
              </a:rPr>
              <a:t>En este documento se utilizan los siguientes conceptos y sus abreviaciones:</a:t>
            </a:r>
          </a:p>
          <a:p>
            <a:pPr marL="0" indent="0">
              <a:buFont typeface="Arial" panose="020B0604020202020204" pitchFamily="34" charset="0"/>
              <a:buNone/>
            </a:pPr>
            <a:endParaRPr lang="es-CL" sz="1800" b="1">
              <a:effectLst>
                <a:outerShdw blurRad="38100" dist="38100" dir="2700000" algn="tl">
                  <a:srgbClr val="000000">
                    <a:alpha val="43137"/>
                  </a:srgbClr>
                </a:outerShdw>
              </a:effectLst>
            </a:endParaRPr>
          </a:p>
          <a:p>
            <a:r>
              <a:rPr lang="es-ES" sz="1600" b="1"/>
              <a:t>Agencia de Área: </a:t>
            </a:r>
            <a:r>
              <a:rPr lang="es-ES" sz="1600"/>
              <a:t>es una unidad de gestión local de la Dirección Regional, que se relaciona de manera directa y territorial con los usuarios de INDAP y su gestión se basa en un conjunto de políticas, normas e instrumentos definidos por la Institución. </a:t>
            </a:r>
            <a:endParaRPr lang="es-CL" sz="1600"/>
          </a:p>
          <a:p>
            <a:r>
              <a:rPr lang="es-ES" sz="1600" b="1"/>
              <a:t>Oficina de Área:</a:t>
            </a:r>
            <a:r>
              <a:rPr lang="es-ES" sz="1600"/>
              <a:t> es una extensión territorial de las Agencias de Área, que permite en zonas de difícil acceso o alta concentración de usuarios una atención más eficiente. </a:t>
            </a:r>
          </a:p>
          <a:p>
            <a:r>
              <a:rPr lang="es-CL" sz="1600" b="1"/>
              <a:t>Calidad Jurídica: </a:t>
            </a:r>
            <a:r>
              <a:rPr lang="es-CL" sz="1600"/>
              <a:t>Corresponde a las asignaciones Profesional, Técnico, Administrativo, Auxiliar, Directivo.</a:t>
            </a:r>
          </a:p>
          <a:p>
            <a:r>
              <a:rPr lang="es-CL" sz="1600" b="1"/>
              <a:t>Estamento: </a:t>
            </a:r>
            <a:r>
              <a:rPr lang="es-CL" sz="1600"/>
              <a:t>Corresponde a la separación del tipo de contrato de los funcionarios y estos son: Planta, Contrata, Suplente.</a:t>
            </a:r>
          </a:p>
          <a:p>
            <a:r>
              <a:rPr lang="es-CL" sz="1600" b="1"/>
              <a:t>Créditos Directos (Dir): </a:t>
            </a:r>
            <a:r>
              <a:rPr lang="es-CL" sz="1600"/>
              <a:t>Corresponde al número de atenciones a usuarias y usuarios únicos registrados en el Sistema de Tesorería, que reflejan gastos de Crédito.</a:t>
            </a:r>
          </a:p>
          <a:p>
            <a:r>
              <a:rPr lang="es-CL" sz="1600" b="1"/>
              <a:t>No operacionales (No op): </a:t>
            </a:r>
            <a:r>
              <a:rPr lang="es-CL" sz="1600"/>
              <a:t>Corresponde al número de atenciones a usuarias y usuarios únicos registrados en el Sistema de Tesorería, que reflejan gastos asociados al Subtitulo 32 del clasificador presupuestario. Los conceptos incluidos son: Crédito, Gastos Notariales, Impuesto de Timbres y Estampillas, Seguro Agrícola, Seguro Apícola, Seguro Desgravamen, Seguro Ganadero, Seguro Ovino, Renegociaciones.</a:t>
            </a:r>
          </a:p>
          <a:p>
            <a:pPr marL="0" indent="0">
              <a:buFont typeface="Arial" panose="020B0604020202020204" pitchFamily="34" charset="0"/>
              <a:buNone/>
            </a:pPr>
            <a:endParaRPr lang="es-CL" sz="1400" dirty="0"/>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93052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B2AA1C21-4A01-FC47-935A-F64BC8B7BE09}" type="slidenum">
              <a:rPr lang="en-US" smtClean="0"/>
              <a:t>113</a:t>
            </a:fld>
            <a:endParaRPr lang="en-US"/>
          </a:p>
        </p:txBody>
      </p:sp>
      <p:pic>
        <p:nvPicPr>
          <p:cNvPr id="1028" name="Picture 4" descr="Mercado Campesino Melin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5796136" y="188640"/>
            <a:ext cx="2926334" cy="786452"/>
          </a:xfrm>
          <a:prstGeom prst="rect">
            <a:avLst/>
          </a:prstGeom>
        </p:spPr>
      </p:pic>
    </p:spTree>
    <p:extLst>
      <p:ext uri="{BB962C8B-B14F-4D97-AF65-F5344CB8AC3E}">
        <p14:creationId xmlns:p14="http://schemas.microsoft.com/office/powerpoint/2010/main" val="4027090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o 1"/>
          <p:cNvGrpSpPr/>
          <p:nvPr/>
        </p:nvGrpSpPr>
        <p:grpSpPr>
          <a:xfrm>
            <a:off x="109303" y="188640"/>
            <a:ext cx="8926945" cy="6383790"/>
            <a:chOff x="109303" y="776216"/>
            <a:chExt cx="8926945" cy="5087725"/>
          </a:xfrm>
        </p:grpSpPr>
        <p:pic>
          <p:nvPicPr>
            <p:cNvPr id="3"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4"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5"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63206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3"/>
          <p:cNvSpPr>
            <a:spLocks noGrp="1"/>
          </p:cNvSpPr>
          <p:nvPr>
            <p:ph type="title"/>
          </p:nvPr>
        </p:nvSpPr>
        <p:spPr>
          <a:xfrm>
            <a:off x="2771800" y="140972"/>
            <a:ext cx="4752528" cy="853977"/>
          </a:xfrm>
        </p:spPr>
        <p:txBody>
          <a:bodyPr>
            <a:normAutofit/>
          </a:bodyPr>
          <a:lstStyle/>
          <a:p>
            <a:r>
              <a:rPr lang="es-CL" sz="2800" dirty="0">
                <a:solidFill>
                  <a:srgbClr val="333333"/>
                </a:solidFill>
                <a:latin typeface="+mn-lt"/>
              </a:rPr>
              <a:t>Recursos Humanos</a:t>
            </a:r>
            <a:r>
              <a:rPr lang="es-CL" sz="2000" dirty="0">
                <a:solidFill>
                  <a:srgbClr val="333333"/>
                </a:solidFill>
                <a:latin typeface="+mn-lt"/>
              </a:rPr>
              <a:t> </a:t>
            </a:r>
          </a:p>
        </p:txBody>
      </p:sp>
      <p:sp>
        <p:nvSpPr>
          <p:cNvPr id="3" name="Marcador de contenido 4"/>
          <p:cNvSpPr txBox="1">
            <a:spLocks/>
          </p:cNvSpPr>
          <p:nvPr/>
        </p:nvSpPr>
        <p:spPr>
          <a:xfrm>
            <a:off x="539552" y="1425532"/>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800" dirty="0">
                <a:solidFill>
                  <a:srgbClr val="333333"/>
                </a:solidFill>
              </a:rPr>
              <a:t>Algunas características importantes de quienes conformamos la Institución en el año 2022:</a:t>
            </a:r>
          </a:p>
          <a:p>
            <a:pPr algn="just" eaLnBrk="0" fontAlgn="base" hangingPunct="0">
              <a:spcBef>
                <a:spcPct val="0"/>
              </a:spcBef>
              <a:spcAft>
                <a:spcPct val="0"/>
              </a:spcAft>
            </a:pPr>
            <a:endParaRPr lang="es-CL" sz="1800" dirty="0">
              <a:solidFill>
                <a:srgbClr val="333333"/>
              </a:solidFill>
              <a:ea typeface="MS PGothic" pitchFamily="34" charset="-128"/>
              <a:cs typeface="Calibri"/>
            </a:endParaRPr>
          </a:p>
          <a:p>
            <a:pPr marL="285750" indent="-285750" algn="just" eaLnBrk="0" fontAlgn="base" hangingPunct="0">
              <a:spcBef>
                <a:spcPct val="0"/>
              </a:spcBef>
              <a:spcAft>
                <a:spcPct val="0"/>
              </a:spcAft>
              <a:buFont typeface="Wingdings" panose="05000000000000000000" pitchFamily="2" charset="2"/>
              <a:buChar char="ü"/>
            </a:pPr>
            <a:r>
              <a:rPr lang="es-CL" sz="1800" dirty="0">
                <a:solidFill>
                  <a:srgbClr val="333333"/>
                </a:solidFill>
                <a:ea typeface="MS PGothic" pitchFamily="34" charset="-128"/>
                <a:cs typeface="Calibri"/>
              </a:rPr>
              <a:t>La edad promedio de los funcionarios y funcionarias es de 47 años.</a:t>
            </a:r>
          </a:p>
          <a:p>
            <a:pPr marL="285750" indent="-285750" algn="just" eaLnBrk="0" fontAlgn="base" hangingPunct="0">
              <a:spcBef>
                <a:spcPct val="0"/>
              </a:spcBef>
              <a:spcAft>
                <a:spcPct val="0"/>
              </a:spcAft>
              <a:buFont typeface="Wingdings" panose="05000000000000000000" pitchFamily="2" charset="2"/>
              <a:buChar char="ü"/>
            </a:pPr>
            <a:r>
              <a:rPr lang="es-ES" sz="1800" dirty="0">
                <a:solidFill>
                  <a:srgbClr val="333333"/>
                </a:solidFill>
                <a:ea typeface="MS PGothic" pitchFamily="34" charset="-128"/>
                <a:cs typeface="Calibri"/>
              </a:rPr>
              <a:t>El 78% de los puestos son ocupados por funcionarios profesionales, de los cuales el 85% se encuentra en regiones.</a:t>
            </a:r>
            <a:endParaRPr lang="es-CL" sz="1800" dirty="0">
              <a:solidFill>
                <a:srgbClr val="333333"/>
              </a:solidFill>
              <a:ea typeface="MS PGothic" pitchFamily="34" charset="-128"/>
              <a:cs typeface="Calibri"/>
            </a:endParaRPr>
          </a:p>
          <a:p>
            <a:pPr marL="0" indent="0" algn="just">
              <a:buFont typeface="Arial" panose="020B0604020202020204" pitchFamily="34" charset="0"/>
              <a:buNone/>
            </a:pPr>
            <a:endParaRPr lang="es-ES" sz="1800" dirty="0">
              <a:solidFill>
                <a:srgbClr val="FF0000"/>
              </a:solidFill>
            </a:endParaRPr>
          </a:p>
          <a:p>
            <a:pPr marL="0" indent="0" algn="just">
              <a:buFont typeface="Arial" panose="020B0604020202020204" pitchFamily="34" charset="0"/>
              <a:buNone/>
            </a:pPr>
            <a:endParaRPr lang="es-ES" sz="1800" dirty="0">
              <a:solidFill>
                <a:srgbClr val="FF0000"/>
              </a:solidFill>
            </a:endParaRPr>
          </a:p>
        </p:txBody>
      </p:sp>
      <p:graphicFrame>
        <p:nvGraphicFramePr>
          <p:cNvPr id="4" name="Tabla 3"/>
          <p:cNvGraphicFramePr>
            <a:graphicFrameLocks noGrp="1"/>
          </p:cNvGraphicFramePr>
          <p:nvPr/>
        </p:nvGraphicFramePr>
        <p:xfrm>
          <a:off x="743452" y="3802280"/>
          <a:ext cx="2592110" cy="1258259"/>
        </p:xfrm>
        <a:graphic>
          <a:graphicData uri="http://schemas.openxmlformats.org/drawingml/2006/table">
            <a:tbl>
              <a:tblPr firstRow="1" bandRow="1">
                <a:tableStyleId>{5C22544A-7EE6-4342-B048-85BDC9FD1C3A}</a:tableStyleId>
              </a:tblPr>
              <a:tblGrid>
                <a:gridCol w="1410377">
                  <a:extLst>
                    <a:ext uri="{9D8B030D-6E8A-4147-A177-3AD203B41FA5}">
                      <a16:colId xmlns:a16="http://schemas.microsoft.com/office/drawing/2014/main" val="20000"/>
                    </a:ext>
                  </a:extLst>
                </a:gridCol>
                <a:gridCol w="1181733">
                  <a:extLst>
                    <a:ext uri="{9D8B030D-6E8A-4147-A177-3AD203B41FA5}">
                      <a16:colId xmlns:a16="http://schemas.microsoft.com/office/drawing/2014/main" val="20001"/>
                    </a:ext>
                  </a:extLst>
                </a:gridCol>
              </a:tblGrid>
              <a:tr h="435299">
                <a:tc>
                  <a:txBody>
                    <a:bodyPr/>
                    <a:lstStyle/>
                    <a:p>
                      <a:pPr algn="ctr"/>
                      <a:r>
                        <a:rPr lang="es-CL" sz="1200" dirty="0"/>
                        <a:t>Rango de Edad</a:t>
                      </a:r>
                    </a:p>
                  </a:txBody>
                  <a:tcPr/>
                </a:tc>
                <a:tc>
                  <a:txBody>
                    <a:bodyPr/>
                    <a:lstStyle/>
                    <a:p>
                      <a:pPr algn="ctr"/>
                      <a:r>
                        <a:rPr lang="es-CL" sz="1200" dirty="0"/>
                        <a:t>Porcentaje </a:t>
                      </a:r>
                    </a:p>
                  </a:txBody>
                  <a:tcPr/>
                </a:tc>
                <a:extLst>
                  <a:ext uri="{0D108BD9-81ED-4DB2-BD59-A6C34878D82A}">
                    <a16:rowId xmlns:a16="http://schemas.microsoft.com/office/drawing/2014/main" val="10000"/>
                  </a:ext>
                </a:extLst>
              </a:tr>
              <a:tr h="237419">
                <a:tc>
                  <a:txBody>
                    <a:bodyPr/>
                    <a:lstStyle/>
                    <a:p>
                      <a:pPr algn="ctr"/>
                      <a:r>
                        <a:rPr lang="es-CL" sz="1200" dirty="0"/>
                        <a:t>Menor a 35</a:t>
                      </a:r>
                    </a:p>
                  </a:txBody>
                  <a:tcPr anchor="ctr"/>
                </a:tc>
                <a:tc>
                  <a:txBody>
                    <a:bodyPr/>
                    <a:lstStyle/>
                    <a:p>
                      <a:pPr marL="0" algn="ctr" defTabSz="457200" rtl="0" eaLnBrk="1" fontAlgn="b" latinLnBrk="0" hangingPunct="1"/>
                      <a:r>
                        <a:rPr lang="es-CL" sz="1200" kern="1200" dirty="0">
                          <a:solidFill>
                            <a:schemeClr val="dk1"/>
                          </a:solidFill>
                          <a:latin typeface="+mn-lt"/>
                          <a:ea typeface="+mn-ea"/>
                          <a:cs typeface="+mn-cs"/>
                        </a:rPr>
                        <a:t>10,52%</a:t>
                      </a:r>
                    </a:p>
                  </a:txBody>
                  <a:tcPr marL="7620" marR="7620" marT="7620" marB="0" anchor="ctr"/>
                </a:tc>
                <a:extLst>
                  <a:ext uri="{0D108BD9-81ED-4DB2-BD59-A6C34878D82A}">
                    <a16:rowId xmlns:a16="http://schemas.microsoft.com/office/drawing/2014/main" val="10001"/>
                  </a:ext>
                </a:extLst>
              </a:tr>
              <a:tr h="233064">
                <a:tc>
                  <a:txBody>
                    <a:bodyPr/>
                    <a:lstStyle/>
                    <a:p>
                      <a:pPr algn="ctr"/>
                      <a:r>
                        <a:rPr lang="es-CL" sz="1200" dirty="0"/>
                        <a:t>35 – 60</a:t>
                      </a:r>
                    </a:p>
                  </a:txBody>
                  <a:tcPr anchor="ctr"/>
                </a:tc>
                <a:tc>
                  <a:txBody>
                    <a:bodyPr/>
                    <a:lstStyle/>
                    <a:p>
                      <a:pPr marL="0" algn="ctr" defTabSz="457200" rtl="0" eaLnBrk="1" fontAlgn="b" latinLnBrk="0" hangingPunct="1"/>
                      <a:r>
                        <a:rPr lang="es-CL" sz="1200" kern="1200" dirty="0">
                          <a:solidFill>
                            <a:schemeClr val="dk1"/>
                          </a:solidFill>
                          <a:latin typeface="+mn-lt"/>
                          <a:ea typeface="+mn-ea"/>
                          <a:cs typeface="+mn-cs"/>
                        </a:rPr>
                        <a:t>78,33%</a:t>
                      </a:r>
                    </a:p>
                  </a:txBody>
                  <a:tcPr marL="7620" marR="7620" marT="7620" marB="0" anchor="ctr"/>
                </a:tc>
                <a:extLst>
                  <a:ext uri="{0D108BD9-81ED-4DB2-BD59-A6C34878D82A}">
                    <a16:rowId xmlns:a16="http://schemas.microsoft.com/office/drawing/2014/main" val="10002"/>
                  </a:ext>
                </a:extLst>
              </a:tr>
              <a:tr h="243840">
                <a:tc>
                  <a:txBody>
                    <a:bodyPr/>
                    <a:lstStyle/>
                    <a:p>
                      <a:pPr algn="ctr"/>
                      <a:r>
                        <a:rPr lang="es-CL" sz="1200" dirty="0"/>
                        <a:t>61 y más </a:t>
                      </a:r>
                    </a:p>
                  </a:txBody>
                  <a:tcPr anchor="ctr"/>
                </a:tc>
                <a:tc>
                  <a:txBody>
                    <a:bodyPr/>
                    <a:lstStyle/>
                    <a:p>
                      <a:pPr marL="0" algn="ctr" defTabSz="457200" rtl="0" eaLnBrk="1" fontAlgn="b" latinLnBrk="0" hangingPunct="1"/>
                      <a:r>
                        <a:rPr lang="es-CL" sz="1200" kern="1200" dirty="0">
                          <a:solidFill>
                            <a:schemeClr val="dk1"/>
                          </a:solidFill>
                          <a:latin typeface="+mn-lt"/>
                          <a:ea typeface="+mn-ea"/>
                          <a:cs typeface="+mn-cs"/>
                        </a:rPr>
                        <a:t>11,15%</a:t>
                      </a:r>
                    </a:p>
                  </a:txBody>
                  <a:tcPr marL="7620" marR="7620" marT="7620" marB="0" anchor="ctr"/>
                </a:tc>
                <a:extLst>
                  <a:ext uri="{0D108BD9-81ED-4DB2-BD59-A6C34878D82A}">
                    <a16:rowId xmlns:a16="http://schemas.microsoft.com/office/drawing/2014/main" val="10003"/>
                  </a:ext>
                </a:extLst>
              </a:tr>
            </a:tbl>
          </a:graphicData>
        </a:graphic>
      </p:graphicFrame>
      <p:sp>
        <p:nvSpPr>
          <p:cNvPr id="8" name="CuadroTexto 7"/>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31 de diciembre 2022. </a:t>
            </a:r>
          </a:p>
        </p:txBody>
      </p:sp>
      <p:graphicFrame>
        <p:nvGraphicFramePr>
          <p:cNvPr id="9" name="Gráfico 8"/>
          <p:cNvGraphicFramePr>
            <a:graphicFrameLocks/>
          </p:cNvGraphicFramePr>
          <p:nvPr/>
        </p:nvGraphicFramePr>
        <p:xfrm>
          <a:off x="3563888" y="3140968"/>
          <a:ext cx="5292165" cy="280831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o 6"/>
          <p:cNvGrpSpPr/>
          <p:nvPr/>
        </p:nvGrpSpPr>
        <p:grpSpPr>
          <a:xfrm>
            <a:off x="109303" y="188640"/>
            <a:ext cx="8926945" cy="6383790"/>
            <a:chOff x="109303" y="776216"/>
            <a:chExt cx="8926945" cy="5087725"/>
          </a:xfrm>
        </p:grpSpPr>
        <p:pic>
          <p:nvPicPr>
            <p:cNvPr id="10"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3334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457200" y="1201784"/>
            <a:ext cx="8229600" cy="49243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600" dirty="0">
                <a:solidFill>
                  <a:srgbClr val="333333"/>
                </a:solidFill>
              </a:rPr>
              <a:t>INDAP, en el año 2022 contó con una dotación autorizada de 1.597 funcionarios, 1.522 se encontraban en el estamento de planta o contrata (90,0% y 5,3% respectivamente), y 75 funcionarios estaban en calidad de suplencia o reemplazo.  Cabe destacar que el 49,8% de los funcionarios es de género femenino.</a:t>
            </a:r>
          </a:p>
          <a:p>
            <a:pPr marL="0" indent="0" algn="just">
              <a:buFont typeface="Arial" panose="020B0604020202020204" pitchFamily="34" charset="0"/>
              <a:buNone/>
            </a:pPr>
            <a:endParaRPr lang="es-ES" sz="1600" dirty="0">
              <a:latin typeface="Berlin Sans FB" panose="020E0602020502020306" pitchFamily="34" charset="0"/>
            </a:endParaRPr>
          </a:p>
          <a:p>
            <a:pPr marL="0" indent="0" algn="just">
              <a:buFont typeface="Arial" panose="020B0604020202020204" pitchFamily="34" charset="0"/>
              <a:buNone/>
            </a:pPr>
            <a:endParaRPr lang="es-ES" sz="1600" dirty="0">
              <a:latin typeface="Berlin Sans FB" panose="020E0602020502020306" pitchFamily="34" charset="0"/>
            </a:endParaRPr>
          </a:p>
        </p:txBody>
      </p:sp>
      <p:graphicFrame>
        <p:nvGraphicFramePr>
          <p:cNvPr id="4" name="Tabla 3"/>
          <p:cNvGraphicFramePr>
            <a:graphicFrameLocks noGrp="1"/>
          </p:cNvGraphicFramePr>
          <p:nvPr/>
        </p:nvGraphicFramePr>
        <p:xfrm>
          <a:off x="539552" y="2276872"/>
          <a:ext cx="8229600" cy="3355536"/>
        </p:xfrm>
        <a:graphic>
          <a:graphicData uri="http://schemas.openxmlformats.org/drawingml/2006/table">
            <a:tbl>
              <a:tblPr firstRow="1" bandRow="1">
                <a:tableStyleId>{5C22544A-7EE6-4342-B048-85BDC9FD1C3A}</a:tableStyleId>
              </a:tblPr>
              <a:tblGrid>
                <a:gridCol w="1320843">
                  <a:extLst>
                    <a:ext uri="{9D8B030D-6E8A-4147-A177-3AD203B41FA5}">
                      <a16:colId xmlns:a16="http://schemas.microsoft.com/office/drawing/2014/main" val="20000"/>
                    </a:ext>
                  </a:extLst>
                </a:gridCol>
                <a:gridCol w="560679">
                  <a:extLst>
                    <a:ext uri="{9D8B030D-6E8A-4147-A177-3AD203B41FA5}">
                      <a16:colId xmlns:a16="http://schemas.microsoft.com/office/drawing/2014/main" val="20001"/>
                    </a:ext>
                  </a:extLst>
                </a:gridCol>
                <a:gridCol w="749147">
                  <a:extLst>
                    <a:ext uri="{9D8B030D-6E8A-4147-A177-3AD203B41FA5}">
                      <a16:colId xmlns:a16="http://schemas.microsoft.com/office/drawing/2014/main" val="20002"/>
                    </a:ext>
                  </a:extLst>
                </a:gridCol>
                <a:gridCol w="694063">
                  <a:extLst>
                    <a:ext uri="{9D8B030D-6E8A-4147-A177-3AD203B41FA5}">
                      <a16:colId xmlns:a16="http://schemas.microsoft.com/office/drawing/2014/main" val="20003"/>
                    </a:ext>
                  </a:extLst>
                </a:gridCol>
                <a:gridCol w="683046">
                  <a:extLst>
                    <a:ext uri="{9D8B030D-6E8A-4147-A177-3AD203B41FA5}">
                      <a16:colId xmlns:a16="http://schemas.microsoft.com/office/drawing/2014/main" val="20004"/>
                    </a:ext>
                  </a:extLst>
                </a:gridCol>
                <a:gridCol w="837282">
                  <a:extLst>
                    <a:ext uri="{9D8B030D-6E8A-4147-A177-3AD203B41FA5}">
                      <a16:colId xmlns:a16="http://schemas.microsoft.com/office/drawing/2014/main" val="20005"/>
                    </a:ext>
                  </a:extLst>
                </a:gridCol>
                <a:gridCol w="848298">
                  <a:extLst>
                    <a:ext uri="{9D8B030D-6E8A-4147-A177-3AD203B41FA5}">
                      <a16:colId xmlns:a16="http://schemas.microsoft.com/office/drawing/2014/main" val="20006"/>
                    </a:ext>
                  </a:extLst>
                </a:gridCol>
                <a:gridCol w="627962">
                  <a:extLst>
                    <a:ext uri="{9D8B030D-6E8A-4147-A177-3AD203B41FA5}">
                      <a16:colId xmlns:a16="http://schemas.microsoft.com/office/drawing/2014/main" val="20007"/>
                    </a:ext>
                  </a:extLst>
                </a:gridCol>
                <a:gridCol w="991518">
                  <a:extLst>
                    <a:ext uri="{9D8B030D-6E8A-4147-A177-3AD203B41FA5}">
                      <a16:colId xmlns:a16="http://schemas.microsoft.com/office/drawing/2014/main" val="20008"/>
                    </a:ext>
                  </a:extLst>
                </a:gridCol>
                <a:gridCol w="916762">
                  <a:extLst>
                    <a:ext uri="{9D8B030D-6E8A-4147-A177-3AD203B41FA5}">
                      <a16:colId xmlns:a16="http://schemas.microsoft.com/office/drawing/2014/main" val="20009"/>
                    </a:ext>
                  </a:extLst>
                </a:gridCol>
              </a:tblGrid>
              <a:tr h="494385">
                <a:tc rowSpan="2">
                  <a:txBody>
                    <a:bodyPr/>
                    <a:lstStyle/>
                    <a:p>
                      <a:pPr algn="ctr"/>
                      <a:r>
                        <a:rPr lang="es-CL" sz="1400" b="0" dirty="0">
                          <a:latin typeface="+mn-lt"/>
                        </a:rPr>
                        <a:t>Calidad Jurídica </a:t>
                      </a:r>
                    </a:p>
                  </a:txBody>
                  <a:tcPr/>
                </a:tc>
                <a:tc gridSpan="3">
                  <a:txBody>
                    <a:bodyPr/>
                    <a:lstStyle/>
                    <a:p>
                      <a:pPr algn="ctr"/>
                      <a:r>
                        <a:rPr lang="es-CL" sz="1400" b="0" dirty="0">
                          <a:latin typeface="+mn-lt"/>
                        </a:rPr>
                        <a:t>    Contrata</a:t>
                      </a:r>
                    </a:p>
                    <a:p>
                      <a:pPr algn="ctr"/>
                      <a:endParaRPr lang="es-CL" sz="1400" b="0" dirty="0">
                        <a:latin typeface="+mn-lt"/>
                      </a:endParaRPr>
                    </a:p>
                  </a:txBody>
                  <a:tcPr/>
                </a:tc>
                <a:tc hMerge="1">
                  <a:txBody>
                    <a:bodyPr/>
                    <a:lstStyle/>
                    <a:p>
                      <a:endParaRPr lang="es-CL"/>
                    </a:p>
                  </a:txBody>
                  <a:tcPr/>
                </a:tc>
                <a:tc hMerge="1">
                  <a:txBody>
                    <a:bodyPr/>
                    <a:lstStyle/>
                    <a:p>
                      <a:endParaRPr lang="es-CL"/>
                    </a:p>
                  </a:txBody>
                  <a:tcPr/>
                </a:tc>
                <a:tc gridSpan="3">
                  <a:txBody>
                    <a:bodyPr/>
                    <a:lstStyle/>
                    <a:p>
                      <a:pPr algn="ctr"/>
                      <a:r>
                        <a:rPr lang="es-CL" sz="1400" b="0" dirty="0">
                          <a:latin typeface="+mn-lt"/>
                        </a:rPr>
                        <a:t>    Planta </a:t>
                      </a:r>
                    </a:p>
                  </a:txBody>
                  <a:tcPr/>
                </a:tc>
                <a:tc hMerge="1">
                  <a:txBody>
                    <a:bodyPr/>
                    <a:lstStyle/>
                    <a:p>
                      <a:endParaRPr lang="es-CL"/>
                    </a:p>
                  </a:txBody>
                  <a:tcPr/>
                </a:tc>
                <a:tc hMerge="1">
                  <a:txBody>
                    <a:bodyPr/>
                    <a:lstStyle/>
                    <a:p>
                      <a:endParaRPr lang="es-CL"/>
                    </a:p>
                  </a:txBody>
                  <a:tcPr/>
                </a:tc>
                <a:tc gridSpan="3">
                  <a:txBody>
                    <a:bodyPr/>
                    <a:lstStyle/>
                    <a:p>
                      <a:pPr algn="ctr"/>
                      <a:r>
                        <a:rPr lang="es-CL" sz="1400" b="0" dirty="0">
                          <a:latin typeface="+mn-lt"/>
                        </a:rPr>
                        <a:t>                     Total </a:t>
                      </a:r>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436222">
                <a:tc vMerge="1">
                  <a:txBody>
                    <a:bodyPr/>
                    <a:lstStyle/>
                    <a:p>
                      <a:endParaRPr lang="es-CL"/>
                    </a:p>
                  </a:txBody>
                  <a:tcPr/>
                </a:tc>
                <a:tc>
                  <a:txBody>
                    <a:bodyPr/>
                    <a:lstStyle/>
                    <a:p>
                      <a:r>
                        <a:rPr lang="es-CL" sz="1200" b="0" dirty="0">
                          <a:latin typeface="+mn-lt"/>
                        </a:rPr>
                        <a:t>Total</a:t>
                      </a:r>
                    </a:p>
                  </a:txBody>
                  <a:tcPr/>
                </a:tc>
                <a:tc>
                  <a:txBody>
                    <a:bodyPr/>
                    <a:lstStyle/>
                    <a:p>
                      <a:r>
                        <a:rPr lang="es-CL" sz="1200" b="0" dirty="0">
                          <a:latin typeface="+mn-lt"/>
                        </a:rPr>
                        <a:t>Hombres</a:t>
                      </a:r>
                    </a:p>
                  </a:txBody>
                  <a:tcPr/>
                </a:tc>
                <a:tc>
                  <a:txBody>
                    <a:bodyPr/>
                    <a:lstStyle/>
                    <a:p>
                      <a:r>
                        <a:rPr lang="es-CL" sz="1200" b="0" dirty="0">
                          <a:latin typeface="+mn-lt"/>
                        </a:rPr>
                        <a:t>Mujeres</a:t>
                      </a:r>
                    </a:p>
                  </a:txBody>
                  <a:tcPr/>
                </a:tc>
                <a:tc>
                  <a:txBody>
                    <a:bodyPr/>
                    <a:lstStyle/>
                    <a:p>
                      <a:r>
                        <a:rPr lang="es-CL" sz="1200" dirty="0">
                          <a:latin typeface="+mn-lt"/>
                        </a:rPr>
                        <a:t>Total </a:t>
                      </a:r>
                    </a:p>
                  </a:txBody>
                  <a:tcPr/>
                </a:tc>
                <a:tc>
                  <a:txBody>
                    <a:bodyPr/>
                    <a:lstStyle/>
                    <a:p>
                      <a:r>
                        <a:rPr lang="es-CL" sz="1200" dirty="0">
                          <a:latin typeface="+mn-lt"/>
                        </a:rPr>
                        <a:t>Hombres</a:t>
                      </a:r>
                    </a:p>
                  </a:txBody>
                  <a:tcPr/>
                </a:tc>
                <a:tc>
                  <a:txBody>
                    <a:bodyPr/>
                    <a:lstStyle/>
                    <a:p>
                      <a:r>
                        <a:rPr lang="es-CL" sz="1200" dirty="0">
                          <a:latin typeface="+mn-lt"/>
                        </a:rPr>
                        <a:t>Mujeres</a:t>
                      </a:r>
                    </a:p>
                  </a:txBody>
                  <a:tcPr/>
                </a:tc>
                <a:tc>
                  <a:txBody>
                    <a:bodyPr/>
                    <a:lstStyle/>
                    <a:p>
                      <a:r>
                        <a:rPr lang="es-CL" sz="1200" dirty="0">
                          <a:latin typeface="+mn-lt"/>
                        </a:rPr>
                        <a:t>Total</a:t>
                      </a:r>
                    </a:p>
                  </a:txBody>
                  <a:tcPr/>
                </a:tc>
                <a:tc>
                  <a:txBody>
                    <a:bodyPr/>
                    <a:lstStyle/>
                    <a:p>
                      <a:r>
                        <a:rPr lang="es-CL" sz="1200" dirty="0">
                          <a:latin typeface="+mn-lt"/>
                        </a:rPr>
                        <a:t>Hombres</a:t>
                      </a:r>
                    </a:p>
                  </a:txBody>
                  <a:tcPr/>
                </a:tc>
                <a:tc>
                  <a:txBody>
                    <a:bodyPr/>
                    <a:lstStyle/>
                    <a:p>
                      <a:r>
                        <a:rPr lang="es-CL" sz="1200" dirty="0">
                          <a:latin typeface="+mn-lt"/>
                        </a:rPr>
                        <a:t>Mujeres</a:t>
                      </a:r>
                    </a:p>
                  </a:txBody>
                  <a:tcPr/>
                </a:tc>
                <a:extLst>
                  <a:ext uri="{0D108BD9-81ED-4DB2-BD59-A6C34878D82A}">
                    <a16:rowId xmlns:a16="http://schemas.microsoft.com/office/drawing/2014/main" val="10001"/>
                  </a:ext>
                </a:extLst>
              </a:tr>
              <a:tr h="338740">
                <a:tc>
                  <a:txBody>
                    <a:bodyPr/>
                    <a:lstStyle/>
                    <a:p>
                      <a:r>
                        <a:rPr lang="es-CL" sz="1400" dirty="0"/>
                        <a:t>Profesional</a:t>
                      </a:r>
                    </a:p>
                  </a:txBody>
                  <a:tcPr anchor="ctr"/>
                </a:tc>
                <a:tc>
                  <a:txBody>
                    <a:bodyPr/>
                    <a:lstStyle/>
                    <a:p>
                      <a:pPr algn="ctr" rtl="0" fontAlgn="b"/>
                      <a:r>
                        <a:rPr lang="en-US" sz="1200" b="0" i="0" u="none" strike="noStrike" dirty="0">
                          <a:solidFill>
                            <a:srgbClr val="000000"/>
                          </a:solidFill>
                          <a:effectLst/>
                          <a:latin typeface="Calibri" panose="020F0502020204030204" pitchFamily="34" charset="0"/>
                        </a:rPr>
                        <a:t>1.166</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611</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555</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1.235</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656</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579</a:t>
                      </a:r>
                    </a:p>
                  </a:txBody>
                  <a:tcPr marL="9525" marR="9525" marT="9525" marB="0" anchor="ctr"/>
                </a:tc>
                <a:extLst>
                  <a:ext uri="{0D108BD9-81ED-4DB2-BD59-A6C34878D82A}">
                    <a16:rowId xmlns:a16="http://schemas.microsoft.com/office/drawing/2014/main" val="10002"/>
                  </a:ext>
                </a:extLst>
              </a:tr>
              <a:tr h="338740">
                <a:tc>
                  <a:txBody>
                    <a:bodyPr/>
                    <a:lstStyle/>
                    <a:p>
                      <a:r>
                        <a:rPr lang="es-CL" sz="1400" dirty="0"/>
                        <a:t>Técnicos</a:t>
                      </a:r>
                    </a:p>
                  </a:txBody>
                  <a:tcPr anchor="ctr"/>
                </a:tc>
                <a:tc>
                  <a:txBody>
                    <a:bodyPr/>
                    <a:lstStyle/>
                    <a:p>
                      <a:pPr algn="ctr" rtl="0" fontAlgn="b"/>
                      <a:r>
                        <a:rPr lang="en-US" sz="1200" b="0" i="0" u="none" strike="noStrike">
                          <a:solidFill>
                            <a:srgbClr val="000000"/>
                          </a:solidFill>
                          <a:effectLst/>
                          <a:latin typeface="Calibri" panose="020F0502020204030204" pitchFamily="34" charset="0"/>
                        </a:rPr>
                        <a:t>189</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119</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224</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138</a:t>
                      </a:r>
                    </a:p>
                  </a:txBody>
                  <a:tcPr marL="9525" marR="9525" marT="9525" marB="0" anchor="ctr"/>
                </a:tc>
                <a:extLst>
                  <a:ext uri="{0D108BD9-81ED-4DB2-BD59-A6C34878D82A}">
                    <a16:rowId xmlns:a16="http://schemas.microsoft.com/office/drawing/2014/main" val="10003"/>
                  </a:ext>
                </a:extLst>
              </a:tr>
              <a:tr h="368714">
                <a:tc>
                  <a:txBody>
                    <a:bodyPr/>
                    <a:lstStyle/>
                    <a:p>
                      <a:r>
                        <a:rPr lang="es-CL" sz="1400" dirty="0"/>
                        <a:t>Administrativos</a:t>
                      </a:r>
                      <a:r>
                        <a:rPr lang="es-CL" sz="1400" baseline="0" dirty="0"/>
                        <a:t> </a:t>
                      </a:r>
                      <a:endParaRPr lang="es-CL" sz="1400" dirty="0"/>
                    </a:p>
                  </a:txBody>
                  <a:tcPr anchor="ctr"/>
                </a:tc>
                <a:tc>
                  <a:txBody>
                    <a:bodyPr/>
                    <a:lstStyle/>
                    <a:p>
                      <a:pPr algn="ctr" rtl="0" fontAlgn="b"/>
                      <a:r>
                        <a:rPr lang="en-US" sz="12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116</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0004"/>
                  </a:ext>
                </a:extLst>
              </a:tr>
              <a:tr h="338740">
                <a:tc>
                  <a:txBody>
                    <a:bodyPr/>
                    <a:lstStyle/>
                    <a:p>
                      <a:r>
                        <a:rPr lang="es-CL" sz="1400" dirty="0"/>
                        <a:t>Auxiliar</a:t>
                      </a:r>
                    </a:p>
                  </a:txBody>
                  <a:tcPr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5"/>
                  </a:ext>
                </a:extLst>
              </a:tr>
              <a:tr h="338740">
                <a:tc>
                  <a:txBody>
                    <a:bodyPr/>
                    <a:lstStyle/>
                    <a:p>
                      <a:r>
                        <a:rPr lang="es-CL" sz="1400" dirty="0"/>
                        <a:t>Directivos </a:t>
                      </a:r>
                    </a:p>
                  </a:txBody>
                  <a:tcPr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0006"/>
                  </a:ext>
                </a:extLst>
              </a:tr>
              <a:tr h="338740">
                <a:tc>
                  <a:txBody>
                    <a:bodyPr/>
                    <a:lstStyle/>
                    <a:p>
                      <a:r>
                        <a:rPr lang="es-CL" sz="1400" dirty="0"/>
                        <a:t>Expertos</a:t>
                      </a:r>
                    </a:p>
                  </a:txBody>
                  <a:tcPr anchor="ctr"/>
                </a:tc>
                <a:tc>
                  <a:txBody>
                    <a:bodyPr/>
                    <a:lstStyle/>
                    <a:p>
                      <a:pPr algn="ctr" rtl="0" fontAlgn="b"/>
                      <a:r>
                        <a:rPr lang="en-US"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US"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US" sz="12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007"/>
                  </a:ext>
                </a:extLst>
              </a:tr>
              <a:tr h="338740">
                <a:tc>
                  <a:txBody>
                    <a:bodyPr/>
                    <a:lstStyle/>
                    <a:p>
                      <a:r>
                        <a:rPr lang="es-CL" sz="1400" b="1" dirty="0"/>
                        <a:t>Total </a:t>
                      </a:r>
                    </a:p>
                  </a:txBody>
                  <a:tcPr/>
                </a:tc>
                <a:tc>
                  <a:txBody>
                    <a:bodyPr/>
                    <a:lstStyle/>
                    <a:p>
                      <a:pPr algn="ctr" rtl="0" fontAlgn="b"/>
                      <a:r>
                        <a:rPr lang="en-US" sz="1200" b="1" i="0" u="none" strike="noStrike">
                          <a:solidFill>
                            <a:srgbClr val="000000"/>
                          </a:solidFill>
                          <a:effectLst/>
                          <a:latin typeface="Calibri" panose="020F0502020204030204" pitchFamily="34" charset="0"/>
                        </a:rPr>
                        <a:t>1.444</a:t>
                      </a:r>
                    </a:p>
                  </a:txBody>
                  <a:tcPr marL="9525" marR="9525" marT="9525" marB="0" anchor="ctr"/>
                </a:tc>
                <a:tc>
                  <a:txBody>
                    <a:bodyPr/>
                    <a:lstStyle/>
                    <a:p>
                      <a:pPr algn="ctr" rtl="0" fontAlgn="b"/>
                      <a:r>
                        <a:rPr lang="en-US" sz="1200" b="1" i="0" u="none" strike="noStrike">
                          <a:solidFill>
                            <a:srgbClr val="000000"/>
                          </a:solidFill>
                          <a:effectLst/>
                          <a:latin typeface="Calibri" panose="020F0502020204030204" pitchFamily="34" charset="0"/>
                        </a:rPr>
                        <a:t>722</a:t>
                      </a:r>
                    </a:p>
                  </a:txBody>
                  <a:tcPr marL="9525" marR="9525" marT="9525" marB="0" anchor="ctr"/>
                </a:tc>
                <a:tc>
                  <a:txBody>
                    <a:bodyPr/>
                    <a:lstStyle/>
                    <a:p>
                      <a:pPr algn="ctr" rtl="0" fontAlgn="b"/>
                      <a:r>
                        <a:rPr lang="en-US" sz="1200" b="1" i="0" u="none" strike="noStrike">
                          <a:solidFill>
                            <a:srgbClr val="000000"/>
                          </a:solidFill>
                          <a:effectLst/>
                          <a:latin typeface="Calibri" panose="020F0502020204030204" pitchFamily="34" charset="0"/>
                        </a:rPr>
                        <a:t>722</a:t>
                      </a:r>
                    </a:p>
                  </a:txBody>
                  <a:tcPr marL="9525" marR="9525" marT="9525" marB="0" anchor="ctr"/>
                </a:tc>
                <a:tc>
                  <a:txBody>
                    <a:bodyPr/>
                    <a:lstStyle/>
                    <a:p>
                      <a:pPr algn="ctr" rtl="0" fontAlgn="b"/>
                      <a:r>
                        <a:rPr lang="en-US" sz="1200" b="1" i="0" u="none" strike="noStrike">
                          <a:solidFill>
                            <a:srgbClr val="000000"/>
                          </a:solidFill>
                          <a:effectLst/>
                          <a:latin typeface="Calibri" panose="020F0502020204030204" pitchFamily="34" charset="0"/>
                        </a:rPr>
                        <a:t>153</a:t>
                      </a:r>
                    </a:p>
                  </a:txBody>
                  <a:tcPr marL="9525" marR="9525" marT="9525" marB="0" anchor="ctr"/>
                </a:tc>
                <a:tc>
                  <a:txBody>
                    <a:bodyPr/>
                    <a:lstStyle/>
                    <a:p>
                      <a:pPr algn="ctr" rtl="0" fontAlgn="b"/>
                      <a:r>
                        <a:rPr lang="en-US" sz="1200" b="1" i="0" u="none" strike="noStrike">
                          <a:solidFill>
                            <a:srgbClr val="000000"/>
                          </a:solidFill>
                          <a:effectLst/>
                          <a:latin typeface="Calibri" panose="020F0502020204030204" pitchFamily="34" charset="0"/>
                        </a:rPr>
                        <a:t>79</a:t>
                      </a:r>
                    </a:p>
                  </a:txBody>
                  <a:tcPr marL="9525" marR="9525" marT="9525" marB="0" anchor="ctr"/>
                </a:tc>
                <a:tc>
                  <a:txBody>
                    <a:bodyPr/>
                    <a:lstStyle/>
                    <a:p>
                      <a:pPr algn="ctr" rtl="0" fontAlgn="b"/>
                      <a:r>
                        <a:rPr lang="en-US" sz="1200" b="1" i="0" u="none" strike="noStrike">
                          <a:solidFill>
                            <a:srgbClr val="000000"/>
                          </a:solidFill>
                          <a:effectLst/>
                          <a:latin typeface="Calibri" panose="020F0502020204030204" pitchFamily="34" charset="0"/>
                        </a:rPr>
                        <a:t>74</a:t>
                      </a:r>
                    </a:p>
                  </a:txBody>
                  <a:tcPr marL="9525" marR="9525" marT="9525" marB="0" anchor="ctr"/>
                </a:tc>
                <a:tc>
                  <a:txBody>
                    <a:bodyPr/>
                    <a:lstStyle/>
                    <a:p>
                      <a:pPr algn="ctr" rtl="0" fontAlgn="b"/>
                      <a:r>
                        <a:rPr lang="en-US" sz="1200" b="1" i="0" u="none" strike="noStrike">
                          <a:solidFill>
                            <a:srgbClr val="000000"/>
                          </a:solidFill>
                          <a:effectLst/>
                          <a:latin typeface="Calibri" panose="020F0502020204030204" pitchFamily="34" charset="0"/>
                        </a:rPr>
                        <a:t>1.597</a:t>
                      </a:r>
                    </a:p>
                  </a:txBody>
                  <a:tcPr marL="9525" marR="9525" marT="9525" marB="0" anchor="ctr"/>
                </a:tc>
                <a:tc>
                  <a:txBody>
                    <a:bodyPr/>
                    <a:lstStyle/>
                    <a:p>
                      <a:pPr algn="ctr" rtl="0" fontAlgn="b"/>
                      <a:r>
                        <a:rPr lang="en-US" sz="1200" b="1" i="0" u="none" strike="noStrike" dirty="0">
                          <a:solidFill>
                            <a:srgbClr val="000000"/>
                          </a:solidFill>
                          <a:effectLst/>
                          <a:latin typeface="Calibri" panose="020F0502020204030204" pitchFamily="34" charset="0"/>
                        </a:rPr>
                        <a:t>801</a:t>
                      </a:r>
                    </a:p>
                  </a:txBody>
                  <a:tcPr marL="9525" marR="9525" marT="9525" marB="0" anchor="ctr"/>
                </a:tc>
                <a:tc>
                  <a:txBody>
                    <a:bodyPr/>
                    <a:lstStyle/>
                    <a:p>
                      <a:pPr algn="ctr" rtl="0" fontAlgn="b"/>
                      <a:r>
                        <a:rPr lang="en-US" sz="1200" b="1" i="0" u="none" strike="noStrike" dirty="0">
                          <a:solidFill>
                            <a:srgbClr val="000000"/>
                          </a:solidFill>
                          <a:effectLst/>
                          <a:latin typeface="Calibri" panose="020F0502020204030204" pitchFamily="34" charset="0"/>
                        </a:rPr>
                        <a:t>796</a:t>
                      </a:r>
                    </a:p>
                  </a:txBody>
                  <a:tcPr marL="9525" marR="9525" marT="9525" marB="0" anchor="ctr"/>
                </a:tc>
                <a:extLst>
                  <a:ext uri="{0D108BD9-81ED-4DB2-BD59-A6C34878D82A}">
                    <a16:rowId xmlns:a16="http://schemas.microsoft.com/office/drawing/2014/main" val="10008"/>
                  </a:ext>
                </a:extLst>
              </a:tr>
            </a:tbl>
          </a:graphicData>
        </a:graphic>
      </p:graphicFrame>
      <p:sp>
        <p:nvSpPr>
          <p:cNvPr id="5" name="CuadroTexto 4"/>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31 de diciembre 2022. </a:t>
            </a:r>
          </a:p>
        </p:txBody>
      </p:sp>
      <p:sp>
        <p:nvSpPr>
          <p:cNvPr id="6" name="Título 3"/>
          <p:cNvSpPr txBox="1">
            <a:spLocks/>
          </p:cNvSpPr>
          <p:nvPr/>
        </p:nvSpPr>
        <p:spPr>
          <a:xfrm>
            <a:off x="2555776" y="140972"/>
            <a:ext cx="5887566"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CL" sz="2800" dirty="0">
                <a:solidFill>
                  <a:srgbClr val="333333"/>
                </a:solidFill>
                <a:latin typeface="+mn-lt"/>
              </a:rPr>
              <a:t>Recursos Humanos</a:t>
            </a:r>
            <a:r>
              <a:rPr lang="es-CL" sz="2000" dirty="0">
                <a:solidFill>
                  <a:srgbClr val="333333"/>
                </a:solidFill>
                <a:latin typeface="+mn-lt"/>
              </a:rPr>
              <a:t> </a:t>
            </a:r>
          </a:p>
        </p:txBody>
      </p:sp>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19744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457200" y="1268760"/>
            <a:ext cx="8229600" cy="46540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800" dirty="0"/>
              <a:t>La distribución según la calidad jurídica de los funcionarios en el año 2022 a nivel nacional se puede observar en el siguiente gráfico:</a:t>
            </a:r>
          </a:p>
        </p:txBody>
      </p:sp>
      <p:graphicFrame>
        <p:nvGraphicFramePr>
          <p:cNvPr id="8" name="Gráfico 7"/>
          <p:cNvGraphicFramePr>
            <a:graphicFrameLocks/>
          </p:cNvGraphicFramePr>
          <p:nvPr>
            <p:extLst>
              <p:ext uri="{D42A27DB-BD31-4B8C-83A1-F6EECF244321}">
                <p14:modId xmlns:p14="http://schemas.microsoft.com/office/powerpoint/2010/main" val="633646963"/>
              </p:ext>
            </p:extLst>
          </p:nvPr>
        </p:nvGraphicFramePr>
        <p:xfrm>
          <a:off x="319487" y="1916831"/>
          <a:ext cx="8367313" cy="4005943"/>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37625" y="6546364"/>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31 de diciembre 2022. </a:t>
            </a:r>
          </a:p>
        </p:txBody>
      </p:sp>
      <p:sp>
        <p:nvSpPr>
          <p:cNvPr id="6" name="Título 3"/>
          <p:cNvSpPr txBox="1">
            <a:spLocks/>
          </p:cNvSpPr>
          <p:nvPr/>
        </p:nvSpPr>
        <p:spPr>
          <a:xfrm>
            <a:off x="2555776" y="140972"/>
            <a:ext cx="5887566"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CL" sz="2800" dirty="0">
                <a:solidFill>
                  <a:srgbClr val="333333"/>
                </a:solidFill>
                <a:latin typeface="+mn-lt"/>
              </a:rPr>
              <a:t>Recursos Humanos</a:t>
            </a:r>
            <a:r>
              <a:rPr lang="es-CL" sz="2000" dirty="0">
                <a:solidFill>
                  <a:srgbClr val="333333"/>
                </a:solidFill>
                <a:latin typeface="+mn-lt"/>
              </a:rPr>
              <a:t> </a:t>
            </a:r>
          </a:p>
        </p:txBody>
      </p:sp>
      <p:grpSp>
        <p:nvGrpSpPr>
          <p:cNvPr id="7" name="Grupo 6"/>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494299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440824" y="1252174"/>
            <a:ext cx="8229600" cy="46878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800" dirty="0"/>
              <a:t>Profesionales que durante el 2022 trabajaban en INDAP, de acuerdo a la región y calidad jurídica de sus contratos:</a:t>
            </a:r>
          </a:p>
          <a:p>
            <a:pPr marL="0" indent="0" algn="just">
              <a:buFont typeface="Arial" panose="020B0604020202020204" pitchFamily="34" charset="0"/>
              <a:buNone/>
            </a:pPr>
            <a:endParaRPr lang="es-ES" sz="1800" dirty="0"/>
          </a:p>
          <a:p>
            <a:pPr marL="0" indent="0" algn="just">
              <a:buFont typeface="Arial" panose="020B0604020202020204" pitchFamily="34" charset="0"/>
              <a:buNone/>
            </a:pPr>
            <a:r>
              <a:rPr lang="es-ES" sz="1800" dirty="0"/>
              <a:t> </a:t>
            </a:r>
          </a:p>
        </p:txBody>
      </p:sp>
      <p:graphicFrame>
        <p:nvGraphicFramePr>
          <p:cNvPr id="8" name="Gráfico 7"/>
          <p:cNvGraphicFramePr>
            <a:graphicFrameLocks/>
          </p:cNvGraphicFramePr>
          <p:nvPr>
            <p:extLst>
              <p:ext uri="{D42A27DB-BD31-4B8C-83A1-F6EECF244321}">
                <p14:modId xmlns:p14="http://schemas.microsoft.com/office/powerpoint/2010/main" val="680607549"/>
              </p:ext>
            </p:extLst>
          </p:nvPr>
        </p:nvGraphicFramePr>
        <p:xfrm>
          <a:off x="440823" y="1844824"/>
          <a:ext cx="8229601"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23528" y="6553816"/>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31 de diciembre 2022. </a:t>
            </a:r>
          </a:p>
        </p:txBody>
      </p:sp>
      <p:sp>
        <p:nvSpPr>
          <p:cNvPr id="6" name="Título 3"/>
          <p:cNvSpPr txBox="1">
            <a:spLocks/>
          </p:cNvSpPr>
          <p:nvPr/>
        </p:nvSpPr>
        <p:spPr>
          <a:xfrm>
            <a:off x="2483768" y="140972"/>
            <a:ext cx="5959574"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CL" sz="2800" dirty="0">
                <a:solidFill>
                  <a:srgbClr val="333333"/>
                </a:solidFill>
                <a:latin typeface="+mn-lt"/>
              </a:rPr>
              <a:t>Recursos Humanos</a:t>
            </a:r>
            <a:r>
              <a:rPr lang="es-CL" sz="2000" dirty="0">
                <a:solidFill>
                  <a:srgbClr val="333333"/>
                </a:solidFill>
                <a:latin typeface="+mn-lt"/>
              </a:rPr>
              <a:t> </a:t>
            </a:r>
          </a:p>
        </p:txBody>
      </p:sp>
      <p:grpSp>
        <p:nvGrpSpPr>
          <p:cNvPr id="7" name="Grupo 6"/>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557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514349" y="1340768"/>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t>Distribución de técnicos que durante el 2022 trabajaban en INDAP, de acuerdo a la región y calidad jurídica de sus contratos:</a:t>
            </a:r>
          </a:p>
          <a:p>
            <a:pPr marL="0" indent="0" algn="just">
              <a:buFont typeface="Arial" panose="020B0604020202020204" pitchFamily="34" charset="0"/>
              <a:buNone/>
            </a:pPr>
            <a:endParaRPr lang="es-ES" sz="1800" dirty="0"/>
          </a:p>
          <a:p>
            <a:pPr marL="0" indent="0" algn="just">
              <a:buFont typeface="Arial" panose="020B0604020202020204" pitchFamily="34" charset="0"/>
              <a:buNone/>
            </a:pPr>
            <a:r>
              <a:rPr lang="es-ES" sz="1800" dirty="0"/>
              <a:t> </a:t>
            </a:r>
          </a:p>
        </p:txBody>
      </p:sp>
      <p:sp>
        <p:nvSpPr>
          <p:cNvPr id="7" name="Título 3"/>
          <p:cNvSpPr txBox="1">
            <a:spLocks/>
          </p:cNvSpPr>
          <p:nvPr/>
        </p:nvSpPr>
        <p:spPr>
          <a:xfrm>
            <a:off x="2555776" y="140972"/>
            <a:ext cx="5887566"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Berlin Sans FB" panose="020E0602020502020306" pitchFamily="34" charset="0"/>
              </a:rPr>
              <a:t>   </a:t>
            </a:r>
            <a:r>
              <a:rPr lang="es-CL" sz="2800" dirty="0">
                <a:solidFill>
                  <a:srgbClr val="333333"/>
                </a:solidFill>
                <a:latin typeface="+mn-lt"/>
              </a:rPr>
              <a:t>Recursos Humanos</a:t>
            </a:r>
            <a:r>
              <a:rPr lang="es-CL" sz="2000" dirty="0">
                <a:solidFill>
                  <a:srgbClr val="333333"/>
                </a:solidFill>
                <a:latin typeface="+mn-lt"/>
              </a:rPr>
              <a:t> </a:t>
            </a:r>
          </a:p>
        </p:txBody>
      </p:sp>
      <p:graphicFrame>
        <p:nvGraphicFramePr>
          <p:cNvPr id="8" name="Gráfico 7"/>
          <p:cNvGraphicFramePr>
            <a:graphicFrameLocks/>
          </p:cNvGraphicFramePr>
          <p:nvPr>
            <p:extLst>
              <p:ext uri="{D42A27DB-BD31-4B8C-83A1-F6EECF244321}">
                <p14:modId xmlns:p14="http://schemas.microsoft.com/office/powerpoint/2010/main" val="710091521"/>
              </p:ext>
            </p:extLst>
          </p:nvPr>
        </p:nvGraphicFramePr>
        <p:xfrm>
          <a:off x="514349" y="1988840"/>
          <a:ext cx="7928994" cy="4049085"/>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31 de diciembre 2022. </a:t>
            </a:r>
          </a:p>
        </p:txBody>
      </p:sp>
      <p:grpSp>
        <p:nvGrpSpPr>
          <p:cNvPr id="6" name="Grupo 5"/>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41423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457200" y="1393372"/>
            <a:ext cx="8229600" cy="47327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t>Distribución de administrativos que durante el 2022 trabajaban en INDAP, de acuerdo a la región y calidad jurídica de sus contratos:</a:t>
            </a:r>
          </a:p>
          <a:p>
            <a:pPr marL="0" indent="0" algn="just">
              <a:buFont typeface="Arial" panose="020B0604020202020204" pitchFamily="34" charset="0"/>
              <a:buNone/>
            </a:pPr>
            <a:endParaRPr lang="es-ES" sz="1800" dirty="0"/>
          </a:p>
          <a:p>
            <a:pPr marL="0" indent="0" algn="just">
              <a:buFont typeface="Arial" panose="020B0604020202020204" pitchFamily="34" charset="0"/>
              <a:buNone/>
            </a:pPr>
            <a:r>
              <a:rPr lang="es-ES" sz="1800" dirty="0"/>
              <a:t> </a:t>
            </a:r>
          </a:p>
        </p:txBody>
      </p:sp>
      <p:sp>
        <p:nvSpPr>
          <p:cNvPr id="7" name="Título 3"/>
          <p:cNvSpPr txBox="1">
            <a:spLocks/>
          </p:cNvSpPr>
          <p:nvPr/>
        </p:nvSpPr>
        <p:spPr>
          <a:xfrm>
            <a:off x="2555776" y="140972"/>
            <a:ext cx="5887566"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CL" sz="2800" dirty="0">
                <a:solidFill>
                  <a:srgbClr val="333333"/>
                </a:solidFill>
                <a:latin typeface="+mn-lt"/>
              </a:rPr>
              <a:t>Recursos Humanos</a:t>
            </a:r>
            <a:r>
              <a:rPr lang="es-CL" sz="2000" dirty="0">
                <a:solidFill>
                  <a:srgbClr val="333333"/>
                </a:solidFill>
                <a:latin typeface="+mn-lt"/>
              </a:rPr>
              <a:t> </a:t>
            </a:r>
          </a:p>
        </p:txBody>
      </p:sp>
      <p:graphicFrame>
        <p:nvGraphicFramePr>
          <p:cNvPr id="8" name="Gráfico 7"/>
          <p:cNvGraphicFramePr>
            <a:graphicFrameLocks/>
          </p:cNvGraphicFramePr>
          <p:nvPr/>
        </p:nvGraphicFramePr>
        <p:xfrm>
          <a:off x="457199" y="1916832"/>
          <a:ext cx="8229601"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31 de diciembre 2022. </a:t>
            </a:r>
          </a:p>
        </p:txBody>
      </p:sp>
      <p:grpSp>
        <p:nvGrpSpPr>
          <p:cNvPr id="6" name="Grupo 5"/>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159648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308472" y="1424324"/>
            <a:ext cx="8138293" cy="480131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a:r>
              <a:rPr lang="es-CL" sz="1800" b="0" dirty="0">
                <a:solidFill>
                  <a:srgbClr val="333333"/>
                </a:solidFill>
                <a:latin typeface="Calibri"/>
                <a:cs typeface="Calibri"/>
              </a:rPr>
              <a:t>De acuerdo a lo establecido en la Ley Orgánica de INDAP, su población potencial corresponde a dos segmentos denominados: </a:t>
            </a:r>
          </a:p>
          <a:p>
            <a:pPr marL="285750" indent="-285750" algn="just">
              <a:buFont typeface="Wingdings" panose="05000000000000000000" pitchFamily="2" charset="2"/>
              <a:buChar char="§"/>
            </a:pPr>
            <a:r>
              <a:rPr lang="es-CL" sz="1800" b="0" dirty="0">
                <a:solidFill>
                  <a:srgbClr val="333333"/>
                </a:solidFill>
                <a:latin typeface="Calibri"/>
                <a:cs typeface="Calibri"/>
              </a:rPr>
              <a:t> “pequeño/a productor/a agrícola” </a:t>
            </a:r>
          </a:p>
          <a:p>
            <a:pPr marL="285750" indent="-285750" algn="just">
              <a:buFont typeface="Wingdings" panose="05000000000000000000" pitchFamily="2" charset="2"/>
              <a:buChar char="§"/>
            </a:pPr>
            <a:r>
              <a:rPr lang="es-CL" sz="1800" b="0" dirty="0">
                <a:solidFill>
                  <a:srgbClr val="333333"/>
                </a:solidFill>
                <a:latin typeface="Calibri"/>
                <a:cs typeface="Calibri"/>
              </a:rPr>
              <a:t> “campesino/a”.</a:t>
            </a:r>
          </a:p>
          <a:p>
            <a:pPr algn="just"/>
            <a:endParaRPr lang="es-CL" sz="1800" b="0" dirty="0">
              <a:solidFill>
                <a:srgbClr val="333333"/>
              </a:solidFill>
              <a:latin typeface="Calibri"/>
              <a:cs typeface="Calibri"/>
            </a:endParaRPr>
          </a:p>
          <a:p>
            <a:pPr algn="just"/>
            <a:r>
              <a:rPr lang="es-CL" sz="1800" dirty="0">
                <a:solidFill>
                  <a:srgbClr val="333333"/>
                </a:solidFill>
                <a:latin typeface="Calibri"/>
                <a:cs typeface="Calibri"/>
              </a:rPr>
              <a:t>	Pequeño/a productor/a Agrícola: </a:t>
            </a:r>
            <a:r>
              <a:rPr lang="es-CL" sz="1800" b="0" dirty="0">
                <a:solidFill>
                  <a:srgbClr val="333333"/>
                </a:solidFill>
                <a:latin typeface="Calibri"/>
                <a:cs typeface="Calibri"/>
              </a:rPr>
              <a:t>es la persona natural que explota una 	superficie no superior a las 12 Hectáreas de Riego Básico, cuyos activos no 	superan el equivalente a 3.500 Unidades de Fomento, y que su ingreso proviene 	principalmente, de la explotación agrícola y que trabaje directamente la tierra, 	cualquiera sea su régimen de tenencia.</a:t>
            </a:r>
          </a:p>
          <a:p>
            <a:pPr algn="just"/>
            <a:endParaRPr lang="es-CL" sz="1800" b="0" dirty="0">
              <a:solidFill>
                <a:srgbClr val="333333"/>
              </a:solidFill>
              <a:latin typeface="Calibri"/>
              <a:cs typeface="Calibri"/>
            </a:endParaRPr>
          </a:p>
          <a:p>
            <a:pPr algn="just"/>
            <a:r>
              <a:rPr lang="es-CL" sz="1800" dirty="0">
                <a:solidFill>
                  <a:srgbClr val="333333"/>
                </a:solidFill>
                <a:latin typeface="Calibri"/>
                <a:cs typeface="Calibri"/>
              </a:rPr>
              <a:t>	Campesino/a:</a:t>
            </a:r>
            <a:r>
              <a:rPr lang="es-CL" sz="1800" b="0" dirty="0">
                <a:solidFill>
                  <a:srgbClr val="333333"/>
                </a:solidFill>
                <a:latin typeface="Calibri"/>
                <a:cs typeface="Calibri"/>
              </a:rPr>
              <a:t> es la persona natural que habita y trabaja habitualmente en el 	campo, cuyos ingresos provienen, fundamentalmente, de la actividad 	</a:t>
            </a:r>
            <a:r>
              <a:rPr lang="es-CL" sz="1800" b="0" dirty="0" err="1">
                <a:solidFill>
                  <a:srgbClr val="333333"/>
                </a:solidFill>
                <a:latin typeface="Calibri"/>
                <a:cs typeface="Calibri"/>
              </a:rPr>
              <a:t>silvoagropecuaria</a:t>
            </a:r>
            <a:r>
              <a:rPr lang="es-CL" sz="1800" b="0" dirty="0">
                <a:solidFill>
                  <a:srgbClr val="333333"/>
                </a:solidFill>
                <a:latin typeface="Calibri"/>
                <a:cs typeface="Calibri"/>
              </a:rPr>
              <a:t> realizada en forma personal, cualquiera sea la calidad jurídica 	en que la realice, siempre que sus condiciones económicas no sean superiores a 	las de un pequeño(a) productor(a) agrícola y las personas que integran su 	familia.</a:t>
            </a:r>
          </a:p>
        </p:txBody>
      </p:sp>
      <p:sp>
        <p:nvSpPr>
          <p:cNvPr id="4" name="Título 3"/>
          <p:cNvSpPr txBox="1">
            <a:spLocks/>
          </p:cNvSpPr>
          <p:nvPr/>
        </p:nvSpPr>
        <p:spPr>
          <a:xfrm>
            <a:off x="2483768" y="140972"/>
            <a:ext cx="5959574"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ES" sz="2800" dirty="0">
                <a:solidFill>
                  <a:srgbClr val="4D4D4D"/>
                </a:solidFill>
                <a:latin typeface="+mn-lt"/>
              </a:rPr>
              <a:t> Usuarias y Usuarios</a:t>
            </a:r>
            <a:endParaRPr lang="es-CL" sz="2000" dirty="0">
              <a:solidFill>
                <a:srgbClr val="333333"/>
              </a:solidFill>
              <a:latin typeface="+mn-lt"/>
            </a:endParaRPr>
          </a:p>
        </p:txBody>
      </p:sp>
      <p:grpSp>
        <p:nvGrpSpPr>
          <p:cNvPr id="5" name="Grupo 4"/>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7"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02749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308472" y="1163781"/>
            <a:ext cx="8438921" cy="46200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800" dirty="0">
                <a:solidFill>
                  <a:srgbClr val="333333"/>
                </a:solidFill>
              </a:rPr>
              <a:t>Comparación de usuarios potenciales con respecto al total atendido por región durante el 2022.</a:t>
            </a:r>
            <a:endParaRPr lang="es-CL" sz="1800" dirty="0">
              <a:solidFill>
                <a:srgbClr val="1F497D">
                  <a:lumMod val="50000"/>
                </a:srgbClr>
              </a:solidFill>
              <a:ea typeface="MS PGothic" pitchFamily="34" charset="-128"/>
              <a:cs typeface="Calibri"/>
            </a:endParaRPr>
          </a:p>
          <a:p>
            <a:pPr marL="0" indent="0">
              <a:buFont typeface="Arial"/>
              <a:buNone/>
            </a:pPr>
            <a:endParaRPr lang="es-CL" sz="1800" dirty="0">
              <a:solidFill>
                <a:srgbClr val="333333"/>
              </a:solidFill>
            </a:endParaRPr>
          </a:p>
        </p:txBody>
      </p:sp>
      <p:sp>
        <p:nvSpPr>
          <p:cNvPr id="5" name="CuadroTexto 4"/>
          <p:cNvSpPr txBox="1"/>
          <p:nvPr/>
        </p:nvSpPr>
        <p:spPr>
          <a:xfrm>
            <a:off x="466472" y="5629520"/>
            <a:ext cx="8280920" cy="646331"/>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a:solidFill>
                  <a:srgbClr val="1F497D">
                    <a:lumMod val="50000"/>
                  </a:srgbClr>
                </a:solidFill>
                <a:ea typeface="MS PGothic" pitchFamily="34" charset="-128"/>
                <a:cs typeface="Arial" panose="020B0604020202020204" pitchFamily="34" charset="0"/>
              </a:rPr>
              <a:t>Fuente:</a:t>
            </a:r>
            <a:r>
              <a:rPr lang="es-CL" sz="1200" i="1" dirty="0">
                <a:solidFill>
                  <a:srgbClr val="1F497D">
                    <a:lumMod val="50000"/>
                  </a:srgbClr>
                </a:solidFill>
                <a:ea typeface="MS PGothic" pitchFamily="34" charset="-128"/>
                <a:cs typeface="Arial" panose="020B0604020202020204" pitchFamily="34" charset="0"/>
              </a:rPr>
              <a:t> Estudio “Micro y Pequeña empresa agropecuaria en Chile: Criterios para una focalización eficiente de las políticas para el sector de acuerdo al VII censo agropecuario”. </a:t>
            </a:r>
          </a:p>
          <a:p>
            <a:pPr defTabSz="457200" eaLnBrk="0" fontAlgn="base" hangingPunct="0">
              <a:spcBef>
                <a:spcPct val="0"/>
              </a:spcBef>
              <a:spcAft>
                <a:spcPct val="0"/>
              </a:spcAft>
            </a:pPr>
            <a:r>
              <a:rPr lang="es-CL" sz="1200" b="1" i="1" dirty="0">
                <a:solidFill>
                  <a:srgbClr val="1F497D">
                    <a:lumMod val="50000"/>
                  </a:srgbClr>
                </a:solidFill>
                <a:ea typeface="MS PGothic" pitchFamily="34" charset="-128"/>
                <a:cs typeface="Arial" panose="020B0604020202020204" pitchFamily="34" charset="0"/>
              </a:rPr>
              <a:t>Nota: </a:t>
            </a:r>
            <a:r>
              <a:rPr lang="es-CL" sz="1200" i="1" dirty="0">
                <a:solidFill>
                  <a:srgbClr val="1F497D">
                    <a:lumMod val="50000"/>
                  </a:srgbClr>
                </a:solidFill>
                <a:ea typeface="MS PGothic" pitchFamily="34" charset="-128"/>
                <a:cs typeface="Arial" panose="020B0604020202020204" pitchFamily="34" charset="0"/>
              </a:rPr>
              <a:t>la región de Ñuble aparece con valor 0, ya que en la fecha de estudio esta no se encontraba separada de la región del </a:t>
            </a:r>
            <a:r>
              <a:rPr lang="es-CL" sz="1200" i="1" dirty="0" err="1">
                <a:solidFill>
                  <a:srgbClr val="1F497D">
                    <a:lumMod val="50000"/>
                  </a:srgbClr>
                </a:solidFill>
                <a:ea typeface="MS PGothic" pitchFamily="34" charset="-128"/>
                <a:cs typeface="Arial" panose="020B0604020202020204" pitchFamily="34" charset="0"/>
              </a:rPr>
              <a:t>Bio</a:t>
            </a:r>
            <a:r>
              <a:rPr lang="es-CL" sz="1200" i="1" dirty="0">
                <a:solidFill>
                  <a:srgbClr val="1F497D">
                    <a:lumMod val="50000"/>
                  </a:srgbClr>
                </a:solidFill>
                <a:ea typeface="MS PGothic" pitchFamily="34" charset="-128"/>
                <a:cs typeface="Arial" panose="020B0604020202020204" pitchFamily="34" charset="0"/>
              </a:rPr>
              <a:t> </a:t>
            </a:r>
            <a:r>
              <a:rPr lang="es-CL" sz="1200" i="1" dirty="0" err="1">
                <a:solidFill>
                  <a:srgbClr val="1F497D">
                    <a:lumMod val="50000"/>
                  </a:srgbClr>
                </a:solidFill>
                <a:ea typeface="MS PGothic" pitchFamily="34" charset="-128"/>
                <a:cs typeface="Arial" panose="020B0604020202020204" pitchFamily="34" charset="0"/>
              </a:rPr>
              <a:t>bio</a:t>
            </a:r>
            <a:r>
              <a:rPr lang="es-CL" sz="1200" i="1" dirty="0">
                <a:solidFill>
                  <a:srgbClr val="1F497D">
                    <a:lumMod val="50000"/>
                  </a:srgbClr>
                </a:solidFill>
                <a:ea typeface="MS PGothic" pitchFamily="34" charset="-128"/>
                <a:cs typeface="Arial" panose="020B0604020202020204" pitchFamily="34" charset="0"/>
              </a:rPr>
              <a:t>.</a:t>
            </a:r>
          </a:p>
        </p:txBody>
      </p:sp>
      <p:graphicFrame>
        <p:nvGraphicFramePr>
          <p:cNvPr id="10" name="Tabla 9"/>
          <p:cNvGraphicFramePr>
            <a:graphicFrameLocks noGrp="1"/>
          </p:cNvGraphicFramePr>
          <p:nvPr>
            <p:extLst>
              <p:ext uri="{D42A27DB-BD31-4B8C-83A1-F6EECF244321}">
                <p14:modId xmlns:p14="http://schemas.microsoft.com/office/powerpoint/2010/main" val="2762782242"/>
              </p:ext>
            </p:extLst>
          </p:nvPr>
        </p:nvGraphicFramePr>
        <p:xfrm>
          <a:off x="470667" y="1916832"/>
          <a:ext cx="8205789" cy="3665093"/>
        </p:xfrm>
        <a:graphic>
          <a:graphicData uri="http://schemas.openxmlformats.org/drawingml/2006/table">
            <a:tbl>
              <a:tblPr firstRow="1" firstCol="1" bandRow="1">
                <a:tableStyleId>{5C22544A-7EE6-4342-B048-85BDC9FD1C3A}</a:tableStyleId>
              </a:tblPr>
              <a:tblGrid>
                <a:gridCol w="1900695">
                  <a:extLst>
                    <a:ext uri="{9D8B030D-6E8A-4147-A177-3AD203B41FA5}">
                      <a16:colId xmlns:a16="http://schemas.microsoft.com/office/drawing/2014/main" val="20000"/>
                    </a:ext>
                  </a:extLst>
                </a:gridCol>
                <a:gridCol w="1165654">
                  <a:extLst>
                    <a:ext uri="{9D8B030D-6E8A-4147-A177-3AD203B41FA5}">
                      <a16:colId xmlns:a16="http://schemas.microsoft.com/office/drawing/2014/main" val="20001"/>
                    </a:ext>
                  </a:extLst>
                </a:gridCol>
                <a:gridCol w="842300">
                  <a:extLst>
                    <a:ext uri="{9D8B030D-6E8A-4147-A177-3AD203B41FA5}">
                      <a16:colId xmlns:a16="http://schemas.microsoft.com/office/drawing/2014/main" val="20002"/>
                    </a:ext>
                  </a:extLst>
                </a:gridCol>
                <a:gridCol w="892774">
                  <a:extLst>
                    <a:ext uri="{9D8B030D-6E8A-4147-A177-3AD203B41FA5}">
                      <a16:colId xmlns:a16="http://schemas.microsoft.com/office/drawing/2014/main" val="20003"/>
                    </a:ext>
                  </a:extLst>
                </a:gridCol>
                <a:gridCol w="1059972">
                  <a:extLst>
                    <a:ext uri="{9D8B030D-6E8A-4147-A177-3AD203B41FA5}">
                      <a16:colId xmlns:a16="http://schemas.microsoft.com/office/drawing/2014/main" val="20004"/>
                    </a:ext>
                  </a:extLst>
                </a:gridCol>
                <a:gridCol w="1208242">
                  <a:extLst>
                    <a:ext uri="{9D8B030D-6E8A-4147-A177-3AD203B41FA5}">
                      <a16:colId xmlns:a16="http://schemas.microsoft.com/office/drawing/2014/main" val="20005"/>
                    </a:ext>
                  </a:extLst>
                </a:gridCol>
                <a:gridCol w="1136152">
                  <a:extLst>
                    <a:ext uri="{9D8B030D-6E8A-4147-A177-3AD203B41FA5}">
                      <a16:colId xmlns:a16="http://schemas.microsoft.com/office/drawing/2014/main" val="20006"/>
                    </a:ext>
                  </a:extLst>
                </a:gridCol>
              </a:tblGrid>
              <a:tr h="0">
                <a:tc rowSpan="2">
                  <a:txBody>
                    <a:bodyPr/>
                    <a:lstStyle/>
                    <a:p>
                      <a:pPr algn="ctr">
                        <a:lnSpc>
                          <a:spcPct val="107000"/>
                        </a:lnSpc>
                        <a:spcAft>
                          <a:spcPts val="0"/>
                        </a:spcAft>
                      </a:pPr>
                      <a:r>
                        <a:rPr lang="es-CL" sz="1200" b="1" dirty="0">
                          <a:effectLst/>
                        </a:rPr>
                        <a:t>Región</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CL" sz="1200" b="1" dirty="0">
                          <a:effectLst/>
                        </a:rPr>
                        <a:t>N° de explotaciones de AFC</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es-CL" sz="1200" b="1" dirty="0">
                          <a:effectLst/>
                        </a:rPr>
                        <a:t>Cobertura al 2022</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0">
                <a:tc vMerge="1">
                  <a:txBody>
                    <a:bodyPr/>
                    <a:lstStyle/>
                    <a:p>
                      <a:endParaRPr lang="es-CL"/>
                    </a:p>
                  </a:txBody>
                  <a:tcPr/>
                </a:tc>
                <a:tc vMerge="1">
                  <a:txBody>
                    <a:bodyPr/>
                    <a:lstStyle/>
                    <a:p>
                      <a:endParaRPr lang="es-CL"/>
                    </a:p>
                  </a:txBody>
                  <a:tcPr/>
                </a:tc>
                <a:tc>
                  <a:txBody>
                    <a:bodyPr/>
                    <a:lstStyle/>
                    <a:p>
                      <a:pPr algn="ctr">
                        <a:lnSpc>
                          <a:spcPct val="107000"/>
                        </a:lnSpc>
                        <a:spcAft>
                          <a:spcPts val="0"/>
                        </a:spcAft>
                      </a:pPr>
                      <a:r>
                        <a:rPr lang="es-CL" sz="1200" b="1" dirty="0">
                          <a:solidFill>
                            <a:schemeClr val="bg1"/>
                          </a:solidFill>
                          <a:effectLst/>
                        </a:rPr>
                        <a:t>Femenino</a:t>
                      </a:r>
                      <a:endParaRPr lang="es-C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200" b="1" dirty="0">
                          <a:solidFill>
                            <a:schemeClr val="bg1"/>
                          </a:solidFill>
                          <a:effectLst/>
                        </a:rPr>
                        <a:t>Masculino</a:t>
                      </a:r>
                      <a:endParaRPr lang="es-C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200" b="1" dirty="0">
                          <a:solidFill>
                            <a:schemeClr val="bg1"/>
                          </a:solidFill>
                          <a:effectLst/>
                        </a:rPr>
                        <a:t>Personas Jurídicas</a:t>
                      </a:r>
                      <a:endParaRPr lang="es-C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200" b="1" dirty="0">
                          <a:solidFill>
                            <a:schemeClr val="bg1"/>
                          </a:solidFill>
                          <a:effectLst/>
                        </a:rPr>
                        <a:t>Total</a:t>
                      </a:r>
                      <a:endParaRPr lang="es-C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200" b="1" dirty="0">
                          <a:solidFill>
                            <a:schemeClr val="bg1"/>
                          </a:solidFill>
                          <a:effectLst/>
                        </a:rPr>
                        <a:t>% </a:t>
                      </a:r>
                    </a:p>
                    <a:p>
                      <a:pPr algn="ctr">
                        <a:lnSpc>
                          <a:spcPct val="107000"/>
                        </a:lnSpc>
                        <a:spcAft>
                          <a:spcPts val="0"/>
                        </a:spcAft>
                      </a:pPr>
                      <a:r>
                        <a:rPr lang="es-CL" sz="1200" b="1" dirty="0">
                          <a:solidFill>
                            <a:schemeClr val="bg1"/>
                          </a:solidFill>
                          <a:effectLst/>
                        </a:rPr>
                        <a:t>(Total/N° explotaciones)</a:t>
                      </a:r>
                      <a:endParaRPr lang="es-C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s-CL" sz="1000">
                          <a:effectLst/>
                        </a:rPr>
                        <a:t>Arica y Parinacota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2.267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538</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469</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1,017</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45%</a:t>
                      </a:r>
                    </a:p>
                  </a:txBody>
                  <a:tcPr marL="9525" marR="9525" marT="9525" marB="0"/>
                </a:tc>
                <a:extLst>
                  <a:ext uri="{0D108BD9-81ED-4DB2-BD59-A6C34878D82A}">
                    <a16:rowId xmlns:a16="http://schemas.microsoft.com/office/drawing/2014/main" val="10002"/>
                  </a:ext>
                </a:extLst>
              </a:tr>
              <a:tr h="0">
                <a:tc>
                  <a:txBody>
                    <a:bodyPr/>
                    <a:lstStyle/>
                    <a:p>
                      <a:pPr>
                        <a:lnSpc>
                          <a:spcPct val="107000"/>
                        </a:lnSpc>
                        <a:spcAft>
                          <a:spcPts val="0"/>
                        </a:spcAft>
                      </a:pPr>
                      <a:r>
                        <a:rPr lang="es-CL" sz="1000">
                          <a:effectLst/>
                        </a:rPr>
                        <a:t>Tarapacá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1.826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521</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575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11</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1,107</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61%</a:t>
                      </a:r>
                    </a:p>
                  </a:txBody>
                  <a:tcPr marL="9525" marR="9525" marT="9525" marB="0"/>
                </a:tc>
                <a:extLst>
                  <a:ext uri="{0D108BD9-81ED-4DB2-BD59-A6C34878D82A}">
                    <a16:rowId xmlns:a16="http://schemas.microsoft.com/office/drawing/2014/main" val="10003"/>
                  </a:ext>
                </a:extLst>
              </a:tr>
              <a:tr h="0">
                <a:tc>
                  <a:txBody>
                    <a:bodyPr/>
                    <a:lstStyle/>
                    <a:p>
                      <a:pPr>
                        <a:lnSpc>
                          <a:spcPct val="107000"/>
                        </a:lnSpc>
                        <a:spcAft>
                          <a:spcPts val="0"/>
                        </a:spcAft>
                      </a:pPr>
                      <a:r>
                        <a:rPr lang="es-CL" sz="1000">
                          <a:effectLst/>
                        </a:rPr>
                        <a:t>Antofagasta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1.960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643</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403</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1,061</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54%</a:t>
                      </a:r>
                    </a:p>
                  </a:txBody>
                  <a:tcPr marL="9525" marR="9525" marT="9525" marB="0"/>
                </a:tc>
                <a:extLst>
                  <a:ext uri="{0D108BD9-81ED-4DB2-BD59-A6C34878D82A}">
                    <a16:rowId xmlns:a16="http://schemas.microsoft.com/office/drawing/2014/main" val="10004"/>
                  </a:ext>
                </a:extLst>
              </a:tr>
              <a:tr h="0">
                <a:tc>
                  <a:txBody>
                    <a:bodyPr/>
                    <a:lstStyle/>
                    <a:p>
                      <a:pPr>
                        <a:lnSpc>
                          <a:spcPct val="107000"/>
                        </a:lnSpc>
                        <a:spcAft>
                          <a:spcPts val="0"/>
                        </a:spcAft>
                      </a:pPr>
                      <a:r>
                        <a:rPr lang="es-CL" sz="1000">
                          <a:effectLst/>
                        </a:rPr>
                        <a:t>Atacama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2.448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638</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705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2</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1,345</a:t>
                      </a:r>
                    </a:p>
                  </a:txBody>
                  <a:tcPr marL="9525" marR="9525" marT="9525" marB="0" anchor="b"/>
                </a:tc>
                <a:tc>
                  <a:txBody>
                    <a:bodyPr/>
                    <a:lstStyle/>
                    <a:p>
                      <a:pPr algn="r" rtl="0" fontAlgn="t"/>
                      <a:r>
                        <a:rPr lang="en-US" sz="1050" b="0" i="0" u="none" strike="noStrike" dirty="0">
                          <a:solidFill>
                            <a:srgbClr val="000000"/>
                          </a:solidFill>
                          <a:effectLst/>
                          <a:latin typeface="Calibri" panose="020F0502020204030204" pitchFamily="34" charset="0"/>
                        </a:rPr>
                        <a:t>55%</a:t>
                      </a:r>
                    </a:p>
                  </a:txBody>
                  <a:tcPr marL="9525" marR="9525" marT="9525" marB="0"/>
                </a:tc>
                <a:extLst>
                  <a:ext uri="{0D108BD9-81ED-4DB2-BD59-A6C34878D82A}">
                    <a16:rowId xmlns:a16="http://schemas.microsoft.com/office/drawing/2014/main" val="10005"/>
                  </a:ext>
                </a:extLst>
              </a:tr>
              <a:tr h="0">
                <a:tc>
                  <a:txBody>
                    <a:bodyPr/>
                    <a:lstStyle/>
                    <a:p>
                      <a:pPr>
                        <a:lnSpc>
                          <a:spcPct val="107000"/>
                        </a:lnSpc>
                        <a:spcAft>
                          <a:spcPts val="0"/>
                        </a:spcAft>
                      </a:pPr>
                      <a:r>
                        <a:rPr lang="es-CL" sz="1000">
                          <a:effectLst/>
                        </a:rPr>
                        <a:t>Coquimbo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13.727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3,724</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5,326</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34</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9,084</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66%</a:t>
                      </a:r>
                    </a:p>
                  </a:txBody>
                  <a:tcPr marL="9525" marR="9525" marT="9525" marB="0"/>
                </a:tc>
                <a:extLst>
                  <a:ext uri="{0D108BD9-81ED-4DB2-BD59-A6C34878D82A}">
                    <a16:rowId xmlns:a16="http://schemas.microsoft.com/office/drawing/2014/main" val="10006"/>
                  </a:ext>
                </a:extLst>
              </a:tr>
              <a:tr h="0">
                <a:tc>
                  <a:txBody>
                    <a:bodyPr/>
                    <a:lstStyle/>
                    <a:p>
                      <a:pPr>
                        <a:lnSpc>
                          <a:spcPct val="107000"/>
                        </a:lnSpc>
                        <a:spcAft>
                          <a:spcPts val="0"/>
                        </a:spcAft>
                      </a:pPr>
                      <a:r>
                        <a:rPr lang="es-CL" sz="1000">
                          <a:effectLst/>
                        </a:rPr>
                        <a:t>Valparaíso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13.738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3,266</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5,182</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26</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8,474</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62%</a:t>
                      </a:r>
                    </a:p>
                  </a:txBody>
                  <a:tcPr marL="9525" marR="9525" marT="9525" marB="0"/>
                </a:tc>
                <a:extLst>
                  <a:ext uri="{0D108BD9-81ED-4DB2-BD59-A6C34878D82A}">
                    <a16:rowId xmlns:a16="http://schemas.microsoft.com/office/drawing/2014/main" val="10007"/>
                  </a:ext>
                </a:extLst>
              </a:tr>
              <a:tr h="0">
                <a:tc>
                  <a:txBody>
                    <a:bodyPr/>
                    <a:lstStyle/>
                    <a:p>
                      <a:pPr>
                        <a:lnSpc>
                          <a:spcPct val="107000"/>
                        </a:lnSpc>
                        <a:spcAft>
                          <a:spcPts val="0"/>
                        </a:spcAft>
                      </a:pPr>
                      <a:r>
                        <a:rPr lang="es-CL" sz="1000">
                          <a:effectLst/>
                        </a:rPr>
                        <a:t>Metropolitana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8.539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2,379</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2,927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41</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5,347</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63%</a:t>
                      </a:r>
                    </a:p>
                  </a:txBody>
                  <a:tcPr marL="9525" marR="9525" marT="9525" marB="0"/>
                </a:tc>
                <a:extLst>
                  <a:ext uri="{0D108BD9-81ED-4DB2-BD59-A6C34878D82A}">
                    <a16:rowId xmlns:a16="http://schemas.microsoft.com/office/drawing/2014/main" val="10008"/>
                  </a:ext>
                </a:extLst>
              </a:tr>
              <a:tr h="0">
                <a:tc>
                  <a:txBody>
                    <a:bodyPr/>
                    <a:lstStyle/>
                    <a:p>
                      <a:pPr>
                        <a:lnSpc>
                          <a:spcPct val="107000"/>
                        </a:lnSpc>
                        <a:spcAft>
                          <a:spcPts val="0"/>
                        </a:spcAft>
                      </a:pPr>
                      <a:r>
                        <a:rPr lang="es-CL" sz="1000">
                          <a:effectLst/>
                        </a:rPr>
                        <a:t>O’Higgins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20.021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4,500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7,752</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67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12,319</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62%</a:t>
                      </a:r>
                    </a:p>
                  </a:txBody>
                  <a:tcPr marL="9525" marR="9525" marT="9525" marB="0"/>
                </a:tc>
                <a:extLst>
                  <a:ext uri="{0D108BD9-81ED-4DB2-BD59-A6C34878D82A}">
                    <a16:rowId xmlns:a16="http://schemas.microsoft.com/office/drawing/2014/main" val="10009"/>
                  </a:ext>
                </a:extLst>
              </a:tr>
              <a:tr h="0">
                <a:tc>
                  <a:txBody>
                    <a:bodyPr/>
                    <a:lstStyle/>
                    <a:p>
                      <a:pPr>
                        <a:lnSpc>
                          <a:spcPct val="107000"/>
                        </a:lnSpc>
                        <a:spcAft>
                          <a:spcPts val="0"/>
                        </a:spcAft>
                      </a:pPr>
                      <a:r>
                        <a:rPr lang="es-CL" sz="1000">
                          <a:effectLst/>
                        </a:rPr>
                        <a:t>Maule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36.335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7,995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11,850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72</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19,917</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55%</a:t>
                      </a:r>
                    </a:p>
                  </a:txBody>
                  <a:tcPr marL="9525" marR="9525" marT="9525" marB="0"/>
                </a:tc>
                <a:extLst>
                  <a:ext uri="{0D108BD9-81ED-4DB2-BD59-A6C34878D82A}">
                    <a16:rowId xmlns:a16="http://schemas.microsoft.com/office/drawing/2014/main" val="10010"/>
                  </a:ext>
                </a:extLst>
              </a:tr>
              <a:tr h="0">
                <a:tc>
                  <a:txBody>
                    <a:bodyPr/>
                    <a:lstStyle/>
                    <a:p>
                      <a:pPr>
                        <a:lnSpc>
                          <a:spcPct val="107000"/>
                        </a:lnSpc>
                        <a:spcAft>
                          <a:spcPts val="0"/>
                        </a:spcAft>
                      </a:pPr>
                      <a:r>
                        <a:rPr lang="es-CL" sz="1000">
                          <a:effectLst/>
                        </a:rPr>
                        <a:t>Ñuble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5,322</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6,994</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85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12,401</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10011"/>
                  </a:ext>
                </a:extLst>
              </a:tr>
              <a:tr h="0">
                <a:tc>
                  <a:txBody>
                    <a:bodyPr/>
                    <a:lstStyle/>
                    <a:p>
                      <a:pPr>
                        <a:lnSpc>
                          <a:spcPct val="107000"/>
                        </a:lnSpc>
                        <a:spcAft>
                          <a:spcPts val="0"/>
                        </a:spcAft>
                      </a:pPr>
                      <a:r>
                        <a:rPr lang="es-CL" sz="1000">
                          <a:effectLst/>
                        </a:rPr>
                        <a:t>Bio - Bío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57.432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7,984</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7,260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46</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15,290</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27%</a:t>
                      </a:r>
                    </a:p>
                  </a:txBody>
                  <a:tcPr marL="9525" marR="9525" marT="9525" marB="0"/>
                </a:tc>
                <a:extLst>
                  <a:ext uri="{0D108BD9-81ED-4DB2-BD59-A6C34878D82A}">
                    <a16:rowId xmlns:a16="http://schemas.microsoft.com/office/drawing/2014/main" val="10012"/>
                  </a:ext>
                </a:extLst>
              </a:tr>
              <a:tr h="0">
                <a:tc>
                  <a:txBody>
                    <a:bodyPr/>
                    <a:lstStyle/>
                    <a:p>
                      <a:pPr>
                        <a:lnSpc>
                          <a:spcPct val="107000"/>
                        </a:lnSpc>
                        <a:spcAft>
                          <a:spcPts val="0"/>
                        </a:spcAft>
                      </a:pPr>
                      <a:r>
                        <a:rPr lang="es-CL" sz="1000">
                          <a:effectLst/>
                        </a:rPr>
                        <a:t>Araucanía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54.246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24,201</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24,377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80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48,658</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90%</a:t>
                      </a:r>
                    </a:p>
                  </a:txBody>
                  <a:tcPr marL="9525" marR="9525" marT="9525" marB="0"/>
                </a:tc>
                <a:extLst>
                  <a:ext uri="{0D108BD9-81ED-4DB2-BD59-A6C34878D82A}">
                    <a16:rowId xmlns:a16="http://schemas.microsoft.com/office/drawing/2014/main" val="10013"/>
                  </a:ext>
                </a:extLst>
              </a:tr>
              <a:tr h="0">
                <a:tc>
                  <a:txBody>
                    <a:bodyPr/>
                    <a:lstStyle/>
                    <a:p>
                      <a:pPr>
                        <a:lnSpc>
                          <a:spcPct val="107000"/>
                        </a:lnSpc>
                        <a:spcAft>
                          <a:spcPts val="0"/>
                        </a:spcAft>
                      </a:pPr>
                      <a:r>
                        <a:rPr lang="es-CL" sz="1000">
                          <a:effectLst/>
                        </a:rPr>
                        <a:t>Los Ríos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14.875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6,487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5,057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67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11,611</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78%</a:t>
                      </a:r>
                    </a:p>
                  </a:txBody>
                  <a:tcPr marL="9525" marR="9525" marT="9525" marB="0"/>
                </a:tc>
                <a:extLst>
                  <a:ext uri="{0D108BD9-81ED-4DB2-BD59-A6C34878D82A}">
                    <a16:rowId xmlns:a16="http://schemas.microsoft.com/office/drawing/2014/main" val="10014"/>
                  </a:ext>
                </a:extLst>
              </a:tr>
              <a:tr h="0">
                <a:tc>
                  <a:txBody>
                    <a:bodyPr/>
                    <a:lstStyle/>
                    <a:p>
                      <a:pPr>
                        <a:lnSpc>
                          <a:spcPct val="107000"/>
                        </a:lnSpc>
                        <a:spcAft>
                          <a:spcPts val="0"/>
                        </a:spcAft>
                      </a:pPr>
                      <a:r>
                        <a:rPr lang="es-CL" sz="1000">
                          <a:effectLst/>
                        </a:rPr>
                        <a:t>Los Lagos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31.522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10,900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10,127</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76</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21,103</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67%</a:t>
                      </a:r>
                    </a:p>
                  </a:txBody>
                  <a:tcPr marL="9525" marR="9525" marT="9525" marB="0"/>
                </a:tc>
                <a:extLst>
                  <a:ext uri="{0D108BD9-81ED-4DB2-BD59-A6C34878D82A}">
                    <a16:rowId xmlns:a16="http://schemas.microsoft.com/office/drawing/2014/main" val="10015"/>
                  </a:ext>
                </a:extLst>
              </a:tr>
              <a:tr h="0">
                <a:tc>
                  <a:txBody>
                    <a:bodyPr/>
                    <a:lstStyle/>
                    <a:p>
                      <a:pPr>
                        <a:lnSpc>
                          <a:spcPct val="107000"/>
                        </a:lnSpc>
                        <a:spcAft>
                          <a:spcPts val="0"/>
                        </a:spcAft>
                      </a:pPr>
                      <a:r>
                        <a:rPr lang="es-CL" sz="1000">
                          <a:effectLst/>
                        </a:rPr>
                        <a:t>Aysén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2.871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1,070</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1,285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39</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2,394</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83%</a:t>
                      </a:r>
                    </a:p>
                  </a:txBody>
                  <a:tcPr marL="9525" marR="9525" marT="9525" marB="0"/>
                </a:tc>
                <a:extLst>
                  <a:ext uri="{0D108BD9-81ED-4DB2-BD59-A6C34878D82A}">
                    <a16:rowId xmlns:a16="http://schemas.microsoft.com/office/drawing/2014/main" val="10016"/>
                  </a:ext>
                </a:extLst>
              </a:tr>
              <a:tr h="0">
                <a:tc>
                  <a:txBody>
                    <a:bodyPr/>
                    <a:lstStyle/>
                    <a:p>
                      <a:pPr>
                        <a:lnSpc>
                          <a:spcPct val="107000"/>
                        </a:lnSpc>
                        <a:spcAft>
                          <a:spcPts val="0"/>
                        </a:spcAft>
                      </a:pPr>
                      <a:r>
                        <a:rPr lang="es-CL" sz="1000">
                          <a:effectLst/>
                        </a:rPr>
                        <a:t>Magallanes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a:effectLst/>
                        </a:rPr>
                        <a:t>928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0" i="0" u="none" strike="noStrike">
                          <a:solidFill>
                            <a:srgbClr val="000000"/>
                          </a:solidFill>
                          <a:effectLst/>
                          <a:latin typeface="Calibri" panose="020F0502020204030204" pitchFamily="34" charset="0"/>
                        </a:rPr>
                        <a:t>233</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194</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15</a:t>
                      </a:r>
                    </a:p>
                  </a:txBody>
                  <a:tcPr marL="9525" marR="9525" marT="9525" marB="0" anchor="b"/>
                </a:tc>
                <a:tc>
                  <a:txBody>
                    <a:bodyPr/>
                    <a:lstStyle/>
                    <a:p>
                      <a:pPr algn="r" rtl="0" fontAlgn="b"/>
                      <a:r>
                        <a:rPr lang="en-US" sz="1050" b="0" i="0" u="none" strike="noStrike">
                          <a:solidFill>
                            <a:srgbClr val="000000"/>
                          </a:solidFill>
                          <a:effectLst/>
                          <a:latin typeface="Calibri" panose="020F0502020204030204" pitchFamily="34" charset="0"/>
                        </a:rPr>
                        <a:t>442</a:t>
                      </a:r>
                    </a:p>
                  </a:txBody>
                  <a:tcPr marL="9525" marR="9525" marT="9525" marB="0" anchor="b"/>
                </a:tc>
                <a:tc>
                  <a:txBody>
                    <a:bodyPr/>
                    <a:lstStyle/>
                    <a:p>
                      <a:pPr algn="r" rtl="0" fontAlgn="t"/>
                      <a:r>
                        <a:rPr lang="en-US" sz="1050" b="0" i="0" u="none" strike="noStrike">
                          <a:solidFill>
                            <a:srgbClr val="000000"/>
                          </a:solidFill>
                          <a:effectLst/>
                          <a:latin typeface="Calibri" panose="020F0502020204030204" pitchFamily="34" charset="0"/>
                        </a:rPr>
                        <a:t>48%</a:t>
                      </a:r>
                    </a:p>
                  </a:txBody>
                  <a:tcPr marL="9525" marR="9525" marT="9525" marB="0"/>
                </a:tc>
                <a:extLst>
                  <a:ext uri="{0D108BD9-81ED-4DB2-BD59-A6C34878D82A}">
                    <a16:rowId xmlns:a16="http://schemas.microsoft.com/office/drawing/2014/main" val="10017"/>
                  </a:ext>
                </a:extLst>
              </a:tr>
              <a:tr h="0">
                <a:tc>
                  <a:txBody>
                    <a:bodyPr/>
                    <a:lstStyle/>
                    <a:p>
                      <a:pPr>
                        <a:lnSpc>
                          <a:spcPct val="107000"/>
                        </a:lnSpc>
                        <a:spcAft>
                          <a:spcPts val="0"/>
                        </a:spcAft>
                      </a:pPr>
                      <a:r>
                        <a:rPr lang="es-CL" sz="1000" b="1" dirty="0">
                          <a:effectLst/>
                        </a:rPr>
                        <a:t>Total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L" sz="1000" b="1" dirty="0">
                          <a:effectLst/>
                        </a:rPr>
                        <a:t>262.735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rtl="0" fontAlgn="b"/>
                      <a:r>
                        <a:rPr lang="en-US" sz="1050" b="1" i="0" u="none" strike="noStrike">
                          <a:solidFill>
                            <a:srgbClr val="000000"/>
                          </a:solidFill>
                          <a:effectLst/>
                          <a:latin typeface="Calibri" panose="020F0502020204030204" pitchFamily="34" charset="0"/>
                        </a:rPr>
                        <a:t>80,397</a:t>
                      </a:r>
                    </a:p>
                  </a:txBody>
                  <a:tcPr marL="9525" marR="9525" marT="9525" marB="0" anchor="b"/>
                </a:tc>
                <a:tc>
                  <a:txBody>
                    <a:bodyPr/>
                    <a:lstStyle/>
                    <a:p>
                      <a:pPr algn="r" rtl="0" fontAlgn="b"/>
                      <a:r>
                        <a:rPr lang="en-US" sz="1050" b="1" i="0" u="none" strike="noStrike">
                          <a:solidFill>
                            <a:srgbClr val="000000"/>
                          </a:solidFill>
                          <a:effectLst/>
                          <a:latin typeface="Calibri" panose="020F0502020204030204" pitchFamily="34" charset="0"/>
                        </a:rPr>
                        <a:t>90,476</a:t>
                      </a:r>
                    </a:p>
                  </a:txBody>
                  <a:tcPr marL="9525" marR="9525" marT="9525" marB="0" anchor="b"/>
                </a:tc>
                <a:tc>
                  <a:txBody>
                    <a:bodyPr/>
                    <a:lstStyle/>
                    <a:p>
                      <a:pPr algn="r" rtl="0" fontAlgn="b"/>
                      <a:r>
                        <a:rPr lang="en-US" sz="1050" b="1" i="0" u="none" strike="noStrike">
                          <a:solidFill>
                            <a:srgbClr val="000000"/>
                          </a:solidFill>
                          <a:effectLst/>
                          <a:latin typeface="Calibri" panose="020F0502020204030204" pitchFamily="34" charset="0"/>
                        </a:rPr>
                        <a:t>679</a:t>
                      </a:r>
                    </a:p>
                  </a:txBody>
                  <a:tcPr marL="9525" marR="9525" marT="9525" marB="0" anchor="b"/>
                </a:tc>
                <a:tc>
                  <a:txBody>
                    <a:bodyPr/>
                    <a:lstStyle/>
                    <a:p>
                      <a:pPr algn="r" rtl="0" fontAlgn="b"/>
                      <a:r>
                        <a:rPr lang="en-US" sz="1050" b="1" i="0" u="none" strike="noStrike">
                          <a:solidFill>
                            <a:srgbClr val="000000"/>
                          </a:solidFill>
                          <a:effectLst/>
                          <a:latin typeface="Calibri" panose="020F0502020204030204" pitchFamily="34" charset="0"/>
                        </a:rPr>
                        <a:t>171,552</a:t>
                      </a:r>
                    </a:p>
                  </a:txBody>
                  <a:tcPr marL="9525" marR="9525" marT="9525" marB="0" anchor="b"/>
                </a:tc>
                <a:tc>
                  <a:txBody>
                    <a:bodyPr/>
                    <a:lstStyle/>
                    <a:p>
                      <a:pPr algn="r" rtl="0" fontAlgn="b"/>
                      <a:r>
                        <a:rPr lang="en-US" sz="1050" b="1" i="0" u="none" strike="noStrike" dirty="0">
                          <a:solidFill>
                            <a:srgbClr val="000000"/>
                          </a:solidFill>
                          <a:effectLst/>
                          <a:latin typeface="Calibri" panose="020F0502020204030204" pitchFamily="34" charset="0"/>
                        </a:rPr>
                        <a:t>65%</a:t>
                      </a:r>
                    </a:p>
                  </a:txBody>
                  <a:tcPr marL="9525" marR="9525" marT="9525" marB="0" anchor="b"/>
                </a:tc>
                <a:extLst>
                  <a:ext uri="{0D108BD9-81ED-4DB2-BD59-A6C34878D82A}">
                    <a16:rowId xmlns:a16="http://schemas.microsoft.com/office/drawing/2014/main" val="10018"/>
                  </a:ext>
                </a:extLst>
              </a:tr>
            </a:tbl>
          </a:graphicData>
        </a:graphic>
      </p:graphicFrame>
      <p:sp>
        <p:nvSpPr>
          <p:cNvPr id="6" name="CuadroTexto 5"/>
          <p:cNvSpPr txBox="1"/>
          <p:nvPr/>
        </p:nvSpPr>
        <p:spPr>
          <a:xfrm>
            <a:off x="308472" y="6571991"/>
            <a:ext cx="4608512"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2022.</a:t>
            </a:r>
          </a:p>
        </p:txBody>
      </p:sp>
      <p:sp>
        <p:nvSpPr>
          <p:cNvPr id="7" name="Título 3"/>
          <p:cNvSpPr txBox="1">
            <a:spLocks/>
          </p:cNvSpPr>
          <p:nvPr/>
        </p:nvSpPr>
        <p:spPr>
          <a:xfrm>
            <a:off x="1763687" y="140972"/>
            <a:ext cx="6983705" cy="853977"/>
          </a:xfrm>
          <a:prstGeom prst="rect">
            <a:avLst/>
          </a:prstGeom>
        </p:spPr>
        <p:txBody>
          <a:bodyPr vert="horz" lIns="91440" tIns="45720" rIns="91440" bIns="45720" rtlCol="0" anchor="ctr">
            <a:normAutofit fontScale="92500"/>
          </a:bodyPr>
          <a:lstStyle>
            <a:defPPr>
              <a:defRPr lang="en-US"/>
            </a:defPPr>
            <a:lvl1pPr defTabSz="914400">
              <a:lnSpc>
                <a:spcPct val="90000"/>
              </a:lnSpc>
              <a:spcBef>
                <a:spcPct val="0"/>
              </a:spcBef>
              <a:buNone/>
              <a:defRPr sz="3200">
                <a:solidFill>
                  <a:srgbClr val="4D4D4D"/>
                </a:solidFill>
                <a:latin typeface="Berlin Sans FB" panose="020E0602020502020306" pitchFamily="34" charset="0"/>
                <a:ea typeface="+mj-ea"/>
                <a:cs typeface="+mj-cs"/>
              </a:defRPr>
            </a:lvl1pPr>
          </a:lstStyle>
          <a:p>
            <a:r>
              <a:rPr lang="es-CL" dirty="0">
                <a:latin typeface="+mn-lt"/>
              </a:rPr>
              <a:t>Población potencial por región y nacional</a:t>
            </a: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7918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1 Título"/>
          <p:cNvSpPr txBox="1">
            <a:spLocks/>
          </p:cNvSpPr>
          <p:nvPr/>
        </p:nvSpPr>
        <p:spPr>
          <a:xfrm>
            <a:off x="247879" y="770311"/>
            <a:ext cx="8229600" cy="1143000"/>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a:solidFill>
                  <a:srgbClr val="333333"/>
                </a:solidFill>
                <a:latin typeface="Nexa Bold" pitchFamily="50" charset="0"/>
              </a:rPr>
              <a:t> </a:t>
            </a:r>
            <a:r>
              <a:rPr lang="es-CL" sz="5300" dirty="0">
                <a:solidFill>
                  <a:schemeClr val="tx2"/>
                </a:solidFill>
                <a:latin typeface="+mn-lt"/>
                <a:ea typeface="MS Gothic" panose="020B0609070205080204" pitchFamily="49" charset="-128"/>
              </a:rPr>
              <a:t>INDAP EN CIFRAS</a:t>
            </a:r>
          </a:p>
          <a:p>
            <a:pPr algn="ctr"/>
            <a:r>
              <a:rPr lang="es-CL" sz="4100" dirty="0">
                <a:solidFill>
                  <a:schemeClr val="tx2"/>
                </a:solidFill>
                <a:latin typeface="+mn-lt"/>
                <a:ea typeface="MS Gothic" panose="020B0609070205080204" pitchFamily="49" charset="-128"/>
              </a:rPr>
              <a:t>2022</a:t>
            </a:r>
            <a:r>
              <a:rPr lang="es-CL" sz="5300" b="1" dirty="0">
                <a:solidFill>
                  <a:srgbClr val="4D4D4D"/>
                </a:solidFill>
                <a:latin typeface="+mn-lt"/>
                <a:ea typeface="MS Gothic" panose="020B0609070205080204" pitchFamily="49" charset="-128"/>
              </a:rPr>
              <a:t/>
            </a:r>
            <a:br>
              <a:rPr lang="es-CL" sz="5300" b="1" dirty="0">
                <a:solidFill>
                  <a:srgbClr val="4D4D4D"/>
                </a:solidFill>
                <a:latin typeface="+mn-lt"/>
                <a:ea typeface="MS Gothic" panose="020B0609070205080204" pitchFamily="49" charset="-128"/>
              </a:rPr>
            </a:br>
            <a:endParaRPr lang="es-CO" sz="5300" b="1" dirty="0">
              <a:solidFill>
                <a:schemeClr val="bg1"/>
              </a:solidFill>
              <a:latin typeface="+mn-lt"/>
              <a:ea typeface="MS Gothic" panose="020B0609070205080204" pitchFamily="49" charset="-128"/>
            </a:endParaRPr>
          </a:p>
        </p:txBody>
      </p:sp>
      <p:sp>
        <p:nvSpPr>
          <p:cNvPr id="11" name="1 Título"/>
          <p:cNvSpPr txBox="1">
            <a:spLocks/>
          </p:cNvSpPr>
          <p:nvPr/>
        </p:nvSpPr>
        <p:spPr>
          <a:xfrm>
            <a:off x="457200" y="3907657"/>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3300" dirty="0">
                <a:latin typeface="Berlin Sans FB" panose="020E0602020502020306" pitchFamily="34" charset="0"/>
                <a:ea typeface="MS Gothic" panose="020B0609070205080204" pitchFamily="49" charset="-128"/>
              </a:rPr>
              <a:t> </a:t>
            </a:r>
            <a:endParaRPr lang="es-CO" sz="1800" dirty="0">
              <a:latin typeface="Berlin Sans FB" panose="020E0602020502020306" pitchFamily="34" charset="0"/>
              <a:ea typeface="MS Gothic" panose="020B0609070205080204" pitchFamily="49" charset="-128"/>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 y="1626804"/>
            <a:ext cx="8521700" cy="4076700"/>
          </a:xfrm>
          <a:prstGeom prst="rect">
            <a:avLst/>
          </a:prstGeom>
        </p:spPr>
      </p:pic>
      <p:sp>
        <p:nvSpPr>
          <p:cNvPr id="13" name="1 Título"/>
          <p:cNvSpPr txBox="1">
            <a:spLocks/>
          </p:cNvSpPr>
          <p:nvPr/>
        </p:nvSpPr>
        <p:spPr>
          <a:xfrm>
            <a:off x="247879" y="542943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000" dirty="0">
                <a:solidFill>
                  <a:schemeClr val="tx2"/>
                </a:solidFill>
                <a:latin typeface="+mn-lt"/>
                <a:ea typeface="MS Gothic" panose="020B0609070205080204" pitchFamily="49" charset="-128"/>
              </a:rPr>
              <a:t>Junio</a:t>
            </a:r>
            <a:r>
              <a:rPr lang="es-CL" sz="1800" dirty="0">
                <a:solidFill>
                  <a:schemeClr val="tx2"/>
                </a:solidFill>
                <a:latin typeface="+mn-lt"/>
                <a:ea typeface="MS Gothic" panose="020B0609070205080204" pitchFamily="49" charset="-128"/>
              </a:rPr>
              <a:t>, 2022</a:t>
            </a:r>
            <a:endParaRPr lang="es-CO" sz="1800" dirty="0">
              <a:solidFill>
                <a:schemeClr val="tx2"/>
              </a:solidFill>
              <a:latin typeface="+mn-lt"/>
              <a:ea typeface="MS Gothic" panose="020B0609070205080204" pitchFamily="49" charset="-128"/>
            </a:endParaRPr>
          </a:p>
        </p:txBody>
      </p:sp>
      <p:grpSp>
        <p:nvGrpSpPr>
          <p:cNvPr id="6" name="Grupo 5"/>
          <p:cNvGrpSpPr/>
          <p:nvPr/>
        </p:nvGrpSpPr>
        <p:grpSpPr>
          <a:xfrm>
            <a:off x="109303" y="188640"/>
            <a:ext cx="8926945" cy="6383790"/>
            <a:chOff x="109303" y="776216"/>
            <a:chExt cx="8926945" cy="5087725"/>
          </a:xfrm>
        </p:grpSpPr>
        <p:pic>
          <p:nvPicPr>
            <p:cNvPr id="7"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69870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308472" y="6187074"/>
            <a:ext cx="4608512"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2022.</a:t>
            </a:r>
          </a:p>
        </p:txBody>
      </p:sp>
      <p:sp>
        <p:nvSpPr>
          <p:cNvPr id="4" name="Marcador de contenido 4"/>
          <p:cNvSpPr txBox="1">
            <a:spLocks/>
          </p:cNvSpPr>
          <p:nvPr/>
        </p:nvSpPr>
        <p:spPr>
          <a:xfrm>
            <a:off x="308472" y="1084041"/>
            <a:ext cx="8438921" cy="46200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a:buNone/>
            </a:pPr>
            <a:r>
              <a:rPr lang="es-CL" sz="1800" dirty="0">
                <a:solidFill>
                  <a:srgbClr val="333333"/>
                </a:solidFill>
              </a:rPr>
              <a:t>El total de usuarias y usuarios de INDAP para el año 2022 fue de 171.552, y su distribución por región es la siguiente: </a:t>
            </a:r>
          </a:p>
          <a:p>
            <a:pPr marL="0" indent="0">
              <a:buFont typeface="Arial"/>
              <a:buNone/>
            </a:pPr>
            <a:endParaRPr lang="es-CL" sz="1800" dirty="0">
              <a:solidFill>
                <a:srgbClr val="333333"/>
              </a:solidFill>
            </a:endParaRPr>
          </a:p>
        </p:txBody>
      </p:sp>
      <p:sp>
        <p:nvSpPr>
          <p:cNvPr id="6" name="Título 3"/>
          <p:cNvSpPr txBox="1">
            <a:spLocks/>
          </p:cNvSpPr>
          <p:nvPr/>
        </p:nvSpPr>
        <p:spPr>
          <a:xfrm>
            <a:off x="2627784" y="140972"/>
            <a:ext cx="5815558"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 </a:t>
            </a:r>
            <a:r>
              <a:rPr lang="es-ES" sz="2800" dirty="0">
                <a:solidFill>
                  <a:srgbClr val="4D4D4D"/>
                </a:solidFill>
                <a:latin typeface="+mn-lt"/>
              </a:rPr>
              <a:t>Usuarias y Usuarios</a:t>
            </a:r>
            <a:endParaRPr lang="es-CL" sz="2000" dirty="0">
              <a:solidFill>
                <a:srgbClr val="333333"/>
              </a:solidFill>
              <a:latin typeface="+mn-lt"/>
            </a:endParaRPr>
          </a:p>
        </p:txBody>
      </p:sp>
      <p:graphicFrame>
        <p:nvGraphicFramePr>
          <p:cNvPr id="7" name="Gráfico 6"/>
          <p:cNvGraphicFramePr>
            <a:graphicFrameLocks/>
          </p:cNvGraphicFramePr>
          <p:nvPr/>
        </p:nvGraphicFramePr>
        <p:xfrm>
          <a:off x="308472" y="1700808"/>
          <a:ext cx="8438921" cy="4198738"/>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84925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4"/>
          <p:cNvSpPr txBox="1">
            <a:spLocks/>
          </p:cNvSpPr>
          <p:nvPr/>
        </p:nvSpPr>
        <p:spPr>
          <a:xfrm>
            <a:off x="611560" y="1381288"/>
            <a:ext cx="8208912"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1900" dirty="0">
                <a:solidFill>
                  <a:srgbClr val="333333"/>
                </a:solidFill>
              </a:rPr>
              <a:t>Durante el 2022 INDAP atendió a </a:t>
            </a:r>
            <a:r>
              <a:rPr lang="es-ES" sz="1900" dirty="0">
                <a:solidFill>
                  <a:srgbClr val="333333"/>
                </a:solidFill>
              </a:rPr>
              <a:t>171.552 usuarias y usuarios, de los cuales podemos destacar los siguientes datos:</a:t>
            </a:r>
          </a:p>
          <a:p>
            <a:pPr marL="0" indent="0">
              <a:buFont typeface="Arial" panose="020B0604020202020204" pitchFamily="34" charset="0"/>
              <a:buNone/>
            </a:pPr>
            <a:endParaRPr lang="es-ES" sz="1900" dirty="0">
              <a:solidFill>
                <a:srgbClr val="333333"/>
              </a:solidFill>
            </a:endParaRPr>
          </a:p>
          <a:p>
            <a:pPr marL="285750" indent="-285750" algn="just" eaLnBrk="0" fontAlgn="base" hangingPunct="0">
              <a:spcBef>
                <a:spcPct val="0"/>
              </a:spcBef>
              <a:spcAft>
                <a:spcPct val="0"/>
              </a:spcAft>
              <a:buFont typeface="Wingdings" panose="05000000000000000000" pitchFamily="2" charset="2"/>
              <a:buChar char="ü"/>
            </a:pPr>
            <a:r>
              <a:rPr lang="es-CL" sz="1900" dirty="0">
                <a:solidFill>
                  <a:srgbClr val="333333"/>
                </a:solidFill>
                <a:ea typeface="MS PGothic" pitchFamily="34" charset="-128"/>
                <a:cs typeface="Calibri"/>
              </a:rPr>
              <a:t>46,86% son mujeres</a:t>
            </a:r>
          </a:p>
          <a:p>
            <a:pPr marL="285750" indent="-285750" algn="just" eaLnBrk="0" fontAlgn="base" hangingPunct="0">
              <a:spcBef>
                <a:spcPct val="0"/>
              </a:spcBef>
              <a:spcAft>
                <a:spcPct val="0"/>
              </a:spcAft>
              <a:buFont typeface="Wingdings" panose="05000000000000000000" pitchFamily="2" charset="2"/>
              <a:buChar char="ü"/>
            </a:pPr>
            <a:endParaRPr lang="es-CL" sz="1900" dirty="0">
              <a:solidFill>
                <a:srgbClr val="333333"/>
              </a:solidFill>
              <a:ea typeface="MS PGothic" pitchFamily="34" charset="-128"/>
              <a:cs typeface="Calibri"/>
            </a:endParaRPr>
          </a:p>
          <a:p>
            <a:pPr marL="285750" indent="-285750" algn="just" eaLnBrk="0" fontAlgn="base" hangingPunct="0">
              <a:spcBef>
                <a:spcPct val="0"/>
              </a:spcBef>
              <a:spcAft>
                <a:spcPct val="0"/>
              </a:spcAft>
              <a:buFont typeface="Wingdings" panose="05000000000000000000" pitchFamily="2" charset="2"/>
              <a:buChar char="ü"/>
            </a:pPr>
            <a:r>
              <a:rPr lang="es-CL" sz="1900" dirty="0">
                <a:solidFill>
                  <a:srgbClr val="333333"/>
                </a:solidFill>
                <a:ea typeface="MS PGothic" pitchFamily="34" charset="-128"/>
                <a:cs typeface="Calibri"/>
              </a:rPr>
              <a:t>7,2% son jóvenes menores de 35 años</a:t>
            </a:r>
          </a:p>
          <a:p>
            <a:pPr marL="285750" indent="-285750" algn="just" eaLnBrk="0" fontAlgn="base" hangingPunct="0">
              <a:spcBef>
                <a:spcPct val="0"/>
              </a:spcBef>
              <a:spcAft>
                <a:spcPct val="0"/>
              </a:spcAft>
              <a:buFont typeface="Wingdings" panose="05000000000000000000" pitchFamily="2" charset="2"/>
              <a:buChar char="ü"/>
            </a:pPr>
            <a:endParaRPr lang="es-CL" sz="1900" dirty="0">
              <a:solidFill>
                <a:srgbClr val="333333"/>
              </a:solidFill>
              <a:ea typeface="MS PGothic" pitchFamily="34" charset="-128"/>
              <a:cs typeface="Calibri"/>
            </a:endParaRPr>
          </a:p>
          <a:p>
            <a:pPr marL="285750" indent="-285750" algn="just" eaLnBrk="0" fontAlgn="base" hangingPunct="0">
              <a:spcBef>
                <a:spcPct val="0"/>
              </a:spcBef>
              <a:spcAft>
                <a:spcPct val="0"/>
              </a:spcAft>
              <a:buFont typeface="Wingdings" panose="05000000000000000000" pitchFamily="2" charset="2"/>
              <a:buChar char="ü"/>
            </a:pPr>
            <a:r>
              <a:rPr lang="es-CL" sz="1900" dirty="0">
                <a:solidFill>
                  <a:srgbClr val="333333"/>
                </a:solidFill>
                <a:ea typeface="MS PGothic" pitchFamily="34" charset="-128"/>
                <a:cs typeface="Calibri"/>
              </a:rPr>
              <a:t>40% pertenece a algún pueblo originario</a:t>
            </a:r>
          </a:p>
          <a:p>
            <a:pPr marL="0" indent="0" algn="just" eaLnBrk="0" fontAlgn="base" hangingPunct="0">
              <a:spcBef>
                <a:spcPct val="0"/>
              </a:spcBef>
              <a:spcAft>
                <a:spcPct val="0"/>
              </a:spcAft>
              <a:buFont typeface="Arial" panose="020B0604020202020204" pitchFamily="34" charset="0"/>
              <a:buNone/>
            </a:pPr>
            <a:endParaRPr lang="es-CL" sz="1900" dirty="0">
              <a:solidFill>
                <a:srgbClr val="333333"/>
              </a:solidFill>
              <a:ea typeface="MS PGothic" pitchFamily="34" charset="-128"/>
              <a:cs typeface="Calibri"/>
            </a:endParaRPr>
          </a:p>
          <a:p>
            <a:pPr marL="285750" indent="-285750" algn="just" eaLnBrk="0" fontAlgn="base" hangingPunct="0">
              <a:spcBef>
                <a:spcPct val="0"/>
              </a:spcBef>
              <a:spcAft>
                <a:spcPct val="0"/>
              </a:spcAft>
              <a:buFont typeface="Wingdings" panose="05000000000000000000" pitchFamily="2" charset="2"/>
              <a:buChar char="ü"/>
            </a:pPr>
            <a:r>
              <a:rPr lang="es-CL" sz="1900" dirty="0">
                <a:solidFill>
                  <a:srgbClr val="333333"/>
                </a:solidFill>
                <a:ea typeface="MS PGothic" pitchFamily="34" charset="-128"/>
                <a:cs typeface="Calibri"/>
              </a:rPr>
              <a:t>La edad promedio es de 57 años</a:t>
            </a:r>
          </a:p>
          <a:p>
            <a:pPr marL="285750" indent="-285750" algn="just" eaLnBrk="0" fontAlgn="base" hangingPunct="0">
              <a:spcBef>
                <a:spcPct val="0"/>
              </a:spcBef>
              <a:spcAft>
                <a:spcPct val="0"/>
              </a:spcAft>
              <a:buFont typeface="Wingdings" panose="05000000000000000000" pitchFamily="2" charset="2"/>
              <a:buChar char="ü"/>
            </a:pPr>
            <a:endParaRPr lang="es-CL" sz="1900" dirty="0">
              <a:solidFill>
                <a:srgbClr val="333333"/>
              </a:solidFill>
              <a:ea typeface="MS PGothic" pitchFamily="34" charset="-128"/>
              <a:cs typeface="Calibri"/>
            </a:endParaRPr>
          </a:p>
          <a:p>
            <a:pPr marL="0" indent="-285750" algn="just" eaLnBrk="0" fontAlgn="base" hangingPunct="0">
              <a:spcBef>
                <a:spcPct val="0"/>
              </a:spcBef>
              <a:spcAft>
                <a:spcPct val="0"/>
              </a:spcAft>
              <a:buFont typeface="Wingdings" pitchFamily="2" charset="2"/>
              <a:buChar char="ü"/>
            </a:pPr>
            <a:r>
              <a:rPr lang="es-CL" sz="1900" dirty="0">
                <a:solidFill>
                  <a:srgbClr val="333333"/>
                </a:solidFill>
                <a:ea typeface="MS PGothic" pitchFamily="34" charset="-128"/>
                <a:cs typeface="Calibri"/>
              </a:rPr>
              <a:t>90% recibe asistencia técnica</a:t>
            </a:r>
          </a:p>
          <a:p>
            <a:pPr marL="0" indent="-285750" algn="just" eaLnBrk="0" fontAlgn="base" hangingPunct="0">
              <a:spcBef>
                <a:spcPct val="0"/>
              </a:spcBef>
              <a:spcAft>
                <a:spcPct val="0"/>
              </a:spcAft>
              <a:buFont typeface="Wingdings" pitchFamily="2" charset="2"/>
              <a:buChar char="ü"/>
            </a:pPr>
            <a:endParaRPr lang="es-CL" sz="1900" dirty="0">
              <a:solidFill>
                <a:srgbClr val="333333"/>
              </a:solidFill>
              <a:ea typeface="MS PGothic" pitchFamily="34" charset="-128"/>
              <a:cs typeface="Calibri"/>
            </a:endParaRPr>
          </a:p>
          <a:p>
            <a:pPr marL="0" indent="-285750" algn="just" eaLnBrk="0" fontAlgn="base" hangingPunct="0">
              <a:spcBef>
                <a:spcPct val="0"/>
              </a:spcBef>
              <a:spcAft>
                <a:spcPct val="0"/>
              </a:spcAft>
              <a:buFont typeface="Wingdings" pitchFamily="2" charset="2"/>
              <a:buChar char="ü"/>
            </a:pPr>
            <a:r>
              <a:rPr lang="es-CL" sz="1900" dirty="0">
                <a:solidFill>
                  <a:srgbClr val="333333"/>
                </a:solidFill>
                <a:ea typeface="MS PGothic" pitchFamily="34" charset="-128"/>
                <a:cs typeface="Calibri"/>
              </a:rPr>
              <a:t>43% recibió subsidio a la inversión</a:t>
            </a:r>
          </a:p>
          <a:p>
            <a:pPr marL="0" indent="-285750" algn="just" eaLnBrk="0" fontAlgn="base" hangingPunct="0">
              <a:spcBef>
                <a:spcPct val="0"/>
              </a:spcBef>
              <a:spcAft>
                <a:spcPct val="0"/>
              </a:spcAft>
              <a:buFont typeface="Wingdings" pitchFamily="2" charset="2"/>
              <a:buChar char="ü"/>
            </a:pPr>
            <a:endParaRPr lang="es-CL" sz="1900" dirty="0">
              <a:solidFill>
                <a:srgbClr val="333333"/>
              </a:solidFill>
              <a:ea typeface="MS PGothic" pitchFamily="34" charset="-128"/>
              <a:cs typeface="Calibri"/>
            </a:endParaRPr>
          </a:p>
          <a:p>
            <a:pPr marL="0" indent="-285750" algn="just" eaLnBrk="0" fontAlgn="base" hangingPunct="0">
              <a:spcBef>
                <a:spcPct val="0"/>
              </a:spcBef>
              <a:spcAft>
                <a:spcPct val="0"/>
              </a:spcAft>
              <a:buFont typeface="Wingdings" pitchFamily="2" charset="2"/>
              <a:buChar char="ü"/>
            </a:pPr>
            <a:r>
              <a:rPr lang="es-CL" sz="1900" dirty="0">
                <a:solidFill>
                  <a:srgbClr val="333333"/>
                </a:solidFill>
                <a:ea typeface="MS PGothic" pitchFamily="34" charset="-128"/>
                <a:cs typeface="Calibri"/>
              </a:rPr>
              <a:t>32% obtuvo crédito</a:t>
            </a:r>
          </a:p>
          <a:p>
            <a:pPr marL="0" indent="0" algn="ctr">
              <a:buFont typeface="Arial" panose="020B0604020202020204" pitchFamily="34" charset="0"/>
              <a:buNone/>
            </a:pPr>
            <a:r>
              <a:rPr lang="es-CL" sz="1800" dirty="0">
                <a:solidFill>
                  <a:srgbClr val="333333"/>
                </a:solidFill>
              </a:rPr>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420888"/>
            <a:ext cx="3788397" cy="2552797"/>
          </a:xfrm>
          <a:prstGeom prst="rect">
            <a:avLst/>
          </a:prstGeom>
        </p:spPr>
      </p:pic>
      <p:sp>
        <p:nvSpPr>
          <p:cNvPr id="6" name="Título 3"/>
          <p:cNvSpPr txBox="1">
            <a:spLocks/>
          </p:cNvSpPr>
          <p:nvPr/>
        </p:nvSpPr>
        <p:spPr>
          <a:xfrm>
            <a:off x="2627784" y="140972"/>
            <a:ext cx="5815558"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ES" sz="2800" dirty="0">
                <a:solidFill>
                  <a:srgbClr val="4D4D4D"/>
                </a:solidFill>
                <a:latin typeface="+mn-lt"/>
              </a:rPr>
              <a:t> Usuarias y Usuarios</a:t>
            </a:r>
            <a:endParaRPr lang="es-CL" sz="2000" dirty="0">
              <a:solidFill>
                <a:srgbClr val="333333"/>
              </a:solidFill>
              <a:latin typeface="+mn-lt"/>
            </a:endParaRPr>
          </a:p>
        </p:txBody>
      </p:sp>
      <p:sp>
        <p:nvSpPr>
          <p:cNvPr id="7" name="CuadroTexto 6"/>
          <p:cNvSpPr txBox="1"/>
          <p:nvPr/>
        </p:nvSpPr>
        <p:spPr>
          <a:xfrm>
            <a:off x="308472" y="6187074"/>
            <a:ext cx="4608512"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2022.</a:t>
            </a: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58758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497255" y="5935059"/>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mujeres son de acuerdo al universo de usuarias/os que declararon género, el cual es de 171.552.</a:t>
            </a:r>
          </a:p>
          <a:p>
            <a:pPr algn="just"/>
            <a:r>
              <a:rPr lang="es-CL" b="1" dirty="0">
                <a:solidFill>
                  <a:srgbClr val="4D4D4D"/>
                </a:solidFill>
              </a:rPr>
              <a:t>Fuente: </a:t>
            </a:r>
            <a:r>
              <a:rPr lang="es-CL" dirty="0">
                <a:solidFill>
                  <a:srgbClr val="4D4D4D"/>
                </a:solidFill>
              </a:rPr>
              <a:t>Base Tesorería, 31 de diciembre 2022.</a:t>
            </a:r>
          </a:p>
        </p:txBody>
      </p:sp>
      <p:sp>
        <p:nvSpPr>
          <p:cNvPr id="6" name="Título 3"/>
          <p:cNvSpPr txBox="1">
            <a:spLocks/>
          </p:cNvSpPr>
          <p:nvPr/>
        </p:nvSpPr>
        <p:spPr>
          <a:xfrm>
            <a:off x="2699792" y="140972"/>
            <a:ext cx="5743550"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ES" sz="2800" dirty="0">
                <a:solidFill>
                  <a:srgbClr val="4D4D4D"/>
                </a:solidFill>
                <a:latin typeface="+mn-lt"/>
              </a:rPr>
              <a:t>Mujeres usuarias</a:t>
            </a:r>
            <a:endParaRPr lang="es-CL" sz="2000" dirty="0">
              <a:solidFill>
                <a:srgbClr val="333333"/>
              </a:solidFill>
              <a:latin typeface="+mn-lt"/>
            </a:endParaRPr>
          </a:p>
        </p:txBody>
      </p:sp>
      <p:graphicFrame>
        <p:nvGraphicFramePr>
          <p:cNvPr id="5" name="Gráfico 4"/>
          <p:cNvGraphicFramePr>
            <a:graphicFrameLocks/>
          </p:cNvGraphicFramePr>
          <p:nvPr/>
        </p:nvGraphicFramePr>
        <p:xfrm>
          <a:off x="497254" y="1772816"/>
          <a:ext cx="8107193" cy="413268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338382" y="1155478"/>
            <a:ext cx="8424936" cy="369332"/>
          </a:xfrm>
          <a:prstGeom prst="rect">
            <a:avLst/>
          </a:prstGeom>
        </p:spPr>
        <p:txBody>
          <a:bodyPr wrap="square">
            <a:spAutoFit/>
          </a:bodyPr>
          <a:lstStyle/>
          <a:p>
            <a:pPr algn="just" eaLnBrk="0" fontAlgn="base" hangingPunct="0">
              <a:spcBef>
                <a:spcPct val="0"/>
              </a:spcBef>
              <a:spcAft>
                <a:spcPct val="0"/>
              </a:spcAft>
            </a:pPr>
            <a:r>
              <a:rPr lang="es-CL" dirty="0">
                <a:solidFill>
                  <a:srgbClr val="333333"/>
                </a:solidFill>
              </a:rPr>
              <a:t>El total de usuarias de INDAP es 80.401, y su distribución por región es la siguiente: </a:t>
            </a:r>
          </a:p>
        </p:txBody>
      </p:sp>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47953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385591" y="1251523"/>
            <a:ext cx="8438921" cy="51602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sz="2000">
              <a:latin typeface="Berlin Sans FB" panose="020E0602020502020306" pitchFamily="34" charset="0"/>
            </a:endParaRPr>
          </a:p>
          <a:p>
            <a:pPr marL="0" indent="0">
              <a:buFont typeface="Arial" panose="020B0604020202020204" pitchFamily="34" charset="0"/>
              <a:buNone/>
            </a:pPr>
            <a:r>
              <a:rPr lang="es-CL" sz="1900">
                <a:solidFill>
                  <a:srgbClr val="333333"/>
                </a:solidFill>
              </a:rPr>
              <a:t> </a:t>
            </a:r>
            <a:endParaRPr lang="es-CL" sz="1900">
              <a:solidFill>
                <a:srgbClr val="333333"/>
              </a:solidFill>
              <a:ea typeface="MS PGothic" pitchFamily="34" charset="-128"/>
              <a:cs typeface="Calibri"/>
            </a:endParaRPr>
          </a:p>
          <a:p>
            <a:pPr marL="0" indent="0" algn="ctr">
              <a:buFont typeface="Arial" panose="020B0604020202020204" pitchFamily="34" charset="0"/>
              <a:buNone/>
            </a:pPr>
            <a:r>
              <a:rPr lang="es-CL" sz="1800">
                <a:solidFill>
                  <a:srgbClr val="333333"/>
                </a:solidFill>
              </a:rPr>
              <a:t> </a:t>
            </a:r>
            <a:endParaRPr lang="es-CL" sz="1800" dirty="0">
              <a:solidFill>
                <a:srgbClr val="333333"/>
              </a:solidFill>
            </a:endParaRPr>
          </a:p>
        </p:txBody>
      </p:sp>
      <p:sp>
        <p:nvSpPr>
          <p:cNvPr id="3" name="CuadroTexto 2"/>
          <p:cNvSpPr txBox="1"/>
          <p:nvPr/>
        </p:nvSpPr>
        <p:spPr>
          <a:xfrm>
            <a:off x="385591" y="1253434"/>
            <a:ext cx="8229600" cy="3170099"/>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indent="-285750" algn="just" defTabSz="457200" eaLnBrk="0" fontAlgn="base" hangingPunct="0">
              <a:spcBef>
                <a:spcPct val="0"/>
              </a:spcBef>
              <a:spcAft>
                <a:spcPct val="0"/>
              </a:spcAft>
            </a:pPr>
            <a:r>
              <a:rPr lang="es-CL" sz="1800" b="0" dirty="0">
                <a:solidFill>
                  <a:srgbClr val="333333"/>
                </a:solidFill>
                <a:latin typeface="Calibri"/>
                <a:ea typeface="MS PGothic" pitchFamily="34" charset="-128"/>
                <a:cs typeface="Calibri"/>
              </a:rPr>
              <a:t>Del total de usuarias de programas regulares a diciembre del 2022, encontramos </a:t>
            </a:r>
          </a:p>
          <a:p>
            <a:pPr indent="-285750" algn="just" defTabSz="457200" eaLnBrk="0" fontAlgn="base" hangingPunct="0">
              <a:spcBef>
                <a:spcPct val="0"/>
              </a:spcBef>
              <a:spcAft>
                <a:spcPct val="0"/>
              </a:spcAft>
            </a:pPr>
            <a:r>
              <a:rPr lang="es-CL" sz="1800" b="0" dirty="0">
                <a:solidFill>
                  <a:srgbClr val="333333"/>
                </a:solidFill>
                <a:latin typeface="Calibri"/>
                <a:ea typeface="MS PGothic" pitchFamily="34" charset="-128"/>
                <a:cs typeface="Calibri"/>
              </a:rPr>
              <a:t>que:</a:t>
            </a:r>
          </a:p>
          <a:p>
            <a:pPr indent="-285750" algn="just" defTabSz="457200" eaLnBrk="0" fontAlgn="base" hangingPunct="0">
              <a:spcBef>
                <a:spcPct val="0"/>
              </a:spcBef>
              <a:spcAft>
                <a:spcPct val="0"/>
              </a:spcAft>
            </a:pPr>
            <a:r>
              <a:rPr lang="es-CL" sz="1800" b="0" dirty="0">
                <a:solidFill>
                  <a:srgbClr val="333333"/>
                </a:solidFill>
                <a:latin typeface="Calibri"/>
                <a:ea typeface="MS PGothic" pitchFamily="34" charset="-128"/>
                <a:cs typeface="Calibri"/>
              </a:rPr>
              <a:t>   </a:t>
            </a:r>
          </a:p>
          <a:p>
            <a:pPr indent="-285750"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r>
              <a:rPr lang="es-CL" sz="1800" dirty="0">
                <a:solidFill>
                  <a:srgbClr val="333333"/>
                </a:solidFill>
                <a:latin typeface="Calibri"/>
                <a:ea typeface="MS PGothic" pitchFamily="34" charset="-128"/>
                <a:cs typeface="Calibri"/>
              </a:rPr>
              <a:t>91%</a:t>
            </a:r>
            <a:r>
              <a:rPr lang="es-CL" sz="1800" b="0" dirty="0">
                <a:solidFill>
                  <a:srgbClr val="333333"/>
                </a:solidFill>
                <a:latin typeface="Calibri"/>
                <a:ea typeface="MS PGothic" pitchFamily="34" charset="-128"/>
                <a:cs typeface="Calibri"/>
              </a:rPr>
              <a:t> recibe asistencia técnica</a:t>
            </a:r>
          </a:p>
          <a:p>
            <a:pPr indent="-285750"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r>
              <a:rPr lang="es-CL" sz="1800" dirty="0">
                <a:solidFill>
                  <a:srgbClr val="333333"/>
                </a:solidFill>
                <a:latin typeface="Calibri"/>
                <a:ea typeface="MS PGothic" pitchFamily="34" charset="-128"/>
                <a:cs typeface="Calibri"/>
              </a:rPr>
              <a:t>77%</a:t>
            </a:r>
            <a:r>
              <a:rPr lang="es-CL" sz="1800" b="0" dirty="0">
                <a:solidFill>
                  <a:srgbClr val="333333"/>
                </a:solidFill>
                <a:latin typeface="Calibri"/>
                <a:ea typeface="MS PGothic" pitchFamily="34" charset="-128"/>
                <a:cs typeface="Calibri"/>
              </a:rPr>
              <a:t> recibió subsidio a la inversión</a:t>
            </a:r>
          </a:p>
          <a:p>
            <a:pPr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r>
              <a:rPr lang="es-CL" sz="1800" dirty="0">
                <a:solidFill>
                  <a:srgbClr val="333333"/>
                </a:solidFill>
                <a:latin typeface="Calibri"/>
                <a:ea typeface="MS PGothic" pitchFamily="34" charset="-128"/>
                <a:cs typeface="Calibri"/>
              </a:rPr>
              <a:t>27%</a:t>
            </a:r>
            <a:r>
              <a:rPr lang="es-CL" sz="1800" b="0" dirty="0">
                <a:solidFill>
                  <a:srgbClr val="333333"/>
                </a:solidFill>
                <a:latin typeface="Calibri"/>
                <a:ea typeface="MS PGothic" pitchFamily="34" charset="-128"/>
                <a:cs typeface="Calibri"/>
              </a:rPr>
              <a:t> obtuvo crédito </a:t>
            </a:r>
          </a:p>
          <a:p>
            <a:pPr indent="-285750" algn="just" defTabSz="457200" eaLnBrk="0" fontAlgn="base" hangingPunct="0">
              <a:spcBef>
                <a:spcPct val="0"/>
              </a:spcBef>
              <a:spcAft>
                <a:spcPct val="0"/>
              </a:spcAft>
              <a:buFont typeface="Wingdings" pitchFamily="2" charset="2"/>
              <a:buChar char="ü"/>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pPr>
            <a:endParaRPr lang="es-CL" sz="2000" b="0" dirty="0">
              <a:solidFill>
                <a:srgbClr val="1F497D">
                  <a:lumMod val="50000"/>
                </a:srgbClr>
              </a:solidFill>
              <a:latin typeface="Calibri"/>
              <a:ea typeface="MS PGothic" pitchFamily="34" charset="-128"/>
              <a:cs typeface="Calibri"/>
            </a:endParaRPr>
          </a:p>
        </p:txBody>
      </p:sp>
      <p:pic>
        <p:nvPicPr>
          <p:cNvPr id="6" name="Picture 2" descr="mujer-rur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216" y="603774"/>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ucia Navar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8797" y="2017087"/>
            <a:ext cx="4725715" cy="3117132"/>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3"/>
          <p:cNvSpPr txBox="1">
            <a:spLocks/>
          </p:cNvSpPr>
          <p:nvPr/>
        </p:nvSpPr>
        <p:spPr>
          <a:xfrm>
            <a:off x="2627784" y="140972"/>
            <a:ext cx="5815558" cy="853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dirty="0">
                <a:solidFill>
                  <a:srgbClr val="4D4D4D"/>
                </a:solidFill>
                <a:latin typeface="+mn-lt"/>
              </a:rPr>
              <a:t> </a:t>
            </a:r>
            <a:r>
              <a:rPr lang="es-ES" sz="2800" dirty="0">
                <a:solidFill>
                  <a:srgbClr val="4D4D4D"/>
                </a:solidFill>
                <a:latin typeface="+mn-lt"/>
              </a:rPr>
              <a:t>Mujeres usuarias</a:t>
            </a:r>
            <a:endParaRPr lang="es-CL" sz="2000" dirty="0">
              <a:solidFill>
                <a:srgbClr val="333333"/>
              </a:solidFill>
              <a:latin typeface="+mn-lt"/>
            </a:endParaRPr>
          </a:p>
        </p:txBody>
      </p:sp>
      <p:sp>
        <p:nvSpPr>
          <p:cNvPr id="10" name="CuadroTexto 9"/>
          <p:cNvSpPr txBox="1"/>
          <p:nvPr/>
        </p:nvSpPr>
        <p:spPr>
          <a:xfrm>
            <a:off x="497255" y="5935059"/>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mujeres son de acuerdo al universo de usuarias/os que declararon género, el cual es de 171.552.</a:t>
            </a:r>
          </a:p>
          <a:p>
            <a:pPr algn="just"/>
            <a:r>
              <a:rPr lang="es-CL" b="1" dirty="0">
                <a:solidFill>
                  <a:srgbClr val="4D4D4D"/>
                </a:solidFill>
              </a:rPr>
              <a:t>Fuente: </a:t>
            </a:r>
            <a:r>
              <a:rPr lang="es-CL" dirty="0">
                <a:solidFill>
                  <a:srgbClr val="4D4D4D"/>
                </a:solidFill>
              </a:rPr>
              <a:t>Base Tesorería, 31 de diciembre 2022.</a:t>
            </a:r>
          </a:p>
        </p:txBody>
      </p:sp>
      <p:grpSp>
        <p:nvGrpSpPr>
          <p:cNvPr id="9" name="Grupo 8"/>
          <p:cNvGrpSpPr/>
          <p:nvPr/>
        </p:nvGrpSpPr>
        <p:grpSpPr>
          <a:xfrm>
            <a:off x="109303" y="188640"/>
            <a:ext cx="8926945" cy="6383790"/>
            <a:chOff x="109303" y="776216"/>
            <a:chExt cx="8926945" cy="5087725"/>
          </a:xfrm>
        </p:grpSpPr>
        <p:pic>
          <p:nvPicPr>
            <p:cNvPr id="11"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2"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3"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78483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385591" y="418641"/>
            <a:ext cx="8438921" cy="5993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000" dirty="0">
                <a:solidFill>
                  <a:srgbClr val="333333"/>
                </a:solidFill>
                <a:latin typeface="Berlin Sans FB" panose="020E0602020502020306" pitchFamily="34" charset="0"/>
              </a:rPr>
              <a:t>  </a:t>
            </a:r>
          </a:p>
          <a:p>
            <a:pPr marL="0" indent="0">
              <a:buFont typeface="Arial" panose="020B0604020202020204" pitchFamily="34" charset="0"/>
              <a:buNone/>
            </a:pPr>
            <a:endParaRPr lang="es-CL" sz="2000" dirty="0">
              <a:latin typeface="Berlin Sans FB" panose="020E0602020502020306" pitchFamily="34" charset="0"/>
            </a:endParaRPr>
          </a:p>
          <a:p>
            <a:pPr marL="0" indent="0">
              <a:buFont typeface="Arial" panose="020B0604020202020204" pitchFamily="34" charset="0"/>
              <a:buNone/>
            </a:pPr>
            <a:r>
              <a:rPr lang="es-CL" sz="1900" dirty="0">
                <a:solidFill>
                  <a:srgbClr val="333333"/>
                </a:solidFill>
              </a:rPr>
              <a:t> </a:t>
            </a:r>
            <a:endParaRPr lang="es-CL" sz="1900" dirty="0">
              <a:solidFill>
                <a:srgbClr val="333333"/>
              </a:solidFill>
              <a:ea typeface="MS PGothic" pitchFamily="34" charset="-128"/>
              <a:cs typeface="Calibri"/>
            </a:endParaRPr>
          </a:p>
          <a:p>
            <a:pPr marL="0" indent="0" algn="ctr">
              <a:buFont typeface="Arial" panose="020B0604020202020204" pitchFamily="34" charset="0"/>
              <a:buNone/>
            </a:pPr>
            <a:r>
              <a:rPr lang="es-CL" sz="1800" dirty="0">
                <a:solidFill>
                  <a:srgbClr val="333333"/>
                </a:solidFill>
              </a:rPr>
              <a:t> </a:t>
            </a:r>
          </a:p>
        </p:txBody>
      </p:sp>
      <p:sp>
        <p:nvSpPr>
          <p:cNvPr id="3" name="Marcador de contenido 3"/>
          <p:cNvSpPr txBox="1">
            <a:spLocks/>
          </p:cNvSpPr>
          <p:nvPr/>
        </p:nvSpPr>
        <p:spPr>
          <a:xfrm>
            <a:off x="497255" y="1066936"/>
            <a:ext cx="7844016" cy="584775"/>
          </a:xfrm>
          <a:prstGeom prst="rect">
            <a:avLst/>
          </a:prstGeom>
          <a:noFill/>
        </p:spPr>
        <p:txBody>
          <a:bodyPr vert="horz" wrap="square" lIns="91440" tIns="45720" rIns="91440" bIns="45720" rtlCol="0">
            <a:spAutoFit/>
          </a:bodyPr>
          <a:lstStyle>
            <a:defPPr>
              <a:defRPr lang="es-CL"/>
            </a:defPPr>
            <a:lvl1pPr marL="342900" indent="-342900" algn="l" defTabSz="457200" rtl="0" eaLnBrk="1" latinLnBrk="0" hangingPunct="1">
              <a:spcBef>
                <a:spcPct val="20000"/>
              </a:spcBef>
              <a:buFont typeface="Arial"/>
              <a:buChar char="•"/>
              <a:defRPr sz="2400" b="1" kern="1200">
                <a:solidFill>
                  <a:srgbClr val="0070C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600" b="0" dirty="0">
                <a:solidFill>
                  <a:srgbClr val="4D4D4D"/>
                </a:solidFill>
                <a:latin typeface="Calibri"/>
                <a:ea typeface="MS PGothic" pitchFamily="34" charset="-128"/>
                <a:cs typeface="Calibri"/>
              </a:rPr>
              <a:t>Durante el año 2022, INDAP beneficio a 12.356 usuarias y usuarios jóvenes. Su distribución regional se muestra en la gráfica:</a:t>
            </a:r>
          </a:p>
        </p:txBody>
      </p:sp>
      <p:sp>
        <p:nvSpPr>
          <p:cNvPr id="8" name="Título 3"/>
          <p:cNvSpPr txBox="1">
            <a:spLocks/>
          </p:cNvSpPr>
          <p:nvPr/>
        </p:nvSpPr>
        <p:spPr>
          <a:xfrm>
            <a:off x="2627784" y="140972"/>
            <a:ext cx="5815558" cy="787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4D4D4D"/>
                </a:solidFill>
                <a:latin typeface="+mn-lt"/>
              </a:rPr>
              <a:t>Jóvenes usuarios</a:t>
            </a:r>
            <a:endParaRPr lang="es-CL" sz="2800" dirty="0">
              <a:solidFill>
                <a:srgbClr val="4D4D4D"/>
              </a:solidFill>
              <a:latin typeface="+mn-lt"/>
            </a:endParaRPr>
          </a:p>
        </p:txBody>
      </p:sp>
      <p:sp>
        <p:nvSpPr>
          <p:cNvPr id="9" name="CuadroTexto 8"/>
          <p:cNvSpPr txBox="1"/>
          <p:nvPr/>
        </p:nvSpPr>
        <p:spPr>
          <a:xfrm>
            <a:off x="497255" y="5935059"/>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mujeres son de acuerdo al universo de usuarias/os que declararon género, el cual es de 171.552.</a:t>
            </a:r>
          </a:p>
          <a:p>
            <a:pPr algn="just"/>
            <a:r>
              <a:rPr lang="es-CL" b="1" dirty="0">
                <a:solidFill>
                  <a:srgbClr val="4D4D4D"/>
                </a:solidFill>
              </a:rPr>
              <a:t>Fuente: </a:t>
            </a:r>
            <a:r>
              <a:rPr lang="es-CL" dirty="0">
                <a:solidFill>
                  <a:srgbClr val="4D4D4D"/>
                </a:solidFill>
              </a:rPr>
              <a:t>Base Tesorería, 31 de diciembre 2022.</a:t>
            </a:r>
          </a:p>
        </p:txBody>
      </p:sp>
      <p:graphicFrame>
        <p:nvGraphicFramePr>
          <p:cNvPr id="11" name="Gráfico 10"/>
          <p:cNvGraphicFramePr/>
          <p:nvPr/>
        </p:nvGraphicFramePr>
        <p:xfrm>
          <a:off x="497255" y="1730374"/>
          <a:ext cx="7946087" cy="407489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o 6"/>
          <p:cNvGrpSpPr/>
          <p:nvPr/>
        </p:nvGrpSpPr>
        <p:grpSpPr>
          <a:xfrm>
            <a:off x="109303" y="188640"/>
            <a:ext cx="8926945" cy="6383790"/>
            <a:chOff x="109303" y="776216"/>
            <a:chExt cx="8926945" cy="5087725"/>
          </a:xfrm>
        </p:grpSpPr>
        <p:pic>
          <p:nvPicPr>
            <p:cNvPr id="10"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2"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3"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94177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385591" y="1460309"/>
            <a:ext cx="8438921" cy="4951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sz="2000" dirty="0">
              <a:latin typeface="Berlin Sans FB" panose="020E0602020502020306" pitchFamily="34" charset="0"/>
            </a:endParaRPr>
          </a:p>
          <a:p>
            <a:pPr marL="0" indent="0">
              <a:buFont typeface="Arial" panose="020B0604020202020204" pitchFamily="34" charset="0"/>
              <a:buNone/>
            </a:pPr>
            <a:r>
              <a:rPr lang="es-CL" sz="1900" dirty="0">
                <a:solidFill>
                  <a:srgbClr val="333333"/>
                </a:solidFill>
              </a:rPr>
              <a:t> </a:t>
            </a:r>
            <a:endParaRPr lang="es-CL" sz="1900" dirty="0">
              <a:solidFill>
                <a:srgbClr val="333333"/>
              </a:solidFill>
              <a:ea typeface="MS PGothic" pitchFamily="34" charset="-128"/>
              <a:cs typeface="Calibri"/>
            </a:endParaRPr>
          </a:p>
          <a:p>
            <a:pPr marL="0" indent="0" algn="ctr">
              <a:buFont typeface="Arial" panose="020B0604020202020204" pitchFamily="34" charset="0"/>
              <a:buNone/>
            </a:pPr>
            <a:r>
              <a:rPr lang="es-CL" sz="1800" dirty="0">
                <a:solidFill>
                  <a:srgbClr val="333333"/>
                </a:solidFill>
              </a:rPr>
              <a:t> </a:t>
            </a:r>
          </a:p>
        </p:txBody>
      </p:sp>
      <p:sp>
        <p:nvSpPr>
          <p:cNvPr id="3" name="CuadroTexto 2"/>
          <p:cNvSpPr txBox="1"/>
          <p:nvPr/>
        </p:nvSpPr>
        <p:spPr>
          <a:xfrm>
            <a:off x="385590" y="1360001"/>
            <a:ext cx="7282753" cy="3323987"/>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eaLnBrk="0" fontAlgn="base" hangingPunct="0">
              <a:spcBef>
                <a:spcPct val="0"/>
              </a:spcBef>
              <a:spcAft>
                <a:spcPct val="0"/>
              </a:spcAft>
            </a:pPr>
            <a:r>
              <a:rPr lang="es-CL" sz="1800" b="0" dirty="0">
                <a:solidFill>
                  <a:srgbClr val="4D4D4D"/>
                </a:solidFill>
                <a:latin typeface="Calibri"/>
                <a:ea typeface="MS PGothic" pitchFamily="34" charset="-128"/>
                <a:cs typeface="Calibri"/>
              </a:rPr>
              <a:t>Del total de 12.356 de usuarias y usuarios jóvenes a diciembre 2022, se observa que:</a:t>
            </a:r>
          </a:p>
          <a:p>
            <a:pPr algn="just" defTabSz="457200" eaLnBrk="0" fontAlgn="base" hangingPunct="0">
              <a:spcBef>
                <a:spcPct val="0"/>
              </a:spcBef>
              <a:spcAft>
                <a:spcPct val="0"/>
              </a:spcAft>
            </a:pPr>
            <a:r>
              <a:rPr lang="es-CL" sz="1800" b="0" dirty="0">
                <a:solidFill>
                  <a:srgbClr val="4D4D4D"/>
                </a:solidFill>
                <a:latin typeface="Calibri"/>
                <a:ea typeface="MS PGothic" pitchFamily="34" charset="-128"/>
                <a:cs typeface="Calibri"/>
              </a:rPr>
              <a:t> </a:t>
            </a:r>
          </a:p>
          <a:p>
            <a:pPr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r>
              <a:rPr lang="es-CL" sz="1800" dirty="0">
                <a:solidFill>
                  <a:srgbClr val="333333"/>
                </a:solidFill>
                <a:latin typeface="Calibri"/>
                <a:ea typeface="MS PGothic" pitchFamily="34" charset="-128"/>
                <a:cs typeface="Calibri"/>
              </a:rPr>
              <a:t>   78%</a:t>
            </a:r>
            <a:r>
              <a:rPr lang="es-CL" sz="1800" b="0" dirty="0">
                <a:solidFill>
                  <a:srgbClr val="333333"/>
                </a:solidFill>
                <a:latin typeface="Calibri"/>
                <a:ea typeface="MS PGothic" pitchFamily="34" charset="-128"/>
                <a:cs typeface="Calibri"/>
              </a:rPr>
              <a:t> recibe asistencia técnica</a:t>
            </a:r>
          </a:p>
          <a:p>
            <a:pPr algn="just" defTabSz="457200" eaLnBrk="0" fontAlgn="base" hangingPunct="0">
              <a:spcBef>
                <a:spcPct val="0"/>
              </a:spcBef>
              <a:spcAft>
                <a:spcPct val="0"/>
              </a:spcAft>
              <a:buFont typeface="Wingdings" pitchFamily="2" charset="2"/>
              <a:buChar char="ü"/>
            </a:pP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r>
              <a:rPr lang="es-CL" sz="1800" dirty="0">
                <a:solidFill>
                  <a:srgbClr val="333333"/>
                </a:solidFill>
                <a:latin typeface="Calibri"/>
                <a:ea typeface="MS PGothic" pitchFamily="34" charset="-128"/>
                <a:cs typeface="Calibri"/>
              </a:rPr>
              <a:t>   55%</a:t>
            </a:r>
            <a:r>
              <a:rPr lang="es-CL" sz="1800" b="0" dirty="0">
                <a:solidFill>
                  <a:srgbClr val="333333"/>
                </a:solidFill>
                <a:latin typeface="Calibri"/>
                <a:ea typeface="MS PGothic" pitchFamily="34" charset="-128"/>
                <a:cs typeface="Calibri"/>
              </a:rPr>
              <a:t> recibió subsidio a la inversión</a:t>
            </a:r>
          </a:p>
          <a:p>
            <a:pPr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r>
              <a:rPr lang="es-CL" sz="1800" dirty="0">
                <a:solidFill>
                  <a:srgbClr val="333333"/>
                </a:solidFill>
                <a:latin typeface="Calibri"/>
                <a:ea typeface="MS PGothic" pitchFamily="34" charset="-128"/>
                <a:cs typeface="Calibri"/>
              </a:rPr>
              <a:t>   43%</a:t>
            </a:r>
            <a:r>
              <a:rPr lang="es-CL" sz="1800" b="0" dirty="0">
                <a:solidFill>
                  <a:srgbClr val="333333"/>
                </a:solidFill>
                <a:latin typeface="Calibri"/>
                <a:ea typeface="MS PGothic" pitchFamily="34" charset="-128"/>
                <a:cs typeface="Calibri"/>
              </a:rPr>
              <a:t> obtuvo crédito </a:t>
            </a:r>
          </a:p>
          <a:p>
            <a:pPr algn="just" defTabSz="457200" eaLnBrk="0" fontAlgn="base" hangingPunct="0">
              <a:spcBef>
                <a:spcPct val="0"/>
              </a:spcBef>
              <a:spcAft>
                <a:spcPct val="0"/>
              </a:spcAft>
              <a:buFont typeface="Wingdings" pitchFamily="2" charset="2"/>
              <a:buChar char="ü"/>
            </a:pPr>
            <a:endParaRPr lang="es-CL" sz="1600" b="0" dirty="0">
              <a:solidFill>
                <a:srgbClr val="1F497D">
                  <a:lumMod val="50000"/>
                </a:srgbClr>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1F497D">
                  <a:lumMod val="50000"/>
                </a:srgbClr>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1F497D">
                  <a:lumMod val="50000"/>
                </a:srgbClr>
              </a:solidFill>
              <a:latin typeface="Calibri"/>
              <a:ea typeface="MS PGothic" pitchFamily="34" charset="-128"/>
              <a:cs typeface="Calibri"/>
            </a:endParaRPr>
          </a:p>
        </p:txBody>
      </p:sp>
      <p:pic>
        <p:nvPicPr>
          <p:cNvPr id="6" name="Picture 4" descr="Cooperati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3660" y="2119583"/>
            <a:ext cx="4506506" cy="3079383"/>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3"/>
          <p:cNvSpPr txBox="1">
            <a:spLocks/>
          </p:cNvSpPr>
          <p:nvPr/>
        </p:nvSpPr>
        <p:spPr>
          <a:xfrm>
            <a:off x="2627784" y="140972"/>
            <a:ext cx="5815558" cy="787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4D4D4D"/>
                </a:solidFill>
                <a:latin typeface="+mn-lt"/>
              </a:rPr>
              <a:t>Jóvenes usuarios</a:t>
            </a:r>
            <a:endParaRPr lang="es-CL" sz="2800" dirty="0">
              <a:solidFill>
                <a:srgbClr val="4D4D4D"/>
              </a:solidFill>
              <a:latin typeface="+mn-lt"/>
            </a:endParaRPr>
          </a:p>
        </p:txBody>
      </p:sp>
      <p:sp>
        <p:nvSpPr>
          <p:cNvPr id="9" name="CuadroTexto 8"/>
          <p:cNvSpPr txBox="1"/>
          <p:nvPr/>
        </p:nvSpPr>
        <p:spPr>
          <a:xfrm>
            <a:off x="497255" y="5935059"/>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mujeres son de acuerdo al universo de usuarias/os que declararon género, el cual es de 171.552.</a:t>
            </a:r>
          </a:p>
          <a:p>
            <a:pPr algn="just"/>
            <a:r>
              <a:rPr lang="es-CL" b="1" dirty="0">
                <a:solidFill>
                  <a:srgbClr val="4D4D4D"/>
                </a:solidFill>
              </a:rPr>
              <a:t>Fuente: </a:t>
            </a:r>
            <a:r>
              <a:rPr lang="es-CL" dirty="0">
                <a:solidFill>
                  <a:srgbClr val="4D4D4D"/>
                </a:solidFill>
              </a:rPr>
              <a:t>Base Tesorería, 31 de diciembre 2022.</a:t>
            </a:r>
          </a:p>
        </p:txBody>
      </p:sp>
      <p:grpSp>
        <p:nvGrpSpPr>
          <p:cNvPr id="7" name="Grupo 6"/>
          <p:cNvGrpSpPr/>
          <p:nvPr/>
        </p:nvGrpSpPr>
        <p:grpSpPr>
          <a:xfrm>
            <a:off x="109303" y="188640"/>
            <a:ext cx="8926945" cy="6383790"/>
            <a:chOff x="109303" y="776216"/>
            <a:chExt cx="8926945" cy="5087725"/>
          </a:xfrm>
        </p:grpSpPr>
        <p:pic>
          <p:nvPicPr>
            <p:cNvPr id="10"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34006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2"/>
          <p:cNvSpPr>
            <a:spLocks noGrp="1"/>
          </p:cNvSpPr>
          <p:nvPr>
            <p:ph type="title"/>
          </p:nvPr>
        </p:nvSpPr>
        <p:spPr>
          <a:xfrm>
            <a:off x="2627784" y="181838"/>
            <a:ext cx="5167486" cy="853977"/>
          </a:xfrm>
        </p:spPr>
        <p:txBody>
          <a:bodyPr>
            <a:noAutofit/>
          </a:bodyPr>
          <a:lstStyle/>
          <a:p>
            <a:r>
              <a:rPr lang="es-ES" sz="2800" dirty="0">
                <a:solidFill>
                  <a:srgbClr val="4D4D4D"/>
                </a:solidFill>
                <a:latin typeface="+mn-lt"/>
              </a:rPr>
              <a:t> Pueblos Originarios usuarios</a:t>
            </a:r>
            <a:endParaRPr lang="es-CL" sz="2800" dirty="0">
              <a:solidFill>
                <a:srgbClr val="4D4D4D"/>
              </a:solidFill>
              <a:latin typeface="+mn-lt"/>
            </a:endParaRPr>
          </a:p>
        </p:txBody>
      </p:sp>
      <p:sp>
        <p:nvSpPr>
          <p:cNvPr id="3" name="Marcador de contenido 5"/>
          <p:cNvSpPr txBox="1">
            <a:spLocks/>
          </p:cNvSpPr>
          <p:nvPr/>
        </p:nvSpPr>
        <p:spPr>
          <a:xfrm>
            <a:off x="457200" y="1173480"/>
            <a:ext cx="8229600" cy="840230"/>
          </a:xfrm>
          <a:prstGeom prst="rect">
            <a:avLst/>
          </a:prstGeom>
          <a:noFill/>
        </p:spPr>
        <p:txBody>
          <a:bodyPr wrap="square" rtlCol="0">
            <a:spAutoFit/>
          </a:bodyPr>
          <a:lstStyle>
            <a:defPPr>
              <a:defRPr lang="es-CL"/>
            </a:defPPr>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70C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1800" b="0" dirty="0">
                <a:solidFill>
                  <a:srgbClr val="333333"/>
                </a:solidFill>
                <a:latin typeface="Calibri"/>
                <a:cs typeface="Calibri"/>
              </a:rPr>
              <a:t>A diciembre 2022, INDAP apoyó a través de los programas regulares a 68.062 usuarias y usuarios pertenecientes a pueblos originarios, su distribución se puede apreciar en la siguiente </a:t>
            </a:r>
            <a:r>
              <a:rPr lang="es-CL" sz="1800" b="0" dirty="0">
                <a:solidFill>
                  <a:srgbClr val="4D4D4D"/>
                </a:solidFill>
                <a:latin typeface="Calibri"/>
                <a:cs typeface="Calibri"/>
              </a:rPr>
              <a:t>tabla:</a:t>
            </a:r>
            <a:r>
              <a:rPr lang="es-CL" sz="1800" b="0" dirty="0">
                <a:solidFill>
                  <a:srgbClr val="333333"/>
                </a:solidFill>
                <a:latin typeface="Calibri"/>
                <a:cs typeface="Calibri"/>
              </a:rPr>
              <a:t> </a:t>
            </a:r>
          </a:p>
        </p:txBody>
      </p:sp>
      <p:sp>
        <p:nvSpPr>
          <p:cNvPr id="4" name="CuadroTexto 3"/>
          <p:cNvSpPr txBox="1"/>
          <p:nvPr/>
        </p:nvSpPr>
        <p:spPr>
          <a:xfrm>
            <a:off x="363858" y="5720112"/>
            <a:ext cx="8759234" cy="830997"/>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pPr algn="just"/>
            <a:r>
              <a:rPr lang="es-CL" b="1" dirty="0">
                <a:solidFill>
                  <a:srgbClr val="4D4D4D"/>
                </a:solidFill>
              </a:rPr>
              <a:t>Fuente: </a:t>
            </a:r>
            <a:r>
              <a:rPr lang="es-CL" dirty="0">
                <a:solidFill>
                  <a:srgbClr val="4D4D4D"/>
                </a:solidFill>
              </a:rPr>
              <a:t>Base Tesorería, 31 de diciembre 2022.</a:t>
            </a:r>
          </a:p>
          <a:p>
            <a:pPr algn="just"/>
            <a:r>
              <a:rPr lang="es-CL" dirty="0">
                <a:solidFill>
                  <a:srgbClr val="333333"/>
                </a:solidFill>
              </a:rPr>
              <a:t>* Número y porcentaje de usuarias/os perteneciente a pueblos originarios son de acuerdo al universo de usuarias/os que declaró pertenecer o no a alguna etnia, el cual es de 171.552</a:t>
            </a:r>
            <a:r>
              <a:rPr lang="es-CL" dirty="0">
                <a:solidFill>
                  <a:srgbClr val="4D4D4D"/>
                </a:solidFill>
              </a:rPr>
              <a:t>.</a:t>
            </a:r>
            <a:endParaRPr lang="es-CL" dirty="0">
              <a:solidFill>
                <a:srgbClr val="333333"/>
              </a:solidFill>
            </a:endParaRPr>
          </a:p>
          <a:p>
            <a:pPr algn="just"/>
            <a:r>
              <a:rPr lang="es-CL" dirty="0">
                <a:solidFill>
                  <a:srgbClr val="333333"/>
                </a:solidFill>
              </a:rPr>
              <a:t>** Son usuarias/os del Programa de Desarrollo Territorial Indígena (PDTI) que no declararon a que pueblo originario pertenecen.</a:t>
            </a:r>
          </a:p>
        </p:txBody>
      </p:sp>
      <p:graphicFrame>
        <p:nvGraphicFramePr>
          <p:cNvPr id="5" name="Tabla 4"/>
          <p:cNvGraphicFramePr>
            <a:graphicFrameLocks noGrp="1"/>
          </p:cNvGraphicFramePr>
          <p:nvPr/>
        </p:nvGraphicFramePr>
        <p:xfrm>
          <a:off x="659674" y="2151375"/>
          <a:ext cx="7824651" cy="3431072"/>
        </p:xfrm>
        <a:graphic>
          <a:graphicData uri="http://schemas.openxmlformats.org/drawingml/2006/table">
            <a:tbl>
              <a:tblPr firstRow="1" bandRow="1">
                <a:tableStyleId>{5C22544A-7EE6-4342-B048-85BDC9FD1C3A}</a:tableStyleId>
              </a:tblPr>
              <a:tblGrid>
                <a:gridCol w="1857103">
                  <a:extLst>
                    <a:ext uri="{9D8B030D-6E8A-4147-A177-3AD203B41FA5}">
                      <a16:colId xmlns:a16="http://schemas.microsoft.com/office/drawing/2014/main" val="20000"/>
                    </a:ext>
                  </a:extLst>
                </a:gridCol>
                <a:gridCol w="1140823">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114697">
                  <a:extLst>
                    <a:ext uri="{9D8B030D-6E8A-4147-A177-3AD203B41FA5}">
                      <a16:colId xmlns:a16="http://schemas.microsoft.com/office/drawing/2014/main" val="20003"/>
                    </a:ext>
                  </a:extLst>
                </a:gridCol>
                <a:gridCol w="1393372">
                  <a:extLst>
                    <a:ext uri="{9D8B030D-6E8A-4147-A177-3AD203B41FA5}">
                      <a16:colId xmlns:a16="http://schemas.microsoft.com/office/drawing/2014/main" val="20004"/>
                    </a:ext>
                  </a:extLst>
                </a:gridCol>
                <a:gridCol w="1221376">
                  <a:extLst>
                    <a:ext uri="{9D8B030D-6E8A-4147-A177-3AD203B41FA5}">
                      <a16:colId xmlns:a16="http://schemas.microsoft.com/office/drawing/2014/main" val="20005"/>
                    </a:ext>
                  </a:extLst>
                </a:gridCol>
              </a:tblGrid>
              <a:tr h="533567">
                <a:tc>
                  <a:txBody>
                    <a:bodyPr/>
                    <a:lstStyle/>
                    <a:p>
                      <a:pPr algn="ctr" rtl="0" fontAlgn="ctr"/>
                      <a:r>
                        <a:rPr lang="es-CL" sz="1400" u="none" strike="noStrike" dirty="0">
                          <a:effectLst/>
                        </a:rPr>
                        <a:t>Pueblo originario</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400" u="none" strike="noStrike" dirty="0">
                          <a:effectLst/>
                        </a:rPr>
                        <a:t>Femenino</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400" b="1" i="0" u="none" strike="noStrike" dirty="0">
                          <a:solidFill>
                            <a:srgbClr val="FFFFFF"/>
                          </a:solidFill>
                          <a:effectLst/>
                          <a:latin typeface="Calibri" panose="020F0502020204030204" pitchFamily="34" charset="0"/>
                        </a:rPr>
                        <a:t>Masculino</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400" b="1" i="0" u="none" strike="noStrike" dirty="0">
                          <a:solidFill>
                            <a:srgbClr val="FFFFFF"/>
                          </a:solidFill>
                          <a:effectLst/>
                          <a:latin typeface="Calibri" panose="020F0502020204030204" pitchFamily="34" charset="0"/>
                        </a:rPr>
                        <a:t>Persona Jurídica</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400" u="none" strike="noStrike" dirty="0">
                          <a:effectLst/>
                        </a:rPr>
                        <a:t>Número de usuarias/os</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400" u="none" strike="noStrike">
                          <a:effectLst/>
                        </a:rPr>
                        <a:t>Participación (%)</a:t>
                      </a:r>
                      <a:endParaRPr lang="es-CL" sz="1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20292">
                <a:tc>
                  <a:txBody>
                    <a:bodyPr/>
                    <a:lstStyle/>
                    <a:p>
                      <a:pPr algn="l" rtl="0" fontAlgn="b"/>
                      <a:r>
                        <a:rPr lang="es-CL" sz="1400" b="0" i="0" u="none" strike="noStrike" dirty="0">
                          <a:solidFill>
                            <a:srgbClr val="000000"/>
                          </a:solidFill>
                          <a:effectLst/>
                          <a:latin typeface="Calibri" panose="020F0502020204030204" pitchFamily="34" charset="0"/>
                        </a:rPr>
                        <a:t>Mapuche</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25.677</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23.499</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49.176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72,3%</a:t>
                      </a:r>
                    </a:p>
                  </a:txBody>
                  <a:tcPr marL="9525" marR="9525" marT="9525" marB="0" anchor="b"/>
                </a:tc>
                <a:extLst>
                  <a:ext uri="{0D108BD9-81ED-4DB2-BD59-A6C34878D82A}">
                    <a16:rowId xmlns:a16="http://schemas.microsoft.com/office/drawing/2014/main" val="10001"/>
                  </a:ext>
                </a:extLst>
              </a:tr>
              <a:tr h="210279">
                <a:tc>
                  <a:txBody>
                    <a:bodyPr/>
                    <a:lstStyle/>
                    <a:p>
                      <a:pPr algn="l" rtl="0" fontAlgn="b"/>
                      <a:r>
                        <a:rPr lang="es-CL" sz="1400" b="0" i="0" u="none" strike="noStrike">
                          <a:solidFill>
                            <a:srgbClr val="000000"/>
                          </a:solidFill>
                          <a:effectLst/>
                          <a:latin typeface="Calibri" panose="020F0502020204030204" pitchFamily="34" charset="0"/>
                        </a:rPr>
                        <a:t>Huilliche</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4.012</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2.596</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6.608</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9,7%</a:t>
                      </a:r>
                    </a:p>
                  </a:txBody>
                  <a:tcPr marL="9525" marR="9525" marT="9525" marB="0" anchor="b"/>
                </a:tc>
                <a:extLst>
                  <a:ext uri="{0D108BD9-81ED-4DB2-BD59-A6C34878D82A}">
                    <a16:rowId xmlns:a16="http://schemas.microsoft.com/office/drawing/2014/main" val="10002"/>
                  </a:ext>
                </a:extLst>
              </a:tr>
              <a:tr h="210279">
                <a:tc>
                  <a:txBody>
                    <a:bodyPr/>
                    <a:lstStyle/>
                    <a:p>
                      <a:pPr algn="l" rtl="0" fontAlgn="b"/>
                      <a:r>
                        <a:rPr lang="es-CL" sz="1400" b="0" i="0" u="none" strike="noStrike">
                          <a:solidFill>
                            <a:srgbClr val="000000"/>
                          </a:solidFill>
                          <a:effectLst/>
                          <a:latin typeface="Calibri" panose="020F0502020204030204" pitchFamily="34" charset="0"/>
                        </a:rPr>
                        <a:t>Alacalufe</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1.874</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1.916</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3.790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5,6%</a:t>
                      </a:r>
                    </a:p>
                  </a:txBody>
                  <a:tcPr marL="9525" marR="9525" marT="9525" marB="0" anchor="b"/>
                </a:tc>
                <a:extLst>
                  <a:ext uri="{0D108BD9-81ED-4DB2-BD59-A6C34878D82A}">
                    <a16:rowId xmlns:a16="http://schemas.microsoft.com/office/drawing/2014/main" val="10003"/>
                  </a:ext>
                </a:extLst>
              </a:tr>
              <a:tr h="210279">
                <a:tc>
                  <a:txBody>
                    <a:bodyPr/>
                    <a:lstStyle/>
                    <a:p>
                      <a:pPr algn="l" rtl="0" fontAlgn="b"/>
                      <a:r>
                        <a:rPr lang="es-CL" sz="1400" b="0" i="0" u="none" strike="noStrike">
                          <a:solidFill>
                            <a:srgbClr val="000000"/>
                          </a:solidFill>
                          <a:effectLst/>
                          <a:latin typeface="Calibri" panose="020F0502020204030204" pitchFamily="34" charset="0"/>
                        </a:rPr>
                        <a:t>Aymara</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942</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957</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1.899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val="10004"/>
                  </a:ext>
                </a:extLst>
              </a:tr>
              <a:tr h="210279">
                <a:tc>
                  <a:txBody>
                    <a:bodyPr/>
                    <a:lstStyle/>
                    <a:p>
                      <a:pPr algn="l" rtl="0" fontAlgn="b"/>
                      <a:r>
                        <a:rPr lang="es-CL" sz="1400" b="0" i="0" u="none" strike="noStrike">
                          <a:solidFill>
                            <a:srgbClr val="000000"/>
                          </a:solidFill>
                          <a:effectLst/>
                          <a:latin typeface="Calibri" panose="020F0502020204030204" pitchFamily="34" charset="0"/>
                        </a:rPr>
                        <a:t>Atacameño</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429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280</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709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0005"/>
                  </a:ext>
                </a:extLst>
              </a:tr>
              <a:tr h="210279">
                <a:tc>
                  <a:txBody>
                    <a:bodyPr/>
                    <a:lstStyle/>
                    <a:p>
                      <a:pPr algn="l" rtl="0" fontAlgn="b"/>
                      <a:r>
                        <a:rPr lang="es-CL" sz="1400" b="0" i="0" u="none" strike="noStrike">
                          <a:solidFill>
                            <a:srgbClr val="000000"/>
                          </a:solidFill>
                          <a:effectLst/>
                          <a:latin typeface="Calibri" panose="020F0502020204030204" pitchFamily="34" charset="0"/>
                        </a:rPr>
                        <a:t>Rapa Nui</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67</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99</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166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06"/>
                  </a:ext>
                </a:extLst>
              </a:tr>
              <a:tr h="210279">
                <a:tc>
                  <a:txBody>
                    <a:bodyPr/>
                    <a:lstStyle/>
                    <a:p>
                      <a:pPr algn="l" rtl="0" fontAlgn="b"/>
                      <a:r>
                        <a:rPr lang="es-CL" sz="1400" b="0" i="0" u="none" strike="noStrike">
                          <a:solidFill>
                            <a:srgbClr val="000000"/>
                          </a:solidFill>
                          <a:effectLst/>
                          <a:latin typeface="Calibri" panose="020F0502020204030204" pitchFamily="34" charset="0"/>
                        </a:rPr>
                        <a:t>Colla</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65</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62</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127</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07"/>
                  </a:ext>
                </a:extLst>
              </a:tr>
              <a:tr h="210279">
                <a:tc>
                  <a:txBody>
                    <a:bodyPr/>
                    <a:lstStyle/>
                    <a:p>
                      <a:pPr algn="l" rtl="0" fontAlgn="b"/>
                      <a:r>
                        <a:rPr lang="es-CL" sz="1400" b="0" i="0" u="none" strike="noStrike">
                          <a:solidFill>
                            <a:srgbClr val="000000"/>
                          </a:solidFill>
                          <a:effectLst/>
                          <a:latin typeface="Calibri" panose="020F0502020204030204" pitchFamily="34" charset="0"/>
                        </a:rPr>
                        <a:t>Quechua</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84</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10008"/>
                  </a:ext>
                </a:extLst>
              </a:tr>
              <a:tr h="210279">
                <a:tc>
                  <a:txBody>
                    <a:bodyPr/>
                    <a:lstStyle/>
                    <a:p>
                      <a:pPr algn="l" rtl="0" fontAlgn="b"/>
                      <a:r>
                        <a:rPr lang="es-CL" sz="1400" b="0" i="0" u="none" strike="noStrike">
                          <a:solidFill>
                            <a:srgbClr val="000000"/>
                          </a:solidFill>
                          <a:effectLst/>
                          <a:latin typeface="Calibri" panose="020F0502020204030204" pitchFamily="34" charset="0"/>
                        </a:rPr>
                        <a:t>Diaguita</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87</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104</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191</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val="10009"/>
                  </a:ext>
                </a:extLst>
              </a:tr>
              <a:tr h="210279">
                <a:tc>
                  <a:txBody>
                    <a:bodyPr/>
                    <a:lstStyle/>
                    <a:p>
                      <a:pPr algn="l" rtl="0" fontAlgn="b"/>
                      <a:r>
                        <a:rPr lang="es-CL" sz="1400" b="0" i="0" u="none" strike="noStrike">
                          <a:solidFill>
                            <a:srgbClr val="000000"/>
                          </a:solidFill>
                          <a:effectLst/>
                          <a:latin typeface="Calibri" panose="020F0502020204030204" pitchFamily="34" charset="0"/>
                        </a:rPr>
                        <a:t>Yagán</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10"/>
                  </a:ext>
                </a:extLst>
              </a:tr>
              <a:tr h="210279">
                <a:tc>
                  <a:txBody>
                    <a:bodyPr/>
                    <a:lstStyle/>
                    <a:p>
                      <a:pPr algn="l" rtl="0" fontAlgn="b"/>
                      <a:r>
                        <a:rPr lang="es-CL" sz="1400" b="0" i="0" u="none" strike="noStrike" dirty="0" err="1">
                          <a:solidFill>
                            <a:srgbClr val="000000"/>
                          </a:solidFill>
                          <a:effectLst/>
                          <a:latin typeface="Calibri" panose="020F0502020204030204" pitchFamily="34" charset="0"/>
                        </a:rPr>
                        <a:t>Kawashkar</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11"/>
                  </a:ext>
                </a:extLst>
              </a:tr>
              <a:tr h="210279">
                <a:tc>
                  <a:txBody>
                    <a:bodyPr/>
                    <a:lstStyle/>
                    <a:p>
                      <a:pPr algn="l" rtl="0" fontAlgn="b"/>
                      <a:r>
                        <a:rPr lang="es-CL" sz="1400" b="0" i="0" u="none" strike="noStrike">
                          <a:solidFill>
                            <a:srgbClr val="000000"/>
                          </a:solidFill>
                          <a:effectLst/>
                          <a:latin typeface="Calibri" panose="020F0502020204030204" pitchFamily="34" charset="0"/>
                        </a:rPr>
                        <a:t>Sin información (**)</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2.843</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2.422</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24</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5.289</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7,8%</a:t>
                      </a:r>
                    </a:p>
                  </a:txBody>
                  <a:tcPr marL="9525" marR="9525" marT="9525" marB="0" anchor="b"/>
                </a:tc>
                <a:extLst>
                  <a:ext uri="{0D108BD9-81ED-4DB2-BD59-A6C34878D82A}">
                    <a16:rowId xmlns:a16="http://schemas.microsoft.com/office/drawing/2014/main" val="10012"/>
                  </a:ext>
                </a:extLst>
              </a:tr>
              <a:tr h="210279">
                <a:tc>
                  <a:txBody>
                    <a:bodyPr/>
                    <a:lstStyle/>
                    <a:p>
                      <a:pPr algn="l" rtl="0" fontAlgn="b"/>
                      <a:r>
                        <a:rPr lang="es-CL" sz="1400" b="1" i="0" u="none" strike="noStrike">
                          <a:solidFill>
                            <a:srgbClr val="000000"/>
                          </a:solidFill>
                          <a:effectLst/>
                          <a:latin typeface="Calibri" panose="020F0502020204030204" pitchFamily="34" charset="0"/>
                        </a:rPr>
                        <a:t>Total </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36.053</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31.985</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24</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68.062</a:t>
                      </a:r>
                    </a:p>
                  </a:txBody>
                  <a:tcPr marL="9525" marR="9525" marT="9525" marB="0" anchor="b"/>
                </a:tc>
                <a:tc>
                  <a:txBody>
                    <a:bodyPr/>
                    <a:lstStyle/>
                    <a:p>
                      <a:pPr algn="ctr" rtl="0" fontAlgn="b"/>
                      <a:r>
                        <a:rPr lang="en-US" sz="1400" b="1"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10013"/>
                  </a:ext>
                </a:extLst>
              </a:tr>
            </a:tbl>
          </a:graphicData>
        </a:graphic>
      </p:graphicFrame>
      <p:grpSp>
        <p:nvGrpSpPr>
          <p:cNvPr id="6" name="Grupo 5"/>
          <p:cNvGrpSpPr/>
          <p:nvPr/>
        </p:nvGrpSpPr>
        <p:grpSpPr>
          <a:xfrm>
            <a:off x="109303" y="188640"/>
            <a:ext cx="8926945" cy="6383790"/>
            <a:chOff x="109303" y="776216"/>
            <a:chExt cx="8926945" cy="5087725"/>
          </a:xfrm>
        </p:grpSpPr>
        <p:pic>
          <p:nvPicPr>
            <p:cNvPr id="7"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24106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385591" y="418641"/>
            <a:ext cx="8438921" cy="5993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sz="2000" dirty="0">
              <a:latin typeface="Berlin Sans FB" panose="020E0602020502020306" pitchFamily="34" charset="0"/>
            </a:endParaRPr>
          </a:p>
          <a:p>
            <a:pPr marL="0" indent="0">
              <a:buFont typeface="Arial" panose="020B0604020202020204" pitchFamily="34" charset="0"/>
              <a:buNone/>
            </a:pPr>
            <a:r>
              <a:rPr lang="es-CL" sz="1900" dirty="0">
                <a:solidFill>
                  <a:srgbClr val="333333"/>
                </a:solidFill>
              </a:rPr>
              <a:t> </a:t>
            </a:r>
            <a:endParaRPr lang="es-CL" sz="1900" dirty="0">
              <a:solidFill>
                <a:srgbClr val="333333"/>
              </a:solidFill>
              <a:ea typeface="MS PGothic" pitchFamily="34" charset="-128"/>
              <a:cs typeface="Calibri"/>
            </a:endParaRPr>
          </a:p>
          <a:p>
            <a:pPr marL="0" indent="0" algn="ctr">
              <a:buFont typeface="Arial" panose="020B0604020202020204" pitchFamily="34" charset="0"/>
              <a:buNone/>
            </a:pPr>
            <a:r>
              <a:rPr lang="es-CL" sz="1800" dirty="0">
                <a:solidFill>
                  <a:srgbClr val="333333"/>
                </a:solidFill>
              </a:rPr>
              <a:t> </a:t>
            </a:r>
          </a:p>
        </p:txBody>
      </p:sp>
      <p:sp>
        <p:nvSpPr>
          <p:cNvPr id="3" name="CuadroTexto 2"/>
          <p:cNvSpPr txBox="1"/>
          <p:nvPr/>
        </p:nvSpPr>
        <p:spPr>
          <a:xfrm>
            <a:off x="385591" y="1378967"/>
            <a:ext cx="6798980" cy="230832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r>
              <a:rPr lang="es-CL" sz="1600" b="0" dirty="0">
                <a:solidFill>
                  <a:srgbClr val="4D4D4D"/>
                </a:solidFill>
                <a:latin typeface="Calibri"/>
                <a:cs typeface="Calibri"/>
              </a:rPr>
              <a:t>Del total de usuarias y usuarios pertenecientes a Pueblos Originarios*, durante el año 2022, se observa que:</a:t>
            </a:r>
          </a:p>
          <a:p>
            <a:r>
              <a:rPr lang="es-CL" sz="1600" b="0" dirty="0">
                <a:solidFill>
                  <a:srgbClr val="4D4D4D"/>
                </a:solidFill>
                <a:latin typeface="Calibri"/>
                <a:cs typeface="Calibri"/>
              </a:rPr>
              <a:t> </a:t>
            </a:r>
          </a:p>
          <a:p>
            <a:pPr algn="just"/>
            <a:endParaRPr lang="es-CL" sz="1600" b="0" dirty="0">
              <a:solidFill>
                <a:srgbClr val="4D4D4D"/>
              </a:solidFill>
              <a:latin typeface="Calibri"/>
              <a:cs typeface="Calibri"/>
            </a:endParaRPr>
          </a:p>
          <a:p>
            <a:pPr marL="285750" indent="-285750">
              <a:buFont typeface="Wingdings" panose="05000000000000000000" pitchFamily="2" charset="2"/>
              <a:buChar char="ü"/>
            </a:pPr>
            <a:r>
              <a:rPr lang="es-CL" sz="1600" dirty="0">
                <a:solidFill>
                  <a:srgbClr val="4D4D4D"/>
                </a:solidFill>
                <a:latin typeface="Calibri"/>
                <a:cs typeface="Calibri"/>
              </a:rPr>
              <a:t>90%</a:t>
            </a:r>
            <a:r>
              <a:rPr lang="es-CL" sz="1600" b="0" dirty="0">
                <a:solidFill>
                  <a:srgbClr val="4D4D4D"/>
                </a:solidFill>
                <a:latin typeface="Calibri"/>
                <a:cs typeface="Calibri"/>
              </a:rPr>
              <a:t> recibió asistencia técnica</a:t>
            </a:r>
          </a:p>
          <a:p>
            <a:pPr marL="285750" indent="-285750">
              <a:buFont typeface="Wingdings" panose="05000000000000000000" pitchFamily="2" charset="2"/>
              <a:buChar char="ü"/>
            </a:pPr>
            <a:endParaRPr lang="es-CL" sz="1600" b="0" dirty="0">
              <a:solidFill>
                <a:srgbClr val="4D4D4D"/>
              </a:solidFill>
              <a:latin typeface="Calibri"/>
              <a:cs typeface="Calibri"/>
            </a:endParaRPr>
          </a:p>
          <a:p>
            <a:pPr marL="285750" indent="-285750">
              <a:buFont typeface="Wingdings" panose="05000000000000000000" pitchFamily="2" charset="2"/>
              <a:buChar char="ü"/>
            </a:pPr>
            <a:r>
              <a:rPr lang="es-CL" sz="1600" dirty="0">
                <a:solidFill>
                  <a:srgbClr val="4D4D4D"/>
                </a:solidFill>
                <a:latin typeface="Calibri"/>
                <a:cs typeface="Calibri"/>
              </a:rPr>
              <a:t>79%</a:t>
            </a:r>
            <a:r>
              <a:rPr lang="es-CL" sz="1600" b="0" dirty="0">
                <a:solidFill>
                  <a:srgbClr val="4D4D4D"/>
                </a:solidFill>
                <a:latin typeface="Calibri"/>
                <a:cs typeface="Calibri"/>
              </a:rPr>
              <a:t> recibió subsidios a la inversión</a:t>
            </a:r>
          </a:p>
          <a:p>
            <a:pPr algn="just"/>
            <a:endParaRPr lang="es-CL" sz="1600" b="0" dirty="0">
              <a:solidFill>
                <a:srgbClr val="4D4D4D"/>
              </a:solidFill>
              <a:latin typeface="Calibri"/>
              <a:cs typeface="Calibri"/>
            </a:endParaRPr>
          </a:p>
          <a:p>
            <a:pPr marL="285750" indent="-285750" algn="just">
              <a:buFont typeface="Wingdings" panose="05000000000000000000" pitchFamily="2" charset="2"/>
              <a:buChar char="ü"/>
            </a:pPr>
            <a:r>
              <a:rPr lang="es-CL" sz="1600" dirty="0">
                <a:solidFill>
                  <a:srgbClr val="4D4D4D"/>
                </a:solidFill>
                <a:latin typeface="Calibri"/>
                <a:cs typeface="Calibri"/>
              </a:rPr>
              <a:t>28%</a:t>
            </a:r>
            <a:r>
              <a:rPr lang="es-CL" sz="1600" b="0" dirty="0">
                <a:solidFill>
                  <a:srgbClr val="4D4D4D"/>
                </a:solidFill>
                <a:latin typeface="Calibri"/>
                <a:cs typeface="Calibri"/>
              </a:rPr>
              <a:t> obtuvo créditos</a:t>
            </a:r>
          </a:p>
        </p:txBody>
      </p:sp>
      <p:sp>
        <p:nvSpPr>
          <p:cNvPr id="4" name="CuadroTexto 3"/>
          <p:cNvSpPr txBox="1"/>
          <p:nvPr/>
        </p:nvSpPr>
        <p:spPr>
          <a:xfrm>
            <a:off x="120115" y="5891658"/>
            <a:ext cx="8046872" cy="830997"/>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pPr algn="just"/>
            <a:r>
              <a:rPr lang="es-CL" b="1" dirty="0">
                <a:solidFill>
                  <a:srgbClr val="4D4D4D"/>
                </a:solidFill>
              </a:rPr>
              <a:t>Fuente: </a:t>
            </a:r>
            <a:r>
              <a:rPr lang="es-CL" dirty="0">
                <a:solidFill>
                  <a:srgbClr val="4D4D4D"/>
                </a:solidFill>
              </a:rPr>
              <a:t>Base Tesorería, 31 de diciembre 2022.</a:t>
            </a:r>
          </a:p>
          <a:p>
            <a:pPr algn="just"/>
            <a:r>
              <a:rPr lang="es-CL" dirty="0">
                <a:solidFill>
                  <a:srgbClr val="333333"/>
                </a:solidFill>
              </a:rPr>
              <a:t>* Número y porcentaje de usuarias/os perteneciente a pueblos originarios son de acuerdo al universo de usuarias/os que declaró pertenecer o no a alguna etnia, el cual es de 171.552.</a:t>
            </a:r>
          </a:p>
          <a:p>
            <a:pPr algn="just"/>
            <a:endParaRPr lang="es-CL" dirty="0">
              <a:solidFill>
                <a:srgbClr val="FF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3858" y="1725364"/>
            <a:ext cx="4872942" cy="324862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520" y="3597461"/>
            <a:ext cx="1538409" cy="1522549"/>
          </a:xfrm>
          <a:prstGeom prst="rect">
            <a:avLst/>
          </a:prstGeom>
        </p:spPr>
      </p:pic>
      <p:sp>
        <p:nvSpPr>
          <p:cNvPr id="8" name="Título 2"/>
          <p:cNvSpPr txBox="1">
            <a:spLocks/>
          </p:cNvSpPr>
          <p:nvPr/>
        </p:nvSpPr>
        <p:spPr>
          <a:xfrm>
            <a:off x="2555776" y="214152"/>
            <a:ext cx="5239494" cy="853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4D4D4D"/>
                </a:solidFill>
                <a:latin typeface="+mn-lt"/>
              </a:rPr>
              <a:t> Pueblos Originarios usuarios</a:t>
            </a:r>
            <a:endParaRPr lang="es-CL" sz="2800" dirty="0">
              <a:solidFill>
                <a:srgbClr val="4D4D4D"/>
              </a:solidFill>
              <a:latin typeface="+mn-lt"/>
            </a:endParaRPr>
          </a:p>
        </p:txBody>
      </p:sp>
      <p:grpSp>
        <p:nvGrpSpPr>
          <p:cNvPr id="9" name="Grupo 8"/>
          <p:cNvGrpSpPr/>
          <p:nvPr/>
        </p:nvGrpSpPr>
        <p:grpSpPr>
          <a:xfrm>
            <a:off x="109303" y="188640"/>
            <a:ext cx="8926945" cy="6383790"/>
            <a:chOff x="109303" y="776216"/>
            <a:chExt cx="8926945" cy="5087725"/>
          </a:xfrm>
        </p:grpSpPr>
        <p:pic>
          <p:nvPicPr>
            <p:cNvPr id="10"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0516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198306" y="1256199"/>
            <a:ext cx="8438921" cy="5377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sz="2000">
              <a:latin typeface="Berlin Sans FB" panose="020E0602020502020306" pitchFamily="34" charset="0"/>
            </a:endParaRPr>
          </a:p>
          <a:p>
            <a:pPr marL="0" indent="0">
              <a:buFont typeface="Arial" panose="020B0604020202020204" pitchFamily="34" charset="0"/>
              <a:buNone/>
            </a:pPr>
            <a:r>
              <a:rPr lang="es-CL" sz="1900">
                <a:solidFill>
                  <a:srgbClr val="333333"/>
                </a:solidFill>
              </a:rPr>
              <a:t> </a:t>
            </a:r>
            <a:endParaRPr lang="es-CL" sz="1900">
              <a:solidFill>
                <a:srgbClr val="333333"/>
              </a:solidFill>
              <a:ea typeface="MS PGothic" pitchFamily="34" charset="-128"/>
              <a:cs typeface="Calibri"/>
            </a:endParaRPr>
          </a:p>
          <a:p>
            <a:pPr marL="0" indent="0" algn="ctr">
              <a:buFont typeface="Arial" panose="020B0604020202020204" pitchFamily="34" charset="0"/>
              <a:buNone/>
            </a:pPr>
            <a:r>
              <a:rPr lang="es-CL" sz="1800">
                <a:solidFill>
                  <a:srgbClr val="333333"/>
                </a:solidFill>
              </a:rPr>
              <a:t> </a:t>
            </a:r>
            <a:endParaRPr lang="es-CL" sz="1800" dirty="0">
              <a:solidFill>
                <a:srgbClr val="333333"/>
              </a:solidFill>
            </a:endParaRPr>
          </a:p>
        </p:txBody>
      </p:sp>
      <p:sp>
        <p:nvSpPr>
          <p:cNvPr id="3" name="CuadroTexto 2"/>
          <p:cNvSpPr txBox="1"/>
          <p:nvPr/>
        </p:nvSpPr>
        <p:spPr>
          <a:xfrm>
            <a:off x="198306" y="1256199"/>
            <a:ext cx="8550158" cy="923330"/>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a:solidFill>
                  <a:srgbClr val="4D4D4D"/>
                </a:solidFill>
                <a:latin typeface="Calibri"/>
                <a:ea typeface="MS PGothic" pitchFamily="34" charset="-128"/>
                <a:cs typeface="Calibri"/>
              </a:rPr>
              <a:t>Los programas PRODESAL y PDTI de manera conjunta en el año 2022 apoyaron a 54.089 personas pertenecientes a Pueblos Originarios; 6.801 PRODESAL y 47.288 PDTI. Este sub-universo se distribuye y observa en el siguiente gráfico: </a:t>
            </a:r>
          </a:p>
        </p:txBody>
      </p:sp>
      <p:sp>
        <p:nvSpPr>
          <p:cNvPr id="4" name="CuadroTexto 3"/>
          <p:cNvSpPr txBox="1"/>
          <p:nvPr/>
        </p:nvSpPr>
        <p:spPr>
          <a:xfrm>
            <a:off x="467544" y="6237312"/>
            <a:ext cx="4824536"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2022.</a:t>
            </a:r>
          </a:p>
        </p:txBody>
      </p:sp>
      <p:sp>
        <p:nvSpPr>
          <p:cNvPr id="5" name="Título 2"/>
          <p:cNvSpPr>
            <a:spLocks noGrp="1"/>
          </p:cNvSpPr>
          <p:nvPr>
            <p:ph type="title"/>
          </p:nvPr>
        </p:nvSpPr>
        <p:spPr>
          <a:xfrm>
            <a:off x="2658616" y="208850"/>
            <a:ext cx="5266928" cy="778098"/>
          </a:xfrm>
        </p:spPr>
        <p:txBody>
          <a:bodyPr>
            <a:noAutofit/>
          </a:bodyPr>
          <a:lstStyle/>
          <a:p>
            <a:r>
              <a:rPr lang="es-ES" sz="2800" dirty="0">
                <a:solidFill>
                  <a:srgbClr val="4D4D4D"/>
                </a:solidFill>
                <a:latin typeface="+mn-lt"/>
              </a:rPr>
              <a:t>Pueblos Originarios usuarios</a:t>
            </a:r>
            <a:endParaRPr lang="es-CL" sz="2800" dirty="0">
              <a:solidFill>
                <a:srgbClr val="4D4D4D"/>
              </a:solidFill>
              <a:latin typeface="+mn-lt"/>
            </a:endParaRPr>
          </a:p>
        </p:txBody>
      </p:sp>
      <p:graphicFrame>
        <p:nvGraphicFramePr>
          <p:cNvPr id="7" name="Gráfico 6"/>
          <p:cNvGraphicFramePr>
            <a:graphicFrameLocks/>
          </p:cNvGraphicFramePr>
          <p:nvPr/>
        </p:nvGraphicFramePr>
        <p:xfrm>
          <a:off x="467544" y="2179529"/>
          <a:ext cx="8169684" cy="378853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0607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1187624" y="528810"/>
            <a:ext cx="7802140" cy="8114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dirty="0">
                <a:solidFill>
                  <a:srgbClr val="333333"/>
                </a:solidFill>
              </a:rPr>
              <a:t> Población de Usuarias y Usuarios:</a:t>
            </a:r>
            <a:endParaRPr lang="es-CL" sz="2000" dirty="0"/>
          </a:p>
        </p:txBody>
      </p:sp>
      <p:sp>
        <p:nvSpPr>
          <p:cNvPr id="3" name="CuadroTexto 2"/>
          <p:cNvSpPr txBox="1"/>
          <p:nvPr/>
        </p:nvSpPr>
        <p:spPr>
          <a:xfrm>
            <a:off x="467544" y="1556792"/>
            <a:ext cx="8064896" cy="584775"/>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600" b="0" dirty="0">
                <a:solidFill>
                  <a:srgbClr val="4D4D4D"/>
                </a:solidFill>
                <a:latin typeface="Calibri"/>
                <a:ea typeface="MS PGothic" pitchFamily="34" charset="-128"/>
                <a:cs typeface="Calibri"/>
              </a:rPr>
              <a:t>En el gráfico se observa la evolución histórica del universo de usuarias y usuarios de INDAP durante el período 2009 – 2022.</a:t>
            </a:r>
          </a:p>
        </p:txBody>
      </p:sp>
      <p:graphicFrame>
        <p:nvGraphicFramePr>
          <p:cNvPr id="7" name="Gráfico 6"/>
          <p:cNvGraphicFramePr>
            <a:graphicFrameLocks/>
          </p:cNvGraphicFramePr>
          <p:nvPr/>
        </p:nvGraphicFramePr>
        <p:xfrm>
          <a:off x="482339" y="2322784"/>
          <a:ext cx="8192560" cy="3148012"/>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467544" y="6237312"/>
            <a:ext cx="4824536"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2022.</a:t>
            </a:r>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63037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628650" y="1484784"/>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800" dirty="0"/>
              <a:t>El Instituto de Desarrollo Agropecuario (INDAP), es un servicio dependiente del Ministerio de Agricultura, creado el 27 de noviembre de 1962, cuyo mandato está establecido por la Ley Orgánica 18.910, modificada por la Ley 19.213 en mayo de 1993. Es un servicio descentralizado que tiene por objeto: </a:t>
            </a:r>
          </a:p>
          <a:p>
            <a:pPr marL="0" indent="0" algn="just">
              <a:buFont typeface="Arial" panose="020B0604020202020204" pitchFamily="34" charset="0"/>
              <a:buNone/>
            </a:pPr>
            <a:endParaRPr lang="es-ES" sz="1800" i="1" dirty="0"/>
          </a:p>
          <a:p>
            <a:pPr marL="0" indent="0" algn="ctr">
              <a:buFont typeface="Arial" panose="020B0604020202020204" pitchFamily="34" charset="0"/>
              <a:buNone/>
            </a:pPr>
            <a:r>
              <a:rPr lang="es-ES" sz="1800" i="1" dirty="0"/>
              <a:t>“Promover el desarrollo económico, social y tecnológico de los pequeños productores agrícolas y campesinos, con el fin de contribuir a elevar su capacidad empresarial, organizacional y comercial, su integración al proceso de desarrollo rural y optimizar al mismo tiempo el uso de los recursos productivos”.</a:t>
            </a:r>
            <a:endParaRPr lang="es-CL" sz="1800" dirty="0">
              <a:solidFill>
                <a:srgbClr val="333333"/>
              </a:solidFill>
            </a:endParaRPr>
          </a:p>
        </p:txBody>
      </p:sp>
      <p:sp>
        <p:nvSpPr>
          <p:cNvPr id="3" name="CuadroTexto 2"/>
          <p:cNvSpPr txBox="1"/>
          <p:nvPr/>
        </p:nvSpPr>
        <p:spPr>
          <a:xfrm>
            <a:off x="323528" y="555912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hlinkClick r:id="rId2"/>
              </a:rPr>
              <a:t>https://www.indap.gob.cl/indap/qu%C3%A9-es-indap</a:t>
            </a:r>
            <a:r>
              <a:rPr lang="es-CL" dirty="0">
                <a:solidFill>
                  <a:srgbClr val="4D4D4D"/>
                </a:solidFill>
              </a:rPr>
              <a:t> </a:t>
            </a:r>
          </a:p>
        </p:txBody>
      </p:sp>
      <p:sp>
        <p:nvSpPr>
          <p:cNvPr id="5" name="Título 1"/>
          <p:cNvSpPr txBox="1">
            <a:spLocks/>
          </p:cNvSpPr>
          <p:nvPr/>
        </p:nvSpPr>
        <p:spPr>
          <a:xfrm>
            <a:off x="1115616" y="620688"/>
            <a:ext cx="6679654" cy="7920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dirty="0">
                <a:solidFill>
                  <a:srgbClr val="333333"/>
                </a:solidFill>
                <a:latin typeface="+mn-lt"/>
              </a:rPr>
              <a:t>La Institución</a:t>
            </a:r>
            <a:endParaRPr lang="es-CL" sz="2800" dirty="0">
              <a:latin typeface="+mn-lt"/>
            </a:endParaRPr>
          </a:p>
        </p:txBody>
      </p:sp>
      <p:grpSp>
        <p:nvGrpSpPr>
          <p:cNvPr id="6" name="Grupo 5"/>
          <p:cNvGrpSpPr/>
          <p:nvPr/>
        </p:nvGrpSpPr>
        <p:grpSpPr>
          <a:xfrm>
            <a:off x="109303" y="188640"/>
            <a:ext cx="8926945" cy="6383790"/>
            <a:chOff x="109303" y="776216"/>
            <a:chExt cx="8926945" cy="5087725"/>
          </a:xfrm>
        </p:grpSpPr>
        <p:pic>
          <p:nvPicPr>
            <p:cNvPr id="7"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0072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467544" y="1302368"/>
            <a:ext cx="7704856" cy="584775"/>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eaLnBrk="0" fontAlgn="base" hangingPunct="0">
              <a:spcBef>
                <a:spcPct val="0"/>
              </a:spcBef>
              <a:spcAft>
                <a:spcPct val="0"/>
              </a:spcAft>
            </a:pPr>
            <a:r>
              <a:rPr lang="es-CL" sz="1600" b="0" dirty="0">
                <a:solidFill>
                  <a:srgbClr val="4D4D4D"/>
                </a:solidFill>
                <a:latin typeface="Calibri"/>
                <a:ea typeface="MS PGothic" pitchFamily="34" charset="-128"/>
                <a:cs typeface="Calibri"/>
              </a:rPr>
              <a:t>La evolución histórica del universo de usuarias y usuarios INDAP durante el período 2009-2022, se observa en el siguiente gráfico:</a:t>
            </a:r>
          </a:p>
        </p:txBody>
      </p:sp>
      <p:graphicFrame>
        <p:nvGraphicFramePr>
          <p:cNvPr id="7" name="Gráfico 6"/>
          <p:cNvGraphicFramePr>
            <a:graphicFrameLocks/>
          </p:cNvGraphicFramePr>
          <p:nvPr/>
        </p:nvGraphicFramePr>
        <p:xfrm>
          <a:off x="827584" y="1993459"/>
          <a:ext cx="7560840" cy="3940496"/>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467544" y="6237312"/>
            <a:ext cx="4824536"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2022.</a:t>
            </a:r>
          </a:p>
        </p:txBody>
      </p:sp>
      <p:sp>
        <p:nvSpPr>
          <p:cNvPr id="5" name="Marcador de contenido 4"/>
          <p:cNvSpPr txBox="1">
            <a:spLocks/>
          </p:cNvSpPr>
          <p:nvPr/>
        </p:nvSpPr>
        <p:spPr>
          <a:xfrm>
            <a:off x="1187624" y="528810"/>
            <a:ext cx="7802140" cy="8114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dirty="0">
                <a:solidFill>
                  <a:srgbClr val="333333"/>
                </a:solidFill>
              </a:rPr>
              <a:t> Población de usuarias y usuarios:</a:t>
            </a:r>
            <a:endParaRPr lang="es-CL" sz="2000" dirty="0"/>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350317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sp>
        <p:nvSpPr>
          <p:cNvPr id="3" name="Marcador de contenido 3"/>
          <p:cNvSpPr txBox="1">
            <a:spLocks/>
          </p:cNvSpPr>
          <p:nvPr/>
        </p:nvSpPr>
        <p:spPr>
          <a:xfrm>
            <a:off x="2299610" y="518011"/>
            <a:ext cx="2766690" cy="410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dirty="0"/>
              <a:t>    </a:t>
            </a:r>
            <a:r>
              <a:rPr lang="es-CL" sz="2000" b="1" dirty="0"/>
              <a:t>Arica y Parinacota                                                          </a:t>
            </a:r>
          </a:p>
        </p:txBody>
      </p:sp>
      <p:pic>
        <p:nvPicPr>
          <p:cNvPr id="4" name="Imagen 3"/>
          <p:cNvPicPr>
            <a:picLocks noChangeAspect="1"/>
          </p:cNvPicPr>
          <p:nvPr/>
        </p:nvPicPr>
        <p:blipFill>
          <a:blip r:embed="rId2"/>
          <a:stretch>
            <a:fillRect/>
          </a:stretch>
        </p:blipFill>
        <p:spPr>
          <a:xfrm>
            <a:off x="6395549" y="44624"/>
            <a:ext cx="2712955" cy="3334801"/>
          </a:xfrm>
          <a:prstGeom prst="rect">
            <a:avLst/>
          </a:prstGeom>
          <a:solidFill>
            <a:schemeClr val="accent1">
              <a:lumMod val="60000"/>
              <a:lumOff val="40000"/>
            </a:schemeClr>
          </a:solidFill>
        </p:spPr>
      </p:pic>
      <p:graphicFrame>
        <p:nvGraphicFramePr>
          <p:cNvPr id="5" name="Tabla 4"/>
          <p:cNvGraphicFramePr>
            <a:graphicFrameLocks noGrp="1"/>
          </p:cNvGraphicFramePr>
          <p:nvPr/>
        </p:nvGraphicFramePr>
        <p:xfrm>
          <a:off x="323528" y="1506522"/>
          <a:ext cx="4896544" cy="1576679"/>
        </p:xfrm>
        <a:graphic>
          <a:graphicData uri="http://schemas.openxmlformats.org/drawingml/2006/table">
            <a:tbl>
              <a:tblPr firstRow="1" bandRow="1">
                <a:tableStyleId>{5C22544A-7EE6-4342-B048-85BDC9FD1C3A}</a:tableStyleId>
              </a:tblPr>
              <a:tblGrid>
                <a:gridCol w="3739644">
                  <a:extLst>
                    <a:ext uri="{9D8B030D-6E8A-4147-A177-3AD203B41FA5}">
                      <a16:colId xmlns:a16="http://schemas.microsoft.com/office/drawing/2014/main" val="20000"/>
                    </a:ext>
                  </a:extLst>
                </a:gridCol>
                <a:gridCol w="628994">
                  <a:extLst>
                    <a:ext uri="{9D8B030D-6E8A-4147-A177-3AD203B41FA5}">
                      <a16:colId xmlns:a16="http://schemas.microsoft.com/office/drawing/2014/main" val="20001"/>
                    </a:ext>
                  </a:extLst>
                </a:gridCol>
                <a:gridCol w="527906">
                  <a:extLst>
                    <a:ext uri="{9D8B030D-6E8A-4147-A177-3AD203B41FA5}">
                      <a16:colId xmlns:a16="http://schemas.microsoft.com/office/drawing/2014/main" val="20002"/>
                    </a:ext>
                  </a:extLst>
                </a:gridCol>
              </a:tblGrid>
              <a:tr h="243638">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48963">
                <a:tc>
                  <a:txBody>
                    <a:bodyPr/>
                    <a:lstStyle/>
                    <a:p>
                      <a:r>
                        <a:rPr lang="es-CL" sz="1100" dirty="0"/>
                        <a:t>Número</a:t>
                      </a:r>
                      <a:r>
                        <a:rPr lang="es-CL" sz="1100" baseline="0" dirty="0"/>
                        <a:t> de usuarias/os total (incluidos Emergencia)</a:t>
                      </a:r>
                      <a:endParaRPr lang="es-CL" sz="1100" dirty="0"/>
                    </a:p>
                  </a:txBody>
                  <a:tcPr/>
                </a:tc>
                <a:tc>
                  <a:txBody>
                    <a:bodyPr/>
                    <a:lstStyle/>
                    <a:p>
                      <a:pPr algn="ctr" fontAlgn="ctr"/>
                      <a:r>
                        <a:rPr lang="en-US" sz="1000" b="0" i="0" u="none" strike="noStrike" dirty="0">
                          <a:solidFill>
                            <a:srgbClr val="000000"/>
                          </a:solidFill>
                          <a:effectLst/>
                          <a:latin typeface="Calibri" panose="020F0502020204030204" pitchFamily="34" charset="0"/>
                        </a:rPr>
                        <a:t>1.017</a:t>
                      </a:r>
                    </a:p>
                  </a:txBody>
                  <a:tcPr marL="9525" marR="9525" marT="9525" marB="0" anchor="ctr"/>
                </a:tc>
                <a:tc>
                  <a:txBody>
                    <a:bodyPr/>
                    <a:lstStyle/>
                    <a:p>
                      <a:pPr algn="ctr" fontAlgn="ctr"/>
                      <a:r>
                        <a:rPr lang="en-US" sz="10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76322">
                <a:tc>
                  <a:txBody>
                    <a:bodyPr/>
                    <a:lstStyle/>
                    <a:p>
                      <a:r>
                        <a:rPr lang="es-CL" sz="1100" dirty="0"/>
                        <a:t>Número</a:t>
                      </a:r>
                      <a:r>
                        <a:rPr lang="es-CL" sz="1100" baseline="0" dirty="0"/>
                        <a:t> de usuarias/os pertenecientes a pueblos originarios </a:t>
                      </a:r>
                      <a:endParaRPr lang="es-CL" sz="1100" dirty="0"/>
                    </a:p>
                  </a:txBody>
                  <a:tcPr/>
                </a:tc>
                <a:tc>
                  <a:txBody>
                    <a:bodyPr/>
                    <a:lstStyle/>
                    <a:p>
                      <a:pPr algn="ctr" fontAlgn="ctr"/>
                      <a:r>
                        <a:rPr lang="en-US" sz="1000" b="0" i="0" u="none" strike="noStrike">
                          <a:solidFill>
                            <a:srgbClr val="000000"/>
                          </a:solidFill>
                          <a:effectLst/>
                          <a:latin typeface="Calibri" panose="020F0502020204030204" pitchFamily="34" charset="0"/>
                        </a:rPr>
                        <a:t>922</a:t>
                      </a:r>
                    </a:p>
                  </a:txBody>
                  <a:tcPr marL="9525" marR="9525" marT="9525" marB="0" anchor="ctr"/>
                </a:tc>
                <a:tc>
                  <a:txBody>
                    <a:bodyPr/>
                    <a:lstStyle/>
                    <a:p>
                      <a:pPr algn="ctr" fontAlgn="ctr"/>
                      <a:r>
                        <a:rPr lang="en-US" sz="10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2"/>
                  </a:ext>
                </a:extLst>
              </a:tr>
              <a:tr h="242371">
                <a:tc>
                  <a:txBody>
                    <a:bodyPr/>
                    <a:lstStyle/>
                    <a:p>
                      <a:r>
                        <a:rPr lang="es-CL" sz="1100" dirty="0"/>
                        <a:t>Número total usuarias</a:t>
                      </a:r>
                    </a:p>
                  </a:txBody>
                  <a:tcPr/>
                </a:tc>
                <a:tc>
                  <a:txBody>
                    <a:bodyPr/>
                    <a:lstStyle/>
                    <a:p>
                      <a:pPr algn="ctr" fontAlgn="ctr"/>
                      <a:r>
                        <a:rPr lang="en-US" sz="1000" b="0" i="0" u="none" strike="noStrike">
                          <a:solidFill>
                            <a:srgbClr val="000000"/>
                          </a:solidFill>
                          <a:effectLst/>
                          <a:latin typeface="Calibri" panose="020F0502020204030204" pitchFamily="34" charset="0"/>
                        </a:rPr>
                        <a:t>538</a:t>
                      </a:r>
                    </a:p>
                  </a:txBody>
                  <a:tcPr marL="9525" marR="9525" marT="9525" marB="0" anchor="ctr"/>
                </a:tc>
                <a:tc>
                  <a:txBody>
                    <a:bodyPr/>
                    <a:lstStyle/>
                    <a:p>
                      <a:pPr algn="ctr" fontAlgn="ctr"/>
                      <a:r>
                        <a:rPr lang="en-US" sz="10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10003"/>
                  </a:ext>
                </a:extLst>
              </a:tr>
              <a:tr h="214645">
                <a:tc>
                  <a:txBody>
                    <a:bodyPr/>
                    <a:lstStyle/>
                    <a:p>
                      <a:r>
                        <a:rPr lang="es-CL" sz="1100" dirty="0"/>
                        <a:t>Número usuarias/os jóvenes</a:t>
                      </a:r>
                      <a:r>
                        <a:rPr lang="es-CL" sz="1100" baseline="0" dirty="0"/>
                        <a:t> </a:t>
                      </a:r>
                      <a:endParaRPr lang="es-CL" sz="1100" dirty="0"/>
                    </a:p>
                  </a:txBody>
                  <a:tcPr/>
                </a:tc>
                <a:tc>
                  <a:txBody>
                    <a:bodyPr/>
                    <a:lstStyle/>
                    <a:p>
                      <a:pPr algn="ctr" fontAlgn="ctr"/>
                      <a:r>
                        <a:rPr lang="en-US" sz="1000" b="0" i="0" u="none" strike="noStrike">
                          <a:solidFill>
                            <a:srgbClr val="000000"/>
                          </a:solidFill>
                          <a:effectLst/>
                          <a:latin typeface="Calibri" panose="020F0502020204030204" pitchFamily="34" charset="0"/>
                        </a:rPr>
                        <a:t>108</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10004"/>
                  </a:ext>
                </a:extLst>
              </a:tr>
              <a:tr h="264037">
                <a:tc>
                  <a:txBody>
                    <a:bodyPr/>
                    <a:lstStyle/>
                    <a:p>
                      <a:r>
                        <a:rPr lang="es-CL" sz="1100" dirty="0"/>
                        <a:t>Promedio de edad</a:t>
                      </a:r>
                    </a:p>
                  </a:txBody>
                  <a:tcPr/>
                </a:tc>
                <a:tc gridSpan="2">
                  <a:txBody>
                    <a:bodyPr/>
                    <a:lstStyle/>
                    <a:p>
                      <a:r>
                        <a:rPr lang="es-CL" sz="1100" dirty="0"/>
                        <a:t>        56 años </a:t>
                      </a:r>
                    </a:p>
                  </a:txBody>
                  <a:tcPr/>
                </a:tc>
                <a:tc hMerge="1">
                  <a:txBody>
                    <a:bodyPr/>
                    <a:lstStyle/>
                    <a:p>
                      <a:endParaRPr lang="es-CL" sz="1100" dirty="0"/>
                    </a:p>
                  </a:txBody>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nvGraphicFramePr>
        <p:xfrm>
          <a:off x="323528" y="3276896"/>
          <a:ext cx="4896544" cy="1964238"/>
        </p:xfrm>
        <a:graphic>
          <a:graphicData uri="http://schemas.openxmlformats.org/drawingml/2006/table">
            <a:tbl>
              <a:tblPr firstRow="1" bandRow="1">
                <a:tableStyleId>{5C22544A-7EE6-4342-B048-85BDC9FD1C3A}</a:tableStyleId>
              </a:tblPr>
              <a:tblGrid>
                <a:gridCol w="2056891">
                  <a:extLst>
                    <a:ext uri="{9D8B030D-6E8A-4147-A177-3AD203B41FA5}">
                      <a16:colId xmlns:a16="http://schemas.microsoft.com/office/drawing/2014/main" val="20000"/>
                    </a:ext>
                  </a:extLst>
                </a:gridCol>
                <a:gridCol w="1502674">
                  <a:extLst>
                    <a:ext uri="{9D8B030D-6E8A-4147-A177-3AD203B41FA5}">
                      <a16:colId xmlns:a16="http://schemas.microsoft.com/office/drawing/2014/main" val="20001"/>
                    </a:ext>
                  </a:extLst>
                </a:gridCol>
                <a:gridCol w="1336979">
                  <a:extLst>
                    <a:ext uri="{9D8B030D-6E8A-4147-A177-3AD203B41FA5}">
                      <a16:colId xmlns:a16="http://schemas.microsoft.com/office/drawing/2014/main" val="20002"/>
                    </a:ext>
                  </a:extLst>
                </a:gridCol>
              </a:tblGrid>
              <a:tr h="295692">
                <a:tc>
                  <a:txBody>
                    <a:bodyPr/>
                    <a:lstStyle/>
                    <a:p>
                      <a:r>
                        <a:rPr lang="es-CL" sz="1100" dirty="0"/>
                        <a:t>Subtítulo </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9525" marR="9525" marT="9525"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9525" marR="9525" marT="9525" marB="0" anchor="ctr"/>
                </a:tc>
                <a:extLst>
                  <a:ext uri="{0D108BD9-81ED-4DB2-BD59-A6C34878D82A}">
                    <a16:rowId xmlns:a16="http://schemas.microsoft.com/office/drawing/2014/main" val="10000"/>
                  </a:ext>
                </a:extLst>
              </a:tr>
              <a:tr h="278091">
                <a:tc>
                  <a:txBody>
                    <a:bodyPr/>
                    <a:lstStyle/>
                    <a:p>
                      <a:r>
                        <a:rPr lang="es-CL" sz="1100" dirty="0"/>
                        <a:t>24 Transferencias</a:t>
                      </a:r>
                      <a:r>
                        <a:rPr lang="es-CL" sz="1100" baseline="0" dirty="0"/>
                        <a:t> corrientes </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679.384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677.883</a:t>
                      </a:r>
                    </a:p>
                  </a:txBody>
                  <a:tcPr marL="9525" marR="9525" marT="9525" marB="0" anchor="ctr"/>
                </a:tc>
                <a:extLst>
                  <a:ext uri="{0D108BD9-81ED-4DB2-BD59-A6C34878D82A}">
                    <a16:rowId xmlns:a16="http://schemas.microsoft.com/office/drawing/2014/main" val="10001"/>
                  </a:ext>
                </a:extLst>
              </a:tr>
              <a:tr h="278091">
                <a:tc>
                  <a:txBody>
                    <a:bodyPr/>
                    <a:lstStyle/>
                    <a:p>
                      <a:r>
                        <a:rPr lang="es-CL" sz="1100" dirty="0"/>
                        <a:t>32 Préstamos </a:t>
                      </a:r>
                    </a:p>
                  </a:txBody>
                  <a:tcPr/>
                </a:tc>
                <a:tc>
                  <a:txBody>
                    <a:bodyPr/>
                    <a:lstStyle/>
                    <a:p>
                      <a:pPr algn="ctr" fontAlgn="ctr"/>
                      <a:r>
                        <a:rPr lang="en-US" sz="1100" b="0" i="0" u="none" strike="noStrike" dirty="0">
                          <a:solidFill>
                            <a:srgbClr val="000000"/>
                          </a:solidFill>
                          <a:effectLst/>
                          <a:latin typeface="Calibri" panose="020F0502020204030204" pitchFamily="34" charset="0"/>
                        </a:rPr>
                        <a:t>2.102.903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2.025.573</a:t>
                      </a:r>
                    </a:p>
                  </a:txBody>
                  <a:tcPr marL="9525" marR="9525" marT="9525" marB="0" anchor="ctr"/>
                </a:tc>
                <a:extLst>
                  <a:ext uri="{0D108BD9-81ED-4DB2-BD59-A6C34878D82A}">
                    <a16:rowId xmlns:a16="http://schemas.microsoft.com/office/drawing/2014/main" val="10002"/>
                  </a:ext>
                </a:extLst>
              </a:tr>
              <a:tr h="278091">
                <a:tc>
                  <a:txBody>
                    <a:bodyPr/>
                    <a:lstStyle/>
                    <a:p>
                      <a:r>
                        <a:rPr lang="es-CL" sz="1100" dirty="0"/>
                        <a:t>33 Transferencias de capital </a:t>
                      </a:r>
                    </a:p>
                  </a:txBody>
                  <a:tcPr/>
                </a:tc>
                <a:tc>
                  <a:txBody>
                    <a:bodyPr/>
                    <a:lstStyle/>
                    <a:p>
                      <a:pPr algn="ctr" fontAlgn="ctr"/>
                      <a:r>
                        <a:rPr lang="en-US" sz="1100" b="0" i="0" u="none" strike="noStrike" dirty="0">
                          <a:solidFill>
                            <a:srgbClr val="000000"/>
                          </a:solidFill>
                          <a:effectLst/>
                          <a:latin typeface="Calibri" panose="020F0502020204030204" pitchFamily="34" charset="0"/>
                        </a:rPr>
                        <a:t>827.967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827.783</a:t>
                      </a:r>
                    </a:p>
                  </a:txBody>
                  <a:tcPr marL="9525" marR="9525" marT="9525" marB="0" anchor="ctr"/>
                </a:tc>
                <a:extLst>
                  <a:ext uri="{0D108BD9-81ED-4DB2-BD59-A6C34878D82A}">
                    <a16:rowId xmlns:a16="http://schemas.microsoft.com/office/drawing/2014/main" val="10003"/>
                  </a:ext>
                </a:extLst>
              </a:tr>
              <a:tr h="278091">
                <a:tc>
                  <a:txBody>
                    <a:bodyPr/>
                    <a:lstStyle/>
                    <a:p>
                      <a:r>
                        <a:rPr lang="es-CL" sz="1100" b="1" dirty="0"/>
                        <a:t>Subtotal Productos estratégicos </a:t>
                      </a:r>
                    </a:p>
                  </a:txBody>
                  <a:tcPr/>
                </a:tc>
                <a:tc>
                  <a:txBody>
                    <a:bodyPr/>
                    <a:lstStyle/>
                    <a:p>
                      <a:pPr algn="ctr" fontAlgn="ctr"/>
                      <a:r>
                        <a:rPr lang="en-US" sz="1100" b="1" i="0" u="none" strike="noStrike">
                          <a:solidFill>
                            <a:srgbClr val="000000"/>
                          </a:solidFill>
                          <a:effectLst/>
                          <a:latin typeface="Calibri" panose="020F0502020204030204" pitchFamily="34" charset="0"/>
                        </a:rPr>
                        <a:t>3.610.254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3.531.239</a:t>
                      </a:r>
                    </a:p>
                  </a:txBody>
                  <a:tcPr marL="9525" marR="9525" marT="9525" marB="0" anchor="ctr"/>
                </a:tc>
                <a:extLst>
                  <a:ext uri="{0D108BD9-81ED-4DB2-BD59-A6C34878D82A}">
                    <a16:rowId xmlns:a16="http://schemas.microsoft.com/office/drawing/2014/main" val="10004"/>
                  </a:ext>
                </a:extLst>
              </a:tr>
              <a:tr h="278091">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1.323.322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1.323.257</a:t>
                      </a:r>
                    </a:p>
                  </a:txBody>
                  <a:tcPr marL="9525" marR="9525" marT="9525" marB="0" anchor="ctr"/>
                </a:tc>
                <a:extLst>
                  <a:ext uri="{0D108BD9-81ED-4DB2-BD59-A6C34878D82A}">
                    <a16:rowId xmlns:a16="http://schemas.microsoft.com/office/drawing/2014/main" val="10005"/>
                  </a:ext>
                </a:extLst>
              </a:tr>
              <a:tr h="278091">
                <a:tc>
                  <a:txBody>
                    <a:bodyPr/>
                    <a:lstStyle/>
                    <a:p>
                      <a:r>
                        <a:rPr lang="es-CL" sz="1100" b="1" dirty="0"/>
                        <a:t>Total General</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4.933.576</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4.854.496</a:t>
                      </a:r>
                    </a:p>
                  </a:txBody>
                  <a:tcPr marL="9525" marR="9525" marT="9525" marB="0" anchor="ctr"/>
                </a:tc>
                <a:extLst>
                  <a:ext uri="{0D108BD9-81ED-4DB2-BD59-A6C34878D82A}">
                    <a16:rowId xmlns:a16="http://schemas.microsoft.com/office/drawing/2014/main" val="10006"/>
                  </a:ext>
                </a:extLst>
              </a:tr>
            </a:tbl>
          </a:graphicData>
        </a:graphic>
      </p:graphicFrame>
      <p:pic>
        <p:nvPicPr>
          <p:cNvPr id="10" name="Picture 3"/>
          <p:cNvPicPr>
            <a:picLocks noChangeAspect="1" noChangeArrowheads="1"/>
          </p:cNvPicPr>
          <p:nvPr/>
        </p:nvPicPr>
        <p:blipFill>
          <a:blip r:embed="rId3" cstate="print"/>
          <a:srcRect/>
          <a:stretch>
            <a:fillRect/>
          </a:stretch>
        </p:blipFill>
        <p:spPr bwMode="auto">
          <a:xfrm>
            <a:off x="6092388" y="423726"/>
            <a:ext cx="1214574" cy="684726"/>
          </a:xfrm>
          <a:prstGeom prst="rect">
            <a:avLst/>
          </a:prstGeom>
          <a:noFill/>
          <a:ln w="9525">
            <a:noFill/>
            <a:miter lim="800000"/>
            <a:headEnd/>
            <a:tailEnd/>
          </a:ln>
        </p:spPr>
      </p:pic>
      <p:graphicFrame>
        <p:nvGraphicFramePr>
          <p:cNvPr id="11" name="Tabla 10"/>
          <p:cNvGraphicFramePr>
            <a:graphicFrameLocks noGrp="1"/>
          </p:cNvGraphicFramePr>
          <p:nvPr>
            <p:extLst>
              <p:ext uri="{D42A27DB-BD31-4B8C-83A1-F6EECF244321}">
                <p14:modId xmlns:p14="http://schemas.microsoft.com/office/powerpoint/2010/main" val="887699941"/>
              </p:ext>
            </p:extLst>
          </p:nvPr>
        </p:nvGraphicFramePr>
        <p:xfrm>
          <a:off x="323527" y="5416298"/>
          <a:ext cx="4896545" cy="824935"/>
        </p:xfrm>
        <a:graphic>
          <a:graphicData uri="http://schemas.openxmlformats.org/drawingml/2006/table">
            <a:tbl>
              <a:tblPr/>
              <a:tblGrid>
                <a:gridCol w="693477">
                  <a:extLst>
                    <a:ext uri="{9D8B030D-6E8A-4147-A177-3AD203B41FA5}">
                      <a16:colId xmlns:a16="http://schemas.microsoft.com/office/drawing/2014/main" val="20000"/>
                    </a:ext>
                  </a:extLst>
                </a:gridCol>
                <a:gridCol w="4203068">
                  <a:extLst>
                    <a:ext uri="{9D8B030D-6E8A-4147-A177-3AD203B41FA5}">
                      <a16:colId xmlns:a16="http://schemas.microsoft.com/office/drawing/2014/main" val="20001"/>
                    </a:ext>
                  </a:extLst>
                </a:gridCol>
              </a:tblGrid>
              <a:tr h="774765">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s-CL" sz="900" kern="1200" dirty="0">
                          <a:solidFill>
                            <a:schemeClr val="tx1"/>
                          </a:solidFill>
                          <a:effectLst/>
                          <a:latin typeface="+mn-lt"/>
                          <a:ea typeface="+mn-ea"/>
                          <a:cs typeface="+mn-cs"/>
                        </a:rPr>
                        <a:t>Tomate, Pimentón, Cebolla, Tomate Consumo Conducido Anual, Zapallo italiano, Alpaca, Pepino ensalada, Maíz, Tomate Consumo Conducido Bajo, Textilería, Maíz Dulce Híbrido, Maíz </a:t>
                      </a:r>
                      <a:r>
                        <a:rPr lang="es-CL" sz="900" kern="1200" dirty="0" err="1">
                          <a:solidFill>
                            <a:schemeClr val="tx1"/>
                          </a:solidFill>
                          <a:effectLst/>
                          <a:latin typeface="+mn-lt"/>
                          <a:ea typeface="+mn-ea"/>
                          <a:cs typeface="+mn-cs"/>
                        </a:rPr>
                        <a:t>Lluteño</a:t>
                      </a:r>
                      <a:r>
                        <a:rPr lang="es-CL" sz="900" kern="1200" dirty="0">
                          <a:solidFill>
                            <a:schemeClr val="tx1"/>
                          </a:solidFill>
                          <a:effectLst/>
                          <a:latin typeface="+mn-lt"/>
                          <a:ea typeface="+mn-ea"/>
                          <a:cs typeface="+mn-cs"/>
                        </a:rPr>
                        <a:t> Sector Medio y bajo, Berenjena, Habas, Frutilla, Alfalfa, Caprinos-leche, Ovinos, Lechuga, Pimiento, Cebolla Dulce, Ají, Orégano, Naranjo, Zanahoria; estos representan el 86% de los recursos monetarios entregados y el 80% de las solicitudes realizadas en asesorías, créditos e inversiones.</a:t>
                      </a:r>
                      <a:r>
                        <a:rPr lang="es-CL" sz="900" dirty="0">
                          <a:effectLst/>
                        </a:rPr>
                        <a:t> </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 name="Gráfico 11"/>
          <p:cNvGraphicFramePr>
            <a:graphicFrameLocks/>
          </p:cNvGraphicFramePr>
          <p:nvPr/>
        </p:nvGraphicFramePr>
        <p:xfrm>
          <a:off x="6557116" y="4685705"/>
          <a:ext cx="2049984" cy="1505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a 13"/>
          <p:cNvGraphicFramePr>
            <a:graphicFrameLocks noGrp="1"/>
          </p:cNvGraphicFramePr>
          <p:nvPr/>
        </p:nvGraphicFramePr>
        <p:xfrm>
          <a:off x="6228184" y="3600517"/>
          <a:ext cx="2483852" cy="531495"/>
        </p:xfrm>
        <a:graphic>
          <a:graphicData uri="http://schemas.openxmlformats.org/drawingml/2006/table">
            <a:tbl>
              <a:tblPr>
                <a:tableStyleId>{16D9F66E-5EB9-4882-86FB-DCBF35E3C3E4}</a:tableStyleId>
              </a:tblPr>
              <a:tblGrid>
                <a:gridCol w="1216019">
                  <a:extLst>
                    <a:ext uri="{9D8B030D-6E8A-4147-A177-3AD203B41FA5}">
                      <a16:colId xmlns:a16="http://schemas.microsoft.com/office/drawing/2014/main" val="20000"/>
                    </a:ext>
                  </a:extLst>
                </a:gridCol>
                <a:gridCol w="1267833">
                  <a:extLst>
                    <a:ext uri="{9D8B030D-6E8A-4147-A177-3AD203B41FA5}">
                      <a16:colId xmlns:a16="http://schemas.microsoft.com/office/drawing/2014/main" val="20001"/>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133737">
                <a:tc rowSpan="2">
                  <a:txBody>
                    <a:bodyPr/>
                    <a:lstStyle/>
                    <a:p>
                      <a:pPr algn="ctr" fontAlgn="ctr"/>
                      <a:r>
                        <a:rPr lang="es-CL" sz="1100" u="none" strike="noStrike" dirty="0">
                          <a:effectLst/>
                        </a:rPr>
                        <a:t>Arica y Parinacota</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Arica</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2596">
                <a:tc vMerge="1">
                  <a:txBody>
                    <a:bodyPr/>
                    <a:lstStyle/>
                    <a:p>
                      <a:endParaRPr lang="es-CL"/>
                    </a:p>
                  </a:txBody>
                  <a:tcPr/>
                </a:tc>
                <a:tc>
                  <a:txBody>
                    <a:bodyPr/>
                    <a:lstStyle/>
                    <a:p>
                      <a:pPr algn="l" fontAlgn="b"/>
                      <a:r>
                        <a:rPr lang="es-CL" sz="1100" u="none" strike="noStrike" dirty="0">
                          <a:effectLst/>
                        </a:rPr>
                        <a:t> Putre</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
        <p:nvSpPr>
          <p:cNvPr id="15" name="CuadroTexto 14"/>
          <p:cNvSpPr txBox="1"/>
          <p:nvPr/>
        </p:nvSpPr>
        <p:spPr>
          <a:xfrm>
            <a:off x="6718683" y="4408706"/>
            <a:ext cx="1726850" cy="276999"/>
          </a:xfrm>
          <a:prstGeom prst="rect">
            <a:avLst/>
          </a:prstGeom>
          <a:noFill/>
        </p:spPr>
        <p:txBody>
          <a:bodyPr wrap="square" rtlCol="0">
            <a:spAutoFit/>
          </a:bodyPr>
          <a:lstStyle/>
          <a:p>
            <a:r>
              <a:rPr lang="es-CL" sz="1200" b="1" dirty="0"/>
              <a:t>Atención de Usuarias/os</a:t>
            </a:r>
          </a:p>
        </p:txBody>
      </p:sp>
      <p:sp>
        <p:nvSpPr>
          <p:cNvPr id="13" name="CuadroTexto 12"/>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grpSp>
        <p:nvGrpSpPr>
          <p:cNvPr id="16" name="Grupo 15"/>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848295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2837368" y="246341"/>
            <a:ext cx="2592288" cy="500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dirty="0"/>
              <a:t>    </a:t>
            </a:r>
            <a:r>
              <a:rPr lang="es-CL" sz="2000" b="1" dirty="0"/>
              <a:t>Arica y Parinacota</a:t>
            </a:r>
            <a:r>
              <a:rPr lang="es-CL" sz="1800" dirty="0">
                <a:solidFill>
                  <a:srgbClr val="333333"/>
                </a:solidFill>
              </a:rPr>
              <a:t>                                                                            </a:t>
            </a:r>
            <a:endParaRPr lang="es-CL" dirty="0"/>
          </a:p>
        </p:txBody>
      </p:sp>
      <p:sp>
        <p:nvSpPr>
          <p:cNvPr id="13" name="CuadroTexto 12"/>
          <p:cNvSpPr txBox="1"/>
          <p:nvPr/>
        </p:nvSpPr>
        <p:spPr>
          <a:xfrm>
            <a:off x="7344266" y="1223475"/>
            <a:ext cx="1726850" cy="276999"/>
          </a:xfrm>
          <a:prstGeom prst="rect">
            <a:avLst/>
          </a:prstGeom>
          <a:noFill/>
        </p:spPr>
        <p:txBody>
          <a:bodyPr wrap="square" rtlCol="0">
            <a:spAutoFit/>
          </a:bodyPr>
          <a:lstStyle/>
          <a:p>
            <a:r>
              <a:rPr lang="es-CL" sz="1200" b="1" dirty="0"/>
              <a:t>Atención de Usuarias/os</a:t>
            </a:r>
          </a:p>
        </p:txBody>
      </p:sp>
      <p:sp>
        <p:nvSpPr>
          <p:cNvPr id="15" name="CuadroTexto 14"/>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aphicFrame>
        <p:nvGraphicFramePr>
          <p:cNvPr id="4" name="Tabla 3"/>
          <p:cNvGraphicFramePr>
            <a:graphicFrameLocks noGrp="1"/>
          </p:cNvGraphicFramePr>
          <p:nvPr/>
        </p:nvGraphicFramePr>
        <p:xfrm>
          <a:off x="1027768" y="941823"/>
          <a:ext cx="6211489" cy="2233873"/>
        </p:xfrm>
        <a:graphic>
          <a:graphicData uri="http://schemas.openxmlformats.org/drawingml/2006/table">
            <a:tbl>
              <a:tblPr firstRow="1" firstCol="1" bandRow="1">
                <a:tableStyleId>{5C22544A-7EE6-4342-B048-85BDC9FD1C3A}</a:tableStyleId>
              </a:tblPr>
              <a:tblGrid>
                <a:gridCol w="2533876">
                  <a:extLst>
                    <a:ext uri="{9D8B030D-6E8A-4147-A177-3AD203B41FA5}">
                      <a16:colId xmlns:a16="http://schemas.microsoft.com/office/drawing/2014/main" val="3953514071"/>
                    </a:ext>
                  </a:extLst>
                </a:gridCol>
                <a:gridCol w="706818">
                  <a:extLst>
                    <a:ext uri="{9D8B030D-6E8A-4147-A177-3AD203B41FA5}">
                      <a16:colId xmlns:a16="http://schemas.microsoft.com/office/drawing/2014/main" val="1201187007"/>
                    </a:ext>
                  </a:extLst>
                </a:gridCol>
                <a:gridCol w="630612">
                  <a:extLst>
                    <a:ext uri="{9D8B030D-6E8A-4147-A177-3AD203B41FA5}">
                      <a16:colId xmlns:a16="http://schemas.microsoft.com/office/drawing/2014/main" val="2773788098"/>
                    </a:ext>
                  </a:extLst>
                </a:gridCol>
                <a:gridCol w="539798">
                  <a:extLst>
                    <a:ext uri="{9D8B030D-6E8A-4147-A177-3AD203B41FA5}">
                      <a16:colId xmlns:a16="http://schemas.microsoft.com/office/drawing/2014/main" val="1281416057"/>
                    </a:ext>
                  </a:extLst>
                </a:gridCol>
                <a:gridCol w="450255">
                  <a:extLst>
                    <a:ext uri="{9D8B030D-6E8A-4147-A177-3AD203B41FA5}">
                      <a16:colId xmlns:a16="http://schemas.microsoft.com/office/drawing/2014/main" val="4225677399"/>
                    </a:ext>
                  </a:extLst>
                </a:gridCol>
                <a:gridCol w="450255">
                  <a:extLst>
                    <a:ext uri="{9D8B030D-6E8A-4147-A177-3AD203B41FA5}">
                      <a16:colId xmlns:a16="http://schemas.microsoft.com/office/drawing/2014/main" val="161790323"/>
                    </a:ext>
                  </a:extLst>
                </a:gridCol>
                <a:gridCol w="449620">
                  <a:extLst>
                    <a:ext uri="{9D8B030D-6E8A-4147-A177-3AD203B41FA5}">
                      <a16:colId xmlns:a16="http://schemas.microsoft.com/office/drawing/2014/main" val="143871783"/>
                    </a:ext>
                  </a:extLst>
                </a:gridCol>
                <a:gridCol w="450255">
                  <a:extLst>
                    <a:ext uri="{9D8B030D-6E8A-4147-A177-3AD203B41FA5}">
                      <a16:colId xmlns:a16="http://schemas.microsoft.com/office/drawing/2014/main" val="310298793"/>
                    </a:ext>
                  </a:extLst>
                </a:gridCol>
              </a:tblGrid>
              <a:tr h="171527">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4433461"/>
                  </a:ext>
                </a:extLst>
              </a:tr>
              <a:tr h="274442">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3310656175"/>
                  </a:ext>
                </a:extLst>
              </a:tr>
              <a:tr h="140318">
                <a:tc>
                  <a:txBody>
                    <a:bodyPr/>
                    <a:lstStyle/>
                    <a:p>
                      <a:pPr>
                        <a:lnSpc>
                          <a:spcPct val="107000"/>
                        </a:lnSpc>
                        <a:spcAft>
                          <a:spcPts val="0"/>
                        </a:spcAft>
                      </a:pPr>
                      <a:r>
                        <a:rPr lang="es-CL" sz="900" b="0" dirty="0">
                          <a:effectLst/>
                        </a:rPr>
                        <a:t>24.01.386 - Seguro Agrícola</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78711034"/>
                  </a:ext>
                </a:extLst>
              </a:tr>
              <a:tr h="140318">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94743566"/>
                  </a:ext>
                </a:extLst>
              </a:tr>
              <a:tr h="140318">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57913423"/>
                  </a:ext>
                </a:extLst>
              </a:tr>
              <a:tr h="140318">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7278417"/>
                  </a:ext>
                </a:extLst>
              </a:tr>
              <a:tr h="140318">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79.383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79.383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42633281"/>
                  </a:ext>
                </a:extLst>
              </a:tr>
              <a:tr h="140318">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55.607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32091417"/>
                  </a:ext>
                </a:extLst>
              </a:tr>
              <a:tr h="140318">
                <a:tc>
                  <a:txBody>
                    <a:bodyPr/>
                    <a:lstStyle/>
                    <a:p>
                      <a:pPr>
                        <a:lnSpc>
                          <a:spcPct val="107000"/>
                        </a:lnSpc>
                        <a:spcAft>
                          <a:spcPts val="0"/>
                        </a:spcAft>
                      </a:pPr>
                      <a:r>
                        <a:rPr lang="es-CL" sz="900" b="0" dirty="0">
                          <a:effectLst/>
                        </a:rPr>
                        <a:t>24.01.417 - Convenio INDAP - PRODEMU</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74666736"/>
                  </a:ext>
                </a:extLst>
              </a:tr>
              <a:tr h="140318">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767562"/>
                  </a:ext>
                </a:extLst>
              </a:tr>
              <a:tr h="140318">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10569557"/>
                  </a:ext>
                </a:extLst>
              </a:tr>
              <a:tr h="140318">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60295409"/>
                  </a:ext>
                </a:extLst>
              </a:tr>
              <a:tr h="140318">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0524483"/>
                  </a:ext>
                </a:extLst>
              </a:tr>
              <a:tr h="140318">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679.384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677.883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99,78%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308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334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8543115"/>
                  </a:ext>
                </a:extLst>
              </a:tr>
            </a:tbl>
          </a:graphicData>
        </a:graphic>
      </p:graphicFrame>
      <p:graphicFrame>
        <p:nvGraphicFramePr>
          <p:cNvPr id="5" name="Tabla 4"/>
          <p:cNvGraphicFramePr>
            <a:graphicFrameLocks noGrp="1"/>
          </p:cNvGraphicFramePr>
          <p:nvPr/>
        </p:nvGraphicFramePr>
        <p:xfrm>
          <a:off x="1027768" y="3265505"/>
          <a:ext cx="6210935" cy="1027242"/>
        </p:xfrm>
        <a:graphic>
          <a:graphicData uri="http://schemas.openxmlformats.org/drawingml/2006/table">
            <a:tbl>
              <a:tblPr firstRow="1" firstCol="1" bandRow="1">
                <a:tableStyleId>{5C22544A-7EE6-4342-B048-85BDC9FD1C3A}</a:tableStyleId>
              </a:tblPr>
              <a:tblGrid>
                <a:gridCol w="2535566">
                  <a:extLst>
                    <a:ext uri="{9D8B030D-6E8A-4147-A177-3AD203B41FA5}">
                      <a16:colId xmlns:a16="http://schemas.microsoft.com/office/drawing/2014/main" val="3568643183"/>
                    </a:ext>
                  </a:extLst>
                </a:gridCol>
                <a:gridCol w="720080">
                  <a:extLst>
                    <a:ext uri="{9D8B030D-6E8A-4147-A177-3AD203B41FA5}">
                      <a16:colId xmlns:a16="http://schemas.microsoft.com/office/drawing/2014/main" val="1721410727"/>
                    </a:ext>
                  </a:extLst>
                </a:gridCol>
                <a:gridCol w="648072">
                  <a:extLst>
                    <a:ext uri="{9D8B030D-6E8A-4147-A177-3AD203B41FA5}">
                      <a16:colId xmlns:a16="http://schemas.microsoft.com/office/drawing/2014/main" val="1064122229"/>
                    </a:ext>
                  </a:extLst>
                </a:gridCol>
                <a:gridCol w="504056">
                  <a:extLst>
                    <a:ext uri="{9D8B030D-6E8A-4147-A177-3AD203B41FA5}">
                      <a16:colId xmlns:a16="http://schemas.microsoft.com/office/drawing/2014/main" val="2172438682"/>
                    </a:ext>
                  </a:extLst>
                </a:gridCol>
                <a:gridCol w="504056">
                  <a:extLst>
                    <a:ext uri="{9D8B030D-6E8A-4147-A177-3AD203B41FA5}">
                      <a16:colId xmlns:a16="http://schemas.microsoft.com/office/drawing/2014/main" val="632101984"/>
                    </a:ext>
                  </a:extLst>
                </a:gridCol>
                <a:gridCol w="432048">
                  <a:extLst>
                    <a:ext uri="{9D8B030D-6E8A-4147-A177-3AD203B41FA5}">
                      <a16:colId xmlns:a16="http://schemas.microsoft.com/office/drawing/2014/main" val="1888251129"/>
                    </a:ext>
                  </a:extLst>
                </a:gridCol>
                <a:gridCol w="432048">
                  <a:extLst>
                    <a:ext uri="{9D8B030D-6E8A-4147-A177-3AD203B41FA5}">
                      <a16:colId xmlns:a16="http://schemas.microsoft.com/office/drawing/2014/main" val="1851451165"/>
                    </a:ext>
                  </a:extLst>
                </a:gridCol>
                <a:gridCol w="435009">
                  <a:extLst>
                    <a:ext uri="{9D8B030D-6E8A-4147-A177-3AD203B41FA5}">
                      <a16:colId xmlns:a16="http://schemas.microsoft.com/office/drawing/2014/main" val="2101850978"/>
                    </a:ext>
                  </a:extLst>
                </a:gridCol>
              </a:tblGrid>
              <a:tr h="0">
                <a:tc>
                  <a:txBody>
                    <a:bodyPr/>
                    <a:lstStyle/>
                    <a:p>
                      <a:pPr algn="ctr">
                        <a:lnSpc>
                          <a:spcPct val="107000"/>
                        </a:lnSpc>
                        <a:spcAft>
                          <a:spcPts val="0"/>
                        </a:spcAft>
                      </a:pPr>
                      <a:r>
                        <a:rPr lang="es-CL" sz="1000" b="1" dirty="0">
                          <a:effectLst/>
                        </a:rPr>
                        <a:t>Subtitulo / 32 - Créditos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Ejec. 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83506085"/>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1.797.893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1.794.365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243394"/>
                  </a:ext>
                </a:extLst>
              </a:tr>
              <a:tr h="0">
                <a:tc>
                  <a:txBody>
                    <a:bodyPr/>
                    <a:lstStyle/>
                    <a:p>
                      <a:pPr>
                        <a:lnSpc>
                          <a:spcPct val="107000"/>
                        </a:lnSpc>
                        <a:spcAft>
                          <a:spcPts val="0"/>
                        </a:spcAft>
                      </a:pPr>
                      <a:r>
                        <a:rPr lang="es-CL" sz="900" b="0" dirty="0">
                          <a:effectLst/>
                        </a:rPr>
                        <a:t>32.04.005 - Créditos Largo Plazo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229.914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8637971"/>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85845031"/>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45182183"/>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2.102.903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2.025.573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96,32%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287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265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3605917"/>
                  </a:ext>
                </a:extLst>
              </a:tr>
            </a:tbl>
          </a:graphicData>
        </a:graphic>
      </p:graphicFrame>
      <p:graphicFrame>
        <p:nvGraphicFramePr>
          <p:cNvPr id="6" name="Tabla 5"/>
          <p:cNvGraphicFramePr>
            <a:graphicFrameLocks noGrp="1"/>
          </p:cNvGraphicFramePr>
          <p:nvPr/>
        </p:nvGraphicFramePr>
        <p:xfrm>
          <a:off x="1010819" y="4412885"/>
          <a:ext cx="6244831" cy="1907736"/>
        </p:xfrm>
        <a:graphic>
          <a:graphicData uri="http://schemas.openxmlformats.org/drawingml/2006/table">
            <a:tbl>
              <a:tblPr firstRow="1" firstCol="1" bandRow="1">
                <a:tableStyleId>{5C22544A-7EE6-4342-B048-85BDC9FD1C3A}</a:tableStyleId>
              </a:tblPr>
              <a:tblGrid>
                <a:gridCol w="2537123">
                  <a:extLst>
                    <a:ext uri="{9D8B030D-6E8A-4147-A177-3AD203B41FA5}">
                      <a16:colId xmlns:a16="http://schemas.microsoft.com/office/drawing/2014/main" val="1750671832"/>
                    </a:ext>
                  </a:extLst>
                </a:gridCol>
                <a:gridCol w="773583">
                  <a:extLst>
                    <a:ext uri="{9D8B030D-6E8A-4147-A177-3AD203B41FA5}">
                      <a16:colId xmlns:a16="http://schemas.microsoft.com/office/drawing/2014/main" val="1257275980"/>
                    </a:ext>
                  </a:extLst>
                </a:gridCol>
                <a:gridCol w="580187">
                  <a:extLst>
                    <a:ext uri="{9D8B030D-6E8A-4147-A177-3AD203B41FA5}">
                      <a16:colId xmlns:a16="http://schemas.microsoft.com/office/drawing/2014/main" val="873636837"/>
                    </a:ext>
                  </a:extLst>
                </a:gridCol>
                <a:gridCol w="530402">
                  <a:extLst>
                    <a:ext uri="{9D8B030D-6E8A-4147-A177-3AD203B41FA5}">
                      <a16:colId xmlns:a16="http://schemas.microsoft.com/office/drawing/2014/main" val="1031176948"/>
                    </a:ext>
                  </a:extLst>
                </a:gridCol>
                <a:gridCol w="428917">
                  <a:extLst>
                    <a:ext uri="{9D8B030D-6E8A-4147-A177-3AD203B41FA5}">
                      <a16:colId xmlns:a16="http://schemas.microsoft.com/office/drawing/2014/main" val="1868880830"/>
                    </a:ext>
                  </a:extLst>
                </a:gridCol>
                <a:gridCol w="428279">
                  <a:extLst>
                    <a:ext uri="{9D8B030D-6E8A-4147-A177-3AD203B41FA5}">
                      <a16:colId xmlns:a16="http://schemas.microsoft.com/office/drawing/2014/main" val="1362335554"/>
                    </a:ext>
                  </a:extLst>
                </a:gridCol>
                <a:gridCol w="457001">
                  <a:extLst>
                    <a:ext uri="{9D8B030D-6E8A-4147-A177-3AD203B41FA5}">
                      <a16:colId xmlns:a16="http://schemas.microsoft.com/office/drawing/2014/main" val="587367396"/>
                    </a:ext>
                  </a:extLst>
                </a:gridCol>
                <a:gridCol w="509339">
                  <a:extLst>
                    <a:ext uri="{9D8B030D-6E8A-4147-A177-3AD203B41FA5}">
                      <a16:colId xmlns:a16="http://schemas.microsoft.com/office/drawing/2014/main" val="1998770555"/>
                    </a:ext>
                  </a:extLst>
                </a:gridCol>
              </a:tblGrid>
              <a:tr h="0">
                <a:tc>
                  <a:txBody>
                    <a:bodyPr/>
                    <a:lstStyle/>
                    <a:p>
                      <a:pPr algn="ctr">
                        <a:lnSpc>
                          <a:spcPct val="107000"/>
                        </a:lnSpc>
                        <a:spcAft>
                          <a:spcPts val="0"/>
                        </a:spcAft>
                      </a:pPr>
                      <a:r>
                        <a:rPr lang="es-CL" sz="1000" b="1" dirty="0">
                          <a:effectLst/>
                        </a:rPr>
                        <a:t>Subtitulo / 33 - Transferencias de Capital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3172642"/>
                  </a:ext>
                </a:extLst>
              </a:tr>
              <a:tr h="0">
                <a:tc>
                  <a:txBody>
                    <a:bodyPr/>
                    <a:lstStyle/>
                    <a:p>
                      <a:pPr>
                        <a:lnSpc>
                          <a:spcPct val="107000"/>
                        </a:lnSpc>
                        <a:spcAft>
                          <a:spcPts val="0"/>
                        </a:spcAft>
                      </a:pPr>
                      <a:r>
                        <a:rPr lang="es-CL" sz="900" b="0" dirty="0">
                          <a:effectLst/>
                        </a:rPr>
                        <a:t>33.01.001 - Riego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477.793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477.609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0491126"/>
                  </a:ext>
                </a:extLst>
              </a:tr>
              <a:tr h="0">
                <a:tc>
                  <a:txBody>
                    <a:bodyPr/>
                    <a:lstStyle/>
                    <a:p>
                      <a:pPr>
                        <a:lnSpc>
                          <a:spcPct val="107000"/>
                        </a:lnSpc>
                        <a:spcAft>
                          <a:spcPts val="0"/>
                        </a:spcAft>
                      </a:pPr>
                      <a:r>
                        <a:rPr lang="es-CL" sz="900" b="0" dirty="0">
                          <a:effectLst/>
                        </a:rPr>
                        <a:t>33.01.002 - Programa PDI</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4797499"/>
                  </a:ext>
                </a:extLst>
              </a:tr>
              <a:tr h="0">
                <a:tc>
                  <a:txBody>
                    <a:bodyPr/>
                    <a:lstStyle/>
                    <a:p>
                      <a:pPr>
                        <a:lnSpc>
                          <a:spcPct val="107000"/>
                        </a:lnSpc>
                        <a:spcAft>
                          <a:spcPts val="0"/>
                        </a:spcAft>
                      </a:pPr>
                      <a:r>
                        <a:rPr lang="es-CL" sz="900" b="0" dirty="0">
                          <a:effectLst/>
                        </a:rPr>
                        <a:t>33.01.006 - Programa PRODESAL Inversiones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9010902"/>
                  </a:ext>
                </a:extLst>
              </a:tr>
              <a:tr h="0">
                <a:tc>
                  <a:txBody>
                    <a:bodyPr/>
                    <a:lstStyle/>
                    <a:p>
                      <a:pPr>
                        <a:lnSpc>
                          <a:spcPct val="107000"/>
                        </a:lnSpc>
                        <a:spcAft>
                          <a:spcPts val="0"/>
                        </a:spcAft>
                      </a:pPr>
                      <a:r>
                        <a:rPr lang="es-CL" sz="900" b="0" dirty="0">
                          <a:effectLst/>
                        </a:rPr>
                        <a:t>33.01.007 - Programa PDTI Inversiones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54875734"/>
                  </a:ext>
                </a:extLst>
              </a:tr>
              <a:tr h="0">
                <a:tc>
                  <a:txBody>
                    <a:bodyPr/>
                    <a:lstStyle/>
                    <a:p>
                      <a:pPr>
                        <a:lnSpc>
                          <a:spcPct val="107000"/>
                        </a:lnSpc>
                        <a:spcAft>
                          <a:spcPts val="0"/>
                        </a:spcAft>
                      </a:pPr>
                      <a:r>
                        <a:rPr lang="es-CL" sz="900" b="0" dirty="0">
                          <a:effectLst/>
                        </a:rPr>
                        <a:t>33.01.008 - Programa Praderas Suplementarias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91485609"/>
                  </a:ext>
                </a:extLst>
              </a:tr>
              <a:tr h="0">
                <a:tc>
                  <a:txBody>
                    <a:bodyPr/>
                    <a:lstStyle/>
                    <a:p>
                      <a:pPr>
                        <a:lnSpc>
                          <a:spcPct val="107000"/>
                        </a:lnSpc>
                        <a:spcAft>
                          <a:spcPts val="0"/>
                        </a:spcAft>
                      </a:pPr>
                      <a:r>
                        <a:rPr lang="es-CL" sz="900" b="0" dirty="0">
                          <a:effectLst/>
                        </a:rPr>
                        <a:t>33.01.009 - Alianzas Productivas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0991839"/>
                  </a:ext>
                </a:extLst>
              </a:tr>
              <a:tr h="0">
                <a:tc>
                  <a:txBody>
                    <a:bodyPr/>
                    <a:lstStyle/>
                    <a:p>
                      <a:pPr>
                        <a:lnSpc>
                          <a:spcPct val="107000"/>
                        </a:lnSpc>
                        <a:spcAft>
                          <a:spcPts val="0"/>
                        </a:spcAft>
                      </a:pPr>
                      <a:r>
                        <a:rPr lang="es-CL" sz="900" b="0" dirty="0">
                          <a:effectLst/>
                        </a:rPr>
                        <a:t>33.01.010 - Convenio INDAP - PRODEMU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61043516"/>
                  </a:ext>
                </a:extLst>
              </a:tr>
              <a:tr h="0">
                <a:tc>
                  <a:txBody>
                    <a:bodyPr/>
                    <a:lstStyle/>
                    <a:p>
                      <a:pPr>
                        <a:lnSpc>
                          <a:spcPct val="107000"/>
                        </a:lnSpc>
                        <a:spcAft>
                          <a:spcPts val="0"/>
                        </a:spcAft>
                      </a:pPr>
                      <a:r>
                        <a:rPr lang="es-CL" sz="900" b="0" dirty="0">
                          <a:effectLst/>
                        </a:rPr>
                        <a:t>33.01.011 - Programa PADIS Inversiones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45419736"/>
                  </a:ext>
                </a:extLst>
              </a:tr>
              <a:tr h="0">
                <a:tc>
                  <a:txBody>
                    <a:bodyPr/>
                    <a:lstStyle/>
                    <a:p>
                      <a:pPr>
                        <a:lnSpc>
                          <a:spcPct val="107000"/>
                        </a:lnSpc>
                        <a:spcAft>
                          <a:spcPts val="0"/>
                        </a:spcAft>
                      </a:pPr>
                      <a:r>
                        <a:rPr lang="es-CL" sz="900" b="0" dirty="0">
                          <a:effectLst/>
                        </a:rPr>
                        <a:t>33.01.012 - Inversiones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99095680"/>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105.580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105.580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47148033"/>
                  </a:ext>
                </a:extLst>
              </a:tr>
              <a:tr h="0">
                <a:tc>
                  <a:txBody>
                    <a:bodyPr/>
                    <a:lstStyle/>
                    <a:p>
                      <a:pP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827.967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827.783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189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302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495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65582361"/>
                  </a:ext>
                </a:extLst>
              </a:tr>
            </a:tbl>
          </a:graphicData>
        </a:graphic>
      </p:graphicFrame>
      <p:graphicFrame>
        <p:nvGraphicFramePr>
          <p:cNvPr id="14" name="Gráfico 13"/>
          <p:cNvGraphicFramePr/>
          <p:nvPr/>
        </p:nvGraphicFramePr>
        <p:xfrm>
          <a:off x="7311526" y="1629156"/>
          <a:ext cx="1832474" cy="1193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p:cNvGraphicFramePr/>
          <p:nvPr/>
        </p:nvGraphicFramePr>
        <p:xfrm>
          <a:off x="7344267" y="3220355"/>
          <a:ext cx="1799734" cy="1192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nvGraphicFramePr>
        <p:xfrm>
          <a:off x="7344267" y="4813603"/>
          <a:ext cx="1799734" cy="1193165"/>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upo 10"/>
          <p:cNvGrpSpPr/>
          <p:nvPr/>
        </p:nvGrpSpPr>
        <p:grpSpPr>
          <a:xfrm>
            <a:off x="109303" y="188640"/>
            <a:ext cx="8926945" cy="6383790"/>
            <a:chOff x="109303" y="776216"/>
            <a:chExt cx="8926945" cy="5087725"/>
          </a:xfrm>
        </p:grpSpPr>
        <p:pic>
          <p:nvPicPr>
            <p:cNvPr id="12"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877266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2960419" y="644236"/>
            <a:ext cx="1566978" cy="36050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Tarapacá</a:t>
            </a:r>
            <a:r>
              <a:rPr lang="es-CL" sz="2000" dirty="0"/>
              <a:t> </a:t>
            </a:r>
          </a:p>
        </p:txBody>
      </p:sp>
      <p:pic>
        <p:nvPicPr>
          <p:cNvPr id="4" name="Imagen 3"/>
          <p:cNvPicPr>
            <a:picLocks noChangeAspect="1"/>
          </p:cNvPicPr>
          <p:nvPr/>
        </p:nvPicPr>
        <p:blipFill>
          <a:blip r:embed="rId2"/>
          <a:stretch>
            <a:fillRect/>
          </a:stretch>
        </p:blipFill>
        <p:spPr>
          <a:xfrm>
            <a:off x="6876256" y="584633"/>
            <a:ext cx="2152075" cy="2761727"/>
          </a:xfrm>
          <a:prstGeom prst="rect">
            <a:avLst/>
          </a:prstGeom>
        </p:spPr>
      </p:pic>
      <p:graphicFrame>
        <p:nvGraphicFramePr>
          <p:cNvPr id="5" name="Tabla 4"/>
          <p:cNvGraphicFramePr>
            <a:graphicFrameLocks noGrp="1"/>
          </p:cNvGraphicFramePr>
          <p:nvPr/>
        </p:nvGraphicFramePr>
        <p:xfrm>
          <a:off x="395537" y="3356993"/>
          <a:ext cx="4824536" cy="2016224"/>
        </p:xfrm>
        <a:graphic>
          <a:graphicData uri="http://schemas.openxmlformats.org/drawingml/2006/table">
            <a:tbl>
              <a:tblPr firstRow="1" bandRow="1">
                <a:tableStyleId>{5C22544A-7EE6-4342-B048-85BDC9FD1C3A}</a:tableStyleId>
              </a:tblPr>
              <a:tblGrid>
                <a:gridCol w="2108338">
                  <a:extLst>
                    <a:ext uri="{9D8B030D-6E8A-4147-A177-3AD203B41FA5}">
                      <a16:colId xmlns:a16="http://schemas.microsoft.com/office/drawing/2014/main" val="20000"/>
                    </a:ext>
                  </a:extLst>
                </a:gridCol>
                <a:gridCol w="1518004">
                  <a:extLst>
                    <a:ext uri="{9D8B030D-6E8A-4147-A177-3AD203B41FA5}">
                      <a16:colId xmlns:a16="http://schemas.microsoft.com/office/drawing/2014/main" val="20001"/>
                    </a:ext>
                  </a:extLst>
                </a:gridCol>
                <a:gridCol w="1198194">
                  <a:extLst>
                    <a:ext uri="{9D8B030D-6E8A-4147-A177-3AD203B41FA5}">
                      <a16:colId xmlns:a16="http://schemas.microsoft.com/office/drawing/2014/main" val="20002"/>
                    </a:ext>
                  </a:extLst>
                </a:gridCol>
              </a:tblGrid>
              <a:tr h="303486">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5953">
                <a:tc>
                  <a:txBody>
                    <a:bodyPr/>
                    <a:lstStyle/>
                    <a:p>
                      <a:r>
                        <a:rPr lang="es-CL" sz="1100" dirty="0"/>
                        <a:t>24 Transferencias corrientes </a:t>
                      </a:r>
                    </a:p>
                  </a:txBody>
                  <a:tcPr/>
                </a:tc>
                <a:tc>
                  <a:txBody>
                    <a:bodyPr/>
                    <a:lstStyle/>
                    <a:p>
                      <a:pPr algn="ctr" fontAlgn="ctr"/>
                      <a:r>
                        <a:rPr lang="en-US" sz="1100" b="0" i="0" u="none" strike="noStrike" dirty="0">
                          <a:solidFill>
                            <a:srgbClr val="000000"/>
                          </a:solidFill>
                          <a:effectLst/>
                          <a:latin typeface="Calibri" panose="020F0502020204030204" pitchFamily="34" charset="0"/>
                        </a:rPr>
                        <a:t>1.032.505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1.004.983</a:t>
                      </a:r>
                    </a:p>
                  </a:txBody>
                  <a:tcPr marL="9525" marR="9525" marT="9525" marB="0" anchor="ctr"/>
                </a:tc>
                <a:extLst>
                  <a:ext uri="{0D108BD9-81ED-4DB2-BD59-A6C34878D82A}">
                    <a16:rowId xmlns:a16="http://schemas.microsoft.com/office/drawing/2014/main" val="10001"/>
                  </a:ext>
                </a:extLst>
              </a:tr>
              <a:tr h="297867">
                <a:tc>
                  <a:txBody>
                    <a:bodyPr/>
                    <a:lstStyle/>
                    <a:p>
                      <a:r>
                        <a:rPr lang="es-CL" sz="1100" dirty="0"/>
                        <a:t>32 Préstamos</a:t>
                      </a:r>
                    </a:p>
                  </a:txBody>
                  <a:tcPr/>
                </a:tc>
                <a:tc>
                  <a:txBody>
                    <a:bodyPr/>
                    <a:lstStyle/>
                    <a:p>
                      <a:pPr algn="ctr" fontAlgn="ctr"/>
                      <a:r>
                        <a:rPr lang="en-US" sz="1100" b="0" i="0" u="none" strike="noStrike" dirty="0">
                          <a:solidFill>
                            <a:srgbClr val="000000"/>
                          </a:solidFill>
                          <a:effectLst/>
                          <a:latin typeface="Calibri" panose="020F0502020204030204" pitchFamily="34" charset="0"/>
                        </a:rPr>
                        <a:t>560.751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560.646</a:t>
                      </a:r>
                    </a:p>
                  </a:txBody>
                  <a:tcPr marL="9525" marR="9525" marT="9525" marB="0" anchor="ctr"/>
                </a:tc>
                <a:extLst>
                  <a:ext uri="{0D108BD9-81ED-4DB2-BD59-A6C34878D82A}">
                    <a16:rowId xmlns:a16="http://schemas.microsoft.com/office/drawing/2014/main" val="10002"/>
                  </a:ext>
                </a:extLst>
              </a:tr>
              <a:tr h="276592">
                <a:tc>
                  <a:txBody>
                    <a:bodyPr/>
                    <a:lstStyle/>
                    <a:p>
                      <a:r>
                        <a:rPr lang="es-CL" sz="1100" dirty="0"/>
                        <a:t>33 Transferencias de</a:t>
                      </a:r>
                      <a:r>
                        <a:rPr lang="es-CL" sz="1100" baseline="0" dirty="0"/>
                        <a:t> capital</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738.539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738.537</a:t>
                      </a:r>
                    </a:p>
                  </a:txBody>
                  <a:tcPr marL="9525" marR="9525" marT="9525" marB="0" anchor="ctr"/>
                </a:tc>
                <a:extLst>
                  <a:ext uri="{0D108BD9-81ED-4DB2-BD59-A6C34878D82A}">
                    <a16:rowId xmlns:a16="http://schemas.microsoft.com/office/drawing/2014/main" val="10003"/>
                  </a:ext>
                </a:extLst>
              </a:tr>
              <a:tr h="297867">
                <a:tc>
                  <a:txBody>
                    <a:bodyPr/>
                    <a:lstStyle/>
                    <a:p>
                      <a:r>
                        <a:rPr lang="es-CL" sz="1100" b="1" dirty="0"/>
                        <a:t>Subtotal Productos Estratégicos</a:t>
                      </a:r>
                    </a:p>
                  </a:txBody>
                  <a:tcPr/>
                </a:tc>
                <a:tc>
                  <a:txBody>
                    <a:bodyPr/>
                    <a:lstStyle/>
                    <a:p>
                      <a:pPr algn="ctr" fontAlgn="ctr"/>
                      <a:r>
                        <a:rPr lang="en-US" sz="1100" b="1" i="0" u="none" strike="noStrike">
                          <a:solidFill>
                            <a:srgbClr val="000000"/>
                          </a:solidFill>
                          <a:effectLst/>
                          <a:latin typeface="Calibri" panose="020F0502020204030204" pitchFamily="34" charset="0"/>
                        </a:rPr>
                        <a:t>2.331.795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2.304.166</a:t>
                      </a:r>
                    </a:p>
                  </a:txBody>
                  <a:tcPr marL="9525" marR="9525" marT="9525" marB="0" anchor="ctr"/>
                </a:tc>
                <a:extLst>
                  <a:ext uri="{0D108BD9-81ED-4DB2-BD59-A6C34878D82A}">
                    <a16:rowId xmlns:a16="http://schemas.microsoft.com/office/drawing/2014/main" val="10004"/>
                  </a:ext>
                </a:extLst>
              </a:tr>
              <a:tr h="297868">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771.759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769.662</a:t>
                      </a:r>
                    </a:p>
                  </a:txBody>
                  <a:tcPr marL="9525" marR="9525" marT="9525" marB="0" anchor="ctr"/>
                </a:tc>
                <a:extLst>
                  <a:ext uri="{0D108BD9-81ED-4DB2-BD59-A6C34878D82A}">
                    <a16:rowId xmlns:a16="http://schemas.microsoft.com/office/drawing/2014/main" val="10005"/>
                  </a:ext>
                </a:extLst>
              </a:tr>
              <a:tr h="276591">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3.103.554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3.073.828</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6" name="Tabla 5"/>
          <p:cNvGraphicFramePr>
            <a:graphicFrameLocks noGrp="1"/>
          </p:cNvGraphicFramePr>
          <p:nvPr/>
        </p:nvGraphicFramePr>
        <p:xfrm>
          <a:off x="395537" y="1426179"/>
          <a:ext cx="4858156" cy="1714788"/>
        </p:xfrm>
        <a:graphic>
          <a:graphicData uri="http://schemas.openxmlformats.org/drawingml/2006/table">
            <a:tbl>
              <a:tblPr firstRow="1" bandRow="1">
                <a:tableStyleId>{5C22544A-7EE6-4342-B048-85BDC9FD1C3A}</a:tableStyleId>
              </a:tblPr>
              <a:tblGrid>
                <a:gridCol w="3674970">
                  <a:extLst>
                    <a:ext uri="{9D8B030D-6E8A-4147-A177-3AD203B41FA5}">
                      <a16:colId xmlns:a16="http://schemas.microsoft.com/office/drawing/2014/main" val="20000"/>
                    </a:ext>
                  </a:extLst>
                </a:gridCol>
                <a:gridCol w="605928">
                  <a:extLst>
                    <a:ext uri="{9D8B030D-6E8A-4147-A177-3AD203B41FA5}">
                      <a16:colId xmlns:a16="http://schemas.microsoft.com/office/drawing/2014/main" val="20001"/>
                    </a:ext>
                  </a:extLst>
                </a:gridCol>
                <a:gridCol w="577258">
                  <a:extLst>
                    <a:ext uri="{9D8B030D-6E8A-4147-A177-3AD203B41FA5}">
                      <a16:colId xmlns:a16="http://schemas.microsoft.com/office/drawing/2014/main" val="20002"/>
                    </a:ext>
                  </a:extLst>
                </a:gridCol>
              </a:tblGrid>
              <a:tr h="327572">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71185">
                <a:tc>
                  <a:txBody>
                    <a:bodyPr/>
                    <a:lstStyle/>
                    <a:p>
                      <a:r>
                        <a:rPr lang="es-CL" sz="1100" dirty="0"/>
                        <a:t>Número total usuarias/os totales (incluidos Emergencia)</a:t>
                      </a:r>
                    </a:p>
                  </a:txBody>
                  <a:tcPr/>
                </a:tc>
                <a:tc>
                  <a:txBody>
                    <a:bodyPr/>
                    <a:lstStyle/>
                    <a:p>
                      <a:pPr algn="ctr" fontAlgn="ctr"/>
                      <a:r>
                        <a:rPr lang="en-US" sz="1000" b="0" i="0" u="none" strike="noStrike" dirty="0">
                          <a:solidFill>
                            <a:srgbClr val="000000"/>
                          </a:solidFill>
                          <a:effectLst/>
                          <a:latin typeface="Calibri" panose="020F0502020204030204" pitchFamily="34" charset="0"/>
                        </a:rPr>
                        <a:t>1.107</a:t>
                      </a:r>
                    </a:p>
                  </a:txBody>
                  <a:tcPr marL="9525" marR="9525" marT="9525" marB="0" anchor="ctr"/>
                </a:tc>
                <a:tc>
                  <a:txBody>
                    <a:bodyPr/>
                    <a:lstStyle/>
                    <a:p>
                      <a:pPr algn="ctr" fontAlgn="ctr"/>
                      <a:r>
                        <a:rPr lang="en-US" sz="10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81615">
                <a:tc>
                  <a:txBody>
                    <a:bodyPr/>
                    <a:lstStyle/>
                    <a:p>
                      <a:r>
                        <a:rPr lang="es-CL" sz="1100" dirty="0"/>
                        <a:t>Número de usuarias/os pertenecientes</a:t>
                      </a:r>
                      <a:r>
                        <a:rPr lang="es-CL" sz="1100" baseline="0" dirty="0"/>
                        <a:t> a pueblos originarios </a:t>
                      </a:r>
                      <a:endParaRPr lang="es-CL" sz="1100" dirty="0"/>
                    </a:p>
                  </a:txBody>
                  <a:tcPr/>
                </a:tc>
                <a:tc>
                  <a:txBody>
                    <a:bodyPr/>
                    <a:lstStyle/>
                    <a:p>
                      <a:pPr algn="ctr" fontAlgn="ctr"/>
                      <a:r>
                        <a:rPr lang="en-US" sz="1000" b="0" i="0" u="none" strike="noStrike" dirty="0">
                          <a:solidFill>
                            <a:srgbClr val="000000"/>
                          </a:solidFill>
                          <a:effectLst/>
                          <a:latin typeface="Calibri" panose="020F0502020204030204" pitchFamily="34" charset="0"/>
                        </a:rPr>
                        <a:t>1.076</a:t>
                      </a:r>
                    </a:p>
                  </a:txBody>
                  <a:tcPr marL="9525" marR="9525" marT="9525" marB="0" anchor="ctr"/>
                </a:tc>
                <a:tc>
                  <a:txBody>
                    <a:bodyPr/>
                    <a:lstStyle/>
                    <a:p>
                      <a:pPr algn="ctr" fontAlgn="ctr"/>
                      <a:r>
                        <a:rPr lang="en-US" sz="1000" b="0" i="0" u="none" strike="noStrike">
                          <a:solidFill>
                            <a:srgbClr val="000000"/>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0002"/>
                  </a:ext>
                </a:extLst>
              </a:tr>
              <a:tr h="281616">
                <a:tc>
                  <a:txBody>
                    <a:bodyPr/>
                    <a:lstStyle/>
                    <a:p>
                      <a:r>
                        <a:rPr lang="es-CL" sz="1100" dirty="0"/>
                        <a:t>Número total usuarias</a:t>
                      </a:r>
                    </a:p>
                  </a:txBody>
                  <a:tcPr/>
                </a:tc>
                <a:tc>
                  <a:txBody>
                    <a:bodyPr/>
                    <a:lstStyle/>
                    <a:p>
                      <a:pPr algn="ctr" fontAlgn="ctr"/>
                      <a:r>
                        <a:rPr lang="en-US" sz="1000" b="0" i="0" u="none" strike="noStrike">
                          <a:solidFill>
                            <a:srgbClr val="000000"/>
                          </a:solidFill>
                          <a:effectLst/>
                          <a:latin typeface="Calibri" panose="020F0502020204030204" pitchFamily="34" charset="0"/>
                        </a:rPr>
                        <a:t>521</a:t>
                      </a:r>
                    </a:p>
                  </a:txBody>
                  <a:tcPr marL="9525" marR="9525" marT="9525" marB="0" anchor="ctr"/>
                </a:tc>
                <a:tc>
                  <a:txBody>
                    <a:bodyPr/>
                    <a:lstStyle/>
                    <a:p>
                      <a:pPr algn="ctr" fontAlgn="ctr"/>
                      <a:r>
                        <a:rPr lang="en-US" sz="1000" b="0" i="0" u="none" strike="noStrike">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10003"/>
                  </a:ext>
                </a:extLst>
              </a:tr>
              <a:tr h="281615">
                <a:tc>
                  <a:txBody>
                    <a:bodyPr/>
                    <a:lstStyle/>
                    <a:p>
                      <a:r>
                        <a:rPr lang="es-CL" sz="1100" dirty="0"/>
                        <a:t>Número de usuarias/os</a:t>
                      </a:r>
                      <a:r>
                        <a:rPr lang="es-CL" sz="1100" baseline="0" dirty="0"/>
                        <a:t> jóvenes </a:t>
                      </a:r>
                      <a:endParaRPr lang="es-CL" sz="1100" dirty="0"/>
                    </a:p>
                  </a:txBody>
                  <a:tcPr/>
                </a:tc>
                <a:tc>
                  <a:txBody>
                    <a:bodyPr/>
                    <a:lstStyle/>
                    <a:p>
                      <a:pPr algn="ctr" fontAlgn="ctr"/>
                      <a:r>
                        <a:rPr lang="en-US" sz="10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0004"/>
                  </a:ext>
                </a:extLst>
              </a:tr>
              <a:tr h="271185">
                <a:tc>
                  <a:txBody>
                    <a:bodyPr/>
                    <a:lstStyle/>
                    <a:p>
                      <a:r>
                        <a:rPr lang="es-CL" sz="1100" dirty="0"/>
                        <a:t>Promedio de edad</a:t>
                      </a:r>
                    </a:p>
                  </a:txBody>
                  <a:tcPr/>
                </a:tc>
                <a:tc gridSpan="2">
                  <a:txBody>
                    <a:bodyPr/>
                    <a:lstStyle/>
                    <a:p>
                      <a:pPr algn="ctr"/>
                      <a:r>
                        <a:rPr lang="es-CL" sz="1100" dirty="0"/>
                        <a:t>  59</a:t>
                      </a:r>
                      <a:r>
                        <a:rPr lang="es-CL" sz="1100" baseline="0" dirty="0"/>
                        <a:t> </a:t>
                      </a:r>
                      <a:r>
                        <a:rPr lang="es-CL" sz="1100" dirty="0"/>
                        <a:t>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5724127" y="943799"/>
            <a:ext cx="1261345" cy="711094"/>
          </a:xfrm>
          <a:prstGeom prst="rect">
            <a:avLst/>
          </a:prstGeom>
          <a:noFill/>
          <a:ln w="9525">
            <a:noFill/>
            <a:miter lim="800000"/>
            <a:headEnd/>
            <a:tailEnd/>
          </a:ln>
        </p:spPr>
      </p:pic>
      <p:graphicFrame>
        <p:nvGraphicFramePr>
          <p:cNvPr id="10" name="Tabla 9"/>
          <p:cNvGraphicFramePr>
            <a:graphicFrameLocks noGrp="1"/>
          </p:cNvGraphicFramePr>
          <p:nvPr>
            <p:extLst>
              <p:ext uri="{D42A27DB-BD31-4B8C-83A1-F6EECF244321}">
                <p14:modId xmlns:p14="http://schemas.microsoft.com/office/powerpoint/2010/main" val="1892914296"/>
              </p:ext>
            </p:extLst>
          </p:nvPr>
        </p:nvGraphicFramePr>
        <p:xfrm>
          <a:off x="395537" y="5530176"/>
          <a:ext cx="4824535" cy="865779"/>
        </p:xfrm>
        <a:graphic>
          <a:graphicData uri="http://schemas.openxmlformats.org/drawingml/2006/table">
            <a:tbl>
              <a:tblPr/>
              <a:tblGrid>
                <a:gridCol w="946878">
                  <a:extLst>
                    <a:ext uri="{9D8B030D-6E8A-4147-A177-3AD203B41FA5}">
                      <a16:colId xmlns:a16="http://schemas.microsoft.com/office/drawing/2014/main" val="20000"/>
                    </a:ext>
                  </a:extLst>
                </a:gridCol>
                <a:gridCol w="3877657">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Zanahoria, Tangerinas, Alfalfa , Melón, Maíz, Ajo, Naranjo, Orégano, Quínoa, Cebolla, Lechuga, Cebollín, Cebolla Guarda, Textilería, Ajo Rosado, Guayabo, Cilantro, Cebolla Dulce, Betarraga, Limones, Ilusiones, Lombricultura, Acelga, Frutilla; estos representan el 99% de los recursos monetarios entregados y el 97%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Gráfico 10"/>
          <p:cNvGraphicFramePr>
            <a:graphicFrameLocks/>
          </p:cNvGraphicFramePr>
          <p:nvPr/>
        </p:nvGraphicFramePr>
        <p:xfrm>
          <a:off x="6354800" y="4810148"/>
          <a:ext cx="2119612" cy="1585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a 11"/>
          <p:cNvGraphicFramePr>
            <a:graphicFrameLocks noGrp="1"/>
          </p:cNvGraphicFramePr>
          <p:nvPr/>
        </p:nvGraphicFramePr>
        <p:xfrm>
          <a:off x="6319300" y="3604402"/>
          <a:ext cx="2319928" cy="398301"/>
        </p:xfrm>
        <a:graphic>
          <a:graphicData uri="http://schemas.openxmlformats.org/drawingml/2006/table">
            <a:tbl>
              <a:tblPr>
                <a:tableStyleId>{16D9F66E-5EB9-4882-86FB-DCBF35E3C3E4}</a:tableStyleId>
              </a:tblPr>
              <a:tblGrid>
                <a:gridCol w="1135768">
                  <a:extLst>
                    <a:ext uri="{9D8B030D-6E8A-4147-A177-3AD203B41FA5}">
                      <a16:colId xmlns:a16="http://schemas.microsoft.com/office/drawing/2014/main" val="20000"/>
                    </a:ext>
                  </a:extLst>
                </a:gridCol>
                <a:gridCol w="1184160">
                  <a:extLst>
                    <a:ext uri="{9D8B030D-6E8A-4147-A177-3AD203B41FA5}">
                      <a16:colId xmlns:a16="http://schemas.microsoft.com/office/drawing/2014/main" val="20001"/>
                    </a:ext>
                  </a:extLst>
                </a:gridCol>
              </a:tblGrid>
              <a:tr h="127892">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s-CL" sz="1100" b="1" u="none" strike="noStrike" dirty="0">
                          <a:effectLst/>
                        </a:rPr>
                        <a:t>Área</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221136">
                <a:tc>
                  <a:txBody>
                    <a:bodyPr/>
                    <a:lstStyle/>
                    <a:p>
                      <a:pPr algn="l" fontAlgn="ctr"/>
                      <a:r>
                        <a:rPr lang="es-CL" sz="1100" u="none" strike="noStrike" dirty="0">
                          <a:effectLst/>
                        </a:rPr>
                        <a:t>Tarapacá</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Pozo Almonte</a:t>
                      </a:r>
                      <a:endParaRPr lang="es-C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13" name="CuadroTexto 12"/>
          <p:cNvSpPr txBox="1"/>
          <p:nvPr/>
        </p:nvSpPr>
        <p:spPr>
          <a:xfrm>
            <a:off x="6551181" y="4533149"/>
            <a:ext cx="1726850" cy="276999"/>
          </a:xfrm>
          <a:prstGeom prst="rect">
            <a:avLst/>
          </a:prstGeom>
          <a:noFill/>
        </p:spPr>
        <p:txBody>
          <a:bodyPr wrap="square" rtlCol="0">
            <a:spAutoFit/>
          </a:bodyPr>
          <a:lstStyle/>
          <a:p>
            <a:r>
              <a:rPr lang="es-CL" sz="1200" b="1" dirty="0"/>
              <a:t>Atención de Usuarias/os</a:t>
            </a:r>
          </a:p>
        </p:txBody>
      </p:sp>
      <p:sp>
        <p:nvSpPr>
          <p:cNvPr id="16" name="CuadroTexto 15"/>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5"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pSp>
        <p:nvGrpSpPr>
          <p:cNvPr id="14" name="Grupo 13"/>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09520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707904" y="276371"/>
            <a:ext cx="1512168" cy="3880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Tarapacá</a:t>
            </a:r>
            <a:r>
              <a:rPr lang="es-CL" sz="2000" dirty="0"/>
              <a:t> </a:t>
            </a:r>
          </a:p>
          <a:p>
            <a:pPr marL="0" indent="0">
              <a:buFont typeface="Arial" panose="020B0604020202020204" pitchFamily="34" charset="0"/>
              <a:buNone/>
            </a:pPr>
            <a:endParaRPr lang="es-CL" sz="2000" dirty="0"/>
          </a:p>
          <a:p>
            <a:pPr marL="0" indent="0">
              <a:buFont typeface="Arial" panose="020B0604020202020204" pitchFamily="34" charset="0"/>
              <a:buNone/>
            </a:pPr>
            <a:endParaRPr lang="es-CL" sz="2000" dirty="0"/>
          </a:p>
          <a:p>
            <a:pPr marL="0" indent="0">
              <a:buFont typeface="Arial" panose="020B0604020202020204" pitchFamily="34" charset="0"/>
              <a:buNone/>
            </a:pPr>
            <a:endParaRPr lang="es-CL" sz="2000" dirty="0"/>
          </a:p>
          <a:p>
            <a:pPr marL="0" indent="0">
              <a:buFont typeface="Arial" panose="020B0604020202020204" pitchFamily="34" charset="0"/>
              <a:buNone/>
            </a:pPr>
            <a:endParaRPr lang="es-CL" sz="2000" dirty="0"/>
          </a:p>
          <a:p>
            <a:pPr marL="0" indent="0">
              <a:buFont typeface="Arial" panose="020B0604020202020204" pitchFamily="34" charset="0"/>
              <a:buNone/>
            </a:pPr>
            <a:endParaRPr lang="es-CL" sz="2000" dirty="0"/>
          </a:p>
        </p:txBody>
      </p:sp>
      <p:sp>
        <p:nvSpPr>
          <p:cNvPr id="14" name="CuadroTexto 13"/>
          <p:cNvSpPr txBox="1"/>
          <p:nvPr/>
        </p:nvSpPr>
        <p:spPr>
          <a:xfrm>
            <a:off x="7286287" y="1210733"/>
            <a:ext cx="1726850" cy="276999"/>
          </a:xfrm>
          <a:prstGeom prst="rect">
            <a:avLst/>
          </a:prstGeom>
          <a:noFill/>
        </p:spPr>
        <p:txBody>
          <a:bodyPr wrap="square" rtlCol="0">
            <a:spAutoFit/>
          </a:bodyPr>
          <a:lstStyle/>
          <a:p>
            <a:r>
              <a:rPr lang="es-CL" sz="1200" b="1" dirty="0"/>
              <a:t>Atención de Usuarias/os</a:t>
            </a:r>
          </a:p>
        </p:txBody>
      </p:sp>
      <p:graphicFrame>
        <p:nvGraphicFramePr>
          <p:cNvPr id="5" name="Tabla 4"/>
          <p:cNvGraphicFramePr>
            <a:graphicFrameLocks noGrp="1"/>
          </p:cNvGraphicFramePr>
          <p:nvPr/>
        </p:nvGraphicFramePr>
        <p:xfrm>
          <a:off x="994894" y="909896"/>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3698477903"/>
                    </a:ext>
                  </a:extLst>
                </a:gridCol>
                <a:gridCol w="706683">
                  <a:extLst>
                    <a:ext uri="{9D8B030D-6E8A-4147-A177-3AD203B41FA5}">
                      <a16:colId xmlns:a16="http://schemas.microsoft.com/office/drawing/2014/main" val="4117811086"/>
                    </a:ext>
                  </a:extLst>
                </a:gridCol>
                <a:gridCol w="630491">
                  <a:extLst>
                    <a:ext uri="{9D8B030D-6E8A-4147-A177-3AD203B41FA5}">
                      <a16:colId xmlns:a16="http://schemas.microsoft.com/office/drawing/2014/main" val="964690968"/>
                    </a:ext>
                  </a:extLst>
                </a:gridCol>
                <a:gridCol w="539695">
                  <a:extLst>
                    <a:ext uri="{9D8B030D-6E8A-4147-A177-3AD203B41FA5}">
                      <a16:colId xmlns:a16="http://schemas.microsoft.com/office/drawing/2014/main" val="713798699"/>
                    </a:ext>
                  </a:extLst>
                </a:gridCol>
                <a:gridCol w="450169">
                  <a:extLst>
                    <a:ext uri="{9D8B030D-6E8A-4147-A177-3AD203B41FA5}">
                      <a16:colId xmlns:a16="http://schemas.microsoft.com/office/drawing/2014/main" val="3847247454"/>
                    </a:ext>
                  </a:extLst>
                </a:gridCol>
                <a:gridCol w="450169">
                  <a:extLst>
                    <a:ext uri="{9D8B030D-6E8A-4147-A177-3AD203B41FA5}">
                      <a16:colId xmlns:a16="http://schemas.microsoft.com/office/drawing/2014/main" val="650725127"/>
                    </a:ext>
                  </a:extLst>
                </a:gridCol>
                <a:gridCol w="449534">
                  <a:extLst>
                    <a:ext uri="{9D8B030D-6E8A-4147-A177-3AD203B41FA5}">
                      <a16:colId xmlns:a16="http://schemas.microsoft.com/office/drawing/2014/main" val="3814097597"/>
                    </a:ext>
                  </a:extLst>
                </a:gridCol>
                <a:gridCol w="450169">
                  <a:extLst>
                    <a:ext uri="{9D8B030D-6E8A-4147-A177-3AD203B41FA5}">
                      <a16:colId xmlns:a16="http://schemas.microsoft.com/office/drawing/2014/main" val="706070275"/>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4681923"/>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Ejec. M$</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Avance</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Masc.</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Fem.</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Pers. Jurid.</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793292518"/>
                  </a:ext>
                </a:extLst>
              </a:tr>
              <a:tr h="0">
                <a:tc>
                  <a:txBody>
                    <a:bodyPr/>
                    <a:lstStyle/>
                    <a:p>
                      <a:pPr algn="l">
                        <a:lnSpc>
                          <a:spcPct val="107000"/>
                        </a:lnSpc>
                        <a:spcAft>
                          <a:spcPts val="0"/>
                        </a:spcAft>
                      </a:pPr>
                      <a:r>
                        <a:rPr lang="es-CL" sz="900" b="0" dirty="0">
                          <a:effectLst/>
                        </a:rPr>
                        <a:t>24.01.386 - Seguro Agrícola</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2163059"/>
                  </a:ext>
                </a:extLst>
              </a:tr>
              <a:tr h="0">
                <a:tc>
                  <a:txBody>
                    <a:bodyPr/>
                    <a:lstStyle/>
                    <a:p>
                      <a:pPr algn="l">
                        <a:lnSpc>
                          <a:spcPct val="107000"/>
                        </a:lnSpc>
                        <a:spcAft>
                          <a:spcPts val="0"/>
                        </a:spcAft>
                      </a:pPr>
                      <a:r>
                        <a:rPr lang="es-CL" sz="900" b="0" dirty="0">
                          <a:effectLst/>
                        </a:rPr>
                        <a:t>24.01.389 - Sistema de Incentivos Ley Nº 20,412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357.892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357.416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99,87%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84511754"/>
                  </a:ext>
                </a:extLst>
              </a:tr>
              <a:tr h="0">
                <a:tc>
                  <a:txBody>
                    <a:bodyPr/>
                    <a:lstStyle/>
                    <a:p>
                      <a:pPr algn="l">
                        <a:lnSpc>
                          <a:spcPct val="107000"/>
                        </a:lnSpc>
                        <a:spcAft>
                          <a:spcPts val="0"/>
                        </a:spcAft>
                      </a:pPr>
                      <a:r>
                        <a:rPr lang="es-CL" sz="900" b="0" dirty="0">
                          <a:effectLst/>
                        </a:rPr>
                        <a:t>24.01.404 - Emergencias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96.345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96.345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93774919"/>
                  </a:ext>
                </a:extLst>
              </a:tr>
              <a:tr h="0">
                <a:tc>
                  <a:txBody>
                    <a:bodyPr/>
                    <a:lstStyle/>
                    <a:p>
                      <a:pPr algn="l">
                        <a:lnSpc>
                          <a:spcPct val="107000"/>
                        </a:lnSpc>
                        <a:spcAft>
                          <a:spcPts val="0"/>
                        </a:spcAft>
                      </a:pPr>
                      <a:r>
                        <a:rPr lang="es-CL" sz="900" b="0" dirty="0">
                          <a:effectLst/>
                        </a:rPr>
                        <a:t>24.01.407 - Desarrollo Capacidades Productivas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16.186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16.099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99,46%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6358345"/>
                  </a:ext>
                </a:extLst>
              </a:tr>
              <a:tr h="0">
                <a:tc>
                  <a:txBody>
                    <a:bodyPr/>
                    <a:lstStyle/>
                    <a:p>
                      <a:pPr algn="l">
                        <a:lnSpc>
                          <a:spcPct val="107000"/>
                        </a:lnSpc>
                        <a:spcAft>
                          <a:spcPts val="0"/>
                        </a:spcAft>
                      </a:pPr>
                      <a:r>
                        <a:rPr lang="es-CL" sz="900" b="0" dirty="0">
                          <a:effectLst/>
                        </a:rPr>
                        <a:t>24.01.415 - Servicios De Asesoría Técnica -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71.457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71.457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7648075"/>
                  </a:ext>
                </a:extLst>
              </a:tr>
              <a:tr h="0">
                <a:tc>
                  <a:txBody>
                    <a:bodyPr/>
                    <a:lstStyle/>
                    <a:p>
                      <a:pPr algn="l">
                        <a:lnSpc>
                          <a:spcPct val="107000"/>
                        </a:lnSpc>
                        <a:spcAft>
                          <a:spcPts val="0"/>
                        </a:spcAft>
                      </a:pPr>
                      <a:r>
                        <a:rPr lang="es-CL" sz="900" b="0" dirty="0">
                          <a:effectLst/>
                        </a:rPr>
                        <a:t>24.01.416 - Programa PRODESAL Asesorías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2567355"/>
                  </a:ext>
                </a:extLst>
              </a:tr>
              <a:tr h="0">
                <a:tc>
                  <a:txBody>
                    <a:bodyPr/>
                    <a:lstStyle/>
                    <a:p>
                      <a:pPr algn="l">
                        <a:lnSpc>
                          <a:spcPct val="107000"/>
                        </a:lnSpc>
                        <a:spcAft>
                          <a:spcPts val="0"/>
                        </a:spcAft>
                      </a:pPr>
                      <a:r>
                        <a:rPr lang="es-CL" sz="900" b="0" dirty="0">
                          <a:effectLst/>
                        </a:rPr>
                        <a:t>24.01.417 - Convenio INDAP - PRODEMU</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5526588"/>
                  </a:ext>
                </a:extLst>
              </a:tr>
              <a:tr h="0">
                <a:tc>
                  <a:txBody>
                    <a:bodyPr/>
                    <a:lstStyle/>
                    <a:p>
                      <a:pPr algn="l">
                        <a:lnSpc>
                          <a:spcPct val="107000"/>
                        </a:lnSpc>
                        <a:spcAft>
                          <a:spcPts val="0"/>
                        </a:spcAft>
                      </a:pPr>
                      <a:r>
                        <a:rPr lang="es-CL" sz="900" b="0" dirty="0">
                          <a:effectLst/>
                        </a:rPr>
                        <a:t>24.01.418 - Programa PDTI Asesorías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445.401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418.693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542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66931461"/>
                  </a:ext>
                </a:extLst>
              </a:tr>
              <a:tr h="0">
                <a:tc>
                  <a:txBody>
                    <a:bodyPr/>
                    <a:lstStyle/>
                    <a:p>
                      <a:pPr algn="l">
                        <a:lnSpc>
                          <a:spcPct val="107000"/>
                        </a:lnSpc>
                        <a:spcAft>
                          <a:spcPts val="0"/>
                        </a:spcAft>
                      </a:pPr>
                      <a:r>
                        <a:rPr lang="es-CL" sz="900" b="0" dirty="0">
                          <a:effectLst/>
                        </a:rPr>
                        <a:t>24.01.419 – Programa PADIS Asesorías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0346450"/>
                  </a:ext>
                </a:extLst>
              </a:tr>
              <a:tr h="0">
                <a:tc>
                  <a:txBody>
                    <a:bodyPr/>
                    <a:lstStyle/>
                    <a:p>
                      <a:pPr algn="l">
                        <a:lnSpc>
                          <a:spcPct val="107000"/>
                        </a:lnSpc>
                        <a:spcAft>
                          <a:spcPts val="0"/>
                        </a:spcAft>
                      </a:pPr>
                      <a:r>
                        <a:rPr lang="es-CL" sz="900" b="0" dirty="0">
                          <a:effectLst/>
                        </a:rPr>
                        <a:t>24.01.420 - Alianzas Productivas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9.827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9.827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7227585"/>
                  </a:ext>
                </a:extLst>
              </a:tr>
              <a:tr h="0">
                <a:tc>
                  <a:txBody>
                    <a:bodyPr/>
                    <a:lstStyle/>
                    <a:p>
                      <a:pPr algn="l">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35.397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35.147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99,29%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1194036"/>
                  </a:ext>
                </a:extLst>
              </a:tr>
              <a:tr h="0">
                <a:tc>
                  <a:txBody>
                    <a:bodyPr/>
                    <a:lstStyle/>
                    <a:p>
                      <a:pPr algn="l">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1.032.505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1.004.983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97,33%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564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512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1.085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743899"/>
                  </a:ext>
                </a:extLst>
              </a:tr>
            </a:tbl>
          </a:graphicData>
        </a:graphic>
      </p:graphicFrame>
      <p:graphicFrame>
        <p:nvGraphicFramePr>
          <p:cNvPr id="6" name="Tabla 5"/>
          <p:cNvGraphicFramePr>
            <a:graphicFrameLocks noGrp="1"/>
          </p:cNvGraphicFramePr>
          <p:nvPr/>
        </p:nvGraphicFramePr>
        <p:xfrm>
          <a:off x="994894" y="3246730"/>
          <a:ext cx="6223322" cy="1027242"/>
        </p:xfrm>
        <a:graphic>
          <a:graphicData uri="http://schemas.openxmlformats.org/drawingml/2006/table">
            <a:tbl>
              <a:tblPr firstRow="1" firstCol="1" bandRow="1">
                <a:tableStyleId>{5C22544A-7EE6-4342-B048-85BDC9FD1C3A}</a:tableStyleId>
              </a:tblPr>
              <a:tblGrid>
                <a:gridCol w="2496986">
                  <a:extLst>
                    <a:ext uri="{9D8B030D-6E8A-4147-A177-3AD203B41FA5}">
                      <a16:colId xmlns:a16="http://schemas.microsoft.com/office/drawing/2014/main" val="4111120546"/>
                    </a:ext>
                  </a:extLst>
                </a:gridCol>
                <a:gridCol w="792088">
                  <a:extLst>
                    <a:ext uri="{9D8B030D-6E8A-4147-A177-3AD203B41FA5}">
                      <a16:colId xmlns:a16="http://schemas.microsoft.com/office/drawing/2014/main" val="616660891"/>
                    </a:ext>
                  </a:extLst>
                </a:gridCol>
                <a:gridCol w="576064">
                  <a:extLst>
                    <a:ext uri="{9D8B030D-6E8A-4147-A177-3AD203B41FA5}">
                      <a16:colId xmlns:a16="http://schemas.microsoft.com/office/drawing/2014/main" val="3275306022"/>
                    </a:ext>
                  </a:extLst>
                </a:gridCol>
                <a:gridCol w="576064">
                  <a:extLst>
                    <a:ext uri="{9D8B030D-6E8A-4147-A177-3AD203B41FA5}">
                      <a16:colId xmlns:a16="http://schemas.microsoft.com/office/drawing/2014/main" val="4004162283"/>
                    </a:ext>
                  </a:extLst>
                </a:gridCol>
                <a:gridCol w="432048">
                  <a:extLst>
                    <a:ext uri="{9D8B030D-6E8A-4147-A177-3AD203B41FA5}">
                      <a16:colId xmlns:a16="http://schemas.microsoft.com/office/drawing/2014/main" val="2817842466"/>
                    </a:ext>
                  </a:extLst>
                </a:gridCol>
                <a:gridCol w="432048">
                  <a:extLst>
                    <a:ext uri="{9D8B030D-6E8A-4147-A177-3AD203B41FA5}">
                      <a16:colId xmlns:a16="http://schemas.microsoft.com/office/drawing/2014/main" val="2531938024"/>
                    </a:ext>
                  </a:extLst>
                </a:gridCol>
                <a:gridCol w="432048">
                  <a:extLst>
                    <a:ext uri="{9D8B030D-6E8A-4147-A177-3AD203B41FA5}">
                      <a16:colId xmlns:a16="http://schemas.microsoft.com/office/drawing/2014/main" val="3421931496"/>
                    </a:ext>
                  </a:extLst>
                </a:gridCol>
                <a:gridCol w="485976">
                  <a:extLst>
                    <a:ext uri="{9D8B030D-6E8A-4147-A177-3AD203B41FA5}">
                      <a16:colId xmlns:a16="http://schemas.microsoft.com/office/drawing/2014/main" val="2937878660"/>
                    </a:ext>
                  </a:extLst>
                </a:gridCol>
              </a:tblGrid>
              <a:tr h="0">
                <a:tc>
                  <a:txBody>
                    <a:bodyPr/>
                    <a:lstStyle/>
                    <a:p>
                      <a:pPr algn="ctr">
                        <a:lnSpc>
                          <a:spcPct val="107000"/>
                        </a:lnSpc>
                        <a:spcAft>
                          <a:spcPts val="0"/>
                        </a:spcAft>
                      </a:pPr>
                      <a:r>
                        <a:rPr lang="es-CL" sz="1000" b="1" dirty="0">
                          <a:effectLst/>
                        </a:rPr>
                        <a:t>Subtitulo / 32 - Créditos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90083529"/>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399.651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399.567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43120745"/>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1455053"/>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74516570"/>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23879663"/>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560.751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560.646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209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95116817"/>
                  </a:ext>
                </a:extLst>
              </a:tr>
            </a:tbl>
          </a:graphicData>
        </a:graphic>
      </p:graphicFrame>
      <p:graphicFrame>
        <p:nvGraphicFramePr>
          <p:cNvPr id="7" name="Tabla 6"/>
          <p:cNvGraphicFramePr>
            <a:graphicFrameLocks noGrp="1"/>
          </p:cNvGraphicFramePr>
          <p:nvPr/>
        </p:nvGraphicFramePr>
        <p:xfrm>
          <a:off x="994894" y="4376933"/>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2874436252"/>
                    </a:ext>
                  </a:extLst>
                </a:gridCol>
                <a:gridCol w="769148">
                  <a:extLst>
                    <a:ext uri="{9D8B030D-6E8A-4147-A177-3AD203B41FA5}">
                      <a16:colId xmlns:a16="http://schemas.microsoft.com/office/drawing/2014/main" val="2569669747"/>
                    </a:ext>
                  </a:extLst>
                </a:gridCol>
                <a:gridCol w="576861">
                  <a:extLst>
                    <a:ext uri="{9D8B030D-6E8A-4147-A177-3AD203B41FA5}">
                      <a16:colId xmlns:a16="http://schemas.microsoft.com/office/drawing/2014/main" val="467497642"/>
                    </a:ext>
                  </a:extLst>
                </a:gridCol>
                <a:gridCol w="527361">
                  <a:extLst>
                    <a:ext uri="{9D8B030D-6E8A-4147-A177-3AD203B41FA5}">
                      <a16:colId xmlns:a16="http://schemas.microsoft.com/office/drawing/2014/main" val="3159313537"/>
                    </a:ext>
                  </a:extLst>
                </a:gridCol>
                <a:gridCol w="426458">
                  <a:extLst>
                    <a:ext uri="{9D8B030D-6E8A-4147-A177-3AD203B41FA5}">
                      <a16:colId xmlns:a16="http://schemas.microsoft.com/office/drawing/2014/main" val="1350667554"/>
                    </a:ext>
                  </a:extLst>
                </a:gridCol>
                <a:gridCol w="425824">
                  <a:extLst>
                    <a:ext uri="{9D8B030D-6E8A-4147-A177-3AD203B41FA5}">
                      <a16:colId xmlns:a16="http://schemas.microsoft.com/office/drawing/2014/main" val="3806003828"/>
                    </a:ext>
                  </a:extLst>
                </a:gridCol>
                <a:gridCol w="454381">
                  <a:extLst>
                    <a:ext uri="{9D8B030D-6E8A-4147-A177-3AD203B41FA5}">
                      <a16:colId xmlns:a16="http://schemas.microsoft.com/office/drawing/2014/main" val="368440945"/>
                    </a:ext>
                  </a:extLst>
                </a:gridCol>
                <a:gridCol w="506419">
                  <a:extLst>
                    <a:ext uri="{9D8B030D-6E8A-4147-A177-3AD203B41FA5}">
                      <a16:colId xmlns:a16="http://schemas.microsoft.com/office/drawing/2014/main" val="214724361"/>
                    </a:ext>
                  </a:extLst>
                </a:gridCol>
              </a:tblGrid>
              <a:tr h="0">
                <a:tc>
                  <a:txBody>
                    <a:bodyPr/>
                    <a:lstStyle/>
                    <a:p>
                      <a:pPr algn="ctr">
                        <a:lnSpc>
                          <a:spcPct val="107000"/>
                        </a:lnSpc>
                        <a:spcAft>
                          <a:spcPts val="0"/>
                        </a:spcAft>
                      </a:pPr>
                      <a:r>
                        <a:rPr lang="es-CL" sz="1000" b="1" dirty="0">
                          <a:effectLst/>
                        </a:rPr>
                        <a:t>Subtitulo / 33 - Transferencias de Capital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7180909"/>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377.375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377.375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90446174"/>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289018"/>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91144257"/>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317.740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317.740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02114010"/>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30997603"/>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12474394"/>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49739447"/>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3684987"/>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8016574"/>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9276765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738.539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738.537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100,00%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418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433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854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6742214"/>
                  </a:ext>
                </a:extLst>
              </a:tr>
            </a:tbl>
          </a:graphicData>
        </a:graphic>
      </p:graphicFrame>
      <p:graphicFrame>
        <p:nvGraphicFramePr>
          <p:cNvPr id="15" name="Gráfico 14"/>
          <p:cNvGraphicFramePr/>
          <p:nvPr/>
        </p:nvGraphicFramePr>
        <p:xfrm>
          <a:off x="7204197" y="1610949"/>
          <a:ext cx="1891030" cy="1233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p:cNvGraphicFramePr/>
          <p:nvPr/>
        </p:nvGraphicFramePr>
        <p:xfrm>
          <a:off x="7218216" y="3259501"/>
          <a:ext cx="1819116" cy="1227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nvGraphicFramePr>
        <p:xfrm>
          <a:off x="7218216" y="4813776"/>
          <a:ext cx="1819116" cy="1223645"/>
        </p:xfrm>
        <a:graphic>
          <a:graphicData uri="http://schemas.openxmlformats.org/drawingml/2006/chart">
            <c:chart xmlns:c="http://schemas.openxmlformats.org/drawingml/2006/chart" xmlns:r="http://schemas.openxmlformats.org/officeDocument/2006/relationships" r:id="rId4"/>
          </a:graphicData>
        </a:graphic>
      </p:graphicFrame>
      <p:sp>
        <p:nvSpPr>
          <p:cNvPr id="18" name="CuadroTexto 17"/>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1" name="Grupo 10"/>
          <p:cNvGrpSpPr/>
          <p:nvPr/>
        </p:nvGrpSpPr>
        <p:grpSpPr>
          <a:xfrm>
            <a:off x="109303" y="188640"/>
            <a:ext cx="8926945" cy="6383790"/>
            <a:chOff x="109303" y="776216"/>
            <a:chExt cx="8926945" cy="5087725"/>
          </a:xfrm>
        </p:grpSpPr>
        <p:pic>
          <p:nvPicPr>
            <p:cNvPr id="12"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3"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9277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2852407" y="612712"/>
            <a:ext cx="1783002" cy="43069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Antofagasta</a:t>
            </a:r>
            <a:r>
              <a:rPr lang="es-CL" dirty="0"/>
              <a:t> </a:t>
            </a:r>
          </a:p>
        </p:txBody>
      </p:sp>
      <p:pic>
        <p:nvPicPr>
          <p:cNvPr id="4" name="Imagen 3"/>
          <p:cNvPicPr>
            <a:picLocks noChangeAspect="1"/>
          </p:cNvPicPr>
          <p:nvPr/>
        </p:nvPicPr>
        <p:blipFill>
          <a:blip r:embed="rId2"/>
          <a:stretch>
            <a:fillRect/>
          </a:stretch>
        </p:blipFill>
        <p:spPr>
          <a:xfrm>
            <a:off x="6449334" y="40250"/>
            <a:ext cx="2694666" cy="3383573"/>
          </a:xfrm>
          <a:prstGeom prst="rect">
            <a:avLst/>
          </a:prstGeom>
        </p:spPr>
      </p:pic>
      <p:graphicFrame>
        <p:nvGraphicFramePr>
          <p:cNvPr id="5" name="Tabla 4"/>
          <p:cNvGraphicFramePr>
            <a:graphicFrameLocks noGrp="1"/>
          </p:cNvGraphicFramePr>
          <p:nvPr/>
        </p:nvGraphicFramePr>
        <p:xfrm>
          <a:off x="323528" y="1532842"/>
          <a:ext cx="4896544" cy="1608128"/>
        </p:xfrm>
        <a:graphic>
          <a:graphicData uri="http://schemas.openxmlformats.org/drawingml/2006/table">
            <a:tbl>
              <a:tblPr firstRow="1" bandRow="1">
                <a:tableStyleId>{5C22544A-7EE6-4342-B048-85BDC9FD1C3A}</a:tableStyleId>
              </a:tblPr>
              <a:tblGrid>
                <a:gridCol w="3646598">
                  <a:extLst>
                    <a:ext uri="{9D8B030D-6E8A-4147-A177-3AD203B41FA5}">
                      <a16:colId xmlns:a16="http://schemas.microsoft.com/office/drawing/2014/main" val="20000"/>
                    </a:ext>
                  </a:extLst>
                </a:gridCol>
                <a:gridCol w="741118">
                  <a:extLst>
                    <a:ext uri="{9D8B030D-6E8A-4147-A177-3AD203B41FA5}">
                      <a16:colId xmlns:a16="http://schemas.microsoft.com/office/drawing/2014/main" val="20001"/>
                    </a:ext>
                  </a:extLst>
                </a:gridCol>
                <a:gridCol w="508828">
                  <a:extLst>
                    <a:ext uri="{9D8B030D-6E8A-4147-A177-3AD203B41FA5}">
                      <a16:colId xmlns:a16="http://schemas.microsoft.com/office/drawing/2014/main" val="20002"/>
                    </a:ext>
                  </a:extLst>
                </a:gridCol>
              </a:tblGrid>
              <a:tr h="265701">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72681">
                <a:tc>
                  <a:txBody>
                    <a:bodyPr/>
                    <a:lstStyle/>
                    <a:p>
                      <a:r>
                        <a:rPr lang="es-CL" sz="1100" dirty="0"/>
                        <a:t>Número usuarias/os total (incluidos</a:t>
                      </a:r>
                      <a:r>
                        <a:rPr lang="es-CL" sz="1100" baseline="0" dirty="0"/>
                        <a:t> Emergencia)</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1.061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62193">
                <a:tc>
                  <a:txBody>
                    <a:bodyPr/>
                    <a:lstStyle/>
                    <a:p>
                      <a:r>
                        <a:rPr lang="es-CL" sz="1100" dirty="0"/>
                        <a:t>Número de usuarias/os pertenecientes a pueblos originarios</a:t>
                      </a:r>
                      <a:r>
                        <a:rPr lang="es-CL" sz="1100" baseline="0" dirty="0"/>
                        <a:t>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833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10002"/>
                  </a:ext>
                </a:extLst>
              </a:tr>
              <a:tr h="272680">
                <a:tc>
                  <a:txBody>
                    <a:bodyPr/>
                    <a:lstStyle/>
                    <a:p>
                      <a:r>
                        <a:rPr lang="es-CL" sz="1100" dirty="0"/>
                        <a:t>Número</a:t>
                      </a:r>
                      <a:r>
                        <a:rPr lang="es-CL" sz="1100" baseline="0" dirty="0"/>
                        <a:t> total de usuarias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643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10003"/>
                  </a:ext>
                </a:extLst>
              </a:tr>
              <a:tr h="272681">
                <a:tc>
                  <a:txBody>
                    <a:bodyPr/>
                    <a:lstStyle/>
                    <a:p>
                      <a:r>
                        <a:rPr lang="es-CL" sz="1100" dirty="0"/>
                        <a:t>Número total de usuarias/os jóvenes </a:t>
                      </a:r>
                    </a:p>
                  </a:txBody>
                  <a:tcPr/>
                </a:tc>
                <a:tc>
                  <a:txBody>
                    <a:bodyPr/>
                    <a:lstStyle/>
                    <a:p>
                      <a:pPr algn="ctr" fontAlgn="ctr"/>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0004"/>
                  </a:ext>
                </a:extLst>
              </a:tr>
              <a:tr h="262192">
                <a:tc>
                  <a:txBody>
                    <a:bodyPr/>
                    <a:lstStyle/>
                    <a:p>
                      <a:r>
                        <a:rPr lang="es-CL" sz="1100" dirty="0"/>
                        <a:t>Promedio de edad</a:t>
                      </a:r>
                    </a:p>
                  </a:txBody>
                  <a:tcPr/>
                </a:tc>
                <a:tc gridSpan="2">
                  <a:txBody>
                    <a:bodyPr/>
                    <a:lstStyle/>
                    <a:p>
                      <a:pPr algn="ctr"/>
                      <a:r>
                        <a:rPr lang="es-CL" sz="1100" dirty="0"/>
                        <a:t>64 años</a:t>
                      </a:r>
                      <a:r>
                        <a:rPr lang="es-CL" sz="1100" baseline="0" dirty="0"/>
                        <a:t> </a:t>
                      </a:r>
                      <a:endParaRPr lang="es-CL" sz="1100" dirty="0"/>
                    </a:p>
                  </a:txBody>
                  <a:tcPr/>
                </a:tc>
                <a:tc hMerge="1">
                  <a:txBody>
                    <a:bodyPr/>
                    <a:lstStyle/>
                    <a:p>
                      <a:endParaRPr lang="es-CL" sz="1100" dirty="0"/>
                    </a:p>
                  </a:txBody>
                  <a:tcPr/>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nvGraphicFramePr>
        <p:xfrm>
          <a:off x="310221" y="3343987"/>
          <a:ext cx="4909851" cy="1897960"/>
        </p:xfrm>
        <a:graphic>
          <a:graphicData uri="http://schemas.openxmlformats.org/drawingml/2006/table">
            <a:tbl>
              <a:tblPr firstRow="1" bandRow="1">
                <a:tableStyleId>{5C22544A-7EE6-4342-B048-85BDC9FD1C3A}</a:tableStyleId>
              </a:tblPr>
              <a:tblGrid>
                <a:gridCol w="2078516">
                  <a:extLst>
                    <a:ext uri="{9D8B030D-6E8A-4147-A177-3AD203B41FA5}">
                      <a16:colId xmlns:a16="http://schemas.microsoft.com/office/drawing/2014/main" val="20000"/>
                    </a:ext>
                  </a:extLst>
                </a:gridCol>
                <a:gridCol w="1487277">
                  <a:extLst>
                    <a:ext uri="{9D8B030D-6E8A-4147-A177-3AD203B41FA5}">
                      <a16:colId xmlns:a16="http://schemas.microsoft.com/office/drawing/2014/main" val="20001"/>
                    </a:ext>
                  </a:extLst>
                </a:gridCol>
                <a:gridCol w="1344058">
                  <a:extLst>
                    <a:ext uri="{9D8B030D-6E8A-4147-A177-3AD203B41FA5}">
                      <a16:colId xmlns:a16="http://schemas.microsoft.com/office/drawing/2014/main" val="20002"/>
                    </a:ext>
                  </a:extLst>
                </a:gridCol>
              </a:tblGrid>
              <a:tr h="273779">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6862">
                <a:tc>
                  <a:txBody>
                    <a:bodyPr/>
                    <a:lstStyle/>
                    <a:p>
                      <a:r>
                        <a:rPr lang="es-CL" sz="1100" dirty="0"/>
                        <a:t>24 Transferencias</a:t>
                      </a:r>
                    </a:p>
                  </a:txBody>
                  <a:tcPr/>
                </a:tc>
                <a:tc>
                  <a:txBody>
                    <a:bodyPr/>
                    <a:lstStyle/>
                    <a:p>
                      <a:pPr algn="ctr" fontAlgn="ctr"/>
                      <a:r>
                        <a:rPr lang="en-US" sz="1100" b="0" i="0" u="none" strike="noStrike">
                          <a:solidFill>
                            <a:srgbClr val="000000"/>
                          </a:solidFill>
                          <a:effectLst/>
                          <a:latin typeface="Calibri" panose="020F0502020204030204" pitchFamily="34" charset="0"/>
                        </a:rPr>
                        <a:t>861.776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860.982</a:t>
                      </a:r>
                    </a:p>
                  </a:txBody>
                  <a:tcPr marL="9525" marR="9525" marT="9525" marB="0" anchor="ctr"/>
                </a:tc>
                <a:extLst>
                  <a:ext uri="{0D108BD9-81ED-4DB2-BD59-A6C34878D82A}">
                    <a16:rowId xmlns:a16="http://schemas.microsoft.com/office/drawing/2014/main" val="10001"/>
                  </a:ext>
                </a:extLst>
              </a:tr>
              <a:tr h="266861">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1.260.859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1.260.482</a:t>
                      </a:r>
                    </a:p>
                  </a:txBody>
                  <a:tcPr marL="9525" marR="9525" marT="9525" marB="0" anchor="ctr"/>
                </a:tc>
                <a:extLst>
                  <a:ext uri="{0D108BD9-81ED-4DB2-BD59-A6C34878D82A}">
                    <a16:rowId xmlns:a16="http://schemas.microsoft.com/office/drawing/2014/main" val="10002"/>
                  </a:ext>
                </a:extLst>
              </a:tr>
              <a:tr h="287390">
                <a:tc>
                  <a:txBody>
                    <a:bodyPr/>
                    <a:lstStyle/>
                    <a:p>
                      <a:r>
                        <a:rPr lang="es-CL" sz="1100" dirty="0"/>
                        <a:t>33 Transferencias de capital</a:t>
                      </a:r>
                    </a:p>
                  </a:txBody>
                  <a:tcPr/>
                </a:tc>
                <a:tc>
                  <a:txBody>
                    <a:bodyPr/>
                    <a:lstStyle/>
                    <a:p>
                      <a:pPr algn="ctr" fontAlgn="ctr"/>
                      <a:r>
                        <a:rPr lang="en-US" sz="1100" b="0" i="0" u="none" strike="noStrike">
                          <a:solidFill>
                            <a:srgbClr val="000000"/>
                          </a:solidFill>
                          <a:effectLst/>
                          <a:latin typeface="Calibri" panose="020F0502020204030204" pitchFamily="34" charset="0"/>
                        </a:rPr>
                        <a:t>2.179.484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2.179.484</a:t>
                      </a:r>
                    </a:p>
                  </a:txBody>
                  <a:tcPr marL="9525" marR="9525" marT="9525" marB="0" anchor="ctr"/>
                </a:tc>
                <a:extLst>
                  <a:ext uri="{0D108BD9-81ED-4DB2-BD59-A6C34878D82A}">
                    <a16:rowId xmlns:a16="http://schemas.microsoft.com/office/drawing/2014/main" val="10003"/>
                  </a:ext>
                </a:extLst>
              </a:tr>
              <a:tr h="260077">
                <a:tc>
                  <a:txBody>
                    <a:bodyPr/>
                    <a:lstStyle/>
                    <a:p>
                      <a:r>
                        <a:rPr lang="es-CL" sz="1100" b="1" dirty="0"/>
                        <a:t>Subtotal Productos</a:t>
                      </a:r>
                      <a:r>
                        <a:rPr lang="es-CL" sz="1100" b="1" baseline="0" dirty="0"/>
                        <a:t> Estratégicos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4.302.119</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4.300.949</a:t>
                      </a:r>
                    </a:p>
                  </a:txBody>
                  <a:tcPr marL="9525" marR="9525" marT="9525" marB="0" anchor="ctr"/>
                </a:tc>
                <a:extLst>
                  <a:ext uri="{0D108BD9-81ED-4DB2-BD59-A6C34878D82A}">
                    <a16:rowId xmlns:a16="http://schemas.microsoft.com/office/drawing/2014/main" val="10004"/>
                  </a:ext>
                </a:extLst>
              </a:tr>
              <a:tr h="283911">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733.561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724.860</a:t>
                      </a:r>
                    </a:p>
                  </a:txBody>
                  <a:tcPr marL="9525" marR="9525" marT="9525" marB="0" anchor="ctr"/>
                </a:tc>
                <a:extLst>
                  <a:ext uri="{0D108BD9-81ED-4DB2-BD59-A6C34878D82A}">
                    <a16:rowId xmlns:a16="http://schemas.microsoft.com/office/drawing/2014/main" val="10005"/>
                  </a:ext>
                </a:extLst>
              </a:tr>
              <a:tr h="246333">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5.035.680</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5.025.808</a:t>
                      </a:r>
                    </a:p>
                  </a:txBody>
                  <a:tcPr marL="9525" marR="9525" marT="9525" marB="0" anchor="ctr"/>
                </a:tc>
                <a:extLst>
                  <a:ext uri="{0D108BD9-81ED-4DB2-BD59-A6C34878D82A}">
                    <a16:rowId xmlns:a16="http://schemas.microsoft.com/office/drawing/2014/main" val="10006"/>
                  </a:ext>
                </a:extLst>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5508104" y="631358"/>
            <a:ext cx="1419225" cy="800100"/>
          </a:xfrm>
          <a:prstGeom prst="rect">
            <a:avLst/>
          </a:prstGeom>
          <a:noFill/>
          <a:ln w="9525">
            <a:noFill/>
            <a:miter lim="800000"/>
            <a:headEnd/>
            <a:tailEnd/>
          </a:ln>
        </p:spPr>
      </p:pic>
      <p:graphicFrame>
        <p:nvGraphicFramePr>
          <p:cNvPr id="10" name="Tabla 9"/>
          <p:cNvGraphicFramePr>
            <a:graphicFrameLocks noGrp="1"/>
          </p:cNvGraphicFramePr>
          <p:nvPr/>
        </p:nvGraphicFramePr>
        <p:xfrm>
          <a:off x="323528" y="5341557"/>
          <a:ext cx="4896544" cy="865779"/>
        </p:xfrm>
        <a:graphic>
          <a:graphicData uri="http://schemas.openxmlformats.org/drawingml/2006/table">
            <a:tbl>
              <a:tblPr/>
              <a:tblGrid>
                <a:gridCol w="961011">
                  <a:extLst>
                    <a:ext uri="{9D8B030D-6E8A-4147-A177-3AD203B41FA5}">
                      <a16:colId xmlns:a16="http://schemas.microsoft.com/office/drawing/2014/main" val="20000"/>
                    </a:ext>
                  </a:extLst>
                </a:gridCol>
                <a:gridCol w="3935533">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Alfalfa, Lechuga, Acelga, Zanahoria, Hortalizas, Maíz, Ovinos, Habas, Choclo, Olivos-aceite, Gallinas, Cunicultura, Apicultura, Uva vinífera, Tunas, Ajo, Manzanas, Membrillo, Caprinos, Ilusiones, Servicios o actividades de esparcimiento, </a:t>
                      </a:r>
                      <a:r>
                        <a:rPr lang="es-CL" sz="900" kern="1200" dirty="0" err="1">
                          <a:solidFill>
                            <a:schemeClr val="tx1"/>
                          </a:solidFill>
                          <a:effectLst/>
                          <a:latin typeface="+mn-lt"/>
                          <a:ea typeface="+mn-ea"/>
                          <a:cs typeface="+mn-cs"/>
                        </a:rPr>
                        <a:t>Lilium</a:t>
                      </a:r>
                      <a:r>
                        <a:rPr lang="es-CL" sz="900" kern="1200" dirty="0">
                          <a:solidFill>
                            <a:schemeClr val="tx1"/>
                          </a:solidFill>
                          <a:effectLst/>
                          <a:latin typeface="+mn-lt"/>
                          <a:ea typeface="+mn-ea"/>
                          <a:cs typeface="+mn-cs"/>
                        </a:rPr>
                        <a:t>, Lechuga Invierno, Llamas; estos representan el 99% de los recursos monetarios entregados y el 97%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Gráfico 10"/>
          <p:cNvGraphicFramePr>
            <a:graphicFrameLocks/>
          </p:cNvGraphicFramePr>
          <p:nvPr/>
        </p:nvGraphicFramePr>
        <p:xfrm>
          <a:off x="6449334" y="4726468"/>
          <a:ext cx="2018116" cy="14808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a 11"/>
          <p:cNvGraphicFramePr>
            <a:graphicFrameLocks noGrp="1"/>
          </p:cNvGraphicFramePr>
          <p:nvPr/>
        </p:nvGraphicFramePr>
        <p:xfrm>
          <a:off x="6373773" y="3757870"/>
          <a:ext cx="2112429" cy="398301"/>
        </p:xfrm>
        <a:graphic>
          <a:graphicData uri="http://schemas.openxmlformats.org/drawingml/2006/table">
            <a:tbl>
              <a:tblPr>
                <a:tableStyleId>{16D9F66E-5EB9-4882-86FB-DCBF35E3C3E4}</a:tableStyleId>
              </a:tblPr>
              <a:tblGrid>
                <a:gridCol w="1034182">
                  <a:extLst>
                    <a:ext uri="{9D8B030D-6E8A-4147-A177-3AD203B41FA5}">
                      <a16:colId xmlns:a16="http://schemas.microsoft.com/office/drawing/2014/main" val="20000"/>
                    </a:ext>
                  </a:extLst>
                </a:gridCol>
                <a:gridCol w="1078247">
                  <a:extLst>
                    <a:ext uri="{9D8B030D-6E8A-4147-A177-3AD203B41FA5}">
                      <a16:colId xmlns:a16="http://schemas.microsoft.com/office/drawing/2014/main" val="20001"/>
                    </a:ext>
                  </a:extLst>
                </a:gridCol>
              </a:tblGrid>
              <a:tr h="127892">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s-CL" sz="1100" b="1" u="none" strike="noStrike" dirty="0">
                          <a:effectLst/>
                        </a:rPr>
                        <a:t>Área</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221136">
                <a:tc>
                  <a:txBody>
                    <a:bodyPr/>
                    <a:lstStyle/>
                    <a:p>
                      <a:pPr algn="l" fontAlgn="ctr"/>
                      <a:r>
                        <a:rPr lang="es-CL" sz="1100" u="none" strike="noStrike" dirty="0">
                          <a:effectLst/>
                        </a:rPr>
                        <a:t>Antofagasta</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Calama</a:t>
                      </a:r>
                      <a:endParaRPr lang="es-C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13" name="CuadroTexto 12"/>
          <p:cNvSpPr txBox="1"/>
          <p:nvPr/>
        </p:nvSpPr>
        <p:spPr>
          <a:xfrm>
            <a:off x="6594967" y="4408919"/>
            <a:ext cx="1726850" cy="276999"/>
          </a:xfrm>
          <a:prstGeom prst="rect">
            <a:avLst/>
          </a:prstGeom>
          <a:noFill/>
        </p:spPr>
        <p:txBody>
          <a:bodyPr wrap="square" rtlCol="0">
            <a:spAutoFit/>
          </a:bodyPr>
          <a:lstStyle/>
          <a:p>
            <a:r>
              <a:rPr lang="es-CL" sz="1200" b="1" dirty="0"/>
              <a:t>Atención de Usuarias/os</a:t>
            </a:r>
          </a:p>
        </p:txBody>
      </p:sp>
      <p:sp>
        <p:nvSpPr>
          <p:cNvPr id="16" name="CuadroTexto 15"/>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5"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pSp>
        <p:nvGrpSpPr>
          <p:cNvPr id="14" name="Grupo 13"/>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13162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419872" y="254641"/>
            <a:ext cx="1944216" cy="5617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Antofagasta</a:t>
            </a:r>
            <a:r>
              <a:rPr lang="es-CL" dirty="0"/>
              <a:t> </a:t>
            </a:r>
          </a:p>
          <a:p>
            <a:pPr marL="0" indent="0">
              <a:buFont typeface="Arial" panose="020B0604020202020204" pitchFamily="34" charset="0"/>
              <a:buNone/>
            </a:pPr>
            <a:endParaRPr lang="es-CL" dirty="0"/>
          </a:p>
          <a:p>
            <a:pPr marL="0" indent="0">
              <a:buFont typeface="Arial" panose="020B0604020202020204" pitchFamily="34" charset="0"/>
              <a:buNone/>
            </a:pPr>
            <a:endParaRPr lang="es-CL" dirty="0"/>
          </a:p>
        </p:txBody>
      </p:sp>
      <p:graphicFrame>
        <p:nvGraphicFramePr>
          <p:cNvPr id="5" name="Tabla 4"/>
          <p:cNvGraphicFramePr>
            <a:graphicFrameLocks noGrp="1"/>
          </p:cNvGraphicFramePr>
          <p:nvPr/>
        </p:nvGraphicFramePr>
        <p:xfrm>
          <a:off x="1004430" y="941812"/>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3959780895"/>
                    </a:ext>
                  </a:extLst>
                </a:gridCol>
                <a:gridCol w="706683">
                  <a:extLst>
                    <a:ext uri="{9D8B030D-6E8A-4147-A177-3AD203B41FA5}">
                      <a16:colId xmlns:a16="http://schemas.microsoft.com/office/drawing/2014/main" val="2291078312"/>
                    </a:ext>
                  </a:extLst>
                </a:gridCol>
                <a:gridCol w="630491">
                  <a:extLst>
                    <a:ext uri="{9D8B030D-6E8A-4147-A177-3AD203B41FA5}">
                      <a16:colId xmlns:a16="http://schemas.microsoft.com/office/drawing/2014/main" val="3391452533"/>
                    </a:ext>
                  </a:extLst>
                </a:gridCol>
                <a:gridCol w="539695">
                  <a:extLst>
                    <a:ext uri="{9D8B030D-6E8A-4147-A177-3AD203B41FA5}">
                      <a16:colId xmlns:a16="http://schemas.microsoft.com/office/drawing/2014/main" val="3543623189"/>
                    </a:ext>
                  </a:extLst>
                </a:gridCol>
                <a:gridCol w="450169">
                  <a:extLst>
                    <a:ext uri="{9D8B030D-6E8A-4147-A177-3AD203B41FA5}">
                      <a16:colId xmlns:a16="http://schemas.microsoft.com/office/drawing/2014/main" val="927140297"/>
                    </a:ext>
                  </a:extLst>
                </a:gridCol>
                <a:gridCol w="507340">
                  <a:extLst>
                    <a:ext uri="{9D8B030D-6E8A-4147-A177-3AD203B41FA5}">
                      <a16:colId xmlns:a16="http://schemas.microsoft.com/office/drawing/2014/main" val="2697978086"/>
                    </a:ext>
                  </a:extLst>
                </a:gridCol>
                <a:gridCol w="504056">
                  <a:extLst>
                    <a:ext uri="{9D8B030D-6E8A-4147-A177-3AD203B41FA5}">
                      <a16:colId xmlns:a16="http://schemas.microsoft.com/office/drawing/2014/main" val="905420069"/>
                    </a:ext>
                  </a:extLst>
                </a:gridCol>
                <a:gridCol w="338476">
                  <a:extLst>
                    <a:ext uri="{9D8B030D-6E8A-4147-A177-3AD203B41FA5}">
                      <a16:colId xmlns:a16="http://schemas.microsoft.com/office/drawing/2014/main" val="1155253599"/>
                    </a:ext>
                  </a:extLst>
                </a:gridCol>
              </a:tblGrid>
              <a:tr h="0">
                <a:tc>
                  <a:txBody>
                    <a:bodyPr/>
                    <a:lstStyle/>
                    <a:p>
                      <a:pPr>
                        <a:lnSpc>
                          <a:spcPct val="107000"/>
                        </a:lnSpc>
                      </a:pPr>
                      <a:endParaRPr lang="en-US" sz="1100" b="1" dirty="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b="1">
                          <a:effectLst/>
                        </a:rPr>
                        <a:t>Diciembre 2022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0358723"/>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603051282"/>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59914458"/>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303.428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303.428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86411844"/>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11540111"/>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30.849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30.056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50203813"/>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9399516"/>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110.456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110.456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171400"/>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7084220"/>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234.724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90848357"/>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6718628"/>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30592133"/>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7764648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861.776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860.982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357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557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7305238"/>
                  </a:ext>
                </a:extLst>
              </a:tr>
            </a:tbl>
          </a:graphicData>
        </a:graphic>
      </p:graphicFrame>
      <p:graphicFrame>
        <p:nvGraphicFramePr>
          <p:cNvPr id="6" name="Tabla 5"/>
          <p:cNvGraphicFramePr>
            <a:graphicFrameLocks noGrp="1"/>
          </p:cNvGraphicFramePr>
          <p:nvPr/>
        </p:nvGraphicFramePr>
        <p:xfrm>
          <a:off x="1012507" y="3286103"/>
          <a:ext cx="6210302" cy="1027242"/>
        </p:xfrm>
        <a:graphic>
          <a:graphicData uri="http://schemas.openxmlformats.org/drawingml/2006/table">
            <a:tbl>
              <a:tblPr firstRow="1" firstCol="1" bandRow="1">
                <a:tableStyleId>{5C22544A-7EE6-4342-B048-85BDC9FD1C3A}</a:tableStyleId>
              </a:tblPr>
              <a:tblGrid>
                <a:gridCol w="2559459">
                  <a:extLst>
                    <a:ext uri="{9D8B030D-6E8A-4147-A177-3AD203B41FA5}">
                      <a16:colId xmlns:a16="http://schemas.microsoft.com/office/drawing/2014/main" val="2729760112"/>
                    </a:ext>
                  </a:extLst>
                </a:gridCol>
                <a:gridCol w="648072">
                  <a:extLst>
                    <a:ext uri="{9D8B030D-6E8A-4147-A177-3AD203B41FA5}">
                      <a16:colId xmlns:a16="http://schemas.microsoft.com/office/drawing/2014/main" val="3059217155"/>
                    </a:ext>
                  </a:extLst>
                </a:gridCol>
                <a:gridCol w="648072">
                  <a:extLst>
                    <a:ext uri="{9D8B030D-6E8A-4147-A177-3AD203B41FA5}">
                      <a16:colId xmlns:a16="http://schemas.microsoft.com/office/drawing/2014/main" val="1565581117"/>
                    </a:ext>
                  </a:extLst>
                </a:gridCol>
                <a:gridCol w="576064">
                  <a:extLst>
                    <a:ext uri="{9D8B030D-6E8A-4147-A177-3AD203B41FA5}">
                      <a16:colId xmlns:a16="http://schemas.microsoft.com/office/drawing/2014/main" val="3187231762"/>
                    </a:ext>
                  </a:extLst>
                </a:gridCol>
                <a:gridCol w="432048">
                  <a:extLst>
                    <a:ext uri="{9D8B030D-6E8A-4147-A177-3AD203B41FA5}">
                      <a16:colId xmlns:a16="http://schemas.microsoft.com/office/drawing/2014/main" val="1868311323"/>
                    </a:ext>
                  </a:extLst>
                </a:gridCol>
                <a:gridCol w="504056">
                  <a:extLst>
                    <a:ext uri="{9D8B030D-6E8A-4147-A177-3AD203B41FA5}">
                      <a16:colId xmlns:a16="http://schemas.microsoft.com/office/drawing/2014/main" val="2248827792"/>
                    </a:ext>
                  </a:extLst>
                </a:gridCol>
                <a:gridCol w="504056">
                  <a:extLst>
                    <a:ext uri="{9D8B030D-6E8A-4147-A177-3AD203B41FA5}">
                      <a16:colId xmlns:a16="http://schemas.microsoft.com/office/drawing/2014/main" val="3686856210"/>
                    </a:ext>
                  </a:extLst>
                </a:gridCol>
                <a:gridCol w="338475">
                  <a:extLst>
                    <a:ext uri="{9D8B030D-6E8A-4147-A177-3AD203B41FA5}">
                      <a16:colId xmlns:a16="http://schemas.microsoft.com/office/drawing/2014/main" val="2807219473"/>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2923146"/>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830.145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830.054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76622021"/>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168.349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168.063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56830351"/>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262.365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262.365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66633628"/>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2661827"/>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1.260.859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1.260.482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132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187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8226004"/>
                  </a:ext>
                </a:extLst>
              </a:tr>
            </a:tbl>
          </a:graphicData>
        </a:graphic>
      </p:graphicFrame>
      <p:graphicFrame>
        <p:nvGraphicFramePr>
          <p:cNvPr id="7" name="Tabla 6"/>
          <p:cNvGraphicFramePr>
            <a:graphicFrameLocks noGrp="1"/>
          </p:cNvGraphicFramePr>
          <p:nvPr/>
        </p:nvGraphicFramePr>
        <p:xfrm>
          <a:off x="1014479" y="4423764"/>
          <a:ext cx="6210303" cy="1907736"/>
        </p:xfrm>
        <a:graphic>
          <a:graphicData uri="http://schemas.openxmlformats.org/drawingml/2006/table">
            <a:tbl>
              <a:tblPr firstRow="1" firstCol="1" bandRow="1">
                <a:tableStyleId>{5C22544A-7EE6-4342-B048-85BDC9FD1C3A}</a:tableStyleId>
              </a:tblPr>
              <a:tblGrid>
                <a:gridCol w="2559460">
                  <a:extLst>
                    <a:ext uri="{9D8B030D-6E8A-4147-A177-3AD203B41FA5}">
                      <a16:colId xmlns:a16="http://schemas.microsoft.com/office/drawing/2014/main" val="1289999700"/>
                    </a:ext>
                  </a:extLst>
                </a:gridCol>
                <a:gridCol w="648072">
                  <a:extLst>
                    <a:ext uri="{9D8B030D-6E8A-4147-A177-3AD203B41FA5}">
                      <a16:colId xmlns:a16="http://schemas.microsoft.com/office/drawing/2014/main" val="2319888386"/>
                    </a:ext>
                  </a:extLst>
                </a:gridCol>
                <a:gridCol w="661848">
                  <a:extLst>
                    <a:ext uri="{9D8B030D-6E8A-4147-A177-3AD203B41FA5}">
                      <a16:colId xmlns:a16="http://schemas.microsoft.com/office/drawing/2014/main" val="565496599"/>
                    </a:ext>
                  </a:extLst>
                </a:gridCol>
                <a:gridCol w="562288">
                  <a:extLst>
                    <a:ext uri="{9D8B030D-6E8A-4147-A177-3AD203B41FA5}">
                      <a16:colId xmlns:a16="http://schemas.microsoft.com/office/drawing/2014/main" val="4053428436"/>
                    </a:ext>
                  </a:extLst>
                </a:gridCol>
                <a:gridCol w="432048">
                  <a:extLst>
                    <a:ext uri="{9D8B030D-6E8A-4147-A177-3AD203B41FA5}">
                      <a16:colId xmlns:a16="http://schemas.microsoft.com/office/drawing/2014/main" val="1096290469"/>
                    </a:ext>
                  </a:extLst>
                </a:gridCol>
                <a:gridCol w="504056">
                  <a:extLst>
                    <a:ext uri="{9D8B030D-6E8A-4147-A177-3AD203B41FA5}">
                      <a16:colId xmlns:a16="http://schemas.microsoft.com/office/drawing/2014/main" val="753718292"/>
                    </a:ext>
                  </a:extLst>
                </a:gridCol>
                <a:gridCol w="433238">
                  <a:extLst>
                    <a:ext uri="{9D8B030D-6E8A-4147-A177-3AD203B41FA5}">
                      <a16:colId xmlns:a16="http://schemas.microsoft.com/office/drawing/2014/main" val="3404127731"/>
                    </a:ext>
                  </a:extLst>
                </a:gridCol>
                <a:gridCol w="409293">
                  <a:extLst>
                    <a:ext uri="{9D8B030D-6E8A-4147-A177-3AD203B41FA5}">
                      <a16:colId xmlns:a16="http://schemas.microsoft.com/office/drawing/2014/main" val="3028386274"/>
                    </a:ext>
                  </a:extLst>
                </a:gridCol>
              </a:tblGrid>
              <a:tr h="0">
                <a:tc>
                  <a:txBody>
                    <a:bodyPr/>
                    <a:lstStyle/>
                    <a:p>
                      <a:pPr algn="ctr">
                        <a:lnSpc>
                          <a:spcPct val="107000"/>
                        </a:lnSpc>
                        <a:spcAft>
                          <a:spcPts val="0"/>
                        </a:spcAft>
                      </a:pPr>
                      <a:r>
                        <a:rPr lang="es-CL" sz="1050" dirty="0">
                          <a:effectLst/>
                        </a:rPr>
                        <a:t>Subtitulo / 33 - Transferencias de Capital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70606669"/>
                  </a:ext>
                </a:extLst>
              </a:tr>
              <a:tr h="0">
                <a:tc>
                  <a:txBody>
                    <a:bodyPr/>
                    <a:lstStyle/>
                    <a:p>
                      <a:pPr>
                        <a:lnSpc>
                          <a:spcPct val="107000"/>
                        </a:lnSpc>
                        <a:spcAft>
                          <a:spcPts val="0"/>
                        </a:spcAft>
                      </a:pPr>
                      <a:r>
                        <a:rPr lang="es-CL" sz="900" b="0" dirty="0">
                          <a:effectLst/>
                        </a:rPr>
                        <a:t>33.01.001 - Riego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1.837.980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1.837.980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7973470"/>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18969708"/>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2791998"/>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168.382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168.382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59092815"/>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3146885"/>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75519029"/>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21335896"/>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68541704"/>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89287850"/>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9931407"/>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2.179.484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2.179.484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100,00%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301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478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787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7485243"/>
                  </a:ext>
                </a:extLst>
              </a:tr>
            </a:tbl>
          </a:graphicData>
        </a:graphic>
      </p:graphicFrame>
      <p:graphicFrame>
        <p:nvGraphicFramePr>
          <p:cNvPr id="8" name="Gráfico 7"/>
          <p:cNvGraphicFramePr/>
          <p:nvPr/>
        </p:nvGraphicFramePr>
        <p:xfrm>
          <a:off x="7255366" y="1594934"/>
          <a:ext cx="1853138" cy="126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7289778" y="3178650"/>
          <a:ext cx="1800201" cy="1257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nvGraphicFramePr>
        <p:xfrm>
          <a:off x="7308303" y="4617646"/>
          <a:ext cx="1800201" cy="1251585"/>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286287" y="1210733"/>
            <a:ext cx="1726850" cy="276999"/>
          </a:xfrm>
          <a:prstGeom prst="rect">
            <a:avLst/>
          </a:prstGeom>
          <a:noFill/>
        </p:spPr>
        <p:txBody>
          <a:bodyPr wrap="square" rtlCol="0">
            <a:spAutoFit/>
          </a:bodyPr>
          <a:lstStyle/>
          <a:p>
            <a:r>
              <a:rPr lang="es-CL" sz="1200" b="1" dirty="0"/>
              <a:t>Atención de Usuarias/os</a:t>
            </a:r>
          </a:p>
        </p:txBody>
      </p:sp>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30743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2996423" y="650052"/>
            <a:ext cx="1494970" cy="3615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Atacama</a:t>
            </a:r>
          </a:p>
        </p:txBody>
      </p:sp>
      <p:pic>
        <p:nvPicPr>
          <p:cNvPr id="4" name="Imagen 3"/>
          <p:cNvPicPr>
            <a:picLocks noChangeAspect="1"/>
          </p:cNvPicPr>
          <p:nvPr/>
        </p:nvPicPr>
        <p:blipFill>
          <a:blip r:embed="rId2"/>
          <a:stretch>
            <a:fillRect/>
          </a:stretch>
        </p:blipFill>
        <p:spPr>
          <a:xfrm>
            <a:off x="6409490" y="45734"/>
            <a:ext cx="2438611" cy="3414056"/>
          </a:xfrm>
          <a:prstGeom prst="rect">
            <a:avLst/>
          </a:prstGeom>
        </p:spPr>
      </p:pic>
      <p:graphicFrame>
        <p:nvGraphicFramePr>
          <p:cNvPr id="7" name="Tabla 6"/>
          <p:cNvGraphicFramePr>
            <a:graphicFrameLocks noGrp="1"/>
          </p:cNvGraphicFramePr>
          <p:nvPr/>
        </p:nvGraphicFramePr>
        <p:xfrm>
          <a:off x="323527" y="3212976"/>
          <a:ext cx="4968552" cy="1897276"/>
        </p:xfrm>
        <a:graphic>
          <a:graphicData uri="http://schemas.openxmlformats.org/drawingml/2006/table">
            <a:tbl>
              <a:tblPr firstRow="1" bandRow="1">
                <a:tableStyleId>{5C22544A-7EE6-4342-B048-85BDC9FD1C3A}</a:tableStyleId>
              </a:tblPr>
              <a:tblGrid>
                <a:gridCol w="2171624">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gridCol w="1276600">
                  <a:extLst>
                    <a:ext uri="{9D8B030D-6E8A-4147-A177-3AD203B41FA5}">
                      <a16:colId xmlns:a16="http://schemas.microsoft.com/office/drawing/2014/main" val="20002"/>
                    </a:ext>
                  </a:extLst>
                </a:gridCol>
              </a:tblGrid>
              <a:tr h="249018">
                <a:tc>
                  <a:txBody>
                    <a:bodyPr/>
                    <a:lstStyle/>
                    <a:p>
                      <a:pPr algn="l"/>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78386">
                <a:tc>
                  <a:txBody>
                    <a:bodyPr/>
                    <a:lstStyle/>
                    <a:p>
                      <a:pPr algn="l"/>
                      <a:r>
                        <a:rPr lang="es-CL" sz="1100" dirty="0"/>
                        <a:t>24 Transferencias</a:t>
                      </a:r>
                      <a:r>
                        <a:rPr lang="es-CL" sz="1100" baseline="0" dirty="0"/>
                        <a:t> corrientes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1.002.625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984.502</a:t>
                      </a:r>
                    </a:p>
                  </a:txBody>
                  <a:tcPr marL="9525" marR="9525" marT="9525" marB="0" anchor="ctr"/>
                </a:tc>
                <a:extLst>
                  <a:ext uri="{0D108BD9-81ED-4DB2-BD59-A6C34878D82A}">
                    <a16:rowId xmlns:a16="http://schemas.microsoft.com/office/drawing/2014/main" val="10001"/>
                  </a:ext>
                </a:extLst>
              </a:tr>
              <a:tr h="249018">
                <a:tc>
                  <a:txBody>
                    <a:bodyPr/>
                    <a:lstStyle/>
                    <a:p>
                      <a:pPr algn="l"/>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412.480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403.194</a:t>
                      </a:r>
                    </a:p>
                  </a:txBody>
                  <a:tcPr marL="9525" marR="9525" marT="9525" marB="0" anchor="ctr"/>
                </a:tc>
                <a:extLst>
                  <a:ext uri="{0D108BD9-81ED-4DB2-BD59-A6C34878D82A}">
                    <a16:rowId xmlns:a16="http://schemas.microsoft.com/office/drawing/2014/main" val="10002"/>
                  </a:ext>
                </a:extLst>
              </a:tr>
              <a:tr h="269843">
                <a:tc>
                  <a:txBody>
                    <a:bodyPr/>
                    <a:lstStyle/>
                    <a:p>
                      <a:pPr algn="l"/>
                      <a:r>
                        <a:rPr lang="es-CL" sz="1100" dirty="0"/>
                        <a:t>33</a:t>
                      </a:r>
                      <a:r>
                        <a:rPr lang="es-CL" sz="1100" baseline="0" dirty="0"/>
                        <a:t> Transferencias de capital</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1.521.518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1.495.456</a:t>
                      </a:r>
                    </a:p>
                  </a:txBody>
                  <a:tcPr marL="9525" marR="9525" marT="9525" marB="0" anchor="ctr"/>
                </a:tc>
                <a:extLst>
                  <a:ext uri="{0D108BD9-81ED-4DB2-BD59-A6C34878D82A}">
                    <a16:rowId xmlns:a16="http://schemas.microsoft.com/office/drawing/2014/main" val="10003"/>
                  </a:ext>
                </a:extLst>
              </a:tr>
              <a:tr h="285904">
                <a:tc>
                  <a:txBody>
                    <a:bodyPr/>
                    <a:lstStyle/>
                    <a:p>
                      <a:pPr algn="l"/>
                      <a:r>
                        <a:rPr lang="es-CL" sz="1100" b="1" dirty="0"/>
                        <a:t>Subtotal</a:t>
                      </a:r>
                      <a:r>
                        <a:rPr lang="es-CL" sz="1100" b="1" baseline="0" dirty="0"/>
                        <a:t> Productos Estratégicos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2.936.623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2.883.151</a:t>
                      </a:r>
                    </a:p>
                  </a:txBody>
                  <a:tcPr marL="9525" marR="9525" marT="9525" marB="0" anchor="ctr"/>
                </a:tc>
                <a:extLst>
                  <a:ext uri="{0D108BD9-81ED-4DB2-BD59-A6C34878D82A}">
                    <a16:rowId xmlns:a16="http://schemas.microsoft.com/office/drawing/2014/main" val="10004"/>
                  </a:ext>
                </a:extLst>
              </a:tr>
              <a:tr h="285903">
                <a:tc>
                  <a:txBody>
                    <a:bodyPr/>
                    <a:lstStyle/>
                    <a:p>
                      <a:pPr algn="l"/>
                      <a:r>
                        <a:rPr lang="es-CL" sz="1100" b="1" dirty="0"/>
                        <a:t>Subtotal</a:t>
                      </a:r>
                      <a:r>
                        <a:rPr lang="es-CL" sz="1100" b="1" baseline="0" dirty="0"/>
                        <a:t> Gestión Interna</a:t>
                      </a:r>
                      <a:endParaRPr lang="es-CL" sz="1100" b="1" dirty="0"/>
                    </a:p>
                  </a:txBody>
                  <a:tcPr/>
                </a:tc>
                <a:tc>
                  <a:txBody>
                    <a:bodyPr/>
                    <a:lstStyle/>
                    <a:p>
                      <a:pPr algn="ctr" fontAlgn="ctr"/>
                      <a:r>
                        <a:rPr lang="en-US" sz="1100" b="0" i="0" u="none" strike="noStrike">
                          <a:solidFill>
                            <a:srgbClr val="000000"/>
                          </a:solidFill>
                          <a:effectLst/>
                          <a:latin typeface="Calibri" panose="020F0502020204030204" pitchFamily="34" charset="0"/>
                        </a:rPr>
                        <a:t>812.877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812.806</a:t>
                      </a:r>
                    </a:p>
                  </a:txBody>
                  <a:tcPr marL="9525" marR="9525" marT="9525" marB="0" anchor="ctr"/>
                </a:tc>
                <a:extLst>
                  <a:ext uri="{0D108BD9-81ED-4DB2-BD59-A6C34878D82A}">
                    <a16:rowId xmlns:a16="http://schemas.microsoft.com/office/drawing/2014/main" val="10005"/>
                  </a:ext>
                </a:extLst>
              </a:tr>
              <a:tr h="254136">
                <a:tc>
                  <a:txBody>
                    <a:bodyPr/>
                    <a:lstStyle/>
                    <a:p>
                      <a:pPr algn="l"/>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3.749.500</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3.695.957</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8" name="Tabla 7"/>
          <p:cNvGraphicFramePr>
            <a:graphicFrameLocks noGrp="1"/>
          </p:cNvGraphicFramePr>
          <p:nvPr/>
        </p:nvGraphicFramePr>
        <p:xfrm>
          <a:off x="323529" y="1364123"/>
          <a:ext cx="4968552" cy="1718535"/>
        </p:xfrm>
        <a:graphic>
          <a:graphicData uri="http://schemas.openxmlformats.org/drawingml/2006/table">
            <a:tbl>
              <a:tblPr firstRow="1" bandRow="1">
                <a:tableStyleId>{5C22544A-7EE6-4342-B048-85BDC9FD1C3A}</a:tableStyleId>
              </a:tblPr>
              <a:tblGrid>
                <a:gridCol w="3663709">
                  <a:extLst>
                    <a:ext uri="{9D8B030D-6E8A-4147-A177-3AD203B41FA5}">
                      <a16:colId xmlns:a16="http://schemas.microsoft.com/office/drawing/2014/main" val="20000"/>
                    </a:ext>
                  </a:extLst>
                </a:gridCol>
                <a:gridCol w="712730">
                  <a:extLst>
                    <a:ext uri="{9D8B030D-6E8A-4147-A177-3AD203B41FA5}">
                      <a16:colId xmlns:a16="http://schemas.microsoft.com/office/drawing/2014/main" val="20001"/>
                    </a:ext>
                  </a:extLst>
                </a:gridCol>
                <a:gridCol w="592113">
                  <a:extLst>
                    <a:ext uri="{9D8B030D-6E8A-4147-A177-3AD203B41FA5}">
                      <a16:colId xmlns:a16="http://schemas.microsoft.com/office/drawing/2014/main" val="20002"/>
                    </a:ext>
                  </a:extLst>
                </a:gridCol>
              </a:tblGrid>
              <a:tr h="263887">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332562">
                <a:tc>
                  <a:txBody>
                    <a:bodyPr/>
                    <a:lstStyle/>
                    <a:p>
                      <a:r>
                        <a:rPr lang="es-CL" sz="1100" dirty="0"/>
                        <a:t>Número usuarias/os</a:t>
                      </a:r>
                      <a:r>
                        <a:rPr lang="es-CL" sz="1100" baseline="0" dirty="0"/>
                        <a:t> total (incluidos Emergencia)</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1.345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89111">
                <a:tc>
                  <a:txBody>
                    <a:bodyPr/>
                    <a:lstStyle/>
                    <a:p>
                      <a:r>
                        <a:rPr lang="es-CL" sz="1100" dirty="0"/>
                        <a:t>Número de</a:t>
                      </a:r>
                      <a:r>
                        <a:rPr lang="es-CL" sz="1100" baseline="0" dirty="0"/>
                        <a:t> usuarias/os pertenecientes a pueblos originarios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306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10002"/>
                  </a:ext>
                </a:extLst>
              </a:tr>
              <a:tr h="292164">
                <a:tc>
                  <a:txBody>
                    <a:bodyPr/>
                    <a:lstStyle/>
                    <a:p>
                      <a:r>
                        <a:rPr lang="es-CL" sz="1100" dirty="0"/>
                        <a:t>Número total de usuarias</a:t>
                      </a:r>
                    </a:p>
                  </a:txBody>
                  <a:tcPr/>
                </a:tc>
                <a:tc>
                  <a:txBody>
                    <a:bodyPr/>
                    <a:lstStyle/>
                    <a:p>
                      <a:pPr algn="ctr" fontAlgn="ctr"/>
                      <a:r>
                        <a:rPr lang="en-US" sz="1100" b="0" i="0" u="none" strike="noStrike">
                          <a:solidFill>
                            <a:srgbClr val="000000"/>
                          </a:solidFill>
                          <a:effectLst/>
                          <a:latin typeface="Calibri" panose="020F0502020204030204" pitchFamily="34" charset="0"/>
                        </a:rPr>
                        <a:t>638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10003"/>
                  </a:ext>
                </a:extLst>
              </a:tr>
              <a:tr h="281731">
                <a:tc>
                  <a:txBody>
                    <a:bodyPr/>
                    <a:lstStyle/>
                    <a:p>
                      <a:r>
                        <a:rPr lang="es-CL" sz="1100" dirty="0"/>
                        <a:t>Número total de usuarias/os jóvenes </a:t>
                      </a:r>
                    </a:p>
                  </a:txBody>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004"/>
                  </a:ext>
                </a:extLst>
              </a:tr>
              <a:tr h="245383">
                <a:tc>
                  <a:txBody>
                    <a:bodyPr/>
                    <a:lstStyle/>
                    <a:p>
                      <a:r>
                        <a:rPr lang="es-CL" sz="1100" dirty="0"/>
                        <a:t>Promedio de edad</a:t>
                      </a:r>
                    </a:p>
                  </a:txBody>
                  <a:tcPr/>
                </a:tc>
                <a:tc gridSpan="2">
                  <a:txBody>
                    <a:bodyPr/>
                    <a:lstStyle/>
                    <a:p>
                      <a:pPr algn="ctr"/>
                      <a:r>
                        <a:rPr lang="es-CL" sz="1100" dirty="0"/>
                        <a:t>62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pic>
        <p:nvPicPr>
          <p:cNvPr id="10" name="Picture 3"/>
          <p:cNvPicPr>
            <a:picLocks noChangeAspect="1" noChangeArrowheads="1"/>
          </p:cNvPicPr>
          <p:nvPr/>
        </p:nvPicPr>
        <p:blipFill>
          <a:blip r:embed="rId3" cstate="print"/>
          <a:srcRect/>
          <a:stretch>
            <a:fillRect/>
          </a:stretch>
        </p:blipFill>
        <p:spPr bwMode="auto">
          <a:xfrm>
            <a:off x="5687720" y="716026"/>
            <a:ext cx="1172197" cy="660836"/>
          </a:xfrm>
          <a:prstGeom prst="rect">
            <a:avLst/>
          </a:prstGeom>
          <a:noFill/>
          <a:ln w="9525">
            <a:noFill/>
            <a:miter lim="800000"/>
            <a:headEnd/>
            <a:tailEnd/>
          </a:ln>
        </p:spPr>
      </p:pic>
      <p:graphicFrame>
        <p:nvGraphicFramePr>
          <p:cNvPr id="11" name="Tabla 10"/>
          <p:cNvGraphicFramePr>
            <a:graphicFrameLocks noGrp="1"/>
          </p:cNvGraphicFramePr>
          <p:nvPr/>
        </p:nvGraphicFramePr>
        <p:xfrm>
          <a:off x="323527" y="5301196"/>
          <a:ext cx="4968552" cy="800299"/>
        </p:xfrm>
        <a:graphic>
          <a:graphicData uri="http://schemas.openxmlformats.org/drawingml/2006/table">
            <a:tbl>
              <a:tblPr/>
              <a:tblGrid>
                <a:gridCol w="945739">
                  <a:extLst>
                    <a:ext uri="{9D8B030D-6E8A-4147-A177-3AD203B41FA5}">
                      <a16:colId xmlns:a16="http://schemas.microsoft.com/office/drawing/2014/main" val="20000"/>
                    </a:ext>
                  </a:extLst>
                </a:gridCol>
                <a:gridCol w="4022813">
                  <a:extLst>
                    <a:ext uri="{9D8B030D-6E8A-4147-A177-3AD203B41FA5}">
                      <a16:colId xmlns:a16="http://schemas.microsoft.com/office/drawing/2014/main" val="20001"/>
                    </a:ext>
                  </a:extLst>
                </a:gridCol>
              </a:tblGrid>
              <a:tr h="80029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Tomate, Olivo, Uva de mesa, Paltos, Caprinos-leche, Olivos-mesa, Ají, Alfalfa, Uva pisquera, Caprinos, Gallinas, Naranjo, Nogales, Sandía, Lechuga, Durazno, Zapallo italiano, Olivos-aceite, Pimentón, Apicultura, Mango, Limones, Melón, Membrillo, Cebolla; estos representan el 92% de los recursos monetarios entregados y el 91%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3" name="Gráfico 12"/>
          <p:cNvGraphicFramePr>
            <a:graphicFrameLocks/>
          </p:cNvGraphicFramePr>
          <p:nvPr/>
        </p:nvGraphicFramePr>
        <p:xfrm>
          <a:off x="6517986" y="4731195"/>
          <a:ext cx="1970181" cy="1370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a 13"/>
          <p:cNvGraphicFramePr>
            <a:graphicFrameLocks noGrp="1"/>
          </p:cNvGraphicFramePr>
          <p:nvPr/>
        </p:nvGraphicFramePr>
        <p:xfrm>
          <a:off x="6149193" y="3733091"/>
          <a:ext cx="2338974" cy="531495"/>
        </p:xfrm>
        <a:graphic>
          <a:graphicData uri="http://schemas.openxmlformats.org/drawingml/2006/table">
            <a:tbl>
              <a:tblPr>
                <a:tableStyleId>{16D9F66E-5EB9-4882-86FB-DCBF35E3C3E4}</a:tableStyleId>
              </a:tblPr>
              <a:tblGrid>
                <a:gridCol w="1145092">
                  <a:extLst>
                    <a:ext uri="{9D8B030D-6E8A-4147-A177-3AD203B41FA5}">
                      <a16:colId xmlns:a16="http://schemas.microsoft.com/office/drawing/2014/main" val="20000"/>
                    </a:ext>
                  </a:extLst>
                </a:gridCol>
                <a:gridCol w="1193882">
                  <a:extLst>
                    <a:ext uri="{9D8B030D-6E8A-4147-A177-3AD203B41FA5}">
                      <a16:colId xmlns:a16="http://schemas.microsoft.com/office/drawing/2014/main" val="20001"/>
                    </a:ext>
                  </a:extLst>
                </a:gridCol>
              </a:tblGrid>
              <a:tr h="160324">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160324">
                <a:tc rowSpan="2">
                  <a:txBody>
                    <a:bodyPr/>
                    <a:lstStyle/>
                    <a:p>
                      <a:pPr algn="l" fontAlgn="ctr"/>
                      <a:r>
                        <a:rPr lang="es-CL" sz="1100" u="none" strike="noStrike" dirty="0">
                          <a:effectLst/>
                        </a:rPr>
                        <a:t>Atacama</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Copiapó</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60324">
                <a:tc vMerge="1">
                  <a:txBody>
                    <a:bodyPr/>
                    <a:lstStyle/>
                    <a:p>
                      <a:endParaRPr lang="es-CL"/>
                    </a:p>
                  </a:txBody>
                  <a:tcPr/>
                </a:tc>
                <a:tc>
                  <a:txBody>
                    <a:bodyPr/>
                    <a:lstStyle/>
                    <a:p>
                      <a:pPr algn="l" fontAlgn="b"/>
                      <a:r>
                        <a:rPr lang="es-CL" sz="1100" u="none" strike="noStrike" dirty="0">
                          <a:effectLst/>
                        </a:rPr>
                        <a:t> Vallenar</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
        <p:nvSpPr>
          <p:cNvPr id="12" name="CuadroTexto 11"/>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5" name="Título 2"/>
          <p:cNvSpPr txBox="1">
            <a:spLocks/>
          </p:cNvSpPr>
          <p:nvPr/>
        </p:nvSpPr>
        <p:spPr>
          <a:xfrm>
            <a:off x="2267744" y="28615"/>
            <a:ext cx="2952328" cy="915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pPr>
            <a:r>
              <a:rPr lang="es-CL" sz="2800">
                <a:solidFill>
                  <a:srgbClr val="333333"/>
                </a:solidFill>
                <a:latin typeface="+mn-lt"/>
                <a:ea typeface="+mn-ea"/>
                <a:cs typeface="+mn-cs"/>
              </a:rPr>
              <a:t>INDAP en regiones  </a:t>
            </a:r>
            <a:endParaRPr lang="es-CL" sz="2800" dirty="0">
              <a:solidFill>
                <a:srgbClr val="333333"/>
              </a:solidFill>
              <a:latin typeface="+mn-lt"/>
              <a:ea typeface="+mn-ea"/>
              <a:cs typeface="+mn-cs"/>
            </a:endParaRPr>
          </a:p>
        </p:txBody>
      </p:sp>
      <p:sp>
        <p:nvSpPr>
          <p:cNvPr id="16" name="CuadroTexto 15"/>
          <p:cNvSpPr txBox="1"/>
          <p:nvPr/>
        </p:nvSpPr>
        <p:spPr>
          <a:xfrm>
            <a:off x="6639651" y="4454196"/>
            <a:ext cx="1726850" cy="276999"/>
          </a:xfrm>
          <a:prstGeom prst="rect">
            <a:avLst/>
          </a:prstGeom>
          <a:noFill/>
        </p:spPr>
        <p:txBody>
          <a:bodyPr wrap="square" rtlCol="0">
            <a:spAutoFit/>
          </a:bodyPr>
          <a:lstStyle/>
          <a:p>
            <a:r>
              <a:rPr lang="es-CL" sz="1200" b="1" dirty="0"/>
              <a:t>Atención de Usuarias/os</a:t>
            </a:r>
          </a:p>
        </p:txBody>
      </p:sp>
      <p:grpSp>
        <p:nvGrpSpPr>
          <p:cNvPr id="17" name="Grupo 16"/>
          <p:cNvGrpSpPr/>
          <p:nvPr/>
        </p:nvGrpSpPr>
        <p:grpSpPr>
          <a:xfrm>
            <a:off x="109303" y="188640"/>
            <a:ext cx="8926945" cy="6383790"/>
            <a:chOff x="109303" y="776216"/>
            <a:chExt cx="8926945" cy="5087725"/>
          </a:xfrm>
        </p:grpSpPr>
        <p:pic>
          <p:nvPicPr>
            <p:cNvPr id="18"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9"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20"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964494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635896" y="261082"/>
            <a:ext cx="1584176" cy="478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Atacama</a:t>
            </a:r>
          </a:p>
        </p:txBody>
      </p:sp>
      <p:graphicFrame>
        <p:nvGraphicFramePr>
          <p:cNvPr id="5" name="Tabla 4"/>
          <p:cNvGraphicFramePr>
            <a:graphicFrameLocks noGrp="1"/>
          </p:cNvGraphicFramePr>
          <p:nvPr/>
        </p:nvGraphicFramePr>
        <p:xfrm>
          <a:off x="971600" y="855679"/>
          <a:ext cx="6336706" cy="2233873"/>
        </p:xfrm>
        <a:graphic>
          <a:graphicData uri="http://schemas.openxmlformats.org/drawingml/2006/table">
            <a:tbl>
              <a:tblPr firstRow="1" firstCol="1" bandRow="1">
                <a:tableStyleId>{5C22544A-7EE6-4342-B048-85BDC9FD1C3A}</a:tableStyleId>
              </a:tblPr>
              <a:tblGrid>
                <a:gridCol w="2584955">
                  <a:extLst>
                    <a:ext uri="{9D8B030D-6E8A-4147-A177-3AD203B41FA5}">
                      <a16:colId xmlns:a16="http://schemas.microsoft.com/office/drawing/2014/main" val="3890300504"/>
                    </a:ext>
                  </a:extLst>
                </a:gridCol>
                <a:gridCol w="721067">
                  <a:extLst>
                    <a:ext uri="{9D8B030D-6E8A-4147-A177-3AD203B41FA5}">
                      <a16:colId xmlns:a16="http://schemas.microsoft.com/office/drawing/2014/main" val="3597293584"/>
                    </a:ext>
                  </a:extLst>
                </a:gridCol>
                <a:gridCol w="643324">
                  <a:extLst>
                    <a:ext uri="{9D8B030D-6E8A-4147-A177-3AD203B41FA5}">
                      <a16:colId xmlns:a16="http://schemas.microsoft.com/office/drawing/2014/main" val="4263298986"/>
                    </a:ext>
                  </a:extLst>
                </a:gridCol>
                <a:gridCol w="550680">
                  <a:extLst>
                    <a:ext uri="{9D8B030D-6E8A-4147-A177-3AD203B41FA5}">
                      <a16:colId xmlns:a16="http://schemas.microsoft.com/office/drawing/2014/main" val="3641235158"/>
                    </a:ext>
                  </a:extLst>
                </a:gridCol>
                <a:gridCol w="459332">
                  <a:extLst>
                    <a:ext uri="{9D8B030D-6E8A-4147-A177-3AD203B41FA5}">
                      <a16:colId xmlns:a16="http://schemas.microsoft.com/office/drawing/2014/main" val="1632485213"/>
                    </a:ext>
                  </a:extLst>
                </a:gridCol>
                <a:gridCol w="513250">
                  <a:extLst>
                    <a:ext uri="{9D8B030D-6E8A-4147-A177-3AD203B41FA5}">
                      <a16:colId xmlns:a16="http://schemas.microsoft.com/office/drawing/2014/main" val="2817294054"/>
                    </a:ext>
                  </a:extLst>
                </a:gridCol>
                <a:gridCol w="504056">
                  <a:extLst>
                    <a:ext uri="{9D8B030D-6E8A-4147-A177-3AD203B41FA5}">
                      <a16:colId xmlns:a16="http://schemas.microsoft.com/office/drawing/2014/main" val="2763080615"/>
                    </a:ext>
                  </a:extLst>
                </a:gridCol>
                <a:gridCol w="360042">
                  <a:extLst>
                    <a:ext uri="{9D8B030D-6E8A-4147-A177-3AD203B41FA5}">
                      <a16:colId xmlns:a16="http://schemas.microsoft.com/office/drawing/2014/main" val="2886007433"/>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4992196"/>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820529506"/>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3932444"/>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228.960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220.261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90802932"/>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29824937"/>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14.643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19995829"/>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136.664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33059418"/>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338.192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334.518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75232966"/>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8398034"/>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45.478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42.462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88712399"/>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02705036"/>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84471282"/>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796643"/>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1.002.625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984.502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679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595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1.275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7036378"/>
                  </a:ext>
                </a:extLst>
              </a:tr>
            </a:tbl>
          </a:graphicData>
        </a:graphic>
      </p:graphicFrame>
      <p:graphicFrame>
        <p:nvGraphicFramePr>
          <p:cNvPr id="6" name="Tabla 5"/>
          <p:cNvGraphicFramePr>
            <a:graphicFrameLocks noGrp="1"/>
          </p:cNvGraphicFramePr>
          <p:nvPr/>
        </p:nvGraphicFramePr>
        <p:xfrm>
          <a:off x="971600" y="3221805"/>
          <a:ext cx="6327020" cy="1027242"/>
        </p:xfrm>
        <a:graphic>
          <a:graphicData uri="http://schemas.openxmlformats.org/drawingml/2006/table">
            <a:tbl>
              <a:tblPr firstRow="1" firstCol="1" bandRow="1">
                <a:tableStyleId>{5C22544A-7EE6-4342-B048-85BDC9FD1C3A}</a:tableStyleId>
              </a:tblPr>
              <a:tblGrid>
                <a:gridCol w="2592288">
                  <a:extLst>
                    <a:ext uri="{9D8B030D-6E8A-4147-A177-3AD203B41FA5}">
                      <a16:colId xmlns:a16="http://schemas.microsoft.com/office/drawing/2014/main" val="1071450416"/>
                    </a:ext>
                  </a:extLst>
                </a:gridCol>
                <a:gridCol w="720080">
                  <a:extLst>
                    <a:ext uri="{9D8B030D-6E8A-4147-A177-3AD203B41FA5}">
                      <a16:colId xmlns:a16="http://schemas.microsoft.com/office/drawing/2014/main" val="2200959745"/>
                    </a:ext>
                  </a:extLst>
                </a:gridCol>
                <a:gridCol w="648072">
                  <a:extLst>
                    <a:ext uri="{9D8B030D-6E8A-4147-A177-3AD203B41FA5}">
                      <a16:colId xmlns:a16="http://schemas.microsoft.com/office/drawing/2014/main" val="1366021216"/>
                    </a:ext>
                  </a:extLst>
                </a:gridCol>
                <a:gridCol w="504056">
                  <a:extLst>
                    <a:ext uri="{9D8B030D-6E8A-4147-A177-3AD203B41FA5}">
                      <a16:colId xmlns:a16="http://schemas.microsoft.com/office/drawing/2014/main" val="237268766"/>
                    </a:ext>
                  </a:extLst>
                </a:gridCol>
                <a:gridCol w="504056">
                  <a:extLst>
                    <a:ext uri="{9D8B030D-6E8A-4147-A177-3AD203B41FA5}">
                      <a16:colId xmlns:a16="http://schemas.microsoft.com/office/drawing/2014/main" val="2239249619"/>
                    </a:ext>
                  </a:extLst>
                </a:gridCol>
                <a:gridCol w="504056">
                  <a:extLst>
                    <a:ext uri="{9D8B030D-6E8A-4147-A177-3AD203B41FA5}">
                      <a16:colId xmlns:a16="http://schemas.microsoft.com/office/drawing/2014/main" val="3357232545"/>
                    </a:ext>
                  </a:extLst>
                </a:gridCol>
                <a:gridCol w="504056">
                  <a:extLst>
                    <a:ext uri="{9D8B030D-6E8A-4147-A177-3AD203B41FA5}">
                      <a16:colId xmlns:a16="http://schemas.microsoft.com/office/drawing/2014/main" val="1331430419"/>
                    </a:ext>
                  </a:extLst>
                </a:gridCol>
                <a:gridCol w="350356">
                  <a:extLst>
                    <a:ext uri="{9D8B030D-6E8A-4147-A177-3AD203B41FA5}">
                      <a16:colId xmlns:a16="http://schemas.microsoft.com/office/drawing/2014/main" val="2179746605"/>
                    </a:ext>
                  </a:extLst>
                </a:gridCol>
              </a:tblGrid>
              <a:tr h="0">
                <a:tc>
                  <a:txBody>
                    <a:bodyPr/>
                    <a:lstStyle/>
                    <a:p>
                      <a:pPr algn="ctr">
                        <a:lnSpc>
                          <a:spcPct val="107000"/>
                        </a:lnSpc>
                        <a:spcAft>
                          <a:spcPts val="0"/>
                        </a:spcAft>
                      </a:pPr>
                      <a:r>
                        <a:rPr lang="es-CL" sz="1000" b="1" dirty="0">
                          <a:effectLst/>
                        </a:rPr>
                        <a:t>Subtitulo / 32 - Créditos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9741045"/>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284.221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284.081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67274855"/>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128.259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92,87%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1432663"/>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4511588"/>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899868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412.480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403.194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97,75%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148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236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26365017"/>
                  </a:ext>
                </a:extLst>
              </a:tr>
            </a:tbl>
          </a:graphicData>
        </a:graphic>
      </p:graphicFrame>
      <p:graphicFrame>
        <p:nvGraphicFramePr>
          <p:cNvPr id="8" name="Tabla 7"/>
          <p:cNvGraphicFramePr>
            <a:graphicFrameLocks noGrp="1"/>
          </p:cNvGraphicFramePr>
          <p:nvPr/>
        </p:nvGraphicFramePr>
        <p:xfrm>
          <a:off x="984558" y="4391483"/>
          <a:ext cx="6301104" cy="1907736"/>
        </p:xfrm>
        <a:graphic>
          <a:graphicData uri="http://schemas.openxmlformats.org/drawingml/2006/table">
            <a:tbl>
              <a:tblPr firstRow="1" firstCol="1" bandRow="1">
                <a:tableStyleId>{5C22544A-7EE6-4342-B048-85BDC9FD1C3A}</a:tableStyleId>
              </a:tblPr>
              <a:tblGrid>
                <a:gridCol w="2559985">
                  <a:extLst>
                    <a:ext uri="{9D8B030D-6E8A-4147-A177-3AD203B41FA5}">
                      <a16:colId xmlns:a16="http://schemas.microsoft.com/office/drawing/2014/main" val="721910353"/>
                    </a:ext>
                  </a:extLst>
                </a:gridCol>
                <a:gridCol w="780554">
                  <a:extLst>
                    <a:ext uri="{9D8B030D-6E8A-4147-A177-3AD203B41FA5}">
                      <a16:colId xmlns:a16="http://schemas.microsoft.com/office/drawing/2014/main" val="2969254694"/>
                    </a:ext>
                  </a:extLst>
                </a:gridCol>
                <a:gridCol w="585415">
                  <a:extLst>
                    <a:ext uri="{9D8B030D-6E8A-4147-A177-3AD203B41FA5}">
                      <a16:colId xmlns:a16="http://schemas.microsoft.com/office/drawing/2014/main" val="3315411115"/>
                    </a:ext>
                  </a:extLst>
                </a:gridCol>
                <a:gridCol w="535181">
                  <a:extLst>
                    <a:ext uri="{9D8B030D-6E8A-4147-A177-3AD203B41FA5}">
                      <a16:colId xmlns:a16="http://schemas.microsoft.com/office/drawing/2014/main" val="3748593855"/>
                    </a:ext>
                  </a:extLst>
                </a:gridCol>
                <a:gridCol w="432782">
                  <a:extLst>
                    <a:ext uri="{9D8B030D-6E8A-4147-A177-3AD203B41FA5}">
                      <a16:colId xmlns:a16="http://schemas.microsoft.com/office/drawing/2014/main" val="907115061"/>
                    </a:ext>
                  </a:extLst>
                </a:gridCol>
                <a:gridCol w="432139">
                  <a:extLst>
                    <a:ext uri="{9D8B030D-6E8A-4147-A177-3AD203B41FA5}">
                      <a16:colId xmlns:a16="http://schemas.microsoft.com/office/drawing/2014/main" val="1363843919"/>
                    </a:ext>
                  </a:extLst>
                </a:gridCol>
                <a:gridCol w="461119">
                  <a:extLst>
                    <a:ext uri="{9D8B030D-6E8A-4147-A177-3AD203B41FA5}">
                      <a16:colId xmlns:a16="http://schemas.microsoft.com/office/drawing/2014/main" val="3100329526"/>
                    </a:ext>
                  </a:extLst>
                </a:gridCol>
                <a:gridCol w="513929">
                  <a:extLst>
                    <a:ext uri="{9D8B030D-6E8A-4147-A177-3AD203B41FA5}">
                      <a16:colId xmlns:a16="http://schemas.microsoft.com/office/drawing/2014/main" val="2714426335"/>
                    </a:ext>
                  </a:extLst>
                </a:gridCol>
              </a:tblGrid>
              <a:tr h="0">
                <a:tc>
                  <a:txBody>
                    <a:bodyPr/>
                    <a:lstStyle/>
                    <a:p>
                      <a:pPr algn="ctr">
                        <a:lnSpc>
                          <a:spcPct val="107000"/>
                        </a:lnSpc>
                        <a:spcAft>
                          <a:spcPts val="0"/>
                        </a:spcAft>
                      </a:pPr>
                      <a:r>
                        <a:rPr lang="es-CL" sz="1000" b="1" dirty="0">
                          <a:effectLst/>
                        </a:rPr>
                        <a:t>Subtitulo / 33 - Transferencias de Capital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00357573"/>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1.068.076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1.042.211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30253147"/>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24503816"/>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244.447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244.447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76798525"/>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30937125"/>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34043724"/>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6486986"/>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8091306"/>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1356892"/>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6375681"/>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109.401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0662582"/>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1.521.518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1.495.456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98,29%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493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3419063"/>
                  </a:ext>
                </a:extLst>
              </a:tr>
            </a:tbl>
          </a:graphicData>
        </a:graphic>
      </p:graphicFrame>
      <p:graphicFrame>
        <p:nvGraphicFramePr>
          <p:cNvPr id="9" name="Gráfico 8"/>
          <p:cNvGraphicFramePr/>
          <p:nvPr/>
        </p:nvGraphicFramePr>
        <p:xfrm>
          <a:off x="7326104" y="1372556"/>
          <a:ext cx="1782400" cy="1257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7298621" y="3089552"/>
          <a:ext cx="1809884" cy="1254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nvGraphicFramePr>
        <p:xfrm>
          <a:off x="7308306" y="4585716"/>
          <a:ext cx="1800198" cy="1255395"/>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7326104" y="1001251"/>
            <a:ext cx="1726850" cy="276999"/>
          </a:xfrm>
          <a:prstGeom prst="rect">
            <a:avLst/>
          </a:prstGeom>
          <a:noFill/>
        </p:spPr>
        <p:txBody>
          <a:bodyPr wrap="square" rtlCol="0">
            <a:spAutoFit/>
          </a:bodyPr>
          <a:lstStyle/>
          <a:p>
            <a:r>
              <a:rPr lang="es-CL" sz="1200" b="1" dirty="0"/>
              <a:t>Atención de Usuarias/os</a:t>
            </a:r>
          </a:p>
        </p:txBody>
      </p:sp>
      <p:sp>
        <p:nvSpPr>
          <p:cNvPr id="13" name="CuadroTexto 12"/>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4" name="Grupo 13"/>
          <p:cNvGrpSpPr/>
          <p:nvPr/>
        </p:nvGrpSpPr>
        <p:grpSpPr>
          <a:xfrm>
            <a:off x="109303" y="188640"/>
            <a:ext cx="8926945" cy="6383790"/>
            <a:chOff x="109303" y="776216"/>
            <a:chExt cx="8926945" cy="5087725"/>
          </a:xfrm>
        </p:grpSpPr>
        <p:pic>
          <p:nvPicPr>
            <p:cNvPr id="15"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6"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7"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8490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08164" y="0"/>
            <a:ext cx="1835055" cy="3450635"/>
          </a:xfrm>
          <a:prstGeom prst="rect">
            <a:avLst/>
          </a:prstGeom>
        </p:spPr>
      </p:pic>
      <p:sp>
        <p:nvSpPr>
          <p:cNvPr id="4" name="Marcador de contenido 3"/>
          <p:cNvSpPr txBox="1">
            <a:spLocks/>
          </p:cNvSpPr>
          <p:nvPr/>
        </p:nvSpPr>
        <p:spPr>
          <a:xfrm>
            <a:off x="2699792" y="602247"/>
            <a:ext cx="1800391" cy="40864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     Coquimbo</a:t>
            </a:r>
            <a:r>
              <a:rPr lang="es-CL" dirty="0"/>
              <a:t> </a:t>
            </a:r>
          </a:p>
        </p:txBody>
      </p:sp>
      <p:graphicFrame>
        <p:nvGraphicFramePr>
          <p:cNvPr id="9" name="Tabla 8"/>
          <p:cNvGraphicFramePr>
            <a:graphicFrameLocks noGrp="1"/>
          </p:cNvGraphicFramePr>
          <p:nvPr/>
        </p:nvGraphicFramePr>
        <p:xfrm>
          <a:off x="270153" y="3207375"/>
          <a:ext cx="5093840" cy="1844045"/>
        </p:xfrm>
        <a:graphic>
          <a:graphicData uri="http://schemas.openxmlformats.org/drawingml/2006/table">
            <a:tbl>
              <a:tblPr firstRow="1" bandRow="1">
                <a:tableStyleId>{5C22544A-7EE6-4342-B048-85BDC9FD1C3A}</a:tableStyleId>
              </a:tblPr>
              <a:tblGrid>
                <a:gridCol w="2045659">
                  <a:extLst>
                    <a:ext uri="{9D8B030D-6E8A-4147-A177-3AD203B41FA5}">
                      <a16:colId xmlns:a16="http://schemas.microsoft.com/office/drawing/2014/main" val="20000"/>
                    </a:ext>
                  </a:extLst>
                </a:gridCol>
                <a:gridCol w="1545125">
                  <a:extLst>
                    <a:ext uri="{9D8B030D-6E8A-4147-A177-3AD203B41FA5}">
                      <a16:colId xmlns:a16="http://schemas.microsoft.com/office/drawing/2014/main" val="20001"/>
                    </a:ext>
                  </a:extLst>
                </a:gridCol>
                <a:gridCol w="1503056">
                  <a:extLst>
                    <a:ext uri="{9D8B030D-6E8A-4147-A177-3AD203B41FA5}">
                      <a16:colId xmlns:a16="http://schemas.microsoft.com/office/drawing/2014/main" val="20002"/>
                    </a:ext>
                  </a:extLst>
                </a:gridCol>
              </a:tblGrid>
              <a:tr h="262356">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70491">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4.332.471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4.261.328</a:t>
                      </a:r>
                    </a:p>
                  </a:txBody>
                  <a:tcPr marL="9525" marR="9525" marT="9525" marB="0" anchor="ctr"/>
                </a:tc>
                <a:extLst>
                  <a:ext uri="{0D108BD9-81ED-4DB2-BD59-A6C34878D82A}">
                    <a16:rowId xmlns:a16="http://schemas.microsoft.com/office/drawing/2014/main" val="10001"/>
                  </a:ext>
                </a:extLst>
              </a:tr>
              <a:tr h="244656">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2.043.213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2.030.661</a:t>
                      </a:r>
                    </a:p>
                  </a:txBody>
                  <a:tcPr marL="9525" marR="9525" marT="9525" marB="0" anchor="ctr"/>
                </a:tc>
                <a:extLst>
                  <a:ext uri="{0D108BD9-81ED-4DB2-BD59-A6C34878D82A}">
                    <a16:rowId xmlns:a16="http://schemas.microsoft.com/office/drawing/2014/main" val="10002"/>
                  </a:ext>
                </a:extLst>
              </a:tr>
              <a:tr h="260087">
                <a:tc>
                  <a:txBody>
                    <a:bodyPr/>
                    <a:lstStyle/>
                    <a:p>
                      <a:r>
                        <a:rPr lang="es-CL" sz="1100" dirty="0"/>
                        <a:t>33 Transferencias de capital</a:t>
                      </a:r>
                    </a:p>
                  </a:txBody>
                  <a:tcPr/>
                </a:tc>
                <a:tc>
                  <a:txBody>
                    <a:bodyPr/>
                    <a:lstStyle/>
                    <a:p>
                      <a:pPr algn="ctr" fontAlgn="ctr"/>
                      <a:r>
                        <a:rPr lang="en-US" sz="1100" b="0" i="0" u="none" strike="noStrike">
                          <a:solidFill>
                            <a:srgbClr val="000000"/>
                          </a:solidFill>
                          <a:effectLst/>
                          <a:latin typeface="Calibri" panose="020F0502020204030204" pitchFamily="34" charset="0"/>
                        </a:rPr>
                        <a:t>4.842.760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4.826.278</a:t>
                      </a:r>
                    </a:p>
                  </a:txBody>
                  <a:tcPr marL="9525" marR="9525" marT="9525" marB="0" anchor="ctr"/>
                </a:tc>
                <a:extLst>
                  <a:ext uri="{0D108BD9-81ED-4DB2-BD59-A6C34878D82A}">
                    <a16:rowId xmlns:a16="http://schemas.microsoft.com/office/drawing/2014/main" val="10003"/>
                  </a:ext>
                </a:extLst>
              </a:tr>
              <a:tr h="273871">
                <a:tc>
                  <a:txBody>
                    <a:bodyPr/>
                    <a:lstStyle/>
                    <a:p>
                      <a:r>
                        <a:rPr lang="es-CL" sz="1100" b="1" dirty="0"/>
                        <a:t>Subtotal</a:t>
                      </a:r>
                      <a:r>
                        <a:rPr lang="es-CL" sz="1100" b="1" baseline="0" dirty="0"/>
                        <a:t> Productos Estratégicos</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11.218.443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11.118.267</a:t>
                      </a:r>
                    </a:p>
                  </a:txBody>
                  <a:tcPr marL="9525" marR="9525" marT="9525" marB="0" anchor="ctr"/>
                </a:tc>
                <a:extLst>
                  <a:ext uri="{0D108BD9-81ED-4DB2-BD59-A6C34878D82A}">
                    <a16:rowId xmlns:a16="http://schemas.microsoft.com/office/drawing/2014/main" val="10004"/>
                  </a:ext>
                </a:extLst>
              </a:tr>
              <a:tr h="249685">
                <a:tc>
                  <a:txBody>
                    <a:bodyPr/>
                    <a:lstStyle/>
                    <a:p>
                      <a:r>
                        <a:rPr lang="es-CL" sz="1100" b="1" dirty="0"/>
                        <a:t>Subtotal</a:t>
                      </a:r>
                      <a:r>
                        <a:rPr lang="es-CL" sz="1100" b="1" baseline="0" dirty="0"/>
                        <a:t> Gestión Interna </a:t>
                      </a:r>
                      <a:endParaRPr lang="es-CL" sz="1100" b="1" dirty="0"/>
                    </a:p>
                  </a:txBody>
                  <a:tcPr/>
                </a:tc>
                <a:tc>
                  <a:txBody>
                    <a:bodyPr/>
                    <a:lstStyle/>
                    <a:p>
                      <a:pPr algn="ctr" fontAlgn="ctr"/>
                      <a:r>
                        <a:rPr lang="en-US" sz="1100" b="0" i="0" u="none" strike="noStrike">
                          <a:solidFill>
                            <a:srgbClr val="000000"/>
                          </a:solidFill>
                          <a:effectLst/>
                          <a:latin typeface="Calibri" panose="020F0502020204030204" pitchFamily="34" charset="0"/>
                        </a:rPr>
                        <a:t>2.982.051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2.982.020</a:t>
                      </a:r>
                    </a:p>
                  </a:txBody>
                  <a:tcPr marL="9525" marR="9525" marT="9525" marB="0" anchor="ctr"/>
                </a:tc>
                <a:extLst>
                  <a:ext uri="{0D108BD9-81ED-4DB2-BD59-A6C34878D82A}">
                    <a16:rowId xmlns:a16="http://schemas.microsoft.com/office/drawing/2014/main" val="10005"/>
                  </a:ext>
                </a:extLst>
              </a:tr>
              <a:tr h="244656">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14.200.494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14.100.287</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10" name="Tabla 9"/>
          <p:cNvGraphicFramePr>
            <a:graphicFrameLocks noGrp="1"/>
          </p:cNvGraphicFramePr>
          <p:nvPr/>
        </p:nvGraphicFramePr>
        <p:xfrm>
          <a:off x="270248" y="1412764"/>
          <a:ext cx="5093745" cy="1650685"/>
        </p:xfrm>
        <a:graphic>
          <a:graphicData uri="http://schemas.openxmlformats.org/drawingml/2006/table">
            <a:tbl>
              <a:tblPr firstRow="1" bandRow="1">
                <a:tableStyleId>{5C22544A-7EE6-4342-B048-85BDC9FD1C3A}</a:tableStyleId>
              </a:tblPr>
              <a:tblGrid>
                <a:gridCol w="3685073">
                  <a:extLst>
                    <a:ext uri="{9D8B030D-6E8A-4147-A177-3AD203B41FA5}">
                      <a16:colId xmlns:a16="http://schemas.microsoft.com/office/drawing/2014/main" val="20000"/>
                    </a:ext>
                  </a:extLst>
                </a:gridCol>
                <a:gridCol w="705066">
                  <a:extLst>
                    <a:ext uri="{9D8B030D-6E8A-4147-A177-3AD203B41FA5}">
                      <a16:colId xmlns:a16="http://schemas.microsoft.com/office/drawing/2014/main" val="20001"/>
                    </a:ext>
                  </a:extLst>
                </a:gridCol>
                <a:gridCol w="703606">
                  <a:extLst>
                    <a:ext uri="{9D8B030D-6E8A-4147-A177-3AD203B41FA5}">
                      <a16:colId xmlns:a16="http://schemas.microsoft.com/office/drawing/2014/main" val="20002"/>
                    </a:ext>
                  </a:extLst>
                </a:gridCol>
              </a:tblGrid>
              <a:tr h="287641">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75699">
                <a:tc>
                  <a:txBody>
                    <a:bodyPr/>
                    <a:lstStyle/>
                    <a:p>
                      <a:r>
                        <a:rPr lang="es-CL" sz="1100" dirty="0"/>
                        <a:t>Número de usuarias/os</a:t>
                      </a:r>
                      <a:r>
                        <a:rPr lang="es-CL" sz="1100" baseline="0" dirty="0"/>
                        <a:t> total (incluidos Emergencia)</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9.084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88840">
                <a:tc>
                  <a:txBody>
                    <a:bodyPr/>
                    <a:lstStyle/>
                    <a:p>
                      <a:r>
                        <a:rPr lang="es-CL" sz="1100" dirty="0"/>
                        <a:t>Número de usuarias/os pertenecientes a pueblos originarios</a:t>
                      </a:r>
                    </a:p>
                  </a:txBody>
                  <a:tcPr>
                    <a:solidFill>
                      <a:srgbClr val="E9EDF4"/>
                    </a:solidFill>
                  </a:tcPr>
                </a:tc>
                <a:tc>
                  <a:txBody>
                    <a:bodyPr/>
                    <a:lstStyle/>
                    <a:p>
                      <a:pPr algn="ctr" fontAlgn="ctr"/>
                      <a:r>
                        <a:rPr lang="en-US" sz="1100" b="0" i="0" u="none" strike="noStrike">
                          <a:solidFill>
                            <a:srgbClr val="000000"/>
                          </a:solidFill>
                          <a:effectLst/>
                          <a:latin typeface="Calibri" panose="020F0502020204030204" pitchFamily="34" charset="0"/>
                        </a:rPr>
                        <a:t>168</a:t>
                      </a:r>
                    </a:p>
                  </a:txBody>
                  <a:tcPr marL="9525" marR="9525" marT="9525" marB="0" anchor="ctr">
                    <a:solidFill>
                      <a:srgbClr val="E9EDF4"/>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solidFill>
                      <a:srgbClr val="E9EDF4"/>
                    </a:solidFill>
                  </a:tcPr>
                </a:tc>
                <a:extLst>
                  <a:ext uri="{0D108BD9-81ED-4DB2-BD59-A6C34878D82A}">
                    <a16:rowId xmlns:a16="http://schemas.microsoft.com/office/drawing/2014/main" val="10002"/>
                  </a:ext>
                </a:extLst>
              </a:tr>
              <a:tr h="261284">
                <a:tc>
                  <a:txBody>
                    <a:bodyPr/>
                    <a:lstStyle/>
                    <a:p>
                      <a:r>
                        <a:rPr lang="es-CL" sz="1100" dirty="0"/>
                        <a:t>Número total</a:t>
                      </a:r>
                      <a:r>
                        <a:rPr lang="es-CL" sz="1100" baseline="0" dirty="0"/>
                        <a:t> de usuarias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3.724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0003"/>
                  </a:ext>
                </a:extLst>
              </a:tr>
              <a:tr h="278141">
                <a:tc>
                  <a:txBody>
                    <a:bodyPr/>
                    <a:lstStyle/>
                    <a:p>
                      <a:r>
                        <a:rPr lang="es-CL" sz="1100" dirty="0"/>
                        <a:t>Número total de usuarias/os jóvenes</a:t>
                      </a:r>
                    </a:p>
                  </a:txBody>
                  <a:tcPr/>
                </a:tc>
                <a:tc>
                  <a:txBody>
                    <a:bodyPr/>
                    <a:lstStyle/>
                    <a:p>
                      <a:pPr algn="ctr" fontAlgn="ctr"/>
                      <a:r>
                        <a:rPr lang="en-US" sz="1100" b="0" i="0" u="none" strike="noStrike">
                          <a:solidFill>
                            <a:srgbClr val="000000"/>
                          </a:solidFill>
                          <a:effectLst/>
                          <a:latin typeface="Calibri" panose="020F0502020204030204" pitchFamily="34" charset="0"/>
                        </a:rPr>
                        <a:t>360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004"/>
                  </a:ext>
                </a:extLst>
              </a:tr>
              <a:tr h="251575">
                <a:tc>
                  <a:txBody>
                    <a:bodyPr/>
                    <a:lstStyle/>
                    <a:p>
                      <a:r>
                        <a:rPr lang="es-CL" sz="1100" dirty="0"/>
                        <a:t>Promedio de edad</a:t>
                      </a:r>
                    </a:p>
                  </a:txBody>
                  <a:tcPr/>
                </a:tc>
                <a:tc gridSpan="2">
                  <a:txBody>
                    <a:bodyPr/>
                    <a:lstStyle/>
                    <a:p>
                      <a:pPr algn="ctr"/>
                      <a:r>
                        <a:rPr lang="es-CL" sz="1100" dirty="0"/>
                        <a:t>61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pic>
        <p:nvPicPr>
          <p:cNvPr id="12" name="Picture 3"/>
          <p:cNvPicPr>
            <a:picLocks noChangeAspect="1" noChangeArrowheads="1"/>
          </p:cNvPicPr>
          <p:nvPr/>
        </p:nvPicPr>
        <p:blipFill>
          <a:blip r:embed="rId3" cstate="print"/>
          <a:srcRect/>
          <a:stretch>
            <a:fillRect/>
          </a:stretch>
        </p:blipFill>
        <p:spPr bwMode="auto">
          <a:xfrm>
            <a:off x="5598936" y="1445555"/>
            <a:ext cx="1233376" cy="695326"/>
          </a:xfrm>
          <a:prstGeom prst="rect">
            <a:avLst/>
          </a:prstGeom>
          <a:noFill/>
          <a:ln w="9525">
            <a:noFill/>
            <a:miter lim="800000"/>
            <a:headEnd/>
            <a:tailEnd/>
          </a:ln>
        </p:spPr>
      </p:pic>
      <p:graphicFrame>
        <p:nvGraphicFramePr>
          <p:cNvPr id="13" name="Tabla 12"/>
          <p:cNvGraphicFramePr>
            <a:graphicFrameLocks noGrp="1"/>
          </p:cNvGraphicFramePr>
          <p:nvPr/>
        </p:nvGraphicFramePr>
        <p:xfrm>
          <a:off x="296840" y="5292032"/>
          <a:ext cx="5040465" cy="865779"/>
        </p:xfrm>
        <a:graphic>
          <a:graphicData uri="http://schemas.openxmlformats.org/drawingml/2006/table">
            <a:tbl>
              <a:tblPr/>
              <a:tblGrid>
                <a:gridCol w="989257">
                  <a:extLst>
                    <a:ext uri="{9D8B030D-6E8A-4147-A177-3AD203B41FA5}">
                      <a16:colId xmlns:a16="http://schemas.microsoft.com/office/drawing/2014/main" val="20000"/>
                    </a:ext>
                  </a:extLst>
                </a:gridCol>
                <a:gridCol w="4051208">
                  <a:extLst>
                    <a:ext uri="{9D8B030D-6E8A-4147-A177-3AD203B41FA5}">
                      <a16:colId xmlns:a16="http://schemas.microsoft.com/office/drawing/2014/main" val="20001"/>
                    </a:ext>
                  </a:extLst>
                </a:gridCol>
              </a:tblGrid>
              <a:tr h="865779">
                <a:tc>
                  <a:txBody>
                    <a:bodyPr/>
                    <a:lstStyle/>
                    <a:p>
                      <a:pPr algn="l" rtl="0" fontAlgn="ctr"/>
                      <a:r>
                        <a:rPr lang="es-CL" sz="1000" b="1" i="0" u="none" strike="noStrike" dirty="0">
                          <a:solidFill>
                            <a:srgbClr val="4D4D4D"/>
                          </a:solidFill>
                          <a:latin typeface="+mn-lt"/>
                        </a:rPr>
                        <a:t>Principales</a:t>
                      </a:r>
                      <a:r>
                        <a:rPr lang="es-CL" sz="1000" b="1" i="0" u="none" strike="noStrike" baseline="0" dirty="0">
                          <a:solidFill>
                            <a:srgbClr val="4D4D4D"/>
                          </a:solidFill>
                          <a:latin typeface="+mn-lt"/>
                        </a:rPr>
                        <a:t> </a:t>
                      </a:r>
                    </a:p>
                    <a:p>
                      <a:pPr algn="l" rtl="0" fontAlgn="ctr"/>
                      <a:r>
                        <a:rPr lang="es-CL" sz="1000" b="1" i="0" u="none" strike="noStrike" baseline="0" dirty="0">
                          <a:solidFill>
                            <a:srgbClr val="4D4D4D"/>
                          </a:solidFill>
                          <a:latin typeface="+mn-lt"/>
                        </a:rPr>
                        <a:t>rubros</a:t>
                      </a:r>
                      <a:r>
                        <a:rPr lang="es-CL" sz="10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Caprinos-leche, Caprinos, Nogales, Uva pisquera, Paltos, Durazno, Tomate, Limones, Gallinas, Lechuga, Alfalfa, Pepino dulce, Apicultura, Olivo, Uva de mesa, Olivos-mesa, Ovinos, Papas, Pimentón, Tomate Invernadero, Berenjena, Pradera natural, Pimiento Consumo Invernadero, Porotos verdes, Bovinos; estos representan el 89% de los recursos monetarios entregados y el 88%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5" name="Gráfico 14"/>
          <p:cNvGraphicFramePr>
            <a:graphicFrameLocks/>
          </p:cNvGraphicFramePr>
          <p:nvPr/>
        </p:nvGraphicFramePr>
        <p:xfrm>
          <a:off x="6412497" y="4852970"/>
          <a:ext cx="2004395" cy="13159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a 15"/>
          <p:cNvGraphicFramePr>
            <a:graphicFrameLocks noGrp="1"/>
          </p:cNvGraphicFramePr>
          <p:nvPr/>
        </p:nvGraphicFramePr>
        <p:xfrm>
          <a:off x="6122252" y="3543216"/>
          <a:ext cx="2325228" cy="893895"/>
        </p:xfrm>
        <a:graphic>
          <a:graphicData uri="http://schemas.openxmlformats.org/drawingml/2006/table">
            <a:tbl>
              <a:tblPr>
                <a:tableStyleId>{16D9F66E-5EB9-4882-86FB-DCBF35E3C3E4}</a:tableStyleId>
              </a:tblPr>
              <a:tblGrid>
                <a:gridCol w="1138362">
                  <a:extLst>
                    <a:ext uri="{9D8B030D-6E8A-4147-A177-3AD203B41FA5}">
                      <a16:colId xmlns:a16="http://schemas.microsoft.com/office/drawing/2014/main" val="20000"/>
                    </a:ext>
                  </a:extLst>
                </a:gridCol>
                <a:gridCol w="1186866">
                  <a:extLst>
                    <a:ext uri="{9D8B030D-6E8A-4147-A177-3AD203B41FA5}">
                      <a16:colId xmlns:a16="http://schemas.microsoft.com/office/drawing/2014/main" val="20001"/>
                    </a:ext>
                  </a:extLst>
                </a:gridCol>
              </a:tblGrid>
              <a:tr h="178779">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178779">
                <a:tc rowSpan="4">
                  <a:txBody>
                    <a:bodyPr/>
                    <a:lstStyle/>
                    <a:p>
                      <a:pPr algn="l" fontAlgn="ctr"/>
                      <a:r>
                        <a:rPr lang="es-CL" sz="1100" u="none" strike="noStrike" dirty="0">
                          <a:effectLst/>
                        </a:rPr>
                        <a:t>Coquimbo</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u="none" strike="noStrike" dirty="0">
                          <a:effectLst/>
                        </a:rPr>
                        <a:t> </a:t>
                      </a:r>
                      <a:r>
                        <a:rPr lang="es-CL" sz="1100" u="none" strike="noStrike" dirty="0" err="1">
                          <a:effectLst/>
                        </a:rPr>
                        <a:t>Combarbalá</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8779">
                <a:tc vMerge="1">
                  <a:txBody>
                    <a:bodyPr/>
                    <a:lstStyle/>
                    <a:p>
                      <a:endParaRPr lang="es-CL"/>
                    </a:p>
                  </a:txBody>
                  <a:tcPr/>
                </a:tc>
                <a:tc>
                  <a:txBody>
                    <a:bodyPr/>
                    <a:lstStyle/>
                    <a:p>
                      <a:pPr algn="l" fontAlgn="b"/>
                      <a:r>
                        <a:rPr lang="es-CL" sz="1100" u="none" strike="noStrike" dirty="0">
                          <a:effectLst/>
                        </a:rPr>
                        <a:t> La Serena</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8779">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b="0" i="0" u="none" strike="noStrike" dirty="0">
                          <a:solidFill>
                            <a:srgbClr val="000000"/>
                          </a:solidFill>
                          <a:effectLst/>
                          <a:latin typeface="Calibri" panose="020F0502020204030204" pitchFamily="34" charset="0"/>
                        </a:rPr>
                        <a:t> </a:t>
                      </a:r>
                      <a:r>
                        <a:rPr lang="es-CL" sz="1100" b="0" i="0" u="none" strike="noStrike" dirty="0" err="1">
                          <a:solidFill>
                            <a:srgbClr val="000000"/>
                          </a:solidFill>
                          <a:effectLst/>
                          <a:latin typeface="Calibri" panose="020F0502020204030204" pitchFamily="34" charset="0"/>
                        </a:rPr>
                        <a:t>Illapel</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78779">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CL" sz="1100" b="0" i="0" u="none" strike="noStrike" dirty="0">
                          <a:solidFill>
                            <a:srgbClr val="000000"/>
                          </a:solidFill>
                          <a:effectLst/>
                          <a:latin typeface="Calibri" panose="020F0502020204030204" pitchFamily="34" charset="0"/>
                        </a:rPr>
                        <a:t> Ovalle</a:t>
                      </a:r>
                    </a:p>
                  </a:txBody>
                  <a:tcPr marL="9525" marR="9525" marT="9525" marB="0" anchor="b"/>
                </a:tc>
                <a:extLst>
                  <a:ext uri="{0D108BD9-81ED-4DB2-BD59-A6C34878D82A}">
                    <a16:rowId xmlns:a16="http://schemas.microsoft.com/office/drawing/2014/main" val="10004"/>
                  </a:ext>
                </a:extLst>
              </a:tr>
            </a:tbl>
          </a:graphicData>
        </a:graphic>
      </p:graphicFrame>
      <p:sp>
        <p:nvSpPr>
          <p:cNvPr id="14" name="CuadroTexto 13"/>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7"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sp>
        <p:nvSpPr>
          <p:cNvPr id="18" name="CuadroTexto 17"/>
          <p:cNvSpPr txBox="1"/>
          <p:nvPr/>
        </p:nvSpPr>
        <p:spPr>
          <a:xfrm>
            <a:off x="6551269" y="4575971"/>
            <a:ext cx="1726850" cy="276999"/>
          </a:xfrm>
          <a:prstGeom prst="rect">
            <a:avLst/>
          </a:prstGeom>
          <a:noFill/>
        </p:spPr>
        <p:txBody>
          <a:bodyPr wrap="square" rtlCol="0">
            <a:spAutoFit/>
          </a:bodyPr>
          <a:lstStyle/>
          <a:p>
            <a:r>
              <a:rPr lang="es-CL" sz="1200" b="1" dirty="0"/>
              <a:t>Atención de Usuarias/os</a:t>
            </a:r>
          </a:p>
        </p:txBody>
      </p:sp>
      <p:grpSp>
        <p:nvGrpSpPr>
          <p:cNvPr id="19" name="Grupo 18"/>
          <p:cNvGrpSpPr/>
          <p:nvPr/>
        </p:nvGrpSpPr>
        <p:grpSpPr>
          <a:xfrm>
            <a:off x="109303" y="188640"/>
            <a:ext cx="8926945" cy="6383790"/>
            <a:chOff x="109303" y="776216"/>
            <a:chExt cx="8926945" cy="5087725"/>
          </a:xfrm>
        </p:grpSpPr>
        <p:pic>
          <p:nvPicPr>
            <p:cNvPr id="20"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21"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22"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19384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p:spPr>
        <p:txBody>
          <a:bodyPr>
            <a:normAutofit/>
          </a:bodyPr>
          <a:lstStyle/>
          <a:p>
            <a:pPr algn="ctr"/>
            <a:r>
              <a:rPr lang="es-CL" sz="2800" dirty="0">
                <a:solidFill>
                  <a:srgbClr val="333333"/>
                </a:solidFill>
                <a:latin typeface="+mn-lt"/>
              </a:rPr>
              <a:t>Nuestra Misión</a:t>
            </a:r>
            <a:endParaRPr lang="es-CL" sz="2800" dirty="0">
              <a:latin typeface="+mn-lt"/>
            </a:endParaRPr>
          </a:p>
        </p:txBody>
      </p:sp>
      <p:sp>
        <p:nvSpPr>
          <p:cNvPr id="3" name="Marcador de contenido 4"/>
          <p:cNvSpPr txBox="1">
            <a:spLocks/>
          </p:cNvSpPr>
          <p:nvPr/>
        </p:nvSpPr>
        <p:spPr>
          <a:xfrm>
            <a:off x="628650" y="1412776"/>
            <a:ext cx="7886700" cy="4764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t>Promover el desarrollo productivo, social, cultural y ambiental de los y las pequeños(as) productores(as), campesinos(as), así como también de sus organizaciones y comunidades, situándolos como pilar fundamental de la seguridad y soberanía alimentaria del país, mediante la entrega de una oferta programática integral que les permita transitar hacia procesos productivos y comerciales sostenibles, </a:t>
            </a:r>
            <a:r>
              <a:rPr lang="es-ES" sz="1800" dirty="0" err="1"/>
              <a:t>resilientes</a:t>
            </a:r>
            <a:r>
              <a:rPr lang="es-ES" sz="1800" dirty="0"/>
              <a:t> al cambio climático e inclusivos con mujeres, jóvenes y pueblos originarios.</a:t>
            </a:r>
            <a:endParaRPr lang="es-CL" sz="1800" dirty="0"/>
          </a:p>
          <a:p>
            <a:pPr marL="0" indent="0" algn="just">
              <a:buFont typeface="Arial" panose="020B0604020202020204" pitchFamily="34" charset="0"/>
              <a:buNone/>
            </a:pPr>
            <a:endParaRPr lang="es-CL" sz="2000" b="1" dirty="0">
              <a:solidFill>
                <a:srgbClr val="333333"/>
              </a:solidFill>
            </a:endParaRPr>
          </a:p>
          <a:p>
            <a:pPr marL="0" indent="0" algn="ctr">
              <a:buFont typeface="Arial" panose="020B0604020202020204" pitchFamily="34" charset="0"/>
              <a:buNone/>
            </a:pPr>
            <a:r>
              <a:rPr lang="es-CL" dirty="0">
                <a:solidFill>
                  <a:srgbClr val="333333"/>
                </a:solidFill>
              </a:rPr>
              <a:t>Nuestra Visión</a:t>
            </a:r>
          </a:p>
          <a:p>
            <a:pPr marL="0" indent="0">
              <a:buFont typeface="Arial" panose="020B0604020202020204" pitchFamily="34" charset="0"/>
              <a:buNone/>
            </a:pPr>
            <a:endParaRPr lang="es-CL" sz="2000" b="1" dirty="0">
              <a:solidFill>
                <a:srgbClr val="333333"/>
              </a:solidFill>
              <a:latin typeface="Arial Rounded MT Bold" panose="020F0704030504030204" pitchFamily="34" charset="0"/>
            </a:endParaRPr>
          </a:p>
          <a:p>
            <a:pPr marL="0" indent="0" algn="just">
              <a:buFont typeface="Arial" panose="020B0604020202020204" pitchFamily="34" charset="0"/>
              <a:buNone/>
            </a:pPr>
            <a:r>
              <a:rPr lang="es-ES" sz="1800" dirty="0"/>
              <a:t>Ser una institución pública de excelencia, plural, dialogante y que trabaja en red con otros actores públicos y privados, en beneficio de la Agricultura Familiar Campesina.</a:t>
            </a:r>
            <a:r>
              <a:rPr lang="es-CL" sz="1800" dirty="0">
                <a:solidFill>
                  <a:srgbClr val="333333"/>
                </a:solidFill>
              </a:rPr>
              <a:t> </a:t>
            </a:r>
          </a:p>
          <a:p>
            <a:pPr marL="0" indent="0">
              <a:buFont typeface="Arial" panose="020B0604020202020204" pitchFamily="34" charset="0"/>
              <a:buNone/>
            </a:pPr>
            <a:endParaRPr lang="es-CL" sz="1800" dirty="0"/>
          </a:p>
        </p:txBody>
      </p:sp>
      <p:sp>
        <p:nvSpPr>
          <p:cNvPr id="4" name="CuadroTexto 3"/>
          <p:cNvSpPr txBox="1"/>
          <p:nvPr/>
        </p:nvSpPr>
        <p:spPr>
          <a:xfrm>
            <a:off x="628650" y="5517232"/>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hlinkClick r:id="rId2"/>
              </a:rPr>
              <a:t>https://www.indap.gob.cl/que-es-indap</a:t>
            </a:r>
            <a:endParaRPr lang="es-CL" dirty="0">
              <a:solidFill>
                <a:srgbClr val="4D4D4D"/>
              </a:solidFill>
            </a:endParaRPr>
          </a:p>
        </p:txBody>
      </p:sp>
      <p:grpSp>
        <p:nvGrpSpPr>
          <p:cNvPr id="5" name="Grupo 4"/>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7"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08690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rcador de contenido 3"/>
          <p:cNvSpPr txBox="1">
            <a:spLocks/>
          </p:cNvSpPr>
          <p:nvPr/>
        </p:nvSpPr>
        <p:spPr>
          <a:xfrm>
            <a:off x="2771800" y="116632"/>
            <a:ext cx="7530576" cy="503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     Coquimbo</a:t>
            </a:r>
            <a:r>
              <a:rPr lang="es-CL" dirty="0"/>
              <a:t> </a:t>
            </a:r>
          </a:p>
        </p:txBody>
      </p:sp>
      <p:graphicFrame>
        <p:nvGraphicFramePr>
          <p:cNvPr id="6" name="Tabla 5"/>
          <p:cNvGraphicFramePr>
            <a:graphicFrameLocks noGrp="1"/>
          </p:cNvGraphicFramePr>
          <p:nvPr/>
        </p:nvGraphicFramePr>
        <p:xfrm>
          <a:off x="1000014" y="908720"/>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2497669940"/>
                    </a:ext>
                  </a:extLst>
                </a:gridCol>
                <a:gridCol w="706683">
                  <a:extLst>
                    <a:ext uri="{9D8B030D-6E8A-4147-A177-3AD203B41FA5}">
                      <a16:colId xmlns:a16="http://schemas.microsoft.com/office/drawing/2014/main" val="1728016486"/>
                    </a:ext>
                  </a:extLst>
                </a:gridCol>
                <a:gridCol w="630491">
                  <a:extLst>
                    <a:ext uri="{9D8B030D-6E8A-4147-A177-3AD203B41FA5}">
                      <a16:colId xmlns:a16="http://schemas.microsoft.com/office/drawing/2014/main" val="207982345"/>
                    </a:ext>
                  </a:extLst>
                </a:gridCol>
                <a:gridCol w="539695">
                  <a:extLst>
                    <a:ext uri="{9D8B030D-6E8A-4147-A177-3AD203B41FA5}">
                      <a16:colId xmlns:a16="http://schemas.microsoft.com/office/drawing/2014/main" val="2314727604"/>
                    </a:ext>
                  </a:extLst>
                </a:gridCol>
                <a:gridCol w="450169">
                  <a:extLst>
                    <a:ext uri="{9D8B030D-6E8A-4147-A177-3AD203B41FA5}">
                      <a16:colId xmlns:a16="http://schemas.microsoft.com/office/drawing/2014/main" val="305006895"/>
                    </a:ext>
                  </a:extLst>
                </a:gridCol>
                <a:gridCol w="450169">
                  <a:extLst>
                    <a:ext uri="{9D8B030D-6E8A-4147-A177-3AD203B41FA5}">
                      <a16:colId xmlns:a16="http://schemas.microsoft.com/office/drawing/2014/main" val="3496692566"/>
                    </a:ext>
                  </a:extLst>
                </a:gridCol>
                <a:gridCol w="449534">
                  <a:extLst>
                    <a:ext uri="{9D8B030D-6E8A-4147-A177-3AD203B41FA5}">
                      <a16:colId xmlns:a16="http://schemas.microsoft.com/office/drawing/2014/main" val="3648592006"/>
                    </a:ext>
                  </a:extLst>
                </a:gridCol>
                <a:gridCol w="450169">
                  <a:extLst>
                    <a:ext uri="{9D8B030D-6E8A-4147-A177-3AD203B41FA5}">
                      <a16:colId xmlns:a16="http://schemas.microsoft.com/office/drawing/2014/main" val="1899724953"/>
                    </a:ext>
                  </a:extLst>
                </a:gridCol>
              </a:tblGrid>
              <a:tr h="0">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dirty="0">
                          <a:effectLst/>
                        </a:rPr>
                        <a:t>Diciembre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880931"/>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1276646818"/>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23480369"/>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384.094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383.591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85292850"/>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1.608.125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1.607.369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96437705"/>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44.373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5755380"/>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208.943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208.496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26073675"/>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932.591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904.176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66572538"/>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47283634"/>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9460778"/>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1.052.267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1.021.134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64464480"/>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90.386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2580406"/>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8565724"/>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4.332.471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4.261.328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98,36%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5.102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3.621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8.742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1203370"/>
                  </a:ext>
                </a:extLst>
              </a:tr>
            </a:tbl>
          </a:graphicData>
        </a:graphic>
      </p:graphicFrame>
      <p:graphicFrame>
        <p:nvGraphicFramePr>
          <p:cNvPr id="8" name="Tabla 7"/>
          <p:cNvGraphicFramePr>
            <a:graphicFrameLocks noGrp="1"/>
          </p:cNvGraphicFramePr>
          <p:nvPr/>
        </p:nvGraphicFramePr>
        <p:xfrm>
          <a:off x="1000013" y="3259300"/>
          <a:ext cx="6202014" cy="1027242"/>
        </p:xfrm>
        <a:graphic>
          <a:graphicData uri="http://schemas.openxmlformats.org/drawingml/2006/table">
            <a:tbl>
              <a:tblPr firstRow="1" firstCol="1" bandRow="1">
                <a:tableStyleId>{5C22544A-7EE6-4342-B048-85BDC9FD1C3A}</a:tableStyleId>
              </a:tblPr>
              <a:tblGrid>
                <a:gridCol w="2563875">
                  <a:extLst>
                    <a:ext uri="{9D8B030D-6E8A-4147-A177-3AD203B41FA5}">
                      <a16:colId xmlns:a16="http://schemas.microsoft.com/office/drawing/2014/main" val="1805276337"/>
                    </a:ext>
                  </a:extLst>
                </a:gridCol>
                <a:gridCol w="720080">
                  <a:extLst>
                    <a:ext uri="{9D8B030D-6E8A-4147-A177-3AD203B41FA5}">
                      <a16:colId xmlns:a16="http://schemas.microsoft.com/office/drawing/2014/main" val="2185006763"/>
                    </a:ext>
                  </a:extLst>
                </a:gridCol>
                <a:gridCol w="576064">
                  <a:extLst>
                    <a:ext uri="{9D8B030D-6E8A-4147-A177-3AD203B41FA5}">
                      <a16:colId xmlns:a16="http://schemas.microsoft.com/office/drawing/2014/main" val="3070904839"/>
                    </a:ext>
                  </a:extLst>
                </a:gridCol>
                <a:gridCol w="576064">
                  <a:extLst>
                    <a:ext uri="{9D8B030D-6E8A-4147-A177-3AD203B41FA5}">
                      <a16:colId xmlns:a16="http://schemas.microsoft.com/office/drawing/2014/main" val="4161271989"/>
                    </a:ext>
                  </a:extLst>
                </a:gridCol>
                <a:gridCol w="432048">
                  <a:extLst>
                    <a:ext uri="{9D8B030D-6E8A-4147-A177-3AD203B41FA5}">
                      <a16:colId xmlns:a16="http://schemas.microsoft.com/office/drawing/2014/main" val="1846433659"/>
                    </a:ext>
                  </a:extLst>
                </a:gridCol>
                <a:gridCol w="504055">
                  <a:extLst>
                    <a:ext uri="{9D8B030D-6E8A-4147-A177-3AD203B41FA5}">
                      <a16:colId xmlns:a16="http://schemas.microsoft.com/office/drawing/2014/main" val="476770153"/>
                    </a:ext>
                  </a:extLst>
                </a:gridCol>
                <a:gridCol w="432049">
                  <a:extLst>
                    <a:ext uri="{9D8B030D-6E8A-4147-A177-3AD203B41FA5}">
                      <a16:colId xmlns:a16="http://schemas.microsoft.com/office/drawing/2014/main" val="2587635938"/>
                    </a:ext>
                  </a:extLst>
                </a:gridCol>
                <a:gridCol w="397779">
                  <a:extLst>
                    <a:ext uri="{9D8B030D-6E8A-4147-A177-3AD203B41FA5}">
                      <a16:colId xmlns:a16="http://schemas.microsoft.com/office/drawing/2014/main" val="2766036625"/>
                    </a:ext>
                  </a:extLst>
                </a:gridCol>
              </a:tblGrid>
              <a:tr h="0">
                <a:tc>
                  <a:txBody>
                    <a:bodyPr/>
                    <a:lstStyle/>
                    <a:p>
                      <a:pPr algn="ctr">
                        <a:lnSpc>
                          <a:spcPct val="107000"/>
                        </a:lnSpc>
                        <a:spcAft>
                          <a:spcPts val="0"/>
                        </a:spcAft>
                      </a:pPr>
                      <a:r>
                        <a:rPr lang="es-CL" sz="1000" b="1" dirty="0">
                          <a:effectLst/>
                        </a:rPr>
                        <a:t>Subtitulo / 32 - Créditos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66954832"/>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1.435.028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1.434.410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5958199"/>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497.023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496.926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85606697"/>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9874532"/>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4880203"/>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2.043.213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2.030.661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99,39%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1.295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645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1.940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82545883"/>
                  </a:ext>
                </a:extLst>
              </a:tr>
            </a:tbl>
          </a:graphicData>
        </a:graphic>
      </p:graphicFrame>
      <p:graphicFrame>
        <p:nvGraphicFramePr>
          <p:cNvPr id="9" name="Tabla 8"/>
          <p:cNvGraphicFramePr>
            <a:graphicFrameLocks noGrp="1"/>
          </p:cNvGraphicFramePr>
          <p:nvPr/>
        </p:nvGraphicFramePr>
        <p:xfrm>
          <a:off x="992998" y="4403249"/>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3837362371"/>
                    </a:ext>
                  </a:extLst>
                </a:gridCol>
                <a:gridCol w="769148">
                  <a:extLst>
                    <a:ext uri="{9D8B030D-6E8A-4147-A177-3AD203B41FA5}">
                      <a16:colId xmlns:a16="http://schemas.microsoft.com/office/drawing/2014/main" val="1588483609"/>
                    </a:ext>
                  </a:extLst>
                </a:gridCol>
                <a:gridCol w="576861">
                  <a:extLst>
                    <a:ext uri="{9D8B030D-6E8A-4147-A177-3AD203B41FA5}">
                      <a16:colId xmlns:a16="http://schemas.microsoft.com/office/drawing/2014/main" val="3220682286"/>
                    </a:ext>
                  </a:extLst>
                </a:gridCol>
                <a:gridCol w="527361">
                  <a:extLst>
                    <a:ext uri="{9D8B030D-6E8A-4147-A177-3AD203B41FA5}">
                      <a16:colId xmlns:a16="http://schemas.microsoft.com/office/drawing/2014/main" val="154425915"/>
                    </a:ext>
                  </a:extLst>
                </a:gridCol>
                <a:gridCol w="426458">
                  <a:extLst>
                    <a:ext uri="{9D8B030D-6E8A-4147-A177-3AD203B41FA5}">
                      <a16:colId xmlns:a16="http://schemas.microsoft.com/office/drawing/2014/main" val="181372049"/>
                    </a:ext>
                  </a:extLst>
                </a:gridCol>
                <a:gridCol w="425824">
                  <a:extLst>
                    <a:ext uri="{9D8B030D-6E8A-4147-A177-3AD203B41FA5}">
                      <a16:colId xmlns:a16="http://schemas.microsoft.com/office/drawing/2014/main" val="1166123150"/>
                    </a:ext>
                  </a:extLst>
                </a:gridCol>
                <a:gridCol w="454381">
                  <a:extLst>
                    <a:ext uri="{9D8B030D-6E8A-4147-A177-3AD203B41FA5}">
                      <a16:colId xmlns:a16="http://schemas.microsoft.com/office/drawing/2014/main" val="560123769"/>
                    </a:ext>
                  </a:extLst>
                </a:gridCol>
                <a:gridCol w="506419">
                  <a:extLst>
                    <a:ext uri="{9D8B030D-6E8A-4147-A177-3AD203B41FA5}">
                      <a16:colId xmlns:a16="http://schemas.microsoft.com/office/drawing/2014/main" val="2701056166"/>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51797368"/>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2.090.909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2.079.261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50214937"/>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1855835"/>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818.703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818.013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3525938"/>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04723326"/>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50598539"/>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1385481"/>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45385102"/>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1.694.800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1.691.735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370745"/>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70467279"/>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160.856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05784525"/>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4.842.760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4.826.278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99,66%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2.687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2.204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4.894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46945869"/>
                  </a:ext>
                </a:extLst>
              </a:tr>
            </a:tbl>
          </a:graphicData>
        </a:graphic>
      </p:graphicFrame>
      <p:graphicFrame>
        <p:nvGraphicFramePr>
          <p:cNvPr id="10" name="Gráfico 9"/>
          <p:cNvGraphicFramePr/>
          <p:nvPr/>
        </p:nvGraphicFramePr>
        <p:xfrm>
          <a:off x="7234941" y="1484784"/>
          <a:ext cx="1891030" cy="126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7269732" y="3259300"/>
          <a:ext cx="1849561" cy="1261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nvGraphicFramePr>
        <p:xfrm>
          <a:off x="7227628" y="4805584"/>
          <a:ext cx="1891665" cy="1254125"/>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p:cNvSpPr txBox="1"/>
          <p:nvPr/>
        </p:nvSpPr>
        <p:spPr>
          <a:xfrm>
            <a:off x="7326104" y="1001251"/>
            <a:ext cx="1726850" cy="276999"/>
          </a:xfrm>
          <a:prstGeom prst="rect">
            <a:avLst/>
          </a:prstGeom>
          <a:noFill/>
        </p:spPr>
        <p:txBody>
          <a:bodyPr wrap="square" rtlCol="0">
            <a:spAutoFit/>
          </a:bodyPr>
          <a:lstStyle/>
          <a:p>
            <a:r>
              <a:rPr lang="es-CL" sz="1200" b="1" dirty="0"/>
              <a:t>Atención de Usuarias/os</a:t>
            </a:r>
          </a:p>
        </p:txBody>
      </p:sp>
      <p:sp>
        <p:nvSpPr>
          <p:cNvPr id="15" name="CuadroTexto 14"/>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197780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2940812" y="528836"/>
            <a:ext cx="1378496" cy="342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Valparaíso</a:t>
            </a:r>
            <a:r>
              <a:rPr lang="es-CL" dirty="0"/>
              <a:t> </a:t>
            </a:r>
          </a:p>
        </p:txBody>
      </p:sp>
      <p:pic>
        <p:nvPicPr>
          <p:cNvPr id="4" name="Imagen 3"/>
          <p:cNvPicPr>
            <a:picLocks noChangeAspect="1"/>
          </p:cNvPicPr>
          <p:nvPr/>
        </p:nvPicPr>
        <p:blipFill>
          <a:blip r:embed="rId2"/>
          <a:stretch>
            <a:fillRect/>
          </a:stretch>
        </p:blipFill>
        <p:spPr>
          <a:xfrm>
            <a:off x="6516216" y="116632"/>
            <a:ext cx="2495702" cy="2928151"/>
          </a:xfrm>
          <a:prstGeom prst="rect">
            <a:avLst/>
          </a:prstGeom>
        </p:spPr>
      </p:pic>
      <p:graphicFrame>
        <p:nvGraphicFramePr>
          <p:cNvPr id="6" name="Tabla 5"/>
          <p:cNvGraphicFramePr>
            <a:graphicFrameLocks noGrp="1"/>
          </p:cNvGraphicFramePr>
          <p:nvPr/>
        </p:nvGraphicFramePr>
        <p:xfrm>
          <a:off x="296899" y="1365685"/>
          <a:ext cx="5103903" cy="1607838"/>
        </p:xfrm>
        <a:graphic>
          <a:graphicData uri="http://schemas.openxmlformats.org/drawingml/2006/table">
            <a:tbl>
              <a:tblPr firstRow="1" bandRow="1">
                <a:tableStyleId>{5C22544A-7EE6-4342-B048-85BDC9FD1C3A}</a:tableStyleId>
              </a:tblPr>
              <a:tblGrid>
                <a:gridCol w="3617308">
                  <a:extLst>
                    <a:ext uri="{9D8B030D-6E8A-4147-A177-3AD203B41FA5}">
                      <a16:colId xmlns:a16="http://schemas.microsoft.com/office/drawing/2014/main" val="20000"/>
                    </a:ext>
                  </a:extLst>
                </a:gridCol>
                <a:gridCol w="783015">
                  <a:extLst>
                    <a:ext uri="{9D8B030D-6E8A-4147-A177-3AD203B41FA5}">
                      <a16:colId xmlns:a16="http://schemas.microsoft.com/office/drawing/2014/main" val="20001"/>
                    </a:ext>
                  </a:extLst>
                </a:gridCol>
                <a:gridCol w="703580">
                  <a:extLst>
                    <a:ext uri="{9D8B030D-6E8A-4147-A177-3AD203B41FA5}">
                      <a16:colId xmlns:a16="http://schemas.microsoft.com/office/drawing/2014/main" val="20002"/>
                    </a:ext>
                  </a:extLst>
                </a:gridCol>
              </a:tblGrid>
              <a:tr h="267766">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54726">
                <a:tc>
                  <a:txBody>
                    <a:bodyPr/>
                    <a:lstStyle/>
                    <a:p>
                      <a:r>
                        <a:rPr lang="es-CL" sz="1100" dirty="0"/>
                        <a:t>Número de usuarias/os total</a:t>
                      </a:r>
                      <a:r>
                        <a:rPr lang="es-CL" sz="1100" baseline="0" dirty="0"/>
                        <a:t> (incluidos Emergencia)</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8.474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60051">
                <a:tc>
                  <a:txBody>
                    <a:bodyPr/>
                    <a:lstStyle/>
                    <a:p>
                      <a:r>
                        <a:rPr lang="es-CL" sz="1100" dirty="0"/>
                        <a:t>Número de usuarias/os pertenecientes a pueblos originarios </a:t>
                      </a:r>
                    </a:p>
                  </a:txBody>
                  <a:tcPr/>
                </a:tc>
                <a:tc>
                  <a:txBody>
                    <a:bodyPr/>
                    <a:lstStyle/>
                    <a:p>
                      <a:pPr algn="ctr" fontAlgn="ctr"/>
                      <a:r>
                        <a:rPr lang="en-US" sz="1100" b="0" i="0" u="none" strike="noStrike">
                          <a:solidFill>
                            <a:srgbClr val="000000"/>
                          </a:solidFill>
                          <a:effectLst/>
                          <a:latin typeface="Calibri" panose="020F0502020204030204" pitchFamily="34" charset="0"/>
                        </a:rPr>
                        <a:t>551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0002"/>
                  </a:ext>
                </a:extLst>
              </a:tr>
              <a:tr h="275422">
                <a:tc>
                  <a:txBody>
                    <a:bodyPr/>
                    <a:lstStyle/>
                    <a:p>
                      <a:r>
                        <a:rPr lang="es-CL" sz="1100" dirty="0"/>
                        <a:t>Número total de usuarias</a:t>
                      </a:r>
                    </a:p>
                  </a:txBody>
                  <a:tcPr/>
                </a:tc>
                <a:tc>
                  <a:txBody>
                    <a:bodyPr/>
                    <a:lstStyle/>
                    <a:p>
                      <a:pPr algn="ctr" fontAlgn="ctr"/>
                      <a:r>
                        <a:rPr lang="en-US" sz="1100" b="0" i="0" u="none" strike="noStrike">
                          <a:solidFill>
                            <a:srgbClr val="000000"/>
                          </a:solidFill>
                          <a:effectLst/>
                          <a:latin typeface="Calibri" panose="020F0502020204030204" pitchFamily="34" charset="0"/>
                        </a:rPr>
                        <a:t>3.266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10003"/>
                  </a:ext>
                </a:extLst>
              </a:tr>
              <a:tr h="253388">
                <a:tc>
                  <a:txBody>
                    <a:bodyPr/>
                    <a:lstStyle/>
                    <a:p>
                      <a:r>
                        <a:rPr lang="es-CL" sz="1100" dirty="0"/>
                        <a:t>Número total de usuarias/os jóvenes</a:t>
                      </a:r>
                    </a:p>
                  </a:txBody>
                  <a:tcPr/>
                </a:tc>
                <a:tc>
                  <a:txBody>
                    <a:bodyPr/>
                    <a:lstStyle/>
                    <a:p>
                      <a:pPr algn="ctr" fontAlgn="ctr"/>
                      <a:r>
                        <a:rPr lang="en-US" sz="1100" b="0" i="0" u="none" strike="noStrike">
                          <a:solidFill>
                            <a:srgbClr val="000000"/>
                          </a:solidFill>
                          <a:effectLst/>
                          <a:latin typeface="Calibri" panose="020F0502020204030204" pitchFamily="34" charset="0"/>
                        </a:rPr>
                        <a:t>535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0004"/>
                  </a:ext>
                </a:extLst>
              </a:tr>
              <a:tr h="286439">
                <a:tc>
                  <a:txBody>
                    <a:bodyPr/>
                    <a:lstStyle/>
                    <a:p>
                      <a:r>
                        <a:rPr lang="es-CL" sz="1100" dirty="0"/>
                        <a:t>Promedio de edad </a:t>
                      </a:r>
                    </a:p>
                  </a:txBody>
                  <a:tcPr/>
                </a:tc>
                <a:tc gridSpan="2">
                  <a:txBody>
                    <a:bodyPr/>
                    <a:lstStyle/>
                    <a:p>
                      <a:pPr algn="ctr"/>
                      <a:r>
                        <a:rPr lang="es-CL" sz="1100" dirty="0"/>
                        <a:t>59 años </a:t>
                      </a:r>
                    </a:p>
                  </a:txBody>
                  <a:tcPr/>
                </a:tc>
                <a:tc hMerge="1">
                  <a:txBody>
                    <a:bodyPr/>
                    <a:lstStyle/>
                    <a:p>
                      <a:endParaRPr lang="es-CL" sz="1100" dirty="0"/>
                    </a:p>
                  </a:txBody>
                  <a:tcPr/>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nvGraphicFramePr>
        <p:xfrm>
          <a:off x="296899" y="3176945"/>
          <a:ext cx="5103902" cy="1968848"/>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87478">
                  <a:extLst>
                    <a:ext uri="{9D8B030D-6E8A-4147-A177-3AD203B41FA5}">
                      <a16:colId xmlns:a16="http://schemas.microsoft.com/office/drawing/2014/main" val="20002"/>
                    </a:ext>
                  </a:extLst>
                </a:gridCol>
              </a:tblGrid>
              <a:tr h="261234">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86438">
                <a:tc>
                  <a:txBody>
                    <a:bodyPr/>
                    <a:lstStyle/>
                    <a:p>
                      <a:r>
                        <a:rPr lang="es-CL" sz="1100" dirty="0"/>
                        <a:t>24 Transferencias corrientes </a:t>
                      </a:r>
                    </a:p>
                  </a:txBody>
                  <a:tcPr/>
                </a:tc>
                <a:tc>
                  <a:txBody>
                    <a:bodyPr/>
                    <a:lstStyle/>
                    <a:p>
                      <a:pPr algn="ctr" fontAlgn="ctr"/>
                      <a:r>
                        <a:rPr lang="en-US" sz="1100" b="0" i="0" u="none" strike="noStrike" dirty="0">
                          <a:solidFill>
                            <a:srgbClr val="000000"/>
                          </a:solidFill>
                          <a:effectLst/>
                          <a:latin typeface="Calibri" panose="020F0502020204030204" pitchFamily="34" charset="0"/>
                        </a:rPr>
                        <a:t>4.290.234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4.258.591</a:t>
                      </a:r>
                    </a:p>
                  </a:txBody>
                  <a:tcPr marL="9525" marR="9525" marT="9525" marB="0" anchor="ctr"/>
                </a:tc>
                <a:extLst>
                  <a:ext uri="{0D108BD9-81ED-4DB2-BD59-A6C34878D82A}">
                    <a16:rowId xmlns:a16="http://schemas.microsoft.com/office/drawing/2014/main" val="10001"/>
                  </a:ext>
                </a:extLst>
              </a:tr>
              <a:tr h="286439">
                <a:tc>
                  <a:txBody>
                    <a:bodyPr/>
                    <a:lstStyle/>
                    <a:p>
                      <a:r>
                        <a:rPr lang="es-CL" sz="1100" dirty="0"/>
                        <a:t>32 Préstamos </a:t>
                      </a:r>
                    </a:p>
                  </a:txBody>
                  <a:tcPr/>
                </a:tc>
                <a:tc>
                  <a:txBody>
                    <a:bodyPr/>
                    <a:lstStyle/>
                    <a:p>
                      <a:pPr algn="ctr" fontAlgn="ctr"/>
                      <a:r>
                        <a:rPr lang="en-US" sz="1100" b="0" i="0" u="none" strike="noStrike">
                          <a:solidFill>
                            <a:srgbClr val="000000"/>
                          </a:solidFill>
                          <a:effectLst/>
                          <a:latin typeface="Calibri" panose="020F0502020204030204" pitchFamily="34" charset="0"/>
                        </a:rPr>
                        <a:t>4.447.936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4.374.745</a:t>
                      </a:r>
                    </a:p>
                  </a:txBody>
                  <a:tcPr marL="9525" marR="9525" marT="9525" marB="0" anchor="ctr"/>
                </a:tc>
                <a:extLst>
                  <a:ext uri="{0D108BD9-81ED-4DB2-BD59-A6C34878D82A}">
                    <a16:rowId xmlns:a16="http://schemas.microsoft.com/office/drawing/2014/main" val="10002"/>
                  </a:ext>
                </a:extLst>
              </a:tr>
              <a:tr h="275422">
                <a:tc>
                  <a:txBody>
                    <a:bodyPr/>
                    <a:lstStyle/>
                    <a:p>
                      <a:r>
                        <a:rPr lang="es-CL" sz="1100" dirty="0"/>
                        <a:t>33 Transferencias de capital </a:t>
                      </a:r>
                    </a:p>
                  </a:txBody>
                  <a:tcPr/>
                </a:tc>
                <a:tc>
                  <a:txBody>
                    <a:bodyPr/>
                    <a:lstStyle/>
                    <a:p>
                      <a:pPr algn="ctr" fontAlgn="ctr"/>
                      <a:r>
                        <a:rPr lang="en-US" sz="1100" b="0" i="0" u="none" strike="noStrike">
                          <a:solidFill>
                            <a:srgbClr val="000000"/>
                          </a:solidFill>
                          <a:effectLst/>
                          <a:latin typeface="Calibri" panose="020F0502020204030204" pitchFamily="34" charset="0"/>
                        </a:rPr>
                        <a:t>5.797.166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5.782.701</a:t>
                      </a:r>
                    </a:p>
                  </a:txBody>
                  <a:tcPr marL="9525" marR="9525" marT="9525" marB="0" anchor="ctr"/>
                </a:tc>
                <a:extLst>
                  <a:ext uri="{0D108BD9-81ED-4DB2-BD59-A6C34878D82A}">
                    <a16:rowId xmlns:a16="http://schemas.microsoft.com/office/drawing/2014/main" val="10003"/>
                  </a:ext>
                </a:extLst>
              </a:tr>
              <a:tr h="286438">
                <a:tc>
                  <a:txBody>
                    <a:bodyPr/>
                    <a:lstStyle/>
                    <a:p>
                      <a:r>
                        <a:rPr lang="es-CL" sz="1100" b="1" dirty="0"/>
                        <a:t>Subtotal Productos Estratégicos </a:t>
                      </a:r>
                    </a:p>
                  </a:txBody>
                  <a:tcPr/>
                </a:tc>
                <a:tc>
                  <a:txBody>
                    <a:bodyPr/>
                    <a:lstStyle/>
                    <a:p>
                      <a:pPr algn="ctr" fontAlgn="ctr"/>
                      <a:r>
                        <a:rPr lang="en-US" sz="1100" b="1" i="0" u="none" strike="noStrike">
                          <a:solidFill>
                            <a:srgbClr val="000000"/>
                          </a:solidFill>
                          <a:effectLst/>
                          <a:latin typeface="Calibri" panose="020F0502020204030204" pitchFamily="34" charset="0"/>
                        </a:rPr>
                        <a:t>14.535.337</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14.416.037</a:t>
                      </a:r>
                    </a:p>
                  </a:txBody>
                  <a:tcPr marL="9525" marR="9525" marT="9525" marB="0" anchor="ctr"/>
                </a:tc>
                <a:extLst>
                  <a:ext uri="{0D108BD9-81ED-4DB2-BD59-A6C34878D82A}">
                    <a16:rowId xmlns:a16="http://schemas.microsoft.com/office/drawing/2014/main" val="10004"/>
                  </a:ext>
                </a:extLst>
              </a:tr>
              <a:tr h="286439">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3.511.147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3.510.511</a:t>
                      </a:r>
                    </a:p>
                  </a:txBody>
                  <a:tcPr marL="9525" marR="9525" marT="9525" marB="0" anchor="ctr"/>
                </a:tc>
                <a:extLst>
                  <a:ext uri="{0D108BD9-81ED-4DB2-BD59-A6C34878D82A}">
                    <a16:rowId xmlns:a16="http://schemas.microsoft.com/office/drawing/2014/main" val="10005"/>
                  </a:ext>
                </a:extLst>
              </a:tr>
              <a:tr h="286438">
                <a:tc>
                  <a:txBody>
                    <a:bodyPr/>
                    <a:lstStyle/>
                    <a:p>
                      <a:r>
                        <a:rPr lang="es-CL" sz="1100" b="1" dirty="0"/>
                        <a:t>Total General</a:t>
                      </a:r>
                    </a:p>
                  </a:txBody>
                  <a:tcPr/>
                </a:tc>
                <a:tc>
                  <a:txBody>
                    <a:bodyPr/>
                    <a:lstStyle/>
                    <a:p>
                      <a:pPr algn="ctr" fontAlgn="ctr"/>
                      <a:r>
                        <a:rPr lang="en-US" sz="1100" b="1" i="0" u="none" strike="noStrike">
                          <a:solidFill>
                            <a:srgbClr val="000000"/>
                          </a:solidFill>
                          <a:effectLst/>
                          <a:latin typeface="Calibri" panose="020F0502020204030204" pitchFamily="34" charset="0"/>
                        </a:rPr>
                        <a:t>18.046.484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17.926.548</a:t>
                      </a:r>
                    </a:p>
                  </a:txBody>
                  <a:tcPr marL="9525" marR="9525" marT="9525" marB="0" anchor="ctr"/>
                </a:tc>
                <a:extLst>
                  <a:ext uri="{0D108BD9-81ED-4DB2-BD59-A6C34878D82A}">
                    <a16:rowId xmlns:a16="http://schemas.microsoft.com/office/drawing/2014/main" val="10006"/>
                  </a:ext>
                </a:extLst>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5508104" y="388003"/>
            <a:ext cx="1107233" cy="624212"/>
          </a:xfrm>
          <a:prstGeom prst="rect">
            <a:avLst/>
          </a:prstGeom>
          <a:noFill/>
          <a:ln w="9525">
            <a:noFill/>
            <a:miter lim="800000"/>
            <a:headEnd/>
            <a:tailEnd/>
          </a:ln>
        </p:spPr>
      </p:pic>
      <p:graphicFrame>
        <p:nvGraphicFramePr>
          <p:cNvPr id="10" name="Tabla 9"/>
          <p:cNvGraphicFramePr>
            <a:graphicFrameLocks noGrp="1"/>
          </p:cNvGraphicFramePr>
          <p:nvPr/>
        </p:nvGraphicFramePr>
        <p:xfrm>
          <a:off x="296900" y="5349214"/>
          <a:ext cx="5103902" cy="865779"/>
        </p:xfrm>
        <a:graphic>
          <a:graphicData uri="http://schemas.openxmlformats.org/drawingml/2006/table">
            <a:tbl>
              <a:tblPr/>
              <a:tblGrid>
                <a:gridCol w="1001708">
                  <a:extLst>
                    <a:ext uri="{9D8B030D-6E8A-4147-A177-3AD203B41FA5}">
                      <a16:colId xmlns:a16="http://schemas.microsoft.com/office/drawing/2014/main" val="20000"/>
                    </a:ext>
                  </a:extLst>
                </a:gridCol>
                <a:gridCol w="4102194">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Paltos, Gallinas, Lechuga, Bovinos, Nogales, Tomate, Limones, Uva de mesa, Apicultura, Alfalfa, Papas, Durazno, Clavel, Caprinos-leche, Equinos, Caprinos, Pimentón, Avena Forrajera, Ornamentales, Flores en invernadero, Animal, Textilería, Durazno Conservero, Frutilla, </a:t>
                      </a:r>
                      <a:r>
                        <a:rPr lang="es-CL" sz="900" kern="1200" dirty="0" err="1">
                          <a:solidFill>
                            <a:schemeClr val="tx1"/>
                          </a:solidFill>
                          <a:effectLst/>
                          <a:latin typeface="+mn-lt"/>
                          <a:ea typeface="+mn-ea"/>
                          <a:cs typeface="+mn-cs"/>
                        </a:rPr>
                        <a:t>Lilium</a:t>
                      </a:r>
                      <a:r>
                        <a:rPr lang="es-CL" sz="900" kern="1200" dirty="0">
                          <a:solidFill>
                            <a:schemeClr val="tx1"/>
                          </a:solidFill>
                          <a:effectLst/>
                          <a:latin typeface="+mn-lt"/>
                          <a:ea typeface="+mn-ea"/>
                          <a:cs typeface="+mn-cs"/>
                        </a:rPr>
                        <a:t>; estos representan el 75% de los recursos monetarios entregados y el 75%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Gráfico 10"/>
          <p:cNvGraphicFramePr>
            <a:graphicFrameLocks/>
          </p:cNvGraphicFramePr>
          <p:nvPr/>
        </p:nvGraphicFramePr>
        <p:xfrm>
          <a:off x="6253832" y="4854139"/>
          <a:ext cx="2347414" cy="1360854"/>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3"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4" name="Tabla 13"/>
          <p:cNvGraphicFramePr>
            <a:graphicFrameLocks noGrp="1"/>
          </p:cNvGraphicFramePr>
          <p:nvPr/>
        </p:nvGraphicFramePr>
        <p:xfrm>
          <a:off x="6156175" y="3287083"/>
          <a:ext cx="2542727" cy="1062990"/>
        </p:xfrm>
        <a:graphic>
          <a:graphicData uri="http://schemas.openxmlformats.org/drawingml/2006/table">
            <a:tbl>
              <a:tblPr>
                <a:tableStyleId>{16D9F66E-5EB9-4882-86FB-DCBF35E3C3E4}</a:tableStyleId>
              </a:tblPr>
              <a:tblGrid>
                <a:gridCol w="824165">
                  <a:extLst>
                    <a:ext uri="{9D8B030D-6E8A-4147-A177-3AD203B41FA5}">
                      <a16:colId xmlns:a16="http://schemas.microsoft.com/office/drawing/2014/main" val="20000"/>
                    </a:ext>
                  </a:extLst>
                </a:gridCol>
                <a:gridCol w="859281">
                  <a:extLst>
                    <a:ext uri="{9D8B030D-6E8A-4147-A177-3AD203B41FA5}">
                      <a16:colId xmlns:a16="http://schemas.microsoft.com/office/drawing/2014/main" val="20001"/>
                    </a:ext>
                  </a:extLst>
                </a:gridCol>
                <a:gridCol w="859281">
                  <a:extLst>
                    <a:ext uri="{9D8B030D-6E8A-4147-A177-3AD203B41FA5}">
                      <a16:colId xmlns:a16="http://schemas.microsoft.com/office/drawing/2014/main" val="1210524248"/>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33737">
                <a:tc rowSpan="5">
                  <a:txBody>
                    <a:bodyPr/>
                    <a:lstStyle/>
                    <a:p>
                      <a:pPr algn="l" fontAlgn="ctr"/>
                      <a:r>
                        <a:rPr lang="es-CL" sz="1100" u="none" strike="noStrike" dirty="0">
                          <a:effectLst/>
                        </a:rPr>
                        <a:t>Valparaíso</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 Felipe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Limache</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2596">
                <a:tc vMerge="1">
                  <a:txBody>
                    <a:bodyPr/>
                    <a:lstStyle/>
                    <a:p>
                      <a:endParaRPr lang="es-CL"/>
                    </a:p>
                  </a:txBody>
                  <a:tcPr/>
                </a:tc>
                <a:tc>
                  <a:txBody>
                    <a:bodyPr/>
                    <a:lstStyle/>
                    <a:p>
                      <a:pPr algn="l" fontAlgn="b"/>
                      <a:r>
                        <a:rPr lang="es-ES" sz="1100" b="0" i="0" u="none" strike="noStrike" dirty="0">
                          <a:solidFill>
                            <a:srgbClr val="000000"/>
                          </a:solidFill>
                          <a:effectLst/>
                          <a:latin typeface="Calibri" panose="020F0502020204030204" pitchFamily="34" charset="0"/>
                        </a:rPr>
                        <a:t>La</a:t>
                      </a:r>
                      <a:r>
                        <a:rPr lang="es-ES" sz="1100" b="0" i="0" u="none" strike="noStrike" baseline="0" dirty="0">
                          <a:solidFill>
                            <a:srgbClr val="000000"/>
                          </a:solidFill>
                          <a:effectLst/>
                          <a:latin typeface="Calibri" panose="020F0502020204030204" pitchFamily="34" charset="0"/>
                        </a:rPr>
                        <a:t> Calera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Casablanca</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 Antonio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Petorca</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Quillota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Isla de Pascua</a:t>
                      </a:r>
                    </a:p>
                  </a:txBody>
                  <a:tcPr marL="9525" marR="9525" marT="9525" marB="0" anchor="b"/>
                </a:tc>
                <a:extLst>
                  <a:ext uri="{0D108BD9-81ED-4DB2-BD59-A6C34878D82A}">
                    <a16:rowId xmlns:a16="http://schemas.microsoft.com/office/drawing/2014/main" val="10004"/>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La Ligua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Los Andes</a:t>
                      </a:r>
                    </a:p>
                  </a:txBody>
                  <a:tcPr marL="9525" marR="9525" marT="9525" marB="0" anchor="b"/>
                </a:tc>
                <a:extLst>
                  <a:ext uri="{0D108BD9-81ED-4DB2-BD59-A6C34878D82A}">
                    <a16:rowId xmlns:a16="http://schemas.microsoft.com/office/drawing/2014/main" val="3237505263"/>
                  </a:ext>
                </a:extLst>
              </a:tr>
            </a:tbl>
          </a:graphicData>
        </a:graphic>
      </p:graphicFrame>
      <p:sp>
        <p:nvSpPr>
          <p:cNvPr id="15" name="CuadroTexto 14"/>
          <p:cNvSpPr txBox="1"/>
          <p:nvPr/>
        </p:nvSpPr>
        <p:spPr>
          <a:xfrm>
            <a:off x="6516216" y="4577140"/>
            <a:ext cx="1726850" cy="276999"/>
          </a:xfrm>
          <a:prstGeom prst="rect">
            <a:avLst/>
          </a:prstGeom>
          <a:noFill/>
        </p:spPr>
        <p:txBody>
          <a:bodyPr wrap="square" rtlCol="0">
            <a:spAutoFit/>
          </a:bodyPr>
          <a:lstStyle/>
          <a:p>
            <a:r>
              <a:rPr lang="es-CL" sz="1200" b="1" dirty="0"/>
              <a:t>Atención de Usuarias/os</a:t>
            </a:r>
          </a:p>
        </p:txBody>
      </p:sp>
      <p:grpSp>
        <p:nvGrpSpPr>
          <p:cNvPr id="16" name="Grupo 15"/>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89889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491880" y="213428"/>
            <a:ext cx="1728192" cy="453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Valparaíso</a:t>
            </a:r>
            <a:r>
              <a:rPr lang="es-CL" dirty="0"/>
              <a:t> </a:t>
            </a:r>
          </a:p>
        </p:txBody>
      </p:sp>
      <p:graphicFrame>
        <p:nvGraphicFramePr>
          <p:cNvPr id="5" name="Tabla 4"/>
          <p:cNvGraphicFramePr>
            <a:graphicFrameLocks noGrp="1"/>
          </p:cNvGraphicFramePr>
          <p:nvPr/>
        </p:nvGraphicFramePr>
        <p:xfrm>
          <a:off x="1010295" y="956330"/>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1022131410"/>
                    </a:ext>
                  </a:extLst>
                </a:gridCol>
                <a:gridCol w="706683">
                  <a:extLst>
                    <a:ext uri="{9D8B030D-6E8A-4147-A177-3AD203B41FA5}">
                      <a16:colId xmlns:a16="http://schemas.microsoft.com/office/drawing/2014/main" val="3899193711"/>
                    </a:ext>
                  </a:extLst>
                </a:gridCol>
                <a:gridCol w="630491">
                  <a:extLst>
                    <a:ext uri="{9D8B030D-6E8A-4147-A177-3AD203B41FA5}">
                      <a16:colId xmlns:a16="http://schemas.microsoft.com/office/drawing/2014/main" val="2899741703"/>
                    </a:ext>
                  </a:extLst>
                </a:gridCol>
                <a:gridCol w="539695">
                  <a:extLst>
                    <a:ext uri="{9D8B030D-6E8A-4147-A177-3AD203B41FA5}">
                      <a16:colId xmlns:a16="http://schemas.microsoft.com/office/drawing/2014/main" val="788225720"/>
                    </a:ext>
                  </a:extLst>
                </a:gridCol>
                <a:gridCol w="450169">
                  <a:extLst>
                    <a:ext uri="{9D8B030D-6E8A-4147-A177-3AD203B41FA5}">
                      <a16:colId xmlns:a16="http://schemas.microsoft.com/office/drawing/2014/main" val="4223028073"/>
                    </a:ext>
                  </a:extLst>
                </a:gridCol>
                <a:gridCol w="450169">
                  <a:extLst>
                    <a:ext uri="{9D8B030D-6E8A-4147-A177-3AD203B41FA5}">
                      <a16:colId xmlns:a16="http://schemas.microsoft.com/office/drawing/2014/main" val="968688660"/>
                    </a:ext>
                  </a:extLst>
                </a:gridCol>
                <a:gridCol w="449534">
                  <a:extLst>
                    <a:ext uri="{9D8B030D-6E8A-4147-A177-3AD203B41FA5}">
                      <a16:colId xmlns:a16="http://schemas.microsoft.com/office/drawing/2014/main" val="356717393"/>
                    </a:ext>
                  </a:extLst>
                </a:gridCol>
                <a:gridCol w="450169">
                  <a:extLst>
                    <a:ext uri="{9D8B030D-6E8A-4147-A177-3AD203B41FA5}">
                      <a16:colId xmlns:a16="http://schemas.microsoft.com/office/drawing/2014/main" val="1251036971"/>
                    </a:ext>
                  </a:extLst>
                </a:gridCol>
              </a:tblGrid>
              <a:tr h="0">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6730164"/>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2166285897"/>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23284089"/>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457.761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451.166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22683101"/>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1.054.573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1.054.573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5309365"/>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32.923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76714233"/>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1.018.892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1.002.368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64940854"/>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1.605.192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1.596.858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28457731"/>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28100404"/>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35949528"/>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61525069"/>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52263387"/>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573570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4.290.234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4.258.591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99,26%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4.687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2.960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7.657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96539258"/>
                  </a:ext>
                </a:extLst>
              </a:tr>
            </a:tbl>
          </a:graphicData>
        </a:graphic>
      </p:graphicFrame>
      <p:graphicFrame>
        <p:nvGraphicFramePr>
          <p:cNvPr id="6" name="Tabla 5"/>
          <p:cNvGraphicFramePr>
            <a:graphicFrameLocks noGrp="1"/>
          </p:cNvGraphicFramePr>
          <p:nvPr/>
        </p:nvGraphicFramePr>
        <p:xfrm>
          <a:off x="1013249" y="3283675"/>
          <a:ext cx="6210303" cy="1027242"/>
        </p:xfrm>
        <a:graphic>
          <a:graphicData uri="http://schemas.openxmlformats.org/drawingml/2006/table">
            <a:tbl>
              <a:tblPr firstRow="1" firstCol="1" bandRow="1">
                <a:tableStyleId>{5C22544A-7EE6-4342-B048-85BDC9FD1C3A}</a:tableStyleId>
              </a:tblPr>
              <a:tblGrid>
                <a:gridCol w="2553596">
                  <a:extLst>
                    <a:ext uri="{9D8B030D-6E8A-4147-A177-3AD203B41FA5}">
                      <a16:colId xmlns:a16="http://schemas.microsoft.com/office/drawing/2014/main" val="3202600766"/>
                    </a:ext>
                  </a:extLst>
                </a:gridCol>
                <a:gridCol w="720080">
                  <a:extLst>
                    <a:ext uri="{9D8B030D-6E8A-4147-A177-3AD203B41FA5}">
                      <a16:colId xmlns:a16="http://schemas.microsoft.com/office/drawing/2014/main" val="1555463518"/>
                    </a:ext>
                  </a:extLst>
                </a:gridCol>
                <a:gridCol w="576064">
                  <a:extLst>
                    <a:ext uri="{9D8B030D-6E8A-4147-A177-3AD203B41FA5}">
                      <a16:colId xmlns:a16="http://schemas.microsoft.com/office/drawing/2014/main" val="1133531317"/>
                    </a:ext>
                  </a:extLst>
                </a:gridCol>
                <a:gridCol w="576064">
                  <a:extLst>
                    <a:ext uri="{9D8B030D-6E8A-4147-A177-3AD203B41FA5}">
                      <a16:colId xmlns:a16="http://schemas.microsoft.com/office/drawing/2014/main" val="634415742"/>
                    </a:ext>
                  </a:extLst>
                </a:gridCol>
                <a:gridCol w="432048">
                  <a:extLst>
                    <a:ext uri="{9D8B030D-6E8A-4147-A177-3AD203B41FA5}">
                      <a16:colId xmlns:a16="http://schemas.microsoft.com/office/drawing/2014/main" val="3744092077"/>
                    </a:ext>
                  </a:extLst>
                </a:gridCol>
                <a:gridCol w="432048">
                  <a:extLst>
                    <a:ext uri="{9D8B030D-6E8A-4147-A177-3AD203B41FA5}">
                      <a16:colId xmlns:a16="http://schemas.microsoft.com/office/drawing/2014/main" val="1727717402"/>
                    </a:ext>
                  </a:extLst>
                </a:gridCol>
                <a:gridCol w="432048">
                  <a:extLst>
                    <a:ext uri="{9D8B030D-6E8A-4147-A177-3AD203B41FA5}">
                      <a16:colId xmlns:a16="http://schemas.microsoft.com/office/drawing/2014/main" val="3813860100"/>
                    </a:ext>
                  </a:extLst>
                </a:gridCol>
                <a:gridCol w="488355">
                  <a:extLst>
                    <a:ext uri="{9D8B030D-6E8A-4147-A177-3AD203B41FA5}">
                      <a16:colId xmlns:a16="http://schemas.microsoft.com/office/drawing/2014/main" val="2269923838"/>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3759983"/>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2.351.527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2.340.415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30229328"/>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1.598.735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1.573.707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63583659"/>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497.674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460.622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49851591"/>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548752"/>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4.447.936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4.374.745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98,35%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1899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2.889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81959947"/>
                  </a:ext>
                </a:extLst>
              </a:tr>
            </a:tbl>
          </a:graphicData>
        </a:graphic>
      </p:graphicFrame>
      <p:graphicFrame>
        <p:nvGraphicFramePr>
          <p:cNvPr id="7" name="Tabla 6"/>
          <p:cNvGraphicFramePr>
            <a:graphicFrameLocks noGrp="1"/>
          </p:cNvGraphicFramePr>
          <p:nvPr/>
        </p:nvGraphicFramePr>
        <p:xfrm>
          <a:off x="1002330" y="4402740"/>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3658621874"/>
                    </a:ext>
                  </a:extLst>
                </a:gridCol>
                <a:gridCol w="769148">
                  <a:extLst>
                    <a:ext uri="{9D8B030D-6E8A-4147-A177-3AD203B41FA5}">
                      <a16:colId xmlns:a16="http://schemas.microsoft.com/office/drawing/2014/main" val="3903283697"/>
                    </a:ext>
                  </a:extLst>
                </a:gridCol>
                <a:gridCol w="576861">
                  <a:extLst>
                    <a:ext uri="{9D8B030D-6E8A-4147-A177-3AD203B41FA5}">
                      <a16:colId xmlns:a16="http://schemas.microsoft.com/office/drawing/2014/main" val="2357105649"/>
                    </a:ext>
                  </a:extLst>
                </a:gridCol>
                <a:gridCol w="527361">
                  <a:extLst>
                    <a:ext uri="{9D8B030D-6E8A-4147-A177-3AD203B41FA5}">
                      <a16:colId xmlns:a16="http://schemas.microsoft.com/office/drawing/2014/main" val="2605710614"/>
                    </a:ext>
                  </a:extLst>
                </a:gridCol>
                <a:gridCol w="426458">
                  <a:extLst>
                    <a:ext uri="{9D8B030D-6E8A-4147-A177-3AD203B41FA5}">
                      <a16:colId xmlns:a16="http://schemas.microsoft.com/office/drawing/2014/main" val="1718187835"/>
                    </a:ext>
                  </a:extLst>
                </a:gridCol>
                <a:gridCol w="425824">
                  <a:extLst>
                    <a:ext uri="{9D8B030D-6E8A-4147-A177-3AD203B41FA5}">
                      <a16:colId xmlns:a16="http://schemas.microsoft.com/office/drawing/2014/main" val="1986459393"/>
                    </a:ext>
                  </a:extLst>
                </a:gridCol>
                <a:gridCol w="454381">
                  <a:extLst>
                    <a:ext uri="{9D8B030D-6E8A-4147-A177-3AD203B41FA5}">
                      <a16:colId xmlns:a16="http://schemas.microsoft.com/office/drawing/2014/main" val="2652963828"/>
                    </a:ext>
                  </a:extLst>
                </a:gridCol>
                <a:gridCol w="506419">
                  <a:extLst>
                    <a:ext uri="{9D8B030D-6E8A-4147-A177-3AD203B41FA5}">
                      <a16:colId xmlns:a16="http://schemas.microsoft.com/office/drawing/2014/main" val="1658502202"/>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4405839"/>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3.201.798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3.192.046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35732023"/>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7642499"/>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1.415.386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1.414.013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09541132"/>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35541468"/>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46356189"/>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6230087"/>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28.824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28.824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71243302"/>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6869350"/>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9415045"/>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907.268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903.927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61653641"/>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5.797.166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5.782.701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99,75%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2.846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2.188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5.045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33412154"/>
                  </a:ext>
                </a:extLst>
              </a:tr>
            </a:tbl>
          </a:graphicData>
        </a:graphic>
      </p:graphicFrame>
      <p:sp>
        <p:nvSpPr>
          <p:cNvPr id="8" name="CuadroTexto 7"/>
          <p:cNvSpPr txBox="1"/>
          <p:nvPr/>
        </p:nvSpPr>
        <p:spPr>
          <a:xfrm>
            <a:off x="7326104" y="1001251"/>
            <a:ext cx="1726850" cy="276999"/>
          </a:xfrm>
          <a:prstGeom prst="rect">
            <a:avLst/>
          </a:prstGeom>
          <a:noFill/>
        </p:spPr>
        <p:txBody>
          <a:bodyPr wrap="square" rtlCol="0">
            <a:spAutoFit/>
          </a:bodyPr>
          <a:lstStyle/>
          <a:p>
            <a:r>
              <a:rPr lang="es-CL" sz="1200" b="1" dirty="0"/>
              <a:t>Atención de Usuarias/os</a:t>
            </a:r>
          </a:p>
        </p:txBody>
      </p:sp>
      <p:graphicFrame>
        <p:nvGraphicFramePr>
          <p:cNvPr id="9" name="Gráfico 8"/>
          <p:cNvGraphicFramePr/>
          <p:nvPr/>
        </p:nvGraphicFramePr>
        <p:xfrm>
          <a:off x="7257188" y="1556390"/>
          <a:ext cx="1795766" cy="1256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7311399" y="3212976"/>
          <a:ext cx="1832601" cy="1257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nvGraphicFramePr>
        <p:xfrm>
          <a:off x="7226049" y="4800773"/>
          <a:ext cx="1891665" cy="1254125"/>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9023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2744395" y="660638"/>
            <a:ext cx="1999026" cy="33823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a:t>Metropolitana </a:t>
            </a:r>
            <a:endParaRPr lang="es-CL" sz="2000" b="1" dirty="0"/>
          </a:p>
        </p:txBody>
      </p:sp>
      <p:pic>
        <p:nvPicPr>
          <p:cNvPr id="4" name="Imagen 3"/>
          <p:cNvPicPr>
            <a:picLocks noChangeAspect="1"/>
          </p:cNvPicPr>
          <p:nvPr/>
        </p:nvPicPr>
        <p:blipFill>
          <a:blip r:embed="rId2"/>
          <a:stretch>
            <a:fillRect/>
          </a:stretch>
        </p:blipFill>
        <p:spPr>
          <a:xfrm>
            <a:off x="6224314" y="257781"/>
            <a:ext cx="2627919" cy="2467354"/>
          </a:xfrm>
          <a:prstGeom prst="rect">
            <a:avLst/>
          </a:prstGeom>
        </p:spPr>
      </p:pic>
      <p:graphicFrame>
        <p:nvGraphicFramePr>
          <p:cNvPr id="5" name="Tabla 4"/>
          <p:cNvGraphicFramePr>
            <a:graphicFrameLocks noGrp="1"/>
          </p:cNvGraphicFramePr>
          <p:nvPr/>
        </p:nvGraphicFramePr>
        <p:xfrm>
          <a:off x="317600" y="1336996"/>
          <a:ext cx="5063353" cy="1764841"/>
        </p:xfrm>
        <a:graphic>
          <a:graphicData uri="http://schemas.openxmlformats.org/drawingml/2006/table">
            <a:tbl>
              <a:tblPr firstRow="1" bandRow="1">
                <a:tableStyleId>{5C22544A-7EE6-4342-B048-85BDC9FD1C3A}</a:tableStyleId>
              </a:tblPr>
              <a:tblGrid>
                <a:gridCol w="3609470">
                  <a:extLst>
                    <a:ext uri="{9D8B030D-6E8A-4147-A177-3AD203B41FA5}">
                      <a16:colId xmlns:a16="http://schemas.microsoft.com/office/drawing/2014/main" val="20000"/>
                    </a:ext>
                  </a:extLst>
                </a:gridCol>
                <a:gridCol w="632772">
                  <a:extLst>
                    <a:ext uri="{9D8B030D-6E8A-4147-A177-3AD203B41FA5}">
                      <a16:colId xmlns:a16="http://schemas.microsoft.com/office/drawing/2014/main" val="20001"/>
                    </a:ext>
                  </a:extLst>
                </a:gridCol>
                <a:gridCol w="821111">
                  <a:extLst>
                    <a:ext uri="{9D8B030D-6E8A-4147-A177-3AD203B41FA5}">
                      <a16:colId xmlns:a16="http://schemas.microsoft.com/office/drawing/2014/main" val="20002"/>
                    </a:ext>
                  </a:extLst>
                </a:gridCol>
              </a:tblGrid>
              <a:tr h="299598">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97455">
                <a:tc>
                  <a:txBody>
                    <a:bodyPr/>
                    <a:lstStyle/>
                    <a:p>
                      <a:r>
                        <a:rPr lang="es-CL" sz="1100" dirty="0"/>
                        <a:t>Número de usuarios7as</a:t>
                      </a:r>
                      <a:r>
                        <a:rPr lang="es-CL" sz="1100" baseline="0" dirty="0"/>
                        <a:t> totales (incluidos Emergencia)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5.319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308472">
                <a:tc>
                  <a:txBody>
                    <a:bodyPr/>
                    <a:lstStyle/>
                    <a:p>
                      <a:r>
                        <a:rPr lang="es-CL" sz="1100" dirty="0"/>
                        <a:t>Número de usuarias/os pertenecientes a pueblos originarios</a:t>
                      </a:r>
                      <a:r>
                        <a:rPr lang="es-CL" sz="1100" baseline="0" dirty="0"/>
                        <a:t>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002"/>
                  </a:ext>
                </a:extLst>
              </a:tr>
              <a:tr h="286439">
                <a:tc>
                  <a:txBody>
                    <a:bodyPr/>
                    <a:lstStyle/>
                    <a:p>
                      <a:r>
                        <a:rPr lang="es-CL" sz="1100" dirty="0"/>
                        <a:t>Número</a:t>
                      </a:r>
                      <a:r>
                        <a:rPr lang="es-CL" sz="1100" baseline="0" dirty="0"/>
                        <a:t> total de usuarias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2.379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10003"/>
                  </a:ext>
                </a:extLst>
              </a:tr>
              <a:tr h="308472">
                <a:tc>
                  <a:txBody>
                    <a:bodyPr/>
                    <a:lstStyle/>
                    <a:p>
                      <a:r>
                        <a:rPr lang="es-CL" sz="1100" dirty="0"/>
                        <a:t>Número de usuarias/os jóvenes</a:t>
                      </a:r>
                    </a:p>
                  </a:txBody>
                  <a:tcPr/>
                </a:tc>
                <a:tc>
                  <a:txBody>
                    <a:bodyPr/>
                    <a:lstStyle/>
                    <a:p>
                      <a:pPr algn="ctr" fontAlgn="ctr"/>
                      <a:r>
                        <a:rPr lang="en-US" sz="1100" b="0" i="0" u="none" strike="noStrike">
                          <a:solidFill>
                            <a:srgbClr val="000000"/>
                          </a:solidFill>
                          <a:effectLst/>
                          <a:latin typeface="Calibri" panose="020F0502020204030204" pitchFamily="34" charset="0"/>
                        </a:rPr>
                        <a:t>392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0004"/>
                  </a:ext>
                </a:extLst>
              </a:tr>
              <a:tr h="264405">
                <a:tc>
                  <a:txBody>
                    <a:bodyPr/>
                    <a:lstStyle/>
                    <a:p>
                      <a:r>
                        <a:rPr lang="es-CL" sz="1100" dirty="0"/>
                        <a:t>Promedio</a:t>
                      </a:r>
                      <a:r>
                        <a:rPr lang="es-CL" sz="1100" baseline="0" dirty="0"/>
                        <a:t> de edad</a:t>
                      </a:r>
                      <a:endParaRPr lang="es-CL" sz="1100" dirty="0"/>
                    </a:p>
                  </a:txBody>
                  <a:tcPr/>
                </a:tc>
                <a:tc gridSpan="2">
                  <a:txBody>
                    <a:bodyPr/>
                    <a:lstStyle/>
                    <a:p>
                      <a:pPr algn="ctr"/>
                      <a:r>
                        <a:rPr lang="es-CL" sz="1100" dirty="0"/>
                        <a:t>59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nvGraphicFramePr>
        <p:xfrm>
          <a:off x="323491" y="3332327"/>
          <a:ext cx="5038410" cy="2018229"/>
        </p:xfrm>
        <a:graphic>
          <a:graphicData uri="http://schemas.openxmlformats.org/drawingml/2006/table">
            <a:tbl>
              <a:tblPr firstRow="1" bandRow="1">
                <a:tableStyleId>{5C22544A-7EE6-4342-B048-85BDC9FD1C3A}</a:tableStyleId>
              </a:tblPr>
              <a:tblGrid>
                <a:gridCol w="2382823">
                  <a:extLst>
                    <a:ext uri="{9D8B030D-6E8A-4147-A177-3AD203B41FA5}">
                      <a16:colId xmlns:a16="http://schemas.microsoft.com/office/drawing/2014/main" val="20000"/>
                    </a:ext>
                  </a:extLst>
                </a:gridCol>
                <a:gridCol w="1331578">
                  <a:extLst>
                    <a:ext uri="{9D8B030D-6E8A-4147-A177-3AD203B41FA5}">
                      <a16:colId xmlns:a16="http://schemas.microsoft.com/office/drawing/2014/main" val="20001"/>
                    </a:ext>
                  </a:extLst>
                </a:gridCol>
                <a:gridCol w="1324009">
                  <a:extLst>
                    <a:ext uri="{9D8B030D-6E8A-4147-A177-3AD203B41FA5}">
                      <a16:colId xmlns:a16="http://schemas.microsoft.com/office/drawing/2014/main" val="20002"/>
                    </a:ext>
                  </a:extLst>
                </a:gridCol>
              </a:tblGrid>
              <a:tr h="299598">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86438">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2.963.907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2.953.718</a:t>
                      </a:r>
                    </a:p>
                  </a:txBody>
                  <a:tcPr marL="9525" marR="9525" marT="9525" marB="0" anchor="ctr"/>
                </a:tc>
                <a:extLst>
                  <a:ext uri="{0D108BD9-81ED-4DB2-BD59-A6C34878D82A}">
                    <a16:rowId xmlns:a16="http://schemas.microsoft.com/office/drawing/2014/main" val="10001"/>
                  </a:ext>
                </a:extLst>
              </a:tr>
              <a:tr h="253388">
                <a:tc>
                  <a:txBody>
                    <a:bodyPr/>
                    <a:lstStyle/>
                    <a:p>
                      <a:r>
                        <a:rPr lang="es-CL" sz="1100" dirty="0"/>
                        <a:t>32 Préstamos </a:t>
                      </a:r>
                    </a:p>
                  </a:txBody>
                  <a:tcPr/>
                </a:tc>
                <a:tc>
                  <a:txBody>
                    <a:bodyPr/>
                    <a:lstStyle/>
                    <a:p>
                      <a:pPr algn="ctr" fontAlgn="ctr"/>
                      <a:r>
                        <a:rPr lang="en-US" sz="1100" b="0" i="0" u="none" strike="noStrike">
                          <a:solidFill>
                            <a:srgbClr val="000000"/>
                          </a:solidFill>
                          <a:effectLst/>
                          <a:latin typeface="Calibri" panose="020F0502020204030204" pitchFamily="34" charset="0"/>
                        </a:rPr>
                        <a:t>2.406.929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2.385.835</a:t>
                      </a:r>
                    </a:p>
                  </a:txBody>
                  <a:tcPr marL="9525" marR="9525" marT="9525" marB="0" anchor="ctr"/>
                </a:tc>
                <a:extLst>
                  <a:ext uri="{0D108BD9-81ED-4DB2-BD59-A6C34878D82A}">
                    <a16:rowId xmlns:a16="http://schemas.microsoft.com/office/drawing/2014/main" val="10002"/>
                  </a:ext>
                </a:extLst>
              </a:tr>
              <a:tr h="302780">
                <a:tc>
                  <a:txBody>
                    <a:bodyPr/>
                    <a:lstStyle/>
                    <a:p>
                      <a:r>
                        <a:rPr lang="es-CL" sz="1100" dirty="0"/>
                        <a:t>33 Transferencias de capitales</a:t>
                      </a:r>
                    </a:p>
                  </a:txBody>
                  <a:tcPr/>
                </a:tc>
                <a:tc>
                  <a:txBody>
                    <a:bodyPr/>
                    <a:lstStyle/>
                    <a:p>
                      <a:pPr algn="ctr" fontAlgn="ctr"/>
                      <a:r>
                        <a:rPr lang="en-US" sz="1100" b="0" i="0" u="none" strike="noStrike">
                          <a:solidFill>
                            <a:srgbClr val="000000"/>
                          </a:solidFill>
                          <a:effectLst/>
                          <a:latin typeface="Calibri" panose="020F0502020204030204" pitchFamily="34" charset="0"/>
                        </a:rPr>
                        <a:t>3.118.034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3.104.722</a:t>
                      </a:r>
                    </a:p>
                  </a:txBody>
                  <a:tcPr marL="9525" marR="9525" marT="9525" marB="0" anchor="ctr"/>
                </a:tc>
                <a:extLst>
                  <a:ext uri="{0D108BD9-81ED-4DB2-BD59-A6C34878D82A}">
                    <a16:rowId xmlns:a16="http://schemas.microsoft.com/office/drawing/2014/main" val="10003"/>
                  </a:ext>
                </a:extLst>
              </a:tr>
              <a:tr h="297456">
                <a:tc>
                  <a:txBody>
                    <a:bodyPr/>
                    <a:lstStyle/>
                    <a:p>
                      <a:r>
                        <a:rPr lang="es-CL" sz="1100" b="1" dirty="0"/>
                        <a:t>Subtotal Productos Estratégicos</a:t>
                      </a:r>
                    </a:p>
                  </a:txBody>
                  <a:tcPr/>
                </a:tc>
                <a:tc>
                  <a:txBody>
                    <a:bodyPr/>
                    <a:lstStyle/>
                    <a:p>
                      <a:pPr algn="ctr" fontAlgn="ctr"/>
                      <a:r>
                        <a:rPr lang="en-US" sz="1100" b="1" i="0" u="none" strike="noStrike">
                          <a:solidFill>
                            <a:srgbClr val="000000"/>
                          </a:solidFill>
                          <a:effectLst/>
                          <a:latin typeface="Calibri" panose="020F0502020204030204" pitchFamily="34" charset="0"/>
                        </a:rPr>
                        <a:t>8.488.870</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8.444.275</a:t>
                      </a:r>
                    </a:p>
                  </a:txBody>
                  <a:tcPr marL="9525" marR="9525" marT="9525" marB="0" anchor="ctr"/>
                </a:tc>
                <a:extLst>
                  <a:ext uri="{0D108BD9-81ED-4DB2-BD59-A6C34878D82A}">
                    <a16:rowId xmlns:a16="http://schemas.microsoft.com/office/drawing/2014/main" val="10004"/>
                  </a:ext>
                </a:extLst>
              </a:tr>
              <a:tr h="308472">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2.266.726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2.266.491</a:t>
                      </a:r>
                    </a:p>
                  </a:txBody>
                  <a:tcPr marL="9525" marR="9525" marT="9525" marB="0" anchor="ctr"/>
                </a:tc>
                <a:extLst>
                  <a:ext uri="{0D108BD9-81ED-4DB2-BD59-A6C34878D82A}">
                    <a16:rowId xmlns:a16="http://schemas.microsoft.com/office/drawing/2014/main" val="10005"/>
                  </a:ext>
                </a:extLst>
              </a:tr>
              <a:tr h="264405">
                <a:tc>
                  <a:txBody>
                    <a:bodyPr/>
                    <a:lstStyle/>
                    <a:p>
                      <a:r>
                        <a:rPr lang="es-CL" sz="1100" b="1" dirty="0"/>
                        <a:t>Total General</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10.755.595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10.710.766</a:t>
                      </a:r>
                    </a:p>
                  </a:txBody>
                  <a:tcPr marL="9525" marR="9525" marT="9525" marB="0" anchor="ctr"/>
                </a:tc>
                <a:extLst>
                  <a:ext uri="{0D108BD9-81ED-4DB2-BD59-A6C34878D82A}">
                    <a16:rowId xmlns:a16="http://schemas.microsoft.com/office/drawing/2014/main" val="10006"/>
                  </a:ext>
                </a:extLst>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5527912" y="736516"/>
            <a:ext cx="1060312" cy="597760"/>
          </a:xfrm>
          <a:prstGeom prst="rect">
            <a:avLst/>
          </a:prstGeom>
          <a:noFill/>
          <a:ln w="9525">
            <a:noFill/>
            <a:miter lim="800000"/>
            <a:headEnd/>
            <a:tailEnd/>
          </a:ln>
        </p:spPr>
      </p:pic>
      <p:graphicFrame>
        <p:nvGraphicFramePr>
          <p:cNvPr id="9" name="Tabla 8"/>
          <p:cNvGraphicFramePr>
            <a:graphicFrameLocks noGrp="1"/>
          </p:cNvGraphicFramePr>
          <p:nvPr/>
        </p:nvGraphicFramePr>
        <p:xfrm>
          <a:off x="317600" y="5445224"/>
          <a:ext cx="5038410" cy="720080"/>
        </p:xfrm>
        <a:graphic>
          <a:graphicData uri="http://schemas.openxmlformats.org/drawingml/2006/table">
            <a:tbl>
              <a:tblPr/>
              <a:tblGrid>
                <a:gridCol w="988854">
                  <a:extLst>
                    <a:ext uri="{9D8B030D-6E8A-4147-A177-3AD203B41FA5}">
                      <a16:colId xmlns:a16="http://schemas.microsoft.com/office/drawing/2014/main" val="20000"/>
                    </a:ext>
                  </a:extLst>
                </a:gridCol>
                <a:gridCol w="4049556">
                  <a:extLst>
                    <a:ext uri="{9D8B030D-6E8A-4147-A177-3AD203B41FA5}">
                      <a16:colId xmlns:a16="http://schemas.microsoft.com/office/drawing/2014/main" val="20001"/>
                    </a:ext>
                  </a:extLst>
                </a:gridCol>
              </a:tblGrid>
              <a:tr h="720080">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Frutilla, Bovinos, Gallinas, Lechuga, Apicultura, Tomate, Limones, Papas, Paltos, Nogales, Ornamentales, Cebolla, Animal, Alfalfa, Sandía, Almendros, Ovinos, Caprinos-leche, Choclo, Brócoli, Caprinos, </a:t>
                      </a:r>
                      <a:r>
                        <a:rPr lang="es-CL" sz="900" kern="1200" dirty="0" err="1">
                          <a:solidFill>
                            <a:schemeClr val="tx1"/>
                          </a:solidFill>
                          <a:effectLst/>
                          <a:latin typeface="+mn-lt"/>
                          <a:ea typeface="+mn-ea"/>
                          <a:cs typeface="+mn-cs"/>
                        </a:rPr>
                        <a:t>Lilium</a:t>
                      </a:r>
                      <a:r>
                        <a:rPr lang="es-CL" sz="900" kern="1200" dirty="0">
                          <a:solidFill>
                            <a:schemeClr val="tx1"/>
                          </a:solidFill>
                          <a:effectLst/>
                          <a:latin typeface="+mn-lt"/>
                          <a:ea typeface="+mn-ea"/>
                          <a:cs typeface="+mn-cs"/>
                        </a:rPr>
                        <a:t>, Maíz, Acelga, Bovinos-leche; estos representan el 77% de los recursos monetarios entregados y el 80%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Gráfico 9"/>
          <p:cNvGraphicFramePr>
            <a:graphicFrameLocks/>
          </p:cNvGraphicFramePr>
          <p:nvPr/>
        </p:nvGraphicFramePr>
        <p:xfrm>
          <a:off x="6472578" y="4758190"/>
          <a:ext cx="2131390" cy="1407114"/>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4"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sp>
        <p:nvSpPr>
          <p:cNvPr id="15" name="CuadroTexto 14"/>
          <p:cNvSpPr txBox="1"/>
          <p:nvPr/>
        </p:nvSpPr>
        <p:spPr>
          <a:xfrm>
            <a:off x="6674848" y="4481191"/>
            <a:ext cx="1726850" cy="276999"/>
          </a:xfrm>
          <a:prstGeom prst="rect">
            <a:avLst/>
          </a:prstGeom>
          <a:noFill/>
        </p:spPr>
        <p:txBody>
          <a:bodyPr wrap="square" rtlCol="0">
            <a:spAutoFit/>
          </a:bodyPr>
          <a:lstStyle/>
          <a:p>
            <a:r>
              <a:rPr lang="es-CL" sz="1200" b="1" dirty="0"/>
              <a:t>Atención de Usuarias/os</a:t>
            </a:r>
          </a:p>
        </p:txBody>
      </p:sp>
      <p:graphicFrame>
        <p:nvGraphicFramePr>
          <p:cNvPr id="16" name="Tabla 15"/>
          <p:cNvGraphicFramePr>
            <a:graphicFrameLocks noGrp="1"/>
          </p:cNvGraphicFramePr>
          <p:nvPr/>
        </p:nvGraphicFramePr>
        <p:xfrm>
          <a:off x="5724128" y="3051635"/>
          <a:ext cx="3024337" cy="903357"/>
        </p:xfrm>
        <a:graphic>
          <a:graphicData uri="http://schemas.openxmlformats.org/drawingml/2006/table">
            <a:tbl>
              <a:tblPr>
                <a:tableStyleId>{16D9F66E-5EB9-4882-86FB-DCBF35E3C3E4}</a:tableStyleId>
              </a:tblPr>
              <a:tblGrid>
                <a:gridCol w="980267">
                  <a:extLst>
                    <a:ext uri="{9D8B030D-6E8A-4147-A177-3AD203B41FA5}">
                      <a16:colId xmlns:a16="http://schemas.microsoft.com/office/drawing/2014/main" val="20000"/>
                    </a:ext>
                  </a:extLst>
                </a:gridCol>
                <a:gridCol w="1022035">
                  <a:extLst>
                    <a:ext uri="{9D8B030D-6E8A-4147-A177-3AD203B41FA5}">
                      <a16:colId xmlns:a16="http://schemas.microsoft.com/office/drawing/2014/main" val="20001"/>
                    </a:ext>
                  </a:extLst>
                </a:gridCol>
                <a:gridCol w="1022035">
                  <a:extLst>
                    <a:ext uri="{9D8B030D-6E8A-4147-A177-3AD203B41FA5}">
                      <a16:colId xmlns:a16="http://schemas.microsoft.com/office/drawing/2014/main" val="1210524248"/>
                    </a:ext>
                  </a:extLst>
                </a:gridCol>
              </a:tblGrid>
              <a:tr h="172127">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marL="0" algn="l" defTabSz="914400" rtl="0" eaLnBrk="1" fontAlgn="b" latinLnBrk="0" hangingPunct="1"/>
                      <a:r>
                        <a:rPr lang="es-ES" sz="1100" b="1" u="none" strike="noStrike" kern="1200" dirty="0">
                          <a:solidFill>
                            <a:schemeClr val="dk1"/>
                          </a:solidFill>
                          <a:effectLst/>
                          <a:latin typeface="+mn-lt"/>
                          <a:ea typeface="+mn-ea"/>
                          <a:cs typeface="+mn-cs"/>
                        </a:rPr>
                        <a:t>Oficina de Área</a:t>
                      </a:r>
                      <a:endParaRPr lang="es-CL" sz="1100" b="1" u="none" strike="noStrike" kern="1200" dirty="0">
                        <a:solidFill>
                          <a:schemeClr val="dk1"/>
                        </a:solidFill>
                        <a:effectLst/>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181548">
                <a:tc rowSpan="4">
                  <a:txBody>
                    <a:bodyPr/>
                    <a:lstStyle/>
                    <a:p>
                      <a:pPr algn="l" fontAlgn="ctr"/>
                      <a:r>
                        <a:rPr lang="es-CL" sz="1100" u="none" strike="noStrike" dirty="0">
                          <a:effectLst/>
                        </a:rPr>
                        <a:t>Metropolitana</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Melipilla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Norte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Curacaví</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a:t>
                      </a:r>
                      <a:r>
                        <a:rPr lang="es-ES" sz="1100" b="0" i="0" u="none" strike="noStrike" baseline="0" dirty="0">
                          <a:solidFill>
                            <a:srgbClr val="000000"/>
                          </a:solidFill>
                          <a:effectLst/>
                          <a:latin typeface="Calibri" panose="020F0502020204030204" pitchFamily="34" charset="0"/>
                        </a:rPr>
                        <a:t> Bernardo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Talagante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grpSp>
        <p:nvGrpSpPr>
          <p:cNvPr id="17" name="Grupo 16"/>
          <p:cNvGrpSpPr/>
          <p:nvPr/>
        </p:nvGrpSpPr>
        <p:grpSpPr>
          <a:xfrm>
            <a:off x="109303" y="188640"/>
            <a:ext cx="8926945" cy="6383790"/>
            <a:chOff x="109303" y="776216"/>
            <a:chExt cx="8926945" cy="5087725"/>
          </a:xfrm>
        </p:grpSpPr>
        <p:pic>
          <p:nvPicPr>
            <p:cNvPr id="18"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9"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20"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54328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131840" y="287528"/>
            <a:ext cx="1944216" cy="4320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Metropolitana </a:t>
            </a:r>
          </a:p>
        </p:txBody>
      </p:sp>
      <p:graphicFrame>
        <p:nvGraphicFramePr>
          <p:cNvPr id="5" name="Tabla 4"/>
          <p:cNvGraphicFramePr>
            <a:graphicFrameLocks noGrp="1"/>
          </p:cNvGraphicFramePr>
          <p:nvPr/>
        </p:nvGraphicFramePr>
        <p:xfrm>
          <a:off x="1011301" y="976034"/>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2381719382"/>
                    </a:ext>
                  </a:extLst>
                </a:gridCol>
                <a:gridCol w="706683">
                  <a:extLst>
                    <a:ext uri="{9D8B030D-6E8A-4147-A177-3AD203B41FA5}">
                      <a16:colId xmlns:a16="http://schemas.microsoft.com/office/drawing/2014/main" val="1629548022"/>
                    </a:ext>
                  </a:extLst>
                </a:gridCol>
                <a:gridCol w="630491">
                  <a:extLst>
                    <a:ext uri="{9D8B030D-6E8A-4147-A177-3AD203B41FA5}">
                      <a16:colId xmlns:a16="http://schemas.microsoft.com/office/drawing/2014/main" val="259666173"/>
                    </a:ext>
                  </a:extLst>
                </a:gridCol>
                <a:gridCol w="539695">
                  <a:extLst>
                    <a:ext uri="{9D8B030D-6E8A-4147-A177-3AD203B41FA5}">
                      <a16:colId xmlns:a16="http://schemas.microsoft.com/office/drawing/2014/main" val="3591751603"/>
                    </a:ext>
                  </a:extLst>
                </a:gridCol>
                <a:gridCol w="450169">
                  <a:extLst>
                    <a:ext uri="{9D8B030D-6E8A-4147-A177-3AD203B41FA5}">
                      <a16:colId xmlns:a16="http://schemas.microsoft.com/office/drawing/2014/main" val="4024109009"/>
                    </a:ext>
                  </a:extLst>
                </a:gridCol>
                <a:gridCol w="450169">
                  <a:extLst>
                    <a:ext uri="{9D8B030D-6E8A-4147-A177-3AD203B41FA5}">
                      <a16:colId xmlns:a16="http://schemas.microsoft.com/office/drawing/2014/main" val="3624462663"/>
                    </a:ext>
                  </a:extLst>
                </a:gridCol>
                <a:gridCol w="449534">
                  <a:extLst>
                    <a:ext uri="{9D8B030D-6E8A-4147-A177-3AD203B41FA5}">
                      <a16:colId xmlns:a16="http://schemas.microsoft.com/office/drawing/2014/main" val="2402435246"/>
                    </a:ext>
                  </a:extLst>
                </a:gridCol>
                <a:gridCol w="450169">
                  <a:extLst>
                    <a:ext uri="{9D8B030D-6E8A-4147-A177-3AD203B41FA5}">
                      <a16:colId xmlns:a16="http://schemas.microsoft.com/office/drawing/2014/main" val="4022656797"/>
                    </a:ext>
                  </a:extLst>
                </a:gridCol>
              </a:tblGrid>
              <a:tr h="0">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2601706"/>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3162487355"/>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4684607"/>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264.579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263.788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3470279"/>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1.045.263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1.045.063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03426987"/>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24.664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79539964"/>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456.252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447.166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14606594"/>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1.133.447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1.133.447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49440090"/>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0634930"/>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80053703"/>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38515841"/>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6308392"/>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0274044"/>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2.963.907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2.953.718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99,66%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2.691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4.810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50442760"/>
                  </a:ext>
                </a:extLst>
              </a:tr>
            </a:tbl>
          </a:graphicData>
        </a:graphic>
      </p:graphicFrame>
      <p:graphicFrame>
        <p:nvGraphicFramePr>
          <p:cNvPr id="6" name="Tabla 5"/>
          <p:cNvGraphicFramePr>
            <a:graphicFrameLocks noGrp="1"/>
          </p:cNvGraphicFramePr>
          <p:nvPr/>
        </p:nvGraphicFramePr>
        <p:xfrm>
          <a:off x="1011301" y="3321309"/>
          <a:ext cx="6210302" cy="1027242"/>
        </p:xfrm>
        <a:graphic>
          <a:graphicData uri="http://schemas.openxmlformats.org/drawingml/2006/table">
            <a:tbl>
              <a:tblPr firstRow="1" firstCol="1" bandRow="1">
                <a:tableStyleId>{5C22544A-7EE6-4342-B048-85BDC9FD1C3A}</a:tableStyleId>
              </a:tblPr>
              <a:tblGrid>
                <a:gridCol w="2480579">
                  <a:extLst>
                    <a:ext uri="{9D8B030D-6E8A-4147-A177-3AD203B41FA5}">
                      <a16:colId xmlns:a16="http://schemas.microsoft.com/office/drawing/2014/main" val="3086045305"/>
                    </a:ext>
                  </a:extLst>
                </a:gridCol>
                <a:gridCol w="792088">
                  <a:extLst>
                    <a:ext uri="{9D8B030D-6E8A-4147-A177-3AD203B41FA5}">
                      <a16:colId xmlns:a16="http://schemas.microsoft.com/office/drawing/2014/main" val="1021367618"/>
                    </a:ext>
                  </a:extLst>
                </a:gridCol>
                <a:gridCol w="648072">
                  <a:extLst>
                    <a:ext uri="{9D8B030D-6E8A-4147-A177-3AD203B41FA5}">
                      <a16:colId xmlns:a16="http://schemas.microsoft.com/office/drawing/2014/main" val="1571898102"/>
                    </a:ext>
                  </a:extLst>
                </a:gridCol>
                <a:gridCol w="504056">
                  <a:extLst>
                    <a:ext uri="{9D8B030D-6E8A-4147-A177-3AD203B41FA5}">
                      <a16:colId xmlns:a16="http://schemas.microsoft.com/office/drawing/2014/main" val="1469745521"/>
                    </a:ext>
                  </a:extLst>
                </a:gridCol>
                <a:gridCol w="432048">
                  <a:extLst>
                    <a:ext uri="{9D8B030D-6E8A-4147-A177-3AD203B41FA5}">
                      <a16:colId xmlns:a16="http://schemas.microsoft.com/office/drawing/2014/main" val="278120924"/>
                    </a:ext>
                  </a:extLst>
                </a:gridCol>
                <a:gridCol w="504056">
                  <a:extLst>
                    <a:ext uri="{9D8B030D-6E8A-4147-A177-3AD203B41FA5}">
                      <a16:colId xmlns:a16="http://schemas.microsoft.com/office/drawing/2014/main" val="2279291611"/>
                    </a:ext>
                  </a:extLst>
                </a:gridCol>
                <a:gridCol w="432048">
                  <a:extLst>
                    <a:ext uri="{9D8B030D-6E8A-4147-A177-3AD203B41FA5}">
                      <a16:colId xmlns:a16="http://schemas.microsoft.com/office/drawing/2014/main" val="2244852650"/>
                    </a:ext>
                  </a:extLst>
                </a:gridCol>
                <a:gridCol w="417355">
                  <a:extLst>
                    <a:ext uri="{9D8B030D-6E8A-4147-A177-3AD203B41FA5}">
                      <a16:colId xmlns:a16="http://schemas.microsoft.com/office/drawing/2014/main" val="1008326020"/>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23309735"/>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1.964.580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1.953.588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86186546"/>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415.448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405.346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05263122"/>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26.901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26.901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11159185"/>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22149478"/>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2.406.929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2.385.835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870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430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1.305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4027016"/>
                  </a:ext>
                </a:extLst>
              </a:tr>
            </a:tbl>
          </a:graphicData>
        </a:graphic>
      </p:graphicFrame>
      <p:graphicFrame>
        <p:nvGraphicFramePr>
          <p:cNvPr id="7" name="Tabla 6"/>
          <p:cNvGraphicFramePr>
            <a:graphicFrameLocks noGrp="1"/>
          </p:cNvGraphicFramePr>
          <p:nvPr/>
        </p:nvGraphicFramePr>
        <p:xfrm>
          <a:off x="1012573" y="4459953"/>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3564891512"/>
                    </a:ext>
                  </a:extLst>
                </a:gridCol>
                <a:gridCol w="769148">
                  <a:extLst>
                    <a:ext uri="{9D8B030D-6E8A-4147-A177-3AD203B41FA5}">
                      <a16:colId xmlns:a16="http://schemas.microsoft.com/office/drawing/2014/main" val="1475939075"/>
                    </a:ext>
                  </a:extLst>
                </a:gridCol>
                <a:gridCol w="576861">
                  <a:extLst>
                    <a:ext uri="{9D8B030D-6E8A-4147-A177-3AD203B41FA5}">
                      <a16:colId xmlns:a16="http://schemas.microsoft.com/office/drawing/2014/main" val="2882603462"/>
                    </a:ext>
                  </a:extLst>
                </a:gridCol>
                <a:gridCol w="527361">
                  <a:extLst>
                    <a:ext uri="{9D8B030D-6E8A-4147-A177-3AD203B41FA5}">
                      <a16:colId xmlns:a16="http://schemas.microsoft.com/office/drawing/2014/main" val="2987966938"/>
                    </a:ext>
                  </a:extLst>
                </a:gridCol>
                <a:gridCol w="426458">
                  <a:extLst>
                    <a:ext uri="{9D8B030D-6E8A-4147-A177-3AD203B41FA5}">
                      <a16:colId xmlns:a16="http://schemas.microsoft.com/office/drawing/2014/main" val="2239601043"/>
                    </a:ext>
                  </a:extLst>
                </a:gridCol>
                <a:gridCol w="425824">
                  <a:extLst>
                    <a:ext uri="{9D8B030D-6E8A-4147-A177-3AD203B41FA5}">
                      <a16:colId xmlns:a16="http://schemas.microsoft.com/office/drawing/2014/main" val="3368036568"/>
                    </a:ext>
                  </a:extLst>
                </a:gridCol>
                <a:gridCol w="454381">
                  <a:extLst>
                    <a:ext uri="{9D8B030D-6E8A-4147-A177-3AD203B41FA5}">
                      <a16:colId xmlns:a16="http://schemas.microsoft.com/office/drawing/2014/main" val="2830566533"/>
                    </a:ext>
                  </a:extLst>
                </a:gridCol>
                <a:gridCol w="506419">
                  <a:extLst>
                    <a:ext uri="{9D8B030D-6E8A-4147-A177-3AD203B41FA5}">
                      <a16:colId xmlns:a16="http://schemas.microsoft.com/office/drawing/2014/main" val="2792572430"/>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44091294"/>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1.465.171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1.455.022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74535932"/>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734856"/>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986.627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983.815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03092384"/>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35934700"/>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62.815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62.815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3216264"/>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7526787"/>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85157247"/>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0016476"/>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26529347"/>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491.712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491.712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10942312"/>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3.118.034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3.104.722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99,57%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1.778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3.490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9011357"/>
                  </a:ext>
                </a:extLst>
              </a:tr>
            </a:tbl>
          </a:graphicData>
        </a:graphic>
      </p:graphicFrame>
      <p:graphicFrame>
        <p:nvGraphicFramePr>
          <p:cNvPr id="8" name="Gráfico 7"/>
          <p:cNvGraphicFramePr/>
          <p:nvPr/>
        </p:nvGraphicFramePr>
        <p:xfrm>
          <a:off x="7260093" y="1572632"/>
          <a:ext cx="1891030" cy="126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7312405" y="3358829"/>
          <a:ext cx="1831595" cy="1261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nvGraphicFramePr>
        <p:xfrm>
          <a:off x="7259458" y="4957650"/>
          <a:ext cx="1891665" cy="1254125"/>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815616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2949056" y="574864"/>
            <a:ext cx="1350954" cy="470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O´Higgins</a:t>
            </a:r>
            <a:r>
              <a:rPr lang="es-CL" dirty="0"/>
              <a:t> </a:t>
            </a:r>
          </a:p>
        </p:txBody>
      </p:sp>
      <p:pic>
        <p:nvPicPr>
          <p:cNvPr id="4" name="Imagen 3"/>
          <p:cNvPicPr>
            <a:picLocks noChangeAspect="1"/>
          </p:cNvPicPr>
          <p:nvPr/>
        </p:nvPicPr>
        <p:blipFill>
          <a:blip r:embed="rId2"/>
          <a:stretch>
            <a:fillRect/>
          </a:stretch>
        </p:blipFill>
        <p:spPr>
          <a:xfrm>
            <a:off x="6358552" y="332656"/>
            <a:ext cx="2639797" cy="2078916"/>
          </a:xfrm>
          <a:prstGeom prst="rect">
            <a:avLst/>
          </a:prstGeom>
        </p:spPr>
      </p:pic>
      <p:graphicFrame>
        <p:nvGraphicFramePr>
          <p:cNvPr id="6" name="Tabla 5"/>
          <p:cNvGraphicFramePr>
            <a:graphicFrameLocks noGrp="1"/>
          </p:cNvGraphicFramePr>
          <p:nvPr/>
        </p:nvGraphicFramePr>
        <p:xfrm>
          <a:off x="289006" y="1250091"/>
          <a:ext cx="5291106" cy="1613036"/>
        </p:xfrm>
        <a:graphic>
          <a:graphicData uri="http://schemas.openxmlformats.org/drawingml/2006/table">
            <a:tbl>
              <a:tblPr firstRow="1" bandRow="1">
                <a:tableStyleId>{5C22544A-7EE6-4342-B048-85BDC9FD1C3A}</a:tableStyleId>
              </a:tblPr>
              <a:tblGrid>
                <a:gridCol w="3691550">
                  <a:extLst>
                    <a:ext uri="{9D8B030D-6E8A-4147-A177-3AD203B41FA5}">
                      <a16:colId xmlns:a16="http://schemas.microsoft.com/office/drawing/2014/main" val="20000"/>
                    </a:ext>
                  </a:extLst>
                </a:gridCol>
                <a:gridCol w="853423">
                  <a:extLst>
                    <a:ext uri="{9D8B030D-6E8A-4147-A177-3AD203B41FA5}">
                      <a16:colId xmlns:a16="http://schemas.microsoft.com/office/drawing/2014/main" val="20001"/>
                    </a:ext>
                  </a:extLst>
                </a:gridCol>
                <a:gridCol w="746133">
                  <a:extLst>
                    <a:ext uri="{9D8B030D-6E8A-4147-A177-3AD203B41FA5}">
                      <a16:colId xmlns:a16="http://schemas.microsoft.com/office/drawing/2014/main" val="20002"/>
                    </a:ext>
                  </a:extLst>
                </a:gridCol>
              </a:tblGrid>
              <a:tr h="257386">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57386">
                <a:tc>
                  <a:txBody>
                    <a:bodyPr/>
                    <a:lstStyle/>
                    <a:p>
                      <a:r>
                        <a:rPr lang="es-CL" sz="1100" dirty="0"/>
                        <a:t>Número de usuarias/os total</a:t>
                      </a:r>
                      <a:r>
                        <a:rPr lang="es-CL" sz="1100" baseline="0" dirty="0"/>
                        <a:t> (incluidos Emergencia)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12.319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92597">
                <a:tc>
                  <a:txBody>
                    <a:bodyPr/>
                    <a:lstStyle/>
                    <a:p>
                      <a:r>
                        <a:rPr lang="es-CL" sz="1100" dirty="0"/>
                        <a:t>Número</a:t>
                      </a:r>
                      <a:r>
                        <a:rPr lang="es-CL" sz="1100" baseline="0" dirty="0"/>
                        <a:t> de usuarias/os pertenecientes a pueblos originarios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319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0002"/>
                  </a:ext>
                </a:extLst>
              </a:tr>
              <a:tr h="257386">
                <a:tc>
                  <a:txBody>
                    <a:bodyPr/>
                    <a:lstStyle/>
                    <a:p>
                      <a:r>
                        <a:rPr lang="es-CL" sz="1100" dirty="0"/>
                        <a:t>Número total de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4.500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10003"/>
                  </a:ext>
                </a:extLst>
              </a:tr>
              <a:tr h="257386">
                <a:tc>
                  <a:txBody>
                    <a:bodyPr/>
                    <a:lstStyle/>
                    <a:p>
                      <a:r>
                        <a:rPr lang="es-CL" sz="1100" dirty="0"/>
                        <a:t>Número de</a:t>
                      </a:r>
                      <a:r>
                        <a:rPr lang="es-CL" sz="1100" baseline="0" dirty="0"/>
                        <a:t> usuarias/os jóvenes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652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0004"/>
                  </a:ext>
                </a:extLst>
              </a:tr>
              <a:tr h="284119">
                <a:tc>
                  <a:txBody>
                    <a:bodyPr/>
                    <a:lstStyle/>
                    <a:p>
                      <a:r>
                        <a:rPr lang="es-CL" sz="1100" dirty="0"/>
                        <a:t>Promedio de edad</a:t>
                      </a:r>
                    </a:p>
                  </a:txBody>
                  <a:tcPr/>
                </a:tc>
                <a:tc gridSpan="2">
                  <a:txBody>
                    <a:bodyPr/>
                    <a:lstStyle/>
                    <a:p>
                      <a:pPr algn="ctr"/>
                      <a:r>
                        <a:rPr lang="es-CL" sz="1100" dirty="0"/>
                        <a:t>60 años</a:t>
                      </a:r>
                      <a:r>
                        <a:rPr lang="es-CL" sz="1100" baseline="0" dirty="0"/>
                        <a:t> </a:t>
                      </a:r>
                      <a:endParaRPr lang="es-CL" sz="1100" dirty="0"/>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nvGraphicFramePr>
        <p:xfrm>
          <a:off x="289006" y="3140475"/>
          <a:ext cx="5291105" cy="1954648"/>
        </p:xfrm>
        <a:graphic>
          <a:graphicData uri="http://schemas.openxmlformats.org/drawingml/2006/table">
            <a:tbl>
              <a:tblPr firstRow="1" bandRow="1">
                <a:tableStyleId>{5C22544A-7EE6-4342-B048-85BDC9FD1C3A}</a:tableStyleId>
              </a:tblPr>
              <a:tblGrid>
                <a:gridCol w="2272606">
                  <a:extLst>
                    <a:ext uri="{9D8B030D-6E8A-4147-A177-3AD203B41FA5}">
                      <a16:colId xmlns:a16="http://schemas.microsoft.com/office/drawing/2014/main" val="20000"/>
                    </a:ext>
                  </a:extLst>
                </a:gridCol>
                <a:gridCol w="1655434">
                  <a:extLst>
                    <a:ext uri="{9D8B030D-6E8A-4147-A177-3AD203B41FA5}">
                      <a16:colId xmlns:a16="http://schemas.microsoft.com/office/drawing/2014/main" val="20001"/>
                    </a:ext>
                  </a:extLst>
                </a:gridCol>
                <a:gridCol w="1363065">
                  <a:extLst>
                    <a:ext uri="{9D8B030D-6E8A-4147-A177-3AD203B41FA5}">
                      <a16:colId xmlns:a16="http://schemas.microsoft.com/office/drawing/2014/main" val="20002"/>
                    </a:ext>
                  </a:extLst>
                </a:gridCol>
              </a:tblGrid>
              <a:tr h="280300">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80942">
                <a:tc>
                  <a:txBody>
                    <a:bodyPr/>
                    <a:lstStyle/>
                    <a:p>
                      <a:r>
                        <a:rPr lang="es-CL" sz="1100" dirty="0"/>
                        <a:t>24 Transferencias corrientes</a:t>
                      </a:r>
                    </a:p>
                  </a:txBody>
                  <a:tcPr/>
                </a:tc>
                <a:tc>
                  <a:txBody>
                    <a:bodyPr/>
                    <a:lstStyle/>
                    <a:p>
                      <a:pPr algn="ctr" fontAlgn="ctr"/>
                      <a:r>
                        <a:rPr lang="en-US" sz="1100" b="0" i="0" u="none" strike="noStrike">
                          <a:solidFill>
                            <a:srgbClr val="000000"/>
                          </a:solidFill>
                          <a:effectLst/>
                          <a:latin typeface="Calibri" panose="020F0502020204030204" pitchFamily="34" charset="0"/>
                        </a:rPr>
                        <a:t>7.907.131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7.894.335</a:t>
                      </a:r>
                    </a:p>
                  </a:txBody>
                  <a:tcPr marL="9525" marR="9525" marT="9525" marB="0" anchor="ctr"/>
                </a:tc>
                <a:extLst>
                  <a:ext uri="{0D108BD9-81ED-4DB2-BD59-A6C34878D82A}">
                    <a16:rowId xmlns:a16="http://schemas.microsoft.com/office/drawing/2014/main" val="10001"/>
                  </a:ext>
                </a:extLst>
              </a:tr>
              <a:tr h="270138">
                <a:tc>
                  <a:txBody>
                    <a:bodyPr/>
                    <a:lstStyle/>
                    <a:p>
                      <a:r>
                        <a:rPr lang="es-CL" sz="1100" dirty="0"/>
                        <a:t>32 Préstamos </a:t>
                      </a:r>
                    </a:p>
                  </a:txBody>
                  <a:tcPr/>
                </a:tc>
                <a:tc>
                  <a:txBody>
                    <a:bodyPr/>
                    <a:lstStyle/>
                    <a:p>
                      <a:pPr algn="ctr" fontAlgn="ctr"/>
                      <a:r>
                        <a:rPr lang="en-US" sz="1100" b="0" i="0" u="none" strike="noStrike">
                          <a:solidFill>
                            <a:srgbClr val="000000"/>
                          </a:solidFill>
                          <a:effectLst/>
                          <a:latin typeface="Calibri" panose="020F0502020204030204" pitchFamily="34" charset="0"/>
                        </a:rPr>
                        <a:t>13.386.925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13.355.124</a:t>
                      </a:r>
                    </a:p>
                  </a:txBody>
                  <a:tcPr marL="9525" marR="9525" marT="9525" marB="0" anchor="ctr"/>
                </a:tc>
                <a:extLst>
                  <a:ext uri="{0D108BD9-81ED-4DB2-BD59-A6C34878D82A}">
                    <a16:rowId xmlns:a16="http://schemas.microsoft.com/office/drawing/2014/main" val="10002"/>
                  </a:ext>
                </a:extLst>
              </a:tr>
              <a:tr h="313360">
                <a:tc>
                  <a:txBody>
                    <a:bodyPr/>
                    <a:lstStyle/>
                    <a:p>
                      <a:r>
                        <a:rPr lang="es-CL" sz="1100" dirty="0"/>
                        <a:t>33 Transferencias de capital</a:t>
                      </a:r>
                    </a:p>
                  </a:txBody>
                  <a:tcPr/>
                </a:tc>
                <a:tc>
                  <a:txBody>
                    <a:bodyPr/>
                    <a:lstStyle/>
                    <a:p>
                      <a:pPr algn="ctr" fontAlgn="ctr"/>
                      <a:r>
                        <a:rPr lang="en-US" sz="1100" b="0" i="0" u="none" strike="noStrike">
                          <a:solidFill>
                            <a:srgbClr val="000000"/>
                          </a:solidFill>
                          <a:effectLst/>
                          <a:latin typeface="Calibri" panose="020F0502020204030204" pitchFamily="34" charset="0"/>
                        </a:rPr>
                        <a:t>9.391.580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9.383.463</a:t>
                      </a:r>
                    </a:p>
                  </a:txBody>
                  <a:tcPr marL="9525" marR="9525" marT="9525" marB="0" anchor="ctr"/>
                </a:tc>
                <a:extLst>
                  <a:ext uri="{0D108BD9-81ED-4DB2-BD59-A6C34878D82A}">
                    <a16:rowId xmlns:a16="http://schemas.microsoft.com/office/drawing/2014/main" val="10003"/>
                  </a:ext>
                </a:extLst>
              </a:tr>
              <a:tr h="254110">
                <a:tc>
                  <a:txBody>
                    <a:bodyPr/>
                    <a:lstStyle/>
                    <a:p>
                      <a:r>
                        <a:rPr lang="es-CL" sz="1100" b="1" dirty="0"/>
                        <a:t>Subtotal Productos</a:t>
                      </a:r>
                      <a:r>
                        <a:rPr lang="es-CL" sz="1100" b="1" baseline="0" dirty="0"/>
                        <a:t> Estratégicos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30.685.636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30.632.922</a:t>
                      </a:r>
                    </a:p>
                  </a:txBody>
                  <a:tcPr marL="9525" marR="9525" marT="9525" marB="0" anchor="ctr"/>
                </a:tc>
                <a:extLst>
                  <a:ext uri="{0D108BD9-81ED-4DB2-BD59-A6C34878D82A}">
                    <a16:rowId xmlns:a16="http://schemas.microsoft.com/office/drawing/2014/main" val="10004"/>
                  </a:ext>
                </a:extLst>
              </a:tr>
              <a:tr h="291748">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3.437.884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3.429.135</a:t>
                      </a:r>
                    </a:p>
                  </a:txBody>
                  <a:tcPr marL="9525" marR="9525" marT="9525" marB="0" anchor="ctr"/>
                </a:tc>
                <a:extLst>
                  <a:ext uri="{0D108BD9-81ED-4DB2-BD59-A6C34878D82A}">
                    <a16:rowId xmlns:a16="http://schemas.microsoft.com/office/drawing/2014/main" val="10005"/>
                  </a:ext>
                </a:extLst>
              </a:tr>
              <a:tr h="254110">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34.123.520</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34.062.057</a:t>
                      </a:r>
                    </a:p>
                  </a:txBody>
                  <a:tcPr marL="9525" marR="9525" marT="9525" marB="0" anchor="ctr"/>
                </a:tc>
                <a:extLst>
                  <a:ext uri="{0D108BD9-81ED-4DB2-BD59-A6C34878D82A}">
                    <a16:rowId xmlns:a16="http://schemas.microsoft.com/office/drawing/2014/main" val="10006"/>
                  </a:ext>
                </a:extLst>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5220072" y="450201"/>
            <a:ext cx="1180004" cy="665237"/>
          </a:xfrm>
          <a:prstGeom prst="rect">
            <a:avLst/>
          </a:prstGeom>
          <a:noFill/>
          <a:ln w="9525">
            <a:noFill/>
            <a:miter lim="800000"/>
            <a:headEnd/>
            <a:tailEnd/>
          </a:ln>
        </p:spPr>
      </p:pic>
      <p:graphicFrame>
        <p:nvGraphicFramePr>
          <p:cNvPr id="10" name="Tabla 9"/>
          <p:cNvGraphicFramePr>
            <a:graphicFrameLocks noGrp="1"/>
          </p:cNvGraphicFramePr>
          <p:nvPr/>
        </p:nvGraphicFramePr>
        <p:xfrm>
          <a:off x="335369" y="5276015"/>
          <a:ext cx="5244742" cy="797315"/>
        </p:xfrm>
        <a:graphic>
          <a:graphicData uri="http://schemas.openxmlformats.org/drawingml/2006/table">
            <a:tbl>
              <a:tblPr/>
              <a:tblGrid>
                <a:gridCol w="1029349">
                  <a:extLst>
                    <a:ext uri="{9D8B030D-6E8A-4147-A177-3AD203B41FA5}">
                      <a16:colId xmlns:a16="http://schemas.microsoft.com/office/drawing/2014/main" val="20000"/>
                    </a:ext>
                  </a:extLst>
                </a:gridCol>
                <a:gridCol w="4215393">
                  <a:extLst>
                    <a:ext uri="{9D8B030D-6E8A-4147-A177-3AD203B41FA5}">
                      <a16:colId xmlns:a16="http://schemas.microsoft.com/office/drawing/2014/main" val="20001"/>
                    </a:ext>
                  </a:extLst>
                </a:gridCol>
              </a:tblGrid>
              <a:tr h="797315">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Maíz, Avena Forrajera, Ovinos, Gallinas, Apicultura, Suplementarias, Bovinos, Maíz Grano, Tomate, Lechuga, Avena/Vicia, Nectarines, Paltos, Cebolla, Sandía, Cerezos, Durazno, Frutilla, Alfalfa, Animal, Melón Tuna, Melón, Avena Grano, Cebolla Guarda con Proceso de Curado, Bovinos-leche; estos representan el 69% de los recursos monetarios entregados y el 73%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 name="Gráfico 11"/>
          <p:cNvGraphicFramePr>
            <a:graphicFrameLocks/>
          </p:cNvGraphicFramePr>
          <p:nvPr/>
        </p:nvGraphicFramePr>
        <p:xfrm>
          <a:off x="6293430" y="4664699"/>
          <a:ext cx="2463579" cy="1408631"/>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4"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5" name="Tabla 14"/>
          <p:cNvGraphicFramePr>
            <a:graphicFrameLocks noGrp="1"/>
          </p:cNvGraphicFramePr>
          <p:nvPr/>
        </p:nvGraphicFramePr>
        <p:xfrm>
          <a:off x="6214282" y="2819600"/>
          <a:ext cx="2542727" cy="1062990"/>
        </p:xfrm>
        <a:graphic>
          <a:graphicData uri="http://schemas.openxmlformats.org/drawingml/2006/table">
            <a:tbl>
              <a:tblPr>
                <a:tableStyleId>{16D9F66E-5EB9-4882-86FB-DCBF35E3C3E4}</a:tableStyleId>
              </a:tblPr>
              <a:tblGrid>
                <a:gridCol w="824165">
                  <a:extLst>
                    <a:ext uri="{9D8B030D-6E8A-4147-A177-3AD203B41FA5}">
                      <a16:colId xmlns:a16="http://schemas.microsoft.com/office/drawing/2014/main" val="20000"/>
                    </a:ext>
                  </a:extLst>
                </a:gridCol>
                <a:gridCol w="859281">
                  <a:extLst>
                    <a:ext uri="{9D8B030D-6E8A-4147-A177-3AD203B41FA5}">
                      <a16:colId xmlns:a16="http://schemas.microsoft.com/office/drawing/2014/main" val="20001"/>
                    </a:ext>
                  </a:extLst>
                </a:gridCol>
                <a:gridCol w="859281">
                  <a:extLst>
                    <a:ext uri="{9D8B030D-6E8A-4147-A177-3AD203B41FA5}">
                      <a16:colId xmlns:a16="http://schemas.microsoft.com/office/drawing/2014/main" val="1210524248"/>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33737">
                <a:tc rowSpan="5">
                  <a:txBody>
                    <a:bodyPr/>
                    <a:lstStyle/>
                    <a:p>
                      <a:pPr algn="l" fontAlgn="ctr"/>
                      <a:r>
                        <a:rPr lang="es-CL" sz="1100" u="none" strike="noStrike" dirty="0">
                          <a:effectLst/>
                        </a:rPr>
                        <a:t>O’Higgins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 Vicente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Santa Cruz</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2596">
                <a:tc vMerge="1">
                  <a:txBody>
                    <a:bodyPr/>
                    <a:lstStyle/>
                    <a:p>
                      <a:endParaRPr lang="es-CL"/>
                    </a:p>
                  </a:txBody>
                  <a:tcPr/>
                </a:tc>
                <a:tc>
                  <a:txBody>
                    <a:bodyPr/>
                    <a:lstStyle/>
                    <a:p>
                      <a:pPr algn="l" fontAlgn="b"/>
                      <a:r>
                        <a:rPr lang="es-ES" sz="1100" b="0" i="0" u="none" strike="noStrike" dirty="0" err="1">
                          <a:solidFill>
                            <a:srgbClr val="000000"/>
                          </a:solidFill>
                          <a:effectLst/>
                          <a:latin typeface="Calibri" panose="020F0502020204030204" pitchFamily="34" charset="0"/>
                        </a:rPr>
                        <a:t>Marchigüe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Rancagua</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Las Cabras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Doñihue</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Rengo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San Fernando</a:t>
                      </a:r>
                    </a:p>
                  </a:txBody>
                  <a:tcPr marL="9525" marR="9525" marT="9525" marB="0" anchor="b"/>
                </a:tc>
                <a:extLst>
                  <a:ext uri="{0D108BD9-81ED-4DB2-BD59-A6C34878D82A}">
                    <a16:rowId xmlns:a16="http://schemas.microsoft.com/office/drawing/2014/main" val="10004"/>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Litueche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Lolol</a:t>
                      </a:r>
                    </a:p>
                  </a:txBody>
                  <a:tcPr marL="9525" marR="9525" marT="9525" marB="0" anchor="b"/>
                </a:tc>
                <a:extLst>
                  <a:ext uri="{0D108BD9-81ED-4DB2-BD59-A6C34878D82A}">
                    <a16:rowId xmlns:a16="http://schemas.microsoft.com/office/drawing/2014/main" val="3237505263"/>
                  </a:ext>
                </a:extLst>
              </a:tr>
            </a:tbl>
          </a:graphicData>
        </a:graphic>
      </p:graphicFrame>
      <p:sp>
        <p:nvSpPr>
          <p:cNvPr id="16" name="CuadroTexto 15"/>
          <p:cNvSpPr txBox="1"/>
          <p:nvPr/>
        </p:nvSpPr>
        <p:spPr>
          <a:xfrm>
            <a:off x="6628129" y="4387700"/>
            <a:ext cx="1726850" cy="276999"/>
          </a:xfrm>
          <a:prstGeom prst="rect">
            <a:avLst/>
          </a:prstGeom>
          <a:noFill/>
        </p:spPr>
        <p:txBody>
          <a:bodyPr wrap="square" rtlCol="0">
            <a:spAutoFit/>
          </a:bodyPr>
          <a:lstStyle/>
          <a:p>
            <a:r>
              <a:rPr lang="es-CL" sz="1200" b="1" dirty="0"/>
              <a:t>Atención de Usuarias/os</a:t>
            </a:r>
          </a:p>
        </p:txBody>
      </p:sp>
      <p:grpSp>
        <p:nvGrpSpPr>
          <p:cNvPr id="17" name="Grupo 16"/>
          <p:cNvGrpSpPr/>
          <p:nvPr/>
        </p:nvGrpSpPr>
        <p:grpSpPr>
          <a:xfrm>
            <a:off x="109303" y="188640"/>
            <a:ext cx="8926945" cy="6383790"/>
            <a:chOff x="109303" y="776216"/>
            <a:chExt cx="8926945" cy="5087725"/>
          </a:xfrm>
        </p:grpSpPr>
        <p:pic>
          <p:nvPicPr>
            <p:cNvPr id="18"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9"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20"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428983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3707904" y="194960"/>
            <a:ext cx="1728192" cy="432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O´Higgins</a:t>
            </a:r>
            <a:r>
              <a:rPr lang="es-CL" dirty="0"/>
              <a:t> </a:t>
            </a:r>
          </a:p>
        </p:txBody>
      </p:sp>
      <p:graphicFrame>
        <p:nvGraphicFramePr>
          <p:cNvPr id="7" name="Tabla 6"/>
          <p:cNvGraphicFramePr>
            <a:graphicFrameLocks noGrp="1"/>
          </p:cNvGraphicFramePr>
          <p:nvPr/>
        </p:nvGraphicFramePr>
        <p:xfrm>
          <a:off x="899593" y="951275"/>
          <a:ext cx="6338572" cy="2233873"/>
        </p:xfrm>
        <a:graphic>
          <a:graphicData uri="http://schemas.openxmlformats.org/drawingml/2006/table">
            <a:tbl>
              <a:tblPr firstRow="1" firstCol="1" bandRow="1">
                <a:tableStyleId>{5C22544A-7EE6-4342-B048-85BDC9FD1C3A}</a:tableStyleId>
              </a:tblPr>
              <a:tblGrid>
                <a:gridCol w="2448271">
                  <a:extLst>
                    <a:ext uri="{9D8B030D-6E8A-4147-A177-3AD203B41FA5}">
                      <a16:colId xmlns:a16="http://schemas.microsoft.com/office/drawing/2014/main" val="2558309879"/>
                    </a:ext>
                  </a:extLst>
                </a:gridCol>
                <a:gridCol w="858725">
                  <a:extLst>
                    <a:ext uri="{9D8B030D-6E8A-4147-A177-3AD203B41FA5}">
                      <a16:colId xmlns:a16="http://schemas.microsoft.com/office/drawing/2014/main" val="1407234795"/>
                    </a:ext>
                  </a:extLst>
                </a:gridCol>
                <a:gridCol w="643514">
                  <a:extLst>
                    <a:ext uri="{9D8B030D-6E8A-4147-A177-3AD203B41FA5}">
                      <a16:colId xmlns:a16="http://schemas.microsoft.com/office/drawing/2014/main" val="24566031"/>
                    </a:ext>
                  </a:extLst>
                </a:gridCol>
                <a:gridCol w="550842">
                  <a:extLst>
                    <a:ext uri="{9D8B030D-6E8A-4147-A177-3AD203B41FA5}">
                      <a16:colId xmlns:a16="http://schemas.microsoft.com/office/drawing/2014/main" val="3824661338"/>
                    </a:ext>
                  </a:extLst>
                </a:gridCol>
                <a:gridCol w="459467">
                  <a:extLst>
                    <a:ext uri="{9D8B030D-6E8A-4147-A177-3AD203B41FA5}">
                      <a16:colId xmlns:a16="http://schemas.microsoft.com/office/drawing/2014/main" val="2346422871"/>
                    </a:ext>
                  </a:extLst>
                </a:gridCol>
                <a:gridCol w="459467">
                  <a:extLst>
                    <a:ext uri="{9D8B030D-6E8A-4147-A177-3AD203B41FA5}">
                      <a16:colId xmlns:a16="http://schemas.microsoft.com/office/drawing/2014/main" val="1088575451"/>
                    </a:ext>
                  </a:extLst>
                </a:gridCol>
                <a:gridCol w="458819">
                  <a:extLst>
                    <a:ext uri="{9D8B030D-6E8A-4147-A177-3AD203B41FA5}">
                      <a16:colId xmlns:a16="http://schemas.microsoft.com/office/drawing/2014/main" val="1001059320"/>
                    </a:ext>
                  </a:extLst>
                </a:gridCol>
                <a:gridCol w="459467">
                  <a:extLst>
                    <a:ext uri="{9D8B030D-6E8A-4147-A177-3AD203B41FA5}">
                      <a16:colId xmlns:a16="http://schemas.microsoft.com/office/drawing/2014/main" val="1027869240"/>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7786491"/>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2078694872"/>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7858730"/>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1.153.554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1.144.981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63751386"/>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2.908.593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2.906.578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47571245"/>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52.204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2620751"/>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1.352.538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1.352.315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94459987"/>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2.363.661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2.363.420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37826031"/>
                  </a:ext>
                </a:extLst>
              </a:tr>
              <a:tr h="0">
                <a:tc>
                  <a:txBody>
                    <a:bodyPr/>
                    <a:lstStyle/>
                    <a:p>
                      <a:pPr>
                        <a:lnSpc>
                          <a:spcPct val="107000"/>
                        </a:lnSpc>
                        <a:spcAft>
                          <a:spcPts val="0"/>
                        </a:spcAft>
                      </a:pPr>
                      <a:r>
                        <a:rPr lang="es-CL" sz="900" b="0" dirty="0">
                          <a:effectLst/>
                        </a:rPr>
                        <a:t>24.01.417 - Convenio INDAP - PRODEMU</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62919208"/>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33936802"/>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86459358"/>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69.716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9460703"/>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20268078"/>
                  </a:ext>
                </a:extLst>
              </a:tr>
              <a:tr h="0">
                <a:tc>
                  <a:txBody>
                    <a:bodyPr/>
                    <a:lstStyle/>
                    <a:p>
                      <a:pP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7.907.131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7.894.335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99,84%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7.096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4.277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11.399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6396066"/>
                  </a:ext>
                </a:extLst>
              </a:tr>
            </a:tbl>
          </a:graphicData>
        </a:graphic>
      </p:graphicFrame>
      <p:graphicFrame>
        <p:nvGraphicFramePr>
          <p:cNvPr id="8" name="Tabla 7"/>
          <p:cNvGraphicFramePr>
            <a:graphicFrameLocks noGrp="1"/>
          </p:cNvGraphicFramePr>
          <p:nvPr/>
        </p:nvGraphicFramePr>
        <p:xfrm>
          <a:off x="899592" y="3272435"/>
          <a:ext cx="6337301" cy="1027242"/>
        </p:xfrm>
        <a:graphic>
          <a:graphicData uri="http://schemas.openxmlformats.org/drawingml/2006/table">
            <a:tbl>
              <a:tblPr firstRow="1" firstCol="1" bandRow="1">
                <a:tableStyleId>{5C22544A-7EE6-4342-B048-85BDC9FD1C3A}</a:tableStyleId>
              </a:tblPr>
              <a:tblGrid>
                <a:gridCol w="2448271">
                  <a:extLst>
                    <a:ext uri="{9D8B030D-6E8A-4147-A177-3AD203B41FA5}">
                      <a16:colId xmlns:a16="http://schemas.microsoft.com/office/drawing/2014/main" val="2549494173"/>
                    </a:ext>
                  </a:extLst>
                </a:gridCol>
                <a:gridCol w="792088">
                  <a:extLst>
                    <a:ext uri="{9D8B030D-6E8A-4147-A177-3AD203B41FA5}">
                      <a16:colId xmlns:a16="http://schemas.microsoft.com/office/drawing/2014/main" val="610790623"/>
                    </a:ext>
                  </a:extLst>
                </a:gridCol>
                <a:gridCol w="670977">
                  <a:extLst>
                    <a:ext uri="{9D8B030D-6E8A-4147-A177-3AD203B41FA5}">
                      <a16:colId xmlns:a16="http://schemas.microsoft.com/office/drawing/2014/main" val="2173539469"/>
                    </a:ext>
                  </a:extLst>
                </a:gridCol>
                <a:gridCol w="587965">
                  <a:extLst>
                    <a:ext uri="{9D8B030D-6E8A-4147-A177-3AD203B41FA5}">
                      <a16:colId xmlns:a16="http://schemas.microsoft.com/office/drawing/2014/main" val="417796277"/>
                    </a:ext>
                  </a:extLst>
                </a:gridCol>
                <a:gridCol w="440974">
                  <a:extLst>
                    <a:ext uri="{9D8B030D-6E8A-4147-A177-3AD203B41FA5}">
                      <a16:colId xmlns:a16="http://schemas.microsoft.com/office/drawing/2014/main" val="3130274334"/>
                    </a:ext>
                  </a:extLst>
                </a:gridCol>
                <a:gridCol w="514469">
                  <a:extLst>
                    <a:ext uri="{9D8B030D-6E8A-4147-A177-3AD203B41FA5}">
                      <a16:colId xmlns:a16="http://schemas.microsoft.com/office/drawing/2014/main" val="1898380756"/>
                    </a:ext>
                  </a:extLst>
                </a:gridCol>
                <a:gridCol w="440974">
                  <a:extLst>
                    <a:ext uri="{9D8B030D-6E8A-4147-A177-3AD203B41FA5}">
                      <a16:colId xmlns:a16="http://schemas.microsoft.com/office/drawing/2014/main" val="650540177"/>
                    </a:ext>
                  </a:extLst>
                </a:gridCol>
                <a:gridCol w="441583">
                  <a:extLst>
                    <a:ext uri="{9D8B030D-6E8A-4147-A177-3AD203B41FA5}">
                      <a16:colId xmlns:a16="http://schemas.microsoft.com/office/drawing/2014/main" val="884053122"/>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0217278"/>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11.120.662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11.097.941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44101136"/>
                  </a:ext>
                </a:extLst>
              </a:tr>
              <a:tr h="0">
                <a:tc>
                  <a:txBody>
                    <a:bodyPr/>
                    <a:lstStyle/>
                    <a:p>
                      <a:pPr>
                        <a:lnSpc>
                          <a:spcPct val="107000"/>
                        </a:lnSpc>
                        <a:spcAft>
                          <a:spcPts val="0"/>
                        </a:spcAft>
                      </a:pPr>
                      <a:r>
                        <a:rPr lang="es-CL" sz="900" b="0" dirty="0">
                          <a:effectLst/>
                        </a:rPr>
                        <a:t>32.04.005 - Créditos Largo Plazo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2.187.510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2.184.557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14356983"/>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78.753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72.626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389136"/>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5190415"/>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13.386.925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13.355.124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99,76%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3.204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1.047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4.265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19286410"/>
                  </a:ext>
                </a:extLst>
              </a:tr>
            </a:tbl>
          </a:graphicData>
        </a:graphic>
      </p:graphicFrame>
      <p:graphicFrame>
        <p:nvGraphicFramePr>
          <p:cNvPr id="9" name="Tabla 8"/>
          <p:cNvGraphicFramePr>
            <a:graphicFrameLocks noGrp="1"/>
          </p:cNvGraphicFramePr>
          <p:nvPr/>
        </p:nvGraphicFramePr>
        <p:xfrm>
          <a:off x="899592" y="4386964"/>
          <a:ext cx="6337300" cy="1907736"/>
        </p:xfrm>
        <a:graphic>
          <a:graphicData uri="http://schemas.openxmlformats.org/drawingml/2006/table">
            <a:tbl>
              <a:tblPr firstRow="1" firstCol="1" bandRow="1">
                <a:tableStyleId>{5C22544A-7EE6-4342-B048-85BDC9FD1C3A}</a:tableStyleId>
              </a:tblPr>
              <a:tblGrid>
                <a:gridCol w="2448272">
                  <a:extLst>
                    <a:ext uri="{9D8B030D-6E8A-4147-A177-3AD203B41FA5}">
                      <a16:colId xmlns:a16="http://schemas.microsoft.com/office/drawing/2014/main" val="3966118726"/>
                    </a:ext>
                  </a:extLst>
                </a:gridCol>
                <a:gridCol w="792088">
                  <a:extLst>
                    <a:ext uri="{9D8B030D-6E8A-4147-A177-3AD203B41FA5}">
                      <a16:colId xmlns:a16="http://schemas.microsoft.com/office/drawing/2014/main" val="844288252"/>
                    </a:ext>
                  </a:extLst>
                </a:gridCol>
                <a:gridCol w="708146">
                  <a:extLst>
                    <a:ext uri="{9D8B030D-6E8A-4147-A177-3AD203B41FA5}">
                      <a16:colId xmlns:a16="http://schemas.microsoft.com/office/drawing/2014/main" val="1391473423"/>
                    </a:ext>
                  </a:extLst>
                </a:gridCol>
                <a:gridCol w="538256">
                  <a:extLst>
                    <a:ext uri="{9D8B030D-6E8A-4147-A177-3AD203B41FA5}">
                      <a16:colId xmlns:a16="http://schemas.microsoft.com/office/drawing/2014/main" val="502308779"/>
                    </a:ext>
                  </a:extLst>
                </a:gridCol>
                <a:gridCol w="435268">
                  <a:extLst>
                    <a:ext uri="{9D8B030D-6E8A-4147-A177-3AD203B41FA5}">
                      <a16:colId xmlns:a16="http://schemas.microsoft.com/office/drawing/2014/main" val="3160349802"/>
                    </a:ext>
                  </a:extLst>
                </a:gridCol>
                <a:gridCol w="434621">
                  <a:extLst>
                    <a:ext uri="{9D8B030D-6E8A-4147-A177-3AD203B41FA5}">
                      <a16:colId xmlns:a16="http://schemas.microsoft.com/office/drawing/2014/main" val="2041879357"/>
                    </a:ext>
                  </a:extLst>
                </a:gridCol>
                <a:gridCol w="463768">
                  <a:extLst>
                    <a:ext uri="{9D8B030D-6E8A-4147-A177-3AD203B41FA5}">
                      <a16:colId xmlns:a16="http://schemas.microsoft.com/office/drawing/2014/main" val="1550415956"/>
                    </a:ext>
                  </a:extLst>
                </a:gridCol>
                <a:gridCol w="516881">
                  <a:extLst>
                    <a:ext uri="{9D8B030D-6E8A-4147-A177-3AD203B41FA5}">
                      <a16:colId xmlns:a16="http://schemas.microsoft.com/office/drawing/2014/main" val="2886826799"/>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881472"/>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5.265.615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5.265.535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8911703"/>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73366270"/>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2.145.670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2.143.085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86894259"/>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8674660"/>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398.887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398.886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29495571"/>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48.068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48.068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59013162"/>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3223005"/>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82971113"/>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21450134"/>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1.438.493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1.433.042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9587128"/>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9.391.580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9.383.463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4.571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3.459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8.046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7790002"/>
                  </a:ext>
                </a:extLst>
              </a:tr>
            </a:tbl>
          </a:graphicData>
        </a:graphic>
      </p:graphicFrame>
      <p:graphicFrame>
        <p:nvGraphicFramePr>
          <p:cNvPr id="10" name="Gráfico 9"/>
          <p:cNvGraphicFramePr/>
          <p:nvPr/>
        </p:nvGraphicFramePr>
        <p:xfrm>
          <a:off x="7252637" y="1692384"/>
          <a:ext cx="1891030" cy="1043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7344713" y="3373996"/>
          <a:ext cx="1799288" cy="1043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nvGraphicFramePr>
        <p:xfrm>
          <a:off x="7344713" y="4918957"/>
          <a:ext cx="1799288" cy="101346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4" name="CuadroTexto 13"/>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14772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176659" y="599353"/>
            <a:ext cx="1134497" cy="4329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Maule </a:t>
            </a:r>
          </a:p>
        </p:txBody>
      </p:sp>
      <p:pic>
        <p:nvPicPr>
          <p:cNvPr id="3" name="Imagen 2"/>
          <p:cNvPicPr>
            <a:picLocks noChangeAspect="1"/>
          </p:cNvPicPr>
          <p:nvPr/>
        </p:nvPicPr>
        <p:blipFill>
          <a:blip r:embed="rId2"/>
          <a:stretch>
            <a:fillRect/>
          </a:stretch>
        </p:blipFill>
        <p:spPr>
          <a:xfrm>
            <a:off x="6426351" y="394251"/>
            <a:ext cx="2627604" cy="2402032"/>
          </a:xfrm>
          <a:prstGeom prst="rect">
            <a:avLst/>
          </a:prstGeom>
        </p:spPr>
      </p:pic>
      <p:graphicFrame>
        <p:nvGraphicFramePr>
          <p:cNvPr id="5" name="Tabla 4"/>
          <p:cNvGraphicFramePr>
            <a:graphicFrameLocks noGrp="1"/>
          </p:cNvGraphicFramePr>
          <p:nvPr/>
        </p:nvGraphicFramePr>
        <p:xfrm>
          <a:off x="304764" y="3088806"/>
          <a:ext cx="5393052" cy="2002951"/>
        </p:xfrm>
        <a:graphic>
          <a:graphicData uri="http://schemas.openxmlformats.org/drawingml/2006/table">
            <a:tbl>
              <a:tblPr firstRow="1" bandRow="1">
                <a:tableStyleId>{5C22544A-7EE6-4342-B048-85BDC9FD1C3A}</a:tableStyleId>
              </a:tblPr>
              <a:tblGrid>
                <a:gridCol w="2296920">
                  <a:extLst>
                    <a:ext uri="{9D8B030D-6E8A-4147-A177-3AD203B41FA5}">
                      <a16:colId xmlns:a16="http://schemas.microsoft.com/office/drawing/2014/main" val="20000"/>
                    </a:ext>
                  </a:extLst>
                </a:gridCol>
                <a:gridCol w="1298448">
                  <a:extLst>
                    <a:ext uri="{9D8B030D-6E8A-4147-A177-3AD203B41FA5}">
                      <a16:colId xmlns:a16="http://schemas.microsoft.com/office/drawing/2014/main" val="20001"/>
                    </a:ext>
                  </a:extLst>
                </a:gridCol>
                <a:gridCol w="1797684">
                  <a:extLst>
                    <a:ext uri="{9D8B030D-6E8A-4147-A177-3AD203B41FA5}">
                      <a16:colId xmlns:a16="http://schemas.microsoft.com/office/drawing/2014/main" val="20002"/>
                    </a:ext>
                  </a:extLst>
                </a:gridCol>
              </a:tblGrid>
              <a:tr h="307888">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81255">
                <a:tc>
                  <a:txBody>
                    <a:bodyPr/>
                    <a:lstStyle/>
                    <a:p>
                      <a:r>
                        <a:rPr lang="es-CL" sz="1100" dirty="0"/>
                        <a:t>24 Transferencias corrientes</a:t>
                      </a:r>
                    </a:p>
                  </a:txBody>
                  <a:tcPr/>
                </a:tc>
                <a:tc>
                  <a:txBody>
                    <a:bodyPr/>
                    <a:lstStyle/>
                    <a:p>
                      <a:pPr algn="ctr" fontAlgn="ctr"/>
                      <a:r>
                        <a:rPr lang="en-US" sz="1100" b="0" i="0" u="none" strike="noStrike">
                          <a:solidFill>
                            <a:srgbClr val="000000"/>
                          </a:solidFill>
                          <a:effectLst/>
                          <a:latin typeface="Calibri" panose="020F0502020204030204" pitchFamily="34" charset="0"/>
                        </a:rPr>
                        <a:t>13.427.451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13.392.392</a:t>
                      </a:r>
                    </a:p>
                  </a:txBody>
                  <a:tcPr marL="9525" marR="9525" marT="9525" marB="0" anchor="ctr"/>
                </a:tc>
                <a:extLst>
                  <a:ext uri="{0D108BD9-81ED-4DB2-BD59-A6C34878D82A}">
                    <a16:rowId xmlns:a16="http://schemas.microsoft.com/office/drawing/2014/main" val="10001"/>
                  </a:ext>
                </a:extLst>
              </a:tr>
              <a:tr h="269295">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17.383.145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17.294.650</a:t>
                      </a:r>
                    </a:p>
                  </a:txBody>
                  <a:tcPr marL="9525" marR="9525" marT="9525" marB="0" anchor="ctr"/>
                </a:tc>
                <a:extLst>
                  <a:ext uri="{0D108BD9-81ED-4DB2-BD59-A6C34878D82A}">
                    <a16:rowId xmlns:a16="http://schemas.microsoft.com/office/drawing/2014/main" val="10002"/>
                  </a:ext>
                </a:extLst>
              </a:tr>
              <a:tr h="291672">
                <a:tc>
                  <a:txBody>
                    <a:bodyPr/>
                    <a:lstStyle/>
                    <a:p>
                      <a:r>
                        <a:rPr lang="es-CL" sz="1100" dirty="0"/>
                        <a:t>33 Transferencias de capital</a:t>
                      </a:r>
                    </a:p>
                  </a:txBody>
                  <a:tcPr/>
                </a:tc>
                <a:tc>
                  <a:txBody>
                    <a:bodyPr/>
                    <a:lstStyle/>
                    <a:p>
                      <a:pPr algn="ctr" fontAlgn="ctr"/>
                      <a:r>
                        <a:rPr lang="en-US" sz="1100" b="0" i="0" u="none" strike="noStrike">
                          <a:solidFill>
                            <a:srgbClr val="000000"/>
                          </a:solidFill>
                          <a:effectLst/>
                          <a:latin typeface="Calibri" panose="020F0502020204030204" pitchFamily="34" charset="0"/>
                        </a:rPr>
                        <a:t>12.473.399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12.404.887</a:t>
                      </a:r>
                    </a:p>
                  </a:txBody>
                  <a:tcPr marL="9525" marR="9525" marT="9525" marB="0" anchor="ctr"/>
                </a:tc>
                <a:extLst>
                  <a:ext uri="{0D108BD9-81ED-4DB2-BD59-A6C34878D82A}">
                    <a16:rowId xmlns:a16="http://schemas.microsoft.com/office/drawing/2014/main" val="10003"/>
                  </a:ext>
                </a:extLst>
              </a:tr>
              <a:tr h="291672">
                <a:tc>
                  <a:txBody>
                    <a:bodyPr/>
                    <a:lstStyle/>
                    <a:p>
                      <a:r>
                        <a:rPr lang="es-CL" sz="1100" b="1" dirty="0"/>
                        <a:t>Subtotal Productos Estratégicos </a:t>
                      </a:r>
                    </a:p>
                  </a:txBody>
                  <a:tcPr/>
                </a:tc>
                <a:tc>
                  <a:txBody>
                    <a:bodyPr/>
                    <a:lstStyle/>
                    <a:p>
                      <a:pPr algn="ctr" fontAlgn="ctr"/>
                      <a:r>
                        <a:rPr lang="en-US" sz="1100" b="1" i="0" u="none" strike="noStrike">
                          <a:solidFill>
                            <a:srgbClr val="000000"/>
                          </a:solidFill>
                          <a:effectLst/>
                          <a:latin typeface="Calibri" panose="020F0502020204030204" pitchFamily="34" charset="0"/>
                        </a:rPr>
                        <a:t>43.283.996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43.091.929</a:t>
                      </a:r>
                    </a:p>
                  </a:txBody>
                  <a:tcPr marL="9525" marR="9525" marT="9525" marB="0" anchor="ctr"/>
                </a:tc>
                <a:extLst>
                  <a:ext uri="{0D108BD9-81ED-4DB2-BD59-A6C34878D82A}">
                    <a16:rowId xmlns:a16="http://schemas.microsoft.com/office/drawing/2014/main" val="10004"/>
                  </a:ext>
                </a:extLst>
              </a:tr>
              <a:tr h="302089">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5.185.669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5.179.346</a:t>
                      </a:r>
                    </a:p>
                  </a:txBody>
                  <a:tcPr marL="9525" marR="9525" marT="9525" marB="0" anchor="ctr"/>
                </a:tc>
                <a:extLst>
                  <a:ext uri="{0D108BD9-81ED-4DB2-BD59-A6C34878D82A}">
                    <a16:rowId xmlns:a16="http://schemas.microsoft.com/office/drawing/2014/main" val="10005"/>
                  </a:ext>
                </a:extLst>
              </a:tr>
              <a:tr h="244970">
                <a:tc>
                  <a:txBody>
                    <a:bodyPr/>
                    <a:lstStyle/>
                    <a:p>
                      <a:r>
                        <a:rPr lang="es-CL" sz="1100" b="1" dirty="0"/>
                        <a:t>Total General</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48.469.665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48.271.275</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6" name="Tabla 5"/>
          <p:cNvGraphicFramePr>
            <a:graphicFrameLocks noGrp="1"/>
          </p:cNvGraphicFramePr>
          <p:nvPr/>
        </p:nvGraphicFramePr>
        <p:xfrm>
          <a:off x="316512" y="1267858"/>
          <a:ext cx="5394101" cy="1634439"/>
        </p:xfrm>
        <a:graphic>
          <a:graphicData uri="http://schemas.openxmlformats.org/drawingml/2006/table">
            <a:tbl>
              <a:tblPr firstRow="1" bandRow="1">
                <a:tableStyleId>{5C22544A-7EE6-4342-B048-85BDC9FD1C3A}</a:tableStyleId>
              </a:tblPr>
              <a:tblGrid>
                <a:gridCol w="3652705">
                  <a:extLst>
                    <a:ext uri="{9D8B030D-6E8A-4147-A177-3AD203B41FA5}">
                      <a16:colId xmlns:a16="http://schemas.microsoft.com/office/drawing/2014/main" val="20000"/>
                    </a:ext>
                  </a:extLst>
                </a:gridCol>
                <a:gridCol w="757557">
                  <a:extLst>
                    <a:ext uri="{9D8B030D-6E8A-4147-A177-3AD203B41FA5}">
                      <a16:colId xmlns:a16="http://schemas.microsoft.com/office/drawing/2014/main" val="20001"/>
                    </a:ext>
                  </a:extLst>
                </a:gridCol>
                <a:gridCol w="983839">
                  <a:extLst>
                    <a:ext uri="{9D8B030D-6E8A-4147-A177-3AD203B41FA5}">
                      <a16:colId xmlns:a16="http://schemas.microsoft.com/office/drawing/2014/main" val="20002"/>
                    </a:ext>
                  </a:extLst>
                </a:gridCol>
              </a:tblGrid>
              <a:tr h="257595">
                <a:tc>
                  <a:txBody>
                    <a:bodyPr/>
                    <a:lstStyle/>
                    <a:p>
                      <a:r>
                        <a:rPr lang="es-CL" sz="1100" dirty="0"/>
                        <a:t>ITEM </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79008">
                <a:tc>
                  <a:txBody>
                    <a:bodyPr/>
                    <a:lstStyle/>
                    <a:p>
                      <a:r>
                        <a:rPr lang="es-CL" sz="1100" dirty="0"/>
                        <a:t>Número</a:t>
                      </a:r>
                      <a:r>
                        <a:rPr lang="es-CL" sz="1100" baseline="0" dirty="0"/>
                        <a:t> de usuarias/os total (incluidos Emergencia)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19.913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91518">
                <a:tc>
                  <a:txBody>
                    <a:bodyPr/>
                    <a:lstStyle/>
                    <a:p>
                      <a:r>
                        <a:rPr lang="es-CL" sz="1100" dirty="0"/>
                        <a:t>Número de usuarias/os pertenecientes a pueblos originarios  </a:t>
                      </a:r>
                    </a:p>
                  </a:txBody>
                  <a:tcPr/>
                </a:tc>
                <a:tc>
                  <a:txBody>
                    <a:bodyPr/>
                    <a:lstStyle/>
                    <a:p>
                      <a:pPr algn="ctr" fontAlgn="ctr"/>
                      <a:r>
                        <a:rPr lang="en-US" sz="1100" b="0" i="0" u="none" strike="noStrike">
                          <a:solidFill>
                            <a:srgbClr val="000000"/>
                          </a:solidFill>
                          <a:effectLst/>
                          <a:latin typeface="Calibri" panose="020F0502020204030204" pitchFamily="34" charset="0"/>
                        </a:rPr>
                        <a:t>570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0002"/>
                  </a:ext>
                </a:extLst>
              </a:tr>
              <a:tr h="261570">
                <a:tc>
                  <a:txBody>
                    <a:bodyPr/>
                    <a:lstStyle/>
                    <a:p>
                      <a:r>
                        <a:rPr lang="es-CL" sz="1100" dirty="0"/>
                        <a:t>Número</a:t>
                      </a:r>
                      <a:r>
                        <a:rPr lang="es-CL" sz="1100" baseline="0" dirty="0"/>
                        <a:t> total de usuarias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7.995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10003"/>
                  </a:ext>
                </a:extLst>
              </a:tr>
              <a:tr h="281692">
                <a:tc>
                  <a:txBody>
                    <a:bodyPr/>
                    <a:lstStyle/>
                    <a:p>
                      <a:r>
                        <a:rPr lang="es-CL" sz="1100" dirty="0"/>
                        <a:t>Número de usuarias/os jóvenes</a:t>
                      </a:r>
                    </a:p>
                  </a:txBody>
                  <a:tcPr/>
                </a:tc>
                <a:tc>
                  <a:txBody>
                    <a:bodyPr/>
                    <a:lstStyle/>
                    <a:p>
                      <a:pPr algn="ctr" fontAlgn="ctr"/>
                      <a:r>
                        <a:rPr lang="en-US" sz="1100" b="0" i="0" u="none" strike="noStrike" dirty="0">
                          <a:solidFill>
                            <a:srgbClr val="000000"/>
                          </a:solidFill>
                          <a:effectLst/>
                          <a:latin typeface="Calibri" panose="020F0502020204030204" pitchFamily="34" charset="0"/>
                        </a:rPr>
                        <a:t>1.122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0004"/>
                  </a:ext>
                </a:extLst>
              </a:tr>
              <a:tr h="261571">
                <a:tc>
                  <a:txBody>
                    <a:bodyPr/>
                    <a:lstStyle/>
                    <a:p>
                      <a:r>
                        <a:rPr lang="es-CL" sz="1100" dirty="0"/>
                        <a:t>Promedio de edad</a:t>
                      </a:r>
                    </a:p>
                  </a:txBody>
                  <a:tcPr/>
                </a:tc>
                <a:tc gridSpan="2">
                  <a:txBody>
                    <a:bodyPr/>
                    <a:lstStyle/>
                    <a:p>
                      <a:pPr algn="ctr"/>
                      <a:r>
                        <a:rPr lang="es-CL" sz="1100" dirty="0"/>
                        <a:t>58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5710374" y="423807"/>
            <a:ext cx="1166354" cy="657542"/>
          </a:xfrm>
          <a:prstGeom prst="rect">
            <a:avLst/>
          </a:prstGeom>
          <a:noFill/>
          <a:ln w="9525">
            <a:noFill/>
            <a:miter lim="800000"/>
            <a:headEnd/>
            <a:tailEnd/>
          </a:ln>
        </p:spPr>
      </p:pic>
      <p:graphicFrame>
        <p:nvGraphicFramePr>
          <p:cNvPr id="9" name="Tabla 8"/>
          <p:cNvGraphicFramePr>
            <a:graphicFrameLocks noGrp="1"/>
          </p:cNvGraphicFramePr>
          <p:nvPr/>
        </p:nvGraphicFramePr>
        <p:xfrm>
          <a:off x="270249" y="5425440"/>
          <a:ext cx="5440364" cy="687775"/>
        </p:xfrm>
        <a:graphic>
          <a:graphicData uri="http://schemas.openxmlformats.org/drawingml/2006/table">
            <a:tbl>
              <a:tblPr/>
              <a:tblGrid>
                <a:gridCol w="1067742">
                  <a:extLst>
                    <a:ext uri="{9D8B030D-6E8A-4147-A177-3AD203B41FA5}">
                      <a16:colId xmlns:a16="http://schemas.microsoft.com/office/drawing/2014/main" val="20000"/>
                    </a:ext>
                  </a:extLst>
                </a:gridCol>
                <a:gridCol w="4372622">
                  <a:extLst>
                    <a:ext uri="{9D8B030D-6E8A-4147-A177-3AD203B41FA5}">
                      <a16:colId xmlns:a16="http://schemas.microsoft.com/office/drawing/2014/main" val="20001"/>
                    </a:ext>
                  </a:extLst>
                </a:gridCol>
              </a:tblGrid>
              <a:tr h="651635">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Frambuesa, Ovinos, Cerezos, Bovinos, Tomate, Lechuga, Maíz, Apicultura, Arándanos, Gallinas, Frutilla, Mora Híbrida, Arroz, Uva vinífera, Papas, Praderas Suplementarias, Avena Forrajera, Cebolla, Animal, Sandía, Maíz Grano, Trigo, Alfalfa, Espárragos, Tomate Invernadero; estos representan el 78% de los recursos monetarios entregados y el 76%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Gráfico 10"/>
          <p:cNvGraphicFramePr>
            <a:graphicFrameLocks/>
          </p:cNvGraphicFramePr>
          <p:nvPr/>
        </p:nvGraphicFramePr>
        <p:xfrm>
          <a:off x="6746466" y="4836917"/>
          <a:ext cx="1987374" cy="1276298"/>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3"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4" name="Tabla 13"/>
          <p:cNvGraphicFramePr>
            <a:graphicFrameLocks noGrp="1"/>
          </p:cNvGraphicFramePr>
          <p:nvPr/>
        </p:nvGraphicFramePr>
        <p:xfrm>
          <a:off x="6300192" y="2975910"/>
          <a:ext cx="2542727" cy="1240155"/>
        </p:xfrm>
        <a:graphic>
          <a:graphicData uri="http://schemas.openxmlformats.org/drawingml/2006/table">
            <a:tbl>
              <a:tblPr>
                <a:tableStyleId>{16D9F66E-5EB9-4882-86FB-DCBF35E3C3E4}</a:tableStyleId>
              </a:tblPr>
              <a:tblGrid>
                <a:gridCol w="824165">
                  <a:extLst>
                    <a:ext uri="{9D8B030D-6E8A-4147-A177-3AD203B41FA5}">
                      <a16:colId xmlns:a16="http://schemas.microsoft.com/office/drawing/2014/main" val="20000"/>
                    </a:ext>
                  </a:extLst>
                </a:gridCol>
                <a:gridCol w="859281">
                  <a:extLst>
                    <a:ext uri="{9D8B030D-6E8A-4147-A177-3AD203B41FA5}">
                      <a16:colId xmlns:a16="http://schemas.microsoft.com/office/drawing/2014/main" val="20001"/>
                    </a:ext>
                  </a:extLst>
                </a:gridCol>
                <a:gridCol w="859281">
                  <a:extLst>
                    <a:ext uri="{9D8B030D-6E8A-4147-A177-3AD203B41FA5}">
                      <a16:colId xmlns:a16="http://schemas.microsoft.com/office/drawing/2014/main" val="1210524248"/>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33737">
                <a:tc rowSpan="6">
                  <a:txBody>
                    <a:bodyPr/>
                    <a:lstStyle/>
                    <a:p>
                      <a:pPr algn="l" fontAlgn="ctr"/>
                      <a:r>
                        <a:rPr lang="es-CL" sz="1100" u="none" strike="noStrike" dirty="0">
                          <a:effectLst/>
                        </a:rPr>
                        <a:t>Maule</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Curicó</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Cauquenes</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2596">
                <a:tc vMerge="1">
                  <a:txBody>
                    <a:bodyPr/>
                    <a:lstStyle/>
                    <a:p>
                      <a:endParaRPr lang="es-CL"/>
                    </a:p>
                  </a:txBody>
                  <a:tcPr/>
                </a:tc>
                <a:tc>
                  <a:txBody>
                    <a:bodyPr/>
                    <a:lstStyle/>
                    <a:p>
                      <a:pPr algn="l" fontAlgn="b"/>
                      <a:r>
                        <a:rPr lang="es-ES" sz="1100" b="0" i="0" u="none" strike="noStrike" dirty="0" err="1">
                          <a:solidFill>
                            <a:srgbClr val="000000"/>
                          </a:solidFill>
                          <a:effectLst/>
                          <a:latin typeface="Calibri" panose="020F0502020204030204" pitchFamily="34" charset="0"/>
                        </a:rPr>
                        <a:t>Longaví</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San</a:t>
                      </a:r>
                      <a:r>
                        <a:rPr lang="es-ES" sz="1100" b="0" i="0" u="none" strike="noStrike" baseline="0" dirty="0">
                          <a:solidFill>
                            <a:srgbClr val="000000"/>
                          </a:solidFill>
                          <a:effectLst/>
                          <a:latin typeface="Calibri" panose="020F0502020204030204" pitchFamily="34" charset="0"/>
                        </a:rPr>
                        <a:t> Clemente</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Talca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Licantén</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 Javier</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Curepto</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Linares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Constitución</a:t>
                      </a:r>
                    </a:p>
                  </a:txBody>
                  <a:tcPr marL="9525" marR="9525" marT="9525" marB="0" anchor="b"/>
                </a:tc>
                <a:extLst>
                  <a:ext uri="{0D108BD9-81ED-4DB2-BD59-A6C34878D82A}">
                    <a16:rowId xmlns:a16="http://schemas.microsoft.com/office/drawing/2014/main" val="3237505263"/>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Parral</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646007"/>
                  </a:ext>
                </a:extLst>
              </a:tr>
            </a:tbl>
          </a:graphicData>
        </a:graphic>
      </p:graphicFrame>
      <p:sp>
        <p:nvSpPr>
          <p:cNvPr id="15" name="CuadroTexto 14"/>
          <p:cNvSpPr txBox="1"/>
          <p:nvPr/>
        </p:nvSpPr>
        <p:spPr>
          <a:xfrm>
            <a:off x="6876728" y="4557589"/>
            <a:ext cx="1726850" cy="276999"/>
          </a:xfrm>
          <a:prstGeom prst="rect">
            <a:avLst/>
          </a:prstGeom>
          <a:noFill/>
        </p:spPr>
        <p:txBody>
          <a:bodyPr wrap="square" rtlCol="0">
            <a:spAutoFit/>
          </a:bodyPr>
          <a:lstStyle/>
          <a:p>
            <a:r>
              <a:rPr lang="es-CL" sz="1200" b="1" dirty="0"/>
              <a:t>Atención de Usuarias/os</a:t>
            </a:r>
          </a:p>
        </p:txBody>
      </p:sp>
      <p:grpSp>
        <p:nvGrpSpPr>
          <p:cNvPr id="16" name="Grupo 15"/>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50307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995936" y="260648"/>
            <a:ext cx="1440160" cy="5003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Maule </a:t>
            </a:r>
          </a:p>
        </p:txBody>
      </p:sp>
      <p:graphicFrame>
        <p:nvGraphicFramePr>
          <p:cNvPr id="5" name="Tabla 4"/>
          <p:cNvGraphicFramePr>
            <a:graphicFrameLocks noGrp="1"/>
          </p:cNvGraphicFramePr>
          <p:nvPr/>
        </p:nvGraphicFramePr>
        <p:xfrm>
          <a:off x="1065829" y="980728"/>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1061079792"/>
                    </a:ext>
                  </a:extLst>
                </a:gridCol>
                <a:gridCol w="706683">
                  <a:extLst>
                    <a:ext uri="{9D8B030D-6E8A-4147-A177-3AD203B41FA5}">
                      <a16:colId xmlns:a16="http://schemas.microsoft.com/office/drawing/2014/main" val="699981240"/>
                    </a:ext>
                  </a:extLst>
                </a:gridCol>
                <a:gridCol w="630491">
                  <a:extLst>
                    <a:ext uri="{9D8B030D-6E8A-4147-A177-3AD203B41FA5}">
                      <a16:colId xmlns:a16="http://schemas.microsoft.com/office/drawing/2014/main" val="4038164980"/>
                    </a:ext>
                  </a:extLst>
                </a:gridCol>
                <a:gridCol w="539695">
                  <a:extLst>
                    <a:ext uri="{9D8B030D-6E8A-4147-A177-3AD203B41FA5}">
                      <a16:colId xmlns:a16="http://schemas.microsoft.com/office/drawing/2014/main" val="298428270"/>
                    </a:ext>
                  </a:extLst>
                </a:gridCol>
                <a:gridCol w="450169">
                  <a:extLst>
                    <a:ext uri="{9D8B030D-6E8A-4147-A177-3AD203B41FA5}">
                      <a16:colId xmlns:a16="http://schemas.microsoft.com/office/drawing/2014/main" val="1409308707"/>
                    </a:ext>
                  </a:extLst>
                </a:gridCol>
                <a:gridCol w="450169">
                  <a:extLst>
                    <a:ext uri="{9D8B030D-6E8A-4147-A177-3AD203B41FA5}">
                      <a16:colId xmlns:a16="http://schemas.microsoft.com/office/drawing/2014/main" val="2887289665"/>
                    </a:ext>
                  </a:extLst>
                </a:gridCol>
                <a:gridCol w="449534">
                  <a:extLst>
                    <a:ext uri="{9D8B030D-6E8A-4147-A177-3AD203B41FA5}">
                      <a16:colId xmlns:a16="http://schemas.microsoft.com/office/drawing/2014/main" val="3246263446"/>
                    </a:ext>
                  </a:extLst>
                </a:gridCol>
                <a:gridCol w="450169">
                  <a:extLst>
                    <a:ext uri="{9D8B030D-6E8A-4147-A177-3AD203B41FA5}">
                      <a16:colId xmlns:a16="http://schemas.microsoft.com/office/drawing/2014/main" val="1398376626"/>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8581481"/>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Ppto</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Ejec</a:t>
                      </a:r>
                      <a:r>
                        <a:rPr lang="es-CL" sz="900" b="1" dirty="0">
                          <a:effectLst/>
                        </a:rPr>
                        <a:t>. 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Avance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Masc</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Fem</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0341245"/>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27898547"/>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1.645.431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1.630.582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83948253"/>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4.762.745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4.755.158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66062130"/>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3283660"/>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2.780.361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2.780.270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4417702"/>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3.354.820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3.347.811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48489469"/>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41963676"/>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96760819"/>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45082385"/>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716.595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714.199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92416664"/>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126.814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123.749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23941364"/>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13.427.451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13.392.392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99,74%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10.447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6.745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17.243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8820287"/>
                  </a:ext>
                </a:extLst>
              </a:tr>
            </a:tbl>
          </a:graphicData>
        </a:graphic>
      </p:graphicFrame>
      <p:graphicFrame>
        <p:nvGraphicFramePr>
          <p:cNvPr id="6" name="Tabla 5"/>
          <p:cNvGraphicFramePr>
            <a:graphicFrameLocks noGrp="1"/>
          </p:cNvGraphicFramePr>
          <p:nvPr/>
        </p:nvGraphicFramePr>
        <p:xfrm>
          <a:off x="1065829" y="3329095"/>
          <a:ext cx="6210300" cy="1027242"/>
        </p:xfrm>
        <a:graphic>
          <a:graphicData uri="http://schemas.openxmlformats.org/drawingml/2006/table">
            <a:tbl>
              <a:tblPr firstRow="1" firstCol="1" bandRow="1">
                <a:tableStyleId>{5C22544A-7EE6-4342-B048-85BDC9FD1C3A}</a:tableStyleId>
              </a:tblPr>
              <a:tblGrid>
                <a:gridCol w="2498059">
                  <a:extLst>
                    <a:ext uri="{9D8B030D-6E8A-4147-A177-3AD203B41FA5}">
                      <a16:colId xmlns:a16="http://schemas.microsoft.com/office/drawing/2014/main" val="973392530"/>
                    </a:ext>
                  </a:extLst>
                </a:gridCol>
                <a:gridCol w="720080">
                  <a:extLst>
                    <a:ext uri="{9D8B030D-6E8A-4147-A177-3AD203B41FA5}">
                      <a16:colId xmlns:a16="http://schemas.microsoft.com/office/drawing/2014/main" val="3021499345"/>
                    </a:ext>
                  </a:extLst>
                </a:gridCol>
                <a:gridCol w="720080">
                  <a:extLst>
                    <a:ext uri="{9D8B030D-6E8A-4147-A177-3AD203B41FA5}">
                      <a16:colId xmlns:a16="http://schemas.microsoft.com/office/drawing/2014/main" val="3049087031"/>
                    </a:ext>
                  </a:extLst>
                </a:gridCol>
                <a:gridCol w="504056">
                  <a:extLst>
                    <a:ext uri="{9D8B030D-6E8A-4147-A177-3AD203B41FA5}">
                      <a16:colId xmlns:a16="http://schemas.microsoft.com/office/drawing/2014/main" val="3692194425"/>
                    </a:ext>
                  </a:extLst>
                </a:gridCol>
                <a:gridCol w="432048">
                  <a:extLst>
                    <a:ext uri="{9D8B030D-6E8A-4147-A177-3AD203B41FA5}">
                      <a16:colId xmlns:a16="http://schemas.microsoft.com/office/drawing/2014/main" val="3745605785"/>
                    </a:ext>
                  </a:extLst>
                </a:gridCol>
                <a:gridCol w="432048">
                  <a:extLst>
                    <a:ext uri="{9D8B030D-6E8A-4147-A177-3AD203B41FA5}">
                      <a16:colId xmlns:a16="http://schemas.microsoft.com/office/drawing/2014/main" val="2502067723"/>
                    </a:ext>
                  </a:extLst>
                </a:gridCol>
                <a:gridCol w="432048">
                  <a:extLst>
                    <a:ext uri="{9D8B030D-6E8A-4147-A177-3AD203B41FA5}">
                      <a16:colId xmlns:a16="http://schemas.microsoft.com/office/drawing/2014/main" val="4142529781"/>
                    </a:ext>
                  </a:extLst>
                </a:gridCol>
                <a:gridCol w="471881">
                  <a:extLst>
                    <a:ext uri="{9D8B030D-6E8A-4147-A177-3AD203B41FA5}">
                      <a16:colId xmlns:a16="http://schemas.microsoft.com/office/drawing/2014/main" val="2721303617"/>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64750433"/>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13.263.841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13.225.694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22189069"/>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3.776.394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3.731.387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80036903"/>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342.911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337.569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9414193"/>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82264721"/>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17.383.145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17.294.650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99,49%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5.037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2.349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7.399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0352684"/>
                  </a:ext>
                </a:extLst>
              </a:tr>
            </a:tbl>
          </a:graphicData>
        </a:graphic>
      </p:graphicFrame>
      <p:graphicFrame>
        <p:nvGraphicFramePr>
          <p:cNvPr id="7" name="Tabla 6"/>
          <p:cNvGraphicFramePr>
            <a:graphicFrameLocks noGrp="1"/>
          </p:cNvGraphicFramePr>
          <p:nvPr/>
        </p:nvGraphicFramePr>
        <p:xfrm>
          <a:off x="1051613" y="4477309"/>
          <a:ext cx="6245225" cy="1907736"/>
        </p:xfrm>
        <a:graphic>
          <a:graphicData uri="http://schemas.openxmlformats.org/drawingml/2006/table">
            <a:tbl>
              <a:tblPr firstRow="1" firstCol="1" bandRow="1">
                <a:tableStyleId>{5C22544A-7EE6-4342-B048-85BDC9FD1C3A}</a:tableStyleId>
              </a:tblPr>
              <a:tblGrid>
                <a:gridCol w="2522586">
                  <a:extLst>
                    <a:ext uri="{9D8B030D-6E8A-4147-A177-3AD203B41FA5}">
                      <a16:colId xmlns:a16="http://schemas.microsoft.com/office/drawing/2014/main" val="1496464041"/>
                    </a:ext>
                  </a:extLst>
                </a:gridCol>
                <a:gridCol w="769151">
                  <a:extLst>
                    <a:ext uri="{9D8B030D-6E8A-4147-A177-3AD203B41FA5}">
                      <a16:colId xmlns:a16="http://schemas.microsoft.com/office/drawing/2014/main" val="3297464485"/>
                    </a:ext>
                  </a:extLst>
                </a:gridCol>
                <a:gridCol w="613036">
                  <a:extLst>
                    <a:ext uri="{9D8B030D-6E8A-4147-A177-3AD203B41FA5}">
                      <a16:colId xmlns:a16="http://schemas.microsoft.com/office/drawing/2014/main" val="3255208556"/>
                    </a:ext>
                  </a:extLst>
                </a:gridCol>
                <a:gridCol w="527363">
                  <a:extLst>
                    <a:ext uri="{9D8B030D-6E8A-4147-A177-3AD203B41FA5}">
                      <a16:colId xmlns:a16="http://schemas.microsoft.com/office/drawing/2014/main" val="2097901946"/>
                    </a:ext>
                  </a:extLst>
                </a:gridCol>
                <a:gridCol w="426460">
                  <a:extLst>
                    <a:ext uri="{9D8B030D-6E8A-4147-A177-3AD203B41FA5}">
                      <a16:colId xmlns:a16="http://schemas.microsoft.com/office/drawing/2014/main" val="10443232"/>
                    </a:ext>
                  </a:extLst>
                </a:gridCol>
                <a:gridCol w="425825">
                  <a:extLst>
                    <a:ext uri="{9D8B030D-6E8A-4147-A177-3AD203B41FA5}">
                      <a16:colId xmlns:a16="http://schemas.microsoft.com/office/drawing/2014/main" val="2588445435"/>
                    </a:ext>
                  </a:extLst>
                </a:gridCol>
                <a:gridCol w="454383">
                  <a:extLst>
                    <a:ext uri="{9D8B030D-6E8A-4147-A177-3AD203B41FA5}">
                      <a16:colId xmlns:a16="http://schemas.microsoft.com/office/drawing/2014/main" val="2219336197"/>
                    </a:ext>
                  </a:extLst>
                </a:gridCol>
                <a:gridCol w="506421">
                  <a:extLst>
                    <a:ext uri="{9D8B030D-6E8A-4147-A177-3AD203B41FA5}">
                      <a16:colId xmlns:a16="http://schemas.microsoft.com/office/drawing/2014/main" val="2970429447"/>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4869716"/>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5.233.310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5.165.801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06731135"/>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166.932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166.932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14277979"/>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3.659.323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3.658.701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4336621"/>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38168214"/>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408.283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408.283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14304978"/>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574.971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574.779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7089567"/>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48536858"/>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15733795"/>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70156781"/>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2.322.673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2.322.587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45919432"/>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12.473.399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12.404.887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99,45%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6.874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6.244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13.140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27939232"/>
                  </a:ext>
                </a:extLst>
              </a:tr>
            </a:tbl>
          </a:graphicData>
        </a:graphic>
      </p:graphicFrame>
      <p:sp>
        <p:nvSpPr>
          <p:cNvPr id="8" name="CuadroTexto 7"/>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graphicFrame>
        <p:nvGraphicFramePr>
          <p:cNvPr id="9" name="Gráfico 8"/>
          <p:cNvGraphicFramePr/>
          <p:nvPr/>
        </p:nvGraphicFramePr>
        <p:xfrm>
          <a:off x="7306962" y="1590493"/>
          <a:ext cx="1837038" cy="126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7366933" y="3293834"/>
          <a:ext cx="1777067" cy="1257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nvGraphicFramePr>
        <p:xfrm>
          <a:off x="7348137" y="4836863"/>
          <a:ext cx="1795864" cy="1254125"/>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54684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203848" y="655834"/>
            <a:ext cx="1783002" cy="51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Ñuble</a:t>
            </a:r>
          </a:p>
        </p:txBody>
      </p:sp>
      <p:graphicFrame>
        <p:nvGraphicFramePr>
          <p:cNvPr id="4" name="Tabla 3"/>
          <p:cNvGraphicFramePr>
            <a:graphicFrameLocks noGrp="1"/>
          </p:cNvGraphicFramePr>
          <p:nvPr/>
        </p:nvGraphicFramePr>
        <p:xfrm>
          <a:off x="309711" y="3147335"/>
          <a:ext cx="4910361" cy="1896794"/>
        </p:xfrm>
        <a:graphic>
          <a:graphicData uri="http://schemas.openxmlformats.org/drawingml/2006/table">
            <a:tbl>
              <a:tblPr firstRow="1" bandRow="1">
                <a:tableStyleId>{5C22544A-7EE6-4342-B048-85BDC9FD1C3A}</a:tableStyleId>
              </a:tblPr>
              <a:tblGrid>
                <a:gridCol w="2066851">
                  <a:extLst>
                    <a:ext uri="{9D8B030D-6E8A-4147-A177-3AD203B41FA5}">
                      <a16:colId xmlns:a16="http://schemas.microsoft.com/office/drawing/2014/main" val="20000"/>
                    </a:ext>
                  </a:extLst>
                </a:gridCol>
                <a:gridCol w="1504096">
                  <a:extLst>
                    <a:ext uri="{9D8B030D-6E8A-4147-A177-3AD203B41FA5}">
                      <a16:colId xmlns:a16="http://schemas.microsoft.com/office/drawing/2014/main" val="20001"/>
                    </a:ext>
                  </a:extLst>
                </a:gridCol>
                <a:gridCol w="1339414">
                  <a:extLst>
                    <a:ext uri="{9D8B030D-6E8A-4147-A177-3AD203B41FA5}">
                      <a16:colId xmlns:a16="http://schemas.microsoft.com/office/drawing/2014/main" val="20002"/>
                    </a:ext>
                  </a:extLst>
                </a:gridCol>
              </a:tblGrid>
              <a:tr h="248762">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7050">
                <a:tc>
                  <a:txBody>
                    <a:bodyPr/>
                    <a:lstStyle/>
                    <a:p>
                      <a:r>
                        <a:rPr lang="es-CL" sz="1100" dirty="0"/>
                        <a:t>24 Transferencias Corrientes</a:t>
                      </a:r>
                    </a:p>
                  </a:txBody>
                  <a:tcPr/>
                </a:tc>
                <a:tc>
                  <a:txBody>
                    <a:bodyPr/>
                    <a:lstStyle/>
                    <a:p>
                      <a:pPr algn="ctr" fontAlgn="ctr"/>
                      <a:r>
                        <a:rPr lang="en-US" sz="1100" b="0" i="0" u="none" strike="noStrike">
                          <a:solidFill>
                            <a:srgbClr val="000000"/>
                          </a:solidFill>
                          <a:effectLst/>
                          <a:latin typeface="Calibri" panose="020F0502020204030204" pitchFamily="34" charset="0"/>
                        </a:rPr>
                        <a:t>9.536.391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9.476.165</a:t>
                      </a:r>
                    </a:p>
                  </a:txBody>
                  <a:tcPr marL="9525" marR="9525" marT="9525" marB="0" anchor="ctr"/>
                </a:tc>
                <a:extLst>
                  <a:ext uri="{0D108BD9-81ED-4DB2-BD59-A6C34878D82A}">
                    <a16:rowId xmlns:a16="http://schemas.microsoft.com/office/drawing/2014/main" val="10001"/>
                  </a:ext>
                </a:extLst>
              </a:tr>
              <a:tr h="297863">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6.273.873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6.266.593</a:t>
                      </a:r>
                    </a:p>
                  </a:txBody>
                  <a:tcPr marL="9525" marR="9525" marT="9525" marB="0" anchor="ctr"/>
                </a:tc>
                <a:extLst>
                  <a:ext uri="{0D108BD9-81ED-4DB2-BD59-A6C34878D82A}">
                    <a16:rowId xmlns:a16="http://schemas.microsoft.com/office/drawing/2014/main" val="10002"/>
                  </a:ext>
                </a:extLst>
              </a:tr>
              <a:tr h="248762">
                <a:tc>
                  <a:txBody>
                    <a:bodyPr/>
                    <a:lstStyle/>
                    <a:p>
                      <a:r>
                        <a:rPr lang="es-CL" sz="1100" dirty="0"/>
                        <a:t>33 Transferencias</a:t>
                      </a:r>
                      <a:r>
                        <a:rPr lang="es-CL" sz="1100" baseline="0" dirty="0"/>
                        <a:t> de capital</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5.594.108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5.560.523</a:t>
                      </a:r>
                    </a:p>
                  </a:txBody>
                  <a:tcPr marL="9525" marR="9525" marT="9525" marB="0" anchor="ctr"/>
                </a:tc>
                <a:extLst>
                  <a:ext uri="{0D108BD9-81ED-4DB2-BD59-A6C34878D82A}">
                    <a16:rowId xmlns:a16="http://schemas.microsoft.com/office/drawing/2014/main" val="10003"/>
                  </a:ext>
                </a:extLst>
              </a:tr>
              <a:tr h="287591">
                <a:tc>
                  <a:txBody>
                    <a:bodyPr/>
                    <a:lstStyle/>
                    <a:p>
                      <a:r>
                        <a:rPr lang="es-CL" sz="1100" b="1" dirty="0"/>
                        <a:t>Subtotal</a:t>
                      </a:r>
                      <a:r>
                        <a:rPr lang="es-CL" sz="1100" b="1" baseline="0" dirty="0"/>
                        <a:t> Productos Estratégicos</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21.404.372</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21.303.281</a:t>
                      </a:r>
                    </a:p>
                  </a:txBody>
                  <a:tcPr marL="9525" marR="9525" marT="9525" marB="0" anchor="ctr"/>
                </a:tc>
                <a:extLst>
                  <a:ext uri="{0D108BD9-81ED-4DB2-BD59-A6C34878D82A}">
                    <a16:rowId xmlns:a16="http://schemas.microsoft.com/office/drawing/2014/main" val="10004"/>
                  </a:ext>
                </a:extLst>
              </a:tr>
              <a:tr h="267050">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2.917.859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2.917.787</a:t>
                      </a:r>
                    </a:p>
                  </a:txBody>
                  <a:tcPr marL="9525" marR="9525" marT="9525" marB="0" anchor="ctr"/>
                </a:tc>
                <a:extLst>
                  <a:ext uri="{0D108BD9-81ED-4DB2-BD59-A6C34878D82A}">
                    <a16:rowId xmlns:a16="http://schemas.microsoft.com/office/drawing/2014/main" val="10005"/>
                  </a:ext>
                </a:extLst>
              </a:tr>
              <a:tr h="248762">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24.322.231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24.221.068</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5" name="Tabla 4"/>
          <p:cNvGraphicFramePr>
            <a:graphicFrameLocks noGrp="1"/>
          </p:cNvGraphicFramePr>
          <p:nvPr/>
        </p:nvGraphicFramePr>
        <p:xfrm>
          <a:off x="309711" y="1168397"/>
          <a:ext cx="4910361" cy="1754341"/>
        </p:xfrm>
        <a:graphic>
          <a:graphicData uri="http://schemas.openxmlformats.org/drawingml/2006/table">
            <a:tbl>
              <a:tblPr firstRow="1" bandRow="1">
                <a:tableStyleId>{5C22544A-7EE6-4342-B048-85BDC9FD1C3A}</a:tableStyleId>
              </a:tblPr>
              <a:tblGrid>
                <a:gridCol w="3362349">
                  <a:extLst>
                    <a:ext uri="{9D8B030D-6E8A-4147-A177-3AD203B41FA5}">
                      <a16:colId xmlns:a16="http://schemas.microsoft.com/office/drawing/2014/main" val="20000"/>
                    </a:ext>
                  </a:extLst>
                </a:gridCol>
                <a:gridCol w="856347">
                  <a:extLst>
                    <a:ext uri="{9D8B030D-6E8A-4147-A177-3AD203B41FA5}">
                      <a16:colId xmlns:a16="http://schemas.microsoft.com/office/drawing/2014/main" val="20001"/>
                    </a:ext>
                  </a:extLst>
                </a:gridCol>
                <a:gridCol w="691665">
                  <a:extLst>
                    <a:ext uri="{9D8B030D-6E8A-4147-A177-3AD203B41FA5}">
                      <a16:colId xmlns:a16="http://schemas.microsoft.com/office/drawing/2014/main" val="20002"/>
                    </a:ext>
                  </a:extLst>
                </a:gridCol>
              </a:tblGrid>
              <a:tr h="303977">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316629">
                <a:tc>
                  <a:txBody>
                    <a:bodyPr/>
                    <a:lstStyle/>
                    <a:p>
                      <a:r>
                        <a:rPr lang="es-CL" sz="1100" dirty="0"/>
                        <a:t>Número usuarias/os total (incluidos Emergencia) </a:t>
                      </a:r>
                    </a:p>
                  </a:txBody>
                  <a:tcPr/>
                </a:tc>
                <a:tc>
                  <a:txBody>
                    <a:bodyPr/>
                    <a:lstStyle/>
                    <a:p>
                      <a:pPr algn="ctr" fontAlgn="ctr"/>
                      <a:r>
                        <a:rPr lang="en-US" sz="1100" b="0" i="0" u="none" strike="noStrike">
                          <a:solidFill>
                            <a:srgbClr val="000000"/>
                          </a:solidFill>
                          <a:effectLst/>
                          <a:latin typeface="Calibri" panose="020F0502020204030204" pitchFamily="34" charset="0"/>
                        </a:rPr>
                        <a:t>12.401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96201">
                <a:tc>
                  <a:txBody>
                    <a:bodyPr/>
                    <a:lstStyle/>
                    <a:p>
                      <a:r>
                        <a:rPr lang="es-CL" sz="1100" dirty="0"/>
                        <a:t>Número usuarios</a:t>
                      </a:r>
                      <a:r>
                        <a:rPr lang="es-CL" sz="1100" baseline="0" dirty="0"/>
                        <a:t> pertenecientes a pueblos originarios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257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2"/>
                  </a:ext>
                </a:extLst>
              </a:tr>
              <a:tr h="296201">
                <a:tc>
                  <a:txBody>
                    <a:bodyPr/>
                    <a:lstStyle/>
                    <a:p>
                      <a:r>
                        <a:rPr lang="es-CL" sz="1100" dirty="0"/>
                        <a:t>Número total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5.322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0003"/>
                  </a:ext>
                </a:extLst>
              </a:tr>
              <a:tr h="275774">
                <a:tc>
                  <a:txBody>
                    <a:bodyPr/>
                    <a:lstStyle/>
                    <a:p>
                      <a:r>
                        <a:rPr lang="es-CL" sz="1100" dirty="0"/>
                        <a:t>Número de usuarias/os</a:t>
                      </a:r>
                      <a:r>
                        <a:rPr lang="es-CL" sz="1100" baseline="0" dirty="0"/>
                        <a:t> jóvenes </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519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004"/>
                  </a:ext>
                </a:extLst>
              </a:tr>
              <a:tr h="265559">
                <a:tc>
                  <a:txBody>
                    <a:bodyPr/>
                    <a:lstStyle/>
                    <a:p>
                      <a:r>
                        <a:rPr lang="es-CL" sz="1100" dirty="0"/>
                        <a:t>Promedio de edad</a:t>
                      </a:r>
                    </a:p>
                  </a:txBody>
                  <a:tcPr/>
                </a:tc>
                <a:tc gridSpan="2">
                  <a:txBody>
                    <a:bodyPr/>
                    <a:lstStyle/>
                    <a:p>
                      <a:pPr algn="ctr"/>
                      <a:r>
                        <a:rPr lang="es-CL" sz="1100" dirty="0"/>
                        <a:t>60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pic>
        <p:nvPicPr>
          <p:cNvPr id="7" name="Imagen 6"/>
          <p:cNvPicPr>
            <a:picLocks noChangeAspect="1"/>
          </p:cNvPicPr>
          <p:nvPr/>
        </p:nvPicPr>
        <p:blipFill>
          <a:blip r:embed="rId2"/>
          <a:stretch>
            <a:fillRect/>
          </a:stretch>
        </p:blipFill>
        <p:spPr>
          <a:xfrm>
            <a:off x="5652120" y="116632"/>
            <a:ext cx="3279865" cy="2467286"/>
          </a:xfrm>
          <a:prstGeom prst="rect">
            <a:avLst/>
          </a:prstGeom>
        </p:spPr>
      </p:pic>
      <p:graphicFrame>
        <p:nvGraphicFramePr>
          <p:cNvPr id="8" name="Tabla 7"/>
          <p:cNvGraphicFramePr>
            <a:graphicFrameLocks noGrp="1"/>
          </p:cNvGraphicFramePr>
          <p:nvPr/>
        </p:nvGraphicFramePr>
        <p:xfrm>
          <a:off x="323528" y="5289694"/>
          <a:ext cx="4896544" cy="765826"/>
        </p:xfrm>
        <a:graphic>
          <a:graphicData uri="http://schemas.openxmlformats.org/drawingml/2006/table">
            <a:tbl>
              <a:tblPr/>
              <a:tblGrid>
                <a:gridCol w="961011">
                  <a:extLst>
                    <a:ext uri="{9D8B030D-6E8A-4147-A177-3AD203B41FA5}">
                      <a16:colId xmlns:a16="http://schemas.microsoft.com/office/drawing/2014/main" val="20000"/>
                    </a:ext>
                  </a:extLst>
                </a:gridCol>
                <a:gridCol w="3935533">
                  <a:extLst>
                    <a:ext uri="{9D8B030D-6E8A-4147-A177-3AD203B41FA5}">
                      <a16:colId xmlns:a16="http://schemas.microsoft.com/office/drawing/2014/main" val="20001"/>
                    </a:ext>
                  </a:extLst>
                </a:gridCol>
              </a:tblGrid>
              <a:tr h="765826">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Avena Forrajera, Praderas Suplementarias, Bovinos, Lechuga, Tomate, Frambuesa, Papas, Uva vinífera, Frutilla, Trigo, Ovinos, Gallinas, Avena/Vicia, Apicultura, Cerezos, Maíz, Ballica/Trébol, Papa Guarda, Trigo Alternativo, Porcinos, Arroz, Avena, Trigo Invierno, Animal, Alfalfa; estos representan el 79% de los recursos monetarios entregados y el 82%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 name="Gráfico 8"/>
          <p:cNvGraphicFramePr>
            <a:graphicFrameLocks/>
          </p:cNvGraphicFramePr>
          <p:nvPr/>
        </p:nvGraphicFramePr>
        <p:xfrm>
          <a:off x="6372200" y="4833823"/>
          <a:ext cx="2131390" cy="131636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2"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sp>
        <p:nvSpPr>
          <p:cNvPr id="13" name="CuadroTexto 12"/>
          <p:cNvSpPr txBox="1"/>
          <p:nvPr/>
        </p:nvSpPr>
        <p:spPr>
          <a:xfrm>
            <a:off x="6574470" y="4624525"/>
            <a:ext cx="1726850" cy="276999"/>
          </a:xfrm>
          <a:prstGeom prst="rect">
            <a:avLst/>
          </a:prstGeom>
          <a:noFill/>
        </p:spPr>
        <p:txBody>
          <a:bodyPr wrap="square" rtlCol="0">
            <a:spAutoFit/>
          </a:bodyPr>
          <a:lstStyle/>
          <a:p>
            <a:r>
              <a:rPr lang="es-CL" sz="1200" b="1" dirty="0"/>
              <a:t>Atención de Usuarias/os</a:t>
            </a:r>
          </a:p>
        </p:txBody>
      </p:sp>
      <p:graphicFrame>
        <p:nvGraphicFramePr>
          <p:cNvPr id="14" name="Tabla 13"/>
          <p:cNvGraphicFramePr>
            <a:graphicFrameLocks noGrp="1"/>
          </p:cNvGraphicFramePr>
          <p:nvPr/>
        </p:nvGraphicFramePr>
        <p:xfrm>
          <a:off x="5652120" y="2968078"/>
          <a:ext cx="3279865" cy="1062990"/>
        </p:xfrm>
        <a:graphic>
          <a:graphicData uri="http://schemas.openxmlformats.org/drawingml/2006/table">
            <a:tbl>
              <a:tblPr>
                <a:tableStyleId>{16D9F66E-5EB9-4882-86FB-DCBF35E3C3E4}</a:tableStyleId>
              </a:tblPr>
              <a:tblGrid>
                <a:gridCol w="794575">
                  <a:extLst>
                    <a:ext uri="{9D8B030D-6E8A-4147-A177-3AD203B41FA5}">
                      <a16:colId xmlns:a16="http://schemas.microsoft.com/office/drawing/2014/main" val="20000"/>
                    </a:ext>
                  </a:extLst>
                </a:gridCol>
                <a:gridCol w="717593">
                  <a:extLst>
                    <a:ext uri="{9D8B030D-6E8A-4147-A177-3AD203B41FA5}">
                      <a16:colId xmlns:a16="http://schemas.microsoft.com/office/drawing/2014/main" val="20001"/>
                    </a:ext>
                  </a:extLst>
                </a:gridCol>
                <a:gridCol w="648072">
                  <a:extLst>
                    <a:ext uri="{9D8B030D-6E8A-4147-A177-3AD203B41FA5}">
                      <a16:colId xmlns:a16="http://schemas.microsoft.com/office/drawing/2014/main" val="1210524248"/>
                    </a:ext>
                  </a:extLst>
                </a:gridCol>
                <a:gridCol w="1119625">
                  <a:extLst>
                    <a:ext uri="{9D8B030D-6E8A-4147-A177-3AD203B41FA5}">
                      <a16:colId xmlns:a16="http://schemas.microsoft.com/office/drawing/2014/main" val="1557550298"/>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100" b="1" i="0" u="none" strike="noStrike" dirty="0">
                          <a:solidFill>
                            <a:srgbClr val="000000"/>
                          </a:solidFill>
                          <a:effectLst/>
                          <a:latin typeface="Calibri" panose="020F0502020204030204" pitchFamily="34" charset="0"/>
                        </a:rPr>
                        <a:t>Oficina de Área</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133737">
                <a:tc rowSpan="5">
                  <a:txBody>
                    <a:bodyPr/>
                    <a:lstStyle/>
                    <a:p>
                      <a:pPr algn="l" fontAlgn="ctr"/>
                      <a:r>
                        <a:rPr lang="es-ES" sz="1100" b="0" i="0" u="none" strike="noStrike" dirty="0">
                          <a:solidFill>
                            <a:srgbClr val="000000"/>
                          </a:solidFill>
                          <a:effectLst/>
                          <a:latin typeface="Calibri" panose="020F0502020204030204" pitchFamily="34" charset="0"/>
                        </a:rPr>
                        <a:t>Ñuble</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Bulnes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El Carmen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San Ignacio</a:t>
                      </a:r>
                    </a:p>
                  </a:txBody>
                  <a:tcPr marL="9525" marR="9525" marT="9525" marB="0" anchor="b"/>
                </a:tc>
                <a:extLst>
                  <a:ext uri="{0D108BD9-81ED-4DB2-BD59-A6C34878D82A}">
                    <a16:rowId xmlns:a16="http://schemas.microsoft.com/office/drawing/2014/main" val="10001"/>
                  </a:ext>
                </a:extLst>
              </a:tr>
              <a:tr h="141923">
                <a:tc vMerge="1">
                  <a:txBody>
                    <a:bodyPr/>
                    <a:lstStyle/>
                    <a:p>
                      <a:endParaRPr lang="es-CL"/>
                    </a:p>
                  </a:txBody>
                  <a:tcPr/>
                </a:tc>
                <a:tc>
                  <a:txBody>
                    <a:bodyPr/>
                    <a:lstStyle/>
                    <a:p>
                      <a:pPr algn="l" fontAlgn="b"/>
                      <a:r>
                        <a:rPr lang="es-ES" sz="1100" b="0" i="0" u="none" strike="noStrike" dirty="0" err="1">
                          <a:solidFill>
                            <a:srgbClr val="000000"/>
                          </a:solidFill>
                          <a:effectLst/>
                          <a:latin typeface="Calibri" panose="020F0502020204030204" pitchFamily="34" charset="0"/>
                        </a:rPr>
                        <a:t>Coelemú</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Yungay</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Pemuco</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 Carlos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chemeClr val="accent6">
                        <a:lumMod val="20000"/>
                        <a:lumOff val="80000"/>
                      </a:schemeClr>
                    </a:solidFill>
                  </a:tcPr>
                </a:tc>
                <a:tc>
                  <a:txBody>
                    <a:bodyPr/>
                    <a:lstStyle/>
                    <a:p>
                      <a:pPr marL="0" algn="l" defTabSz="914400" rtl="0" eaLnBrk="1" fontAlgn="b" latinLnBrk="0" hangingPunct="1"/>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3"/>
                  </a:ext>
                </a:extLst>
              </a:tr>
              <a:tr h="112413">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b" latinLnBrk="0" hangingPunct="1"/>
                      <a:r>
                        <a:rPr lang="es-ES" sz="1100" b="0" i="0" u="none" strike="noStrike" kern="1200" dirty="0">
                          <a:solidFill>
                            <a:srgbClr val="000000"/>
                          </a:solidFill>
                          <a:effectLst/>
                          <a:latin typeface="Calibri" panose="020F0502020204030204" pitchFamily="34" charset="0"/>
                          <a:ea typeface="+mn-ea"/>
                          <a:cs typeface="+mn-cs"/>
                        </a:rPr>
                        <a:t>Chillán</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10004"/>
                  </a:ext>
                </a:extLst>
              </a:tr>
              <a:tr h="141923">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Quirihue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3237505263"/>
                  </a:ext>
                </a:extLst>
              </a:tr>
            </a:tbl>
          </a:graphicData>
        </a:graphic>
      </p:graphicFrame>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6498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3373999" y="955239"/>
            <a:ext cx="2064505" cy="1792379"/>
          </a:xfrm>
          <a:prstGeom prst="rect">
            <a:avLst/>
          </a:prstGeom>
        </p:spPr>
      </p:pic>
      <p:pic>
        <p:nvPicPr>
          <p:cNvPr id="12" name="Imagen 11"/>
          <p:cNvPicPr>
            <a:picLocks noChangeAspect="1"/>
          </p:cNvPicPr>
          <p:nvPr/>
        </p:nvPicPr>
        <p:blipFill>
          <a:blip r:embed="rId3"/>
          <a:stretch>
            <a:fillRect/>
          </a:stretch>
        </p:blipFill>
        <p:spPr>
          <a:xfrm>
            <a:off x="3227190" y="2498857"/>
            <a:ext cx="426757" cy="499915"/>
          </a:xfrm>
          <a:prstGeom prst="rect">
            <a:avLst/>
          </a:prstGeom>
        </p:spPr>
      </p:pic>
      <p:pic>
        <p:nvPicPr>
          <p:cNvPr id="13" name="Imagen 12"/>
          <p:cNvPicPr>
            <a:picLocks noChangeAspect="1"/>
          </p:cNvPicPr>
          <p:nvPr/>
        </p:nvPicPr>
        <p:blipFill>
          <a:blip r:embed="rId4"/>
          <a:stretch>
            <a:fillRect/>
          </a:stretch>
        </p:blipFill>
        <p:spPr>
          <a:xfrm>
            <a:off x="1114486" y="2497660"/>
            <a:ext cx="420660" cy="499915"/>
          </a:xfrm>
          <a:prstGeom prst="rect">
            <a:avLst/>
          </a:prstGeom>
        </p:spPr>
      </p:pic>
      <p:pic>
        <p:nvPicPr>
          <p:cNvPr id="14" name="Imagen 13"/>
          <p:cNvPicPr>
            <a:picLocks noChangeAspect="1"/>
          </p:cNvPicPr>
          <p:nvPr/>
        </p:nvPicPr>
        <p:blipFill>
          <a:blip r:embed="rId3"/>
          <a:stretch>
            <a:fillRect/>
          </a:stretch>
        </p:blipFill>
        <p:spPr>
          <a:xfrm>
            <a:off x="5279421" y="2498857"/>
            <a:ext cx="426757" cy="499915"/>
          </a:xfrm>
          <a:prstGeom prst="rect">
            <a:avLst/>
          </a:prstGeom>
        </p:spPr>
      </p:pic>
      <p:pic>
        <p:nvPicPr>
          <p:cNvPr id="15" name="Imagen 14"/>
          <p:cNvPicPr>
            <a:picLocks noChangeAspect="1"/>
          </p:cNvPicPr>
          <p:nvPr/>
        </p:nvPicPr>
        <p:blipFill>
          <a:blip r:embed="rId3"/>
          <a:stretch>
            <a:fillRect/>
          </a:stretch>
        </p:blipFill>
        <p:spPr>
          <a:xfrm>
            <a:off x="7451450" y="2497659"/>
            <a:ext cx="426757" cy="499915"/>
          </a:xfrm>
          <a:prstGeom prst="rect">
            <a:avLst/>
          </a:prstGeom>
        </p:spPr>
      </p:pic>
      <p:pic>
        <p:nvPicPr>
          <p:cNvPr id="16" name="Imagen 15"/>
          <p:cNvPicPr>
            <a:picLocks noChangeAspect="1"/>
          </p:cNvPicPr>
          <p:nvPr/>
        </p:nvPicPr>
        <p:blipFill>
          <a:blip r:embed="rId5"/>
          <a:stretch>
            <a:fillRect/>
          </a:stretch>
        </p:blipFill>
        <p:spPr>
          <a:xfrm>
            <a:off x="449964" y="3311792"/>
            <a:ext cx="1749704" cy="2170364"/>
          </a:xfrm>
          <a:prstGeom prst="rect">
            <a:avLst/>
          </a:prstGeom>
        </p:spPr>
      </p:pic>
      <p:pic>
        <p:nvPicPr>
          <p:cNvPr id="17" name="Imagen 16"/>
          <p:cNvPicPr>
            <a:picLocks noChangeAspect="1"/>
          </p:cNvPicPr>
          <p:nvPr/>
        </p:nvPicPr>
        <p:blipFill>
          <a:blip r:embed="rId6"/>
          <a:stretch>
            <a:fillRect/>
          </a:stretch>
        </p:blipFill>
        <p:spPr>
          <a:xfrm>
            <a:off x="2535013" y="3311792"/>
            <a:ext cx="1792379" cy="2170364"/>
          </a:xfrm>
          <a:prstGeom prst="rect">
            <a:avLst/>
          </a:prstGeom>
        </p:spPr>
      </p:pic>
      <p:pic>
        <p:nvPicPr>
          <p:cNvPr id="18" name="Imagen 17"/>
          <p:cNvPicPr>
            <a:picLocks noChangeAspect="1"/>
          </p:cNvPicPr>
          <p:nvPr/>
        </p:nvPicPr>
        <p:blipFill>
          <a:blip r:embed="rId7"/>
          <a:stretch>
            <a:fillRect/>
          </a:stretch>
        </p:blipFill>
        <p:spPr>
          <a:xfrm>
            <a:off x="4636605" y="3311792"/>
            <a:ext cx="1764905" cy="2174069"/>
          </a:xfrm>
          <a:prstGeom prst="rect">
            <a:avLst/>
          </a:prstGeom>
        </p:spPr>
      </p:pic>
      <p:pic>
        <p:nvPicPr>
          <p:cNvPr id="19" name="Imagen 18"/>
          <p:cNvPicPr>
            <a:picLocks noChangeAspect="1"/>
          </p:cNvPicPr>
          <p:nvPr/>
        </p:nvPicPr>
        <p:blipFill>
          <a:blip r:embed="rId8"/>
          <a:stretch>
            <a:fillRect/>
          </a:stretch>
        </p:blipFill>
        <p:spPr>
          <a:xfrm>
            <a:off x="6710723" y="3311792"/>
            <a:ext cx="1908213" cy="2170364"/>
          </a:xfrm>
          <a:prstGeom prst="rect">
            <a:avLst/>
          </a:prstGeom>
        </p:spPr>
      </p:pic>
      <p:sp>
        <p:nvSpPr>
          <p:cNvPr id="20" name="Título 3"/>
          <p:cNvSpPr>
            <a:spLocks noGrp="1"/>
          </p:cNvSpPr>
          <p:nvPr>
            <p:ph type="title"/>
          </p:nvPr>
        </p:nvSpPr>
        <p:spPr>
          <a:xfrm>
            <a:off x="628650" y="548680"/>
            <a:ext cx="7886700" cy="1142009"/>
          </a:xfrm>
        </p:spPr>
        <p:txBody>
          <a:bodyPr>
            <a:normAutofit/>
          </a:bodyPr>
          <a:lstStyle/>
          <a:p>
            <a:pPr algn="ctr"/>
            <a:r>
              <a:rPr lang="es-ES" sz="2800" dirty="0">
                <a:solidFill>
                  <a:srgbClr val="333333"/>
                </a:solidFill>
                <a:latin typeface="+mn-lt"/>
              </a:rPr>
              <a:t>Principales Ejes Estratégicos Institucionales</a:t>
            </a:r>
            <a:endParaRPr lang="es-CL" sz="2800" dirty="0">
              <a:solidFill>
                <a:srgbClr val="333333"/>
              </a:solidFill>
              <a:latin typeface="+mn-lt"/>
            </a:endParaRPr>
          </a:p>
        </p:txBody>
      </p:sp>
      <p:grpSp>
        <p:nvGrpSpPr>
          <p:cNvPr id="21" name="Grupo 20"/>
          <p:cNvGrpSpPr/>
          <p:nvPr/>
        </p:nvGrpSpPr>
        <p:grpSpPr>
          <a:xfrm>
            <a:off x="109303" y="188640"/>
            <a:ext cx="8926945" cy="6383790"/>
            <a:chOff x="109303" y="776216"/>
            <a:chExt cx="8926945" cy="5087725"/>
          </a:xfrm>
        </p:grpSpPr>
        <p:pic>
          <p:nvPicPr>
            <p:cNvPr id="22" name="Imagen" descr="Imagen"/>
            <p:cNvPicPr>
              <a:picLocks noChangeAspect="1"/>
            </p:cNvPicPr>
            <p:nvPr/>
          </p:nvPicPr>
          <p:blipFill>
            <a:blip r:embed="rId9"/>
            <a:stretch>
              <a:fillRect/>
            </a:stretch>
          </p:blipFill>
          <p:spPr>
            <a:xfrm>
              <a:off x="585124" y="776216"/>
              <a:ext cx="1323909" cy="166589"/>
            </a:xfrm>
            <a:prstGeom prst="rect">
              <a:avLst/>
            </a:prstGeom>
            <a:ln w="12700">
              <a:miter lim="400000"/>
            </a:ln>
          </p:spPr>
        </p:pic>
        <p:pic>
          <p:nvPicPr>
            <p:cNvPr id="23" name="Imagen" descr="Imagen"/>
            <p:cNvPicPr>
              <a:picLocks noChangeAspect="1"/>
            </p:cNvPicPr>
            <p:nvPr/>
          </p:nvPicPr>
          <p:blipFill>
            <a:blip r:embed="rId10"/>
            <a:stretch>
              <a:fillRect/>
            </a:stretch>
          </p:blipFill>
          <p:spPr>
            <a:xfrm>
              <a:off x="109303" y="937019"/>
              <a:ext cx="8926945" cy="4926922"/>
            </a:xfrm>
            <a:prstGeom prst="rect">
              <a:avLst/>
            </a:prstGeom>
            <a:ln w="12700">
              <a:miter lim="400000"/>
            </a:ln>
          </p:spPr>
        </p:pic>
        <p:pic>
          <p:nvPicPr>
            <p:cNvPr id="24" name="Imagen" descr="Imagen"/>
            <p:cNvPicPr>
              <a:picLocks noChangeAspect="1"/>
            </p:cNvPicPr>
            <p:nvPr/>
          </p:nvPicPr>
          <p:blipFill>
            <a:blip r:embed="rId11"/>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553706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851920" y="424140"/>
            <a:ext cx="1152128" cy="3600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Ñuble</a:t>
            </a:r>
          </a:p>
        </p:txBody>
      </p:sp>
      <p:graphicFrame>
        <p:nvGraphicFramePr>
          <p:cNvPr id="5" name="Tabla 4"/>
          <p:cNvGraphicFramePr>
            <a:graphicFrameLocks noGrp="1"/>
          </p:cNvGraphicFramePr>
          <p:nvPr/>
        </p:nvGraphicFramePr>
        <p:xfrm>
          <a:off x="1024907" y="1006567"/>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460477128"/>
                    </a:ext>
                  </a:extLst>
                </a:gridCol>
                <a:gridCol w="706683">
                  <a:extLst>
                    <a:ext uri="{9D8B030D-6E8A-4147-A177-3AD203B41FA5}">
                      <a16:colId xmlns:a16="http://schemas.microsoft.com/office/drawing/2014/main" val="4014627606"/>
                    </a:ext>
                  </a:extLst>
                </a:gridCol>
                <a:gridCol w="630491">
                  <a:extLst>
                    <a:ext uri="{9D8B030D-6E8A-4147-A177-3AD203B41FA5}">
                      <a16:colId xmlns:a16="http://schemas.microsoft.com/office/drawing/2014/main" val="4183571309"/>
                    </a:ext>
                  </a:extLst>
                </a:gridCol>
                <a:gridCol w="539695">
                  <a:extLst>
                    <a:ext uri="{9D8B030D-6E8A-4147-A177-3AD203B41FA5}">
                      <a16:colId xmlns:a16="http://schemas.microsoft.com/office/drawing/2014/main" val="958071938"/>
                    </a:ext>
                  </a:extLst>
                </a:gridCol>
                <a:gridCol w="450169">
                  <a:extLst>
                    <a:ext uri="{9D8B030D-6E8A-4147-A177-3AD203B41FA5}">
                      <a16:colId xmlns:a16="http://schemas.microsoft.com/office/drawing/2014/main" val="43560253"/>
                    </a:ext>
                  </a:extLst>
                </a:gridCol>
                <a:gridCol w="450169">
                  <a:extLst>
                    <a:ext uri="{9D8B030D-6E8A-4147-A177-3AD203B41FA5}">
                      <a16:colId xmlns:a16="http://schemas.microsoft.com/office/drawing/2014/main" val="2074675151"/>
                    </a:ext>
                  </a:extLst>
                </a:gridCol>
                <a:gridCol w="449534">
                  <a:extLst>
                    <a:ext uri="{9D8B030D-6E8A-4147-A177-3AD203B41FA5}">
                      <a16:colId xmlns:a16="http://schemas.microsoft.com/office/drawing/2014/main" val="967234140"/>
                    </a:ext>
                  </a:extLst>
                </a:gridCol>
                <a:gridCol w="450169">
                  <a:extLst>
                    <a:ext uri="{9D8B030D-6E8A-4147-A177-3AD203B41FA5}">
                      <a16:colId xmlns:a16="http://schemas.microsoft.com/office/drawing/2014/main" val="3151077756"/>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3514180"/>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Ppto. 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Ejec. 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Avance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Masc.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Fem.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84924301"/>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45656720"/>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1.758.252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1.758.252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67492932"/>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4.027.280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4.025.881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9774971"/>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90835265"/>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785.875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750.680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722426"/>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2.419.922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2.413.642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93515736"/>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71425096"/>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98586745"/>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01348439"/>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326.998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9978320"/>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158.511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151.555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5142676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9.536.391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9.476.165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99,37%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6.266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4.802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11.138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5540147"/>
                  </a:ext>
                </a:extLst>
              </a:tr>
            </a:tbl>
          </a:graphicData>
        </a:graphic>
      </p:graphicFrame>
      <p:graphicFrame>
        <p:nvGraphicFramePr>
          <p:cNvPr id="6" name="Tabla 5"/>
          <p:cNvGraphicFramePr>
            <a:graphicFrameLocks noGrp="1"/>
          </p:cNvGraphicFramePr>
          <p:nvPr/>
        </p:nvGraphicFramePr>
        <p:xfrm>
          <a:off x="1024906" y="3305652"/>
          <a:ext cx="6210300" cy="1027242"/>
        </p:xfrm>
        <a:graphic>
          <a:graphicData uri="http://schemas.openxmlformats.org/drawingml/2006/table">
            <a:tbl>
              <a:tblPr firstRow="1" firstCol="1" bandRow="1">
                <a:tableStyleId>{5C22544A-7EE6-4342-B048-85BDC9FD1C3A}</a:tableStyleId>
              </a:tblPr>
              <a:tblGrid>
                <a:gridCol w="2538982">
                  <a:extLst>
                    <a:ext uri="{9D8B030D-6E8A-4147-A177-3AD203B41FA5}">
                      <a16:colId xmlns:a16="http://schemas.microsoft.com/office/drawing/2014/main" val="2658563248"/>
                    </a:ext>
                  </a:extLst>
                </a:gridCol>
                <a:gridCol w="720080">
                  <a:extLst>
                    <a:ext uri="{9D8B030D-6E8A-4147-A177-3AD203B41FA5}">
                      <a16:colId xmlns:a16="http://schemas.microsoft.com/office/drawing/2014/main" val="3785250136"/>
                    </a:ext>
                  </a:extLst>
                </a:gridCol>
                <a:gridCol w="648072">
                  <a:extLst>
                    <a:ext uri="{9D8B030D-6E8A-4147-A177-3AD203B41FA5}">
                      <a16:colId xmlns:a16="http://schemas.microsoft.com/office/drawing/2014/main" val="3239440215"/>
                    </a:ext>
                  </a:extLst>
                </a:gridCol>
                <a:gridCol w="504056">
                  <a:extLst>
                    <a:ext uri="{9D8B030D-6E8A-4147-A177-3AD203B41FA5}">
                      <a16:colId xmlns:a16="http://schemas.microsoft.com/office/drawing/2014/main" val="3951785081"/>
                    </a:ext>
                  </a:extLst>
                </a:gridCol>
                <a:gridCol w="432048">
                  <a:extLst>
                    <a:ext uri="{9D8B030D-6E8A-4147-A177-3AD203B41FA5}">
                      <a16:colId xmlns:a16="http://schemas.microsoft.com/office/drawing/2014/main" val="2794830617"/>
                    </a:ext>
                  </a:extLst>
                </a:gridCol>
                <a:gridCol w="504056">
                  <a:extLst>
                    <a:ext uri="{9D8B030D-6E8A-4147-A177-3AD203B41FA5}">
                      <a16:colId xmlns:a16="http://schemas.microsoft.com/office/drawing/2014/main" val="434398836"/>
                    </a:ext>
                  </a:extLst>
                </a:gridCol>
                <a:gridCol w="432048">
                  <a:extLst>
                    <a:ext uri="{9D8B030D-6E8A-4147-A177-3AD203B41FA5}">
                      <a16:colId xmlns:a16="http://schemas.microsoft.com/office/drawing/2014/main" val="1648751466"/>
                    </a:ext>
                  </a:extLst>
                </a:gridCol>
                <a:gridCol w="430958">
                  <a:extLst>
                    <a:ext uri="{9D8B030D-6E8A-4147-A177-3AD203B41FA5}">
                      <a16:colId xmlns:a16="http://schemas.microsoft.com/office/drawing/2014/main" val="332183471"/>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9042281"/>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4.547.734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4.547.240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57294346"/>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1.695.601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1.695.601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6003216"/>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30.539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48112447"/>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1820173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6.273.874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6.266.593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99,88%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2.459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3.567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59115232"/>
                  </a:ext>
                </a:extLst>
              </a:tr>
            </a:tbl>
          </a:graphicData>
        </a:graphic>
      </p:graphicFrame>
      <p:graphicFrame>
        <p:nvGraphicFramePr>
          <p:cNvPr id="7" name="Tabla 6"/>
          <p:cNvGraphicFramePr>
            <a:graphicFrameLocks noGrp="1"/>
          </p:cNvGraphicFramePr>
          <p:nvPr/>
        </p:nvGraphicFramePr>
        <p:xfrm>
          <a:off x="1027130" y="4475830"/>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589395760"/>
                    </a:ext>
                  </a:extLst>
                </a:gridCol>
                <a:gridCol w="769148">
                  <a:extLst>
                    <a:ext uri="{9D8B030D-6E8A-4147-A177-3AD203B41FA5}">
                      <a16:colId xmlns:a16="http://schemas.microsoft.com/office/drawing/2014/main" val="3436324062"/>
                    </a:ext>
                  </a:extLst>
                </a:gridCol>
                <a:gridCol w="576861">
                  <a:extLst>
                    <a:ext uri="{9D8B030D-6E8A-4147-A177-3AD203B41FA5}">
                      <a16:colId xmlns:a16="http://schemas.microsoft.com/office/drawing/2014/main" val="3542779562"/>
                    </a:ext>
                  </a:extLst>
                </a:gridCol>
                <a:gridCol w="527361">
                  <a:extLst>
                    <a:ext uri="{9D8B030D-6E8A-4147-A177-3AD203B41FA5}">
                      <a16:colId xmlns:a16="http://schemas.microsoft.com/office/drawing/2014/main" val="2083336123"/>
                    </a:ext>
                  </a:extLst>
                </a:gridCol>
                <a:gridCol w="426458">
                  <a:extLst>
                    <a:ext uri="{9D8B030D-6E8A-4147-A177-3AD203B41FA5}">
                      <a16:colId xmlns:a16="http://schemas.microsoft.com/office/drawing/2014/main" val="592787623"/>
                    </a:ext>
                  </a:extLst>
                </a:gridCol>
                <a:gridCol w="425824">
                  <a:extLst>
                    <a:ext uri="{9D8B030D-6E8A-4147-A177-3AD203B41FA5}">
                      <a16:colId xmlns:a16="http://schemas.microsoft.com/office/drawing/2014/main" val="3819161183"/>
                    </a:ext>
                  </a:extLst>
                </a:gridCol>
                <a:gridCol w="454381">
                  <a:extLst>
                    <a:ext uri="{9D8B030D-6E8A-4147-A177-3AD203B41FA5}">
                      <a16:colId xmlns:a16="http://schemas.microsoft.com/office/drawing/2014/main" val="3364558493"/>
                    </a:ext>
                  </a:extLst>
                </a:gridCol>
                <a:gridCol w="506419">
                  <a:extLst>
                    <a:ext uri="{9D8B030D-6E8A-4147-A177-3AD203B41FA5}">
                      <a16:colId xmlns:a16="http://schemas.microsoft.com/office/drawing/2014/main" val="4190668262"/>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6792825"/>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1.703.197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1.680.382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15233929"/>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78433723"/>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2.340.339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2.338.224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6276429"/>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08637496"/>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43272105"/>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180.890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73461066"/>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35875598"/>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4291517"/>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55682292"/>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848.789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848.789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93634998"/>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5.594.108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5.560.523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99,40%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4.510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3.890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8.408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72730868"/>
                  </a:ext>
                </a:extLst>
              </a:tr>
            </a:tbl>
          </a:graphicData>
        </a:graphic>
      </p:graphicFrame>
      <p:sp>
        <p:nvSpPr>
          <p:cNvPr id="8" name="CuadroTexto 7"/>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graphicFrame>
        <p:nvGraphicFramePr>
          <p:cNvPr id="9" name="Gráfico 8"/>
          <p:cNvGraphicFramePr/>
          <p:nvPr/>
        </p:nvGraphicFramePr>
        <p:xfrm>
          <a:off x="7312131" y="1591435"/>
          <a:ext cx="1831869" cy="126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7282233" y="3305652"/>
          <a:ext cx="1861768" cy="1257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nvGraphicFramePr>
        <p:xfrm>
          <a:off x="7282234" y="4829628"/>
          <a:ext cx="1782736" cy="1254125"/>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21660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119895" y="647603"/>
            <a:ext cx="1783002" cy="3689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Biobío </a:t>
            </a:r>
          </a:p>
        </p:txBody>
      </p:sp>
      <p:graphicFrame>
        <p:nvGraphicFramePr>
          <p:cNvPr id="4" name="Tabla 3"/>
          <p:cNvGraphicFramePr>
            <a:graphicFrameLocks noGrp="1"/>
          </p:cNvGraphicFramePr>
          <p:nvPr/>
        </p:nvGraphicFramePr>
        <p:xfrm>
          <a:off x="307738" y="1244811"/>
          <a:ext cx="5511933" cy="1645882"/>
        </p:xfrm>
        <a:graphic>
          <a:graphicData uri="http://schemas.openxmlformats.org/drawingml/2006/table">
            <a:tbl>
              <a:tblPr firstRow="1" bandRow="1">
                <a:tableStyleId>{5C22544A-7EE6-4342-B048-85BDC9FD1C3A}</a:tableStyleId>
              </a:tblPr>
              <a:tblGrid>
                <a:gridCol w="3720464">
                  <a:extLst>
                    <a:ext uri="{9D8B030D-6E8A-4147-A177-3AD203B41FA5}">
                      <a16:colId xmlns:a16="http://schemas.microsoft.com/office/drawing/2014/main" val="20000"/>
                    </a:ext>
                  </a:extLst>
                </a:gridCol>
                <a:gridCol w="1107454">
                  <a:extLst>
                    <a:ext uri="{9D8B030D-6E8A-4147-A177-3AD203B41FA5}">
                      <a16:colId xmlns:a16="http://schemas.microsoft.com/office/drawing/2014/main" val="20001"/>
                    </a:ext>
                  </a:extLst>
                </a:gridCol>
                <a:gridCol w="684015">
                  <a:extLst>
                    <a:ext uri="{9D8B030D-6E8A-4147-A177-3AD203B41FA5}">
                      <a16:colId xmlns:a16="http://schemas.microsoft.com/office/drawing/2014/main" val="20002"/>
                    </a:ext>
                  </a:extLst>
                </a:gridCol>
              </a:tblGrid>
              <a:tr h="248545">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83434">
                <a:tc>
                  <a:txBody>
                    <a:bodyPr/>
                    <a:lstStyle/>
                    <a:p>
                      <a:r>
                        <a:rPr lang="es-CL" sz="1100" dirty="0"/>
                        <a:t>Número de usuarias/os total (incluidos Emergencia) </a:t>
                      </a:r>
                    </a:p>
                  </a:txBody>
                  <a:tcPr/>
                </a:tc>
                <a:tc>
                  <a:txBody>
                    <a:bodyPr/>
                    <a:lstStyle/>
                    <a:p>
                      <a:pPr algn="ctr" fontAlgn="ctr"/>
                      <a:r>
                        <a:rPr lang="en-US" sz="1100" b="0" i="0" u="none" strike="noStrike">
                          <a:solidFill>
                            <a:srgbClr val="000000"/>
                          </a:solidFill>
                          <a:effectLst/>
                          <a:latin typeface="Calibri" panose="020F0502020204030204" pitchFamily="34" charset="0"/>
                        </a:rPr>
                        <a:t>15.290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83434">
                <a:tc>
                  <a:txBody>
                    <a:bodyPr/>
                    <a:lstStyle/>
                    <a:p>
                      <a:r>
                        <a:rPr lang="es-CL" sz="1100" dirty="0"/>
                        <a:t>Número de usuarias/os pertenecientes a pueblos originarios </a:t>
                      </a:r>
                    </a:p>
                  </a:txBody>
                  <a:tcPr/>
                </a:tc>
                <a:tc>
                  <a:txBody>
                    <a:bodyPr/>
                    <a:lstStyle/>
                    <a:p>
                      <a:pPr algn="ctr" fontAlgn="ctr"/>
                      <a:r>
                        <a:rPr lang="en-US" sz="1100" b="0" i="0" u="none" strike="noStrike" dirty="0">
                          <a:solidFill>
                            <a:srgbClr val="000000"/>
                          </a:solidFill>
                          <a:effectLst/>
                          <a:latin typeface="Calibri" panose="020F0502020204030204" pitchFamily="34" charset="0"/>
                        </a:rPr>
                        <a:t>6.919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10002"/>
                  </a:ext>
                </a:extLst>
              </a:tr>
              <a:tr h="273312">
                <a:tc>
                  <a:txBody>
                    <a:bodyPr/>
                    <a:lstStyle/>
                    <a:p>
                      <a:r>
                        <a:rPr lang="es-CL" sz="1100" dirty="0"/>
                        <a:t>Número total</a:t>
                      </a:r>
                      <a:r>
                        <a:rPr lang="es-CL" sz="1100" baseline="0" dirty="0"/>
                        <a:t> de usuarias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7.984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tc>
                <a:extLst>
                  <a:ext uri="{0D108BD9-81ED-4DB2-BD59-A6C34878D82A}">
                    <a16:rowId xmlns:a16="http://schemas.microsoft.com/office/drawing/2014/main" val="10003"/>
                  </a:ext>
                </a:extLst>
              </a:tr>
              <a:tr h="283434">
                <a:tc>
                  <a:txBody>
                    <a:bodyPr/>
                    <a:lstStyle/>
                    <a:p>
                      <a:r>
                        <a:rPr lang="es-CL" sz="1100" dirty="0"/>
                        <a:t>Número de usuarias/os jóvenes</a:t>
                      </a:r>
                      <a:r>
                        <a:rPr lang="es-CL" sz="1100" baseline="0" dirty="0"/>
                        <a:t> </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1.477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0004"/>
                  </a:ext>
                </a:extLst>
              </a:tr>
              <a:tr h="263188">
                <a:tc>
                  <a:txBody>
                    <a:bodyPr/>
                    <a:lstStyle/>
                    <a:p>
                      <a:r>
                        <a:rPr lang="es-CL" sz="1100" dirty="0"/>
                        <a:t>Promedio de edad </a:t>
                      </a:r>
                    </a:p>
                  </a:txBody>
                  <a:tcPr/>
                </a:tc>
                <a:tc gridSpan="2">
                  <a:txBody>
                    <a:bodyPr/>
                    <a:lstStyle/>
                    <a:p>
                      <a:pPr algn="ctr"/>
                      <a:r>
                        <a:rPr lang="es-CL" sz="1100" dirty="0"/>
                        <a:t>57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nvGraphicFramePr>
        <p:xfrm>
          <a:off x="323528" y="3114205"/>
          <a:ext cx="5496144" cy="1960259"/>
        </p:xfrm>
        <a:graphic>
          <a:graphicData uri="http://schemas.openxmlformats.org/drawingml/2006/table">
            <a:tbl>
              <a:tblPr firstRow="1" bandRow="1">
                <a:tableStyleId>{5C22544A-7EE6-4342-B048-85BDC9FD1C3A}</a:tableStyleId>
              </a:tblPr>
              <a:tblGrid>
                <a:gridCol w="2435626">
                  <a:extLst>
                    <a:ext uri="{9D8B030D-6E8A-4147-A177-3AD203B41FA5}">
                      <a16:colId xmlns:a16="http://schemas.microsoft.com/office/drawing/2014/main" val="20000"/>
                    </a:ext>
                  </a:extLst>
                </a:gridCol>
                <a:gridCol w="1620198">
                  <a:extLst>
                    <a:ext uri="{9D8B030D-6E8A-4147-A177-3AD203B41FA5}">
                      <a16:colId xmlns:a16="http://schemas.microsoft.com/office/drawing/2014/main" val="20001"/>
                    </a:ext>
                  </a:extLst>
                </a:gridCol>
                <a:gridCol w="1440320">
                  <a:extLst>
                    <a:ext uri="{9D8B030D-6E8A-4147-A177-3AD203B41FA5}">
                      <a16:colId xmlns:a16="http://schemas.microsoft.com/office/drawing/2014/main" val="20002"/>
                    </a:ext>
                  </a:extLst>
                </a:gridCol>
              </a:tblGrid>
              <a:tr h="278240">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6161">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8.518.152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8.506.170</a:t>
                      </a:r>
                    </a:p>
                  </a:txBody>
                  <a:tcPr marL="9525" marR="9525" marT="9525" marB="0" anchor="ctr"/>
                </a:tc>
                <a:extLst>
                  <a:ext uri="{0D108BD9-81ED-4DB2-BD59-A6C34878D82A}">
                    <a16:rowId xmlns:a16="http://schemas.microsoft.com/office/drawing/2014/main" val="10001"/>
                  </a:ext>
                </a:extLst>
              </a:tr>
              <a:tr h="286635">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3.859.380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3.853.516</a:t>
                      </a:r>
                    </a:p>
                  </a:txBody>
                  <a:tcPr marL="9525" marR="9525" marT="9525" marB="0" anchor="ctr"/>
                </a:tc>
                <a:extLst>
                  <a:ext uri="{0D108BD9-81ED-4DB2-BD59-A6C34878D82A}">
                    <a16:rowId xmlns:a16="http://schemas.microsoft.com/office/drawing/2014/main" val="10002"/>
                  </a:ext>
                </a:extLst>
              </a:tr>
              <a:tr h="286635">
                <a:tc>
                  <a:txBody>
                    <a:bodyPr/>
                    <a:lstStyle/>
                    <a:p>
                      <a:r>
                        <a:rPr lang="es-CL" sz="1100" dirty="0"/>
                        <a:t>33 Transferencias de capital</a:t>
                      </a:r>
                    </a:p>
                  </a:txBody>
                  <a:tcPr/>
                </a:tc>
                <a:tc>
                  <a:txBody>
                    <a:bodyPr/>
                    <a:lstStyle/>
                    <a:p>
                      <a:pPr algn="ctr" fontAlgn="ctr"/>
                      <a:r>
                        <a:rPr lang="en-US" sz="1100" b="0" i="0" u="none" strike="noStrike">
                          <a:solidFill>
                            <a:srgbClr val="000000"/>
                          </a:solidFill>
                          <a:effectLst/>
                          <a:latin typeface="Calibri" panose="020F0502020204030204" pitchFamily="34" charset="0"/>
                        </a:rPr>
                        <a:t>5.925.268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5.921.934</a:t>
                      </a:r>
                    </a:p>
                  </a:txBody>
                  <a:tcPr marL="9525" marR="9525" marT="9525" marB="0" anchor="ctr"/>
                </a:tc>
                <a:extLst>
                  <a:ext uri="{0D108BD9-81ED-4DB2-BD59-A6C34878D82A}">
                    <a16:rowId xmlns:a16="http://schemas.microsoft.com/office/drawing/2014/main" val="10003"/>
                  </a:ext>
                </a:extLst>
              </a:tr>
              <a:tr h="296872">
                <a:tc>
                  <a:txBody>
                    <a:bodyPr/>
                    <a:lstStyle/>
                    <a:p>
                      <a:r>
                        <a:rPr lang="es-CL" sz="1100" b="1" dirty="0"/>
                        <a:t>Subtotal</a:t>
                      </a:r>
                      <a:r>
                        <a:rPr lang="es-CL" sz="1100" b="1" baseline="0" dirty="0"/>
                        <a:t> Productos Estratégicos</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18.302.800</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18.281.620</a:t>
                      </a:r>
                    </a:p>
                  </a:txBody>
                  <a:tcPr marL="9525" marR="9525" marT="9525" marB="0" anchor="ctr"/>
                </a:tc>
                <a:extLst>
                  <a:ext uri="{0D108BD9-81ED-4DB2-BD59-A6C34878D82A}">
                    <a16:rowId xmlns:a16="http://schemas.microsoft.com/office/drawing/2014/main" val="10004"/>
                  </a:ext>
                </a:extLst>
              </a:tr>
              <a:tr h="255924">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3.564.619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3.563.214</a:t>
                      </a:r>
                    </a:p>
                  </a:txBody>
                  <a:tcPr marL="9525" marR="9525" marT="9525" marB="0" anchor="ctr"/>
                </a:tc>
                <a:extLst>
                  <a:ext uri="{0D108BD9-81ED-4DB2-BD59-A6C34878D82A}">
                    <a16:rowId xmlns:a16="http://schemas.microsoft.com/office/drawing/2014/main" val="10005"/>
                  </a:ext>
                </a:extLst>
              </a:tr>
              <a:tr h="286636">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21.867.420</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21.844.834</a:t>
                      </a:r>
                    </a:p>
                  </a:txBody>
                  <a:tcPr marL="9525" marR="9525" marT="9525" marB="0" anchor="ctr"/>
                </a:tc>
                <a:extLst>
                  <a:ext uri="{0D108BD9-81ED-4DB2-BD59-A6C34878D82A}">
                    <a16:rowId xmlns:a16="http://schemas.microsoft.com/office/drawing/2014/main" val="10006"/>
                  </a:ext>
                </a:extLst>
              </a:tr>
            </a:tbl>
          </a:graphicData>
        </a:graphic>
      </p:graphicFrame>
      <p:pic>
        <p:nvPicPr>
          <p:cNvPr id="7" name="Imagen 6"/>
          <p:cNvPicPr>
            <a:picLocks noChangeAspect="1"/>
          </p:cNvPicPr>
          <p:nvPr/>
        </p:nvPicPr>
        <p:blipFill>
          <a:blip r:embed="rId2"/>
          <a:stretch>
            <a:fillRect/>
          </a:stretch>
        </p:blipFill>
        <p:spPr>
          <a:xfrm>
            <a:off x="6361166" y="63364"/>
            <a:ext cx="2654212" cy="2585628"/>
          </a:xfrm>
          <a:prstGeom prst="rect">
            <a:avLst/>
          </a:prstGeom>
        </p:spPr>
      </p:pic>
      <p:pic>
        <p:nvPicPr>
          <p:cNvPr id="8" name="Picture 3"/>
          <p:cNvPicPr>
            <a:picLocks noChangeAspect="1" noChangeArrowheads="1"/>
          </p:cNvPicPr>
          <p:nvPr/>
        </p:nvPicPr>
        <p:blipFill>
          <a:blip r:embed="rId3" cstate="print"/>
          <a:srcRect/>
          <a:stretch>
            <a:fillRect/>
          </a:stretch>
        </p:blipFill>
        <p:spPr bwMode="auto">
          <a:xfrm>
            <a:off x="5510254" y="414744"/>
            <a:ext cx="1067473" cy="601797"/>
          </a:xfrm>
          <a:prstGeom prst="rect">
            <a:avLst/>
          </a:prstGeom>
          <a:noFill/>
          <a:ln w="9525">
            <a:noFill/>
            <a:miter lim="800000"/>
            <a:headEnd/>
            <a:tailEnd/>
          </a:ln>
        </p:spPr>
      </p:pic>
      <p:graphicFrame>
        <p:nvGraphicFramePr>
          <p:cNvPr id="9" name="Tabla 8"/>
          <p:cNvGraphicFramePr>
            <a:graphicFrameLocks noGrp="1"/>
          </p:cNvGraphicFramePr>
          <p:nvPr/>
        </p:nvGraphicFramePr>
        <p:xfrm>
          <a:off x="323528" y="5229200"/>
          <a:ext cx="5496143" cy="865779"/>
        </p:xfrm>
        <a:graphic>
          <a:graphicData uri="http://schemas.openxmlformats.org/drawingml/2006/table">
            <a:tbl>
              <a:tblPr/>
              <a:tblGrid>
                <a:gridCol w="936104">
                  <a:extLst>
                    <a:ext uri="{9D8B030D-6E8A-4147-A177-3AD203B41FA5}">
                      <a16:colId xmlns:a16="http://schemas.microsoft.com/office/drawing/2014/main" val="20000"/>
                    </a:ext>
                  </a:extLst>
                </a:gridCol>
                <a:gridCol w="4560039">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Calibri"/>
                        </a:rPr>
                        <a:t>Principales</a:t>
                      </a:r>
                      <a:r>
                        <a:rPr lang="es-CL" sz="900" b="1" i="0" u="none" strike="noStrike" baseline="0" dirty="0">
                          <a:solidFill>
                            <a:srgbClr val="4D4D4D"/>
                          </a:solidFill>
                          <a:latin typeface="Calibri"/>
                        </a:rPr>
                        <a:t> </a:t>
                      </a:r>
                    </a:p>
                    <a:p>
                      <a:pPr algn="l" rtl="0" fontAlgn="ctr"/>
                      <a:r>
                        <a:rPr lang="es-CL" sz="900" b="1" i="0" u="none" strike="noStrike" baseline="0" dirty="0">
                          <a:solidFill>
                            <a:srgbClr val="4D4D4D"/>
                          </a:solidFill>
                          <a:latin typeface="Calibri"/>
                        </a:rPr>
                        <a:t>rubros</a:t>
                      </a:r>
                      <a:r>
                        <a:rPr lang="es-CL" sz="900" b="1" i="0" u="none" strike="noStrike" dirty="0">
                          <a:solidFill>
                            <a:srgbClr val="4D4D4D"/>
                          </a:solidFill>
                          <a:latin typeface="Calibri"/>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Praderas</a:t>
                      </a:r>
                      <a:r>
                        <a:rPr lang="es-CL" sz="900" b="1" kern="1200" dirty="0">
                          <a:solidFill>
                            <a:schemeClr val="tx1"/>
                          </a:solidFill>
                          <a:effectLst/>
                          <a:latin typeface="+mn-lt"/>
                          <a:ea typeface="+mn-ea"/>
                          <a:cs typeface="+mn-cs"/>
                        </a:rPr>
                        <a:t> </a:t>
                      </a:r>
                      <a:r>
                        <a:rPr lang="es-CL" sz="900" kern="1200" dirty="0">
                          <a:solidFill>
                            <a:schemeClr val="tx1"/>
                          </a:solidFill>
                          <a:effectLst/>
                          <a:latin typeface="+mn-lt"/>
                          <a:ea typeface="+mn-ea"/>
                          <a:cs typeface="+mn-cs"/>
                        </a:rPr>
                        <a:t>Suplementarias, Avena Forrajera, Animal, Papas, Lechuga, Bovinos, Avena/Ballica, Apicultura, Papa Guarda, Acelga, Ovinos, Cilantro, Papa Temprana, Avena/Vicia, Gallinas, Tomate, Ballica/Trébol, Artificiales, Leña , Uva vinífera, Caprinos, Trigo, Papa Guarda (Siembra 2 do Semestre), Avena, Pradera natural; estos representan el 77% de los recursos monetarios entregados y el 83%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Gráfico 10"/>
          <p:cNvGraphicFramePr>
            <a:graphicFrameLocks/>
          </p:cNvGraphicFramePr>
          <p:nvPr/>
        </p:nvGraphicFramePr>
        <p:xfrm>
          <a:off x="6546182" y="4857294"/>
          <a:ext cx="2275406" cy="1308009"/>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3"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sp>
        <p:nvSpPr>
          <p:cNvPr id="14" name="CuadroTexto 13"/>
          <p:cNvSpPr txBox="1"/>
          <p:nvPr/>
        </p:nvSpPr>
        <p:spPr>
          <a:xfrm>
            <a:off x="6820460" y="4608155"/>
            <a:ext cx="1726850" cy="276999"/>
          </a:xfrm>
          <a:prstGeom prst="rect">
            <a:avLst/>
          </a:prstGeom>
          <a:noFill/>
        </p:spPr>
        <p:txBody>
          <a:bodyPr wrap="square" rtlCol="0">
            <a:spAutoFit/>
          </a:bodyPr>
          <a:lstStyle/>
          <a:p>
            <a:r>
              <a:rPr lang="es-CL" sz="1200" b="1" dirty="0"/>
              <a:t>Atención de Usuarias/os</a:t>
            </a:r>
          </a:p>
        </p:txBody>
      </p:sp>
      <p:graphicFrame>
        <p:nvGraphicFramePr>
          <p:cNvPr id="15" name="Tabla 14"/>
          <p:cNvGraphicFramePr>
            <a:graphicFrameLocks noGrp="1"/>
          </p:cNvGraphicFramePr>
          <p:nvPr/>
        </p:nvGraphicFramePr>
        <p:xfrm>
          <a:off x="6156176" y="3067675"/>
          <a:ext cx="2736304" cy="1070997"/>
        </p:xfrm>
        <a:graphic>
          <a:graphicData uri="http://schemas.openxmlformats.org/drawingml/2006/table">
            <a:tbl>
              <a:tblPr>
                <a:tableStyleId>{16D9F66E-5EB9-4882-86FB-DCBF35E3C3E4}</a:tableStyleId>
              </a:tblPr>
              <a:tblGrid>
                <a:gridCol w="563195">
                  <a:extLst>
                    <a:ext uri="{9D8B030D-6E8A-4147-A177-3AD203B41FA5}">
                      <a16:colId xmlns:a16="http://schemas.microsoft.com/office/drawing/2014/main" val="20000"/>
                    </a:ext>
                  </a:extLst>
                </a:gridCol>
                <a:gridCol w="848188">
                  <a:extLst>
                    <a:ext uri="{9D8B030D-6E8A-4147-A177-3AD203B41FA5}">
                      <a16:colId xmlns:a16="http://schemas.microsoft.com/office/drawing/2014/main" val="1204715488"/>
                    </a:ext>
                  </a:extLst>
                </a:gridCol>
                <a:gridCol w="720412">
                  <a:extLst>
                    <a:ext uri="{9D8B030D-6E8A-4147-A177-3AD203B41FA5}">
                      <a16:colId xmlns:a16="http://schemas.microsoft.com/office/drawing/2014/main" val="20001"/>
                    </a:ext>
                  </a:extLst>
                </a:gridCol>
                <a:gridCol w="604509">
                  <a:extLst>
                    <a:ext uri="{9D8B030D-6E8A-4147-A177-3AD203B41FA5}">
                      <a16:colId xmlns:a16="http://schemas.microsoft.com/office/drawing/2014/main" val="1210524248"/>
                    </a:ext>
                  </a:extLst>
                </a:gridCol>
              </a:tblGrid>
              <a:tr h="177165">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marL="0" algn="l" defTabSz="914400" rtl="0" eaLnBrk="1" fontAlgn="b" latinLnBrk="0" hangingPunct="1"/>
                      <a:r>
                        <a:rPr lang="es-ES" sz="1100" b="1" u="none" strike="noStrike" kern="1200" dirty="0">
                          <a:solidFill>
                            <a:schemeClr val="dk1"/>
                          </a:solidFill>
                          <a:effectLst/>
                          <a:latin typeface="+mn-lt"/>
                          <a:ea typeface="+mn-ea"/>
                          <a:cs typeface="+mn-cs"/>
                        </a:rPr>
                        <a:t>Oficina de Área</a:t>
                      </a:r>
                      <a:endParaRPr lang="es-CL" sz="1100" b="1" u="none" strike="noStrike" kern="1200" dirty="0">
                        <a:solidFill>
                          <a:schemeClr val="dk1"/>
                        </a:solidFill>
                        <a:effectLst/>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181548">
                <a:tc rowSpan="4">
                  <a:txBody>
                    <a:bodyPr/>
                    <a:lstStyle/>
                    <a:p>
                      <a:pPr algn="l" fontAlgn="ctr"/>
                      <a:r>
                        <a:rPr lang="es-CL" sz="1100" u="none" strike="noStrike" dirty="0">
                          <a:effectLst/>
                        </a:rPr>
                        <a:t>Biobío</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Arauco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Yumbel</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Cabrero</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Cañete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Sta. Bárbara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Mulchén</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Concepción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Alto Biobío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Los Ángeles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Tirúa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grpSp>
        <p:nvGrpSpPr>
          <p:cNvPr id="16" name="Grupo 15"/>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56846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923928" y="376374"/>
            <a:ext cx="1800200" cy="3600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Biobío </a:t>
            </a:r>
          </a:p>
        </p:txBody>
      </p:sp>
      <p:graphicFrame>
        <p:nvGraphicFramePr>
          <p:cNvPr id="5" name="Tabla 4"/>
          <p:cNvGraphicFramePr>
            <a:graphicFrameLocks noGrp="1"/>
          </p:cNvGraphicFramePr>
          <p:nvPr/>
        </p:nvGraphicFramePr>
        <p:xfrm>
          <a:off x="1060820" y="980728"/>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2473880911"/>
                    </a:ext>
                  </a:extLst>
                </a:gridCol>
                <a:gridCol w="706683">
                  <a:extLst>
                    <a:ext uri="{9D8B030D-6E8A-4147-A177-3AD203B41FA5}">
                      <a16:colId xmlns:a16="http://schemas.microsoft.com/office/drawing/2014/main" val="3947968864"/>
                    </a:ext>
                  </a:extLst>
                </a:gridCol>
                <a:gridCol w="630491">
                  <a:extLst>
                    <a:ext uri="{9D8B030D-6E8A-4147-A177-3AD203B41FA5}">
                      <a16:colId xmlns:a16="http://schemas.microsoft.com/office/drawing/2014/main" val="719560674"/>
                    </a:ext>
                  </a:extLst>
                </a:gridCol>
                <a:gridCol w="539695">
                  <a:extLst>
                    <a:ext uri="{9D8B030D-6E8A-4147-A177-3AD203B41FA5}">
                      <a16:colId xmlns:a16="http://schemas.microsoft.com/office/drawing/2014/main" val="4267467699"/>
                    </a:ext>
                  </a:extLst>
                </a:gridCol>
                <a:gridCol w="450169">
                  <a:extLst>
                    <a:ext uri="{9D8B030D-6E8A-4147-A177-3AD203B41FA5}">
                      <a16:colId xmlns:a16="http://schemas.microsoft.com/office/drawing/2014/main" val="3479837298"/>
                    </a:ext>
                  </a:extLst>
                </a:gridCol>
                <a:gridCol w="450169">
                  <a:extLst>
                    <a:ext uri="{9D8B030D-6E8A-4147-A177-3AD203B41FA5}">
                      <a16:colId xmlns:a16="http://schemas.microsoft.com/office/drawing/2014/main" val="2380096484"/>
                    </a:ext>
                  </a:extLst>
                </a:gridCol>
                <a:gridCol w="449534">
                  <a:extLst>
                    <a:ext uri="{9D8B030D-6E8A-4147-A177-3AD203B41FA5}">
                      <a16:colId xmlns:a16="http://schemas.microsoft.com/office/drawing/2014/main" val="1388442513"/>
                    </a:ext>
                  </a:extLst>
                </a:gridCol>
                <a:gridCol w="450169">
                  <a:extLst>
                    <a:ext uri="{9D8B030D-6E8A-4147-A177-3AD203B41FA5}">
                      <a16:colId xmlns:a16="http://schemas.microsoft.com/office/drawing/2014/main" val="3627742545"/>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9988732"/>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Ppto. 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Ejec. 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Avance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Masc.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a:effectLst/>
                        </a:rPr>
                        <a:t>Fem.</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effectLst/>
                        </a:rPr>
                        <a:t>Pers</a:t>
                      </a:r>
                      <a:r>
                        <a:rPr lang="es-CL" sz="900" b="1" dirty="0">
                          <a:effectLst/>
                        </a:rPr>
                        <a:t>. </a:t>
                      </a:r>
                      <a:r>
                        <a:rPr lang="es-CL" sz="900" b="1" dirty="0" err="1">
                          <a:effectLst/>
                        </a:rPr>
                        <a:t>Jurid</a:t>
                      </a:r>
                      <a:r>
                        <a:rPr lang="es-CL" sz="9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6128101"/>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80615665"/>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1.195.430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1.192.216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28193083"/>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2.830.804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2.830.743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5990130"/>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29.550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22864562"/>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409.067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407.683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1036692"/>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2.063.741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2.060.723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6987666"/>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2766347"/>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1.726.438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1.725.188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027210"/>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9890563"/>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945563"/>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193.492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192.777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76379920"/>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8.518.152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8.506.170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99,86%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6.748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7.507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14.283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502446"/>
                  </a:ext>
                </a:extLst>
              </a:tr>
            </a:tbl>
          </a:graphicData>
        </a:graphic>
      </p:graphicFrame>
      <p:graphicFrame>
        <p:nvGraphicFramePr>
          <p:cNvPr id="6" name="Tabla 5"/>
          <p:cNvGraphicFramePr>
            <a:graphicFrameLocks noGrp="1"/>
          </p:cNvGraphicFramePr>
          <p:nvPr/>
        </p:nvGraphicFramePr>
        <p:xfrm>
          <a:off x="1060820" y="3304504"/>
          <a:ext cx="6210300" cy="1027242"/>
        </p:xfrm>
        <a:graphic>
          <a:graphicData uri="http://schemas.openxmlformats.org/drawingml/2006/table">
            <a:tbl>
              <a:tblPr firstRow="1" firstCol="1" bandRow="1">
                <a:tableStyleId>{5C22544A-7EE6-4342-B048-85BDC9FD1C3A}</a:tableStyleId>
              </a:tblPr>
              <a:tblGrid>
                <a:gridCol w="2503068">
                  <a:extLst>
                    <a:ext uri="{9D8B030D-6E8A-4147-A177-3AD203B41FA5}">
                      <a16:colId xmlns:a16="http://schemas.microsoft.com/office/drawing/2014/main" val="2854416931"/>
                    </a:ext>
                  </a:extLst>
                </a:gridCol>
                <a:gridCol w="792088">
                  <a:extLst>
                    <a:ext uri="{9D8B030D-6E8A-4147-A177-3AD203B41FA5}">
                      <a16:colId xmlns:a16="http://schemas.microsoft.com/office/drawing/2014/main" val="3622896316"/>
                    </a:ext>
                  </a:extLst>
                </a:gridCol>
                <a:gridCol w="576064">
                  <a:extLst>
                    <a:ext uri="{9D8B030D-6E8A-4147-A177-3AD203B41FA5}">
                      <a16:colId xmlns:a16="http://schemas.microsoft.com/office/drawing/2014/main" val="39611205"/>
                    </a:ext>
                  </a:extLst>
                </a:gridCol>
                <a:gridCol w="576064">
                  <a:extLst>
                    <a:ext uri="{9D8B030D-6E8A-4147-A177-3AD203B41FA5}">
                      <a16:colId xmlns:a16="http://schemas.microsoft.com/office/drawing/2014/main" val="160321412"/>
                    </a:ext>
                  </a:extLst>
                </a:gridCol>
                <a:gridCol w="432048">
                  <a:extLst>
                    <a:ext uri="{9D8B030D-6E8A-4147-A177-3AD203B41FA5}">
                      <a16:colId xmlns:a16="http://schemas.microsoft.com/office/drawing/2014/main" val="2061756307"/>
                    </a:ext>
                  </a:extLst>
                </a:gridCol>
                <a:gridCol w="432048">
                  <a:extLst>
                    <a:ext uri="{9D8B030D-6E8A-4147-A177-3AD203B41FA5}">
                      <a16:colId xmlns:a16="http://schemas.microsoft.com/office/drawing/2014/main" val="2603667089"/>
                    </a:ext>
                  </a:extLst>
                </a:gridCol>
                <a:gridCol w="432048">
                  <a:extLst>
                    <a:ext uri="{9D8B030D-6E8A-4147-A177-3AD203B41FA5}">
                      <a16:colId xmlns:a16="http://schemas.microsoft.com/office/drawing/2014/main" val="590907428"/>
                    </a:ext>
                  </a:extLst>
                </a:gridCol>
                <a:gridCol w="466872">
                  <a:extLst>
                    <a:ext uri="{9D8B030D-6E8A-4147-A177-3AD203B41FA5}">
                      <a16:colId xmlns:a16="http://schemas.microsoft.com/office/drawing/2014/main" val="1237550700"/>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2936899"/>
                  </a:ext>
                </a:extLst>
              </a:tr>
              <a:tr h="0">
                <a:tc>
                  <a:txBody>
                    <a:bodyPr/>
                    <a:lstStyle/>
                    <a:p>
                      <a:pPr>
                        <a:lnSpc>
                          <a:spcPct val="107000"/>
                        </a:lnSpc>
                        <a:spcAft>
                          <a:spcPts val="0"/>
                        </a:spcAft>
                      </a:pPr>
                      <a:r>
                        <a:rPr lang="es-CL" sz="900">
                          <a:effectLst/>
                        </a:rPr>
                        <a:t>32.04.004 - Créditos Corto Plazo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2.673.380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2.669.132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78468048"/>
                  </a:ext>
                </a:extLst>
              </a:tr>
              <a:tr h="0">
                <a:tc>
                  <a:txBody>
                    <a:bodyPr/>
                    <a:lstStyle/>
                    <a:p>
                      <a:pPr>
                        <a:lnSpc>
                          <a:spcPct val="107000"/>
                        </a:lnSpc>
                        <a:spcAft>
                          <a:spcPts val="0"/>
                        </a:spcAft>
                      </a:pPr>
                      <a:r>
                        <a:rPr lang="es-CL" sz="900">
                          <a:effectLst/>
                        </a:rPr>
                        <a:t>32.04.005 - Créditos Largo Plazo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1.184.384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90065413"/>
                  </a:ext>
                </a:extLst>
              </a:tr>
              <a:tr h="0">
                <a:tc>
                  <a:txBody>
                    <a:bodyPr/>
                    <a:lstStyle/>
                    <a:p>
                      <a:pPr>
                        <a:lnSpc>
                          <a:spcPct val="107000"/>
                        </a:lnSpc>
                        <a:spcAft>
                          <a:spcPts val="0"/>
                        </a:spcAft>
                      </a:pPr>
                      <a:r>
                        <a:rPr lang="es-CL" sz="900">
                          <a:effectLst/>
                        </a:rPr>
                        <a:t>32.04.006 - Fondo Rotatorio Ley 18450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60254698"/>
                  </a:ext>
                </a:extLst>
              </a:tr>
              <a:tr h="0">
                <a:tc>
                  <a:txBody>
                    <a:bodyPr/>
                    <a:lstStyle/>
                    <a:p>
                      <a:pPr>
                        <a:lnSpc>
                          <a:spcPct val="107000"/>
                        </a:lnSpc>
                        <a:spcAft>
                          <a:spcPts val="0"/>
                        </a:spcAft>
                      </a:pPr>
                      <a:r>
                        <a:rPr lang="es-CL" sz="900" dirty="0">
                          <a:effectLst/>
                        </a:rPr>
                        <a:t>32.04.008 - Largo Plazo - COBIN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8999517"/>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3.859.380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3.853.516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99,85%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2.150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1.685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3.839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6597585"/>
                  </a:ext>
                </a:extLst>
              </a:tr>
            </a:tbl>
          </a:graphicData>
        </a:graphic>
      </p:graphicFrame>
      <p:graphicFrame>
        <p:nvGraphicFramePr>
          <p:cNvPr id="7" name="Tabla 6"/>
          <p:cNvGraphicFramePr>
            <a:graphicFrameLocks noGrp="1"/>
          </p:cNvGraphicFramePr>
          <p:nvPr/>
        </p:nvGraphicFramePr>
        <p:xfrm>
          <a:off x="1062091" y="4453903"/>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793579106"/>
                    </a:ext>
                  </a:extLst>
                </a:gridCol>
                <a:gridCol w="769148">
                  <a:extLst>
                    <a:ext uri="{9D8B030D-6E8A-4147-A177-3AD203B41FA5}">
                      <a16:colId xmlns:a16="http://schemas.microsoft.com/office/drawing/2014/main" val="2501715557"/>
                    </a:ext>
                  </a:extLst>
                </a:gridCol>
                <a:gridCol w="576861">
                  <a:extLst>
                    <a:ext uri="{9D8B030D-6E8A-4147-A177-3AD203B41FA5}">
                      <a16:colId xmlns:a16="http://schemas.microsoft.com/office/drawing/2014/main" val="2453491057"/>
                    </a:ext>
                  </a:extLst>
                </a:gridCol>
                <a:gridCol w="527361">
                  <a:extLst>
                    <a:ext uri="{9D8B030D-6E8A-4147-A177-3AD203B41FA5}">
                      <a16:colId xmlns:a16="http://schemas.microsoft.com/office/drawing/2014/main" val="4214054601"/>
                    </a:ext>
                  </a:extLst>
                </a:gridCol>
                <a:gridCol w="426458">
                  <a:extLst>
                    <a:ext uri="{9D8B030D-6E8A-4147-A177-3AD203B41FA5}">
                      <a16:colId xmlns:a16="http://schemas.microsoft.com/office/drawing/2014/main" val="3154666792"/>
                    </a:ext>
                  </a:extLst>
                </a:gridCol>
                <a:gridCol w="425824">
                  <a:extLst>
                    <a:ext uri="{9D8B030D-6E8A-4147-A177-3AD203B41FA5}">
                      <a16:colId xmlns:a16="http://schemas.microsoft.com/office/drawing/2014/main" val="240092976"/>
                    </a:ext>
                  </a:extLst>
                </a:gridCol>
                <a:gridCol w="454381">
                  <a:extLst>
                    <a:ext uri="{9D8B030D-6E8A-4147-A177-3AD203B41FA5}">
                      <a16:colId xmlns:a16="http://schemas.microsoft.com/office/drawing/2014/main" val="155164210"/>
                    </a:ext>
                  </a:extLst>
                </a:gridCol>
                <a:gridCol w="506419">
                  <a:extLst>
                    <a:ext uri="{9D8B030D-6E8A-4147-A177-3AD203B41FA5}">
                      <a16:colId xmlns:a16="http://schemas.microsoft.com/office/drawing/2014/main" val="2216654947"/>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9478874"/>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1.573.085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1.573.085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41078010"/>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184.137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184.137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50876550"/>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1.969.801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1.969.686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0285982"/>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1.290.015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1.289.905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4181935"/>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457.855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457.605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3117741"/>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47.793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45.493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4561920"/>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49.742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49.733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02544367"/>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04293487"/>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5774023"/>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338.173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337.623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14365460"/>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5.925.268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5.921.934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4.436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5.773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10.230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4022779"/>
                  </a:ext>
                </a:extLst>
              </a:tr>
            </a:tbl>
          </a:graphicData>
        </a:graphic>
      </p:graphicFrame>
      <p:graphicFrame>
        <p:nvGraphicFramePr>
          <p:cNvPr id="8" name="Gráfico 7"/>
          <p:cNvGraphicFramePr/>
          <p:nvPr/>
        </p:nvGraphicFramePr>
        <p:xfrm>
          <a:off x="7271120" y="1511858"/>
          <a:ext cx="1837384" cy="1269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7306963" y="3253661"/>
          <a:ext cx="1801542" cy="1276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nvGraphicFramePr>
        <p:xfrm>
          <a:off x="7306963" y="4849554"/>
          <a:ext cx="1801542" cy="127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3308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2988387" y="602284"/>
            <a:ext cx="1511041" cy="3800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Araucanía </a:t>
            </a:r>
          </a:p>
        </p:txBody>
      </p:sp>
      <p:pic>
        <p:nvPicPr>
          <p:cNvPr id="3" name="Imagen 2"/>
          <p:cNvPicPr>
            <a:picLocks noChangeAspect="1"/>
          </p:cNvPicPr>
          <p:nvPr/>
        </p:nvPicPr>
        <p:blipFill>
          <a:blip r:embed="rId2"/>
          <a:stretch>
            <a:fillRect/>
          </a:stretch>
        </p:blipFill>
        <p:spPr>
          <a:xfrm>
            <a:off x="6773043" y="113601"/>
            <a:ext cx="2002406" cy="1872897"/>
          </a:xfrm>
          <a:prstGeom prst="rect">
            <a:avLst/>
          </a:prstGeom>
        </p:spPr>
      </p:pic>
      <p:graphicFrame>
        <p:nvGraphicFramePr>
          <p:cNvPr id="5" name="Tabla 4"/>
          <p:cNvGraphicFramePr>
            <a:graphicFrameLocks noGrp="1"/>
          </p:cNvGraphicFramePr>
          <p:nvPr/>
        </p:nvGraphicFramePr>
        <p:xfrm>
          <a:off x="296704" y="1270701"/>
          <a:ext cx="4923368" cy="1639395"/>
        </p:xfrm>
        <a:graphic>
          <a:graphicData uri="http://schemas.openxmlformats.org/drawingml/2006/table">
            <a:tbl>
              <a:tblPr firstRow="1" bandRow="1">
                <a:tableStyleId>{5C22544A-7EE6-4342-B048-85BDC9FD1C3A}</a:tableStyleId>
              </a:tblPr>
              <a:tblGrid>
                <a:gridCol w="3609991">
                  <a:extLst>
                    <a:ext uri="{9D8B030D-6E8A-4147-A177-3AD203B41FA5}">
                      <a16:colId xmlns:a16="http://schemas.microsoft.com/office/drawing/2014/main" val="20000"/>
                    </a:ext>
                  </a:extLst>
                </a:gridCol>
                <a:gridCol w="620362">
                  <a:extLst>
                    <a:ext uri="{9D8B030D-6E8A-4147-A177-3AD203B41FA5}">
                      <a16:colId xmlns:a16="http://schemas.microsoft.com/office/drawing/2014/main" val="20001"/>
                    </a:ext>
                  </a:extLst>
                </a:gridCol>
                <a:gridCol w="693015">
                  <a:extLst>
                    <a:ext uri="{9D8B030D-6E8A-4147-A177-3AD203B41FA5}">
                      <a16:colId xmlns:a16="http://schemas.microsoft.com/office/drawing/2014/main" val="20002"/>
                    </a:ext>
                  </a:extLst>
                </a:gridCol>
              </a:tblGrid>
              <a:tr h="301856">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53787">
                <a:tc>
                  <a:txBody>
                    <a:bodyPr/>
                    <a:lstStyle/>
                    <a:p>
                      <a:r>
                        <a:rPr lang="es-CL" sz="1100" dirty="0"/>
                        <a:t>Número de usuarias/os total (incluidos Emergencia) </a:t>
                      </a:r>
                    </a:p>
                  </a:txBody>
                  <a:tcPr/>
                </a:tc>
                <a:tc>
                  <a:txBody>
                    <a:bodyPr/>
                    <a:lstStyle/>
                    <a:p>
                      <a:pPr algn="ctr" fontAlgn="ctr"/>
                      <a:r>
                        <a:rPr lang="en-US" sz="1100" b="0" i="0" u="none" strike="noStrike">
                          <a:solidFill>
                            <a:srgbClr val="000000"/>
                          </a:solidFill>
                          <a:effectLst/>
                          <a:latin typeface="Calibri" panose="020F0502020204030204" pitchFamily="34" charset="0"/>
                        </a:rPr>
                        <a:t>48.658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301219">
                <a:tc>
                  <a:txBody>
                    <a:bodyPr/>
                    <a:lstStyle/>
                    <a:p>
                      <a:r>
                        <a:rPr lang="es-CL" sz="1100" dirty="0"/>
                        <a:t>Número de usuarias/os pertenecientes a pueblos originarios </a:t>
                      </a:r>
                    </a:p>
                  </a:txBody>
                  <a:tcPr/>
                </a:tc>
                <a:tc>
                  <a:txBody>
                    <a:bodyPr/>
                    <a:lstStyle/>
                    <a:p>
                      <a:pPr algn="ctr" fontAlgn="ctr"/>
                      <a:r>
                        <a:rPr lang="en-US" sz="1100" b="0" i="0" u="none" strike="noStrike" dirty="0">
                          <a:solidFill>
                            <a:srgbClr val="000000"/>
                          </a:solidFill>
                          <a:effectLst/>
                          <a:latin typeface="Calibri" panose="020F0502020204030204" pitchFamily="34" charset="0"/>
                        </a:rPr>
                        <a:t>40.787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10002"/>
                  </a:ext>
                </a:extLst>
              </a:tr>
              <a:tr h="253787">
                <a:tc>
                  <a:txBody>
                    <a:bodyPr/>
                    <a:lstStyle/>
                    <a:p>
                      <a:r>
                        <a:rPr lang="es-CL" sz="1100" dirty="0"/>
                        <a:t>Número total de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24.201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0003"/>
                  </a:ext>
                </a:extLst>
              </a:tr>
              <a:tr h="253787">
                <a:tc>
                  <a:txBody>
                    <a:bodyPr/>
                    <a:lstStyle/>
                    <a:p>
                      <a:r>
                        <a:rPr lang="es-CL" sz="1100" dirty="0"/>
                        <a:t>Número</a:t>
                      </a:r>
                      <a:r>
                        <a:rPr lang="es-CL" sz="1100" baseline="0" dirty="0"/>
                        <a:t> total de usuarias/os jóvenes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4.542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0004"/>
                  </a:ext>
                </a:extLst>
              </a:tr>
              <a:tr h="253787">
                <a:tc>
                  <a:txBody>
                    <a:bodyPr/>
                    <a:lstStyle/>
                    <a:p>
                      <a:r>
                        <a:rPr lang="es-CL" sz="1100" dirty="0"/>
                        <a:t>Promedio de edad</a:t>
                      </a:r>
                    </a:p>
                  </a:txBody>
                  <a:tcPr/>
                </a:tc>
                <a:tc gridSpan="2">
                  <a:txBody>
                    <a:bodyPr/>
                    <a:lstStyle/>
                    <a:p>
                      <a:pPr algn="ctr"/>
                      <a:r>
                        <a:rPr lang="es-CL" sz="1100" dirty="0"/>
                        <a:t>56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nvGraphicFramePr>
        <p:xfrm>
          <a:off x="296704" y="3059075"/>
          <a:ext cx="4923368" cy="1896900"/>
        </p:xfrm>
        <a:graphic>
          <a:graphicData uri="http://schemas.openxmlformats.org/drawingml/2006/table">
            <a:tbl>
              <a:tblPr firstRow="1" bandRow="1">
                <a:tableStyleId>{5C22544A-7EE6-4342-B048-85BDC9FD1C3A}</a:tableStyleId>
              </a:tblPr>
              <a:tblGrid>
                <a:gridCol w="2183800">
                  <a:extLst>
                    <a:ext uri="{9D8B030D-6E8A-4147-A177-3AD203B41FA5}">
                      <a16:colId xmlns:a16="http://schemas.microsoft.com/office/drawing/2014/main" val="20000"/>
                    </a:ext>
                  </a:extLst>
                </a:gridCol>
                <a:gridCol w="1446547">
                  <a:extLst>
                    <a:ext uri="{9D8B030D-6E8A-4147-A177-3AD203B41FA5}">
                      <a16:colId xmlns:a16="http://schemas.microsoft.com/office/drawing/2014/main" val="20001"/>
                    </a:ext>
                  </a:extLst>
                </a:gridCol>
                <a:gridCol w="1293021">
                  <a:extLst>
                    <a:ext uri="{9D8B030D-6E8A-4147-A177-3AD203B41FA5}">
                      <a16:colId xmlns:a16="http://schemas.microsoft.com/office/drawing/2014/main" val="20002"/>
                    </a:ext>
                  </a:extLst>
                </a:gridCol>
              </a:tblGrid>
              <a:tr h="300104">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3436">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26.615.098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26.504.254</a:t>
                      </a:r>
                    </a:p>
                  </a:txBody>
                  <a:tcPr marL="9525" marR="9525" marT="9525" marB="0" anchor="ctr"/>
                </a:tc>
                <a:extLst>
                  <a:ext uri="{0D108BD9-81ED-4DB2-BD59-A6C34878D82A}">
                    <a16:rowId xmlns:a16="http://schemas.microsoft.com/office/drawing/2014/main" val="10001"/>
                  </a:ext>
                </a:extLst>
              </a:tr>
              <a:tr h="235721">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18.218.051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18.132.574</a:t>
                      </a:r>
                    </a:p>
                  </a:txBody>
                  <a:tcPr marL="9525" marR="9525" marT="9525" marB="0" anchor="ctr"/>
                </a:tc>
                <a:extLst>
                  <a:ext uri="{0D108BD9-81ED-4DB2-BD59-A6C34878D82A}">
                    <a16:rowId xmlns:a16="http://schemas.microsoft.com/office/drawing/2014/main" val="10002"/>
                  </a:ext>
                </a:extLst>
              </a:tr>
              <a:tr h="284829">
                <a:tc>
                  <a:txBody>
                    <a:bodyPr/>
                    <a:lstStyle/>
                    <a:p>
                      <a:r>
                        <a:rPr lang="es-CL" sz="1100" dirty="0"/>
                        <a:t>33 Transferencia de capital</a:t>
                      </a:r>
                    </a:p>
                  </a:txBody>
                  <a:tcPr/>
                </a:tc>
                <a:tc>
                  <a:txBody>
                    <a:bodyPr/>
                    <a:lstStyle/>
                    <a:p>
                      <a:pPr algn="ctr" fontAlgn="ctr"/>
                      <a:r>
                        <a:rPr lang="en-US" sz="1100" b="0" i="0" u="none" strike="noStrike">
                          <a:solidFill>
                            <a:srgbClr val="000000"/>
                          </a:solidFill>
                          <a:effectLst/>
                          <a:latin typeface="Calibri" panose="020F0502020204030204" pitchFamily="34" charset="0"/>
                        </a:rPr>
                        <a:t>19.028.021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19.016.674</a:t>
                      </a:r>
                    </a:p>
                  </a:txBody>
                  <a:tcPr marL="9525" marR="9525" marT="9525" marB="0" anchor="ctr"/>
                </a:tc>
                <a:extLst>
                  <a:ext uri="{0D108BD9-81ED-4DB2-BD59-A6C34878D82A}">
                    <a16:rowId xmlns:a16="http://schemas.microsoft.com/office/drawing/2014/main" val="10003"/>
                  </a:ext>
                </a:extLst>
              </a:tr>
              <a:tr h="265185">
                <a:tc>
                  <a:txBody>
                    <a:bodyPr/>
                    <a:lstStyle/>
                    <a:p>
                      <a:r>
                        <a:rPr lang="es-CL" sz="1100" b="1" dirty="0"/>
                        <a:t>Subtotal Productos Estratégicos</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63.861.170</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63.653.502</a:t>
                      </a:r>
                    </a:p>
                  </a:txBody>
                  <a:tcPr marL="9525" marR="9525" marT="9525" marB="0" anchor="ctr"/>
                </a:tc>
                <a:extLst>
                  <a:ext uri="{0D108BD9-81ED-4DB2-BD59-A6C34878D82A}">
                    <a16:rowId xmlns:a16="http://schemas.microsoft.com/office/drawing/2014/main" val="10004"/>
                  </a:ext>
                </a:extLst>
              </a:tr>
              <a:tr h="265186">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7.455.426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7.440.578</a:t>
                      </a:r>
                    </a:p>
                  </a:txBody>
                  <a:tcPr marL="9525" marR="9525" marT="9525" marB="0" anchor="ctr"/>
                </a:tc>
                <a:extLst>
                  <a:ext uri="{0D108BD9-81ED-4DB2-BD59-A6C34878D82A}">
                    <a16:rowId xmlns:a16="http://schemas.microsoft.com/office/drawing/2014/main" val="10005"/>
                  </a:ext>
                </a:extLst>
              </a:tr>
              <a:tr h="255363">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71.316.596</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71.094.080</a:t>
                      </a:r>
                    </a:p>
                  </a:txBody>
                  <a:tcPr marL="9525" marR="9525" marT="9525" marB="0" anchor="ctr"/>
                </a:tc>
                <a:extLst>
                  <a:ext uri="{0D108BD9-81ED-4DB2-BD59-A6C34878D82A}">
                    <a16:rowId xmlns:a16="http://schemas.microsoft.com/office/drawing/2014/main" val="10006"/>
                  </a:ext>
                </a:extLst>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5486524" y="402518"/>
            <a:ext cx="1203158" cy="678290"/>
          </a:xfrm>
          <a:prstGeom prst="rect">
            <a:avLst/>
          </a:prstGeom>
          <a:noFill/>
          <a:ln w="9525">
            <a:noFill/>
            <a:miter lim="800000"/>
            <a:headEnd/>
            <a:tailEnd/>
          </a:ln>
        </p:spPr>
      </p:pic>
      <p:graphicFrame>
        <p:nvGraphicFramePr>
          <p:cNvPr id="9" name="Tabla 8"/>
          <p:cNvGraphicFramePr>
            <a:graphicFrameLocks noGrp="1"/>
          </p:cNvGraphicFramePr>
          <p:nvPr/>
        </p:nvGraphicFramePr>
        <p:xfrm>
          <a:off x="269803" y="5320336"/>
          <a:ext cx="4950269" cy="775431"/>
        </p:xfrm>
        <a:graphic>
          <a:graphicData uri="http://schemas.openxmlformats.org/drawingml/2006/table">
            <a:tbl>
              <a:tblPr/>
              <a:tblGrid>
                <a:gridCol w="870705">
                  <a:extLst>
                    <a:ext uri="{9D8B030D-6E8A-4147-A177-3AD203B41FA5}">
                      <a16:colId xmlns:a16="http://schemas.microsoft.com/office/drawing/2014/main" val="20000"/>
                    </a:ext>
                  </a:extLst>
                </a:gridCol>
                <a:gridCol w="4079564">
                  <a:extLst>
                    <a:ext uri="{9D8B030D-6E8A-4147-A177-3AD203B41FA5}">
                      <a16:colId xmlns:a16="http://schemas.microsoft.com/office/drawing/2014/main" val="20001"/>
                    </a:ext>
                  </a:extLst>
                </a:gridCol>
              </a:tblGrid>
              <a:tr h="775431">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Avena/Ballica, Praderas Suplementarias, Bovinos, Avena Forrajera, Lechuga, Papas, Ovinos, Artificiales, Avena, Trigo, Frutilla, Frambuesa, Ballica Bianual, Gallinas, Ballica/Trébol, Papa Temprana, Acelga, Ballica , Animal, Papa Guarda, Ballica Anual, Leña, Mejoradas, Apicultura, Caprinos; estos representan el 74% de los recursos monetarios entregados y el 80%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Gráfico 9"/>
          <p:cNvGraphicFramePr>
            <a:graphicFrameLocks/>
          </p:cNvGraphicFramePr>
          <p:nvPr/>
        </p:nvGraphicFramePr>
        <p:xfrm>
          <a:off x="6372200" y="5309465"/>
          <a:ext cx="2117117" cy="1189919"/>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3"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4" name="Tabla 13"/>
          <p:cNvGraphicFramePr>
            <a:graphicFrameLocks noGrp="1"/>
          </p:cNvGraphicFramePr>
          <p:nvPr/>
        </p:nvGraphicFramePr>
        <p:xfrm>
          <a:off x="5479208" y="2127124"/>
          <a:ext cx="3538683" cy="2628900"/>
        </p:xfrm>
        <a:graphic>
          <a:graphicData uri="http://schemas.openxmlformats.org/drawingml/2006/table">
            <a:tbl>
              <a:tblPr>
                <a:tableStyleId>{16D9F66E-5EB9-4882-86FB-DCBF35E3C3E4}</a:tableStyleId>
              </a:tblPr>
              <a:tblGrid>
                <a:gridCol w="857276">
                  <a:extLst>
                    <a:ext uri="{9D8B030D-6E8A-4147-A177-3AD203B41FA5}">
                      <a16:colId xmlns:a16="http://schemas.microsoft.com/office/drawing/2014/main" val="20000"/>
                    </a:ext>
                  </a:extLst>
                </a:gridCol>
                <a:gridCol w="774219">
                  <a:extLst>
                    <a:ext uri="{9D8B030D-6E8A-4147-A177-3AD203B41FA5}">
                      <a16:colId xmlns:a16="http://schemas.microsoft.com/office/drawing/2014/main" val="20001"/>
                    </a:ext>
                  </a:extLst>
                </a:gridCol>
                <a:gridCol w="699212">
                  <a:extLst>
                    <a:ext uri="{9D8B030D-6E8A-4147-A177-3AD203B41FA5}">
                      <a16:colId xmlns:a16="http://schemas.microsoft.com/office/drawing/2014/main" val="1210524248"/>
                    </a:ext>
                  </a:extLst>
                </a:gridCol>
                <a:gridCol w="1207976">
                  <a:extLst>
                    <a:ext uri="{9D8B030D-6E8A-4147-A177-3AD203B41FA5}">
                      <a16:colId xmlns:a16="http://schemas.microsoft.com/office/drawing/2014/main" val="1557550298"/>
                    </a:ext>
                  </a:extLst>
                </a:gridCol>
              </a:tblGrid>
              <a:tr h="130341">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100" b="1" i="0" u="none" strike="noStrike" dirty="0">
                          <a:solidFill>
                            <a:srgbClr val="000000"/>
                          </a:solidFill>
                          <a:effectLst/>
                          <a:latin typeface="Calibri" panose="020F0502020204030204" pitchFamily="34" charset="0"/>
                        </a:rPr>
                        <a:t>Oficina de Área</a:t>
                      </a:r>
                      <a:endParaRPr lang="es-CL" sz="1100" b="1"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133737">
                <a:tc rowSpan="11">
                  <a:txBody>
                    <a:bodyPr/>
                    <a:lstStyle/>
                    <a:p>
                      <a:pPr algn="l" fontAlgn="ctr"/>
                      <a:r>
                        <a:rPr lang="es-ES" sz="1100" b="0" i="0" u="none" strike="noStrike" dirty="0">
                          <a:solidFill>
                            <a:srgbClr val="000000"/>
                          </a:solidFill>
                          <a:effectLst/>
                          <a:latin typeface="Calibri" panose="020F0502020204030204" pitchFamily="34" charset="0"/>
                        </a:rPr>
                        <a:t>Araucanía</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Traiguén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Pucón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Curarrehue</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41923">
                <a:tc vMerge="1">
                  <a:txBody>
                    <a:bodyPr/>
                    <a:lstStyle/>
                    <a:p>
                      <a:endParaRPr lang="es-CL"/>
                    </a:p>
                  </a:txBody>
                  <a:tcPr/>
                </a:tc>
                <a:tc>
                  <a:txBody>
                    <a:bodyPr/>
                    <a:lstStyle/>
                    <a:p>
                      <a:pPr algn="l" fontAlgn="b"/>
                      <a:r>
                        <a:rPr lang="es-ES" sz="1100" b="0" i="0" u="none" strike="noStrike" dirty="0">
                          <a:solidFill>
                            <a:srgbClr val="000000"/>
                          </a:solidFill>
                          <a:effectLst/>
                          <a:latin typeface="Calibri" panose="020F0502020204030204" pitchFamily="34" charset="0"/>
                        </a:rPr>
                        <a:t>Victoria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Teodoro</a:t>
                      </a:r>
                      <a:r>
                        <a:rPr lang="es-ES" sz="1100" b="0" i="0" u="none" strike="noStrike" baseline="0" dirty="0">
                          <a:solidFill>
                            <a:srgbClr val="000000"/>
                          </a:solidFill>
                          <a:effectLst/>
                          <a:latin typeface="Calibri" panose="020F0502020204030204" pitchFamily="34" charset="0"/>
                        </a:rPr>
                        <a:t> Schmidt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Hualpin</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Pitrufquén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a:solidFill>
                            <a:srgbClr val="000000"/>
                          </a:solidFill>
                          <a:effectLst/>
                          <a:latin typeface="Calibri" panose="020F0502020204030204" pitchFamily="34" charset="0"/>
                          <a:ea typeface="+mn-ea"/>
                          <a:cs typeface="+mn-cs"/>
                        </a:rPr>
                        <a:t>Saavedra</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chemeClr val="accent6">
                        <a:lumMod val="20000"/>
                        <a:lumOff val="80000"/>
                      </a:schemeClr>
                    </a:solidFill>
                  </a:tcPr>
                </a:tc>
                <a:tc>
                  <a:txBody>
                    <a:bodyPr/>
                    <a:lstStyle/>
                    <a:p>
                      <a:pPr marL="0" algn="l" defTabSz="914400" rtl="0" eaLnBrk="1" fontAlgn="b" latinLnBrk="0" hangingPunct="1"/>
                      <a:r>
                        <a:rPr lang="es-ES" sz="1100" b="0" i="0" u="none" strike="noStrike" kern="1200" dirty="0">
                          <a:solidFill>
                            <a:srgbClr val="000000"/>
                          </a:solidFill>
                          <a:effectLst/>
                          <a:latin typeface="Calibri" panose="020F0502020204030204" pitchFamily="34" charset="0"/>
                          <a:ea typeface="+mn-ea"/>
                          <a:cs typeface="+mn-cs"/>
                        </a:rPr>
                        <a:t>Puerto </a:t>
                      </a:r>
                      <a:r>
                        <a:rPr lang="es-ES" sz="1100" b="0" i="0" u="none" strike="noStrike" kern="1200" dirty="0" err="1">
                          <a:solidFill>
                            <a:srgbClr val="000000"/>
                          </a:solidFill>
                          <a:effectLst/>
                          <a:latin typeface="Calibri" panose="020F0502020204030204" pitchFamily="34" charset="0"/>
                          <a:ea typeface="+mn-ea"/>
                          <a:cs typeface="+mn-cs"/>
                        </a:rPr>
                        <a:t>Dominguez</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003"/>
                  </a:ext>
                </a:extLst>
              </a:tr>
              <a:tr h="112413">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Loncoche</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Cunco</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Melipeuco</a:t>
                      </a:r>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10004"/>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Lautaro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a:solidFill>
                            <a:srgbClr val="000000"/>
                          </a:solidFill>
                          <a:effectLst/>
                          <a:latin typeface="Calibri" panose="020F0502020204030204" pitchFamily="34" charset="0"/>
                          <a:ea typeface="+mn-ea"/>
                          <a:cs typeface="+mn-cs"/>
                        </a:rPr>
                        <a:t>Padre las Casas</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3237505263"/>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Temuco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Carahue</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297509990"/>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Angol</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Vilcún</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3028253104"/>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Nueva Imperial</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Toltén</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1645584560"/>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Villarica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a:solidFill>
                            <a:srgbClr val="000000"/>
                          </a:solidFill>
                          <a:effectLst/>
                          <a:latin typeface="Calibri" panose="020F0502020204030204" pitchFamily="34" charset="0"/>
                          <a:ea typeface="+mn-ea"/>
                          <a:cs typeface="+mn-cs"/>
                        </a:rPr>
                        <a:t>Lonquimay</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1918204193"/>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Curacautín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s-ES" sz="1100" b="0" i="0" u="none" strike="noStrike" kern="1200" dirty="0" err="1">
                          <a:solidFill>
                            <a:srgbClr val="000000"/>
                          </a:solidFill>
                          <a:effectLst/>
                          <a:latin typeface="Calibri" panose="020F0502020204030204" pitchFamily="34" charset="0"/>
                          <a:ea typeface="+mn-ea"/>
                          <a:cs typeface="+mn-cs"/>
                        </a:rPr>
                        <a:t>Galvarino</a:t>
                      </a:r>
                      <a:endParaRPr lang="es-CL"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2592795511"/>
                  </a:ext>
                </a:extLst>
              </a:tr>
              <a:tr h="138254">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Collipulli</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err="1">
                          <a:solidFill>
                            <a:srgbClr val="000000"/>
                          </a:solidFill>
                          <a:effectLst/>
                          <a:latin typeface="Calibri" panose="020F0502020204030204" pitchFamily="34" charset="0"/>
                        </a:rPr>
                        <a:t>Purén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endParaRPr lang="es-E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489266010"/>
                  </a:ext>
                </a:extLst>
              </a:tr>
            </a:tbl>
          </a:graphicData>
        </a:graphic>
      </p:graphicFrame>
      <p:sp>
        <p:nvSpPr>
          <p:cNvPr id="15" name="CuadroTexto 14"/>
          <p:cNvSpPr txBox="1"/>
          <p:nvPr/>
        </p:nvSpPr>
        <p:spPr>
          <a:xfrm>
            <a:off x="6567333" y="4952295"/>
            <a:ext cx="1726850" cy="276999"/>
          </a:xfrm>
          <a:prstGeom prst="rect">
            <a:avLst/>
          </a:prstGeom>
          <a:noFill/>
        </p:spPr>
        <p:txBody>
          <a:bodyPr wrap="square" rtlCol="0">
            <a:spAutoFit/>
          </a:bodyPr>
          <a:lstStyle/>
          <a:p>
            <a:r>
              <a:rPr lang="es-CL" sz="1200" b="1" dirty="0"/>
              <a:t>Atención de Usuarias/os</a:t>
            </a:r>
          </a:p>
        </p:txBody>
      </p:sp>
      <p:grpSp>
        <p:nvGrpSpPr>
          <p:cNvPr id="16" name="Grupo 15"/>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33964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635896" y="275818"/>
            <a:ext cx="1800200" cy="4320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Araucanía </a:t>
            </a:r>
          </a:p>
        </p:txBody>
      </p:sp>
      <p:graphicFrame>
        <p:nvGraphicFramePr>
          <p:cNvPr id="5" name="Tabla 4"/>
          <p:cNvGraphicFramePr>
            <a:graphicFrameLocks noGrp="1"/>
          </p:cNvGraphicFramePr>
          <p:nvPr/>
        </p:nvGraphicFramePr>
        <p:xfrm>
          <a:off x="1043608" y="980728"/>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982822890"/>
                    </a:ext>
                  </a:extLst>
                </a:gridCol>
                <a:gridCol w="706683">
                  <a:extLst>
                    <a:ext uri="{9D8B030D-6E8A-4147-A177-3AD203B41FA5}">
                      <a16:colId xmlns:a16="http://schemas.microsoft.com/office/drawing/2014/main" val="326129634"/>
                    </a:ext>
                  </a:extLst>
                </a:gridCol>
                <a:gridCol w="630491">
                  <a:extLst>
                    <a:ext uri="{9D8B030D-6E8A-4147-A177-3AD203B41FA5}">
                      <a16:colId xmlns:a16="http://schemas.microsoft.com/office/drawing/2014/main" val="1451458016"/>
                    </a:ext>
                  </a:extLst>
                </a:gridCol>
                <a:gridCol w="539695">
                  <a:extLst>
                    <a:ext uri="{9D8B030D-6E8A-4147-A177-3AD203B41FA5}">
                      <a16:colId xmlns:a16="http://schemas.microsoft.com/office/drawing/2014/main" val="2809527431"/>
                    </a:ext>
                  </a:extLst>
                </a:gridCol>
                <a:gridCol w="450169">
                  <a:extLst>
                    <a:ext uri="{9D8B030D-6E8A-4147-A177-3AD203B41FA5}">
                      <a16:colId xmlns:a16="http://schemas.microsoft.com/office/drawing/2014/main" val="3215061322"/>
                    </a:ext>
                  </a:extLst>
                </a:gridCol>
                <a:gridCol w="450169">
                  <a:extLst>
                    <a:ext uri="{9D8B030D-6E8A-4147-A177-3AD203B41FA5}">
                      <a16:colId xmlns:a16="http://schemas.microsoft.com/office/drawing/2014/main" val="1152625612"/>
                    </a:ext>
                  </a:extLst>
                </a:gridCol>
                <a:gridCol w="449534">
                  <a:extLst>
                    <a:ext uri="{9D8B030D-6E8A-4147-A177-3AD203B41FA5}">
                      <a16:colId xmlns:a16="http://schemas.microsoft.com/office/drawing/2014/main" val="3986127405"/>
                    </a:ext>
                  </a:extLst>
                </a:gridCol>
                <a:gridCol w="450169">
                  <a:extLst>
                    <a:ext uri="{9D8B030D-6E8A-4147-A177-3AD203B41FA5}">
                      <a16:colId xmlns:a16="http://schemas.microsoft.com/office/drawing/2014/main" val="1845647564"/>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926092"/>
                  </a:ext>
                </a:extLst>
              </a:tr>
              <a:tr h="0">
                <a:tc>
                  <a:txBody>
                    <a:bodyPr/>
                    <a:lstStyle/>
                    <a:p>
                      <a:pPr algn="ctr">
                        <a:lnSpc>
                          <a:spcPct val="107000"/>
                        </a:lnSpc>
                        <a:spcAft>
                          <a:spcPts val="0"/>
                        </a:spcAft>
                      </a:pPr>
                      <a:r>
                        <a:rPr lang="es-CL" sz="1000" dirty="0">
                          <a:effectLst/>
                        </a:rPr>
                        <a:t>Subtitulo / 24 - Transferencias Corrientes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8287956"/>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36276306"/>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3.169.717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3.165.987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8638926"/>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6.923.814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6.879.258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63556989"/>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67786903"/>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969.402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960.048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23783567"/>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1.446.703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1.446.022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46053562"/>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3909235"/>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13.711.563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13.683.222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17.645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99380105"/>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87079104"/>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254.654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237.402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9651405"/>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4536178"/>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26.615.098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26.504.254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99,58%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21.705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22.089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43.846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3607325"/>
                  </a:ext>
                </a:extLst>
              </a:tr>
            </a:tbl>
          </a:graphicData>
        </a:graphic>
      </p:graphicFrame>
      <p:graphicFrame>
        <p:nvGraphicFramePr>
          <p:cNvPr id="6" name="Tabla 5"/>
          <p:cNvGraphicFramePr>
            <a:graphicFrameLocks noGrp="1"/>
          </p:cNvGraphicFramePr>
          <p:nvPr/>
        </p:nvGraphicFramePr>
        <p:xfrm>
          <a:off x="1035934" y="3279224"/>
          <a:ext cx="6217975" cy="1027242"/>
        </p:xfrm>
        <a:graphic>
          <a:graphicData uri="http://schemas.openxmlformats.org/drawingml/2006/table">
            <a:tbl>
              <a:tblPr firstRow="1" firstCol="1" bandRow="1">
                <a:tableStyleId>{5C22544A-7EE6-4342-B048-85BDC9FD1C3A}</a:tableStyleId>
              </a:tblPr>
              <a:tblGrid>
                <a:gridCol w="2527953">
                  <a:extLst>
                    <a:ext uri="{9D8B030D-6E8A-4147-A177-3AD203B41FA5}">
                      <a16:colId xmlns:a16="http://schemas.microsoft.com/office/drawing/2014/main" val="2226671146"/>
                    </a:ext>
                  </a:extLst>
                </a:gridCol>
                <a:gridCol w="720080">
                  <a:extLst>
                    <a:ext uri="{9D8B030D-6E8A-4147-A177-3AD203B41FA5}">
                      <a16:colId xmlns:a16="http://schemas.microsoft.com/office/drawing/2014/main" val="820088014"/>
                    </a:ext>
                  </a:extLst>
                </a:gridCol>
                <a:gridCol w="648072">
                  <a:extLst>
                    <a:ext uri="{9D8B030D-6E8A-4147-A177-3AD203B41FA5}">
                      <a16:colId xmlns:a16="http://schemas.microsoft.com/office/drawing/2014/main" val="2305181382"/>
                    </a:ext>
                  </a:extLst>
                </a:gridCol>
                <a:gridCol w="576064">
                  <a:extLst>
                    <a:ext uri="{9D8B030D-6E8A-4147-A177-3AD203B41FA5}">
                      <a16:colId xmlns:a16="http://schemas.microsoft.com/office/drawing/2014/main" val="3480601896"/>
                    </a:ext>
                  </a:extLst>
                </a:gridCol>
                <a:gridCol w="432048">
                  <a:extLst>
                    <a:ext uri="{9D8B030D-6E8A-4147-A177-3AD203B41FA5}">
                      <a16:colId xmlns:a16="http://schemas.microsoft.com/office/drawing/2014/main" val="2809595802"/>
                    </a:ext>
                  </a:extLst>
                </a:gridCol>
                <a:gridCol w="432048">
                  <a:extLst>
                    <a:ext uri="{9D8B030D-6E8A-4147-A177-3AD203B41FA5}">
                      <a16:colId xmlns:a16="http://schemas.microsoft.com/office/drawing/2014/main" val="4273988481"/>
                    </a:ext>
                  </a:extLst>
                </a:gridCol>
                <a:gridCol w="432048">
                  <a:extLst>
                    <a:ext uri="{9D8B030D-6E8A-4147-A177-3AD203B41FA5}">
                      <a16:colId xmlns:a16="http://schemas.microsoft.com/office/drawing/2014/main" val="1062344623"/>
                    </a:ext>
                  </a:extLst>
                </a:gridCol>
                <a:gridCol w="449662">
                  <a:extLst>
                    <a:ext uri="{9D8B030D-6E8A-4147-A177-3AD203B41FA5}">
                      <a16:colId xmlns:a16="http://schemas.microsoft.com/office/drawing/2014/main" val="4204080254"/>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8092917"/>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12.111.448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12.076.584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7409672"/>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5.395.433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5.372.222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8247300"/>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231.017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209.536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23690813"/>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480.152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474.232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65667117"/>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17.737.899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17.658.341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99,55%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7.082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4.696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11.805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80562940"/>
                  </a:ext>
                </a:extLst>
              </a:tr>
            </a:tbl>
          </a:graphicData>
        </a:graphic>
      </p:graphicFrame>
      <p:graphicFrame>
        <p:nvGraphicFramePr>
          <p:cNvPr id="7" name="Tabla 6"/>
          <p:cNvGraphicFramePr>
            <a:graphicFrameLocks noGrp="1"/>
          </p:cNvGraphicFramePr>
          <p:nvPr/>
        </p:nvGraphicFramePr>
        <p:xfrm>
          <a:off x="1026145" y="4418877"/>
          <a:ext cx="6245225" cy="1907736"/>
        </p:xfrm>
        <a:graphic>
          <a:graphicData uri="http://schemas.openxmlformats.org/drawingml/2006/table">
            <a:tbl>
              <a:tblPr firstRow="1" firstCol="1" bandRow="1">
                <a:tableStyleId>{5C22544A-7EE6-4342-B048-85BDC9FD1C3A}</a:tableStyleId>
              </a:tblPr>
              <a:tblGrid>
                <a:gridCol w="2522586">
                  <a:extLst>
                    <a:ext uri="{9D8B030D-6E8A-4147-A177-3AD203B41FA5}">
                      <a16:colId xmlns:a16="http://schemas.microsoft.com/office/drawing/2014/main" val="695615210"/>
                    </a:ext>
                  </a:extLst>
                </a:gridCol>
                <a:gridCol w="769151">
                  <a:extLst>
                    <a:ext uri="{9D8B030D-6E8A-4147-A177-3AD203B41FA5}">
                      <a16:colId xmlns:a16="http://schemas.microsoft.com/office/drawing/2014/main" val="1543426081"/>
                    </a:ext>
                  </a:extLst>
                </a:gridCol>
                <a:gridCol w="613036">
                  <a:extLst>
                    <a:ext uri="{9D8B030D-6E8A-4147-A177-3AD203B41FA5}">
                      <a16:colId xmlns:a16="http://schemas.microsoft.com/office/drawing/2014/main" val="2410112829"/>
                    </a:ext>
                  </a:extLst>
                </a:gridCol>
                <a:gridCol w="527363">
                  <a:extLst>
                    <a:ext uri="{9D8B030D-6E8A-4147-A177-3AD203B41FA5}">
                      <a16:colId xmlns:a16="http://schemas.microsoft.com/office/drawing/2014/main" val="3344092377"/>
                    </a:ext>
                  </a:extLst>
                </a:gridCol>
                <a:gridCol w="426460">
                  <a:extLst>
                    <a:ext uri="{9D8B030D-6E8A-4147-A177-3AD203B41FA5}">
                      <a16:colId xmlns:a16="http://schemas.microsoft.com/office/drawing/2014/main" val="2987688340"/>
                    </a:ext>
                  </a:extLst>
                </a:gridCol>
                <a:gridCol w="425825">
                  <a:extLst>
                    <a:ext uri="{9D8B030D-6E8A-4147-A177-3AD203B41FA5}">
                      <a16:colId xmlns:a16="http://schemas.microsoft.com/office/drawing/2014/main" val="4050847768"/>
                    </a:ext>
                  </a:extLst>
                </a:gridCol>
                <a:gridCol w="454383">
                  <a:extLst>
                    <a:ext uri="{9D8B030D-6E8A-4147-A177-3AD203B41FA5}">
                      <a16:colId xmlns:a16="http://schemas.microsoft.com/office/drawing/2014/main" val="4155889291"/>
                    </a:ext>
                  </a:extLst>
                </a:gridCol>
                <a:gridCol w="506421">
                  <a:extLst>
                    <a:ext uri="{9D8B030D-6E8A-4147-A177-3AD203B41FA5}">
                      <a16:colId xmlns:a16="http://schemas.microsoft.com/office/drawing/2014/main" val="3004295388"/>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08965573"/>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1.759.891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1.755.528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40733070"/>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2.661.311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2.660.337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7319926"/>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1.398.325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1.397.301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94178262"/>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11.119.334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11.118.678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8720489"/>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1.180.586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1.179.836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7317097"/>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153.158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6355287"/>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117.164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117.164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32860127"/>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89007022"/>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49127645"/>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636.254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634.673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38050445"/>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19.028.021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19.016.674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19.189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20.665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39.869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3233661"/>
                  </a:ext>
                </a:extLst>
              </a:tr>
            </a:tbl>
          </a:graphicData>
        </a:graphic>
      </p:graphicFrame>
      <p:sp>
        <p:nvSpPr>
          <p:cNvPr id="8" name="CuadroTexto 7"/>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graphicFrame>
        <p:nvGraphicFramePr>
          <p:cNvPr id="9" name="Gráfico 8"/>
          <p:cNvGraphicFramePr/>
          <p:nvPr/>
        </p:nvGraphicFramePr>
        <p:xfrm>
          <a:off x="7268031" y="1650094"/>
          <a:ext cx="1796938" cy="1167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7306962" y="3320327"/>
          <a:ext cx="1758007" cy="1098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nvGraphicFramePr>
        <p:xfrm>
          <a:off x="7338119" y="4790336"/>
          <a:ext cx="1805881" cy="1067435"/>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4123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2903092" y="601568"/>
            <a:ext cx="1278946" cy="3884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a:t>Los Ríos </a:t>
            </a:r>
            <a:endParaRPr lang="es-CL" sz="2000" b="1" dirty="0"/>
          </a:p>
        </p:txBody>
      </p:sp>
      <p:pic>
        <p:nvPicPr>
          <p:cNvPr id="3" name="Imagen 2"/>
          <p:cNvPicPr>
            <a:picLocks noChangeAspect="1"/>
          </p:cNvPicPr>
          <p:nvPr/>
        </p:nvPicPr>
        <p:blipFill>
          <a:blip r:embed="rId2"/>
          <a:stretch>
            <a:fillRect/>
          </a:stretch>
        </p:blipFill>
        <p:spPr>
          <a:xfrm>
            <a:off x="6710817" y="530025"/>
            <a:ext cx="2279356" cy="2078772"/>
          </a:xfrm>
          <a:prstGeom prst="rect">
            <a:avLst/>
          </a:prstGeom>
        </p:spPr>
      </p:pic>
      <p:graphicFrame>
        <p:nvGraphicFramePr>
          <p:cNvPr id="4" name="Tabla 3"/>
          <p:cNvGraphicFramePr>
            <a:graphicFrameLocks noGrp="1"/>
          </p:cNvGraphicFramePr>
          <p:nvPr/>
        </p:nvGraphicFramePr>
        <p:xfrm>
          <a:off x="323528" y="1245189"/>
          <a:ext cx="5324469" cy="1832919"/>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896135">
                  <a:extLst>
                    <a:ext uri="{9D8B030D-6E8A-4147-A177-3AD203B41FA5}">
                      <a16:colId xmlns:a16="http://schemas.microsoft.com/office/drawing/2014/main" val="20001"/>
                    </a:ext>
                  </a:extLst>
                </a:gridCol>
                <a:gridCol w="755926">
                  <a:extLst>
                    <a:ext uri="{9D8B030D-6E8A-4147-A177-3AD203B41FA5}">
                      <a16:colId xmlns:a16="http://schemas.microsoft.com/office/drawing/2014/main" val="20002"/>
                    </a:ext>
                  </a:extLst>
                </a:gridCol>
              </a:tblGrid>
              <a:tr h="370840">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86439">
                <a:tc>
                  <a:txBody>
                    <a:bodyPr/>
                    <a:lstStyle/>
                    <a:p>
                      <a:r>
                        <a:rPr lang="es-CL" sz="1100" dirty="0"/>
                        <a:t>Número de usuarias/os total (incluidos Emergencia) </a:t>
                      </a:r>
                    </a:p>
                  </a:txBody>
                  <a:tcPr/>
                </a:tc>
                <a:tc>
                  <a:txBody>
                    <a:bodyPr/>
                    <a:lstStyle/>
                    <a:p>
                      <a:pPr algn="ctr" fontAlgn="ctr"/>
                      <a:r>
                        <a:rPr lang="en-US" sz="1100" b="0" i="0" u="none" strike="noStrike" dirty="0">
                          <a:solidFill>
                            <a:srgbClr val="000000"/>
                          </a:solidFill>
                          <a:effectLst/>
                          <a:latin typeface="Calibri" panose="020F0502020204030204" pitchFamily="34" charset="0"/>
                        </a:rPr>
                        <a:t>11.611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302396">
                <a:tc>
                  <a:txBody>
                    <a:bodyPr/>
                    <a:lstStyle/>
                    <a:p>
                      <a:r>
                        <a:rPr lang="es-CL" sz="1100" dirty="0"/>
                        <a:t>Número de usuarias/os pertenecientes a pueblos originarios </a:t>
                      </a:r>
                    </a:p>
                  </a:txBody>
                  <a:tcPr/>
                </a:tc>
                <a:tc>
                  <a:txBody>
                    <a:bodyPr/>
                    <a:lstStyle/>
                    <a:p>
                      <a:pPr algn="ctr" fontAlgn="ctr"/>
                      <a:r>
                        <a:rPr lang="en-US" sz="1100" b="0" i="0" u="none" strike="noStrike" dirty="0">
                          <a:solidFill>
                            <a:srgbClr val="000000"/>
                          </a:solidFill>
                          <a:effectLst/>
                          <a:latin typeface="Calibri" panose="020F0502020204030204" pitchFamily="34" charset="0"/>
                        </a:rPr>
                        <a:t>6.206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10002"/>
                  </a:ext>
                </a:extLst>
              </a:tr>
              <a:tr h="300393">
                <a:tc>
                  <a:txBody>
                    <a:bodyPr/>
                    <a:lstStyle/>
                    <a:p>
                      <a:r>
                        <a:rPr lang="es-CL" sz="1100" dirty="0"/>
                        <a:t>Número total de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6.487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10003"/>
                  </a:ext>
                </a:extLst>
              </a:tr>
              <a:tr h="286412">
                <a:tc>
                  <a:txBody>
                    <a:bodyPr/>
                    <a:lstStyle/>
                    <a:p>
                      <a:r>
                        <a:rPr lang="es-CL" sz="1100" dirty="0"/>
                        <a:t>Número</a:t>
                      </a:r>
                      <a:r>
                        <a:rPr lang="es-CL" sz="1100" baseline="0" dirty="0"/>
                        <a:t> total de usuarias/os jóvenes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843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0004"/>
                  </a:ext>
                </a:extLst>
              </a:tr>
              <a:tr h="286439">
                <a:tc>
                  <a:txBody>
                    <a:bodyPr/>
                    <a:lstStyle/>
                    <a:p>
                      <a:r>
                        <a:rPr lang="es-CL" sz="1100" dirty="0"/>
                        <a:t>Promedio de edad</a:t>
                      </a:r>
                    </a:p>
                  </a:txBody>
                  <a:tcPr/>
                </a:tc>
                <a:tc gridSpan="2">
                  <a:txBody>
                    <a:bodyPr/>
                    <a:lstStyle/>
                    <a:p>
                      <a:pPr algn="ctr"/>
                      <a:r>
                        <a:rPr lang="es-CL" sz="1100" dirty="0"/>
                        <a:t>58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nvGraphicFramePr>
        <p:xfrm>
          <a:off x="346217" y="3333270"/>
          <a:ext cx="5324469" cy="2097359"/>
        </p:xfrm>
        <a:graphic>
          <a:graphicData uri="http://schemas.openxmlformats.org/drawingml/2006/table">
            <a:tbl>
              <a:tblPr firstRow="1" bandRow="1">
                <a:tableStyleId>{5C22544A-7EE6-4342-B048-85BDC9FD1C3A}</a:tableStyleId>
              </a:tblPr>
              <a:tblGrid>
                <a:gridCol w="2361712">
                  <a:extLst>
                    <a:ext uri="{9D8B030D-6E8A-4147-A177-3AD203B41FA5}">
                      <a16:colId xmlns:a16="http://schemas.microsoft.com/office/drawing/2014/main" val="20000"/>
                    </a:ext>
                  </a:extLst>
                </a:gridCol>
                <a:gridCol w="1564395">
                  <a:extLst>
                    <a:ext uri="{9D8B030D-6E8A-4147-A177-3AD203B41FA5}">
                      <a16:colId xmlns:a16="http://schemas.microsoft.com/office/drawing/2014/main" val="20001"/>
                    </a:ext>
                  </a:extLst>
                </a:gridCol>
                <a:gridCol w="1398362">
                  <a:extLst>
                    <a:ext uri="{9D8B030D-6E8A-4147-A177-3AD203B41FA5}">
                      <a16:colId xmlns:a16="http://schemas.microsoft.com/office/drawing/2014/main" val="20002"/>
                    </a:ext>
                  </a:extLst>
                </a:gridCol>
              </a:tblGrid>
              <a:tr h="336623">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95493">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7.223.953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6.954.115</a:t>
                      </a:r>
                    </a:p>
                  </a:txBody>
                  <a:tcPr marL="9525" marR="9525" marT="9525" marB="0" anchor="ctr"/>
                </a:tc>
                <a:extLst>
                  <a:ext uri="{0D108BD9-81ED-4DB2-BD59-A6C34878D82A}">
                    <a16:rowId xmlns:a16="http://schemas.microsoft.com/office/drawing/2014/main" val="10001"/>
                  </a:ext>
                </a:extLst>
              </a:tr>
              <a:tr h="264405">
                <a:tc>
                  <a:txBody>
                    <a:bodyPr/>
                    <a:lstStyle/>
                    <a:p>
                      <a:r>
                        <a:rPr lang="es-CL" sz="1100" dirty="0"/>
                        <a:t>32 Préstamos</a:t>
                      </a:r>
                    </a:p>
                  </a:txBody>
                  <a:tcPr/>
                </a:tc>
                <a:tc>
                  <a:txBody>
                    <a:bodyPr/>
                    <a:lstStyle/>
                    <a:p>
                      <a:pPr algn="ctr" fontAlgn="ctr"/>
                      <a:r>
                        <a:rPr lang="en-US" sz="1100" b="0" i="0" u="none" strike="noStrike" dirty="0">
                          <a:solidFill>
                            <a:srgbClr val="000000"/>
                          </a:solidFill>
                          <a:effectLst/>
                          <a:latin typeface="Calibri" panose="020F0502020204030204" pitchFamily="34" charset="0"/>
                        </a:rPr>
                        <a:t>8.669.941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8.109.816</a:t>
                      </a:r>
                    </a:p>
                  </a:txBody>
                  <a:tcPr marL="9525" marR="9525" marT="9525" marB="0" anchor="ctr"/>
                </a:tc>
                <a:extLst>
                  <a:ext uri="{0D108BD9-81ED-4DB2-BD59-A6C34878D82A}">
                    <a16:rowId xmlns:a16="http://schemas.microsoft.com/office/drawing/2014/main" val="10002"/>
                  </a:ext>
                </a:extLst>
              </a:tr>
              <a:tr h="319489">
                <a:tc>
                  <a:txBody>
                    <a:bodyPr/>
                    <a:lstStyle/>
                    <a:p>
                      <a:r>
                        <a:rPr lang="es-CL" sz="1100" dirty="0"/>
                        <a:t>33 Transferencia de capital</a:t>
                      </a:r>
                    </a:p>
                  </a:txBody>
                  <a:tcPr/>
                </a:tc>
                <a:tc>
                  <a:txBody>
                    <a:bodyPr/>
                    <a:lstStyle/>
                    <a:p>
                      <a:pPr algn="ctr" fontAlgn="ctr"/>
                      <a:r>
                        <a:rPr lang="en-US" sz="1100" b="0" i="0" u="none" strike="noStrike" dirty="0">
                          <a:solidFill>
                            <a:srgbClr val="000000"/>
                          </a:solidFill>
                          <a:effectLst/>
                          <a:latin typeface="Calibri" panose="020F0502020204030204" pitchFamily="34" charset="0"/>
                        </a:rPr>
                        <a:t>7.745.803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7.108.412</a:t>
                      </a:r>
                    </a:p>
                  </a:txBody>
                  <a:tcPr marL="9525" marR="9525" marT="9525" marB="0" anchor="ctr"/>
                </a:tc>
                <a:extLst>
                  <a:ext uri="{0D108BD9-81ED-4DB2-BD59-A6C34878D82A}">
                    <a16:rowId xmlns:a16="http://schemas.microsoft.com/office/drawing/2014/main" val="10003"/>
                  </a:ext>
                </a:extLst>
              </a:tr>
              <a:tr h="297455">
                <a:tc>
                  <a:txBody>
                    <a:bodyPr/>
                    <a:lstStyle/>
                    <a:p>
                      <a:r>
                        <a:rPr lang="es-CL" sz="1100" b="1" dirty="0"/>
                        <a:t>Subtotal Productos Estratégicos</a:t>
                      </a:r>
                      <a:r>
                        <a:rPr lang="es-CL" sz="1100" b="1" baseline="0" dirty="0"/>
                        <a:t> </a:t>
                      </a:r>
                      <a:endParaRPr lang="es-CL" sz="1100" b="1" dirty="0"/>
                    </a:p>
                  </a:txBody>
                  <a:tcPr/>
                </a:tc>
                <a:tc>
                  <a:txBody>
                    <a:bodyPr/>
                    <a:lstStyle/>
                    <a:p>
                      <a:pPr algn="ctr" fontAlgn="ctr"/>
                      <a:r>
                        <a:rPr lang="en-US" sz="1100" b="1" i="0" u="none" strike="noStrike" dirty="0">
                          <a:solidFill>
                            <a:srgbClr val="000000"/>
                          </a:solidFill>
                          <a:effectLst/>
                          <a:latin typeface="Calibri" panose="020F0502020204030204" pitchFamily="34" charset="0"/>
                        </a:rPr>
                        <a:t>23.639.697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22.172.344</a:t>
                      </a:r>
                    </a:p>
                  </a:txBody>
                  <a:tcPr marL="9525" marR="9525" marT="9525" marB="0" anchor="ctr"/>
                </a:tc>
                <a:extLst>
                  <a:ext uri="{0D108BD9-81ED-4DB2-BD59-A6C34878D82A}">
                    <a16:rowId xmlns:a16="http://schemas.microsoft.com/office/drawing/2014/main" val="10004"/>
                  </a:ext>
                </a:extLst>
              </a:tr>
              <a:tr h="297456">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3.501.903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3.501.520</a:t>
                      </a:r>
                    </a:p>
                  </a:txBody>
                  <a:tcPr marL="9525" marR="9525" marT="9525" marB="0" anchor="ctr"/>
                </a:tc>
                <a:extLst>
                  <a:ext uri="{0D108BD9-81ED-4DB2-BD59-A6C34878D82A}">
                    <a16:rowId xmlns:a16="http://schemas.microsoft.com/office/drawing/2014/main" val="10005"/>
                  </a:ext>
                </a:extLst>
              </a:tr>
              <a:tr h="286438">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27.141.600</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25.673.864</a:t>
                      </a:r>
                    </a:p>
                  </a:txBody>
                  <a:tcPr marL="9525" marR="9525" marT="9525" marB="0" anchor="ctr"/>
                </a:tc>
                <a:extLst>
                  <a:ext uri="{0D108BD9-81ED-4DB2-BD59-A6C34878D82A}">
                    <a16:rowId xmlns:a16="http://schemas.microsoft.com/office/drawing/2014/main" val="10006"/>
                  </a:ext>
                </a:extLst>
              </a:tr>
            </a:tbl>
          </a:graphicData>
        </a:graphic>
      </p:graphicFrame>
      <p:pic>
        <p:nvPicPr>
          <p:cNvPr id="7" name="Picture 3"/>
          <p:cNvPicPr>
            <a:picLocks noChangeAspect="1" noChangeArrowheads="1"/>
          </p:cNvPicPr>
          <p:nvPr/>
        </p:nvPicPr>
        <p:blipFill>
          <a:blip r:embed="rId3" cstate="print"/>
          <a:srcRect/>
          <a:stretch>
            <a:fillRect/>
          </a:stretch>
        </p:blipFill>
        <p:spPr bwMode="auto">
          <a:xfrm>
            <a:off x="5883231" y="667200"/>
            <a:ext cx="1145261" cy="645650"/>
          </a:xfrm>
          <a:prstGeom prst="rect">
            <a:avLst/>
          </a:prstGeom>
          <a:noFill/>
          <a:ln w="9525">
            <a:noFill/>
            <a:miter lim="800000"/>
            <a:headEnd/>
            <a:tailEnd/>
          </a:ln>
        </p:spPr>
      </p:pic>
      <p:graphicFrame>
        <p:nvGraphicFramePr>
          <p:cNvPr id="8" name="Tabla 7"/>
          <p:cNvGraphicFramePr>
            <a:graphicFrameLocks noGrp="1"/>
          </p:cNvGraphicFramePr>
          <p:nvPr/>
        </p:nvGraphicFramePr>
        <p:xfrm>
          <a:off x="346217" y="5457384"/>
          <a:ext cx="5324469" cy="865779"/>
        </p:xfrm>
        <a:graphic>
          <a:graphicData uri="http://schemas.openxmlformats.org/drawingml/2006/table">
            <a:tbl>
              <a:tblPr/>
              <a:tblGrid>
                <a:gridCol w="769399">
                  <a:extLst>
                    <a:ext uri="{9D8B030D-6E8A-4147-A177-3AD203B41FA5}">
                      <a16:colId xmlns:a16="http://schemas.microsoft.com/office/drawing/2014/main" val="20000"/>
                    </a:ext>
                  </a:extLst>
                </a:gridCol>
                <a:gridCol w="4555070">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Praderas</a:t>
                      </a:r>
                      <a:r>
                        <a:rPr lang="es-CL" sz="900" b="1" kern="1200" dirty="0">
                          <a:solidFill>
                            <a:schemeClr val="tx1"/>
                          </a:solidFill>
                          <a:effectLst/>
                          <a:latin typeface="+mn-lt"/>
                          <a:ea typeface="+mn-ea"/>
                          <a:cs typeface="+mn-cs"/>
                        </a:rPr>
                        <a:t> </a:t>
                      </a:r>
                      <a:r>
                        <a:rPr lang="es-CL" sz="900" kern="1200" dirty="0">
                          <a:solidFill>
                            <a:schemeClr val="tx1"/>
                          </a:solidFill>
                          <a:effectLst/>
                          <a:latin typeface="+mn-lt"/>
                          <a:ea typeface="+mn-ea"/>
                          <a:cs typeface="+mn-cs"/>
                        </a:rPr>
                        <a:t>Suplementarias, Bovinos, Lechuga, Pradera natural, Avena/Ballica, Ovinos, Mejoradas, Papas, Ballica Bianual, Bovinos-leche , Acelga, Gallinas, Ballica/Trébol, Ballica , Animal, Cilantro, Frambuesa, Apicultura, Porcinos, Frutilla, Servicio de Alojamiento Turístico Rural, Servicios de Restaurantes y Similares, Avena, Papa Guarda, Arveja; estos representan el 88% de los recursos monetarios entregados y el 92%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Gráfico 9"/>
          <p:cNvGraphicFramePr>
            <a:graphicFrameLocks/>
          </p:cNvGraphicFramePr>
          <p:nvPr/>
        </p:nvGraphicFramePr>
        <p:xfrm>
          <a:off x="6372200" y="5099673"/>
          <a:ext cx="2347413" cy="1223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2"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3" name="Tabla 12"/>
          <p:cNvGraphicFramePr>
            <a:graphicFrameLocks noGrp="1"/>
          </p:cNvGraphicFramePr>
          <p:nvPr/>
        </p:nvGraphicFramePr>
        <p:xfrm>
          <a:off x="6008994" y="2997103"/>
          <a:ext cx="2981179" cy="1234254"/>
        </p:xfrm>
        <a:graphic>
          <a:graphicData uri="http://schemas.openxmlformats.org/drawingml/2006/table">
            <a:tbl>
              <a:tblPr>
                <a:tableStyleId>{16D9F66E-5EB9-4882-86FB-DCBF35E3C3E4}</a:tableStyleId>
              </a:tblPr>
              <a:tblGrid>
                <a:gridCol w="613596">
                  <a:extLst>
                    <a:ext uri="{9D8B030D-6E8A-4147-A177-3AD203B41FA5}">
                      <a16:colId xmlns:a16="http://schemas.microsoft.com/office/drawing/2014/main" val="20000"/>
                    </a:ext>
                  </a:extLst>
                </a:gridCol>
                <a:gridCol w="924094">
                  <a:extLst>
                    <a:ext uri="{9D8B030D-6E8A-4147-A177-3AD203B41FA5}">
                      <a16:colId xmlns:a16="http://schemas.microsoft.com/office/drawing/2014/main" val="1204715488"/>
                    </a:ext>
                  </a:extLst>
                </a:gridCol>
                <a:gridCol w="651402">
                  <a:extLst>
                    <a:ext uri="{9D8B030D-6E8A-4147-A177-3AD203B41FA5}">
                      <a16:colId xmlns:a16="http://schemas.microsoft.com/office/drawing/2014/main" val="20001"/>
                    </a:ext>
                  </a:extLst>
                </a:gridCol>
                <a:gridCol w="792087">
                  <a:extLst>
                    <a:ext uri="{9D8B030D-6E8A-4147-A177-3AD203B41FA5}">
                      <a16:colId xmlns:a16="http://schemas.microsoft.com/office/drawing/2014/main" val="1210524248"/>
                    </a:ext>
                  </a:extLst>
                </a:gridCol>
              </a:tblGrid>
              <a:tr h="330277">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marL="0" algn="l" defTabSz="914400" rtl="0" eaLnBrk="1" fontAlgn="b" latinLnBrk="0" hangingPunct="1"/>
                      <a:r>
                        <a:rPr lang="es-ES" sz="1100" b="1" u="none" strike="noStrike" kern="1200" dirty="0">
                          <a:solidFill>
                            <a:schemeClr val="dk1"/>
                          </a:solidFill>
                          <a:effectLst/>
                          <a:latin typeface="+mn-lt"/>
                          <a:ea typeface="+mn-ea"/>
                          <a:cs typeface="+mn-cs"/>
                        </a:rPr>
                        <a:t>Oficina de Área</a:t>
                      </a:r>
                      <a:endParaRPr lang="es-CL" sz="1100" b="1" u="none" strike="noStrike" kern="1200" dirty="0">
                        <a:solidFill>
                          <a:schemeClr val="dk1"/>
                        </a:solidFill>
                        <a:effectLst/>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181548">
                <a:tc rowSpan="4">
                  <a:txBody>
                    <a:bodyPr/>
                    <a:lstStyle/>
                    <a:p>
                      <a:pPr algn="l" fontAlgn="ctr"/>
                      <a:r>
                        <a:rPr lang="es-CL" sz="1100" u="none" strike="noStrike" dirty="0">
                          <a:effectLst/>
                        </a:rPr>
                        <a:t>Los Ríos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err="1">
                          <a:solidFill>
                            <a:srgbClr val="000000"/>
                          </a:solidFill>
                          <a:effectLst/>
                          <a:latin typeface="Calibri" panose="020F0502020204030204" pitchFamily="34" charset="0"/>
                        </a:rPr>
                        <a:t>Panguipulli</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a:solidFill>
                            <a:srgbClr val="000000"/>
                          </a:solidFill>
                          <a:effectLst/>
                          <a:latin typeface="Calibri" panose="020F0502020204030204" pitchFamily="34" charset="0"/>
                        </a:rPr>
                        <a:t>Valdivia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Máfil</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Futrono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Paillaco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Los Lagos</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San José de la </a:t>
                      </a:r>
                      <a:r>
                        <a:rPr lang="es-ES" sz="1100" b="0" i="0" u="none" strike="noStrike" dirty="0" err="1">
                          <a:solidFill>
                            <a:srgbClr val="000000"/>
                          </a:solidFill>
                          <a:effectLst/>
                          <a:latin typeface="Calibri" panose="020F0502020204030204" pitchFamily="34" charset="0"/>
                        </a:rPr>
                        <a:t>Mariquina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La Unión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Lago</a:t>
                      </a:r>
                      <a:r>
                        <a:rPr lang="es-ES" sz="1100" b="0" i="0" u="none" strike="noStrike" baseline="0" dirty="0">
                          <a:solidFill>
                            <a:srgbClr val="000000"/>
                          </a:solidFill>
                          <a:effectLst/>
                          <a:latin typeface="Calibri" panose="020F0502020204030204" pitchFamily="34" charset="0"/>
                        </a:rPr>
                        <a:t> </a:t>
                      </a:r>
                      <a:r>
                        <a:rPr lang="es-ES" sz="1100" b="0" i="0" u="none" strike="noStrike" baseline="0" dirty="0" err="1">
                          <a:solidFill>
                            <a:srgbClr val="000000"/>
                          </a:solidFill>
                          <a:effectLst/>
                          <a:latin typeface="Calibri" panose="020F0502020204030204" pitchFamily="34" charset="0"/>
                        </a:rPr>
                        <a:t>Ranco</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Lanco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Río Bueno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El Arrayán</a:t>
                      </a:r>
                    </a:p>
                  </a:txBody>
                  <a:tcPr marL="9525" marR="9525" marT="9525" marB="0" anchor="b"/>
                </a:tc>
                <a:extLst>
                  <a:ext uri="{0D108BD9-81ED-4DB2-BD59-A6C34878D82A}">
                    <a16:rowId xmlns:a16="http://schemas.microsoft.com/office/drawing/2014/main" val="10004"/>
                  </a:ext>
                </a:extLst>
              </a:tr>
            </a:tbl>
          </a:graphicData>
        </a:graphic>
      </p:graphicFrame>
      <p:sp>
        <p:nvSpPr>
          <p:cNvPr id="14" name="CuadroTexto 13"/>
          <p:cNvSpPr txBox="1"/>
          <p:nvPr/>
        </p:nvSpPr>
        <p:spPr>
          <a:xfrm>
            <a:off x="6682481" y="4827858"/>
            <a:ext cx="1726850" cy="276999"/>
          </a:xfrm>
          <a:prstGeom prst="rect">
            <a:avLst/>
          </a:prstGeom>
          <a:noFill/>
        </p:spPr>
        <p:txBody>
          <a:bodyPr wrap="square" rtlCol="0">
            <a:spAutoFit/>
          </a:bodyPr>
          <a:lstStyle/>
          <a:p>
            <a:r>
              <a:rPr lang="es-CL" sz="1200" b="1" dirty="0"/>
              <a:t>Atención de Usuarias/os</a:t>
            </a:r>
          </a:p>
        </p:txBody>
      </p:sp>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81164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995936" y="280517"/>
            <a:ext cx="1368152" cy="5578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Los Ríos </a:t>
            </a:r>
          </a:p>
        </p:txBody>
      </p:sp>
      <p:graphicFrame>
        <p:nvGraphicFramePr>
          <p:cNvPr id="7" name="Tabla 6"/>
          <p:cNvGraphicFramePr>
            <a:graphicFrameLocks noGrp="1"/>
          </p:cNvGraphicFramePr>
          <p:nvPr/>
        </p:nvGraphicFramePr>
        <p:xfrm>
          <a:off x="1043608" y="908720"/>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296297730"/>
                    </a:ext>
                  </a:extLst>
                </a:gridCol>
                <a:gridCol w="706683">
                  <a:extLst>
                    <a:ext uri="{9D8B030D-6E8A-4147-A177-3AD203B41FA5}">
                      <a16:colId xmlns:a16="http://schemas.microsoft.com/office/drawing/2014/main" val="1039358582"/>
                    </a:ext>
                  </a:extLst>
                </a:gridCol>
                <a:gridCol w="630491">
                  <a:extLst>
                    <a:ext uri="{9D8B030D-6E8A-4147-A177-3AD203B41FA5}">
                      <a16:colId xmlns:a16="http://schemas.microsoft.com/office/drawing/2014/main" val="291625802"/>
                    </a:ext>
                  </a:extLst>
                </a:gridCol>
                <a:gridCol w="539695">
                  <a:extLst>
                    <a:ext uri="{9D8B030D-6E8A-4147-A177-3AD203B41FA5}">
                      <a16:colId xmlns:a16="http://schemas.microsoft.com/office/drawing/2014/main" val="771509131"/>
                    </a:ext>
                  </a:extLst>
                </a:gridCol>
                <a:gridCol w="450169">
                  <a:extLst>
                    <a:ext uri="{9D8B030D-6E8A-4147-A177-3AD203B41FA5}">
                      <a16:colId xmlns:a16="http://schemas.microsoft.com/office/drawing/2014/main" val="901903838"/>
                    </a:ext>
                  </a:extLst>
                </a:gridCol>
                <a:gridCol w="450169">
                  <a:extLst>
                    <a:ext uri="{9D8B030D-6E8A-4147-A177-3AD203B41FA5}">
                      <a16:colId xmlns:a16="http://schemas.microsoft.com/office/drawing/2014/main" val="2245361046"/>
                    </a:ext>
                  </a:extLst>
                </a:gridCol>
                <a:gridCol w="449534">
                  <a:extLst>
                    <a:ext uri="{9D8B030D-6E8A-4147-A177-3AD203B41FA5}">
                      <a16:colId xmlns:a16="http://schemas.microsoft.com/office/drawing/2014/main" val="2938391106"/>
                    </a:ext>
                  </a:extLst>
                </a:gridCol>
                <a:gridCol w="450169">
                  <a:extLst>
                    <a:ext uri="{9D8B030D-6E8A-4147-A177-3AD203B41FA5}">
                      <a16:colId xmlns:a16="http://schemas.microsoft.com/office/drawing/2014/main" val="2662024519"/>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8049940"/>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1064887535"/>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5292703"/>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1.494.823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1.494.545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0139920"/>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1.585.236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1.423.577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40779396"/>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84.739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8903902"/>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838.942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805.904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4929363"/>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1.304.084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1.304.084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8447187"/>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49143963"/>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1.369.427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1.313.728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9333520"/>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36929922"/>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429.282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422.380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86335355"/>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117.419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20707892"/>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7.223.953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6.954.115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96,26%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4.293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5.864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10.214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9859088"/>
                  </a:ext>
                </a:extLst>
              </a:tr>
            </a:tbl>
          </a:graphicData>
        </a:graphic>
      </p:graphicFrame>
      <p:graphicFrame>
        <p:nvGraphicFramePr>
          <p:cNvPr id="8" name="Tabla 7"/>
          <p:cNvGraphicFramePr>
            <a:graphicFrameLocks noGrp="1"/>
          </p:cNvGraphicFramePr>
          <p:nvPr/>
        </p:nvGraphicFramePr>
        <p:xfrm>
          <a:off x="1043606" y="3242223"/>
          <a:ext cx="6203133" cy="1027242"/>
        </p:xfrm>
        <a:graphic>
          <a:graphicData uri="http://schemas.openxmlformats.org/drawingml/2006/table">
            <a:tbl>
              <a:tblPr firstRow="1" firstCol="1" bandRow="1">
                <a:tableStyleId>{5C22544A-7EE6-4342-B048-85BDC9FD1C3A}</a:tableStyleId>
              </a:tblPr>
              <a:tblGrid>
                <a:gridCol w="2520280">
                  <a:extLst>
                    <a:ext uri="{9D8B030D-6E8A-4147-A177-3AD203B41FA5}">
                      <a16:colId xmlns:a16="http://schemas.microsoft.com/office/drawing/2014/main" val="1555734201"/>
                    </a:ext>
                  </a:extLst>
                </a:gridCol>
                <a:gridCol w="720080">
                  <a:extLst>
                    <a:ext uri="{9D8B030D-6E8A-4147-A177-3AD203B41FA5}">
                      <a16:colId xmlns:a16="http://schemas.microsoft.com/office/drawing/2014/main" val="18561194"/>
                    </a:ext>
                  </a:extLst>
                </a:gridCol>
                <a:gridCol w="648072">
                  <a:extLst>
                    <a:ext uri="{9D8B030D-6E8A-4147-A177-3AD203B41FA5}">
                      <a16:colId xmlns:a16="http://schemas.microsoft.com/office/drawing/2014/main" val="617195051"/>
                    </a:ext>
                  </a:extLst>
                </a:gridCol>
                <a:gridCol w="504056">
                  <a:extLst>
                    <a:ext uri="{9D8B030D-6E8A-4147-A177-3AD203B41FA5}">
                      <a16:colId xmlns:a16="http://schemas.microsoft.com/office/drawing/2014/main" val="4197735688"/>
                    </a:ext>
                  </a:extLst>
                </a:gridCol>
                <a:gridCol w="504056">
                  <a:extLst>
                    <a:ext uri="{9D8B030D-6E8A-4147-A177-3AD203B41FA5}">
                      <a16:colId xmlns:a16="http://schemas.microsoft.com/office/drawing/2014/main" val="787500926"/>
                    </a:ext>
                  </a:extLst>
                </a:gridCol>
                <a:gridCol w="432048">
                  <a:extLst>
                    <a:ext uri="{9D8B030D-6E8A-4147-A177-3AD203B41FA5}">
                      <a16:colId xmlns:a16="http://schemas.microsoft.com/office/drawing/2014/main" val="1052141817"/>
                    </a:ext>
                  </a:extLst>
                </a:gridCol>
                <a:gridCol w="432048">
                  <a:extLst>
                    <a:ext uri="{9D8B030D-6E8A-4147-A177-3AD203B41FA5}">
                      <a16:colId xmlns:a16="http://schemas.microsoft.com/office/drawing/2014/main" val="2307088874"/>
                    </a:ext>
                  </a:extLst>
                </a:gridCol>
                <a:gridCol w="442493">
                  <a:extLst>
                    <a:ext uri="{9D8B030D-6E8A-4147-A177-3AD203B41FA5}">
                      <a16:colId xmlns:a16="http://schemas.microsoft.com/office/drawing/2014/main" val="377494955"/>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13181304"/>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4.986.744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4.626.799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74569117"/>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3.241.368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3.217.411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1.356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83669224"/>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272.828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265.606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4967634"/>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54954219"/>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8.669.941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8.109.816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93,54%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2.767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3.063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5.842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11144580"/>
                  </a:ext>
                </a:extLst>
              </a:tr>
            </a:tbl>
          </a:graphicData>
        </a:graphic>
      </p:graphicFrame>
      <p:graphicFrame>
        <p:nvGraphicFramePr>
          <p:cNvPr id="9" name="Tabla 8"/>
          <p:cNvGraphicFramePr>
            <a:graphicFrameLocks noGrp="1"/>
          </p:cNvGraphicFramePr>
          <p:nvPr/>
        </p:nvGraphicFramePr>
        <p:xfrm>
          <a:off x="1037710" y="4402478"/>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1232577341"/>
                    </a:ext>
                  </a:extLst>
                </a:gridCol>
                <a:gridCol w="769148">
                  <a:extLst>
                    <a:ext uri="{9D8B030D-6E8A-4147-A177-3AD203B41FA5}">
                      <a16:colId xmlns:a16="http://schemas.microsoft.com/office/drawing/2014/main" val="4044912516"/>
                    </a:ext>
                  </a:extLst>
                </a:gridCol>
                <a:gridCol w="576861">
                  <a:extLst>
                    <a:ext uri="{9D8B030D-6E8A-4147-A177-3AD203B41FA5}">
                      <a16:colId xmlns:a16="http://schemas.microsoft.com/office/drawing/2014/main" val="3343642374"/>
                    </a:ext>
                  </a:extLst>
                </a:gridCol>
                <a:gridCol w="527361">
                  <a:extLst>
                    <a:ext uri="{9D8B030D-6E8A-4147-A177-3AD203B41FA5}">
                      <a16:colId xmlns:a16="http://schemas.microsoft.com/office/drawing/2014/main" val="851883302"/>
                    </a:ext>
                  </a:extLst>
                </a:gridCol>
                <a:gridCol w="426458">
                  <a:extLst>
                    <a:ext uri="{9D8B030D-6E8A-4147-A177-3AD203B41FA5}">
                      <a16:colId xmlns:a16="http://schemas.microsoft.com/office/drawing/2014/main" val="2165737477"/>
                    </a:ext>
                  </a:extLst>
                </a:gridCol>
                <a:gridCol w="425824">
                  <a:extLst>
                    <a:ext uri="{9D8B030D-6E8A-4147-A177-3AD203B41FA5}">
                      <a16:colId xmlns:a16="http://schemas.microsoft.com/office/drawing/2014/main" val="590027941"/>
                    </a:ext>
                  </a:extLst>
                </a:gridCol>
                <a:gridCol w="454381">
                  <a:extLst>
                    <a:ext uri="{9D8B030D-6E8A-4147-A177-3AD203B41FA5}">
                      <a16:colId xmlns:a16="http://schemas.microsoft.com/office/drawing/2014/main" val="2589673847"/>
                    </a:ext>
                  </a:extLst>
                </a:gridCol>
                <a:gridCol w="506419">
                  <a:extLst>
                    <a:ext uri="{9D8B030D-6E8A-4147-A177-3AD203B41FA5}">
                      <a16:colId xmlns:a16="http://schemas.microsoft.com/office/drawing/2014/main" val="1751830515"/>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96494068"/>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3.395.736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3.006.197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7971805"/>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224.319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176.875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0438416"/>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1.199.326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1.195.973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63338673"/>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1.232.665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1.158.953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10952412"/>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998.931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991.458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4914888"/>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172.964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89446481"/>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3110629"/>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0828187"/>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25513521"/>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484.148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400.163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8724026"/>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7.745.803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7.108.412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91,77%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3.203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4.757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7.984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77122855"/>
                  </a:ext>
                </a:extLst>
              </a:tr>
            </a:tbl>
          </a:graphicData>
        </a:graphic>
      </p:graphicFrame>
      <p:graphicFrame>
        <p:nvGraphicFramePr>
          <p:cNvPr id="10" name="Gráfico 9"/>
          <p:cNvGraphicFramePr/>
          <p:nvPr/>
        </p:nvGraphicFramePr>
        <p:xfrm>
          <a:off x="7260985" y="1556792"/>
          <a:ext cx="1847519" cy="1276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7275231" y="3250164"/>
          <a:ext cx="1833273" cy="127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nvGraphicFramePr>
        <p:xfrm>
          <a:off x="7253909" y="4793248"/>
          <a:ext cx="1891665" cy="127381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4" name="CuadroTexto 13"/>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394825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2936751" y="634912"/>
            <a:ext cx="1350954" cy="385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Los Lagos </a:t>
            </a:r>
          </a:p>
        </p:txBody>
      </p:sp>
      <p:pic>
        <p:nvPicPr>
          <p:cNvPr id="3" name="Imagen 2"/>
          <p:cNvPicPr>
            <a:picLocks noChangeAspect="1"/>
          </p:cNvPicPr>
          <p:nvPr/>
        </p:nvPicPr>
        <p:blipFill>
          <a:blip r:embed="rId2"/>
          <a:stretch>
            <a:fillRect/>
          </a:stretch>
        </p:blipFill>
        <p:spPr>
          <a:xfrm>
            <a:off x="6560195" y="165659"/>
            <a:ext cx="2507134" cy="2135684"/>
          </a:xfrm>
          <a:prstGeom prst="rect">
            <a:avLst/>
          </a:prstGeom>
        </p:spPr>
      </p:pic>
      <p:graphicFrame>
        <p:nvGraphicFramePr>
          <p:cNvPr id="5" name="Tabla 4"/>
          <p:cNvGraphicFramePr>
            <a:graphicFrameLocks noGrp="1"/>
          </p:cNvGraphicFramePr>
          <p:nvPr/>
        </p:nvGraphicFramePr>
        <p:xfrm>
          <a:off x="154857" y="1233501"/>
          <a:ext cx="5569271" cy="1763451"/>
        </p:xfrm>
        <a:graphic>
          <a:graphicData uri="http://schemas.openxmlformats.org/drawingml/2006/table">
            <a:tbl>
              <a:tblPr firstRow="1" bandRow="1">
                <a:tableStyleId>{5C22544A-7EE6-4342-B048-85BDC9FD1C3A}</a:tableStyleId>
              </a:tblPr>
              <a:tblGrid>
                <a:gridCol w="4020438">
                  <a:extLst>
                    <a:ext uri="{9D8B030D-6E8A-4147-A177-3AD203B41FA5}">
                      <a16:colId xmlns:a16="http://schemas.microsoft.com/office/drawing/2014/main" val="20000"/>
                    </a:ext>
                  </a:extLst>
                </a:gridCol>
                <a:gridCol w="892730">
                  <a:extLst>
                    <a:ext uri="{9D8B030D-6E8A-4147-A177-3AD203B41FA5}">
                      <a16:colId xmlns:a16="http://schemas.microsoft.com/office/drawing/2014/main" val="20001"/>
                    </a:ext>
                  </a:extLst>
                </a:gridCol>
                <a:gridCol w="656103">
                  <a:extLst>
                    <a:ext uri="{9D8B030D-6E8A-4147-A177-3AD203B41FA5}">
                      <a16:colId xmlns:a16="http://schemas.microsoft.com/office/drawing/2014/main" val="20002"/>
                    </a:ext>
                  </a:extLst>
                </a:gridCol>
              </a:tblGrid>
              <a:tr h="354524">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73837">
                <a:tc>
                  <a:txBody>
                    <a:bodyPr/>
                    <a:lstStyle/>
                    <a:p>
                      <a:r>
                        <a:rPr lang="es-CL" sz="1100" dirty="0"/>
                        <a:t>Número de usuarias/os total (incluidos Emergencia) </a:t>
                      </a:r>
                    </a:p>
                  </a:txBody>
                  <a:tcPr/>
                </a:tc>
                <a:tc>
                  <a:txBody>
                    <a:bodyPr/>
                    <a:lstStyle/>
                    <a:p>
                      <a:pPr algn="ctr" fontAlgn="ctr"/>
                      <a:r>
                        <a:rPr lang="en-US" sz="1100" b="0" i="0" u="none" strike="noStrike" dirty="0">
                          <a:solidFill>
                            <a:srgbClr val="000000"/>
                          </a:solidFill>
                          <a:effectLst/>
                          <a:latin typeface="Calibri" panose="020F0502020204030204" pitchFamily="34" charset="0"/>
                        </a:rPr>
                        <a:t>21.103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300265">
                <a:tc>
                  <a:txBody>
                    <a:bodyPr/>
                    <a:lstStyle/>
                    <a:p>
                      <a:r>
                        <a:rPr lang="es-CL" sz="1100" dirty="0"/>
                        <a:t>Número de usuarias/os pertenecientes a pueblos originarios </a:t>
                      </a:r>
                    </a:p>
                  </a:txBody>
                  <a:tcPr/>
                </a:tc>
                <a:tc>
                  <a:txBody>
                    <a:bodyPr/>
                    <a:lstStyle/>
                    <a:p>
                      <a:pPr algn="ctr" fontAlgn="ctr"/>
                      <a:r>
                        <a:rPr lang="en-US" sz="1100" b="0" i="0" u="none" strike="noStrike" dirty="0">
                          <a:solidFill>
                            <a:srgbClr val="000000"/>
                          </a:solidFill>
                          <a:effectLst/>
                          <a:latin typeface="Calibri" panose="020F0502020204030204" pitchFamily="34" charset="0"/>
                        </a:rPr>
                        <a:t>8.516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10002"/>
                  </a:ext>
                </a:extLst>
              </a:tr>
              <a:tr h="287177">
                <a:tc>
                  <a:txBody>
                    <a:bodyPr/>
                    <a:lstStyle/>
                    <a:p>
                      <a:r>
                        <a:rPr lang="es-CL" sz="1100" dirty="0"/>
                        <a:t>Número total de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10.900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tc>
                <a:extLst>
                  <a:ext uri="{0D108BD9-81ED-4DB2-BD59-A6C34878D82A}">
                    <a16:rowId xmlns:a16="http://schemas.microsoft.com/office/drawing/2014/main" val="10003"/>
                  </a:ext>
                </a:extLst>
              </a:tr>
              <a:tr h="273811">
                <a:tc>
                  <a:txBody>
                    <a:bodyPr/>
                    <a:lstStyle/>
                    <a:p>
                      <a:r>
                        <a:rPr lang="es-CL" sz="1100" dirty="0"/>
                        <a:t>Número</a:t>
                      </a:r>
                      <a:r>
                        <a:rPr lang="es-CL" sz="1100" baseline="0" dirty="0"/>
                        <a:t> total de usuarias/os jóvenes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1.370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0004"/>
                  </a:ext>
                </a:extLst>
              </a:tr>
              <a:tr h="273837">
                <a:tc>
                  <a:txBody>
                    <a:bodyPr/>
                    <a:lstStyle/>
                    <a:p>
                      <a:r>
                        <a:rPr lang="es-CL" sz="1100" dirty="0"/>
                        <a:t>Promedio de edad</a:t>
                      </a:r>
                    </a:p>
                  </a:txBody>
                  <a:tcPr/>
                </a:tc>
                <a:tc gridSpan="2">
                  <a:txBody>
                    <a:bodyPr/>
                    <a:lstStyle/>
                    <a:p>
                      <a:pPr algn="ctr"/>
                      <a:r>
                        <a:rPr lang="es-CL" sz="1100" dirty="0"/>
                        <a:t>58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nvGraphicFramePr>
        <p:xfrm>
          <a:off x="149373" y="3212977"/>
          <a:ext cx="5574756" cy="1888801"/>
        </p:xfrm>
        <a:graphic>
          <a:graphicData uri="http://schemas.openxmlformats.org/drawingml/2006/table">
            <a:tbl>
              <a:tblPr firstRow="1" bandRow="1">
                <a:tableStyleId>{5C22544A-7EE6-4342-B048-85BDC9FD1C3A}</a:tableStyleId>
              </a:tblPr>
              <a:tblGrid>
                <a:gridCol w="2472729">
                  <a:extLst>
                    <a:ext uri="{9D8B030D-6E8A-4147-A177-3AD203B41FA5}">
                      <a16:colId xmlns:a16="http://schemas.microsoft.com/office/drawing/2014/main" val="20000"/>
                    </a:ext>
                  </a:extLst>
                </a:gridCol>
                <a:gridCol w="1637932">
                  <a:extLst>
                    <a:ext uri="{9D8B030D-6E8A-4147-A177-3AD203B41FA5}">
                      <a16:colId xmlns:a16="http://schemas.microsoft.com/office/drawing/2014/main" val="20001"/>
                    </a:ext>
                  </a:extLst>
                </a:gridCol>
                <a:gridCol w="1464095">
                  <a:extLst>
                    <a:ext uri="{9D8B030D-6E8A-4147-A177-3AD203B41FA5}">
                      <a16:colId xmlns:a16="http://schemas.microsoft.com/office/drawing/2014/main" val="20002"/>
                    </a:ext>
                  </a:extLst>
                </a:gridCol>
              </a:tblGrid>
              <a:tr h="298341">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1888">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11.488.471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11.461.655</a:t>
                      </a:r>
                    </a:p>
                  </a:txBody>
                  <a:tcPr marL="9525" marR="9525" marT="9525" marB="0" anchor="ctr"/>
                </a:tc>
                <a:extLst>
                  <a:ext uri="{0D108BD9-81ED-4DB2-BD59-A6C34878D82A}">
                    <a16:rowId xmlns:a16="http://schemas.microsoft.com/office/drawing/2014/main" val="10001"/>
                  </a:ext>
                </a:extLst>
              </a:tr>
              <a:tr h="247703">
                <a:tc>
                  <a:txBody>
                    <a:bodyPr/>
                    <a:lstStyle/>
                    <a:p>
                      <a:r>
                        <a:rPr lang="es-CL" sz="1100" dirty="0"/>
                        <a:t>32 Préstamos</a:t>
                      </a:r>
                    </a:p>
                  </a:txBody>
                  <a:tcPr/>
                </a:tc>
                <a:tc>
                  <a:txBody>
                    <a:bodyPr/>
                    <a:lstStyle/>
                    <a:p>
                      <a:pPr algn="ctr" fontAlgn="ctr"/>
                      <a:r>
                        <a:rPr lang="en-US" sz="1100" b="0" i="0" u="none" strike="noStrike" dirty="0">
                          <a:solidFill>
                            <a:srgbClr val="000000"/>
                          </a:solidFill>
                          <a:effectLst/>
                          <a:latin typeface="Calibri" panose="020F0502020204030204" pitchFamily="34" charset="0"/>
                        </a:rPr>
                        <a:t>14.174.771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14.165.437</a:t>
                      </a:r>
                    </a:p>
                  </a:txBody>
                  <a:tcPr marL="9525" marR="9525" marT="9525" marB="0" anchor="ctr"/>
                </a:tc>
                <a:extLst>
                  <a:ext uri="{0D108BD9-81ED-4DB2-BD59-A6C34878D82A}">
                    <a16:rowId xmlns:a16="http://schemas.microsoft.com/office/drawing/2014/main" val="10002"/>
                  </a:ext>
                </a:extLst>
              </a:tr>
              <a:tr h="283156">
                <a:tc>
                  <a:txBody>
                    <a:bodyPr/>
                    <a:lstStyle/>
                    <a:p>
                      <a:r>
                        <a:rPr lang="es-CL" sz="1100" dirty="0"/>
                        <a:t>33 Transferencia de capital</a:t>
                      </a:r>
                    </a:p>
                  </a:txBody>
                  <a:tcPr/>
                </a:tc>
                <a:tc>
                  <a:txBody>
                    <a:bodyPr/>
                    <a:lstStyle/>
                    <a:p>
                      <a:pPr algn="ctr" fontAlgn="ctr"/>
                      <a:r>
                        <a:rPr lang="en-US" sz="1100" b="0" i="0" u="none" strike="noStrike">
                          <a:solidFill>
                            <a:srgbClr val="000000"/>
                          </a:solidFill>
                          <a:effectLst/>
                          <a:latin typeface="Calibri" panose="020F0502020204030204" pitchFamily="34" charset="0"/>
                        </a:rPr>
                        <a:t>7.740.561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7.736.672</a:t>
                      </a:r>
                    </a:p>
                  </a:txBody>
                  <a:tcPr marL="9525" marR="9525" marT="9525" marB="0" anchor="ctr"/>
                </a:tc>
                <a:extLst>
                  <a:ext uri="{0D108BD9-81ED-4DB2-BD59-A6C34878D82A}">
                    <a16:rowId xmlns:a16="http://schemas.microsoft.com/office/drawing/2014/main" val="10003"/>
                  </a:ext>
                </a:extLst>
              </a:tr>
              <a:tr h="263628">
                <a:tc>
                  <a:txBody>
                    <a:bodyPr/>
                    <a:lstStyle/>
                    <a:p>
                      <a:r>
                        <a:rPr lang="es-CL" sz="1100" b="1" dirty="0"/>
                        <a:t>Subtotal Productos Estratégicos</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33.403.803</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33.363.764</a:t>
                      </a:r>
                    </a:p>
                  </a:txBody>
                  <a:tcPr marL="9525" marR="9525" marT="9525" marB="0" anchor="ctr"/>
                </a:tc>
                <a:extLst>
                  <a:ext uri="{0D108BD9-81ED-4DB2-BD59-A6C34878D82A}">
                    <a16:rowId xmlns:a16="http://schemas.microsoft.com/office/drawing/2014/main" val="10004"/>
                  </a:ext>
                </a:extLst>
              </a:tr>
              <a:tr h="263628">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5.849.030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5.849.007</a:t>
                      </a:r>
                    </a:p>
                  </a:txBody>
                  <a:tcPr marL="9525" marR="9525" marT="9525" marB="0" anchor="ctr"/>
                </a:tc>
                <a:extLst>
                  <a:ext uri="{0D108BD9-81ED-4DB2-BD59-A6C34878D82A}">
                    <a16:rowId xmlns:a16="http://schemas.microsoft.com/office/drawing/2014/main" val="10005"/>
                  </a:ext>
                </a:extLst>
              </a:tr>
              <a:tr h="253863">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39.252.833</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39.212.770</a:t>
                      </a:r>
                    </a:p>
                  </a:txBody>
                  <a:tcPr marL="9525" marR="9525" marT="9525" marB="0" anchor="ctr"/>
                </a:tc>
                <a:extLst>
                  <a:ext uri="{0D108BD9-81ED-4DB2-BD59-A6C34878D82A}">
                    <a16:rowId xmlns:a16="http://schemas.microsoft.com/office/drawing/2014/main" val="10006"/>
                  </a:ext>
                </a:extLst>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5919059" y="319883"/>
            <a:ext cx="1106708" cy="623916"/>
          </a:xfrm>
          <a:prstGeom prst="rect">
            <a:avLst/>
          </a:prstGeom>
          <a:noFill/>
          <a:ln w="9525">
            <a:noFill/>
            <a:miter lim="800000"/>
            <a:headEnd/>
            <a:tailEnd/>
          </a:ln>
        </p:spPr>
      </p:pic>
      <p:graphicFrame>
        <p:nvGraphicFramePr>
          <p:cNvPr id="9" name="Tabla 8"/>
          <p:cNvGraphicFramePr>
            <a:graphicFrameLocks noGrp="1"/>
          </p:cNvGraphicFramePr>
          <p:nvPr/>
        </p:nvGraphicFramePr>
        <p:xfrm>
          <a:off x="268031" y="5281147"/>
          <a:ext cx="5456097" cy="865779"/>
        </p:xfrm>
        <a:graphic>
          <a:graphicData uri="http://schemas.openxmlformats.org/drawingml/2006/table">
            <a:tbl>
              <a:tblPr/>
              <a:tblGrid>
                <a:gridCol w="1070830">
                  <a:extLst>
                    <a:ext uri="{9D8B030D-6E8A-4147-A177-3AD203B41FA5}">
                      <a16:colId xmlns:a16="http://schemas.microsoft.com/office/drawing/2014/main" val="20000"/>
                    </a:ext>
                  </a:extLst>
                </a:gridCol>
                <a:gridCol w="4385267">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Pradera natural, Avena/Ballica, Praderas Suplementarias, Lechuga, Mejoradas, Bovinos, Ballica Bianual, Ovinos, Papas, Bovinos-leche, Papa Guarda, Ballica, Animal, Ajo, Gallinas, Acelga, Cilantro, Leña , Arveja, Lechuga Invernadero, Servicio de Alojamiento Turístico Rural, Ballica/Trébol, Porcinos, Avena Forrajera; estos representan el 93% de los recursos monetarios entregados y el 94%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Gráfico 10"/>
          <p:cNvGraphicFramePr>
            <a:graphicFrameLocks/>
          </p:cNvGraphicFramePr>
          <p:nvPr/>
        </p:nvGraphicFramePr>
        <p:xfrm>
          <a:off x="6419605" y="4896753"/>
          <a:ext cx="2205363" cy="1339185"/>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5"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6" name="Tabla 15"/>
          <p:cNvGraphicFramePr>
            <a:graphicFrameLocks noGrp="1"/>
          </p:cNvGraphicFramePr>
          <p:nvPr/>
        </p:nvGraphicFramePr>
        <p:xfrm>
          <a:off x="6028374" y="2561954"/>
          <a:ext cx="2987824" cy="1797189"/>
        </p:xfrm>
        <a:graphic>
          <a:graphicData uri="http://schemas.openxmlformats.org/drawingml/2006/table">
            <a:tbl>
              <a:tblPr>
                <a:tableStyleId>{16D9F66E-5EB9-4882-86FB-DCBF35E3C3E4}</a:tableStyleId>
              </a:tblPr>
              <a:tblGrid>
                <a:gridCol w="614964">
                  <a:extLst>
                    <a:ext uri="{9D8B030D-6E8A-4147-A177-3AD203B41FA5}">
                      <a16:colId xmlns:a16="http://schemas.microsoft.com/office/drawing/2014/main" val="20000"/>
                    </a:ext>
                  </a:extLst>
                </a:gridCol>
                <a:gridCol w="926153">
                  <a:extLst>
                    <a:ext uri="{9D8B030D-6E8A-4147-A177-3AD203B41FA5}">
                      <a16:colId xmlns:a16="http://schemas.microsoft.com/office/drawing/2014/main" val="1204715488"/>
                    </a:ext>
                  </a:extLst>
                </a:gridCol>
                <a:gridCol w="786632">
                  <a:extLst>
                    <a:ext uri="{9D8B030D-6E8A-4147-A177-3AD203B41FA5}">
                      <a16:colId xmlns:a16="http://schemas.microsoft.com/office/drawing/2014/main" val="20001"/>
                    </a:ext>
                  </a:extLst>
                </a:gridCol>
                <a:gridCol w="660075">
                  <a:extLst>
                    <a:ext uri="{9D8B030D-6E8A-4147-A177-3AD203B41FA5}">
                      <a16:colId xmlns:a16="http://schemas.microsoft.com/office/drawing/2014/main" val="1210524248"/>
                    </a:ext>
                  </a:extLst>
                </a:gridCol>
              </a:tblGrid>
              <a:tr h="177165">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marL="0" algn="l" defTabSz="914400" rtl="0" eaLnBrk="1" fontAlgn="b" latinLnBrk="0" hangingPunct="1"/>
                      <a:r>
                        <a:rPr lang="es-ES" sz="1100" b="1" u="none" strike="noStrike" kern="1200" dirty="0">
                          <a:solidFill>
                            <a:schemeClr val="dk1"/>
                          </a:solidFill>
                          <a:effectLst/>
                          <a:latin typeface="+mn-lt"/>
                          <a:ea typeface="+mn-ea"/>
                          <a:cs typeface="+mn-cs"/>
                        </a:rPr>
                        <a:t>Oficina de Área</a:t>
                      </a:r>
                      <a:endParaRPr lang="es-CL" sz="1100" b="1" u="none" strike="noStrike" kern="1200" dirty="0">
                        <a:solidFill>
                          <a:schemeClr val="dk1"/>
                        </a:solidFill>
                        <a:effectLst/>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181548">
                <a:tc rowSpan="8">
                  <a:txBody>
                    <a:bodyPr/>
                    <a:lstStyle/>
                    <a:p>
                      <a:pPr algn="l" fontAlgn="ctr"/>
                      <a:r>
                        <a:rPr lang="es-CL" sz="1100" u="none" strike="noStrike" dirty="0">
                          <a:effectLst/>
                        </a:rPr>
                        <a:t>Los Lagos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Los Muermos</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Purranque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Río Negro</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Quinchao</a:t>
                      </a:r>
                      <a:endParaRPr lang="es-CL"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l" fontAlgn="b"/>
                      <a:r>
                        <a:rPr lang="es-ES" sz="1100" b="0" i="0" u="none" strike="noStrike" dirty="0">
                          <a:solidFill>
                            <a:srgbClr val="000000"/>
                          </a:solidFill>
                          <a:effectLst/>
                          <a:latin typeface="Calibri" panose="020F0502020204030204" pitchFamily="34" charset="0"/>
                        </a:rPr>
                        <a:t>Castro</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Dalcahue</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Calbuco</a:t>
                      </a:r>
                      <a:endParaRPr lang="es-CL"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Puqueldón</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Ancud</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Chonchi</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Queilén</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Puerto Montt</a:t>
                      </a:r>
                      <a:endParaRPr lang="es-CL"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l" fontAlgn="b"/>
                      <a:r>
                        <a:rPr lang="es-ES" sz="1100" b="0" i="0" u="none" strike="noStrike" dirty="0" err="1">
                          <a:solidFill>
                            <a:srgbClr val="000000"/>
                          </a:solidFill>
                          <a:effectLst/>
                          <a:latin typeface="Calibri" panose="020F0502020204030204" pitchFamily="34" charset="0"/>
                        </a:rPr>
                        <a:t>Chaitén</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Futaleufú</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0913461"/>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Quellón</a:t>
                      </a:r>
                      <a:endParaRPr lang="es-CL"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err="1">
                          <a:solidFill>
                            <a:srgbClr val="000000"/>
                          </a:solidFill>
                          <a:effectLst/>
                          <a:latin typeface="Calibri" panose="020F0502020204030204" pitchFamily="34" charset="0"/>
                        </a:rPr>
                        <a:t>Chaitén</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125547"/>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Quemchi</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Osorno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9449490"/>
                  </a:ext>
                </a:extLst>
              </a:tr>
              <a:tr h="181548">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err="1">
                          <a:solidFill>
                            <a:srgbClr val="000000"/>
                          </a:solidFill>
                          <a:effectLst/>
                          <a:latin typeface="Calibri" panose="020F0502020204030204" pitchFamily="34" charset="0"/>
                        </a:rPr>
                        <a:t>Maullín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Fresia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9662537"/>
                  </a:ext>
                </a:extLst>
              </a:tr>
            </a:tbl>
          </a:graphicData>
        </a:graphic>
      </p:graphicFrame>
      <p:sp>
        <p:nvSpPr>
          <p:cNvPr id="17" name="CuadroTexto 16"/>
          <p:cNvSpPr txBox="1"/>
          <p:nvPr/>
        </p:nvSpPr>
        <p:spPr>
          <a:xfrm>
            <a:off x="6658861" y="4619754"/>
            <a:ext cx="1726850" cy="276999"/>
          </a:xfrm>
          <a:prstGeom prst="rect">
            <a:avLst/>
          </a:prstGeom>
          <a:noFill/>
        </p:spPr>
        <p:txBody>
          <a:bodyPr wrap="square" rtlCol="0">
            <a:spAutoFit/>
          </a:bodyPr>
          <a:lstStyle/>
          <a:p>
            <a:r>
              <a:rPr lang="es-CL" sz="1200" b="1" dirty="0"/>
              <a:t>Atención de Usuarias/os</a:t>
            </a:r>
          </a:p>
        </p:txBody>
      </p:sp>
      <p:grpSp>
        <p:nvGrpSpPr>
          <p:cNvPr id="13" name="Grupo 12"/>
          <p:cNvGrpSpPr/>
          <p:nvPr/>
        </p:nvGrpSpPr>
        <p:grpSpPr>
          <a:xfrm>
            <a:off x="109303" y="188640"/>
            <a:ext cx="8926945" cy="6383790"/>
            <a:chOff x="109303" y="776216"/>
            <a:chExt cx="8926945" cy="5087725"/>
          </a:xfrm>
        </p:grpSpPr>
        <p:pic>
          <p:nvPicPr>
            <p:cNvPr id="18"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9"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20"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4757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779912" y="260648"/>
            <a:ext cx="1368152" cy="4320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Los Lagos </a:t>
            </a:r>
          </a:p>
        </p:txBody>
      </p:sp>
      <p:graphicFrame>
        <p:nvGraphicFramePr>
          <p:cNvPr id="7" name="Tabla 6"/>
          <p:cNvGraphicFramePr>
            <a:graphicFrameLocks noGrp="1"/>
          </p:cNvGraphicFramePr>
          <p:nvPr/>
        </p:nvGraphicFramePr>
        <p:xfrm>
          <a:off x="1040879" y="1010448"/>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4262582447"/>
                    </a:ext>
                  </a:extLst>
                </a:gridCol>
                <a:gridCol w="706683">
                  <a:extLst>
                    <a:ext uri="{9D8B030D-6E8A-4147-A177-3AD203B41FA5}">
                      <a16:colId xmlns:a16="http://schemas.microsoft.com/office/drawing/2014/main" val="2699067558"/>
                    </a:ext>
                  </a:extLst>
                </a:gridCol>
                <a:gridCol w="630491">
                  <a:extLst>
                    <a:ext uri="{9D8B030D-6E8A-4147-A177-3AD203B41FA5}">
                      <a16:colId xmlns:a16="http://schemas.microsoft.com/office/drawing/2014/main" val="272562182"/>
                    </a:ext>
                  </a:extLst>
                </a:gridCol>
                <a:gridCol w="539695">
                  <a:extLst>
                    <a:ext uri="{9D8B030D-6E8A-4147-A177-3AD203B41FA5}">
                      <a16:colId xmlns:a16="http://schemas.microsoft.com/office/drawing/2014/main" val="1511573444"/>
                    </a:ext>
                  </a:extLst>
                </a:gridCol>
                <a:gridCol w="450169">
                  <a:extLst>
                    <a:ext uri="{9D8B030D-6E8A-4147-A177-3AD203B41FA5}">
                      <a16:colId xmlns:a16="http://schemas.microsoft.com/office/drawing/2014/main" val="902213851"/>
                    </a:ext>
                  </a:extLst>
                </a:gridCol>
                <a:gridCol w="450169">
                  <a:extLst>
                    <a:ext uri="{9D8B030D-6E8A-4147-A177-3AD203B41FA5}">
                      <a16:colId xmlns:a16="http://schemas.microsoft.com/office/drawing/2014/main" val="1115158528"/>
                    </a:ext>
                  </a:extLst>
                </a:gridCol>
                <a:gridCol w="449534">
                  <a:extLst>
                    <a:ext uri="{9D8B030D-6E8A-4147-A177-3AD203B41FA5}">
                      <a16:colId xmlns:a16="http://schemas.microsoft.com/office/drawing/2014/main" val="1027767717"/>
                    </a:ext>
                  </a:extLst>
                </a:gridCol>
                <a:gridCol w="450169">
                  <a:extLst>
                    <a:ext uri="{9D8B030D-6E8A-4147-A177-3AD203B41FA5}">
                      <a16:colId xmlns:a16="http://schemas.microsoft.com/office/drawing/2014/main" val="906655466"/>
                    </a:ext>
                  </a:extLst>
                </a:gridCol>
              </a:tblGrid>
              <a:tr h="0">
                <a:tc>
                  <a:txBody>
                    <a:bodyPr/>
                    <a:lstStyle/>
                    <a:p>
                      <a:pPr>
                        <a:lnSpc>
                          <a:spcPct val="107000"/>
                        </a:lnSpc>
                      </a:pPr>
                      <a:endParaRPr lang="en-US" sz="1100" b="1">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b="1">
                          <a:effectLst/>
                        </a:rPr>
                        <a:t>Diciembre 2022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9593060"/>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3533159833"/>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917050"/>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1.990.169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1.980.410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11545720"/>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2.443.922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2.443.117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61460627"/>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77291993"/>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1.513.370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1.513.370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1098306"/>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3.047.858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3.045.358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14393255"/>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79151299"/>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2.072.672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2.059.222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9341303"/>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43035654"/>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75551758"/>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194.421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194.421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5372221"/>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11.488.471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11.461.655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99,77%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8.482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9.820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18.361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8597588"/>
                  </a:ext>
                </a:extLst>
              </a:tr>
            </a:tbl>
          </a:graphicData>
        </a:graphic>
      </p:graphicFrame>
      <p:graphicFrame>
        <p:nvGraphicFramePr>
          <p:cNvPr id="8" name="Tabla 7"/>
          <p:cNvGraphicFramePr>
            <a:graphicFrameLocks noGrp="1"/>
          </p:cNvGraphicFramePr>
          <p:nvPr/>
        </p:nvGraphicFramePr>
        <p:xfrm>
          <a:off x="1058020" y="3329460"/>
          <a:ext cx="6207959" cy="1027242"/>
        </p:xfrm>
        <a:graphic>
          <a:graphicData uri="http://schemas.openxmlformats.org/drawingml/2006/table">
            <a:tbl>
              <a:tblPr firstRow="1" firstCol="1" bandRow="1">
                <a:tableStyleId>{5C22544A-7EE6-4342-B048-85BDC9FD1C3A}</a:tableStyleId>
              </a:tblPr>
              <a:tblGrid>
                <a:gridCol w="2505868">
                  <a:extLst>
                    <a:ext uri="{9D8B030D-6E8A-4147-A177-3AD203B41FA5}">
                      <a16:colId xmlns:a16="http://schemas.microsoft.com/office/drawing/2014/main" val="1786126857"/>
                    </a:ext>
                  </a:extLst>
                </a:gridCol>
                <a:gridCol w="720080">
                  <a:extLst>
                    <a:ext uri="{9D8B030D-6E8A-4147-A177-3AD203B41FA5}">
                      <a16:colId xmlns:a16="http://schemas.microsoft.com/office/drawing/2014/main" val="4224231789"/>
                    </a:ext>
                  </a:extLst>
                </a:gridCol>
                <a:gridCol w="648072">
                  <a:extLst>
                    <a:ext uri="{9D8B030D-6E8A-4147-A177-3AD203B41FA5}">
                      <a16:colId xmlns:a16="http://schemas.microsoft.com/office/drawing/2014/main" val="3713788467"/>
                    </a:ext>
                  </a:extLst>
                </a:gridCol>
                <a:gridCol w="504056">
                  <a:extLst>
                    <a:ext uri="{9D8B030D-6E8A-4147-A177-3AD203B41FA5}">
                      <a16:colId xmlns:a16="http://schemas.microsoft.com/office/drawing/2014/main" val="171029346"/>
                    </a:ext>
                  </a:extLst>
                </a:gridCol>
                <a:gridCol w="504056">
                  <a:extLst>
                    <a:ext uri="{9D8B030D-6E8A-4147-A177-3AD203B41FA5}">
                      <a16:colId xmlns:a16="http://schemas.microsoft.com/office/drawing/2014/main" val="1622489408"/>
                    </a:ext>
                  </a:extLst>
                </a:gridCol>
                <a:gridCol w="432048">
                  <a:extLst>
                    <a:ext uri="{9D8B030D-6E8A-4147-A177-3AD203B41FA5}">
                      <a16:colId xmlns:a16="http://schemas.microsoft.com/office/drawing/2014/main" val="499498691"/>
                    </a:ext>
                  </a:extLst>
                </a:gridCol>
                <a:gridCol w="432048">
                  <a:extLst>
                    <a:ext uri="{9D8B030D-6E8A-4147-A177-3AD203B41FA5}">
                      <a16:colId xmlns:a16="http://schemas.microsoft.com/office/drawing/2014/main" val="789259293"/>
                    </a:ext>
                  </a:extLst>
                </a:gridCol>
                <a:gridCol w="461731">
                  <a:extLst>
                    <a:ext uri="{9D8B030D-6E8A-4147-A177-3AD203B41FA5}">
                      <a16:colId xmlns:a16="http://schemas.microsoft.com/office/drawing/2014/main" val="143718096"/>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71945446"/>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7.472.310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7.468.158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7376987"/>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6.532.588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6.527.406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1.952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63868201"/>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169.873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169.873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3446363"/>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19450478"/>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14.174.771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14.165.437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5.294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4.394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9.699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00486691"/>
                  </a:ext>
                </a:extLst>
              </a:tr>
            </a:tbl>
          </a:graphicData>
        </a:graphic>
      </p:graphicFrame>
      <p:graphicFrame>
        <p:nvGraphicFramePr>
          <p:cNvPr id="9" name="Tabla 8"/>
          <p:cNvGraphicFramePr>
            <a:graphicFrameLocks noGrp="1"/>
          </p:cNvGraphicFramePr>
          <p:nvPr/>
        </p:nvGraphicFramePr>
        <p:xfrm>
          <a:off x="1054973" y="4478284"/>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1792079170"/>
                    </a:ext>
                  </a:extLst>
                </a:gridCol>
                <a:gridCol w="769148">
                  <a:extLst>
                    <a:ext uri="{9D8B030D-6E8A-4147-A177-3AD203B41FA5}">
                      <a16:colId xmlns:a16="http://schemas.microsoft.com/office/drawing/2014/main" val="1490870232"/>
                    </a:ext>
                  </a:extLst>
                </a:gridCol>
                <a:gridCol w="576861">
                  <a:extLst>
                    <a:ext uri="{9D8B030D-6E8A-4147-A177-3AD203B41FA5}">
                      <a16:colId xmlns:a16="http://schemas.microsoft.com/office/drawing/2014/main" val="65416540"/>
                    </a:ext>
                  </a:extLst>
                </a:gridCol>
                <a:gridCol w="527361">
                  <a:extLst>
                    <a:ext uri="{9D8B030D-6E8A-4147-A177-3AD203B41FA5}">
                      <a16:colId xmlns:a16="http://schemas.microsoft.com/office/drawing/2014/main" val="1061611942"/>
                    </a:ext>
                  </a:extLst>
                </a:gridCol>
                <a:gridCol w="426458">
                  <a:extLst>
                    <a:ext uri="{9D8B030D-6E8A-4147-A177-3AD203B41FA5}">
                      <a16:colId xmlns:a16="http://schemas.microsoft.com/office/drawing/2014/main" val="723190813"/>
                    </a:ext>
                  </a:extLst>
                </a:gridCol>
                <a:gridCol w="425824">
                  <a:extLst>
                    <a:ext uri="{9D8B030D-6E8A-4147-A177-3AD203B41FA5}">
                      <a16:colId xmlns:a16="http://schemas.microsoft.com/office/drawing/2014/main" val="3849296104"/>
                    </a:ext>
                  </a:extLst>
                </a:gridCol>
                <a:gridCol w="454381">
                  <a:extLst>
                    <a:ext uri="{9D8B030D-6E8A-4147-A177-3AD203B41FA5}">
                      <a16:colId xmlns:a16="http://schemas.microsoft.com/office/drawing/2014/main" val="1368603185"/>
                    </a:ext>
                  </a:extLst>
                </a:gridCol>
                <a:gridCol w="506419">
                  <a:extLst>
                    <a:ext uri="{9D8B030D-6E8A-4147-A177-3AD203B41FA5}">
                      <a16:colId xmlns:a16="http://schemas.microsoft.com/office/drawing/2014/main" val="3606723202"/>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6031173"/>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1.193.554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1.192.739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08410072"/>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67.779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67.779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6645829"/>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2.710.297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2.708.302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76438375"/>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1.607.481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1.607.481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7555433"/>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991.570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990.999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31764471"/>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59.849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1684670"/>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599362"/>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0123189"/>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3277316"/>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1.018.044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1.017.837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3319400"/>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7.740.561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7.736.672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6.943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8.371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15.323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15416938"/>
                  </a:ext>
                </a:extLst>
              </a:tr>
            </a:tbl>
          </a:graphicData>
        </a:graphic>
      </p:graphicFrame>
      <p:graphicFrame>
        <p:nvGraphicFramePr>
          <p:cNvPr id="10" name="Gráfico 9"/>
          <p:cNvGraphicFramePr/>
          <p:nvPr/>
        </p:nvGraphicFramePr>
        <p:xfrm>
          <a:off x="7248838" y="1580481"/>
          <a:ext cx="1891030" cy="1271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7282051" y="3315124"/>
          <a:ext cx="1857817" cy="127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nvGraphicFramePr>
        <p:xfrm>
          <a:off x="7278713" y="4797152"/>
          <a:ext cx="1861156" cy="127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4" name="CuadroTexto 13"/>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17130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203848" y="637655"/>
            <a:ext cx="1419950" cy="4272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Aysén </a:t>
            </a:r>
          </a:p>
        </p:txBody>
      </p:sp>
      <p:pic>
        <p:nvPicPr>
          <p:cNvPr id="3" name="Imagen 2"/>
          <p:cNvPicPr>
            <a:picLocks noChangeAspect="1"/>
          </p:cNvPicPr>
          <p:nvPr/>
        </p:nvPicPr>
        <p:blipFill>
          <a:blip r:embed="rId2"/>
          <a:stretch>
            <a:fillRect/>
          </a:stretch>
        </p:blipFill>
        <p:spPr>
          <a:xfrm>
            <a:off x="6948264" y="50360"/>
            <a:ext cx="2136346" cy="2365642"/>
          </a:xfrm>
          <a:prstGeom prst="rect">
            <a:avLst/>
          </a:prstGeom>
        </p:spPr>
      </p:pic>
      <p:graphicFrame>
        <p:nvGraphicFramePr>
          <p:cNvPr id="5" name="Tabla 4"/>
          <p:cNvGraphicFramePr>
            <a:graphicFrameLocks noGrp="1"/>
          </p:cNvGraphicFramePr>
          <p:nvPr/>
        </p:nvGraphicFramePr>
        <p:xfrm>
          <a:off x="300545" y="1233181"/>
          <a:ext cx="5063543" cy="1694410"/>
        </p:xfrm>
        <a:graphic>
          <a:graphicData uri="http://schemas.openxmlformats.org/drawingml/2006/table">
            <a:tbl>
              <a:tblPr firstRow="1" bandRow="1">
                <a:tableStyleId>{5C22544A-7EE6-4342-B048-85BDC9FD1C3A}</a:tableStyleId>
              </a:tblPr>
              <a:tblGrid>
                <a:gridCol w="3655356">
                  <a:extLst>
                    <a:ext uri="{9D8B030D-6E8A-4147-A177-3AD203B41FA5}">
                      <a16:colId xmlns:a16="http://schemas.microsoft.com/office/drawing/2014/main" val="20000"/>
                    </a:ext>
                  </a:extLst>
                </a:gridCol>
                <a:gridCol w="811663">
                  <a:extLst>
                    <a:ext uri="{9D8B030D-6E8A-4147-A177-3AD203B41FA5}">
                      <a16:colId xmlns:a16="http://schemas.microsoft.com/office/drawing/2014/main" val="20001"/>
                    </a:ext>
                  </a:extLst>
                </a:gridCol>
                <a:gridCol w="596524">
                  <a:extLst>
                    <a:ext uri="{9D8B030D-6E8A-4147-A177-3AD203B41FA5}">
                      <a16:colId xmlns:a16="http://schemas.microsoft.com/office/drawing/2014/main" val="20002"/>
                    </a:ext>
                  </a:extLst>
                </a:gridCol>
              </a:tblGrid>
              <a:tr h="326391">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58198">
                <a:tc>
                  <a:txBody>
                    <a:bodyPr/>
                    <a:lstStyle/>
                    <a:p>
                      <a:r>
                        <a:rPr lang="es-CL" sz="1100" dirty="0"/>
                        <a:t>Número de usuarias/os total (incluidos Emergencia) </a:t>
                      </a:r>
                    </a:p>
                  </a:txBody>
                  <a:tcPr/>
                </a:tc>
                <a:tc>
                  <a:txBody>
                    <a:bodyPr/>
                    <a:lstStyle/>
                    <a:p>
                      <a:pPr algn="ctr" fontAlgn="ctr"/>
                      <a:r>
                        <a:rPr lang="en-US" sz="1100" b="0" i="0" u="none" strike="noStrike">
                          <a:solidFill>
                            <a:srgbClr val="000000"/>
                          </a:solidFill>
                          <a:effectLst/>
                          <a:latin typeface="Calibri" panose="020F0502020204030204" pitchFamily="34" charset="0"/>
                        </a:rPr>
                        <a:t>2.394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326391">
                <a:tc>
                  <a:txBody>
                    <a:bodyPr/>
                    <a:lstStyle/>
                    <a:p>
                      <a:r>
                        <a:rPr lang="es-CL" sz="1100" dirty="0"/>
                        <a:t>Número de usuarias/os pertenecientes a pueblos originarios </a:t>
                      </a:r>
                    </a:p>
                  </a:txBody>
                  <a:tcPr/>
                </a:tc>
                <a:tc>
                  <a:txBody>
                    <a:bodyPr/>
                    <a:lstStyle/>
                    <a:p>
                      <a:pPr algn="ctr" fontAlgn="ctr"/>
                      <a:r>
                        <a:rPr lang="en-US" sz="1100" b="0" i="0" u="none" strike="noStrike">
                          <a:solidFill>
                            <a:srgbClr val="000000"/>
                          </a:solidFill>
                          <a:effectLst/>
                          <a:latin typeface="Calibri" panose="020F0502020204030204" pitchFamily="34" charset="0"/>
                        </a:rPr>
                        <a:t>305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10002"/>
                  </a:ext>
                </a:extLst>
              </a:tr>
              <a:tr h="264388">
                <a:tc>
                  <a:txBody>
                    <a:bodyPr/>
                    <a:lstStyle/>
                    <a:p>
                      <a:r>
                        <a:rPr lang="es-CL" sz="1100" dirty="0"/>
                        <a:t>Número total de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1.070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10003"/>
                  </a:ext>
                </a:extLst>
              </a:tr>
              <a:tr h="258198">
                <a:tc>
                  <a:txBody>
                    <a:bodyPr/>
                    <a:lstStyle/>
                    <a:p>
                      <a:r>
                        <a:rPr lang="es-CL" sz="1100" dirty="0"/>
                        <a:t>Número</a:t>
                      </a:r>
                      <a:r>
                        <a:rPr lang="es-CL" sz="1100" baseline="0" dirty="0"/>
                        <a:t> total de usuarias/os jóvenes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185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10004"/>
                  </a:ext>
                </a:extLst>
              </a:tr>
              <a:tr h="258198">
                <a:tc>
                  <a:txBody>
                    <a:bodyPr/>
                    <a:lstStyle/>
                    <a:p>
                      <a:r>
                        <a:rPr lang="es-CL" sz="1100" dirty="0"/>
                        <a:t>Promedio de edad</a:t>
                      </a:r>
                    </a:p>
                  </a:txBody>
                  <a:tcPr/>
                </a:tc>
                <a:tc gridSpan="2">
                  <a:txBody>
                    <a:bodyPr/>
                    <a:lstStyle/>
                    <a:p>
                      <a:pPr algn="ctr"/>
                      <a:r>
                        <a:rPr lang="es-CL" sz="1100" dirty="0"/>
                        <a:t>58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nvGraphicFramePr>
        <p:xfrm>
          <a:off x="300545" y="3114033"/>
          <a:ext cx="5063543" cy="1904738"/>
        </p:xfrm>
        <a:graphic>
          <a:graphicData uri="http://schemas.openxmlformats.org/drawingml/2006/table">
            <a:tbl>
              <a:tblPr firstRow="1" bandRow="1">
                <a:tableStyleId>{5C22544A-7EE6-4342-B048-85BDC9FD1C3A}</a:tableStyleId>
              </a:tblPr>
              <a:tblGrid>
                <a:gridCol w="2245976">
                  <a:extLst>
                    <a:ext uri="{9D8B030D-6E8A-4147-A177-3AD203B41FA5}">
                      <a16:colId xmlns:a16="http://schemas.microsoft.com/office/drawing/2014/main" val="20000"/>
                    </a:ext>
                  </a:extLst>
                </a:gridCol>
                <a:gridCol w="1487732">
                  <a:extLst>
                    <a:ext uri="{9D8B030D-6E8A-4147-A177-3AD203B41FA5}">
                      <a16:colId xmlns:a16="http://schemas.microsoft.com/office/drawing/2014/main" val="20001"/>
                    </a:ext>
                  </a:extLst>
                </a:gridCol>
                <a:gridCol w="1329835">
                  <a:extLst>
                    <a:ext uri="{9D8B030D-6E8A-4147-A177-3AD203B41FA5}">
                      <a16:colId xmlns:a16="http://schemas.microsoft.com/office/drawing/2014/main" val="20002"/>
                    </a:ext>
                  </a:extLst>
                </a:gridCol>
              </a:tblGrid>
              <a:tr h="305810">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3957">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1.835.104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1.792.322</a:t>
                      </a:r>
                    </a:p>
                  </a:txBody>
                  <a:tcPr marL="9525" marR="9525" marT="9525" marB="0" anchor="ctr"/>
                </a:tc>
                <a:extLst>
                  <a:ext uri="{0D108BD9-81ED-4DB2-BD59-A6C34878D82A}">
                    <a16:rowId xmlns:a16="http://schemas.microsoft.com/office/drawing/2014/main" val="10001"/>
                  </a:ext>
                </a:extLst>
              </a:tr>
              <a:tr h="256282">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2.093.332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2.046.575</a:t>
                      </a:r>
                    </a:p>
                  </a:txBody>
                  <a:tcPr marL="9525" marR="9525" marT="9525" marB="0" anchor="ctr"/>
                </a:tc>
                <a:extLst>
                  <a:ext uri="{0D108BD9-81ED-4DB2-BD59-A6C34878D82A}">
                    <a16:rowId xmlns:a16="http://schemas.microsoft.com/office/drawing/2014/main" val="10002"/>
                  </a:ext>
                </a:extLst>
              </a:tr>
              <a:tr h="285392">
                <a:tc>
                  <a:txBody>
                    <a:bodyPr/>
                    <a:lstStyle/>
                    <a:p>
                      <a:r>
                        <a:rPr lang="es-CL" sz="1100" dirty="0"/>
                        <a:t>33 Transferencia de capital</a:t>
                      </a:r>
                    </a:p>
                  </a:txBody>
                  <a:tcPr/>
                </a:tc>
                <a:tc>
                  <a:txBody>
                    <a:bodyPr/>
                    <a:lstStyle/>
                    <a:p>
                      <a:pPr algn="ctr" fontAlgn="ctr"/>
                      <a:r>
                        <a:rPr lang="en-US" sz="1100" b="0" i="0" u="none" strike="noStrike">
                          <a:solidFill>
                            <a:srgbClr val="000000"/>
                          </a:solidFill>
                          <a:effectLst/>
                          <a:latin typeface="Calibri" panose="020F0502020204030204" pitchFamily="34" charset="0"/>
                        </a:rPr>
                        <a:t>790.857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766.997</a:t>
                      </a:r>
                    </a:p>
                  </a:txBody>
                  <a:tcPr marL="9525" marR="9525" marT="9525" marB="0" anchor="ctr"/>
                </a:tc>
                <a:extLst>
                  <a:ext uri="{0D108BD9-81ED-4DB2-BD59-A6C34878D82A}">
                    <a16:rowId xmlns:a16="http://schemas.microsoft.com/office/drawing/2014/main" val="10003"/>
                  </a:ext>
                </a:extLst>
              </a:tr>
              <a:tr h="265709">
                <a:tc>
                  <a:txBody>
                    <a:bodyPr/>
                    <a:lstStyle/>
                    <a:p>
                      <a:r>
                        <a:rPr lang="es-CL" sz="1100" b="1" dirty="0"/>
                        <a:t>Subtotal Productos Estratégicos</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4.719.294</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4.605.894</a:t>
                      </a:r>
                    </a:p>
                  </a:txBody>
                  <a:tcPr marL="9525" marR="9525" marT="9525" marB="0" anchor="ctr"/>
                </a:tc>
                <a:extLst>
                  <a:ext uri="{0D108BD9-81ED-4DB2-BD59-A6C34878D82A}">
                    <a16:rowId xmlns:a16="http://schemas.microsoft.com/office/drawing/2014/main" val="10004"/>
                  </a:ext>
                </a:extLst>
              </a:tr>
              <a:tr h="265710">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2.678.403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2.676.173</a:t>
                      </a:r>
                    </a:p>
                  </a:txBody>
                  <a:tcPr marL="9525" marR="9525" marT="9525" marB="0" anchor="ctr"/>
                </a:tc>
                <a:extLst>
                  <a:ext uri="{0D108BD9-81ED-4DB2-BD59-A6C34878D82A}">
                    <a16:rowId xmlns:a16="http://schemas.microsoft.com/office/drawing/2014/main" val="10005"/>
                  </a:ext>
                </a:extLst>
              </a:tr>
              <a:tr h="256282">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7.397.697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7.282.067</a:t>
                      </a:r>
                    </a:p>
                  </a:txBody>
                  <a:tcPr marL="9525" marR="9525" marT="9525" marB="0" anchor="ctr"/>
                </a:tc>
                <a:extLst>
                  <a:ext uri="{0D108BD9-81ED-4DB2-BD59-A6C34878D82A}">
                    <a16:rowId xmlns:a16="http://schemas.microsoft.com/office/drawing/2014/main" val="10006"/>
                  </a:ext>
                </a:extLst>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5809245" y="418782"/>
            <a:ext cx="1146119" cy="646134"/>
          </a:xfrm>
          <a:prstGeom prst="rect">
            <a:avLst/>
          </a:prstGeom>
          <a:noFill/>
          <a:ln w="9525">
            <a:noFill/>
            <a:miter lim="800000"/>
            <a:headEnd/>
            <a:tailEnd/>
          </a:ln>
        </p:spPr>
      </p:pic>
      <p:graphicFrame>
        <p:nvGraphicFramePr>
          <p:cNvPr id="9" name="Tabla 8"/>
          <p:cNvGraphicFramePr>
            <a:graphicFrameLocks noGrp="1"/>
          </p:cNvGraphicFramePr>
          <p:nvPr/>
        </p:nvGraphicFramePr>
        <p:xfrm>
          <a:off x="312036" y="5298475"/>
          <a:ext cx="5040560" cy="770792"/>
        </p:xfrm>
        <a:graphic>
          <a:graphicData uri="http://schemas.openxmlformats.org/drawingml/2006/table">
            <a:tbl>
              <a:tblPr/>
              <a:tblGrid>
                <a:gridCol w="7200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770792">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a:solidFill>
                            <a:schemeClr val="tx1"/>
                          </a:solidFill>
                          <a:effectLst/>
                          <a:latin typeface="+mn-lt"/>
                          <a:ea typeface="+mn-ea"/>
                          <a:cs typeface="+mn-cs"/>
                        </a:rPr>
                        <a:t>Bovinos, Pradera natural, Lechuga, Ovinos, Mejoradas, Leña, Ballica/Trébol, Praderas Suplementarias, Gallinas, Avena Forrajera, Papas, Servicio de Alojamiento Turístico Rural, Frutilla, Madera, Alfalfa, Cilantro, Caprinos, Trébol rosado, Nabo Forrajero, Avena/Vicia, Lechuga Invernadero, Ajo, Acelga; estos representan el 93% de los recursos monetarios entregados y el 93% de las Solicitudes realizadas.</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Gráfico 9"/>
          <p:cNvGraphicFramePr>
            <a:graphicFrameLocks/>
          </p:cNvGraphicFramePr>
          <p:nvPr/>
        </p:nvGraphicFramePr>
        <p:xfrm>
          <a:off x="6300192" y="4656675"/>
          <a:ext cx="2275406" cy="146296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3"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graphicFrame>
        <p:nvGraphicFramePr>
          <p:cNvPr id="14" name="Tabla 13"/>
          <p:cNvGraphicFramePr>
            <a:graphicFrameLocks noGrp="1"/>
          </p:cNvGraphicFramePr>
          <p:nvPr/>
        </p:nvGraphicFramePr>
        <p:xfrm>
          <a:off x="6166530" y="2853370"/>
          <a:ext cx="2542727" cy="1240155"/>
        </p:xfrm>
        <a:graphic>
          <a:graphicData uri="http://schemas.openxmlformats.org/drawingml/2006/table">
            <a:tbl>
              <a:tblPr>
                <a:tableStyleId>{16D9F66E-5EB9-4882-86FB-DCBF35E3C3E4}</a:tableStyleId>
              </a:tblPr>
              <a:tblGrid>
                <a:gridCol w="824165">
                  <a:extLst>
                    <a:ext uri="{9D8B030D-6E8A-4147-A177-3AD203B41FA5}">
                      <a16:colId xmlns:a16="http://schemas.microsoft.com/office/drawing/2014/main" val="20000"/>
                    </a:ext>
                  </a:extLst>
                </a:gridCol>
                <a:gridCol w="859281">
                  <a:extLst>
                    <a:ext uri="{9D8B030D-6E8A-4147-A177-3AD203B41FA5}">
                      <a16:colId xmlns:a16="http://schemas.microsoft.com/office/drawing/2014/main" val="20001"/>
                    </a:ext>
                  </a:extLst>
                </a:gridCol>
                <a:gridCol w="859281">
                  <a:extLst>
                    <a:ext uri="{9D8B030D-6E8A-4147-A177-3AD203B41FA5}">
                      <a16:colId xmlns:a16="http://schemas.microsoft.com/office/drawing/2014/main" val="1210524248"/>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gridSpan="2">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hMerge="1">
                  <a:txBody>
                    <a:bodyPr/>
                    <a:lstStyle/>
                    <a:p>
                      <a:pPr algn="l" fontAlgn="b"/>
                      <a:endParaRPr lang="es-CL"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33737">
                <a:tc rowSpan="6">
                  <a:txBody>
                    <a:bodyPr/>
                    <a:lstStyle/>
                    <a:p>
                      <a:pPr algn="l" fontAlgn="ctr"/>
                      <a:r>
                        <a:rPr lang="es-CL" sz="1100" u="none" strike="noStrike" dirty="0">
                          <a:effectLst/>
                        </a:rPr>
                        <a:t>Aysén</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Puerto Aysén</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2596">
                <a:tc vMerge="1">
                  <a:txBody>
                    <a:bodyPr/>
                    <a:lstStyle/>
                    <a:p>
                      <a:endParaRPr lang="es-CL"/>
                    </a:p>
                  </a:txBody>
                  <a:tcPr/>
                </a:tc>
                <a:tc>
                  <a:txBody>
                    <a:bodyPr/>
                    <a:lstStyle/>
                    <a:p>
                      <a:pPr algn="l" fontAlgn="b"/>
                      <a:r>
                        <a:rPr lang="es-ES" sz="1100" b="0" i="0" u="none" strike="noStrike" dirty="0">
                          <a:solidFill>
                            <a:srgbClr val="000000"/>
                          </a:solidFill>
                          <a:effectLst/>
                          <a:latin typeface="Calibri" panose="020F0502020204030204" pitchFamily="34" charset="0"/>
                        </a:rPr>
                        <a:t>Coyhaique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Puerto Cisne</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Chile Chico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72596">
                <a:tc vMerge="1">
                  <a:txBody>
                    <a:bodyPr/>
                    <a:lstStyle/>
                    <a:p>
                      <a:pPr algn="ctr"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Cochrane</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b="0" i="0" u="none" strike="noStrike" dirty="0">
                          <a:solidFill>
                            <a:srgbClr val="000000"/>
                          </a:solidFill>
                          <a:effectLst/>
                          <a:latin typeface="Calibri" panose="020F0502020204030204" pitchFamily="34" charset="0"/>
                        </a:rPr>
                        <a:t>Villa O'Higgins</a:t>
                      </a:r>
                    </a:p>
                  </a:txBody>
                  <a:tcPr marL="9525" marR="9525" marT="9525" marB="0" anchor="b"/>
                </a:tc>
                <a:extLst>
                  <a:ext uri="{0D108BD9-81ED-4DB2-BD59-A6C34878D82A}">
                    <a16:rowId xmlns:a16="http://schemas.microsoft.com/office/drawing/2014/main" val="10004"/>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La Junta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7505263"/>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Puerto Ibáñez</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646007"/>
                  </a:ext>
                </a:extLst>
              </a:tr>
            </a:tbl>
          </a:graphicData>
        </a:graphic>
      </p:graphicFrame>
      <p:sp>
        <p:nvSpPr>
          <p:cNvPr id="15" name="CuadroTexto 14"/>
          <p:cNvSpPr txBox="1"/>
          <p:nvPr/>
        </p:nvSpPr>
        <p:spPr>
          <a:xfrm>
            <a:off x="6574469" y="4419963"/>
            <a:ext cx="1726850" cy="276999"/>
          </a:xfrm>
          <a:prstGeom prst="rect">
            <a:avLst/>
          </a:prstGeom>
          <a:noFill/>
        </p:spPr>
        <p:txBody>
          <a:bodyPr wrap="square" rtlCol="0">
            <a:spAutoFit/>
          </a:bodyPr>
          <a:lstStyle/>
          <a:p>
            <a:r>
              <a:rPr lang="es-CL" sz="1200" b="1" dirty="0"/>
              <a:t>Atención de Usuarias/os</a:t>
            </a:r>
          </a:p>
        </p:txBody>
      </p:sp>
      <p:grpSp>
        <p:nvGrpSpPr>
          <p:cNvPr id="16" name="Grupo 15"/>
          <p:cNvGrpSpPr/>
          <p:nvPr/>
        </p:nvGrpSpPr>
        <p:grpSpPr>
          <a:xfrm>
            <a:off x="109303" y="188640"/>
            <a:ext cx="8926945" cy="6383790"/>
            <a:chOff x="109303" y="776216"/>
            <a:chExt cx="8926945" cy="5087725"/>
          </a:xfrm>
        </p:grpSpPr>
        <p:pic>
          <p:nvPicPr>
            <p:cNvPr id="17"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8"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9"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97355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3"/>
          <p:cNvSpPr>
            <a:spLocks noGrp="1"/>
          </p:cNvSpPr>
          <p:nvPr>
            <p:ph type="title"/>
          </p:nvPr>
        </p:nvSpPr>
        <p:spPr>
          <a:xfrm>
            <a:off x="398207" y="327156"/>
            <a:ext cx="8229600" cy="1143000"/>
          </a:xfrm>
        </p:spPr>
        <p:txBody>
          <a:bodyPr>
            <a:normAutofit/>
          </a:bodyPr>
          <a:lstStyle/>
          <a:p>
            <a:pPr algn="ctr"/>
            <a:r>
              <a:rPr lang="es-CL" sz="2800" dirty="0">
                <a:solidFill>
                  <a:srgbClr val="333333"/>
                </a:solidFill>
                <a:latin typeface="+mn-lt"/>
              </a:rPr>
              <a:t>Objetivos 2022</a:t>
            </a:r>
          </a:p>
        </p:txBody>
      </p:sp>
      <p:sp>
        <p:nvSpPr>
          <p:cNvPr id="3" name="Marcador de contenido 4"/>
          <p:cNvSpPr txBox="1">
            <a:spLocks/>
          </p:cNvSpPr>
          <p:nvPr/>
        </p:nvSpPr>
        <p:spPr>
          <a:xfrm>
            <a:off x="398207" y="1292735"/>
            <a:ext cx="7927187" cy="452596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dirty="0"/>
              <a:t>Promover el desarrollo inclusivo, sostenible y </a:t>
            </a:r>
            <a:r>
              <a:rPr lang="es-ES" dirty="0" err="1"/>
              <a:t>resiliente</a:t>
            </a:r>
            <a:r>
              <a:rPr lang="es-ES" dirty="0"/>
              <a:t>, de las actividades </a:t>
            </a:r>
            <a:r>
              <a:rPr lang="es-ES" dirty="0" err="1"/>
              <a:t>silvoagropecuarias</a:t>
            </a:r>
            <a:r>
              <a:rPr lang="es-ES" dirty="0"/>
              <a:t> y conexas que realizan pequeñas(os) productoras(es) agrícolas, campesinas(os) y sus organizaciones, comunidades rurales, indígenas y territorios, a través de la elaboración y articulación de políticas, planes, programas, iniciativas, proyectos e instrumentos del sector agropecuario.</a:t>
            </a:r>
          </a:p>
          <a:p>
            <a:pPr algn="just"/>
            <a:r>
              <a:rPr lang="es-ES" dirty="0"/>
              <a:t>Fomentar el desarrollo de nuevas capacidades en las y los pequeños agricultores, campesinas(os) y sus organizaciones, que posibilite el tránsito hacia sistemas productivos y comerciales sostenibles, </a:t>
            </a:r>
            <a:r>
              <a:rPr lang="es-ES" dirty="0" err="1"/>
              <a:t>resilientes</a:t>
            </a:r>
            <a:r>
              <a:rPr lang="es-ES" dirty="0"/>
              <a:t> al cambio climático e inclusivos con mujeres,  jóvenes y pueblos originarios, mediante la entrega de un sistema de asistencia técnica y financiamiento innovador, con enfoque agroecológico, que permita su integración efectiva en el sistema agroalimentario del país.</a:t>
            </a:r>
          </a:p>
          <a:p>
            <a:pPr algn="just"/>
            <a:r>
              <a:rPr lang="es-ES" dirty="0"/>
              <a:t>Incentivar en las y los pequeños agricultores, campesinas (os),  y sus organizaciones, la adopción de la </a:t>
            </a:r>
            <a:r>
              <a:rPr lang="es-ES" dirty="0" err="1"/>
              <a:t>asociatividad</a:t>
            </a:r>
            <a:r>
              <a:rPr lang="es-ES" dirty="0"/>
              <a:t> y cooperativismo, que permita mediante el desarrollo de sus actividades </a:t>
            </a:r>
            <a:r>
              <a:rPr lang="es-ES" dirty="0" err="1"/>
              <a:t>silvoagropecuarias</a:t>
            </a:r>
            <a:r>
              <a:rPr lang="es-ES" dirty="0"/>
              <a:t> y/o conexas,  desarrollar economías de escala que posibiliten su inserción competitiva en los sistemas agroalimentarios, así como también la gestión sostenible de los recursos naturales del sector agropecuario.</a:t>
            </a:r>
          </a:p>
          <a:p>
            <a:pPr algn="just">
              <a:buFont typeface="Arial" panose="020B0604020202020204" pitchFamily="34" charset="0"/>
              <a:buBlip>
                <a:blip r:embed="rId2"/>
              </a:buBlip>
            </a:pPr>
            <a:endParaRPr lang="es-CL" sz="2500" dirty="0"/>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221053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995936" y="305626"/>
            <a:ext cx="1080120" cy="5202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Aysén </a:t>
            </a:r>
          </a:p>
        </p:txBody>
      </p:sp>
      <p:graphicFrame>
        <p:nvGraphicFramePr>
          <p:cNvPr id="7" name="Tabla 6"/>
          <p:cNvGraphicFramePr>
            <a:graphicFrameLocks noGrp="1"/>
          </p:cNvGraphicFramePr>
          <p:nvPr/>
        </p:nvGraphicFramePr>
        <p:xfrm>
          <a:off x="1043608" y="980728"/>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3766167628"/>
                    </a:ext>
                  </a:extLst>
                </a:gridCol>
                <a:gridCol w="706683">
                  <a:extLst>
                    <a:ext uri="{9D8B030D-6E8A-4147-A177-3AD203B41FA5}">
                      <a16:colId xmlns:a16="http://schemas.microsoft.com/office/drawing/2014/main" val="1838273554"/>
                    </a:ext>
                  </a:extLst>
                </a:gridCol>
                <a:gridCol w="630491">
                  <a:extLst>
                    <a:ext uri="{9D8B030D-6E8A-4147-A177-3AD203B41FA5}">
                      <a16:colId xmlns:a16="http://schemas.microsoft.com/office/drawing/2014/main" val="2388775639"/>
                    </a:ext>
                  </a:extLst>
                </a:gridCol>
                <a:gridCol w="539695">
                  <a:extLst>
                    <a:ext uri="{9D8B030D-6E8A-4147-A177-3AD203B41FA5}">
                      <a16:colId xmlns:a16="http://schemas.microsoft.com/office/drawing/2014/main" val="894377948"/>
                    </a:ext>
                  </a:extLst>
                </a:gridCol>
                <a:gridCol w="450169">
                  <a:extLst>
                    <a:ext uri="{9D8B030D-6E8A-4147-A177-3AD203B41FA5}">
                      <a16:colId xmlns:a16="http://schemas.microsoft.com/office/drawing/2014/main" val="2790525841"/>
                    </a:ext>
                  </a:extLst>
                </a:gridCol>
                <a:gridCol w="450169">
                  <a:extLst>
                    <a:ext uri="{9D8B030D-6E8A-4147-A177-3AD203B41FA5}">
                      <a16:colId xmlns:a16="http://schemas.microsoft.com/office/drawing/2014/main" val="2950928546"/>
                    </a:ext>
                  </a:extLst>
                </a:gridCol>
                <a:gridCol w="449534">
                  <a:extLst>
                    <a:ext uri="{9D8B030D-6E8A-4147-A177-3AD203B41FA5}">
                      <a16:colId xmlns:a16="http://schemas.microsoft.com/office/drawing/2014/main" val="1263048962"/>
                    </a:ext>
                  </a:extLst>
                </a:gridCol>
                <a:gridCol w="450169">
                  <a:extLst>
                    <a:ext uri="{9D8B030D-6E8A-4147-A177-3AD203B41FA5}">
                      <a16:colId xmlns:a16="http://schemas.microsoft.com/office/drawing/2014/main" val="2624501373"/>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0539044"/>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Ejec. M$</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Avance</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Masc.</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a:solidFill>
                            <a:schemeClr val="bg1"/>
                          </a:solidFill>
                          <a:effectLst/>
                        </a:rPr>
                        <a:t>Fem.</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3670151515"/>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4462226"/>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595.777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556.841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49947971"/>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566.408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565.710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37728288"/>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94093224"/>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114.901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59262826"/>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424.818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424.817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18735634"/>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5492862"/>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7566157"/>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51933501"/>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3944617"/>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6658124"/>
                  </a:ext>
                </a:extLst>
              </a:tr>
              <a:tr h="0">
                <a:tc>
                  <a:txBody>
                    <a:bodyPr/>
                    <a:lstStyle/>
                    <a:p>
                      <a:pPr>
                        <a:lnSpc>
                          <a:spcPct val="107000"/>
                        </a:lnSpc>
                        <a:spcAft>
                          <a:spcPts val="0"/>
                        </a:spcAft>
                      </a:pPr>
                      <a:r>
                        <a:rPr lang="es-CL" sz="900" b="1">
                          <a:effectLst/>
                        </a:rPr>
                        <a:t>Total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1.835.104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1.792.322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97,67%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1.040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856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1.931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4504675"/>
                  </a:ext>
                </a:extLst>
              </a:tr>
            </a:tbl>
          </a:graphicData>
        </a:graphic>
      </p:graphicFrame>
      <p:graphicFrame>
        <p:nvGraphicFramePr>
          <p:cNvPr id="8" name="Tabla 7"/>
          <p:cNvGraphicFramePr>
            <a:graphicFrameLocks noGrp="1"/>
          </p:cNvGraphicFramePr>
          <p:nvPr/>
        </p:nvGraphicFramePr>
        <p:xfrm>
          <a:off x="1043608" y="3296626"/>
          <a:ext cx="6210300" cy="1027242"/>
        </p:xfrm>
        <a:graphic>
          <a:graphicData uri="http://schemas.openxmlformats.org/drawingml/2006/table">
            <a:tbl>
              <a:tblPr firstRow="1" firstCol="1" bandRow="1">
                <a:tableStyleId>{5C22544A-7EE6-4342-B048-85BDC9FD1C3A}</a:tableStyleId>
              </a:tblPr>
              <a:tblGrid>
                <a:gridCol w="2520280">
                  <a:extLst>
                    <a:ext uri="{9D8B030D-6E8A-4147-A177-3AD203B41FA5}">
                      <a16:colId xmlns:a16="http://schemas.microsoft.com/office/drawing/2014/main" val="1013104152"/>
                    </a:ext>
                  </a:extLst>
                </a:gridCol>
                <a:gridCol w="720080">
                  <a:extLst>
                    <a:ext uri="{9D8B030D-6E8A-4147-A177-3AD203B41FA5}">
                      <a16:colId xmlns:a16="http://schemas.microsoft.com/office/drawing/2014/main" val="1549679075"/>
                    </a:ext>
                  </a:extLst>
                </a:gridCol>
                <a:gridCol w="648072">
                  <a:extLst>
                    <a:ext uri="{9D8B030D-6E8A-4147-A177-3AD203B41FA5}">
                      <a16:colId xmlns:a16="http://schemas.microsoft.com/office/drawing/2014/main" val="2353163213"/>
                    </a:ext>
                  </a:extLst>
                </a:gridCol>
                <a:gridCol w="504056">
                  <a:extLst>
                    <a:ext uri="{9D8B030D-6E8A-4147-A177-3AD203B41FA5}">
                      <a16:colId xmlns:a16="http://schemas.microsoft.com/office/drawing/2014/main" val="2469696227"/>
                    </a:ext>
                  </a:extLst>
                </a:gridCol>
                <a:gridCol w="504056">
                  <a:extLst>
                    <a:ext uri="{9D8B030D-6E8A-4147-A177-3AD203B41FA5}">
                      <a16:colId xmlns:a16="http://schemas.microsoft.com/office/drawing/2014/main" val="440635441"/>
                    </a:ext>
                  </a:extLst>
                </a:gridCol>
                <a:gridCol w="432048">
                  <a:extLst>
                    <a:ext uri="{9D8B030D-6E8A-4147-A177-3AD203B41FA5}">
                      <a16:colId xmlns:a16="http://schemas.microsoft.com/office/drawing/2014/main" val="2418164644"/>
                    </a:ext>
                  </a:extLst>
                </a:gridCol>
                <a:gridCol w="432048">
                  <a:extLst>
                    <a:ext uri="{9D8B030D-6E8A-4147-A177-3AD203B41FA5}">
                      <a16:colId xmlns:a16="http://schemas.microsoft.com/office/drawing/2014/main" val="3965829882"/>
                    </a:ext>
                  </a:extLst>
                </a:gridCol>
                <a:gridCol w="449660">
                  <a:extLst>
                    <a:ext uri="{9D8B030D-6E8A-4147-A177-3AD203B41FA5}">
                      <a16:colId xmlns:a16="http://schemas.microsoft.com/office/drawing/2014/main" val="1127354444"/>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92529966"/>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1.396.332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1.382.869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38016266"/>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663.706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4830434"/>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81500818"/>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51629766"/>
                  </a:ext>
                </a:extLst>
              </a:tr>
              <a:tr h="0">
                <a:tc>
                  <a:txBody>
                    <a:bodyPr/>
                    <a:lstStyle/>
                    <a:p>
                      <a:pPr>
                        <a:lnSpc>
                          <a:spcPct val="107000"/>
                        </a:lnSpc>
                        <a:spcAft>
                          <a:spcPts val="0"/>
                        </a:spcAft>
                      </a:pPr>
                      <a:r>
                        <a:rPr lang="es-CL" sz="9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i="0" dirty="0">
                          <a:effectLst/>
                        </a:rPr>
                        <a:t>2.093.332</a:t>
                      </a:r>
                      <a:endParaRPr lang="en-US" sz="11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2.046.575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97,77</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678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i="0" dirty="0">
                          <a:effectLst/>
                        </a:rPr>
                        <a:t>7</a:t>
                      </a:r>
                      <a:endParaRPr lang="en-US" sz="11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1.173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4654991"/>
                  </a:ext>
                </a:extLst>
              </a:tr>
            </a:tbl>
          </a:graphicData>
        </a:graphic>
      </p:graphicFrame>
      <p:graphicFrame>
        <p:nvGraphicFramePr>
          <p:cNvPr id="9" name="Tabla 8"/>
          <p:cNvGraphicFramePr>
            <a:graphicFrameLocks noGrp="1"/>
          </p:cNvGraphicFramePr>
          <p:nvPr/>
        </p:nvGraphicFramePr>
        <p:xfrm>
          <a:off x="1030252" y="4446492"/>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2686259403"/>
                    </a:ext>
                  </a:extLst>
                </a:gridCol>
                <a:gridCol w="769148">
                  <a:extLst>
                    <a:ext uri="{9D8B030D-6E8A-4147-A177-3AD203B41FA5}">
                      <a16:colId xmlns:a16="http://schemas.microsoft.com/office/drawing/2014/main" val="2519337909"/>
                    </a:ext>
                  </a:extLst>
                </a:gridCol>
                <a:gridCol w="576861">
                  <a:extLst>
                    <a:ext uri="{9D8B030D-6E8A-4147-A177-3AD203B41FA5}">
                      <a16:colId xmlns:a16="http://schemas.microsoft.com/office/drawing/2014/main" val="3022392567"/>
                    </a:ext>
                  </a:extLst>
                </a:gridCol>
                <a:gridCol w="527361">
                  <a:extLst>
                    <a:ext uri="{9D8B030D-6E8A-4147-A177-3AD203B41FA5}">
                      <a16:colId xmlns:a16="http://schemas.microsoft.com/office/drawing/2014/main" val="3147666735"/>
                    </a:ext>
                  </a:extLst>
                </a:gridCol>
                <a:gridCol w="426458">
                  <a:extLst>
                    <a:ext uri="{9D8B030D-6E8A-4147-A177-3AD203B41FA5}">
                      <a16:colId xmlns:a16="http://schemas.microsoft.com/office/drawing/2014/main" val="2627936768"/>
                    </a:ext>
                  </a:extLst>
                </a:gridCol>
                <a:gridCol w="425824">
                  <a:extLst>
                    <a:ext uri="{9D8B030D-6E8A-4147-A177-3AD203B41FA5}">
                      <a16:colId xmlns:a16="http://schemas.microsoft.com/office/drawing/2014/main" val="3019273607"/>
                    </a:ext>
                  </a:extLst>
                </a:gridCol>
                <a:gridCol w="454381">
                  <a:extLst>
                    <a:ext uri="{9D8B030D-6E8A-4147-A177-3AD203B41FA5}">
                      <a16:colId xmlns:a16="http://schemas.microsoft.com/office/drawing/2014/main" val="3634462178"/>
                    </a:ext>
                  </a:extLst>
                </a:gridCol>
                <a:gridCol w="506419">
                  <a:extLst>
                    <a:ext uri="{9D8B030D-6E8A-4147-A177-3AD203B41FA5}">
                      <a16:colId xmlns:a16="http://schemas.microsoft.com/office/drawing/2014/main" val="1876246096"/>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0234632"/>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187.557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7108179"/>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72.417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72.417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1354120"/>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358.173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352.243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7359939"/>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1609226"/>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48971205"/>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5663109"/>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25023560"/>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50334737"/>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8884638"/>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25.184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6205042"/>
                  </a:ext>
                </a:extLst>
              </a:tr>
              <a:tr h="0">
                <a:tc>
                  <a:txBody>
                    <a:bodyPr/>
                    <a:lstStyle/>
                    <a:p>
                      <a:pP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790.857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766.997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96,98%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463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558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1.029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08044030"/>
                  </a:ext>
                </a:extLst>
              </a:tr>
            </a:tbl>
          </a:graphicData>
        </a:graphic>
      </p:graphicFrame>
      <p:graphicFrame>
        <p:nvGraphicFramePr>
          <p:cNvPr id="10" name="Gráfico 9"/>
          <p:cNvGraphicFramePr/>
          <p:nvPr/>
        </p:nvGraphicFramePr>
        <p:xfrm>
          <a:off x="7306962" y="1556792"/>
          <a:ext cx="1782588" cy="1275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7306963" y="3368761"/>
          <a:ext cx="1782588" cy="1279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nvGraphicFramePr>
        <p:xfrm>
          <a:off x="7306963" y="4826892"/>
          <a:ext cx="1782588" cy="127254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4" name="CuadroTexto 13"/>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42948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2995636" y="627458"/>
            <a:ext cx="1638986" cy="4742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Magallanes </a:t>
            </a:r>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p:txBody>
      </p:sp>
      <p:pic>
        <p:nvPicPr>
          <p:cNvPr id="3" name="Imagen 2"/>
          <p:cNvPicPr>
            <a:picLocks noChangeAspect="1"/>
          </p:cNvPicPr>
          <p:nvPr/>
        </p:nvPicPr>
        <p:blipFill>
          <a:blip r:embed="rId2"/>
          <a:stretch>
            <a:fillRect/>
          </a:stretch>
        </p:blipFill>
        <p:spPr>
          <a:xfrm>
            <a:off x="7092280" y="188640"/>
            <a:ext cx="1896020" cy="2255716"/>
          </a:xfrm>
          <a:prstGeom prst="rect">
            <a:avLst/>
          </a:prstGeom>
        </p:spPr>
      </p:pic>
      <p:graphicFrame>
        <p:nvGraphicFramePr>
          <p:cNvPr id="7" name="Tabla 6"/>
          <p:cNvGraphicFramePr>
            <a:graphicFrameLocks noGrp="1"/>
          </p:cNvGraphicFramePr>
          <p:nvPr/>
        </p:nvGraphicFramePr>
        <p:xfrm>
          <a:off x="323528" y="1249774"/>
          <a:ext cx="5173728" cy="1660322"/>
        </p:xfrm>
        <a:graphic>
          <a:graphicData uri="http://schemas.openxmlformats.org/drawingml/2006/table">
            <a:tbl>
              <a:tblPr firstRow="1" bandRow="1">
                <a:tableStyleId>{5C22544A-7EE6-4342-B048-85BDC9FD1C3A}</a:tableStyleId>
              </a:tblPr>
              <a:tblGrid>
                <a:gridCol w="3734898">
                  <a:extLst>
                    <a:ext uri="{9D8B030D-6E8A-4147-A177-3AD203B41FA5}">
                      <a16:colId xmlns:a16="http://schemas.microsoft.com/office/drawing/2014/main" val="20000"/>
                    </a:ext>
                  </a:extLst>
                </a:gridCol>
                <a:gridCol w="829326">
                  <a:extLst>
                    <a:ext uri="{9D8B030D-6E8A-4147-A177-3AD203B41FA5}">
                      <a16:colId xmlns:a16="http://schemas.microsoft.com/office/drawing/2014/main" val="20001"/>
                    </a:ext>
                  </a:extLst>
                </a:gridCol>
                <a:gridCol w="609504">
                  <a:extLst>
                    <a:ext uri="{9D8B030D-6E8A-4147-A177-3AD203B41FA5}">
                      <a16:colId xmlns:a16="http://schemas.microsoft.com/office/drawing/2014/main" val="20002"/>
                    </a:ext>
                  </a:extLst>
                </a:gridCol>
              </a:tblGrid>
              <a:tr h="318591">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56468">
                <a:tc>
                  <a:txBody>
                    <a:bodyPr/>
                    <a:lstStyle/>
                    <a:p>
                      <a:r>
                        <a:rPr lang="es-CL" sz="1100" dirty="0"/>
                        <a:t>Número de usuarias/os total (incluidos Emergencia) </a:t>
                      </a:r>
                    </a:p>
                  </a:txBody>
                  <a:tcPr/>
                </a:tc>
                <a:tc>
                  <a:txBody>
                    <a:bodyPr/>
                    <a:lstStyle/>
                    <a:p>
                      <a:pPr algn="ctr" fontAlgn="ctr"/>
                      <a:r>
                        <a:rPr lang="en-US" sz="1100" b="0" i="0" u="none" strike="noStrike">
                          <a:solidFill>
                            <a:srgbClr val="000000"/>
                          </a:solidFill>
                          <a:effectLst/>
                          <a:latin typeface="Calibri" panose="020F0502020204030204" pitchFamily="34" charset="0"/>
                        </a:rPr>
                        <a:t>442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305411">
                <a:tc>
                  <a:txBody>
                    <a:bodyPr/>
                    <a:lstStyle/>
                    <a:p>
                      <a:r>
                        <a:rPr lang="es-CL" sz="1100" dirty="0"/>
                        <a:t>Número de usuarias/os pertenecientes a pueblos originarios </a:t>
                      </a:r>
                    </a:p>
                  </a:txBody>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10002"/>
                  </a:ext>
                </a:extLst>
              </a:tr>
              <a:tr h="258070">
                <a:tc>
                  <a:txBody>
                    <a:bodyPr/>
                    <a:lstStyle/>
                    <a:p>
                      <a:r>
                        <a:rPr lang="es-CL" sz="1100" dirty="0"/>
                        <a:t>Número total de usuarias</a:t>
                      </a:r>
                    </a:p>
                  </a:txBody>
                  <a:tcPr/>
                </a:tc>
                <a:tc>
                  <a:txBody>
                    <a:bodyPr/>
                    <a:lstStyle/>
                    <a:p>
                      <a:pPr algn="ctr" fontAlgn="ctr"/>
                      <a:r>
                        <a:rPr lang="en-US" sz="1100" b="0" i="0" u="none" strike="noStrike">
                          <a:solidFill>
                            <a:srgbClr val="000000"/>
                          </a:solidFill>
                          <a:effectLst/>
                          <a:latin typeface="Calibri" panose="020F0502020204030204" pitchFamily="34" charset="0"/>
                        </a:rPr>
                        <a:t>233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10003"/>
                  </a:ext>
                </a:extLst>
              </a:tr>
              <a:tr h="256468">
                <a:tc>
                  <a:txBody>
                    <a:bodyPr/>
                    <a:lstStyle/>
                    <a:p>
                      <a:r>
                        <a:rPr lang="es-CL" sz="1100" dirty="0"/>
                        <a:t>Número</a:t>
                      </a:r>
                      <a:r>
                        <a:rPr lang="es-CL" sz="1100" baseline="0" dirty="0"/>
                        <a:t> total de usuarias/os jóvenes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0004"/>
                  </a:ext>
                </a:extLst>
              </a:tr>
              <a:tr h="256468">
                <a:tc>
                  <a:txBody>
                    <a:bodyPr/>
                    <a:lstStyle/>
                    <a:p>
                      <a:r>
                        <a:rPr lang="es-CL" sz="1100" dirty="0"/>
                        <a:t>Promedio de edad</a:t>
                      </a:r>
                    </a:p>
                  </a:txBody>
                  <a:tcPr/>
                </a:tc>
                <a:tc gridSpan="2">
                  <a:txBody>
                    <a:bodyPr/>
                    <a:lstStyle/>
                    <a:p>
                      <a:pPr algn="ctr"/>
                      <a:r>
                        <a:rPr lang="es-CL" sz="1100" dirty="0"/>
                        <a:t>59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nvGraphicFramePr>
        <p:xfrm>
          <a:off x="323528" y="3111895"/>
          <a:ext cx="5173728" cy="1920318"/>
        </p:xfrm>
        <a:graphic>
          <a:graphicData uri="http://schemas.openxmlformats.org/drawingml/2006/table">
            <a:tbl>
              <a:tblPr firstRow="1" bandRow="1">
                <a:tableStyleId>{5C22544A-7EE6-4342-B048-85BDC9FD1C3A}</a:tableStyleId>
              </a:tblPr>
              <a:tblGrid>
                <a:gridCol w="2294849">
                  <a:extLst>
                    <a:ext uri="{9D8B030D-6E8A-4147-A177-3AD203B41FA5}">
                      <a16:colId xmlns:a16="http://schemas.microsoft.com/office/drawing/2014/main" val="20000"/>
                    </a:ext>
                  </a:extLst>
                </a:gridCol>
                <a:gridCol w="1520106">
                  <a:extLst>
                    <a:ext uri="{9D8B030D-6E8A-4147-A177-3AD203B41FA5}">
                      <a16:colId xmlns:a16="http://schemas.microsoft.com/office/drawing/2014/main" val="20001"/>
                    </a:ext>
                  </a:extLst>
                </a:gridCol>
                <a:gridCol w="1358773">
                  <a:extLst>
                    <a:ext uri="{9D8B030D-6E8A-4147-A177-3AD203B41FA5}">
                      <a16:colId xmlns:a16="http://schemas.microsoft.com/office/drawing/2014/main" val="20002"/>
                    </a:ext>
                  </a:extLst>
                </a:gridCol>
              </a:tblGrid>
              <a:tr h="309246">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66923">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453.619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453.619</a:t>
                      </a:r>
                    </a:p>
                  </a:txBody>
                  <a:tcPr marL="9525" marR="9525" marT="9525" marB="0" anchor="ctr"/>
                </a:tc>
                <a:extLst>
                  <a:ext uri="{0D108BD9-81ED-4DB2-BD59-A6C34878D82A}">
                    <a16:rowId xmlns:a16="http://schemas.microsoft.com/office/drawing/2014/main" val="10001"/>
                  </a:ext>
                </a:extLst>
              </a:tr>
              <a:tr h="240381">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345.465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345.364</a:t>
                      </a:r>
                    </a:p>
                  </a:txBody>
                  <a:tcPr marL="9525" marR="9525" marT="9525" marB="0" anchor="ctr"/>
                </a:tc>
                <a:extLst>
                  <a:ext uri="{0D108BD9-81ED-4DB2-BD59-A6C34878D82A}">
                    <a16:rowId xmlns:a16="http://schemas.microsoft.com/office/drawing/2014/main" val="10002"/>
                  </a:ext>
                </a:extLst>
              </a:tr>
              <a:tr h="288598">
                <a:tc>
                  <a:txBody>
                    <a:bodyPr/>
                    <a:lstStyle/>
                    <a:p>
                      <a:r>
                        <a:rPr lang="es-CL" sz="1100" dirty="0"/>
                        <a:t>33 Transferencia de capital</a:t>
                      </a:r>
                    </a:p>
                  </a:txBody>
                  <a:tcPr/>
                </a:tc>
                <a:tc>
                  <a:txBody>
                    <a:bodyPr/>
                    <a:lstStyle/>
                    <a:p>
                      <a:pPr algn="ctr" fontAlgn="ctr"/>
                      <a:r>
                        <a:rPr lang="en-US" sz="1100" b="0" i="0" u="none" strike="noStrike">
                          <a:solidFill>
                            <a:srgbClr val="000000"/>
                          </a:solidFill>
                          <a:effectLst/>
                          <a:latin typeface="Calibri" panose="020F0502020204030204" pitchFamily="34" charset="0"/>
                        </a:rPr>
                        <a:t>335.042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328.542</a:t>
                      </a:r>
                    </a:p>
                  </a:txBody>
                  <a:tcPr marL="9525" marR="9525" marT="9525" marB="0" anchor="ctr"/>
                </a:tc>
                <a:extLst>
                  <a:ext uri="{0D108BD9-81ED-4DB2-BD59-A6C34878D82A}">
                    <a16:rowId xmlns:a16="http://schemas.microsoft.com/office/drawing/2014/main" val="10003"/>
                  </a:ext>
                </a:extLst>
              </a:tr>
              <a:tr h="268695">
                <a:tc>
                  <a:txBody>
                    <a:bodyPr/>
                    <a:lstStyle/>
                    <a:p>
                      <a:r>
                        <a:rPr lang="es-CL" sz="1100" b="1" dirty="0"/>
                        <a:t>Subtotal Productos Estratégicos</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1.134.126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1.127.525</a:t>
                      </a:r>
                    </a:p>
                  </a:txBody>
                  <a:tcPr marL="9525" marR="9525" marT="9525" marB="0" anchor="ctr"/>
                </a:tc>
                <a:extLst>
                  <a:ext uri="{0D108BD9-81ED-4DB2-BD59-A6C34878D82A}">
                    <a16:rowId xmlns:a16="http://schemas.microsoft.com/office/drawing/2014/main" val="10004"/>
                  </a:ext>
                </a:extLst>
              </a:tr>
              <a:tr h="268696">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1.030.106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1.029.491</a:t>
                      </a:r>
                    </a:p>
                  </a:txBody>
                  <a:tcPr marL="9525" marR="9525" marT="9525" marB="0" anchor="ctr"/>
                </a:tc>
                <a:extLst>
                  <a:ext uri="{0D108BD9-81ED-4DB2-BD59-A6C34878D82A}">
                    <a16:rowId xmlns:a16="http://schemas.microsoft.com/office/drawing/2014/main" val="10005"/>
                  </a:ext>
                </a:extLst>
              </a:tr>
              <a:tr h="258743">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2.164.232</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2.157.015</a:t>
                      </a:r>
                    </a:p>
                  </a:txBody>
                  <a:tcPr marL="9525" marR="9525" marT="9525" marB="0" anchor="ctr"/>
                </a:tc>
                <a:extLst>
                  <a:ext uri="{0D108BD9-81ED-4DB2-BD59-A6C34878D82A}">
                    <a16:rowId xmlns:a16="http://schemas.microsoft.com/office/drawing/2014/main" val="10006"/>
                  </a:ext>
                </a:extLst>
              </a:tr>
            </a:tbl>
          </a:graphicData>
        </a:graphic>
      </p:graphicFrame>
      <p:pic>
        <p:nvPicPr>
          <p:cNvPr id="10" name="Picture 3"/>
          <p:cNvPicPr>
            <a:picLocks noChangeAspect="1" noChangeArrowheads="1"/>
          </p:cNvPicPr>
          <p:nvPr/>
        </p:nvPicPr>
        <p:blipFill>
          <a:blip r:embed="rId3" cstate="print"/>
          <a:srcRect/>
          <a:stretch>
            <a:fillRect/>
          </a:stretch>
        </p:blipFill>
        <p:spPr bwMode="auto">
          <a:xfrm>
            <a:off x="5937708" y="486207"/>
            <a:ext cx="1111788" cy="626780"/>
          </a:xfrm>
          <a:prstGeom prst="rect">
            <a:avLst/>
          </a:prstGeom>
          <a:noFill/>
          <a:ln w="9525">
            <a:noFill/>
            <a:miter lim="800000"/>
            <a:headEnd/>
            <a:tailEnd/>
          </a:ln>
        </p:spPr>
      </p:pic>
      <p:graphicFrame>
        <p:nvGraphicFramePr>
          <p:cNvPr id="11" name="Tabla 10"/>
          <p:cNvGraphicFramePr>
            <a:graphicFrameLocks noGrp="1"/>
          </p:cNvGraphicFramePr>
          <p:nvPr/>
        </p:nvGraphicFramePr>
        <p:xfrm>
          <a:off x="323528" y="5334376"/>
          <a:ext cx="5173728" cy="865779"/>
        </p:xfrm>
        <a:graphic>
          <a:graphicData uri="http://schemas.openxmlformats.org/drawingml/2006/table">
            <a:tbl>
              <a:tblPr/>
              <a:tblGrid>
                <a:gridCol w="792088">
                  <a:extLst>
                    <a:ext uri="{9D8B030D-6E8A-4147-A177-3AD203B41FA5}">
                      <a16:colId xmlns:a16="http://schemas.microsoft.com/office/drawing/2014/main" val="20000"/>
                    </a:ext>
                  </a:extLst>
                </a:gridCol>
                <a:gridCol w="4381640">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Lechuga, Papas, Lechuga Invernadero, Ovinos, Avena Forrajera, Bovinos, Gallinas, Acelga, Frutilla, Alfalfa, Cilantro, Zanahoria, Mejoradas, Pepino ensalada, Avena/Ballica, Animal, Cilantro Invernadero, Ballica/Trébol, Leña, Ornamentales, Artificiales, Alstroemerias, Arveja, Acelga Invernadero, Pradera natural; estos representan el 94% de los recursos monetarios entregados y el 96%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3" name="Gráfico 12"/>
          <p:cNvGraphicFramePr>
            <a:graphicFrameLocks/>
          </p:cNvGraphicFramePr>
          <p:nvPr/>
        </p:nvGraphicFramePr>
        <p:xfrm>
          <a:off x="6516216" y="4829854"/>
          <a:ext cx="1987374" cy="1370301"/>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p:cNvSpPr txBox="1"/>
          <p:nvPr/>
        </p:nvSpPr>
        <p:spPr>
          <a:xfrm>
            <a:off x="323528" y="655291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2022.</a:t>
            </a:r>
          </a:p>
        </p:txBody>
      </p:sp>
      <p:sp>
        <p:nvSpPr>
          <p:cNvPr id="12" name="Título 2"/>
          <p:cNvSpPr>
            <a:spLocks noGrp="1"/>
          </p:cNvSpPr>
          <p:nvPr>
            <p:ph type="title"/>
          </p:nvPr>
        </p:nvSpPr>
        <p:spPr>
          <a:xfrm>
            <a:off x="2267744" y="28615"/>
            <a:ext cx="2952328" cy="915184"/>
          </a:xfrm>
        </p:spPr>
        <p:txBody>
          <a:bodyPr>
            <a:normAutofit/>
          </a:bodyPr>
          <a:lstStyle/>
          <a:p>
            <a:pPr>
              <a:spcBef>
                <a:spcPct val="20000"/>
              </a:spcBef>
            </a:pPr>
            <a:r>
              <a:rPr lang="es-CL" sz="2800" dirty="0">
                <a:solidFill>
                  <a:srgbClr val="333333"/>
                </a:solidFill>
                <a:latin typeface="+mn-lt"/>
                <a:ea typeface="+mn-ea"/>
                <a:cs typeface="+mn-cs"/>
              </a:rPr>
              <a:t>INDAP en regiones  </a:t>
            </a:r>
          </a:p>
        </p:txBody>
      </p:sp>
      <p:sp>
        <p:nvSpPr>
          <p:cNvPr id="16" name="CuadroTexto 15"/>
          <p:cNvSpPr txBox="1"/>
          <p:nvPr/>
        </p:nvSpPr>
        <p:spPr>
          <a:xfrm>
            <a:off x="6574469" y="4419963"/>
            <a:ext cx="1726850" cy="276999"/>
          </a:xfrm>
          <a:prstGeom prst="rect">
            <a:avLst/>
          </a:prstGeom>
          <a:noFill/>
        </p:spPr>
        <p:txBody>
          <a:bodyPr wrap="square" rtlCol="0">
            <a:spAutoFit/>
          </a:bodyPr>
          <a:lstStyle/>
          <a:p>
            <a:r>
              <a:rPr lang="es-CL" sz="1200" b="1" dirty="0"/>
              <a:t>Atención de Usuarias/os</a:t>
            </a:r>
          </a:p>
        </p:txBody>
      </p:sp>
      <p:graphicFrame>
        <p:nvGraphicFramePr>
          <p:cNvPr id="17" name="Tabla 16"/>
          <p:cNvGraphicFramePr>
            <a:graphicFrameLocks noGrp="1"/>
          </p:cNvGraphicFramePr>
          <p:nvPr>
            <p:extLst>
              <p:ext uri="{D42A27DB-BD31-4B8C-83A1-F6EECF244321}">
                <p14:modId xmlns:p14="http://schemas.microsoft.com/office/powerpoint/2010/main" val="1424585656"/>
              </p:ext>
            </p:extLst>
          </p:nvPr>
        </p:nvGraphicFramePr>
        <p:xfrm>
          <a:off x="6166530" y="2853370"/>
          <a:ext cx="2725950" cy="708660"/>
        </p:xfrm>
        <a:graphic>
          <a:graphicData uri="http://schemas.openxmlformats.org/drawingml/2006/table">
            <a:tbl>
              <a:tblPr>
                <a:tableStyleId>{16D9F66E-5EB9-4882-86FB-DCBF35E3C3E4}</a:tableStyleId>
              </a:tblPr>
              <a:tblGrid>
                <a:gridCol w="1334544">
                  <a:extLst>
                    <a:ext uri="{9D8B030D-6E8A-4147-A177-3AD203B41FA5}">
                      <a16:colId xmlns:a16="http://schemas.microsoft.com/office/drawing/2014/main" val="20000"/>
                    </a:ext>
                  </a:extLst>
                </a:gridCol>
                <a:gridCol w="1391406">
                  <a:extLst>
                    <a:ext uri="{9D8B030D-6E8A-4147-A177-3AD203B41FA5}">
                      <a16:colId xmlns:a16="http://schemas.microsoft.com/office/drawing/2014/main" val="20001"/>
                    </a:ext>
                  </a:extLst>
                </a:gridCol>
              </a:tblGrid>
              <a:tr h="166886">
                <a:tc>
                  <a:txBody>
                    <a:bodyPr/>
                    <a:lstStyle/>
                    <a:p>
                      <a:pPr algn="l" fontAlgn="b"/>
                      <a:r>
                        <a:rPr lang="es-CL" sz="1100" b="1" u="none" strike="noStrike" dirty="0">
                          <a:effectLst/>
                        </a:rPr>
                        <a:t>Región </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s-CL" sz="1100" b="1" u="none" strike="noStrike" dirty="0">
                          <a:effectLst/>
                        </a:rPr>
                        <a:t>Áreas</a:t>
                      </a:r>
                      <a:endParaRPr lang="es-CL" sz="1100" b="1" i="0" u="none" strike="noStrike" dirty="0">
                        <a:solidFill>
                          <a:srgbClr val="FFFFFF"/>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133737">
                <a:tc rowSpan="3">
                  <a:txBody>
                    <a:bodyPr/>
                    <a:lstStyle/>
                    <a:p>
                      <a:pPr algn="l" fontAlgn="ctr"/>
                      <a:r>
                        <a:rPr lang="es-ES" sz="1100" b="0" i="0" u="none" strike="noStrike" dirty="0">
                          <a:solidFill>
                            <a:srgbClr val="000000"/>
                          </a:solidFill>
                          <a:effectLst/>
                          <a:latin typeface="Calibri" panose="020F0502020204030204" pitchFamily="34" charset="0"/>
                        </a:rPr>
                        <a:t>Magallanes</a:t>
                      </a: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Puerto</a:t>
                      </a:r>
                      <a:r>
                        <a:rPr lang="es-ES" sz="1100" b="0" i="0" u="none" strike="noStrike" baseline="0" dirty="0">
                          <a:solidFill>
                            <a:srgbClr val="000000"/>
                          </a:solidFill>
                          <a:effectLst/>
                          <a:latin typeface="Calibri" panose="020F0502020204030204" pitchFamily="34" charset="0"/>
                        </a:rPr>
                        <a:t> Natales</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Puerto Porvenir</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72596">
                <a:tc vMerge="1">
                  <a:txBody>
                    <a:bodyPr/>
                    <a:lstStyle/>
                    <a:p>
                      <a:pPr algn="l" fontAlgn="ctr"/>
                      <a:endParaRPr lang="es-C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Punta Arenas</a:t>
                      </a:r>
                      <a:endParaRPr lang="es-C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grpSp>
        <p:nvGrpSpPr>
          <p:cNvPr id="14" name="Grupo 13"/>
          <p:cNvGrpSpPr/>
          <p:nvPr/>
        </p:nvGrpSpPr>
        <p:grpSpPr>
          <a:xfrm>
            <a:off x="109303" y="188640"/>
            <a:ext cx="8926945" cy="6383790"/>
            <a:chOff x="109303" y="776216"/>
            <a:chExt cx="8926945" cy="5087725"/>
          </a:xfrm>
        </p:grpSpPr>
        <p:pic>
          <p:nvPicPr>
            <p:cNvPr id="18"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9"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20"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8656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3779912" y="291856"/>
            <a:ext cx="1944216" cy="547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t>Magallanes </a:t>
            </a:r>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a:p>
            <a:pPr marL="0" indent="0">
              <a:buFont typeface="Arial" panose="020B0604020202020204" pitchFamily="34" charset="0"/>
              <a:buNone/>
            </a:pPr>
            <a:endParaRPr lang="es-CL" sz="2000" b="1" dirty="0"/>
          </a:p>
        </p:txBody>
      </p:sp>
      <p:graphicFrame>
        <p:nvGraphicFramePr>
          <p:cNvPr id="5" name="Tabla 4"/>
          <p:cNvGraphicFramePr>
            <a:graphicFrameLocks noGrp="1"/>
          </p:cNvGraphicFramePr>
          <p:nvPr/>
        </p:nvGraphicFramePr>
        <p:xfrm>
          <a:off x="1043608" y="980728"/>
          <a:ext cx="6210301" cy="2233873"/>
        </p:xfrm>
        <a:graphic>
          <a:graphicData uri="http://schemas.openxmlformats.org/drawingml/2006/table">
            <a:tbl>
              <a:tblPr firstRow="1" firstCol="1" bandRow="1">
                <a:tableStyleId>{5C22544A-7EE6-4342-B048-85BDC9FD1C3A}</a:tableStyleId>
              </a:tblPr>
              <a:tblGrid>
                <a:gridCol w="2533391">
                  <a:extLst>
                    <a:ext uri="{9D8B030D-6E8A-4147-A177-3AD203B41FA5}">
                      <a16:colId xmlns:a16="http://schemas.microsoft.com/office/drawing/2014/main" val="3542769076"/>
                    </a:ext>
                  </a:extLst>
                </a:gridCol>
                <a:gridCol w="706683">
                  <a:extLst>
                    <a:ext uri="{9D8B030D-6E8A-4147-A177-3AD203B41FA5}">
                      <a16:colId xmlns:a16="http://schemas.microsoft.com/office/drawing/2014/main" val="3191340464"/>
                    </a:ext>
                  </a:extLst>
                </a:gridCol>
                <a:gridCol w="630491">
                  <a:extLst>
                    <a:ext uri="{9D8B030D-6E8A-4147-A177-3AD203B41FA5}">
                      <a16:colId xmlns:a16="http://schemas.microsoft.com/office/drawing/2014/main" val="1387584997"/>
                    </a:ext>
                  </a:extLst>
                </a:gridCol>
                <a:gridCol w="539695">
                  <a:extLst>
                    <a:ext uri="{9D8B030D-6E8A-4147-A177-3AD203B41FA5}">
                      <a16:colId xmlns:a16="http://schemas.microsoft.com/office/drawing/2014/main" val="2880340619"/>
                    </a:ext>
                  </a:extLst>
                </a:gridCol>
                <a:gridCol w="450169">
                  <a:extLst>
                    <a:ext uri="{9D8B030D-6E8A-4147-A177-3AD203B41FA5}">
                      <a16:colId xmlns:a16="http://schemas.microsoft.com/office/drawing/2014/main" val="911417948"/>
                    </a:ext>
                  </a:extLst>
                </a:gridCol>
                <a:gridCol w="450169">
                  <a:extLst>
                    <a:ext uri="{9D8B030D-6E8A-4147-A177-3AD203B41FA5}">
                      <a16:colId xmlns:a16="http://schemas.microsoft.com/office/drawing/2014/main" val="1541602681"/>
                    </a:ext>
                  </a:extLst>
                </a:gridCol>
                <a:gridCol w="449534">
                  <a:extLst>
                    <a:ext uri="{9D8B030D-6E8A-4147-A177-3AD203B41FA5}">
                      <a16:colId xmlns:a16="http://schemas.microsoft.com/office/drawing/2014/main" val="709737659"/>
                    </a:ext>
                  </a:extLst>
                </a:gridCol>
                <a:gridCol w="450169">
                  <a:extLst>
                    <a:ext uri="{9D8B030D-6E8A-4147-A177-3AD203B41FA5}">
                      <a16:colId xmlns:a16="http://schemas.microsoft.com/office/drawing/2014/main" val="671224223"/>
                    </a:ext>
                  </a:extLst>
                </a:gridCol>
              </a:tblGrid>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4450" marR="44450" marT="0" marB="0" anchor="b"/>
                </a:tc>
                <a:tc gridSpan="7">
                  <a:txBody>
                    <a:bodyPr/>
                    <a:lstStyle/>
                    <a:p>
                      <a:pPr algn="ctr">
                        <a:lnSpc>
                          <a:spcPct val="107000"/>
                        </a:lnSpc>
                        <a:spcAft>
                          <a:spcPts val="0"/>
                        </a:spcAft>
                      </a:pPr>
                      <a:r>
                        <a:rPr lang="es-CL" sz="900">
                          <a:effectLst/>
                        </a:rPr>
                        <a:t>Diciembre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1177910"/>
                  </a:ext>
                </a:extLst>
              </a:tr>
              <a:tr h="0">
                <a:tc>
                  <a:txBody>
                    <a:bodyPr/>
                    <a:lstStyle/>
                    <a:p>
                      <a:pPr algn="ctr">
                        <a:lnSpc>
                          <a:spcPct val="107000"/>
                        </a:lnSpc>
                        <a:spcAft>
                          <a:spcPts val="0"/>
                        </a:spcAft>
                      </a:pPr>
                      <a:r>
                        <a:rPr lang="es-CL" sz="1000" b="1" dirty="0">
                          <a:effectLst/>
                        </a:rPr>
                        <a:t>Subtitulo / 24 - Transferencias Corrientes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b="1" dirty="0" err="1">
                          <a:solidFill>
                            <a:schemeClr val="bg1"/>
                          </a:solidFill>
                          <a:effectLst/>
                        </a:rPr>
                        <a:t>Ppto</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Ejec</a:t>
                      </a:r>
                      <a:r>
                        <a:rPr lang="es-CL" sz="900" b="1" dirty="0">
                          <a:solidFill>
                            <a:schemeClr val="bg1"/>
                          </a:solidFill>
                          <a:effectLst/>
                        </a:rPr>
                        <a:t>. M$</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Avance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Masc</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Fem</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err="1">
                          <a:solidFill>
                            <a:schemeClr val="bg1"/>
                          </a:solidFill>
                          <a:effectLst/>
                        </a:rPr>
                        <a:t>Pers</a:t>
                      </a:r>
                      <a:r>
                        <a:rPr lang="es-CL" sz="900" b="1" dirty="0">
                          <a:solidFill>
                            <a:schemeClr val="bg1"/>
                          </a:solidFill>
                          <a:effectLst/>
                        </a:rPr>
                        <a:t>. </a:t>
                      </a:r>
                      <a:r>
                        <a:rPr lang="es-CL" sz="900" b="1" dirty="0" err="1">
                          <a:solidFill>
                            <a:schemeClr val="bg1"/>
                          </a:solidFill>
                          <a:effectLst/>
                        </a:rPr>
                        <a:t>Jurid</a:t>
                      </a:r>
                      <a:r>
                        <a:rPr lang="es-CL" sz="900" b="1" dirty="0">
                          <a:solidFill>
                            <a:schemeClr val="bg1"/>
                          </a:solidFill>
                          <a:effectLst/>
                        </a:rPr>
                        <a: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900" b="1" dirty="0">
                          <a:solidFill>
                            <a:schemeClr val="bg1"/>
                          </a:solidFill>
                          <a:effectLst/>
                        </a:rPr>
                        <a:t>Total</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val="892990087"/>
                  </a:ext>
                </a:extLst>
              </a:tr>
              <a:tr h="0">
                <a:tc>
                  <a:txBody>
                    <a:bodyPr/>
                    <a:lstStyle/>
                    <a:p>
                      <a:pPr>
                        <a:lnSpc>
                          <a:spcPct val="107000"/>
                        </a:lnSpc>
                        <a:spcAft>
                          <a:spcPts val="0"/>
                        </a:spcAft>
                      </a:pPr>
                      <a:r>
                        <a:rPr lang="es-CL" sz="900" b="0">
                          <a:effectLst/>
                        </a:rPr>
                        <a:t>24.01.386 - Seguro Agrícola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73474684"/>
                  </a:ext>
                </a:extLst>
              </a:tr>
              <a:tr h="0">
                <a:tc>
                  <a:txBody>
                    <a:bodyPr/>
                    <a:lstStyle/>
                    <a:p>
                      <a:pPr>
                        <a:lnSpc>
                          <a:spcPct val="107000"/>
                        </a:lnSpc>
                        <a:spcAft>
                          <a:spcPts val="0"/>
                        </a:spcAft>
                      </a:pPr>
                      <a:r>
                        <a:rPr lang="es-CL" sz="900" b="0">
                          <a:effectLst/>
                        </a:rPr>
                        <a:t>24.01.389 - Sistema de Incentivos Ley Nº 20,412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163.179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163.179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34873952"/>
                  </a:ext>
                </a:extLst>
              </a:tr>
              <a:tr h="0">
                <a:tc>
                  <a:txBody>
                    <a:bodyPr/>
                    <a:lstStyle/>
                    <a:p>
                      <a:pPr>
                        <a:lnSpc>
                          <a:spcPct val="107000"/>
                        </a:lnSpc>
                        <a:spcAft>
                          <a:spcPts val="0"/>
                        </a:spcAft>
                      </a:pPr>
                      <a:r>
                        <a:rPr lang="es-CL" sz="900" b="0">
                          <a:effectLst/>
                        </a:rPr>
                        <a:t>24.01.404 - Emergencias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34.453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34.453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96110853"/>
                  </a:ext>
                </a:extLst>
              </a:tr>
              <a:tr h="0">
                <a:tc>
                  <a:txBody>
                    <a:bodyPr/>
                    <a:lstStyle/>
                    <a:p>
                      <a:pPr>
                        <a:lnSpc>
                          <a:spcPct val="107000"/>
                        </a:lnSpc>
                        <a:spcAft>
                          <a:spcPts val="0"/>
                        </a:spcAft>
                      </a:pPr>
                      <a:r>
                        <a:rPr lang="es-CL" sz="900" b="0">
                          <a:effectLst/>
                        </a:rPr>
                        <a:t>24.01.407 - Desarrollo Capacidades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18367444"/>
                  </a:ext>
                </a:extLst>
              </a:tr>
              <a:tr h="0">
                <a:tc>
                  <a:txBody>
                    <a:bodyPr/>
                    <a:lstStyle/>
                    <a:p>
                      <a:pPr>
                        <a:lnSpc>
                          <a:spcPct val="107000"/>
                        </a:lnSpc>
                        <a:spcAft>
                          <a:spcPts val="0"/>
                        </a:spcAft>
                      </a:pPr>
                      <a:r>
                        <a:rPr lang="es-CL" sz="900" b="0">
                          <a:effectLst/>
                        </a:rPr>
                        <a:t>24.01.415 - Servicios De Asesoría Técnica - SAT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82.665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82.664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32325836"/>
                  </a:ext>
                </a:extLst>
              </a:tr>
              <a:tr h="0">
                <a:tc>
                  <a:txBody>
                    <a:bodyPr/>
                    <a:lstStyle/>
                    <a:p>
                      <a:pPr>
                        <a:lnSpc>
                          <a:spcPct val="107000"/>
                        </a:lnSpc>
                        <a:spcAft>
                          <a:spcPts val="0"/>
                        </a:spcAft>
                      </a:pPr>
                      <a:r>
                        <a:rPr lang="es-CL" sz="900" b="0">
                          <a:effectLst/>
                        </a:rPr>
                        <a:t>24.01.416 - Programa PRODESAL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112.728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112.728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50903003"/>
                  </a:ext>
                </a:extLst>
              </a:tr>
              <a:tr h="0">
                <a:tc>
                  <a:txBody>
                    <a:bodyPr/>
                    <a:lstStyle/>
                    <a:p>
                      <a:pPr>
                        <a:lnSpc>
                          <a:spcPct val="107000"/>
                        </a:lnSpc>
                        <a:spcAft>
                          <a:spcPts val="0"/>
                        </a:spcAft>
                      </a:pPr>
                      <a:r>
                        <a:rPr lang="es-CL" sz="900" b="0">
                          <a:effectLst/>
                        </a:rPr>
                        <a:t>24.01.417 - Convenio INDAP - PRODEMU</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6026983"/>
                  </a:ext>
                </a:extLst>
              </a:tr>
              <a:tr h="0">
                <a:tc>
                  <a:txBody>
                    <a:bodyPr/>
                    <a:lstStyle/>
                    <a:p>
                      <a:pPr>
                        <a:lnSpc>
                          <a:spcPct val="107000"/>
                        </a:lnSpc>
                        <a:spcAft>
                          <a:spcPts val="0"/>
                        </a:spcAft>
                      </a:pPr>
                      <a:r>
                        <a:rPr lang="es-CL" sz="900" b="0">
                          <a:effectLst/>
                        </a:rPr>
                        <a:t>24.01.418 - Programa PDTI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95837543"/>
                  </a:ext>
                </a:extLst>
              </a:tr>
              <a:tr h="0">
                <a:tc>
                  <a:txBody>
                    <a:bodyPr/>
                    <a:lstStyle/>
                    <a:p>
                      <a:pPr>
                        <a:lnSpc>
                          <a:spcPct val="107000"/>
                        </a:lnSpc>
                        <a:spcAft>
                          <a:spcPts val="0"/>
                        </a:spcAft>
                      </a:pPr>
                      <a:r>
                        <a:rPr lang="es-CL" sz="900" b="0">
                          <a:effectLst/>
                        </a:rPr>
                        <a:t>24.01.419 – Programa PADIS Asesorías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98398936"/>
                  </a:ext>
                </a:extLst>
              </a:tr>
              <a:tr h="0">
                <a:tc>
                  <a:txBody>
                    <a:bodyPr/>
                    <a:lstStyle/>
                    <a:p>
                      <a:pPr>
                        <a:lnSpc>
                          <a:spcPct val="107000"/>
                        </a:lnSpc>
                        <a:spcAft>
                          <a:spcPts val="0"/>
                        </a:spcAft>
                      </a:pPr>
                      <a:r>
                        <a:rPr lang="es-CL" sz="900" b="0">
                          <a:effectLst/>
                        </a:rPr>
                        <a:t>24.01.420 -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7164789"/>
                  </a:ext>
                </a:extLst>
              </a:tr>
              <a:tr h="0">
                <a:tc>
                  <a:txBody>
                    <a:bodyPr/>
                    <a:lstStyle/>
                    <a:p>
                      <a:pPr>
                        <a:lnSpc>
                          <a:spcPct val="107000"/>
                        </a:lnSpc>
                        <a:spcAft>
                          <a:spcPts val="0"/>
                        </a:spcAft>
                      </a:pPr>
                      <a:r>
                        <a:rPr lang="es-CL" sz="900" b="0" dirty="0">
                          <a:effectLst/>
                        </a:rPr>
                        <a:t>24.01.421 - Asesoría para Comercialización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21.794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8752032"/>
                  </a:ext>
                </a:extLst>
              </a:tr>
              <a:tr h="0">
                <a:tc>
                  <a:txBody>
                    <a:bodyPr/>
                    <a:lstStyle/>
                    <a:p>
                      <a:pPr>
                        <a:lnSpc>
                          <a:spcPct val="107000"/>
                        </a:lnSpc>
                        <a:spcAft>
                          <a:spcPts val="0"/>
                        </a:spcAft>
                      </a:pPr>
                      <a:r>
                        <a:rPr lang="es-CL" sz="9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453.619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453.619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100,00%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164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393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9847533"/>
                  </a:ext>
                </a:extLst>
              </a:tr>
            </a:tbl>
          </a:graphicData>
        </a:graphic>
      </p:graphicFrame>
      <p:graphicFrame>
        <p:nvGraphicFramePr>
          <p:cNvPr id="6" name="Tabla 5"/>
          <p:cNvGraphicFramePr>
            <a:graphicFrameLocks noGrp="1"/>
          </p:cNvGraphicFramePr>
          <p:nvPr/>
        </p:nvGraphicFramePr>
        <p:xfrm>
          <a:off x="1037374" y="3279214"/>
          <a:ext cx="6216536" cy="1027242"/>
        </p:xfrm>
        <a:graphic>
          <a:graphicData uri="http://schemas.openxmlformats.org/drawingml/2006/table">
            <a:tbl>
              <a:tblPr firstRow="1" firstCol="1" bandRow="1">
                <a:tableStyleId>{5C22544A-7EE6-4342-B048-85BDC9FD1C3A}</a:tableStyleId>
              </a:tblPr>
              <a:tblGrid>
                <a:gridCol w="2526514">
                  <a:extLst>
                    <a:ext uri="{9D8B030D-6E8A-4147-A177-3AD203B41FA5}">
                      <a16:colId xmlns:a16="http://schemas.microsoft.com/office/drawing/2014/main" val="3000552770"/>
                    </a:ext>
                  </a:extLst>
                </a:gridCol>
                <a:gridCol w="720080">
                  <a:extLst>
                    <a:ext uri="{9D8B030D-6E8A-4147-A177-3AD203B41FA5}">
                      <a16:colId xmlns:a16="http://schemas.microsoft.com/office/drawing/2014/main" val="1227255720"/>
                    </a:ext>
                  </a:extLst>
                </a:gridCol>
                <a:gridCol w="648072">
                  <a:extLst>
                    <a:ext uri="{9D8B030D-6E8A-4147-A177-3AD203B41FA5}">
                      <a16:colId xmlns:a16="http://schemas.microsoft.com/office/drawing/2014/main" val="1962642221"/>
                    </a:ext>
                  </a:extLst>
                </a:gridCol>
                <a:gridCol w="504056">
                  <a:extLst>
                    <a:ext uri="{9D8B030D-6E8A-4147-A177-3AD203B41FA5}">
                      <a16:colId xmlns:a16="http://schemas.microsoft.com/office/drawing/2014/main" val="2678009881"/>
                    </a:ext>
                  </a:extLst>
                </a:gridCol>
                <a:gridCol w="504056">
                  <a:extLst>
                    <a:ext uri="{9D8B030D-6E8A-4147-A177-3AD203B41FA5}">
                      <a16:colId xmlns:a16="http://schemas.microsoft.com/office/drawing/2014/main" val="4277835085"/>
                    </a:ext>
                  </a:extLst>
                </a:gridCol>
                <a:gridCol w="432048">
                  <a:extLst>
                    <a:ext uri="{9D8B030D-6E8A-4147-A177-3AD203B41FA5}">
                      <a16:colId xmlns:a16="http://schemas.microsoft.com/office/drawing/2014/main" val="1443558285"/>
                    </a:ext>
                  </a:extLst>
                </a:gridCol>
                <a:gridCol w="432048">
                  <a:extLst>
                    <a:ext uri="{9D8B030D-6E8A-4147-A177-3AD203B41FA5}">
                      <a16:colId xmlns:a16="http://schemas.microsoft.com/office/drawing/2014/main" val="3152070187"/>
                    </a:ext>
                  </a:extLst>
                </a:gridCol>
                <a:gridCol w="449662">
                  <a:extLst>
                    <a:ext uri="{9D8B030D-6E8A-4147-A177-3AD203B41FA5}">
                      <a16:colId xmlns:a16="http://schemas.microsoft.com/office/drawing/2014/main" val="1664758291"/>
                    </a:ext>
                  </a:extLst>
                </a:gridCol>
              </a:tblGrid>
              <a:tr h="0">
                <a:tc>
                  <a:txBody>
                    <a:bodyPr/>
                    <a:lstStyle/>
                    <a:p>
                      <a:pPr algn="ctr">
                        <a:lnSpc>
                          <a:spcPct val="107000"/>
                        </a:lnSpc>
                        <a:spcAft>
                          <a:spcPts val="0"/>
                        </a:spcAft>
                      </a:pPr>
                      <a:r>
                        <a:rPr lang="es-CL" sz="1000" dirty="0">
                          <a:effectLst/>
                        </a:rPr>
                        <a:t>Subtitulo / 32 - Créditos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39338942"/>
                  </a:ext>
                </a:extLst>
              </a:tr>
              <a:tr h="0">
                <a:tc>
                  <a:txBody>
                    <a:bodyPr/>
                    <a:lstStyle/>
                    <a:p>
                      <a:pPr>
                        <a:lnSpc>
                          <a:spcPct val="107000"/>
                        </a:lnSpc>
                        <a:spcAft>
                          <a:spcPts val="0"/>
                        </a:spcAft>
                      </a:pPr>
                      <a:r>
                        <a:rPr lang="es-CL" sz="900" b="0">
                          <a:effectLst/>
                        </a:rPr>
                        <a:t>32.04.004 - Créditos Corto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194.287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84741399"/>
                  </a:ext>
                </a:extLst>
              </a:tr>
              <a:tr h="0">
                <a:tc>
                  <a:txBody>
                    <a:bodyPr/>
                    <a:lstStyle/>
                    <a:p>
                      <a:pPr>
                        <a:lnSpc>
                          <a:spcPct val="107000"/>
                        </a:lnSpc>
                        <a:spcAft>
                          <a:spcPts val="0"/>
                        </a:spcAft>
                      </a:pPr>
                      <a:r>
                        <a:rPr lang="es-CL" sz="900" b="0">
                          <a:effectLst/>
                        </a:rPr>
                        <a:t>32.04.005 - Créditos Largo Plazo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151.077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2213704"/>
                  </a:ext>
                </a:extLst>
              </a:tr>
              <a:tr h="0">
                <a:tc>
                  <a:txBody>
                    <a:bodyPr/>
                    <a:lstStyle/>
                    <a:p>
                      <a:pPr>
                        <a:lnSpc>
                          <a:spcPct val="107000"/>
                        </a:lnSpc>
                        <a:spcAft>
                          <a:spcPts val="0"/>
                        </a:spcAft>
                      </a:pPr>
                      <a:r>
                        <a:rPr lang="es-CL" sz="900" b="0">
                          <a:effectLst/>
                        </a:rPr>
                        <a:t>32.04.006 - Fondo Rotatorio Ley 18450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6718668"/>
                  </a:ext>
                </a:extLst>
              </a:tr>
              <a:tr h="0">
                <a:tc>
                  <a:txBody>
                    <a:bodyPr/>
                    <a:lstStyle/>
                    <a:p>
                      <a:pPr>
                        <a:lnSpc>
                          <a:spcPct val="107000"/>
                        </a:lnSpc>
                        <a:spcAft>
                          <a:spcPts val="0"/>
                        </a:spcAft>
                      </a:pPr>
                      <a:r>
                        <a:rPr lang="es-CL" sz="900" b="0" dirty="0">
                          <a:effectLst/>
                        </a:rPr>
                        <a:t>32.04.008 - Largo Plazo - COBIN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75400883"/>
                  </a:ext>
                </a:extLst>
              </a:tr>
              <a:tr h="0">
                <a:tc>
                  <a:txBody>
                    <a:bodyPr/>
                    <a:lstStyle/>
                    <a:p>
                      <a:pPr>
                        <a:lnSpc>
                          <a:spcPct val="107000"/>
                        </a:lnSpc>
                        <a:spcAft>
                          <a:spcPts val="0"/>
                        </a:spcAft>
                      </a:pPr>
                      <a:r>
                        <a:rPr lang="es-CL" sz="9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345.465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345.364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99,97%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51170529"/>
                  </a:ext>
                </a:extLst>
              </a:tr>
            </a:tbl>
          </a:graphicData>
        </a:graphic>
      </p:graphicFrame>
      <p:graphicFrame>
        <p:nvGraphicFramePr>
          <p:cNvPr id="7" name="Tabla 6"/>
          <p:cNvGraphicFramePr>
            <a:graphicFrameLocks noGrp="1"/>
          </p:cNvGraphicFramePr>
          <p:nvPr/>
        </p:nvGraphicFramePr>
        <p:xfrm>
          <a:off x="1044880" y="4447490"/>
          <a:ext cx="6209029" cy="1907736"/>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val="3421348485"/>
                    </a:ext>
                  </a:extLst>
                </a:gridCol>
                <a:gridCol w="769148">
                  <a:extLst>
                    <a:ext uri="{9D8B030D-6E8A-4147-A177-3AD203B41FA5}">
                      <a16:colId xmlns:a16="http://schemas.microsoft.com/office/drawing/2014/main" val="787876796"/>
                    </a:ext>
                  </a:extLst>
                </a:gridCol>
                <a:gridCol w="576861">
                  <a:extLst>
                    <a:ext uri="{9D8B030D-6E8A-4147-A177-3AD203B41FA5}">
                      <a16:colId xmlns:a16="http://schemas.microsoft.com/office/drawing/2014/main" val="630872726"/>
                    </a:ext>
                  </a:extLst>
                </a:gridCol>
                <a:gridCol w="527361">
                  <a:extLst>
                    <a:ext uri="{9D8B030D-6E8A-4147-A177-3AD203B41FA5}">
                      <a16:colId xmlns:a16="http://schemas.microsoft.com/office/drawing/2014/main" val="1899271378"/>
                    </a:ext>
                  </a:extLst>
                </a:gridCol>
                <a:gridCol w="426458">
                  <a:extLst>
                    <a:ext uri="{9D8B030D-6E8A-4147-A177-3AD203B41FA5}">
                      <a16:colId xmlns:a16="http://schemas.microsoft.com/office/drawing/2014/main" val="3578807727"/>
                    </a:ext>
                  </a:extLst>
                </a:gridCol>
                <a:gridCol w="425824">
                  <a:extLst>
                    <a:ext uri="{9D8B030D-6E8A-4147-A177-3AD203B41FA5}">
                      <a16:colId xmlns:a16="http://schemas.microsoft.com/office/drawing/2014/main" val="3939890530"/>
                    </a:ext>
                  </a:extLst>
                </a:gridCol>
                <a:gridCol w="454381">
                  <a:extLst>
                    <a:ext uri="{9D8B030D-6E8A-4147-A177-3AD203B41FA5}">
                      <a16:colId xmlns:a16="http://schemas.microsoft.com/office/drawing/2014/main" val="2445023366"/>
                    </a:ext>
                  </a:extLst>
                </a:gridCol>
                <a:gridCol w="506419">
                  <a:extLst>
                    <a:ext uri="{9D8B030D-6E8A-4147-A177-3AD203B41FA5}">
                      <a16:colId xmlns:a16="http://schemas.microsoft.com/office/drawing/2014/main" val="1932964453"/>
                    </a:ext>
                  </a:extLst>
                </a:gridCol>
              </a:tblGrid>
              <a:tr h="0">
                <a:tc>
                  <a:txBody>
                    <a:bodyPr/>
                    <a:lstStyle/>
                    <a:p>
                      <a:pPr algn="ctr">
                        <a:lnSpc>
                          <a:spcPct val="107000"/>
                        </a:lnSpc>
                        <a:spcAft>
                          <a:spcPts val="0"/>
                        </a:spcAft>
                      </a:pPr>
                      <a:r>
                        <a:rPr lang="es-CL" sz="1000" dirty="0">
                          <a:effectLst/>
                        </a:rPr>
                        <a:t>Subtitulo / 33 - 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1890894"/>
                  </a:ext>
                </a:extLst>
              </a:tr>
              <a:tr h="0">
                <a:tc>
                  <a:txBody>
                    <a:bodyPr/>
                    <a:lstStyle/>
                    <a:p>
                      <a:pPr>
                        <a:lnSpc>
                          <a:spcPct val="107000"/>
                        </a:lnSpc>
                        <a:spcAft>
                          <a:spcPts val="0"/>
                        </a:spcAft>
                      </a:pPr>
                      <a:r>
                        <a:rPr lang="es-CL" sz="900" b="0">
                          <a:effectLst/>
                        </a:rPr>
                        <a:t>33.01.001 - Riego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158.646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152.146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2494995"/>
                  </a:ext>
                </a:extLst>
              </a:tr>
              <a:tr h="0">
                <a:tc>
                  <a:txBody>
                    <a:bodyPr/>
                    <a:lstStyle/>
                    <a:p>
                      <a:pPr>
                        <a:lnSpc>
                          <a:spcPct val="107000"/>
                        </a:lnSpc>
                        <a:spcAft>
                          <a:spcPts val="0"/>
                        </a:spcAft>
                      </a:pPr>
                      <a:r>
                        <a:rPr lang="es-CL" sz="900" b="0">
                          <a:effectLst/>
                        </a:rPr>
                        <a:t>33.01.002 - Programa PDI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6809172"/>
                  </a:ext>
                </a:extLst>
              </a:tr>
              <a:tr h="0">
                <a:tc>
                  <a:txBody>
                    <a:bodyPr/>
                    <a:lstStyle/>
                    <a:p>
                      <a:pPr>
                        <a:lnSpc>
                          <a:spcPct val="107000"/>
                        </a:lnSpc>
                        <a:spcAft>
                          <a:spcPts val="0"/>
                        </a:spcAft>
                      </a:pPr>
                      <a:r>
                        <a:rPr lang="es-CL" sz="900" b="0">
                          <a:effectLst/>
                        </a:rPr>
                        <a:t>33.01.006 - Programa PRODESAL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3443721"/>
                  </a:ext>
                </a:extLst>
              </a:tr>
              <a:tr h="0">
                <a:tc>
                  <a:txBody>
                    <a:bodyPr/>
                    <a:lstStyle/>
                    <a:p>
                      <a:pPr>
                        <a:lnSpc>
                          <a:spcPct val="107000"/>
                        </a:lnSpc>
                        <a:spcAft>
                          <a:spcPts val="0"/>
                        </a:spcAft>
                      </a:pPr>
                      <a:r>
                        <a:rPr lang="es-CL" sz="900" b="0">
                          <a:effectLst/>
                        </a:rPr>
                        <a:t>33.01.007 - Programa PDTI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93693448"/>
                  </a:ext>
                </a:extLst>
              </a:tr>
              <a:tr h="0">
                <a:tc>
                  <a:txBody>
                    <a:bodyPr/>
                    <a:lstStyle/>
                    <a:p>
                      <a:pPr>
                        <a:lnSpc>
                          <a:spcPct val="107000"/>
                        </a:lnSpc>
                        <a:spcAft>
                          <a:spcPts val="0"/>
                        </a:spcAft>
                      </a:pPr>
                      <a:r>
                        <a:rPr lang="es-CL" sz="900" b="0">
                          <a:effectLst/>
                        </a:rPr>
                        <a:t>33.01.008 - Programa Praderas Suplementarias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1549890"/>
                  </a:ext>
                </a:extLst>
              </a:tr>
              <a:tr h="0">
                <a:tc>
                  <a:txBody>
                    <a:bodyPr/>
                    <a:lstStyle/>
                    <a:p>
                      <a:pPr>
                        <a:lnSpc>
                          <a:spcPct val="107000"/>
                        </a:lnSpc>
                        <a:spcAft>
                          <a:spcPts val="0"/>
                        </a:spcAft>
                      </a:pPr>
                      <a:r>
                        <a:rPr lang="es-CL" sz="900" b="0">
                          <a:effectLst/>
                        </a:rPr>
                        <a:t>33.01.009 - Alianzas Productivas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3678031"/>
                  </a:ext>
                </a:extLst>
              </a:tr>
              <a:tr h="0">
                <a:tc>
                  <a:txBody>
                    <a:bodyPr/>
                    <a:lstStyle/>
                    <a:p>
                      <a:pPr>
                        <a:lnSpc>
                          <a:spcPct val="107000"/>
                        </a:lnSpc>
                        <a:spcAft>
                          <a:spcPts val="0"/>
                        </a:spcAft>
                      </a:pPr>
                      <a:r>
                        <a:rPr lang="es-CL" sz="900" b="0">
                          <a:effectLst/>
                        </a:rPr>
                        <a:t>33.01.010 - Convenio INDAP - PRODEMU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9598624"/>
                  </a:ext>
                </a:extLst>
              </a:tr>
              <a:tr h="0">
                <a:tc>
                  <a:txBody>
                    <a:bodyPr/>
                    <a:lstStyle/>
                    <a:p>
                      <a:pPr>
                        <a:lnSpc>
                          <a:spcPct val="107000"/>
                        </a:lnSpc>
                        <a:spcAft>
                          <a:spcPts val="0"/>
                        </a:spcAft>
                      </a:pPr>
                      <a:r>
                        <a:rPr lang="es-CL" sz="900" b="0">
                          <a:effectLst/>
                        </a:rPr>
                        <a:t>33.01.011 - Programa PADIS Inversiones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9460155"/>
                  </a:ext>
                </a:extLst>
              </a:tr>
              <a:tr h="0">
                <a:tc>
                  <a:txBody>
                    <a:bodyPr/>
                    <a:lstStyle/>
                    <a:p>
                      <a:pPr>
                        <a:lnSpc>
                          <a:spcPct val="107000"/>
                        </a:lnSpc>
                        <a:spcAft>
                          <a:spcPts val="0"/>
                        </a:spcAft>
                      </a:pPr>
                      <a:r>
                        <a:rPr lang="es-CL" sz="900" b="0">
                          <a:effectLst/>
                        </a:rPr>
                        <a:t>33.01.012 - Inversiones para Comercialización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27532341"/>
                  </a:ext>
                </a:extLst>
              </a:tr>
              <a:tr h="0">
                <a:tc>
                  <a:txBody>
                    <a:bodyPr/>
                    <a:lstStyle/>
                    <a:p>
                      <a:pPr>
                        <a:lnSpc>
                          <a:spcPct val="107000"/>
                        </a:lnSpc>
                        <a:spcAft>
                          <a:spcPts val="0"/>
                        </a:spcAft>
                      </a:pPr>
                      <a:r>
                        <a:rPr lang="es-CL" sz="900" b="0" dirty="0">
                          <a:effectLst/>
                        </a:rPr>
                        <a:t>33.01.013 - Inversiones SAT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41.932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51101118"/>
                  </a:ext>
                </a:extLst>
              </a:tr>
              <a:tr h="0">
                <a:tc>
                  <a:txBody>
                    <a:bodyPr/>
                    <a:lstStyle/>
                    <a:p>
                      <a:pPr>
                        <a:lnSpc>
                          <a:spcPct val="107000"/>
                        </a:lnSpc>
                        <a:spcAft>
                          <a:spcPts val="0"/>
                        </a:spcAft>
                      </a:pPr>
                      <a:r>
                        <a:rPr lang="es-CL" sz="9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335.042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328.542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98,06%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256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7413330"/>
                  </a:ext>
                </a:extLst>
              </a:tr>
            </a:tbl>
          </a:graphicData>
        </a:graphic>
      </p:graphicFrame>
      <p:graphicFrame>
        <p:nvGraphicFramePr>
          <p:cNvPr id="8" name="Gráfico 7"/>
          <p:cNvGraphicFramePr/>
          <p:nvPr/>
        </p:nvGraphicFramePr>
        <p:xfrm>
          <a:off x="7253909" y="1484784"/>
          <a:ext cx="1854595" cy="1278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7306963" y="3386346"/>
          <a:ext cx="1801542" cy="1279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nvGraphicFramePr>
        <p:xfrm>
          <a:off x="7306963" y="4813862"/>
          <a:ext cx="1801542" cy="127254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338119" y="1096904"/>
            <a:ext cx="1726850" cy="276999"/>
          </a:xfrm>
          <a:prstGeom prst="rect">
            <a:avLst/>
          </a:prstGeom>
          <a:noFill/>
        </p:spPr>
        <p:txBody>
          <a:bodyPr wrap="square" rtlCol="0">
            <a:spAutoFit/>
          </a:bodyPr>
          <a:lstStyle/>
          <a:p>
            <a:r>
              <a:rPr lang="es-CL" sz="1200" b="1" dirty="0"/>
              <a:t>Atención de Usuarias/os</a:t>
            </a:r>
          </a:p>
        </p:txBody>
      </p:sp>
      <p:sp>
        <p:nvSpPr>
          <p:cNvPr id="12" name="CuadroTexto 11"/>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grpSp>
        <p:nvGrpSpPr>
          <p:cNvPr id="13" name="Grupo 12"/>
          <p:cNvGrpSpPr/>
          <p:nvPr/>
        </p:nvGrpSpPr>
        <p:grpSpPr>
          <a:xfrm>
            <a:off x="109303" y="188640"/>
            <a:ext cx="8926945" cy="6383790"/>
            <a:chOff x="109303" y="776216"/>
            <a:chExt cx="8926945" cy="5087725"/>
          </a:xfrm>
        </p:grpSpPr>
        <p:pic>
          <p:nvPicPr>
            <p:cNvPr id="14"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5"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6"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0083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a 6"/>
          <p:cNvGraphicFramePr>
            <a:graphicFrameLocks noGrp="1"/>
          </p:cNvGraphicFramePr>
          <p:nvPr/>
        </p:nvGraphicFramePr>
        <p:xfrm>
          <a:off x="328461" y="1181985"/>
          <a:ext cx="5035627" cy="1644437"/>
        </p:xfrm>
        <a:graphic>
          <a:graphicData uri="http://schemas.openxmlformats.org/drawingml/2006/table">
            <a:tbl>
              <a:tblPr firstRow="1" bandRow="1">
                <a:tableStyleId>{5C22544A-7EE6-4342-B048-85BDC9FD1C3A}</a:tableStyleId>
              </a:tblPr>
              <a:tblGrid>
                <a:gridCol w="3635202">
                  <a:extLst>
                    <a:ext uri="{9D8B030D-6E8A-4147-A177-3AD203B41FA5}">
                      <a16:colId xmlns:a16="http://schemas.microsoft.com/office/drawing/2014/main" val="20000"/>
                    </a:ext>
                  </a:extLst>
                </a:gridCol>
                <a:gridCol w="807189">
                  <a:extLst>
                    <a:ext uri="{9D8B030D-6E8A-4147-A177-3AD203B41FA5}">
                      <a16:colId xmlns:a16="http://schemas.microsoft.com/office/drawing/2014/main" val="20001"/>
                    </a:ext>
                  </a:extLst>
                </a:gridCol>
                <a:gridCol w="593236">
                  <a:extLst>
                    <a:ext uri="{9D8B030D-6E8A-4147-A177-3AD203B41FA5}">
                      <a16:colId xmlns:a16="http://schemas.microsoft.com/office/drawing/2014/main" val="20002"/>
                    </a:ext>
                  </a:extLst>
                </a:gridCol>
              </a:tblGrid>
              <a:tr h="333315">
                <a:tc>
                  <a:txBody>
                    <a:bodyPr/>
                    <a:lstStyle/>
                    <a:p>
                      <a:r>
                        <a:rPr lang="es-CL" sz="1100" dirty="0"/>
                        <a:t>ITEM</a:t>
                      </a:r>
                    </a:p>
                  </a:txBody>
                  <a:tcPr/>
                </a:tc>
                <a:tc>
                  <a:txBody>
                    <a:bodyPr/>
                    <a:lstStyle/>
                    <a:p>
                      <a:pPr algn="ctr"/>
                      <a:r>
                        <a:rPr lang="es-CL" sz="1100" dirty="0"/>
                        <a:t>2022</a:t>
                      </a:r>
                    </a:p>
                  </a:txBody>
                  <a:tcPr/>
                </a:tc>
                <a:tc>
                  <a:txBody>
                    <a:bodyPr/>
                    <a:lstStyle/>
                    <a:p>
                      <a:pPr algn="ctr"/>
                      <a:r>
                        <a:rPr lang="es-CL" sz="1100" dirty="0"/>
                        <a:t>%</a:t>
                      </a:r>
                    </a:p>
                  </a:txBody>
                  <a:tcPr/>
                </a:tc>
                <a:extLst>
                  <a:ext uri="{0D108BD9-81ED-4DB2-BD59-A6C34878D82A}">
                    <a16:rowId xmlns:a16="http://schemas.microsoft.com/office/drawing/2014/main" val="10000"/>
                  </a:ext>
                </a:extLst>
              </a:tr>
              <a:tr h="258865">
                <a:tc>
                  <a:txBody>
                    <a:bodyPr/>
                    <a:lstStyle/>
                    <a:p>
                      <a:r>
                        <a:rPr lang="es-CL" sz="1100" dirty="0"/>
                        <a:t>Número de usuarias/os total (incluidos Emergencia) </a:t>
                      </a:r>
                    </a:p>
                  </a:txBody>
                  <a:tcPr/>
                </a:tc>
                <a:tc>
                  <a:txBody>
                    <a:bodyPr/>
                    <a:lstStyle/>
                    <a:p>
                      <a:pPr algn="ctr" fontAlgn="ctr"/>
                      <a:r>
                        <a:rPr lang="en-US" sz="1100" b="0" i="0" u="none" strike="noStrike">
                          <a:solidFill>
                            <a:srgbClr val="000000"/>
                          </a:solidFill>
                          <a:effectLst/>
                          <a:latin typeface="Calibri" panose="020F0502020204030204" pitchFamily="34" charset="0"/>
                        </a:rPr>
                        <a:t>171.552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1"/>
                  </a:ext>
                </a:extLst>
              </a:tr>
              <a:tr h="263886">
                <a:tc>
                  <a:txBody>
                    <a:bodyPr/>
                    <a:lstStyle/>
                    <a:p>
                      <a:r>
                        <a:rPr lang="es-CL" sz="1100" dirty="0"/>
                        <a:t>Número de usuarias/os pertenecientes a pueblos originarios </a:t>
                      </a:r>
                    </a:p>
                  </a:txBody>
                  <a:tcPr/>
                </a:tc>
                <a:tc>
                  <a:txBody>
                    <a:bodyPr/>
                    <a:lstStyle/>
                    <a:p>
                      <a:pPr algn="ctr" fontAlgn="ctr"/>
                      <a:r>
                        <a:rPr lang="en-US" sz="1100" b="0" i="0" u="none" strike="noStrike" dirty="0">
                          <a:solidFill>
                            <a:srgbClr val="000000"/>
                          </a:solidFill>
                          <a:effectLst/>
                          <a:latin typeface="Calibri" panose="020F0502020204030204" pitchFamily="34" charset="0"/>
                        </a:rPr>
                        <a:t>68.066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10002"/>
                  </a:ext>
                </a:extLst>
              </a:tr>
              <a:tr h="269996">
                <a:tc>
                  <a:txBody>
                    <a:bodyPr/>
                    <a:lstStyle/>
                    <a:p>
                      <a:r>
                        <a:rPr lang="es-CL" sz="1100" dirty="0"/>
                        <a:t>Número total de usuarias</a:t>
                      </a:r>
                    </a:p>
                  </a:txBody>
                  <a:tcPr/>
                </a:tc>
                <a:tc>
                  <a:txBody>
                    <a:bodyPr/>
                    <a:lstStyle/>
                    <a:p>
                      <a:pPr algn="ctr" fontAlgn="ctr"/>
                      <a:r>
                        <a:rPr lang="en-US" sz="1100" b="0" i="0" u="none" strike="noStrike" dirty="0">
                          <a:solidFill>
                            <a:srgbClr val="000000"/>
                          </a:solidFill>
                          <a:effectLst/>
                          <a:latin typeface="Calibri" panose="020F0502020204030204" pitchFamily="34" charset="0"/>
                        </a:rPr>
                        <a:t>80.397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10003"/>
                  </a:ext>
                </a:extLst>
              </a:tr>
              <a:tr h="258865">
                <a:tc>
                  <a:txBody>
                    <a:bodyPr/>
                    <a:lstStyle/>
                    <a:p>
                      <a:r>
                        <a:rPr lang="es-CL" sz="1100" dirty="0"/>
                        <a:t>Número</a:t>
                      </a:r>
                      <a:r>
                        <a:rPr lang="es-CL" sz="1100" baseline="0" dirty="0"/>
                        <a:t> total de usuarias/os jóvenes</a:t>
                      </a:r>
                      <a:endParaRPr lang="es-CL" sz="1100" dirty="0"/>
                    </a:p>
                  </a:txBody>
                  <a:tcPr/>
                </a:tc>
                <a:tc>
                  <a:txBody>
                    <a:bodyPr/>
                    <a:lstStyle/>
                    <a:p>
                      <a:pPr algn="ctr" fontAlgn="ctr"/>
                      <a:r>
                        <a:rPr lang="en-US" sz="1100" b="0" i="0" u="none" strike="noStrike" dirty="0">
                          <a:solidFill>
                            <a:srgbClr val="000000"/>
                          </a:solidFill>
                          <a:effectLst/>
                          <a:latin typeface="Calibri" panose="020F0502020204030204" pitchFamily="34" charset="0"/>
                        </a:rPr>
                        <a:t>12.356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0004"/>
                  </a:ext>
                </a:extLst>
              </a:tr>
              <a:tr h="258865">
                <a:tc>
                  <a:txBody>
                    <a:bodyPr/>
                    <a:lstStyle/>
                    <a:p>
                      <a:r>
                        <a:rPr lang="es-CL" sz="1100" dirty="0"/>
                        <a:t>Promedio de edad</a:t>
                      </a:r>
                    </a:p>
                  </a:txBody>
                  <a:tcPr/>
                </a:tc>
                <a:tc gridSpan="2">
                  <a:txBody>
                    <a:bodyPr/>
                    <a:lstStyle/>
                    <a:p>
                      <a:pPr algn="ctr"/>
                      <a:r>
                        <a:rPr lang="es-CL" sz="1100" dirty="0"/>
                        <a:t>57 años </a:t>
                      </a:r>
                    </a:p>
                  </a:txBody>
                  <a:tcPr/>
                </a:tc>
                <a:tc hMerge="1">
                  <a:txBody>
                    <a:bodyPr/>
                    <a:lstStyle/>
                    <a:p>
                      <a:endParaRPr lang="es-CL" dirty="0"/>
                    </a:p>
                  </a:txBody>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nvGraphicFramePr>
        <p:xfrm>
          <a:off x="323528" y="3064609"/>
          <a:ext cx="5040560" cy="2025623"/>
        </p:xfrm>
        <a:graphic>
          <a:graphicData uri="http://schemas.openxmlformats.org/drawingml/2006/table">
            <a:tbl>
              <a:tblPr firstRow="1" bandRow="1">
                <a:tableStyleId>{5C22544A-7EE6-4342-B048-85BDC9FD1C3A}</a:tableStyleId>
              </a:tblPr>
              <a:tblGrid>
                <a:gridCol w="2235782">
                  <a:extLst>
                    <a:ext uri="{9D8B030D-6E8A-4147-A177-3AD203B41FA5}">
                      <a16:colId xmlns:a16="http://schemas.microsoft.com/office/drawing/2014/main" val="20000"/>
                    </a:ext>
                  </a:extLst>
                </a:gridCol>
                <a:gridCol w="1480979">
                  <a:extLst>
                    <a:ext uri="{9D8B030D-6E8A-4147-A177-3AD203B41FA5}">
                      <a16:colId xmlns:a16="http://schemas.microsoft.com/office/drawing/2014/main" val="20001"/>
                    </a:ext>
                  </a:extLst>
                </a:gridCol>
                <a:gridCol w="1323799">
                  <a:extLst>
                    <a:ext uri="{9D8B030D-6E8A-4147-A177-3AD203B41FA5}">
                      <a16:colId xmlns:a16="http://schemas.microsoft.com/office/drawing/2014/main" val="20002"/>
                    </a:ext>
                  </a:extLst>
                </a:gridCol>
              </a:tblGrid>
              <a:tr h="328916">
                <a:tc>
                  <a:txBody>
                    <a:bodyPr/>
                    <a:lstStyle/>
                    <a:p>
                      <a:r>
                        <a:rPr lang="es-CL" sz="1100" dirty="0"/>
                        <a:t>Subtítulo</a:t>
                      </a:r>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M$ 2022</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M$ 2022</a:t>
                      </a:r>
                    </a:p>
                  </a:txBody>
                  <a:tcPr marL="7620" marR="7620" marT="7620" marB="0" anchor="ctr"/>
                </a:tc>
                <a:extLst>
                  <a:ext uri="{0D108BD9-81ED-4DB2-BD59-A6C34878D82A}">
                    <a16:rowId xmlns:a16="http://schemas.microsoft.com/office/drawing/2014/main" val="10000"/>
                  </a:ext>
                </a:extLst>
              </a:tr>
              <a:tr h="283900">
                <a:tc>
                  <a:txBody>
                    <a:bodyPr/>
                    <a:lstStyle/>
                    <a:p>
                      <a:r>
                        <a:rPr lang="es-CL" sz="1100" dirty="0"/>
                        <a:t>24 Transferencias</a:t>
                      </a:r>
                      <a:r>
                        <a:rPr lang="es-CL" sz="1100" baseline="0" dirty="0"/>
                        <a:t> corrientes</a:t>
                      </a:r>
                      <a:endParaRPr lang="es-CL" sz="1100" dirty="0"/>
                    </a:p>
                  </a:txBody>
                  <a:tcPr/>
                </a:tc>
                <a:tc>
                  <a:txBody>
                    <a:bodyPr/>
                    <a:lstStyle/>
                    <a:p>
                      <a:pPr algn="ctr" fontAlgn="ctr"/>
                      <a:r>
                        <a:rPr lang="en-US" sz="1100" b="0" i="0" u="none" strike="noStrike">
                          <a:solidFill>
                            <a:srgbClr val="000000"/>
                          </a:solidFill>
                          <a:effectLst/>
                          <a:latin typeface="Calibri" panose="020F0502020204030204" pitchFamily="34" charset="0"/>
                        </a:rPr>
                        <a:t>108.738.592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107.686.557</a:t>
                      </a:r>
                    </a:p>
                  </a:txBody>
                  <a:tcPr marL="9525" marR="9525" marT="9525" marB="0" anchor="ctr"/>
                </a:tc>
                <a:extLst>
                  <a:ext uri="{0D108BD9-81ED-4DB2-BD59-A6C34878D82A}">
                    <a16:rowId xmlns:a16="http://schemas.microsoft.com/office/drawing/2014/main" val="10001"/>
                  </a:ext>
                </a:extLst>
              </a:tr>
              <a:tr h="254032">
                <a:tc>
                  <a:txBody>
                    <a:bodyPr/>
                    <a:lstStyle/>
                    <a:p>
                      <a:r>
                        <a:rPr lang="es-CL" sz="1100" dirty="0"/>
                        <a:t>32 Préstamos</a:t>
                      </a:r>
                    </a:p>
                  </a:txBody>
                  <a:tcPr/>
                </a:tc>
                <a:tc>
                  <a:txBody>
                    <a:bodyPr/>
                    <a:lstStyle/>
                    <a:p>
                      <a:pPr algn="ctr" fontAlgn="ctr"/>
                      <a:r>
                        <a:rPr lang="en-US" sz="1100" b="0" i="0" u="none" strike="noStrike">
                          <a:solidFill>
                            <a:srgbClr val="000000"/>
                          </a:solidFill>
                          <a:effectLst/>
                          <a:latin typeface="Calibri" panose="020F0502020204030204" pitchFamily="34" charset="0"/>
                        </a:rPr>
                        <a:t>97.763.624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96.610.783</a:t>
                      </a:r>
                    </a:p>
                  </a:txBody>
                  <a:tcPr marL="9525" marR="9525" marT="9525" marB="0" anchor="ctr"/>
                </a:tc>
                <a:extLst>
                  <a:ext uri="{0D108BD9-81ED-4DB2-BD59-A6C34878D82A}">
                    <a16:rowId xmlns:a16="http://schemas.microsoft.com/office/drawing/2014/main" val="10002"/>
                  </a:ext>
                </a:extLst>
              </a:tr>
              <a:tr h="306955">
                <a:tc>
                  <a:txBody>
                    <a:bodyPr/>
                    <a:lstStyle/>
                    <a:p>
                      <a:r>
                        <a:rPr lang="es-CL" sz="1100" dirty="0"/>
                        <a:t>33 Transferencia de capital</a:t>
                      </a:r>
                    </a:p>
                  </a:txBody>
                  <a:tcPr/>
                </a:tc>
                <a:tc>
                  <a:txBody>
                    <a:bodyPr/>
                    <a:lstStyle/>
                    <a:p>
                      <a:pPr algn="ctr" fontAlgn="ctr"/>
                      <a:r>
                        <a:rPr lang="en-US" sz="1100" b="0" i="0" u="none" strike="noStrike">
                          <a:solidFill>
                            <a:srgbClr val="000000"/>
                          </a:solidFill>
                          <a:effectLst/>
                          <a:latin typeface="Calibri" panose="020F0502020204030204" pitchFamily="34" charset="0"/>
                        </a:rPr>
                        <a:t>90.142.665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89.170.290</a:t>
                      </a:r>
                    </a:p>
                  </a:txBody>
                  <a:tcPr marL="9525" marR="9525" marT="9525" marB="0" anchor="ctr"/>
                </a:tc>
                <a:extLst>
                  <a:ext uri="{0D108BD9-81ED-4DB2-BD59-A6C34878D82A}">
                    <a16:rowId xmlns:a16="http://schemas.microsoft.com/office/drawing/2014/main" val="10003"/>
                  </a:ext>
                </a:extLst>
              </a:tr>
              <a:tr h="285785">
                <a:tc>
                  <a:txBody>
                    <a:bodyPr/>
                    <a:lstStyle/>
                    <a:p>
                      <a:r>
                        <a:rPr lang="es-CL" sz="1100" b="1" dirty="0"/>
                        <a:t>Subtotal Productos Estratégicos</a:t>
                      </a:r>
                      <a:r>
                        <a:rPr lang="es-CL" sz="1100" b="1" baseline="0" dirty="0"/>
                        <a:t> </a:t>
                      </a:r>
                      <a:endParaRPr lang="es-CL" sz="1100" b="1" dirty="0"/>
                    </a:p>
                  </a:txBody>
                  <a:tcPr/>
                </a:tc>
                <a:tc>
                  <a:txBody>
                    <a:bodyPr/>
                    <a:lstStyle/>
                    <a:p>
                      <a:pPr algn="ctr" fontAlgn="ctr"/>
                      <a:r>
                        <a:rPr lang="en-US" sz="1100" b="1" i="0" u="none" strike="noStrike">
                          <a:solidFill>
                            <a:srgbClr val="000000"/>
                          </a:solidFill>
                          <a:effectLst/>
                          <a:latin typeface="Calibri" panose="020F0502020204030204" pitchFamily="34" charset="0"/>
                        </a:rPr>
                        <a:t>296.644.881</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293.467.631</a:t>
                      </a:r>
                    </a:p>
                  </a:txBody>
                  <a:tcPr marL="9525" marR="9525" marT="9525" marB="0" anchor="ctr"/>
                </a:tc>
                <a:extLst>
                  <a:ext uri="{0D108BD9-81ED-4DB2-BD59-A6C34878D82A}">
                    <a16:rowId xmlns:a16="http://schemas.microsoft.com/office/drawing/2014/main" val="10004"/>
                  </a:ext>
                </a:extLst>
              </a:tr>
              <a:tr h="285786">
                <a:tc>
                  <a:txBody>
                    <a:bodyPr/>
                    <a:lstStyle/>
                    <a:p>
                      <a:r>
                        <a:rPr lang="es-CL" sz="1100" b="1" dirty="0"/>
                        <a:t>Subtotal Gestión Interna </a:t>
                      </a:r>
                    </a:p>
                  </a:txBody>
                  <a:tcPr/>
                </a:tc>
                <a:tc>
                  <a:txBody>
                    <a:bodyPr/>
                    <a:lstStyle/>
                    <a:p>
                      <a:pPr algn="ctr" fontAlgn="ctr"/>
                      <a:r>
                        <a:rPr lang="en-US" sz="1100" b="0" i="0" u="none" strike="noStrike">
                          <a:solidFill>
                            <a:srgbClr val="000000"/>
                          </a:solidFill>
                          <a:effectLst/>
                          <a:latin typeface="Calibri" panose="020F0502020204030204" pitchFamily="34" charset="0"/>
                        </a:rPr>
                        <a:t>68.119.869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67.298.479</a:t>
                      </a:r>
                    </a:p>
                  </a:txBody>
                  <a:tcPr marL="9525" marR="9525" marT="9525" marB="0" anchor="ctr"/>
                </a:tc>
                <a:extLst>
                  <a:ext uri="{0D108BD9-81ED-4DB2-BD59-A6C34878D82A}">
                    <a16:rowId xmlns:a16="http://schemas.microsoft.com/office/drawing/2014/main" val="10005"/>
                  </a:ext>
                </a:extLst>
              </a:tr>
              <a:tr h="275201">
                <a:tc>
                  <a:txBody>
                    <a:bodyPr/>
                    <a:lstStyle/>
                    <a:p>
                      <a:r>
                        <a:rPr lang="es-CL" sz="1100" b="1" dirty="0"/>
                        <a:t>Total General </a:t>
                      </a:r>
                    </a:p>
                  </a:txBody>
                  <a:tcPr/>
                </a:tc>
                <a:tc>
                  <a:txBody>
                    <a:bodyPr/>
                    <a:lstStyle/>
                    <a:p>
                      <a:pPr algn="ctr" fontAlgn="ctr"/>
                      <a:r>
                        <a:rPr lang="en-US" sz="1100" b="1" i="0" u="none" strike="noStrike">
                          <a:solidFill>
                            <a:srgbClr val="000000"/>
                          </a:solidFill>
                          <a:effectLst/>
                          <a:latin typeface="Calibri" panose="020F0502020204030204" pitchFamily="34" charset="0"/>
                        </a:rPr>
                        <a:t>364.764.750</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360.766.110</a:t>
                      </a:r>
                    </a:p>
                  </a:txBody>
                  <a:tcPr marL="9525" marR="9525" marT="9525" marB="0" anchor="ctr"/>
                </a:tc>
                <a:extLst>
                  <a:ext uri="{0D108BD9-81ED-4DB2-BD59-A6C34878D82A}">
                    <a16:rowId xmlns:a16="http://schemas.microsoft.com/office/drawing/2014/main" val="10006"/>
                  </a:ext>
                </a:extLst>
              </a:tr>
            </a:tbl>
          </a:graphicData>
        </a:graphic>
      </p:graphicFrame>
      <p:pic>
        <p:nvPicPr>
          <p:cNvPr id="10" name="Picture 3"/>
          <p:cNvPicPr>
            <a:picLocks noChangeAspect="1" noChangeArrowheads="1"/>
          </p:cNvPicPr>
          <p:nvPr/>
        </p:nvPicPr>
        <p:blipFill>
          <a:blip r:embed="rId2" cstate="print"/>
          <a:srcRect/>
          <a:stretch>
            <a:fillRect/>
          </a:stretch>
        </p:blipFill>
        <p:spPr bwMode="auto">
          <a:xfrm>
            <a:off x="5838848" y="943799"/>
            <a:ext cx="1111788" cy="626780"/>
          </a:xfrm>
          <a:prstGeom prst="rect">
            <a:avLst/>
          </a:prstGeom>
          <a:noFill/>
          <a:ln w="9525">
            <a:noFill/>
            <a:miter lim="800000"/>
            <a:headEnd/>
            <a:tailEnd/>
          </a:ln>
        </p:spPr>
      </p:pic>
      <p:graphicFrame>
        <p:nvGraphicFramePr>
          <p:cNvPr id="11" name="Tabla 10"/>
          <p:cNvGraphicFramePr>
            <a:graphicFrameLocks noGrp="1"/>
          </p:cNvGraphicFramePr>
          <p:nvPr/>
        </p:nvGraphicFramePr>
        <p:xfrm>
          <a:off x="323528" y="5328419"/>
          <a:ext cx="5040560" cy="865779"/>
        </p:xfrm>
        <a:graphic>
          <a:graphicData uri="http://schemas.openxmlformats.org/drawingml/2006/table">
            <a:tbl>
              <a:tblPr/>
              <a:tblGrid>
                <a:gridCol w="7200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865779">
                <a:tc>
                  <a:txBody>
                    <a:bodyPr/>
                    <a:lstStyle/>
                    <a:p>
                      <a:pPr algn="l" rtl="0" fontAlgn="ctr"/>
                      <a:r>
                        <a:rPr lang="es-CL" sz="900" b="1" i="0" u="none" strike="noStrike" dirty="0">
                          <a:solidFill>
                            <a:srgbClr val="4D4D4D"/>
                          </a:solidFill>
                          <a:latin typeface="+mn-lt"/>
                        </a:rPr>
                        <a:t>Principales</a:t>
                      </a:r>
                      <a:r>
                        <a:rPr lang="es-CL" sz="900" b="1" i="0" u="none" strike="noStrike" baseline="0" dirty="0">
                          <a:solidFill>
                            <a:srgbClr val="4D4D4D"/>
                          </a:solidFill>
                          <a:latin typeface="+mn-lt"/>
                        </a:rPr>
                        <a:t> </a:t>
                      </a:r>
                    </a:p>
                    <a:p>
                      <a:pPr algn="l" rtl="0" fontAlgn="ctr"/>
                      <a:r>
                        <a:rPr lang="es-CL" sz="900" b="1" i="0" u="none" strike="noStrike" baseline="0" dirty="0">
                          <a:solidFill>
                            <a:srgbClr val="4D4D4D"/>
                          </a:solidFill>
                          <a:latin typeface="+mn-lt"/>
                        </a:rPr>
                        <a:t>rubros</a:t>
                      </a:r>
                      <a:r>
                        <a:rPr lang="es-CL" sz="900" b="1" i="0" u="none" strike="noStrike" dirty="0">
                          <a:solidFill>
                            <a:srgbClr val="4D4D4D"/>
                          </a:solidFill>
                          <a:latin typeface="+mn-lt"/>
                        </a:rPr>
                        <a:t>: </a:t>
                      </a: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a:solidFill>
                            <a:schemeClr val="tx1"/>
                          </a:solidFill>
                          <a:effectLst/>
                          <a:latin typeface="+mn-lt"/>
                          <a:ea typeface="+mn-ea"/>
                          <a:cs typeface="+mn-cs"/>
                        </a:rPr>
                        <a:t>Lechuga, Papas, Lechuga Invernadero, Ovinos, Avena Forrajera, Bovinos, Gallinas, Acelga, Frutilla, Alfalfa, Cilantro, Zanahoria, Mejoradas, Pepino ensalada, Avena/Ballica, Animal, Cilantro Invernadero, Ballica/Trébol, Leña, Ornamentales, Artificiales, Alstroemerias, Arveja, Acelga Invernadero, Pradera natural; estos representan el 94% de los recursos monetarios entregados y el 96%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4" name="Gráfico 13"/>
          <p:cNvGraphicFramePr>
            <a:graphicFrameLocks/>
          </p:cNvGraphicFramePr>
          <p:nvPr/>
        </p:nvGraphicFramePr>
        <p:xfrm>
          <a:off x="5884874" y="4203651"/>
          <a:ext cx="2935598" cy="1990547"/>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2022.</a:t>
            </a:r>
          </a:p>
        </p:txBody>
      </p:sp>
      <p:sp>
        <p:nvSpPr>
          <p:cNvPr id="9" name="Título 2"/>
          <p:cNvSpPr>
            <a:spLocks noGrp="1"/>
          </p:cNvSpPr>
          <p:nvPr>
            <p:ph type="title"/>
          </p:nvPr>
        </p:nvSpPr>
        <p:spPr>
          <a:xfrm>
            <a:off x="2267744" y="28615"/>
            <a:ext cx="3456384" cy="915184"/>
          </a:xfrm>
        </p:spPr>
        <p:txBody>
          <a:bodyPr>
            <a:normAutofit/>
          </a:bodyPr>
          <a:lstStyle/>
          <a:p>
            <a:pPr>
              <a:spcBef>
                <a:spcPct val="20000"/>
              </a:spcBef>
            </a:pPr>
            <a:r>
              <a:rPr lang="es-CL" sz="2800" dirty="0">
                <a:solidFill>
                  <a:srgbClr val="333333"/>
                </a:solidFill>
                <a:latin typeface="+mn-lt"/>
                <a:ea typeface="+mn-ea"/>
                <a:cs typeface="+mn-cs"/>
              </a:rPr>
              <a:t>INDAP Nivel Nacional</a:t>
            </a:r>
          </a:p>
        </p:txBody>
      </p:sp>
      <p:sp>
        <p:nvSpPr>
          <p:cNvPr id="12" name="CuadroTexto 11"/>
          <p:cNvSpPr txBox="1"/>
          <p:nvPr/>
        </p:nvSpPr>
        <p:spPr>
          <a:xfrm>
            <a:off x="6516887" y="3926652"/>
            <a:ext cx="1726850" cy="276999"/>
          </a:xfrm>
          <a:prstGeom prst="rect">
            <a:avLst/>
          </a:prstGeom>
          <a:noFill/>
        </p:spPr>
        <p:txBody>
          <a:bodyPr wrap="square" rtlCol="0">
            <a:spAutoFit/>
          </a:bodyPr>
          <a:lstStyle/>
          <a:p>
            <a:r>
              <a:rPr lang="es-CL" sz="1200" b="1" dirty="0"/>
              <a:t>Atención de Usuarias/os</a:t>
            </a:r>
          </a:p>
        </p:txBody>
      </p:sp>
      <p:pic>
        <p:nvPicPr>
          <p:cNvPr id="2" name="Imagen 1"/>
          <p:cNvPicPr>
            <a:picLocks noChangeAspect="1"/>
          </p:cNvPicPr>
          <p:nvPr/>
        </p:nvPicPr>
        <p:blipFill>
          <a:blip r:embed="rId4"/>
          <a:stretch>
            <a:fillRect/>
          </a:stretch>
        </p:blipFill>
        <p:spPr>
          <a:xfrm>
            <a:off x="6650821" y="111279"/>
            <a:ext cx="1851862" cy="3785847"/>
          </a:xfrm>
          <a:prstGeom prst="rect">
            <a:avLst/>
          </a:prstGeom>
        </p:spPr>
      </p:pic>
      <p:grpSp>
        <p:nvGrpSpPr>
          <p:cNvPr id="15" name="Grupo 14"/>
          <p:cNvGrpSpPr/>
          <p:nvPr/>
        </p:nvGrpSpPr>
        <p:grpSpPr>
          <a:xfrm>
            <a:off x="109303" y="188640"/>
            <a:ext cx="8926945" cy="6383790"/>
            <a:chOff x="109303" y="776216"/>
            <a:chExt cx="8926945" cy="5087725"/>
          </a:xfrm>
        </p:grpSpPr>
        <p:pic>
          <p:nvPicPr>
            <p:cNvPr id="16" name="Imagen" descr="Imagen"/>
            <p:cNvPicPr>
              <a:picLocks noChangeAspect="1"/>
            </p:cNvPicPr>
            <p:nvPr/>
          </p:nvPicPr>
          <p:blipFill>
            <a:blip r:embed="rId5"/>
            <a:stretch>
              <a:fillRect/>
            </a:stretch>
          </p:blipFill>
          <p:spPr>
            <a:xfrm>
              <a:off x="585124" y="776216"/>
              <a:ext cx="1323909" cy="166589"/>
            </a:xfrm>
            <a:prstGeom prst="rect">
              <a:avLst/>
            </a:prstGeom>
            <a:ln w="12700">
              <a:miter lim="400000"/>
            </a:ln>
          </p:spPr>
        </p:pic>
        <p:pic>
          <p:nvPicPr>
            <p:cNvPr id="17" name="Imagen" descr="Imagen"/>
            <p:cNvPicPr>
              <a:picLocks noChangeAspect="1"/>
            </p:cNvPicPr>
            <p:nvPr/>
          </p:nvPicPr>
          <p:blipFill>
            <a:blip r:embed="rId6"/>
            <a:stretch>
              <a:fillRect/>
            </a:stretch>
          </p:blipFill>
          <p:spPr>
            <a:xfrm>
              <a:off x="109303" y="937019"/>
              <a:ext cx="8926945" cy="4926922"/>
            </a:xfrm>
            <a:prstGeom prst="rect">
              <a:avLst/>
            </a:prstGeom>
            <a:ln w="12700">
              <a:miter lim="400000"/>
            </a:ln>
          </p:spPr>
        </p:pic>
        <p:pic>
          <p:nvPicPr>
            <p:cNvPr id="18" name="Imagen" descr="Imagen"/>
            <p:cNvPicPr>
              <a:picLocks noChangeAspect="1"/>
            </p:cNvPicPr>
            <p:nvPr/>
          </p:nvPicPr>
          <p:blipFill>
            <a:blip r:embed="rId7"/>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49750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683567" y="1166948"/>
            <a:ext cx="7848873" cy="49592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panose="020B0604020202020204" pitchFamily="34" charset="0"/>
              <a:buNone/>
            </a:pPr>
            <a:r>
              <a:rPr lang="es-CL" sz="1800" dirty="0">
                <a:solidFill>
                  <a:srgbClr val="4D4D4D"/>
                </a:solidFill>
                <a:ea typeface="MS PGothic" pitchFamily="34" charset="-128"/>
                <a:cs typeface="Calibri"/>
              </a:rPr>
              <a:t>INDAP durante el año 2022 trabajó a lo largo de todo Chile con 276 municipalidades, las que se distribuyen de la siguiente forma: </a:t>
            </a:r>
          </a:p>
        </p:txBody>
      </p:sp>
      <p:sp>
        <p:nvSpPr>
          <p:cNvPr id="3" name="CuadroTexto 2"/>
          <p:cNvSpPr txBox="1"/>
          <p:nvPr/>
        </p:nvSpPr>
        <p:spPr>
          <a:xfrm>
            <a:off x="323528" y="6534964"/>
            <a:ext cx="4573947"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Glosa N°03 de presupuesto al 31 de diciembre 2022.</a:t>
            </a:r>
          </a:p>
        </p:txBody>
      </p:sp>
      <p:graphicFrame>
        <p:nvGraphicFramePr>
          <p:cNvPr id="4" name="Tabla 3"/>
          <p:cNvGraphicFramePr>
            <a:graphicFrameLocks noGrp="1"/>
          </p:cNvGraphicFramePr>
          <p:nvPr>
            <p:extLst>
              <p:ext uri="{D42A27DB-BD31-4B8C-83A1-F6EECF244321}">
                <p14:modId xmlns:p14="http://schemas.microsoft.com/office/powerpoint/2010/main" val="1621224825"/>
              </p:ext>
            </p:extLst>
          </p:nvPr>
        </p:nvGraphicFramePr>
        <p:xfrm>
          <a:off x="1700422" y="2060848"/>
          <a:ext cx="5511800" cy="3629025"/>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200025">
                <a:tc>
                  <a:txBody>
                    <a:bodyPr/>
                    <a:lstStyle/>
                    <a:p>
                      <a:pPr algn="ctr" rtl="0" fontAlgn="b"/>
                      <a:r>
                        <a:rPr lang="es-CL" sz="1100" u="none" strike="noStrike" dirty="0">
                          <a:effectLst/>
                        </a:rPr>
                        <a:t>REGION</a:t>
                      </a:r>
                      <a:endParaRPr lang="es-CL"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rtl="0" fontAlgn="b"/>
                      <a:r>
                        <a:rPr lang="es-CL" sz="1100" u="none" strike="noStrike" dirty="0">
                          <a:effectLst/>
                        </a:rPr>
                        <a:t>N° MUNICIPALIDADES 2022</a:t>
                      </a:r>
                      <a:endParaRPr lang="es-CL"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09550">
                <a:tc>
                  <a:txBody>
                    <a:bodyPr/>
                    <a:lstStyle/>
                    <a:p>
                      <a:pPr algn="ctr" rtl="0" fontAlgn="b"/>
                      <a:r>
                        <a:rPr lang="es-CL" sz="1100" u="none" strike="noStrike" dirty="0">
                          <a:effectLst/>
                        </a:rPr>
                        <a:t>ARICA Y PARINACOTA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1"/>
                  </a:ext>
                </a:extLst>
              </a:tr>
              <a:tr h="200025">
                <a:tc>
                  <a:txBody>
                    <a:bodyPr/>
                    <a:lstStyle/>
                    <a:p>
                      <a:pPr algn="ctr" rtl="0" fontAlgn="b"/>
                      <a:r>
                        <a:rPr lang="es-CL" sz="1100" u="none" strike="noStrike" dirty="0">
                          <a:effectLst/>
                        </a:rPr>
                        <a:t>TARAPACA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0002"/>
                  </a:ext>
                </a:extLst>
              </a:tr>
              <a:tr h="200025">
                <a:tc>
                  <a:txBody>
                    <a:bodyPr/>
                    <a:lstStyle/>
                    <a:p>
                      <a:pPr algn="ctr" rtl="0" fontAlgn="b"/>
                      <a:r>
                        <a:rPr lang="es-CL" sz="1100" u="none" strike="noStrike" dirty="0">
                          <a:effectLst/>
                        </a:rPr>
                        <a:t>ANTOFAGASTA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0003"/>
                  </a:ext>
                </a:extLst>
              </a:tr>
              <a:tr h="200025">
                <a:tc>
                  <a:txBody>
                    <a:bodyPr/>
                    <a:lstStyle/>
                    <a:p>
                      <a:pPr algn="ctr" rtl="0" fontAlgn="b"/>
                      <a:r>
                        <a:rPr lang="es-CL" sz="1100" u="none" strike="noStrike" dirty="0">
                          <a:effectLst/>
                        </a:rPr>
                        <a:t>ATACAMA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10004"/>
                  </a:ext>
                </a:extLst>
              </a:tr>
              <a:tr h="200025">
                <a:tc>
                  <a:txBody>
                    <a:bodyPr/>
                    <a:lstStyle/>
                    <a:p>
                      <a:pPr algn="ctr" rtl="0" fontAlgn="b"/>
                      <a:r>
                        <a:rPr lang="es-CL" sz="1100" u="none" strike="noStrike" dirty="0">
                          <a:effectLst/>
                        </a:rPr>
                        <a:t>COQUIMBO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0005"/>
                  </a:ext>
                </a:extLst>
              </a:tr>
              <a:tr h="200025">
                <a:tc>
                  <a:txBody>
                    <a:bodyPr/>
                    <a:lstStyle/>
                    <a:p>
                      <a:pPr algn="ctr" rtl="0" fontAlgn="b"/>
                      <a:r>
                        <a:rPr lang="es-CL" sz="1100" u="none" strike="noStrike">
                          <a:effectLst/>
                        </a:rPr>
                        <a:t>VALPARAISO</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0006"/>
                  </a:ext>
                </a:extLst>
              </a:tr>
              <a:tr h="200025">
                <a:tc>
                  <a:txBody>
                    <a:bodyPr/>
                    <a:lstStyle/>
                    <a:p>
                      <a:pPr algn="ctr" rtl="0" fontAlgn="b"/>
                      <a:r>
                        <a:rPr lang="es-CL" sz="1100" u="none" strike="noStrike">
                          <a:effectLst/>
                        </a:rPr>
                        <a:t>METROPOLITANA</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0007"/>
                  </a:ext>
                </a:extLst>
              </a:tr>
              <a:tr h="200025">
                <a:tc>
                  <a:txBody>
                    <a:bodyPr/>
                    <a:lstStyle/>
                    <a:p>
                      <a:pPr algn="ctr" rtl="0" fontAlgn="b"/>
                      <a:r>
                        <a:rPr lang="es-CL" sz="1100" u="none" strike="noStrike">
                          <a:effectLst/>
                        </a:rPr>
                        <a:t>O´HIGGINS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10008"/>
                  </a:ext>
                </a:extLst>
              </a:tr>
              <a:tr h="209550">
                <a:tc>
                  <a:txBody>
                    <a:bodyPr/>
                    <a:lstStyle/>
                    <a:p>
                      <a:pPr algn="ctr" rtl="0" fontAlgn="b"/>
                      <a:r>
                        <a:rPr lang="es-CL" sz="1100" u="none" strike="noStrike">
                          <a:effectLst/>
                        </a:rPr>
                        <a:t>MAULE</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0009"/>
                  </a:ext>
                </a:extLst>
              </a:tr>
              <a:tr h="200025">
                <a:tc>
                  <a:txBody>
                    <a:bodyPr/>
                    <a:lstStyle/>
                    <a:p>
                      <a:pPr algn="ctr" rtl="0" fontAlgn="b"/>
                      <a:r>
                        <a:rPr lang="es-CL" sz="1100" u="none" strike="noStrike">
                          <a:effectLst/>
                        </a:rPr>
                        <a:t>ÑUBLE</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10"/>
                  </a:ext>
                </a:extLst>
              </a:tr>
              <a:tr h="200025">
                <a:tc>
                  <a:txBody>
                    <a:bodyPr/>
                    <a:lstStyle/>
                    <a:p>
                      <a:pPr algn="ctr" rtl="0" fontAlgn="b"/>
                      <a:r>
                        <a:rPr lang="es-CL" sz="1100" u="none" strike="noStrike">
                          <a:effectLst/>
                        </a:rPr>
                        <a:t>BIOBIO</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10011"/>
                  </a:ext>
                </a:extLst>
              </a:tr>
              <a:tr h="200025">
                <a:tc>
                  <a:txBody>
                    <a:bodyPr/>
                    <a:lstStyle/>
                    <a:p>
                      <a:pPr algn="ctr" rtl="0" fontAlgn="b"/>
                      <a:r>
                        <a:rPr lang="es-CL" sz="1100" u="none" strike="noStrike">
                          <a:effectLst/>
                        </a:rPr>
                        <a:t>ARAUCANIA</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0012"/>
                  </a:ext>
                </a:extLst>
              </a:tr>
              <a:tr h="200025">
                <a:tc>
                  <a:txBody>
                    <a:bodyPr/>
                    <a:lstStyle/>
                    <a:p>
                      <a:pPr algn="ctr" rtl="0" fontAlgn="b"/>
                      <a:r>
                        <a:rPr lang="es-CL" sz="1100" u="none" strike="noStrike">
                          <a:effectLst/>
                        </a:rPr>
                        <a:t>LOS RIOS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13"/>
                  </a:ext>
                </a:extLst>
              </a:tr>
              <a:tr h="200025">
                <a:tc>
                  <a:txBody>
                    <a:bodyPr/>
                    <a:lstStyle/>
                    <a:p>
                      <a:pPr algn="ctr" rtl="0" fontAlgn="b"/>
                      <a:r>
                        <a:rPr lang="es-CL" sz="1100" u="none" strike="noStrike">
                          <a:effectLst/>
                        </a:rPr>
                        <a:t>LOS LAGOS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val="10014"/>
                  </a:ext>
                </a:extLst>
              </a:tr>
              <a:tr h="200025">
                <a:tc>
                  <a:txBody>
                    <a:bodyPr/>
                    <a:lstStyle/>
                    <a:p>
                      <a:pPr algn="ctr" rtl="0" fontAlgn="b"/>
                      <a:r>
                        <a:rPr lang="es-CL" sz="1100" u="none" strike="noStrike">
                          <a:effectLst/>
                        </a:rPr>
                        <a:t>AYSEN</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10015"/>
                  </a:ext>
                </a:extLst>
              </a:tr>
              <a:tr h="200025">
                <a:tc>
                  <a:txBody>
                    <a:bodyPr/>
                    <a:lstStyle/>
                    <a:p>
                      <a:pPr algn="ctr" rtl="0" fontAlgn="b"/>
                      <a:r>
                        <a:rPr lang="es-CL" sz="1100" u="none" strike="noStrike">
                          <a:effectLst/>
                        </a:rPr>
                        <a:t>MAGALLANES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0016"/>
                  </a:ext>
                </a:extLst>
              </a:tr>
              <a:tr h="209550">
                <a:tc>
                  <a:txBody>
                    <a:bodyPr/>
                    <a:lstStyle/>
                    <a:p>
                      <a:pPr algn="ctr" rtl="0" fontAlgn="b"/>
                      <a:r>
                        <a:rPr lang="es-CL" sz="1100" b="1" u="none" strike="noStrike">
                          <a:effectLst/>
                        </a:rPr>
                        <a:t> </a:t>
                      </a:r>
                      <a:r>
                        <a:rPr lang="es-CL" sz="1200" b="1" u="none" strike="noStrike">
                          <a:effectLst/>
                        </a:rPr>
                        <a:t>TOTAL </a:t>
                      </a:r>
                      <a:endParaRPr lang="es-CL"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276</a:t>
                      </a:r>
                    </a:p>
                  </a:txBody>
                  <a:tcPr marL="9525" marR="9525" marT="9525" marB="0" anchor="b"/>
                </a:tc>
                <a:extLst>
                  <a:ext uri="{0D108BD9-81ED-4DB2-BD59-A6C34878D82A}">
                    <a16:rowId xmlns:a16="http://schemas.microsoft.com/office/drawing/2014/main" val="10017"/>
                  </a:ext>
                </a:extLst>
              </a:tr>
            </a:tbl>
          </a:graphicData>
        </a:graphic>
      </p:graphicFrame>
      <p:sp>
        <p:nvSpPr>
          <p:cNvPr id="7" name="Título 1"/>
          <p:cNvSpPr txBox="1">
            <a:spLocks/>
          </p:cNvSpPr>
          <p:nvPr/>
        </p:nvSpPr>
        <p:spPr>
          <a:xfrm>
            <a:off x="1979712" y="186647"/>
            <a:ext cx="698637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pPr>
            <a:r>
              <a:rPr lang="es-CL" sz="2800" dirty="0">
                <a:solidFill>
                  <a:srgbClr val="333333"/>
                </a:solidFill>
                <a:latin typeface="+mn-lt"/>
                <a:ea typeface="+mn-ea"/>
                <a:cs typeface="+mn-cs"/>
              </a:rPr>
              <a:t>Cooperación con municipalidades</a:t>
            </a:r>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05370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766" y="250724"/>
            <a:ext cx="8229600" cy="832263"/>
          </a:xfrm>
        </p:spPr>
        <p:txBody>
          <a:bodyPr vert="horz" lIns="91440" tIns="45720" rIns="91440" bIns="45720" rtlCol="0" anchor="ctr">
            <a:normAutofit/>
          </a:bodyPr>
          <a:lstStyle/>
          <a:p>
            <a:pPr>
              <a:spcBef>
                <a:spcPct val="20000"/>
              </a:spcBef>
            </a:pPr>
            <a:r>
              <a:rPr lang="es-CL" sz="2800" dirty="0">
                <a:solidFill>
                  <a:srgbClr val="333333"/>
                </a:solidFill>
                <a:latin typeface="+mn-lt"/>
                <a:ea typeface="+mn-ea"/>
                <a:cs typeface="+mn-cs"/>
              </a:rPr>
              <a:t>Asociatividad Económica y Cooperativismo</a:t>
            </a:r>
          </a:p>
        </p:txBody>
      </p:sp>
      <p:sp>
        <p:nvSpPr>
          <p:cNvPr id="3" name="Marcador de contenido 2"/>
          <p:cNvSpPr txBox="1">
            <a:spLocks/>
          </p:cNvSpPr>
          <p:nvPr/>
        </p:nvSpPr>
        <p:spPr>
          <a:xfrm>
            <a:off x="457200" y="1189824"/>
            <a:ext cx="8229600" cy="49363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1800" dirty="0">
                <a:solidFill>
                  <a:srgbClr val="4D4D4D"/>
                </a:solidFill>
              </a:rPr>
              <a:t>En el 2022 INDAP trabajó con 151 Empresas Asociativas Campesinas (EAC), </a:t>
            </a:r>
            <a:r>
              <a:rPr lang="es-CL" sz="1800" dirty="0">
                <a:solidFill>
                  <a:srgbClr val="4D4D4D"/>
                </a:solidFill>
                <a:ea typeface="MS PGothic" pitchFamily="34" charset="-128"/>
                <a:cs typeface="Calibri"/>
              </a:rPr>
              <a:t>siendo la Cooperativa la que abarcó el mayor número de casos, con 111 empresas, </a:t>
            </a:r>
            <a:r>
              <a:rPr lang="es-CL" sz="1800" dirty="0">
                <a:solidFill>
                  <a:srgbClr val="4D4D4D"/>
                </a:solidFill>
              </a:rPr>
              <a:t>que de acuerdo a su calidad jurídica se distribuyen de la siguiente manera:</a:t>
            </a:r>
          </a:p>
          <a:p>
            <a:pPr marL="0" indent="0">
              <a:buFont typeface="Arial" panose="020B0604020202020204" pitchFamily="34" charset="0"/>
              <a:buNone/>
            </a:pPr>
            <a:endParaRPr lang="es-CL" dirty="0">
              <a:solidFill>
                <a:srgbClr val="4D4D4D"/>
              </a:solidFill>
            </a:endParaRPr>
          </a:p>
          <a:p>
            <a:pPr marL="0" indent="0">
              <a:buFont typeface="Arial" panose="020B0604020202020204" pitchFamily="34" charset="0"/>
              <a:buNone/>
            </a:pPr>
            <a:endParaRPr lang="es-CL" dirty="0">
              <a:solidFill>
                <a:srgbClr val="4D4D4D"/>
              </a:solidFill>
            </a:endParaRPr>
          </a:p>
          <a:p>
            <a:pPr marL="0" indent="0">
              <a:buFont typeface="Arial" panose="020B0604020202020204" pitchFamily="34" charset="0"/>
              <a:buNone/>
            </a:pPr>
            <a:endParaRPr lang="es-CL" dirty="0">
              <a:solidFill>
                <a:srgbClr val="4D4D4D"/>
              </a:solidFill>
            </a:endParaRPr>
          </a:p>
          <a:p>
            <a:pPr marL="0" indent="0">
              <a:buFont typeface="Arial" panose="020B0604020202020204" pitchFamily="34" charset="0"/>
              <a:buNone/>
            </a:pPr>
            <a:endParaRPr lang="es-CL" dirty="0">
              <a:solidFill>
                <a:srgbClr val="4D4D4D"/>
              </a:solidFill>
            </a:endParaRPr>
          </a:p>
          <a:p>
            <a:pPr marL="0" indent="0">
              <a:buFont typeface="Arial" panose="020B0604020202020204" pitchFamily="34" charset="0"/>
              <a:buNone/>
            </a:pPr>
            <a:endParaRPr lang="es-CL" sz="1800" dirty="0">
              <a:solidFill>
                <a:srgbClr val="4D4D4D"/>
              </a:solidFill>
            </a:endParaRPr>
          </a:p>
          <a:p>
            <a:pPr marL="0" indent="0" algn="just">
              <a:buNone/>
            </a:pPr>
            <a:endParaRPr lang="es-CL" sz="1800" dirty="0">
              <a:solidFill>
                <a:srgbClr val="4D4D4D"/>
              </a:solidFill>
            </a:endParaRPr>
          </a:p>
          <a:p>
            <a:pPr marL="0" indent="0" algn="just">
              <a:buNone/>
            </a:pPr>
            <a:r>
              <a:rPr lang="es-CL" sz="1800" dirty="0">
                <a:solidFill>
                  <a:srgbClr val="4D4D4D"/>
                </a:solidFill>
              </a:rPr>
              <a:t>Es importante destacar que las Cooperativas corresponden al 74% del total de EAC, lo que demuestra que es una forma de trabajo reconocida por los pequeños productores.  </a:t>
            </a:r>
          </a:p>
        </p:txBody>
      </p:sp>
      <p:sp>
        <p:nvSpPr>
          <p:cNvPr id="5" name="CuadroTexto 4"/>
          <p:cNvSpPr txBox="1"/>
          <p:nvPr/>
        </p:nvSpPr>
        <p:spPr>
          <a:xfrm>
            <a:off x="251520" y="6581001"/>
            <a:ext cx="4680520" cy="276999"/>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INDAP Diciembre 2022, Programa de Asociatividad Económica.</a:t>
            </a:r>
          </a:p>
        </p:txBody>
      </p:sp>
      <p:pic>
        <p:nvPicPr>
          <p:cNvPr id="6" name="Picture 2" descr="coope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17" y="2271766"/>
            <a:ext cx="9144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nvGraphicFramePr>
        <p:xfrm>
          <a:off x="1968085" y="2248740"/>
          <a:ext cx="6124073" cy="2295541"/>
        </p:xfrm>
        <a:graphic>
          <a:graphicData uri="http://schemas.openxmlformats.org/drawingml/2006/table">
            <a:tbl>
              <a:tblPr firstRow="1" bandRow="1">
                <a:tableStyleId>{5C22544A-7EE6-4342-B048-85BDC9FD1C3A}</a:tableStyleId>
              </a:tblPr>
              <a:tblGrid>
                <a:gridCol w="3184755">
                  <a:extLst>
                    <a:ext uri="{9D8B030D-6E8A-4147-A177-3AD203B41FA5}">
                      <a16:colId xmlns:a16="http://schemas.microsoft.com/office/drawing/2014/main" val="20000"/>
                    </a:ext>
                  </a:extLst>
                </a:gridCol>
                <a:gridCol w="1526928">
                  <a:extLst>
                    <a:ext uri="{9D8B030D-6E8A-4147-A177-3AD203B41FA5}">
                      <a16:colId xmlns:a16="http://schemas.microsoft.com/office/drawing/2014/main" val="20001"/>
                    </a:ext>
                  </a:extLst>
                </a:gridCol>
                <a:gridCol w="1412390">
                  <a:extLst>
                    <a:ext uri="{9D8B030D-6E8A-4147-A177-3AD203B41FA5}">
                      <a16:colId xmlns:a16="http://schemas.microsoft.com/office/drawing/2014/main" val="20002"/>
                    </a:ext>
                  </a:extLst>
                </a:gridCol>
              </a:tblGrid>
              <a:tr h="350821">
                <a:tc>
                  <a:txBody>
                    <a:bodyPr/>
                    <a:lstStyle/>
                    <a:p>
                      <a:pPr algn="ctr" fontAlgn="t">
                        <a:lnSpc>
                          <a:spcPct val="107000"/>
                        </a:lnSpc>
                        <a:spcAft>
                          <a:spcPts val="0"/>
                        </a:spcAft>
                      </a:pPr>
                      <a:r>
                        <a:rPr lang="es-CL" sz="1600" kern="1200" dirty="0">
                          <a:effectLst/>
                        </a:rPr>
                        <a:t>Forma Jurídica</a:t>
                      </a:r>
                      <a:endPar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0"/>
                        </a:spcAft>
                      </a:pPr>
                      <a:r>
                        <a:rPr lang="es-CL" sz="1600" kern="1200" dirty="0">
                          <a:effectLst/>
                        </a:rPr>
                        <a:t>Nº EAC</a:t>
                      </a:r>
                      <a:endPar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0"/>
                        </a:spcAft>
                      </a:pPr>
                      <a:r>
                        <a:rPr lang="es-CL" sz="1600" kern="1200" dirty="0">
                          <a:effectLst/>
                        </a:rPr>
                        <a:t>%</a:t>
                      </a:r>
                      <a:endPar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350821">
                <a:tc>
                  <a:txBody>
                    <a:bodyPr/>
                    <a:lstStyle/>
                    <a:p>
                      <a:pPr fontAlgn="b">
                        <a:lnSpc>
                          <a:spcPct val="107000"/>
                        </a:lnSpc>
                        <a:spcAft>
                          <a:spcPts val="0"/>
                        </a:spcAft>
                      </a:pPr>
                      <a:r>
                        <a:rPr lang="es-CL" sz="1600" kern="1200" dirty="0">
                          <a:effectLst/>
                        </a:rPr>
                        <a:t>Cooperativa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111</a:t>
                      </a:r>
                    </a:p>
                  </a:txBody>
                  <a:tcPr marL="9525" marR="9525" marT="9525" marB="0" anchor="b"/>
                </a:tc>
                <a:tc>
                  <a:txBody>
                    <a:bodyPr/>
                    <a:lstStyle/>
                    <a:p>
                      <a:pPr algn="ctr" fontAlgn="b">
                        <a:lnSpc>
                          <a:spcPct val="107000"/>
                        </a:lnSpc>
                        <a:spcAft>
                          <a:spcPts val="0"/>
                        </a:spcAft>
                      </a:pPr>
                      <a:r>
                        <a:rPr lang="es-CL" sz="1600" kern="1200" dirty="0">
                          <a:effectLst/>
                        </a:rPr>
                        <a:t>74%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50821">
                <a:tc>
                  <a:txBody>
                    <a:bodyPr/>
                    <a:lstStyle/>
                    <a:p>
                      <a:pPr fontAlgn="b">
                        <a:lnSpc>
                          <a:spcPct val="107000"/>
                        </a:lnSpc>
                        <a:spcAft>
                          <a:spcPts val="0"/>
                        </a:spcAft>
                      </a:pPr>
                      <a:r>
                        <a:rPr lang="es-CL" sz="1600" kern="1200" dirty="0">
                          <a:effectLst/>
                        </a:rPr>
                        <a:t>Limitada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14</a:t>
                      </a:r>
                    </a:p>
                  </a:txBody>
                  <a:tcPr marL="9525" marR="9525" marT="9525" marB="0" anchor="b"/>
                </a:tc>
                <a:tc>
                  <a:txBody>
                    <a:bodyPr/>
                    <a:lstStyle/>
                    <a:p>
                      <a:pPr algn="ctr" fontAlgn="b">
                        <a:lnSpc>
                          <a:spcPct val="107000"/>
                        </a:lnSpc>
                        <a:spcAft>
                          <a:spcPts val="0"/>
                        </a:spcAft>
                      </a:pPr>
                      <a:r>
                        <a:rPr lang="es-CL" sz="1600" kern="1200" dirty="0">
                          <a:effectLst/>
                        </a:rPr>
                        <a:t>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308432">
                <a:tc>
                  <a:txBody>
                    <a:bodyPr/>
                    <a:lstStyle/>
                    <a:p>
                      <a:pPr fontAlgn="b">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SPA</a:t>
                      </a:r>
                    </a:p>
                  </a:txBody>
                  <a:tcPr marL="9525" marR="9525" marT="9525" marB="0" anchor="b"/>
                </a:tc>
                <a:tc>
                  <a:txBody>
                    <a:bodyPr/>
                    <a:lstStyle/>
                    <a:p>
                      <a:pPr algn="ctr" fontAlgn="b">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14</a:t>
                      </a:r>
                    </a:p>
                  </a:txBody>
                  <a:tcPr marL="9525" marR="9525" marT="9525" marB="0" anchor="b"/>
                </a:tc>
                <a:tc>
                  <a:txBody>
                    <a:bodyPr/>
                    <a:lstStyle/>
                    <a:p>
                      <a:pPr algn="ctr" fontAlgn="b">
                        <a:lnSpc>
                          <a:spcPct val="107000"/>
                        </a:lnSpc>
                        <a:spcAft>
                          <a:spcPts val="0"/>
                        </a:spcAft>
                      </a:pPr>
                      <a:r>
                        <a:rPr lang="es-CL" sz="1600" kern="1200" dirty="0">
                          <a:effectLst/>
                        </a:rPr>
                        <a:t>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74320">
                <a:tc>
                  <a:txBody>
                    <a:bodyPr/>
                    <a:lstStyle/>
                    <a:p>
                      <a:pPr fontAlgn="b">
                        <a:lnSpc>
                          <a:spcPct val="107000"/>
                        </a:lnSpc>
                        <a:spcAft>
                          <a:spcPts val="0"/>
                        </a:spcAft>
                      </a:pPr>
                      <a:r>
                        <a:rPr lang="es-CL" sz="1600" kern="1200" dirty="0">
                          <a:effectLst/>
                          <a:latin typeface="+mn-lt"/>
                          <a:ea typeface="+mn-ea"/>
                          <a:cs typeface="+mn-cs"/>
                        </a:rPr>
                        <a:t>Anónima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10</a:t>
                      </a:r>
                    </a:p>
                  </a:txBody>
                  <a:tcPr marL="9525" marR="9525" marT="9525" marB="0" anchor="b"/>
                </a:tc>
                <a:tc>
                  <a:txBody>
                    <a:bodyPr/>
                    <a:lstStyle/>
                    <a:p>
                      <a:pPr algn="ctr" fontAlgn="b">
                        <a:lnSpc>
                          <a:spcPct val="107000"/>
                        </a:lnSpc>
                        <a:spcAft>
                          <a:spcPts val="0"/>
                        </a:spcAft>
                      </a:pPr>
                      <a:r>
                        <a:rPr lang="es-CL" sz="1600" kern="1200" dirty="0">
                          <a:effectLst/>
                        </a:rPr>
                        <a:t>7%</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309505">
                <a:tc>
                  <a:txBody>
                    <a:bodyPr/>
                    <a:lstStyle/>
                    <a:p>
                      <a:pPr fontAlgn="b">
                        <a:lnSpc>
                          <a:spcPct val="107000"/>
                        </a:lnSpc>
                        <a:spcAft>
                          <a:spcPts val="0"/>
                        </a:spcAft>
                      </a:pPr>
                      <a:r>
                        <a:rPr lang="es-CL" sz="1600" kern="1200" dirty="0">
                          <a:effectLst/>
                        </a:rPr>
                        <a:t>Otras formas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b"/>
                </a:tc>
                <a:tc>
                  <a:txBody>
                    <a:bodyPr/>
                    <a:lstStyle/>
                    <a:p>
                      <a:pPr algn="ctr" fontAlgn="b">
                        <a:lnSpc>
                          <a:spcPct val="107000"/>
                        </a:lnSpc>
                        <a:spcAft>
                          <a:spcPts val="0"/>
                        </a:spcAft>
                      </a:pPr>
                      <a:r>
                        <a:rPr lang="es-CL" sz="1600" kern="1200" dirty="0">
                          <a:effectLst/>
                        </a:rPr>
                        <a:t>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350821">
                <a:tc>
                  <a:txBody>
                    <a:bodyPr/>
                    <a:lstStyle/>
                    <a:p>
                      <a:pPr fontAlgn="b">
                        <a:lnSpc>
                          <a:spcPct val="107000"/>
                        </a:lnSpc>
                        <a:spcAft>
                          <a:spcPts val="0"/>
                        </a:spcAft>
                      </a:pPr>
                      <a:r>
                        <a:rPr lang="es-CL" sz="1600" b="1" kern="1200" dirty="0">
                          <a:effectLst/>
                        </a:rPr>
                        <a:t>Total</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b="1" dirty="0">
                          <a:effectLst/>
                          <a:latin typeface="Calibri" panose="020F0502020204030204" pitchFamily="34" charset="0"/>
                          <a:ea typeface="Calibri" panose="020F0502020204030204" pitchFamily="34" charset="0"/>
                          <a:cs typeface="Times New Roman" panose="02020603050405020304" pitchFamily="18" charset="0"/>
                        </a:rPr>
                        <a:t>151</a:t>
                      </a:r>
                    </a:p>
                  </a:txBody>
                  <a:tcPr marL="9525" marR="9525" marT="9525" marB="0" anchor="b"/>
                </a:tc>
                <a:tc>
                  <a:txBody>
                    <a:bodyPr/>
                    <a:lstStyle/>
                    <a:p>
                      <a:pPr algn="ctr" fontAlgn="b">
                        <a:lnSpc>
                          <a:spcPct val="107000"/>
                        </a:lnSpc>
                        <a:spcAft>
                          <a:spcPts val="0"/>
                        </a:spcAft>
                      </a:pPr>
                      <a:r>
                        <a:rPr lang="es-CL" sz="1600" b="1" kern="1200" dirty="0">
                          <a:effectLst/>
                        </a:rPr>
                        <a:t>100%</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74898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760107" y="926836"/>
            <a:ext cx="7948726" cy="917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En 2022, INDAP trabajó a lo largo de Chile con 151 Empresas Asociativas Campesinas (EAC) y 48 Grupos Pre-asociativos. Su distribución por región se muestra a continuación: </a:t>
            </a:r>
          </a:p>
        </p:txBody>
      </p:sp>
      <p:sp>
        <p:nvSpPr>
          <p:cNvPr id="3" name="CuadroTexto 2"/>
          <p:cNvSpPr txBox="1"/>
          <p:nvPr/>
        </p:nvSpPr>
        <p:spPr>
          <a:xfrm>
            <a:off x="323528" y="6566816"/>
            <a:ext cx="4680520" cy="276999"/>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INDAP Diciembre 2022, Programa de Asociatividad Económica.</a:t>
            </a:r>
          </a:p>
        </p:txBody>
      </p:sp>
      <p:pic>
        <p:nvPicPr>
          <p:cNvPr id="5" name="Picture 2" descr="coope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07" y="2271766"/>
            <a:ext cx="9144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nvGraphicFramePr>
        <p:xfrm>
          <a:off x="2051720" y="1995854"/>
          <a:ext cx="5336772" cy="3757246"/>
        </p:xfrm>
        <a:graphic>
          <a:graphicData uri="http://schemas.openxmlformats.org/drawingml/2006/table">
            <a:tbl>
              <a:tblPr/>
              <a:tblGrid>
                <a:gridCol w="1197137">
                  <a:extLst>
                    <a:ext uri="{9D8B030D-6E8A-4147-A177-3AD203B41FA5}">
                      <a16:colId xmlns:a16="http://schemas.microsoft.com/office/drawing/2014/main" val="2757681969"/>
                    </a:ext>
                  </a:extLst>
                </a:gridCol>
                <a:gridCol w="895057">
                  <a:extLst>
                    <a:ext uri="{9D8B030D-6E8A-4147-A177-3AD203B41FA5}">
                      <a16:colId xmlns:a16="http://schemas.microsoft.com/office/drawing/2014/main" val="3800537790"/>
                    </a:ext>
                  </a:extLst>
                </a:gridCol>
                <a:gridCol w="895057">
                  <a:extLst>
                    <a:ext uri="{9D8B030D-6E8A-4147-A177-3AD203B41FA5}">
                      <a16:colId xmlns:a16="http://schemas.microsoft.com/office/drawing/2014/main" val="1869513796"/>
                    </a:ext>
                  </a:extLst>
                </a:gridCol>
                <a:gridCol w="973373">
                  <a:extLst>
                    <a:ext uri="{9D8B030D-6E8A-4147-A177-3AD203B41FA5}">
                      <a16:colId xmlns:a16="http://schemas.microsoft.com/office/drawing/2014/main" val="3807546114"/>
                    </a:ext>
                  </a:extLst>
                </a:gridCol>
                <a:gridCol w="1376148">
                  <a:extLst>
                    <a:ext uri="{9D8B030D-6E8A-4147-A177-3AD203B41FA5}">
                      <a16:colId xmlns:a16="http://schemas.microsoft.com/office/drawing/2014/main" val="3221299422"/>
                    </a:ext>
                  </a:extLst>
                </a:gridCol>
              </a:tblGrid>
              <a:tr h="407273">
                <a:tc>
                  <a:txBody>
                    <a:bodyPr/>
                    <a:lstStyle/>
                    <a:p>
                      <a:pPr algn="l" fontAlgn="ctr"/>
                      <a:r>
                        <a:rPr lang="es-CL" sz="1200" b="1" i="0" u="none" strike="noStrike">
                          <a:solidFill>
                            <a:srgbClr val="000000"/>
                          </a:solidFill>
                          <a:effectLst/>
                          <a:latin typeface="Calibri" panose="020F0502020204030204" pitchFamily="34" charset="0"/>
                        </a:rPr>
                        <a:t>Región</a:t>
                      </a:r>
                    </a:p>
                  </a:txBody>
                  <a:tcPr marL="9525" marR="9525" marT="9525"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5B3D7"/>
                    </a:solidFill>
                  </a:tcPr>
                </a:tc>
                <a:tc>
                  <a:txBody>
                    <a:bodyPr/>
                    <a:lstStyle/>
                    <a:p>
                      <a:pPr algn="ctr" fontAlgn="ctr"/>
                      <a:r>
                        <a:rPr lang="es-CL" sz="1200" b="1" i="0" u="none" strike="noStrike">
                          <a:solidFill>
                            <a:srgbClr val="000000"/>
                          </a:solidFill>
                          <a:effectLst/>
                          <a:latin typeface="Calibri" panose="020F0502020204030204" pitchFamily="34" charset="0"/>
                        </a:rPr>
                        <a:t>N° EAC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5B3D7"/>
                    </a:solidFill>
                  </a:tcPr>
                </a:tc>
                <a:tc>
                  <a:txBody>
                    <a:bodyPr/>
                    <a:lstStyle/>
                    <a:p>
                      <a:pPr algn="ctr" fontAlgn="ctr"/>
                      <a:r>
                        <a:rPr lang="es-CL" sz="1200" b="1" i="0" u="none" strike="noStrike">
                          <a:solidFill>
                            <a:srgbClr val="000000"/>
                          </a:solidFill>
                          <a:effectLst/>
                          <a:latin typeface="Calibri" panose="020F0502020204030204" pitchFamily="34" charset="0"/>
                        </a:rPr>
                        <a:t>N° Grupos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5B3D7"/>
                    </a:solidFill>
                  </a:tcPr>
                </a:tc>
                <a:tc>
                  <a:txBody>
                    <a:bodyPr/>
                    <a:lstStyle/>
                    <a:p>
                      <a:pPr algn="ctr" fontAlgn="ctr"/>
                      <a:r>
                        <a:rPr lang="es-CL" sz="12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5B3D7"/>
                    </a:solidFill>
                  </a:tcPr>
                </a:tc>
                <a:tc>
                  <a:txBody>
                    <a:bodyPr/>
                    <a:lstStyle/>
                    <a:p>
                      <a:pPr algn="ctr" fontAlgn="ctr"/>
                      <a:r>
                        <a:rPr lang="es-CL" sz="1200" b="1" i="0" u="none" strike="noStrike">
                          <a:solidFill>
                            <a:srgbClr val="000000"/>
                          </a:solidFill>
                          <a:effectLst/>
                          <a:latin typeface="Calibri" panose="020F0502020204030204" pitchFamily="34" charset="0"/>
                        </a:rPr>
                        <a:t>Recursos Ejecutados (M$)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2655812962"/>
                  </a:ext>
                </a:extLst>
              </a:tr>
              <a:tr h="224393">
                <a:tc>
                  <a:txBody>
                    <a:bodyPr/>
                    <a:lstStyle/>
                    <a:p>
                      <a:pPr algn="l" fontAlgn="ctr"/>
                      <a:r>
                        <a:rPr lang="es-CL" sz="1200" b="0" i="0" u="none" strike="noStrike" dirty="0">
                          <a:solidFill>
                            <a:srgbClr val="000000"/>
                          </a:solidFill>
                          <a:effectLst/>
                          <a:latin typeface="Calibri" panose="020F0502020204030204" pitchFamily="34" charset="0"/>
                        </a:rPr>
                        <a:t>Arica y Parinacota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943270360"/>
                  </a:ext>
                </a:extLst>
              </a:tr>
              <a:tr h="208372">
                <a:tc>
                  <a:txBody>
                    <a:bodyPr/>
                    <a:lstStyle/>
                    <a:p>
                      <a:pPr algn="l" fontAlgn="ctr"/>
                      <a:r>
                        <a:rPr lang="es-CL" sz="1200" b="0" i="0" u="none" strike="noStrike">
                          <a:solidFill>
                            <a:srgbClr val="000000"/>
                          </a:solidFill>
                          <a:effectLst/>
                          <a:latin typeface="Calibri" panose="020F0502020204030204" pitchFamily="34" charset="0"/>
                        </a:rPr>
                        <a:t>Tarapacá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49.024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3928261627"/>
                  </a:ext>
                </a:extLst>
              </a:tr>
              <a:tr h="208372">
                <a:tc>
                  <a:txBody>
                    <a:bodyPr/>
                    <a:lstStyle/>
                    <a:p>
                      <a:pPr algn="l" fontAlgn="ctr"/>
                      <a:r>
                        <a:rPr lang="es-CL" sz="1200" b="0" i="0" u="none" strike="noStrike">
                          <a:solidFill>
                            <a:srgbClr val="000000"/>
                          </a:solidFill>
                          <a:effectLst/>
                          <a:latin typeface="Calibri" panose="020F0502020204030204" pitchFamily="34" charset="0"/>
                        </a:rPr>
                        <a:t>Antofagasta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49.592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2201384582"/>
                  </a:ext>
                </a:extLst>
              </a:tr>
              <a:tr h="208372">
                <a:tc>
                  <a:txBody>
                    <a:bodyPr/>
                    <a:lstStyle/>
                    <a:p>
                      <a:pPr algn="l" fontAlgn="ctr"/>
                      <a:r>
                        <a:rPr lang="es-CL" sz="1200" b="0" i="0" u="none" strike="noStrike">
                          <a:solidFill>
                            <a:srgbClr val="000000"/>
                          </a:solidFill>
                          <a:effectLst/>
                          <a:latin typeface="Calibri" panose="020F0502020204030204" pitchFamily="34" charset="0"/>
                        </a:rPr>
                        <a:t>Atacama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19.568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2491970849"/>
                  </a:ext>
                </a:extLst>
              </a:tr>
              <a:tr h="208372">
                <a:tc>
                  <a:txBody>
                    <a:bodyPr/>
                    <a:lstStyle/>
                    <a:p>
                      <a:pPr algn="l" fontAlgn="ctr"/>
                      <a:r>
                        <a:rPr lang="es-CL" sz="1200" b="0" i="0" u="none" strike="noStrike">
                          <a:solidFill>
                            <a:srgbClr val="000000"/>
                          </a:solidFill>
                          <a:effectLst/>
                          <a:latin typeface="Calibri" panose="020F0502020204030204" pitchFamily="34" charset="0"/>
                        </a:rPr>
                        <a:t>Coquimbo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55.758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857499582"/>
                  </a:ext>
                </a:extLst>
              </a:tr>
              <a:tr h="208372">
                <a:tc>
                  <a:txBody>
                    <a:bodyPr/>
                    <a:lstStyle/>
                    <a:p>
                      <a:pPr algn="l" fontAlgn="ctr"/>
                      <a:r>
                        <a:rPr lang="es-CL" sz="1200" b="0" i="0" u="none" strike="noStrike">
                          <a:solidFill>
                            <a:srgbClr val="000000"/>
                          </a:solidFill>
                          <a:effectLst/>
                          <a:latin typeface="Calibri" panose="020F0502020204030204" pitchFamily="34" charset="0"/>
                        </a:rPr>
                        <a:t>Valparaíso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415664612"/>
                  </a:ext>
                </a:extLst>
              </a:tr>
              <a:tr h="208372">
                <a:tc>
                  <a:txBody>
                    <a:bodyPr/>
                    <a:lstStyle/>
                    <a:p>
                      <a:pPr algn="l" fontAlgn="ctr"/>
                      <a:r>
                        <a:rPr lang="es-CL" sz="1200" b="0" i="0" u="none" strike="noStrike">
                          <a:solidFill>
                            <a:srgbClr val="000000"/>
                          </a:solidFill>
                          <a:effectLst/>
                          <a:latin typeface="Calibri" panose="020F0502020204030204" pitchFamily="34" charset="0"/>
                        </a:rPr>
                        <a:t>O´Higgins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28.750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444067727"/>
                  </a:ext>
                </a:extLst>
              </a:tr>
              <a:tr h="208372">
                <a:tc>
                  <a:txBody>
                    <a:bodyPr/>
                    <a:lstStyle/>
                    <a:p>
                      <a:pPr algn="l" fontAlgn="ctr"/>
                      <a:r>
                        <a:rPr lang="es-CL" sz="1200" b="0" i="0" u="none" strike="noStrike">
                          <a:solidFill>
                            <a:srgbClr val="000000"/>
                          </a:solidFill>
                          <a:effectLst/>
                          <a:latin typeface="Calibri" panose="020F0502020204030204" pitchFamily="34" charset="0"/>
                        </a:rPr>
                        <a:t>Maule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592.476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3730030275"/>
                  </a:ext>
                </a:extLst>
              </a:tr>
              <a:tr h="208372">
                <a:tc>
                  <a:txBody>
                    <a:bodyPr/>
                    <a:lstStyle/>
                    <a:p>
                      <a:pPr algn="l" fontAlgn="ctr"/>
                      <a:r>
                        <a:rPr lang="es-CL" sz="1200" b="0" i="0" u="none" strike="noStrike">
                          <a:solidFill>
                            <a:srgbClr val="000000"/>
                          </a:solidFill>
                          <a:effectLst/>
                          <a:latin typeface="Calibri" panose="020F0502020204030204" pitchFamily="34" charset="0"/>
                        </a:rPr>
                        <a:t>Ñuble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50.191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2557514453"/>
                  </a:ext>
                </a:extLst>
              </a:tr>
              <a:tr h="208372">
                <a:tc>
                  <a:txBody>
                    <a:bodyPr/>
                    <a:lstStyle/>
                    <a:p>
                      <a:pPr algn="l" fontAlgn="ctr"/>
                      <a:r>
                        <a:rPr lang="es-CL" sz="1200" b="0" i="0" u="none" strike="noStrike">
                          <a:solidFill>
                            <a:srgbClr val="000000"/>
                          </a:solidFill>
                          <a:effectLst/>
                          <a:latin typeface="Calibri" panose="020F0502020204030204" pitchFamily="34" charset="0"/>
                        </a:rPr>
                        <a:t>Biobío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114.900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1453354583"/>
                  </a:ext>
                </a:extLst>
              </a:tr>
              <a:tr h="208372">
                <a:tc>
                  <a:txBody>
                    <a:bodyPr/>
                    <a:lstStyle/>
                    <a:p>
                      <a:pPr algn="l" fontAlgn="ctr"/>
                      <a:r>
                        <a:rPr lang="es-CL" sz="1200" b="0" i="0" u="none" strike="noStrike">
                          <a:solidFill>
                            <a:srgbClr val="000000"/>
                          </a:solidFill>
                          <a:effectLst/>
                          <a:latin typeface="Calibri" panose="020F0502020204030204" pitchFamily="34" charset="0"/>
                        </a:rPr>
                        <a:t>Araucanía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241.236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613819194"/>
                  </a:ext>
                </a:extLst>
              </a:tr>
              <a:tr h="208372">
                <a:tc>
                  <a:txBody>
                    <a:bodyPr/>
                    <a:lstStyle/>
                    <a:p>
                      <a:pPr algn="l" fontAlgn="ctr"/>
                      <a:r>
                        <a:rPr lang="es-CL" sz="1200" b="0" i="0" u="none" strike="noStrike">
                          <a:solidFill>
                            <a:srgbClr val="000000"/>
                          </a:solidFill>
                          <a:effectLst/>
                          <a:latin typeface="Calibri" panose="020F0502020204030204" pitchFamily="34" charset="0"/>
                        </a:rPr>
                        <a:t>Los Ríos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242.436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607423417"/>
                  </a:ext>
                </a:extLst>
              </a:tr>
              <a:tr h="208372">
                <a:tc>
                  <a:txBody>
                    <a:bodyPr/>
                    <a:lstStyle/>
                    <a:p>
                      <a:pPr algn="l" fontAlgn="ctr"/>
                      <a:r>
                        <a:rPr lang="es-CL" sz="1200" b="0" i="0" u="none" strike="noStrike">
                          <a:solidFill>
                            <a:srgbClr val="000000"/>
                          </a:solidFill>
                          <a:effectLst/>
                          <a:latin typeface="Calibri" panose="020F0502020204030204" pitchFamily="34" charset="0"/>
                        </a:rPr>
                        <a:t>Los Lagos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237.045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3230692103"/>
                  </a:ext>
                </a:extLst>
              </a:tr>
              <a:tr h="208372">
                <a:tc>
                  <a:txBody>
                    <a:bodyPr/>
                    <a:lstStyle/>
                    <a:p>
                      <a:pPr algn="l" fontAlgn="ctr"/>
                      <a:r>
                        <a:rPr lang="es-CL" sz="1200" b="0" i="0" u="none" strike="noStrike">
                          <a:solidFill>
                            <a:srgbClr val="000000"/>
                          </a:solidFill>
                          <a:effectLst/>
                          <a:latin typeface="Calibri" panose="020F0502020204030204" pitchFamily="34" charset="0"/>
                        </a:rPr>
                        <a:t>Aysén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68.900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644424239"/>
                  </a:ext>
                </a:extLst>
              </a:tr>
              <a:tr h="208372">
                <a:tc>
                  <a:txBody>
                    <a:bodyPr/>
                    <a:lstStyle/>
                    <a:p>
                      <a:pPr algn="l" fontAlgn="ctr"/>
                      <a:r>
                        <a:rPr lang="es-CL" sz="1200" b="0" i="0" u="none" strike="noStrike">
                          <a:solidFill>
                            <a:srgbClr val="000000"/>
                          </a:solidFill>
                          <a:effectLst/>
                          <a:latin typeface="Calibri" panose="020F0502020204030204" pitchFamily="34" charset="0"/>
                        </a:rPr>
                        <a:t>Magallanes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tc>
                  <a:txBody>
                    <a:bodyPr/>
                    <a:lstStyle/>
                    <a:p>
                      <a:pPr algn="r" fontAlgn="ctr"/>
                      <a:r>
                        <a:rPr lang="es-CL" sz="1200" b="0" i="0" u="none" strike="noStrike">
                          <a:solidFill>
                            <a:srgbClr val="000000"/>
                          </a:solidFill>
                          <a:effectLst/>
                          <a:latin typeface="Calibri" panose="020F0502020204030204" pitchFamily="34" charset="0"/>
                        </a:rPr>
                        <a:t>12.350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2"/>
                    </a:solidFill>
                  </a:tcPr>
                </a:tc>
                <a:extLst>
                  <a:ext uri="{0D108BD9-81ED-4DB2-BD59-A6C34878D82A}">
                    <a16:rowId xmlns:a16="http://schemas.microsoft.com/office/drawing/2014/main" val="2228850884"/>
                  </a:ext>
                </a:extLst>
              </a:tr>
              <a:tr h="208372">
                <a:tc>
                  <a:txBody>
                    <a:bodyPr/>
                    <a:lstStyle/>
                    <a:p>
                      <a:pPr algn="l" fontAlgn="ctr"/>
                      <a:r>
                        <a:rPr lang="es-CL" sz="12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r" fontAlgn="ctr"/>
                      <a:r>
                        <a:rPr lang="es-CL" sz="1200" b="1" i="0" u="none" strike="noStrike">
                          <a:solidFill>
                            <a:srgbClr val="000000"/>
                          </a:solidFill>
                          <a:effectLst/>
                          <a:latin typeface="Calibri" panose="020F0502020204030204" pitchFamily="34" charset="0"/>
                        </a:rPr>
                        <a:t>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r" fontAlgn="ctr"/>
                      <a:r>
                        <a:rPr lang="es-CL" sz="1200" b="1" i="0" u="none" strike="noStrike">
                          <a:solidFill>
                            <a:srgbClr val="000000"/>
                          </a:solidFill>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r" fontAlgn="ctr"/>
                      <a:r>
                        <a:rPr lang="es-CL" sz="1200" b="1" i="0" u="none" strike="noStrike">
                          <a:solidFill>
                            <a:srgbClr val="000000"/>
                          </a:solidFill>
                          <a:effectLst/>
                          <a:latin typeface="Calibri" panose="020F0502020204030204" pitchFamily="34" charset="0"/>
                        </a:rPr>
                        <a:t>199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algn="r" fontAlgn="ctr"/>
                      <a:r>
                        <a:rPr lang="es-CL" sz="1200" b="1" i="0" u="none" strike="noStrike" dirty="0">
                          <a:solidFill>
                            <a:srgbClr val="000000"/>
                          </a:solidFill>
                          <a:effectLst/>
                          <a:latin typeface="Calibri" panose="020F0502020204030204" pitchFamily="34" charset="0"/>
                        </a:rPr>
                        <a:t>1.825.606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3876361339"/>
                  </a:ext>
                </a:extLst>
              </a:tr>
            </a:tbl>
          </a:graphicData>
        </a:graphic>
      </p:graphicFrame>
      <p:sp>
        <p:nvSpPr>
          <p:cNvPr id="7" name="Título 1"/>
          <p:cNvSpPr>
            <a:spLocks noGrp="1"/>
          </p:cNvSpPr>
          <p:nvPr>
            <p:ph type="title"/>
          </p:nvPr>
        </p:nvSpPr>
        <p:spPr>
          <a:xfrm>
            <a:off x="1691766" y="250724"/>
            <a:ext cx="6408626" cy="832263"/>
          </a:xfrm>
        </p:spPr>
        <p:txBody>
          <a:bodyPr vert="horz" lIns="91440" tIns="45720" rIns="91440" bIns="45720" rtlCol="0" anchor="ctr">
            <a:normAutofit/>
          </a:bodyPr>
          <a:lstStyle/>
          <a:p>
            <a:pPr>
              <a:spcBef>
                <a:spcPct val="20000"/>
              </a:spcBef>
            </a:pPr>
            <a:r>
              <a:rPr lang="es-CL" sz="2800" dirty="0">
                <a:solidFill>
                  <a:srgbClr val="333333"/>
                </a:solidFill>
                <a:latin typeface="+mn-lt"/>
                <a:ea typeface="+mn-ea"/>
                <a:cs typeface="+mn-cs"/>
              </a:rPr>
              <a:t>Asociatividad Económica y Cooperativismo</a:t>
            </a: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41075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9" y="130804"/>
            <a:ext cx="4968552" cy="1143000"/>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Organizaciones de Representación Nacional </a:t>
            </a:r>
          </a:p>
        </p:txBody>
      </p:sp>
      <p:sp>
        <p:nvSpPr>
          <p:cNvPr id="3" name="CuadroTexto 2"/>
          <p:cNvSpPr txBox="1"/>
          <p:nvPr/>
        </p:nvSpPr>
        <p:spPr>
          <a:xfrm>
            <a:off x="323528" y="6024761"/>
            <a:ext cx="4608512" cy="276999"/>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Departamento de Organizaciones, 31 de diciembre del 2020.</a:t>
            </a:r>
          </a:p>
        </p:txBody>
      </p:sp>
      <p:sp>
        <p:nvSpPr>
          <p:cNvPr id="4" name="Marcador de contenido 6"/>
          <p:cNvSpPr txBox="1">
            <a:spLocks/>
          </p:cNvSpPr>
          <p:nvPr/>
        </p:nvSpPr>
        <p:spPr>
          <a:xfrm>
            <a:off x="517871" y="1286931"/>
            <a:ext cx="8147248" cy="7324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1800" dirty="0">
                <a:solidFill>
                  <a:srgbClr val="4D4D4D"/>
                </a:solidFill>
              </a:rPr>
              <a:t>En el año 2022, INDAP trabajó con 19 Organizaciones de Representación Campesina, las cuales representan a 129.224 socios.</a:t>
            </a:r>
          </a:p>
        </p:txBody>
      </p:sp>
      <p:graphicFrame>
        <p:nvGraphicFramePr>
          <p:cNvPr id="5" name="Tabla 4"/>
          <p:cNvGraphicFramePr>
            <a:graphicFrameLocks noGrp="1"/>
          </p:cNvGraphicFramePr>
          <p:nvPr/>
        </p:nvGraphicFramePr>
        <p:xfrm>
          <a:off x="899592" y="1970650"/>
          <a:ext cx="7383807" cy="4054111"/>
        </p:xfrm>
        <a:graphic>
          <a:graphicData uri="http://schemas.openxmlformats.org/drawingml/2006/table">
            <a:tbl>
              <a:tblPr firstRow="1" firstCol="1" bandRow="1">
                <a:tableStyleId>{5C22544A-7EE6-4342-B048-85BDC9FD1C3A}</a:tableStyleId>
              </a:tblPr>
              <a:tblGrid>
                <a:gridCol w="1889915">
                  <a:extLst>
                    <a:ext uri="{9D8B030D-6E8A-4147-A177-3AD203B41FA5}">
                      <a16:colId xmlns:a16="http://schemas.microsoft.com/office/drawing/2014/main" val="20000"/>
                    </a:ext>
                  </a:extLst>
                </a:gridCol>
                <a:gridCol w="847497">
                  <a:extLst>
                    <a:ext uri="{9D8B030D-6E8A-4147-A177-3AD203B41FA5}">
                      <a16:colId xmlns:a16="http://schemas.microsoft.com/office/drawing/2014/main" val="20001"/>
                    </a:ext>
                  </a:extLst>
                </a:gridCol>
                <a:gridCol w="1086913">
                  <a:extLst>
                    <a:ext uri="{9D8B030D-6E8A-4147-A177-3AD203B41FA5}">
                      <a16:colId xmlns:a16="http://schemas.microsoft.com/office/drawing/2014/main" val="20002"/>
                    </a:ext>
                  </a:extLst>
                </a:gridCol>
                <a:gridCol w="1016995">
                  <a:extLst>
                    <a:ext uri="{9D8B030D-6E8A-4147-A177-3AD203B41FA5}">
                      <a16:colId xmlns:a16="http://schemas.microsoft.com/office/drawing/2014/main" val="20003"/>
                    </a:ext>
                  </a:extLst>
                </a:gridCol>
                <a:gridCol w="1016995">
                  <a:extLst>
                    <a:ext uri="{9D8B030D-6E8A-4147-A177-3AD203B41FA5}">
                      <a16:colId xmlns:a16="http://schemas.microsoft.com/office/drawing/2014/main" val="20004"/>
                    </a:ext>
                  </a:extLst>
                </a:gridCol>
                <a:gridCol w="1016995">
                  <a:extLst>
                    <a:ext uri="{9D8B030D-6E8A-4147-A177-3AD203B41FA5}">
                      <a16:colId xmlns:a16="http://schemas.microsoft.com/office/drawing/2014/main" val="20005"/>
                    </a:ext>
                  </a:extLst>
                </a:gridCol>
                <a:gridCol w="508497">
                  <a:extLst>
                    <a:ext uri="{9D8B030D-6E8A-4147-A177-3AD203B41FA5}">
                      <a16:colId xmlns:a16="http://schemas.microsoft.com/office/drawing/2014/main" val="20006"/>
                    </a:ext>
                  </a:extLst>
                </a:gridCol>
              </a:tblGrid>
              <a:tr h="516331">
                <a:tc>
                  <a:txBody>
                    <a:bodyPr/>
                    <a:lstStyle/>
                    <a:p>
                      <a:pPr algn="ctr" fontAlgn="b"/>
                      <a:r>
                        <a:rPr lang="es-CL" sz="1000" u="none" strike="noStrike" dirty="0">
                          <a:effectLst/>
                        </a:rPr>
                        <a:t>Organización</a:t>
                      </a:r>
                      <a:endParaRPr lang="es-CL" sz="1000" b="1" i="0" u="none" strike="noStrike" dirty="0">
                        <a:solidFill>
                          <a:schemeClr val="bg1"/>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Antigüedad (Años)</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N° de Regiones en la que se encuentra presente</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N° Organizaciones Afiliadas</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err="1">
                          <a:effectLst/>
                        </a:rPr>
                        <a:t>Org</a:t>
                      </a:r>
                      <a:r>
                        <a:rPr lang="es-CL" sz="1000" u="none" strike="noStrike" dirty="0">
                          <a:effectLst/>
                        </a:rPr>
                        <a:t>. Segundo nivel</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err="1">
                          <a:effectLst/>
                        </a:rPr>
                        <a:t>Org</a:t>
                      </a:r>
                      <a:r>
                        <a:rPr lang="es-CL" sz="1000" u="none" strike="noStrike" dirty="0">
                          <a:effectLst/>
                        </a:rPr>
                        <a:t>. Primer nivel</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N° de socios</a:t>
                      </a:r>
                      <a:endParaRPr lang="es-CL" sz="1000" b="1" i="0" u="none" strike="noStrike" dirty="0">
                        <a:solidFill>
                          <a:srgbClr val="000000"/>
                        </a:solidFill>
                        <a:effectLst/>
                        <a:latin typeface="Calibri" panose="020F0502020204030204" pitchFamily="34" charset="0"/>
                      </a:endParaRPr>
                    </a:p>
                  </a:txBody>
                  <a:tcPr marL="5315" marR="5315" marT="5315" marB="0" anchor="ctr"/>
                </a:tc>
                <a:extLst>
                  <a:ext uri="{0D108BD9-81ED-4DB2-BD59-A6C34878D82A}">
                    <a16:rowId xmlns:a16="http://schemas.microsoft.com/office/drawing/2014/main" val="10000"/>
                  </a:ext>
                </a:extLst>
              </a:tr>
              <a:tr h="184888">
                <a:tc>
                  <a:txBody>
                    <a:bodyPr/>
                    <a:lstStyle/>
                    <a:p>
                      <a:pPr algn="l" fontAlgn="ctr"/>
                      <a:r>
                        <a:rPr lang="es-CL" sz="1000" u="none" strike="noStrike" dirty="0">
                          <a:effectLst/>
                        </a:rPr>
                        <a:t>ACHITUR</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11</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13</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13</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309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1"/>
                  </a:ext>
                </a:extLst>
              </a:tr>
              <a:tr h="209796">
                <a:tc>
                  <a:txBody>
                    <a:bodyPr/>
                    <a:lstStyle/>
                    <a:p>
                      <a:pPr algn="l" fontAlgn="ctr"/>
                      <a:r>
                        <a:rPr lang="es-CL" sz="1000" u="none" strike="noStrike" dirty="0">
                          <a:effectLst/>
                        </a:rPr>
                        <a:t>AD KIMVN</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5</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47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47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2.000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2"/>
                  </a:ext>
                </a:extLst>
              </a:tr>
              <a:tr h="184888">
                <a:tc>
                  <a:txBody>
                    <a:bodyPr/>
                    <a:lstStyle/>
                    <a:p>
                      <a:pPr algn="l" fontAlgn="ctr"/>
                      <a:r>
                        <a:rPr lang="es-CL" sz="1000" u="none" strike="noStrike" dirty="0">
                          <a:effectLst/>
                        </a:rPr>
                        <a:t>ANAMURI</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chemeClr val="dk1"/>
                          </a:solidFill>
                          <a:effectLst/>
                          <a:latin typeface="+mn-lt"/>
                        </a:rPr>
                        <a:t>21</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13</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166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164</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8.000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3"/>
                  </a:ext>
                </a:extLst>
              </a:tr>
              <a:tr h="184888">
                <a:tc>
                  <a:txBody>
                    <a:bodyPr/>
                    <a:lstStyle/>
                    <a:p>
                      <a:pPr algn="l" fontAlgn="ctr"/>
                      <a:r>
                        <a:rPr lang="es-CL" sz="1000" u="none" strike="noStrike" dirty="0">
                          <a:effectLst/>
                        </a:rPr>
                        <a:t>CALIDER</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8</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10</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167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165</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16.365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4"/>
                  </a:ext>
                </a:extLst>
              </a:tr>
              <a:tr h="184888">
                <a:tc>
                  <a:txBody>
                    <a:bodyPr/>
                    <a:lstStyle/>
                    <a:p>
                      <a:pPr algn="l" fontAlgn="ctr"/>
                      <a:r>
                        <a:rPr lang="es-CL" sz="1000" u="none" strike="noStrike" dirty="0">
                          <a:effectLst/>
                        </a:rPr>
                        <a:t>CAMPOCOOP</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50</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62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6</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56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3.200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5"/>
                  </a:ext>
                </a:extLst>
              </a:tr>
              <a:tr h="184888">
                <a:tc>
                  <a:txBody>
                    <a:bodyPr/>
                    <a:lstStyle/>
                    <a:p>
                      <a:pPr algn="l" fontAlgn="ctr"/>
                      <a:r>
                        <a:rPr lang="es-CL" sz="1000" u="none" strike="noStrike" dirty="0">
                          <a:effectLst/>
                        </a:rPr>
                        <a:t>CNC</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52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9</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77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65</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27.280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6"/>
                  </a:ext>
                </a:extLst>
              </a:tr>
              <a:tr h="184888">
                <a:tc>
                  <a:txBody>
                    <a:bodyPr/>
                    <a:lstStyle/>
                    <a:p>
                      <a:pPr algn="l" fontAlgn="ctr"/>
                      <a:r>
                        <a:rPr lang="es-CL" sz="1000" u="none" strike="noStrike" dirty="0">
                          <a:effectLst/>
                        </a:rPr>
                        <a:t>CONAGRO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14</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7</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50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8</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42</a:t>
                      </a:r>
                    </a:p>
                  </a:txBody>
                  <a:tcPr marL="0" marR="0" marT="0" marB="0" anchor="ctr"/>
                </a:tc>
                <a:tc>
                  <a:txBody>
                    <a:bodyPr/>
                    <a:lstStyle/>
                    <a:p>
                      <a:pPr algn="ctr" fontAlgn="ctr"/>
                      <a:r>
                        <a:rPr lang="es-CL" sz="1000" u="none" strike="noStrike" dirty="0">
                          <a:effectLst/>
                        </a:rPr>
                        <a:t>4.100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7"/>
                  </a:ext>
                </a:extLst>
              </a:tr>
              <a:tr h="184888">
                <a:tc>
                  <a:txBody>
                    <a:bodyPr/>
                    <a:lstStyle/>
                    <a:p>
                      <a:pPr algn="l" fontAlgn="ctr"/>
                      <a:r>
                        <a:rPr lang="es-CL" sz="1000" u="none" strike="noStrike" dirty="0">
                          <a:effectLst/>
                        </a:rPr>
                        <a:t>CONAPROCH</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28</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51</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4</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47</a:t>
                      </a:r>
                    </a:p>
                  </a:txBody>
                  <a:tcPr marL="0" marR="0" marT="0" marB="0" anchor="ctr"/>
                </a:tc>
                <a:tc>
                  <a:txBody>
                    <a:bodyPr/>
                    <a:lstStyle/>
                    <a:p>
                      <a:pPr algn="ctr" fontAlgn="ctr"/>
                      <a:r>
                        <a:rPr lang="es-CL" sz="1000" u="none" strike="noStrike" dirty="0">
                          <a:effectLst/>
                        </a:rPr>
                        <a:t>3.750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8"/>
                  </a:ext>
                </a:extLst>
              </a:tr>
              <a:tr h="184888">
                <a:tc>
                  <a:txBody>
                    <a:bodyPr/>
                    <a:lstStyle/>
                    <a:p>
                      <a:pPr algn="l" fontAlgn="ctr"/>
                      <a:r>
                        <a:rPr lang="es-CL" sz="1000" u="none" strike="noStrike" dirty="0">
                          <a:effectLst/>
                        </a:rPr>
                        <a:t>LEFTRARU</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16</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7</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93</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93</a:t>
                      </a:r>
                    </a:p>
                  </a:txBody>
                  <a:tcPr marL="0" marR="0" marT="0" marB="0" anchor="ctr"/>
                </a:tc>
                <a:tc>
                  <a:txBody>
                    <a:bodyPr/>
                    <a:lstStyle/>
                    <a:p>
                      <a:pPr algn="ctr" fontAlgn="ctr"/>
                      <a:r>
                        <a:rPr lang="es-CL" sz="1000" u="none" strike="noStrike" dirty="0">
                          <a:effectLst/>
                        </a:rPr>
                        <a:t>600</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9"/>
                  </a:ext>
                </a:extLst>
              </a:tr>
              <a:tr h="184888">
                <a:tc>
                  <a:txBody>
                    <a:bodyPr/>
                    <a:lstStyle/>
                    <a:p>
                      <a:pPr algn="l" fontAlgn="ctr"/>
                      <a:r>
                        <a:rPr lang="es-CL" sz="1000" u="none" strike="noStrike" dirty="0">
                          <a:effectLst/>
                        </a:rPr>
                        <a:t>MUCECH</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22</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73</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8</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65</a:t>
                      </a:r>
                    </a:p>
                  </a:txBody>
                  <a:tcPr marL="0" marR="0" marT="0" marB="0" anchor="ctr"/>
                </a:tc>
                <a:tc>
                  <a:txBody>
                    <a:bodyPr/>
                    <a:lstStyle/>
                    <a:p>
                      <a:pPr algn="ctr" fontAlgn="ctr"/>
                      <a:r>
                        <a:rPr lang="es-CL" sz="1000" u="none" strike="noStrike" dirty="0">
                          <a:effectLst/>
                        </a:rPr>
                        <a:t>7.600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0"/>
                  </a:ext>
                </a:extLst>
              </a:tr>
              <a:tr h="184888">
                <a:tc>
                  <a:txBody>
                    <a:bodyPr/>
                    <a:lstStyle/>
                    <a:p>
                      <a:pPr algn="l" fontAlgn="ctr"/>
                      <a:r>
                        <a:rPr lang="es-CL" sz="1000" u="none" strike="noStrike" dirty="0">
                          <a:effectLst/>
                        </a:rPr>
                        <a:t>NEHUEN</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32</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69</a:t>
                      </a:r>
                    </a:p>
                  </a:txBody>
                  <a:tcPr marL="0" marR="0" marT="0" marB="0" anchor="ctr"/>
                </a:tc>
                <a:tc>
                  <a:txBody>
                    <a:bodyPr/>
                    <a:lstStyle/>
                    <a:p>
                      <a:pPr algn="ctr" fontAlgn="ctr"/>
                      <a:r>
                        <a:rPr lang="es-CL" sz="1000" b="0" i="0" u="none" strike="noStrike" dirty="0">
                          <a:solidFill>
                            <a:schemeClr val="tx1"/>
                          </a:solidFill>
                          <a:effectLst/>
                          <a:latin typeface="Calibri" panose="020F0502020204030204" pitchFamily="34" charset="0"/>
                        </a:rPr>
                        <a:t>6</a:t>
                      </a:r>
                    </a:p>
                  </a:txBody>
                  <a:tcPr marL="0" marR="0" marT="0" marB="0" anchor="ctr"/>
                </a:tc>
                <a:tc>
                  <a:txBody>
                    <a:bodyPr/>
                    <a:lstStyle/>
                    <a:p>
                      <a:pPr algn="ctr" fontAlgn="ctr"/>
                      <a:r>
                        <a:rPr lang="es-CL" sz="1000" b="0" i="0" u="none" strike="noStrike" dirty="0">
                          <a:solidFill>
                            <a:schemeClr val="tx1"/>
                          </a:solidFill>
                          <a:effectLst/>
                          <a:latin typeface="Calibri" panose="020F0502020204030204" pitchFamily="34" charset="0"/>
                        </a:rPr>
                        <a:t>63</a:t>
                      </a:r>
                    </a:p>
                  </a:txBody>
                  <a:tcPr marL="0" marR="0" marT="0" marB="0" anchor="ctr"/>
                </a:tc>
                <a:tc>
                  <a:txBody>
                    <a:bodyPr/>
                    <a:lstStyle/>
                    <a:p>
                      <a:pPr algn="ctr" fontAlgn="ctr"/>
                      <a:r>
                        <a:rPr lang="es-CL" sz="1000" u="none" strike="noStrike" dirty="0">
                          <a:effectLst/>
                        </a:rPr>
                        <a:t>4.490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1"/>
                  </a:ext>
                </a:extLst>
              </a:tr>
              <a:tr h="184888">
                <a:tc>
                  <a:txBody>
                    <a:bodyPr/>
                    <a:lstStyle/>
                    <a:p>
                      <a:pPr algn="l" fontAlgn="ctr"/>
                      <a:r>
                        <a:rPr lang="es-CL" sz="1000" u="none" strike="noStrike" dirty="0">
                          <a:effectLst/>
                        </a:rPr>
                        <a:t>NEWENCHE</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17</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5</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106</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106</a:t>
                      </a:r>
                    </a:p>
                  </a:txBody>
                  <a:tcPr marL="0" marR="0" marT="0" marB="0" anchor="ctr"/>
                </a:tc>
                <a:tc>
                  <a:txBody>
                    <a:bodyPr/>
                    <a:lstStyle/>
                    <a:p>
                      <a:pPr algn="ctr" fontAlgn="ctr"/>
                      <a:r>
                        <a:rPr lang="es-CL" sz="1000" u="none" strike="noStrike" dirty="0">
                          <a:effectLst/>
                        </a:rPr>
                        <a:t>6.528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2"/>
                  </a:ext>
                </a:extLst>
              </a:tr>
              <a:tr h="184888">
                <a:tc>
                  <a:txBody>
                    <a:bodyPr/>
                    <a:lstStyle/>
                    <a:p>
                      <a:pPr algn="l" fontAlgn="ctr"/>
                      <a:r>
                        <a:rPr lang="es-CL" sz="1000" u="none" strike="noStrike" dirty="0">
                          <a:effectLst/>
                        </a:rPr>
                        <a:t>RANQUIL</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50</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96</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87</a:t>
                      </a:r>
                    </a:p>
                  </a:txBody>
                  <a:tcPr marL="0" marR="0" marT="0" marB="0" anchor="ctr"/>
                </a:tc>
                <a:tc>
                  <a:txBody>
                    <a:bodyPr/>
                    <a:lstStyle/>
                    <a:p>
                      <a:pPr algn="ctr" fontAlgn="ctr"/>
                      <a:r>
                        <a:rPr lang="es-CL" sz="1000" u="none" strike="noStrike" dirty="0">
                          <a:effectLst/>
                        </a:rPr>
                        <a:t>11.000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3"/>
                  </a:ext>
                </a:extLst>
              </a:tr>
              <a:tr h="184888">
                <a:tc>
                  <a:txBody>
                    <a:bodyPr/>
                    <a:lstStyle/>
                    <a:p>
                      <a:pPr algn="l" fontAlgn="ctr"/>
                      <a:r>
                        <a:rPr lang="es-CL" sz="1000" u="none" strike="noStrike" dirty="0">
                          <a:effectLst/>
                        </a:rPr>
                        <a:t>RED APICOLA</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20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8</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95</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85</a:t>
                      </a:r>
                    </a:p>
                  </a:txBody>
                  <a:tcPr marL="0" marR="0" marT="0" marB="0" anchor="ctr"/>
                </a:tc>
                <a:tc>
                  <a:txBody>
                    <a:bodyPr/>
                    <a:lstStyle/>
                    <a:p>
                      <a:pPr algn="ctr" fontAlgn="ctr"/>
                      <a:r>
                        <a:rPr lang="es-CL" sz="1000" u="none" strike="noStrike" dirty="0">
                          <a:effectLst/>
                        </a:rPr>
                        <a:t>2.000</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4"/>
                  </a:ext>
                </a:extLst>
              </a:tr>
              <a:tr h="184888">
                <a:tc>
                  <a:txBody>
                    <a:bodyPr/>
                    <a:lstStyle/>
                    <a:p>
                      <a:pPr algn="l" fontAlgn="ctr"/>
                      <a:r>
                        <a:rPr lang="es-CL" sz="1000" u="none" strike="noStrike" dirty="0">
                          <a:effectLst/>
                        </a:rPr>
                        <a:t>TRIUNFO CAMPESINO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26</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7</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113</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103</a:t>
                      </a:r>
                    </a:p>
                  </a:txBody>
                  <a:tcPr marL="0" marR="0" marT="0" marB="0" anchor="ctr"/>
                </a:tc>
                <a:tc>
                  <a:txBody>
                    <a:bodyPr/>
                    <a:lstStyle/>
                    <a:p>
                      <a:pPr algn="ctr" fontAlgn="ctr"/>
                      <a:r>
                        <a:rPr lang="es-CL" sz="1000" u="none" strike="noStrike" dirty="0">
                          <a:effectLst/>
                        </a:rPr>
                        <a:t>9.200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5"/>
                  </a:ext>
                </a:extLst>
              </a:tr>
              <a:tr h="184888">
                <a:tc>
                  <a:txBody>
                    <a:bodyPr/>
                    <a:lstStyle/>
                    <a:p>
                      <a:pPr algn="l" fontAlgn="ctr"/>
                      <a:r>
                        <a:rPr lang="es-CL" sz="1000" u="none" strike="noStrike" dirty="0">
                          <a:effectLst/>
                        </a:rPr>
                        <a:t>UNAF</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13</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119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119</a:t>
                      </a:r>
                    </a:p>
                  </a:txBody>
                  <a:tcPr marL="0" marR="0" marT="0" marB="0" anchor="ctr"/>
                </a:tc>
                <a:tc>
                  <a:txBody>
                    <a:bodyPr/>
                    <a:lstStyle/>
                    <a:p>
                      <a:pPr algn="ctr" fontAlgn="ctr"/>
                      <a:r>
                        <a:rPr lang="es-CL" sz="1000" u="none" strike="noStrike" dirty="0">
                          <a:effectLst/>
                        </a:rPr>
                        <a:t>5.155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6"/>
                  </a:ext>
                </a:extLst>
              </a:tr>
              <a:tr h="184888">
                <a:tc>
                  <a:txBody>
                    <a:bodyPr/>
                    <a:lstStyle/>
                    <a:p>
                      <a:pPr algn="l" fontAlgn="ctr"/>
                      <a:r>
                        <a:rPr lang="es-CL" sz="1000" u="none" strike="noStrike" dirty="0">
                          <a:effectLst/>
                        </a:rPr>
                        <a:t>UOC</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48</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8</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70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5</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65</a:t>
                      </a:r>
                    </a:p>
                  </a:txBody>
                  <a:tcPr marL="0" marR="0" marT="0" marB="0" anchor="ctr"/>
                </a:tc>
                <a:tc>
                  <a:txBody>
                    <a:bodyPr/>
                    <a:lstStyle/>
                    <a:p>
                      <a:pPr algn="ctr" fontAlgn="ctr"/>
                      <a:r>
                        <a:rPr lang="es-CL" sz="1000" u="none" strike="noStrike" dirty="0">
                          <a:effectLst/>
                        </a:rPr>
                        <a:t>6.270</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7"/>
                  </a:ext>
                </a:extLst>
              </a:tr>
              <a:tr h="184888">
                <a:tc>
                  <a:txBody>
                    <a:bodyPr/>
                    <a:lstStyle/>
                    <a:p>
                      <a:pPr algn="l" fontAlgn="ctr"/>
                      <a:r>
                        <a:rPr lang="es-CL" sz="1000" u="none" strike="noStrike" dirty="0">
                          <a:effectLst/>
                        </a:rPr>
                        <a:t>VOZ DEL CAMPO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a:solidFill>
                            <a:srgbClr val="000000"/>
                          </a:solidFill>
                          <a:effectLst/>
                          <a:latin typeface="Calibri" panose="020F0502020204030204" pitchFamily="34" charset="0"/>
                        </a:rPr>
                        <a:t>30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ctr"/>
                      <a:r>
                        <a:rPr lang="es-CL" sz="1000" b="0" i="0" u="none" strike="noStrike" dirty="0">
                          <a:solidFill>
                            <a:schemeClr val="tx1"/>
                          </a:solidFill>
                          <a:effectLst/>
                          <a:latin typeface="Calibri" panose="020F0502020204030204" pitchFamily="34" charset="0"/>
                        </a:rPr>
                        <a:t>121</a:t>
                      </a:r>
                    </a:p>
                  </a:txBody>
                  <a:tcPr marL="0" marR="0" marT="0" marB="0" anchor="ctr"/>
                </a:tc>
                <a:tc>
                  <a:txBody>
                    <a:bodyPr/>
                    <a:lstStyle/>
                    <a:p>
                      <a:pPr algn="ctr" fontAlgn="ctr"/>
                      <a:r>
                        <a:rPr lang="es-CL" sz="1000" b="0" i="0" u="none" strike="noStrike" dirty="0">
                          <a:solidFill>
                            <a:schemeClr val="tx1"/>
                          </a:solidFill>
                          <a:effectLst/>
                          <a:latin typeface="Calibri" panose="020F0502020204030204" pitchFamily="34" charset="0"/>
                        </a:rPr>
                        <a:t>15</a:t>
                      </a:r>
                    </a:p>
                  </a:txBody>
                  <a:tcPr marL="0" marR="0" marT="0" marB="0" anchor="ctr"/>
                </a:tc>
                <a:tc>
                  <a:txBody>
                    <a:bodyPr/>
                    <a:lstStyle/>
                    <a:p>
                      <a:pPr algn="ctr" fontAlgn="ctr"/>
                      <a:r>
                        <a:rPr lang="es-CL" sz="1000" b="0" i="0" u="none" strike="noStrike" dirty="0">
                          <a:solidFill>
                            <a:schemeClr val="tx1"/>
                          </a:solidFill>
                          <a:effectLst/>
                          <a:latin typeface="Calibri" panose="020F0502020204030204" pitchFamily="34" charset="0"/>
                        </a:rPr>
                        <a:t>106</a:t>
                      </a:r>
                    </a:p>
                  </a:txBody>
                  <a:tcPr marL="0" marR="0" marT="0" marB="0" anchor="ctr"/>
                </a:tc>
                <a:tc>
                  <a:txBody>
                    <a:bodyPr/>
                    <a:lstStyle/>
                    <a:p>
                      <a:pPr algn="ctr" fontAlgn="ctr"/>
                      <a:r>
                        <a:rPr lang="es-CL" sz="1000" u="none" strike="noStrike" dirty="0">
                          <a:effectLst/>
                        </a:rPr>
                        <a:t>10.246</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8"/>
                  </a:ext>
                </a:extLst>
              </a:tr>
              <a:tr h="184888">
                <a:tc>
                  <a:txBody>
                    <a:bodyPr/>
                    <a:lstStyle/>
                    <a:p>
                      <a:pPr algn="l" fontAlgn="ctr"/>
                      <a:r>
                        <a:rPr lang="es-CL" sz="1000" u="none" strike="noStrike" dirty="0">
                          <a:effectLst/>
                        </a:rPr>
                        <a:t>Coordinadora Comercio Justo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3</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14</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0</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14</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1.131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19"/>
                  </a:ext>
                </a:extLst>
              </a:tr>
            </a:tbl>
          </a:graphicData>
        </a:graphic>
      </p:graphicFrame>
      <p:pic>
        <p:nvPicPr>
          <p:cNvPr id="6" name="Picture 2" descr="ico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142" y="330024"/>
            <a:ext cx="857250" cy="8191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80473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04397" y="2236925"/>
            <a:ext cx="7298675" cy="1143000"/>
          </a:xfrm>
        </p:spPr>
        <p:txBody>
          <a:bodyPr vert="horz" lIns="91440" tIns="45720" rIns="91440" bIns="45720" rtlCol="0" anchor="ctr">
            <a:normAutofit fontScale="90000"/>
          </a:bodyPr>
          <a:lstStyle/>
          <a:p>
            <a:r>
              <a:rPr lang="es-CL" dirty="0">
                <a:latin typeface="+mn-lt"/>
              </a:rPr>
              <a:t>Presupuesto Institucional</a:t>
            </a:r>
            <a:br>
              <a:rPr lang="es-CL" dirty="0">
                <a:latin typeface="+mn-lt"/>
              </a:rPr>
            </a:br>
            <a:r>
              <a:rPr lang="es-CL" dirty="0">
                <a:latin typeface="+mn-lt"/>
              </a:rPr>
              <a:t>2022</a:t>
            </a:r>
          </a:p>
        </p:txBody>
      </p:sp>
      <p:grpSp>
        <p:nvGrpSpPr>
          <p:cNvPr id="3" name="Grupo 2"/>
          <p:cNvGrpSpPr/>
          <p:nvPr/>
        </p:nvGrpSpPr>
        <p:grpSpPr>
          <a:xfrm>
            <a:off x="109303" y="188640"/>
            <a:ext cx="8926945" cy="6383790"/>
            <a:chOff x="109303" y="776216"/>
            <a:chExt cx="8926945" cy="5087725"/>
          </a:xfrm>
        </p:grpSpPr>
        <p:pic>
          <p:nvPicPr>
            <p:cNvPr id="4"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5"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6"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96096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539552" y="1302611"/>
            <a:ext cx="7904876" cy="646331"/>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a:solidFill>
                  <a:srgbClr val="4D4D4D"/>
                </a:solidFill>
                <a:latin typeface="Calibri"/>
                <a:ea typeface="MS PGothic" pitchFamily="34" charset="-128"/>
                <a:cs typeface="Calibri"/>
              </a:rPr>
              <a:t>La composición del gasto presupuestario del año 2022, se distribuyó de la siguiente forma:</a:t>
            </a:r>
          </a:p>
        </p:txBody>
      </p:sp>
      <p:sp>
        <p:nvSpPr>
          <p:cNvPr id="4" name="CuadroTexto 3"/>
          <p:cNvSpPr txBox="1"/>
          <p:nvPr/>
        </p:nvSpPr>
        <p:spPr>
          <a:xfrm>
            <a:off x="328699" y="6525344"/>
            <a:ext cx="4248472" cy="276999"/>
          </a:xfrm>
          <a:prstGeom prst="rect">
            <a:avLst/>
          </a:prstGeom>
          <a:noFill/>
        </p:spPr>
        <p:txBody>
          <a:bodyPr wrap="square" rtlCol="0">
            <a:spAutoFit/>
          </a:bodyPr>
          <a:lstStyle/>
          <a:p>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2022.</a:t>
            </a:r>
          </a:p>
        </p:txBody>
      </p:sp>
      <p:graphicFrame>
        <p:nvGraphicFramePr>
          <p:cNvPr id="6" name="Gráfico 5"/>
          <p:cNvGraphicFramePr/>
          <p:nvPr>
            <p:extLst>
              <p:ext uri="{D42A27DB-BD31-4B8C-83A1-F6EECF244321}">
                <p14:modId xmlns:p14="http://schemas.microsoft.com/office/powerpoint/2010/main" val="2865333408"/>
              </p:ext>
            </p:extLst>
          </p:nvPr>
        </p:nvGraphicFramePr>
        <p:xfrm>
          <a:off x="462373" y="1988840"/>
          <a:ext cx="7926052"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2"/>
          <p:cNvSpPr txBox="1">
            <a:spLocks/>
          </p:cNvSpPr>
          <p:nvPr/>
        </p:nvSpPr>
        <p:spPr>
          <a:xfrm>
            <a:off x="2262573" y="335174"/>
            <a:ext cx="4325652" cy="702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pPr>
            <a:r>
              <a:rPr lang="es-CL" sz="2800">
                <a:solidFill>
                  <a:srgbClr val="333333"/>
                </a:solidFill>
                <a:latin typeface="+mn-lt"/>
                <a:ea typeface="+mn-ea"/>
                <a:cs typeface="+mn-cs"/>
              </a:rPr>
              <a:t>Presupuesto Institucional</a:t>
            </a:r>
            <a:endParaRPr lang="es-CL" sz="2800" dirty="0">
              <a:solidFill>
                <a:srgbClr val="333333"/>
              </a:solidFill>
              <a:latin typeface="+mn-lt"/>
              <a:ea typeface="+mn-ea"/>
              <a:cs typeface="+mn-cs"/>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22308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3"/>
          <p:cNvSpPr>
            <a:spLocks noGrp="1"/>
          </p:cNvSpPr>
          <p:nvPr>
            <p:ph type="title"/>
          </p:nvPr>
        </p:nvSpPr>
        <p:spPr>
          <a:xfrm>
            <a:off x="398207" y="327156"/>
            <a:ext cx="8229600" cy="1143000"/>
          </a:xfrm>
        </p:spPr>
        <p:txBody>
          <a:bodyPr>
            <a:normAutofit/>
          </a:bodyPr>
          <a:lstStyle/>
          <a:p>
            <a:pPr algn="ctr"/>
            <a:r>
              <a:rPr lang="es-CL" sz="2800" dirty="0">
                <a:solidFill>
                  <a:srgbClr val="333333"/>
                </a:solidFill>
                <a:latin typeface="+mn-lt"/>
              </a:rPr>
              <a:t>Objetivos 2022</a:t>
            </a:r>
          </a:p>
        </p:txBody>
      </p:sp>
      <p:sp>
        <p:nvSpPr>
          <p:cNvPr id="3" name="Marcador de contenido 4"/>
          <p:cNvSpPr txBox="1">
            <a:spLocks/>
          </p:cNvSpPr>
          <p:nvPr/>
        </p:nvSpPr>
        <p:spPr>
          <a:xfrm>
            <a:off x="398207" y="1292735"/>
            <a:ext cx="7927187" cy="452596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dirty="0"/>
              <a:t>Promover en las actividades </a:t>
            </a:r>
            <a:r>
              <a:rPr lang="es-ES" dirty="0" err="1"/>
              <a:t>silvoagropecuarias</a:t>
            </a:r>
            <a:r>
              <a:rPr lang="es-ES" dirty="0"/>
              <a:t> y/o conexas que desarrollan las y los pequeños(as) productores(as), campesinas(os) y sus organizaciones, la incorporación de tecnologías apropiadas basadas en la naturaleza, que les posibiliten la mitigación y adaptación al cambio climático así como el acceso, conservación y optimización del agua, permitiendo con ello, su integración a procesos de comercialización justa, la economía circular, la reducción de pérdidas y de desperdicio de alimentos, en el sector agropecuario.</a:t>
            </a:r>
          </a:p>
          <a:p>
            <a:pPr algn="just"/>
            <a:r>
              <a:rPr lang="es-ES" dirty="0"/>
              <a:t>Modernizar la gestión organizacional de INDAP, incorporando el diseño e implementación de mecanismos de planificación, control, evaluación, transparencia, innovación y mejoramiento continuo de sus procesos operacionales y de soporte, propiciando así, la mejora, actualización e integración de los programas institucionales, que permitan dar una respuesta apropiada a las problemáticas y necesidades de las y los pequeños(as) productores(as), campesinas(os) y sus organizaciones.</a:t>
            </a:r>
          </a:p>
          <a:p>
            <a:pPr algn="just">
              <a:buFont typeface="Arial" panose="020B0604020202020204" pitchFamily="34" charset="0"/>
              <a:buBlip>
                <a:blip r:embed="rId2"/>
              </a:buBlip>
            </a:pPr>
            <a:endParaRPr lang="es-CL" sz="2400" dirty="0"/>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79436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328699" y="1302611"/>
            <a:ext cx="8115729" cy="646331"/>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a:solidFill>
                  <a:srgbClr val="4D4D4D"/>
                </a:solidFill>
                <a:latin typeface="Calibri"/>
                <a:ea typeface="MS PGothic" pitchFamily="34" charset="-128"/>
                <a:cs typeface="Calibri"/>
              </a:rPr>
              <a:t>La composición del gasto del año 2022 según producto estratégico, se observa en el siguiente gráfico:</a:t>
            </a:r>
          </a:p>
        </p:txBody>
      </p:sp>
      <p:sp>
        <p:nvSpPr>
          <p:cNvPr id="4" name="CuadroTexto 3"/>
          <p:cNvSpPr txBox="1"/>
          <p:nvPr/>
        </p:nvSpPr>
        <p:spPr>
          <a:xfrm>
            <a:off x="304209" y="6580783"/>
            <a:ext cx="4248472" cy="276999"/>
          </a:xfrm>
          <a:prstGeom prst="rect">
            <a:avLst/>
          </a:prstGeom>
          <a:noFill/>
        </p:spPr>
        <p:txBody>
          <a:bodyPr wrap="square" rtlCol="0">
            <a:spAutoFit/>
          </a:bodyPr>
          <a:lstStyle/>
          <a:p>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2022.</a:t>
            </a:r>
          </a:p>
        </p:txBody>
      </p:sp>
      <p:graphicFrame>
        <p:nvGraphicFramePr>
          <p:cNvPr id="7" name="Gráfico 6"/>
          <p:cNvGraphicFramePr/>
          <p:nvPr>
            <p:extLst>
              <p:ext uri="{D42A27DB-BD31-4B8C-83A1-F6EECF244321}">
                <p14:modId xmlns:p14="http://schemas.microsoft.com/office/powerpoint/2010/main" val="1971536084"/>
              </p:ext>
            </p:extLst>
          </p:nvPr>
        </p:nvGraphicFramePr>
        <p:xfrm>
          <a:off x="462373" y="1930717"/>
          <a:ext cx="7982056" cy="3759144"/>
        </p:xfrm>
        <a:graphic>
          <a:graphicData uri="http://schemas.openxmlformats.org/drawingml/2006/chart">
            <c:chart xmlns:c="http://schemas.openxmlformats.org/drawingml/2006/chart" xmlns:r="http://schemas.openxmlformats.org/officeDocument/2006/relationships" r:id="rId2"/>
          </a:graphicData>
        </a:graphic>
      </p:graphicFrame>
      <p:sp>
        <p:nvSpPr>
          <p:cNvPr id="9" name="Título 2"/>
          <p:cNvSpPr>
            <a:spLocks noGrp="1"/>
          </p:cNvSpPr>
          <p:nvPr>
            <p:ph type="title"/>
          </p:nvPr>
        </p:nvSpPr>
        <p:spPr>
          <a:xfrm>
            <a:off x="2483768" y="260648"/>
            <a:ext cx="4253644" cy="846793"/>
          </a:xfrm>
        </p:spPr>
        <p:txBody>
          <a:bodyPr vert="horz" lIns="91440" tIns="45720" rIns="91440" bIns="45720" rtlCol="0" anchor="ctr">
            <a:normAutofit/>
          </a:bodyPr>
          <a:lstStyle/>
          <a:p>
            <a:pPr>
              <a:spcBef>
                <a:spcPct val="20000"/>
              </a:spcBef>
            </a:pPr>
            <a:r>
              <a:rPr lang="es-CL" sz="2800" dirty="0">
                <a:solidFill>
                  <a:srgbClr val="333333"/>
                </a:solidFill>
                <a:latin typeface="+mn-lt"/>
                <a:ea typeface="+mn-ea"/>
                <a:cs typeface="+mn-cs"/>
              </a:rPr>
              <a:t>Presupuesto Institucional</a:t>
            </a:r>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87419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611560" y="1302611"/>
            <a:ext cx="7848872" cy="646331"/>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a:solidFill>
                  <a:srgbClr val="4D4D4D"/>
                </a:solidFill>
                <a:latin typeface="Calibri"/>
                <a:ea typeface="MS PGothic" pitchFamily="34" charset="-128"/>
                <a:cs typeface="Calibri"/>
              </a:rPr>
              <a:t>La composición del gasto presupuestario del año  2022, se realizo de la siguiente manera:</a:t>
            </a:r>
          </a:p>
        </p:txBody>
      </p:sp>
      <p:sp>
        <p:nvSpPr>
          <p:cNvPr id="4" name="CuadroTexto 3"/>
          <p:cNvSpPr txBox="1"/>
          <p:nvPr/>
        </p:nvSpPr>
        <p:spPr>
          <a:xfrm>
            <a:off x="336821" y="6554406"/>
            <a:ext cx="4248472" cy="276999"/>
          </a:xfrm>
          <a:prstGeom prst="rect">
            <a:avLst/>
          </a:prstGeom>
          <a:noFill/>
        </p:spPr>
        <p:txBody>
          <a:bodyPr wrap="square" rtlCol="0">
            <a:spAutoFit/>
          </a:bodyPr>
          <a:lstStyle/>
          <a:p>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2022.</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560840" cy="2664296"/>
          </a:xfrm>
          <a:prstGeom prst="rect">
            <a:avLst/>
          </a:prstGeom>
          <a:noFill/>
          <a:ln>
            <a:noFill/>
          </a:ln>
        </p:spPr>
      </p:pic>
      <p:sp>
        <p:nvSpPr>
          <p:cNvPr id="7" name="Título 2"/>
          <p:cNvSpPr>
            <a:spLocks noGrp="1"/>
          </p:cNvSpPr>
          <p:nvPr>
            <p:ph type="title"/>
          </p:nvPr>
        </p:nvSpPr>
        <p:spPr>
          <a:xfrm>
            <a:off x="2483768" y="260648"/>
            <a:ext cx="4253644" cy="846793"/>
          </a:xfrm>
        </p:spPr>
        <p:txBody>
          <a:bodyPr vert="horz" lIns="91440" tIns="45720" rIns="91440" bIns="45720" rtlCol="0" anchor="ctr">
            <a:normAutofit/>
          </a:bodyPr>
          <a:lstStyle/>
          <a:p>
            <a:pPr>
              <a:spcBef>
                <a:spcPct val="20000"/>
              </a:spcBef>
            </a:pPr>
            <a:r>
              <a:rPr lang="es-CL" sz="2800" dirty="0">
                <a:solidFill>
                  <a:srgbClr val="333333"/>
                </a:solidFill>
                <a:latin typeface="+mn-lt"/>
                <a:ea typeface="+mn-ea"/>
                <a:cs typeface="+mn-cs"/>
              </a:rPr>
              <a:t>Presupuesto Institucional</a:t>
            </a: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91596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594488293"/>
              </p:ext>
            </p:extLst>
          </p:nvPr>
        </p:nvGraphicFramePr>
        <p:xfrm>
          <a:off x="539552" y="2404509"/>
          <a:ext cx="7970950" cy="3210631"/>
        </p:xfrm>
        <a:graphic>
          <a:graphicData uri="http://schemas.openxmlformats.org/drawingml/2006/table">
            <a:tbl>
              <a:tblPr firstRow="1" bandRow="1">
                <a:tableStyleId>{5C22544A-7EE6-4342-B048-85BDC9FD1C3A}</a:tableStyleId>
              </a:tblPr>
              <a:tblGrid>
                <a:gridCol w="1217695">
                  <a:extLst>
                    <a:ext uri="{9D8B030D-6E8A-4147-A177-3AD203B41FA5}">
                      <a16:colId xmlns:a16="http://schemas.microsoft.com/office/drawing/2014/main" val="20000"/>
                    </a:ext>
                  </a:extLst>
                </a:gridCol>
                <a:gridCol w="1053238">
                  <a:extLst>
                    <a:ext uri="{9D8B030D-6E8A-4147-A177-3AD203B41FA5}">
                      <a16:colId xmlns:a16="http://schemas.microsoft.com/office/drawing/2014/main" val="20001"/>
                    </a:ext>
                  </a:extLst>
                </a:gridCol>
                <a:gridCol w="1168989">
                  <a:extLst>
                    <a:ext uri="{9D8B030D-6E8A-4147-A177-3AD203B41FA5}">
                      <a16:colId xmlns:a16="http://schemas.microsoft.com/office/drawing/2014/main" val="20002"/>
                    </a:ext>
                  </a:extLst>
                </a:gridCol>
                <a:gridCol w="1380819">
                  <a:extLst>
                    <a:ext uri="{9D8B030D-6E8A-4147-A177-3AD203B41FA5}">
                      <a16:colId xmlns:a16="http://schemas.microsoft.com/office/drawing/2014/main" val="20003"/>
                    </a:ext>
                  </a:extLst>
                </a:gridCol>
                <a:gridCol w="1049400">
                  <a:extLst>
                    <a:ext uri="{9D8B030D-6E8A-4147-A177-3AD203B41FA5}">
                      <a16:colId xmlns:a16="http://schemas.microsoft.com/office/drawing/2014/main" val="20004"/>
                    </a:ext>
                  </a:extLst>
                </a:gridCol>
                <a:gridCol w="1049400">
                  <a:extLst>
                    <a:ext uri="{9D8B030D-6E8A-4147-A177-3AD203B41FA5}">
                      <a16:colId xmlns:a16="http://schemas.microsoft.com/office/drawing/2014/main" val="20005"/>
                    </a:ext>
                  </a:extLst>
                </a:gridCol>
                <a:gridCol w="1051409">
                  <a:extLst>
                    <a:ext uri="{9D8B030D-6E8A-4147-A177-3AD203B41FA5}">
                      <a16:colId xmlns:a16="http://schemas.microsoft.com/office/drawing/2014/main" val="20006"/>
                    </a:ext>
                  </a:extLst>
                </a:gridCol>
              </a:tblGrid>
              <a:tr h="905985">
                <a:tc>
                  <a:txBody>
                    <a:bodyPr/>
                    <a:lstStyle/>
                    <a:p>
                      <a:pPr algn="ctr" rtl="0" fontAlgn="ctr"/>
                      <a:r>
                        <a:rPr lang="es-CL" sz="1100" b="1" i="0" u="none" strike="noStrike" dirty="0">
                          <a:solidFill>
                            <a:srgbClr val="FFFFFF"/>
                          </a:solidFill>
                          <a:effectLst/>
                          <a:latin typeface="Calibri" panose="020F0502020204030204" pitchFamily="34" charset="0"/>
                        </a:rPr>
                        <a:t>Región </a:t>
                      </a:r>
                    </a:p>
                  </a:txBody>
                  <a:tcPr marL="7620" marR="7620" marT="7620" marB="0" anchor="ctr"/>
                </a:tc>
                <a:tc>
                  <a:txBody>
                    <a:bodyPr/>
                    <a:lstStyle/>
                    <a:p>
                      <a:pPr algn="ctr" rtl="0" fontAlgn="ctr"/>
                      <a:r>
                        <a:rPr lang="es-CL" sz="1100" b="1" i="0" u="none" strike="noStrike">
                          <a:solidFill>
                            <a:srgbClr val="FFFFFF"/>
                          </a:solidFill>
                          <a:effectLst/>
                          <a:latin typeface="Calibri" panose="020F0502020204030204" pitchFamily="34" charset="0"/>
                        </a:rPr>
                        <a:t>Fondos Apalancados GORE - FNDR (M$)</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Fondos Apalancados CONADI (M$)</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Fondos Apalancados SENCE - SUB. AGRICULTURA - SUB. ENERGÍA - SUB. PREV. DEL DELITO (M$)</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CODELCO M$</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Fondos Apalancados ANGLO AMERICAN (M$)</a:t>
                      </a:r>
                    </a:p>
                  </a:txBody>
                  <a:tcPr marL="7620" marR="7620" marT="7620" marB="0" anchor="ctr"/>
                </a:tc>
                <a:tc>
                  <a:txBody>
                    <a:bodyPr/>
                    <a:lstStyle/>
                    <a:p>
                      <a:pPr algn="ctr" rtl="0" fontAlgn="ctr"/>
                      <a:r>
                        <a:rPr lang="es-CL" sz="1100" b="1" i="0" u="none" strike="noStrike">
                          <a:solidFill>
                            <a:srgbClr val="FFFFFF"/>
                          </a:solidFill>
                          <a:effectLst/>
                          <a:latin typeface="Calibri" panose="020F0502020204030204" pitchFamily="34" charset="0"/>
                        </a:rPr>
                        <a:t>Total Fondos Apalancados  (M$)</a:t>
                      </a:r>
                    </a:p>
                  </a:txBody>
                  <a:tcPr marL="7620" marR="7620" marT="7620" marB="0" anchor="ctr"/>
                </a:tc>
                <a:extLst>
                  <a:ext uri="{0D108BD9-81ED-4DB2-BD59-A6C34878D82A}">
                    <a16:rowId xmlns:a16="http://schemas.microsoft.com/office/drawing/2014/main" val="10000"/>
                  </a:ext>
                </a:extLst>
              </a:tr>
              <a:tr h="93261">
                <a:tc>
                  <a:txBody>
                    <a:bodyPr/>
                    <a:lstStyle/>
                    <a:p>
                      <a:pPr algn="l" rtl="0" fontAlgn="b"/>
                      <a:r>
                        <a:rPr lang="es-CL" sz="1100" b="0" i="0" u="none" strike="noStrike" dirty="0">
                          <a:solidFill>
                            <a:srgbClr val="000000"/>
                          </a:solidFill>
                          <a:effectLst/>
                          <a:latin typeface="Calibri" panose="020F0502020204030204" pitchFamily="34" charset="0"/>
                        </a:rPr>
                        <a:t>Tarapacá</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110.201</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253.998</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364.199</a:t>
                      </a:r>
                    </a:p>
                  </a:txBody>
                  <a:tcPr marL="9525" marR="9525" marT="9525" marB="0" anchor="b"/>
                </a:tc>
                <a:extLst>
                  <a:ext uri="{0D108BD9-81ED-4DB2-BD59-A6C34878D82A}">
                    <a16:rowId xmlns:a16="http://schemas.microsoft.com/office/drawing/2014/main" val="10002"/>
                  </a:ext>
                </a:extLst>
              </a:tr>
              <a:tr h="129812">
                <a:tc>
                  <a:txBody>
                    <a:bodyPr/>
                    <a:lstStyle/>
                    <a:p>
                      <a:pPr algn="l" rtl="0" fontAlgn="b"/>
                      <a:r>
                        <a:rPr lang="es-CL" sz="1100" b="0" i="0" u="none" strike="noStrike" dirty="0">
                          <a:solidFill>
                            <a:srgbClr val="000000"/>
                          </a:solidFill>
                          <a:effectLst/>
                          <a:latin typeface="Calibri" panose="020F0502020204030204" pitchFamily="34" charset="0"/>
                        </a:rPr>
                        <a:t>Atacama</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200.000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200.000</a:t>
                      </a:r>
                    </a:p>
                  </a:txBody>
                  <a:tcPr marL="9525" marR="9525" marT="9525" marB="0" anchor="b"/>
                </a:tc>
                <a:extLst>
                  <a:ext uri="{0D108BD9-81ED-4DB2-BD59-A6C34878D82A}">
                    <a16:rowId xmlns:a16="http://schemas.microsoft.com/office/drawing/2014/main" val="10004"/>
                  </a:ext>
                </a:extLst>
              </a:tr>
              <a:tr h="0">
                <a:tc>
                  <a:txBody>
                    <a:bodyPr/>
                    <a:lstStyle/>
                    <a:p>
                      <a:pPr algn="l" rtl="0" fontAlgn="b"/>
                      <a:r>
                        <a:rPr lang="es-CL" sz="1100" b="0" i="0" u="none" strike="noStrike">
                          <a:solidFill>
                            <a:srgbClr val="000000"/>
                          </a:solidFill>
                          <a:effectLst/>
                          <a:latin typeface="Calibri" panose="020F0502020204030204" pitchFamily="34" charset="0"/>
                        </a:rPr>
                        <a:t>Coquimbo</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809.000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809.000</a:t>
                      </a:r>
                    </a:p>
                  </a:txBody>
                  <a:tcPr marL="9525" marR="9525" marT="9525" marB="0" anchor="b"/>
                </a:tc>
                <a:extLst>
                  <a:ext uri="{0D108BD9-81ED-4DB2-BD59-A6C34878D82A}">
                    <a16:rowId xmlns:a16="http://schemas.microsoft.com/office/drawing/2014/main" val="10005"/>
                  </a:ext>
                </a:extLst>
              </a:tr>
              <a:tr h="164243">
                <a:tc>
                  <a:txBody>
                    <a:bodyPr/>
                    <a:lstStyle/>
                    <a:p>
                      <a:pPr algn="l" rtl="0" fontAlgn="b"/>
                      <a:r>
                        <a:rPr lang="es-CL" sz="1100" b="0" i="0" u="none" strike="noStrike">
                          <a:solidFill>
                            <a:srgbClr val="000000"/>
                          </a:solidFill>
                          <a:effectLst/>
                          <a:latin typeface="Calibri" panose="020F0502020204030204" pitchFamily="34" charset="0"/>
                        </a:rPr>
                        <a:t>Valparaíso</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2.363.129</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12.500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198.000</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2.573.629</a:t>
                      </a:r>
                    </a:p>
                  </a:txBody>
                  <a:tcPr marL="9525" marR="9525" marT="9525" marB="0" anchor="b"/>
                </a:tc>
                <a:extLst>
                  <a:ext uri="{0D108BD9-81ED-4DB2-BD59-A6C34878D82A}">
                    <a16:rowId xmlns:a16="http://schemas.microsoft.com/office/drawing/2014/main" val="10006"/>
                  </a:ext>
                </a:extLst>
              </a:tr>
              <a:tr h="178666">
                <a:tc>
                  <a:txBody>
                    <a:bodyPr/>
                    <a:lstStyle/>
                    <a:p>
                      <a:pPr algn="l" rtl="0" fontAlgn="b"/>
                      <a:r>
                        <a:rPr lang="es-CL" sz="1100" b="0" i="0" u="none" strike="noStrike">
                          <a:solidFill>
                            <a:srgbClr val="000000"/>
                          </a:solidFill>
                          <a:effectLst/>
                          <a:latin typeface="Calibri" panose="020F0502020204030204" pitchFamily="34" charset="0"/>
                        </a:rPr>
                        <a:t>Metropolitana </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2.297.666</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2.297.666</a:t>
                      </a:r>
                    </a:p>
                  </a:txBody>
                  <a:tcPr marL="9525" marR="9525" marT="9525" marB="0" anchor="b"/>
                </a:tc>
                <a:extLst>
                  <a:ext uri="{0D108BD9-81ED-4DB2-BD59-A6C34878D82A}">
                    <a16:rowId xmlns:a16="http://schemas.microsoft.com/office/drawing/2014/main" val="10007"/>
                  </a:ext>
                </a:extLst>
              </a:tr>
              <a:tr h="145046">
                <a:tc>
                  <a:txBody>
                    <a:bodyPr/>
                    <a:lstStyle/>
                    <a:p>
                      <a:pPr algn="l" rtl="0" fontAlgn="b"/>
                      <a:r>
                        <a:rPr lang="es-CL" sz="1100" b="0" i="0" u="none" strike="noStrike">
                          <a:solidFill>
                            <a:srgbClr val="000000"/>
                          </a:solidFill>
                          <a:effectLst/>
                          <a:latin typeface="Calibri" panose="020F0502020204030204" pitchFamily="34" charset="0"/>
                        </a:rPr>
                        <a:t>O'Higgins </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1.841.440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1.841.440</a:t>
                      </a:r>
                    </a:p>
                  </a:txBody>
                  <a:tcPr marL="9525" marR="9525" marT="9525" marB="0" anchor="b"/>
                </a:tc>
                <a:extLst>
                  <a:ext uri="{0D108BD9-81ED-4DB2-BD59-A6C34878D82A}">
                    <a16:rowId xmlns:a16="http://schemas.microsoft.com/office/drawing/2014/main" val="10008"/>
                  </a:ext>
                </a:extLst>
              </a:tr>
              <a:tr h="124636">
                <a:tc>
                  <a:txBody>
                    <a:bodyPr/>
                    <a:lstStyle/>
                    <a:p>
                      <a:pPr algn="l" rtl="0" fontAlgn="b"/>
                      <a:r>
                        <a:rPr lang="es-CL" sz="1100" b="0" i="0" u="none" strike="noStrike">
                          <a:solidFill>
                            <a:srgbClr val="000000"/>
                          </a:solidFill>
                          <a:effectLst/>
                          <a:latin typeface="Calibri" panose="020F0502020204030204" pitchFamily="34" charset="0"/>
                        </a:rPr>
                        <a:t>Maule</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1.936.832</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1.936.832</a:t>
                      </a:r>
                    </a:p>
                  </a:txBody>
                  <a:tcPr marL="9525" marR="9525" marT="9525" marB="0" anchor="b"/>
                </a:tc>
                <a:extLst>
                  <a:ext uri="{0D108BD9-81ED-4DB2-BD59-A6C34878D82A}">
                    <a16:rowId xmlns:a16="http://schemas.microsoft.com/office/drawing/2014/main" val="10009"/>
                  </a:ext>
                </a:extLst>
              </a:tr>
              <a:tr h="118273">
                <a:tc>
                  <a:txBody>
                    <a:bodyPr/>
                    <a:lstStyle/>
                    <a:p>
                      <a:pPr algn="l" rtl="0" fontAlgn="b"/>
                      <a:r>
                        <a:rPr lang="es-CL" sz="1100" b="0" i="0" u="none" strike="noStrike" dirty="0">
                          <a:solidFill>
                            <a:srgbClr val="000000"/>
                          </a:solidFill>
                          <a:effectLst/>
                          <a:latin typeface="Calibri" panose="020F0502020204030204" pitchFamily="34" charset="0"/>
                        </a:rPr>
                        <a:t>Biobío</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1.587.475</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1.587.475</a:t>
                      </a:r>
                    </a:p>
                  </a:txBody>
                  <a:tcPr marL="9525" marR="9525" marT="9525" marB="0" anchor="b"/>
                </a:tc>
                <a:extLst>
                  <a:ext uri="{0D108BD9-81ED-4DB2-BD59-A6C34878D82A}">
                    <a16:rowId xmlns:a16="http://schemas.microsoft.com/office/drawing/2014/main" val="10011"/>
                  </a:ext>
                </a:extLst>
              </a:tr>
              <a:tr h="130079">
                <a:tc>
                  <a:txBody>
                    <a:bodyPr/>
                    <a:lstStyle/>
                    <a:p>
                      <a:pPr algn="l" rtl="0" fontAlgn="b"/>
                      <a:r>
                        <a:rPr lang="es-CL" sz="1100" b="0" i="0" u="none" strike="noStrike" dirty="0">
                          <a:solidFill>
                            <a:srgbClr val="000000"/>
                          </a:solidFill>
                          <a:effectLst/>
                          <a:latin typeface="Calibri" panose="020F0502020204030204" pitchFamily="34" charset="0"/>
                        </a:rPr>
                        <a:t>Los Ríos</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1.588.459</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1.588.459</a:t>
                      </a:r>
                    </a:p>
                  </a:txBody>
                  <a:tcPr marL="9525" marR="9525" marT="9525" marB="0" anchor="b"/>
                </a:tc>
                <a:extLst>
                  <a:ext uri="{0D108BD9-81ED-4DB2-BD59-A6C34878D82A}">
                    <a16:rowId xmlns:a16="http://schemas.microsoft.com/office/drawing/2014/main" val="10013"/>
                  </a:ext>
                </a:extLst>
              </a:tr>
              <a:tr h="153211">
                <a:tc>
                  <a:txBody>
                    <a:bodyPr/>
                    <a:lstStyle/>
                    <a:p>
                      <a:pPr algn="l" rtl="0" fontAlgn="b"/>
                      <a:r>
                        <a:rPr lang="es-CL" sz="1100" b="0" i="0" u="none" strike="noStrike">
                          <a:solidFill>
                            <a:srgbClr val="000000"/>
                          </a:solidFill>
                          <a:effectLst/>
                          <a:latin typeface="Calibri" panose="020F0502020204030204" pitchFamily="34" charset="0"/>
                        </a:rPr>
                        <a:t>Los Lagos</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1.090.320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1.090.320</a:t>
                      </a:r>
                    </a:p>
                  </a:txBody>
                  <a:tcPr marL="9525" marR="9525" marT="9525" marB="0" anchor="b"/>
                </a:tc>
                <a:extLst>
                  <a:ext uri="{0D108BD9-81ED-4DB2-BD59-A6C34878D82A}">
                    <a16:rowId xmlns:a16="http://schemas.microsoft.com/office/drawing/2014/main" val="10014"/>
                  </a:ext>
                </a:extLst>
              </a:tr>
              <a:tr h="0">
                <a:tc>
                  <a:txBody>
                    <a:bodyPr/>
                    <a:lstStyle/>
                    <a:p>
                      <a:pPr algn="l" rtl="0" fontAlgn="b"/>
                      <a:r>
                        <a:rPr lang="es-CL" sz="1100" b="0" i="0" u="none" strike="noStrike" dirty="0">
                          <a:solidFill>
                            <a:srgbClr val="000000"/>
                          </a:solidFill>
                          <a:effectLst/>
                          <a:latin typeface="Calibri" panose="020F0502020204030204" pitchFamily="34" charset="0"/>
                        </a:rPr>
                        <a:t>Magallanes</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120.000</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120.000</a:t>
                      </a:r>
                    </a:p>
                  </a:txBody>
                  <a:tcPr marL="9525" marR="9525" marT="9525" marB="0" anchor="b"/>
                </a:tc>
                <a:extLst>
                  <a:ext uri="{0D108BD9-81ED-4DB2-BD59-A6C34878D82A}">
                    <a16:rowId xmlns:a16="http://schemas.microsoft.com/office/drawing/2014/main" val="10016"/>
                  </a:ext>
                </a:extLst>
              </a:tr>
              <a:tr h="0">
                <a:tc>
                  <a:txBody>
                    <a:bodyPr/>
                    <a:lstStyle/>
                    <a:p>
                      <a:pPr algn="l" rtl="0" fontAlgn="b"/>
                      <a:r>
                        <a:rPr lang="es-CL" sz="1100" b="0" i="0" u="none" strike="noStrike">
                          <a:solidFill>
                            <a:srgbClr val="000000"/>
                          </a:solidFill>
                          <a:effectLst/>
                          <a:latin typeface="Calibri" panose="020F0502020204030204" pitchFamily="34" charset="0"/>
                        </a:rPr>
                        <a:t>Nivel Central </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2.400.235</a:t>
                      </a:r>
                    </a:p>
                  </a:txBody>
                  <a:tcPr marL="9525" marR="9525" marT="9525" marB="0" anchor="b"/>
                </a:tc>
                <a:tc>
                  <a:txBody>
                    <a:bodyPr/>
                    <a:lstStyle/>
                    <a:p>
                      <a:pPr algn="r" fontAlgn="b"/>
                      <a:r>
                        <a:rPr lang="es-CL" sz="1100" b="0" i="0" u="none" strike="noStrike">
                          <a:solidFill>
                            <a:srgbClr val="000000"/>
                          </a:solidFill>
                          <a:effectLst/>
                          <a:latin typeface="Calibri" panose="020F0502020204030204" pitchFamily="34" charset="0"/>
                        </a:rPr>
                        <a:t>715.085</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3.115.321</a:t>
                      </a:r>
                    </a:p>
                  </a:txBody>
                  <a:tcPr marL="9525" marR="9525" marT="9525" marB="0" anchor="b"/>
                </a:tc>
                <a:extLst>
                  <a:ext uri="{0D108BD9-81ED-4DB2-BD59-A6C34878D82A}">
                    <a16:rowId xmlns:a16="http://schemas.microsoft.com/office/drawing/2014/main" val="10017"/>
                  </a:ext>
                </a:extLst>
              </a:tr>
              <a:tr h="0">
                <a:tc>
                  <a:txBody>
                    <a:bodyPr/>
                    <a:lstStyle/>
                    <a:p>
                      <a:pPr algn="l" rtl="0" fontAlgn="b"/>
                      <a:r>
                        <a:rPr lang="es-CL" sz="1100" b="1" i="0" u="none" strike="noStrike">
                          <a:solidFill>
                            <a:srgbClr val="000000"/>
                          </a:solidFill>
                          <a:effectLst/>
                          <a:latin typeface="Calibri" panose="020F0502020204030204" pitchFamily="34" charset="0"/>
                        </a:rPr>
                        <a:t>Total General </a:t>
                      </a:r>
                    </a:p>
                  </a:txBody>
                  <a:tcPr marL="7620" marR="7620" marT="7620" marB="0" anchor="b"/>
                </a:tc>
                <a:tc>
                  <a:txBody>
                    <a:bodyPr/>
                    <a:lstStyle/>
                    <a:p>
                      <a:pPr algn="r" fontAlgn="b"/>
                      <a:r>
                        <a:rPr lang="es-CL" sz="1100" b="1" i="0" u="none" strike="noStrike">
                          <a:solidFill>
                            <a:srgbClr val="000000"/>
                          </a:solidFill>
                          <a:effectLst/>
                          <a:latin typeface="Calibri" panose="020F0502020204030204" pitchFamily="34" charset="0"/>
                        </a:rPr>
                        <a:t>13.624.523</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2.854.233</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715.085</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12.500</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318.000</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17.524.341</a:t>
                      </a:r>
                    </a:p>
                  </a:txBody>
                  <a:tcPr marL="9525" marR="9525" marT="9525" marB="0" anchor="b"/>
                </a:tc>
                <a:extLst>
                  <a:ext uri="{0D108BD9-81ED-4DB2-BD59-A6C34878D82A}">
                    <a16:rowId xmlns:a16="http://schemas.microsoft.com/office/drawing/2014/main" val="10018"/>
                  </a:ext>
                </a:extLst>
              </a:tr>
            </a:tbl>
          </a:graphicData>
        </a:graphic>
      </p:graphicFrame>
      <p:sp>
        <p:nvSpPr>
          <p:cNvPr id="4" name="CuadroTexto 3"/>
          <p:cNvSpPr txBox="1"/>
          <p:nvPr/>
        </p:nvSpPr>
        <p:spPr>
          <a:xfrm>
            <a:off x="254055" y="6165304"/>
            <a:ext cx="741682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333333"/>
                </a:solidFill>
              </a:rPr>
              <a:t>Fuente: </a:t>
            </a:r>
            <a:r>
              <a:rPr lang="es-CL" dirty="0">
                <a:solidFill>
                  <a:srgbClr val="333333"/>
                </a:solidFill>
              </a:rPr>
              <a:t>División de Administración y Finanzas, </a:t>
            </a:r>
            <a:r>
              <a:rPr lang="es-CL" dirty="0">
                <a:solidFill>
                  <a:srgbClr val="4D4D4D"/>
                </a:solidFill>
              </a:rPr>
              <a:t>31 de diciembre del 2021.</a:t>
            </a:r>
          </a:p>
        </p:txBody>
      </p:sp>
      <p:sp>
        <p:nvSpPr>
          <p:cNvPr id="7" name="Título 1"/>
          <p:cNvSpPr txBox="1">
            <a:spLocks/>
          </p:cNvSpPr>
          <p:nvPr/>
        </p:nvSpPr>
        <p:spPr>
          <a:xfrm>
            <a:off x="2267744" y="306280"/>
            <a:ext cx="4513957" cy="891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pPr>
            <a:r>
              <a:rPr lang="es-CL" sz="2800">
                <a:solidFill>
                  <a:srgbClr val="333333"/>
                </a:solidFill>
                <a:latin typeface="+mn-lt"/>
                <a:ea typeface="+mn-ea"/>
                <a:cs typeface="+mn-cs"/>
              </a:rPr>
              <a:t>Presupuesto Institucional: Recursos Apalancados </a:t>
            </a:r>
            <a:endParaRPr lang="es-CL" sz="2800" dirty="0">
              <a:solidFill>
                <a:srgbClr val="333333"/>
              </a:solidFill>
              <a:latin typeface="+mn-lt"/>
              <a:ea typeface="+mn-ea"/>
              <a:cs typeface="+mn-cs"/>
            </a:endParaRPr>
          </a:p>
        </p:txBody>
      </p:sp>
      <p:sp>
        <p:nvSpPr>
          <p:cNvPr id="8" name="Marcador de contenido 3"/>
          <p:cNvSpPr txBox="1">
            <a:spLocks/>
          </p:cNvSpPr>
          <p:nvPr/>
        </p:nvSpPr>
        <p:spPr>
          <a:xfrm>
            <a:off x="539552" y="1382443"/>
            <a:ext cx="7970950" cy="757130"/>
          </a:xfrm>
          <a:prstGeom prst="rect">
            <a:avLst/>
          </a:prstGeom>
          <a:noFill/>
        </p:spPr>
        <p:txBody>
          <a:bodyPr wrap="square" rtlCol="0">
            <a:spAutoFit/>
          </a:bodyPr>
          <a:lstStyle>
            <a:defPPr>
              <a:defRPr lang="es-CL"/>
            </a:defPPr>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70C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eaLnBrk="0" fontAlgn="base" hangingPunct="0">
              <a:spcBef>
                <a:spcPct val="0"/>
              </a:spcBef>
              <a:spcAft>
                <a:spcPct val="0"/>
              </a:spcAft>
              <a:buFont typeface="Arial" panose="020B0604020202020204" pitchFamily="34" charset="0"/>
              <a:buNone/>
            </a:pPr>
            <a:r>
              <a:rPr lang="es-CL" sz="1600" b="0" dirty="0">
                <a:solidFill>
                  <a:srgbClr val="4D4D4D"/>
                </a:solidFill>
                <a:latin typeface="Calibri"/>
                <a:ea typeface="MS PGothic" pitchFamily="34" charset="-128"/>
                <a:cs typeface="Calibri"/>
              </a:rPr>
              <a:t>En el año 2022 INDAP apalancó recursos de los Gobiernos Regionales y otros servicios públicos destinados al desarrollo. La distribución de la ejecución se observa en el siguiente cuadro: </a:t>
            </a:r>
          </a:p>
        </p:txBody>
      </p:sp>
      <p:grpSp>
        <p:nvGrpSpPr>
          <p:cNvPr id="6" name="Grupo 5"/>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93279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1978923" y="1146411"/>
            <a:ext cx="5308981" cy="19090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r>
              <a:rPr lang="es-CL" sz="4400">
                <a:latin typeface="+mj-lt"/>
                <a:ea typeface="+mj-ea"/>
                <a:cs typeface="+mj-cs"/>
              </a:rPr>
              <a:t> </a:t>
            </a:r>
          </a:p>
          <a:p>
            <a:pPr algn="just">
              <a:spcBef>
                <a:spcPct val="0"/>
              </a:spcBef>
              <a:buFont typeface="Arial" panose="020B0604020202020204" pitchFamily="34" charset="0"/>
              <a:buNone/>
            </a:pPr>
            <a:r>
              <a:rPr lang="es-CL" sz="4000">
                <a:latin typeface="+mj-lt"/>
                <a:ea typeface="+mj-ea"/>
                <a:cs typeface="+mj-cs"/>
              </a:rPr>
              <a:t>Plataforma de Servicios </a:t>
            </a:r>
            <a:endParaRPr lang="es-CL" sz="4000" dirty="0">
              <a:latin typeface="+mj-lt"/>
              <a:ea typeface="+mj-ea"/>
              <a:cs typeface="+mj-cs"/>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6275"/>
          <a:stretch/>
        </p:blipFill>
        <p:spPr>
          <a:xfrm>
            <a:off x="3259011" y="2817159"/>
            <a:ext cx="2748803" cy="1905000"/>
          </a:xfrm>
          <a:prstGeom prst="rect">
            <a:avLst/>
          </a:prstGeom>
        </p:spPr>
      </p:pic>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451148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324997" y="1322066"/>
            <a:ext cx="8229600" cy="535531"/>
          </a:xfrm>
          <a:prstGeom prst="rect">
            <a:avLst/>
          </a:prstGeom>
          <a:noFill/>
        </p:spPr>
        <p:txBody>
          <a:bodyPr wrap="square" rtlCol="0">
            <a:spAutoFit/>
          </a:bodyPr>
          <a:lstStyle>
            <a:defPPr>
              <a:defRPr lang="es-CL"/>
            </a:defPPr>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70C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1600" b="0" dirty="0">
                <a:solidFill>
                  <a:srgbClr val="4D4D4D"/>
                </a:solidFill>
                <a:latin typeface="Calibri"/>
                <a:cs typeface="Calibri"/>
              </a:rPr>
              <a:t>El número de usuarias/os atendidos a través de los programas regulares, en el 2022 se puede observar en el siguiente gráfico: </a:t>
            </a:r>
          </a:p>
        </p:txBody>
      </p:sp>
      <p:sp>
        <p:nvSpPr>
          <p:cNvPr id="4" name="CuadroTexto 3"/>
          <p:cNvSpPr txBox="1"/>
          <p:nvPr/>
        </p:nvSpPr>
        <p:spPr>
          <a:xfrm>
            <a:off x="320097" y="6580783"/>
            <a:ext cx="4608512"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del 2022.</a:t>
            </a:r>
          </a:p>
        </p:txBody>
      </p:sp>
      <p:graphicFrame>
        <p:nvGraphicFramePr>
          <p:cNvPr id="6" name="Gráfico 5"/>
          <p:cNvGraphicFramePr/>
          <p:nvPr>
            <p:extLst>
              <p:ext uri="{D42A27DB-BD31-4B8C-83A1-F6EECF244321}">
                <p14:modId xmlns:p14="http://schemas.microsoft.com/office/powerpoint/2010/main" val="1129471573"/>
              </p:ext>
            </p:extLst>
          </p:nvPr>
        </p:nvGraphicFramePr>
        <p:xfrm>
          <a:off x="755576" y="1985716"/>
          <a:ext cx="7704856" cy="3939506"/>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2743683" y="348831"/>
            <a:ext cx="3754760" cy="804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pPr>
            <a:r>
              <a:rPr lang="es-CL" sz="2800">
                <a:solidFill>
                  <a:srgbClr val="333333"/>
                </a:solidFill>
                <a:latin typeface="+mn-lt"/>
                <a:ea typeface="+mn-ea"/>
                <a:cs typeface="+mn-cs"/>
              </a:rPr>
              <a:t>Plataforma de Servicios </a:t>
            </a:r>
            <a:endParaRPr lang="es-CL" sz="2800" dirty="0">
              <a:solidFill>
                <a:srgbClr val="333333"/>
              </a:solidFill>
              <a:latin typeface="+mn-lt"/>
              <a:ea typeface="+mn-ea"/>
              <a:cs typeface="+mn-cs"/>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293392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3"/>
          <p:cNvSpPr txBox="1">
            <a:spLocks/>
          </p:cNvSpPr>
          <p:nvPr/>
        </p:nvSpPr>
        <p:spPr>
          <a:xfrm>
            <a:off x="313980" y="1309363"/>
            <a:ext cx="8229600" cy="535531"/>
          </a:xfrm>
          <a:prstGeom prst="rect">
            <a:avLst/>
          </a:prstGeom>
          <a:noFill/>
        </p:spPr>
        <p:txBody>
          <a:bodyPr wrap="square" rtlCol="0">
            <a:spAutoFit/>
          </a:bodyPr>
          <a:lstStyle>
            <a:defPPr>
              <a:defRPr lang="es-CL"/>
            </a:defPPr>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70C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1600" b="0" dirty="0">
                <a:solidFill>
                  <a:srgbClr val="4D4D4D"/>
                </a:solidFill>
                <a:latin typeface="Calibri"/>
                <a:cs typeface="Calibri"/>
              </a:rPr>
              <a:t>El número de usuarias/os atendidos por programa y su distribución regional en 2022 es la siguiente: </a:t>
            </a:r>
          </a:p>
        </p:txBody>
      </p:sp>
      <p:sp>
        <p:nvSpPr>
          <p:cNvPr id="4" name="CuadroTexto 3"/>
          <p:cNvSpPr txBox="1"/>
          <p:nvPr/>
        </p:nvSpPr>
        <p:spPr>
          <a:xfrm>
            <a:off x="251520" y="6021288"/>
            <a:ext cx="4968552" cy="461665"/>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2022.</a:t>
            </a:r>
          </a:p>
          <a:p>
            <a:r>
              <a:rPr lang="es-ES" dirty="0">
                <a:solidFill>
                  <a:srgbClr val="4D4D4D"/>
                </a:solidFill>
              </a:rPr>
              <a:t>	*</a:t>
            </a:r>
            <a:r>
              <a:rPr lang="es-CL" dirty="0"/>
              <a:t> </a:t>
            </a:r>
            <a:r>
              <a:rPr lang="es-CL" u="sng" dirty="0">
                <a:hlinkClick r:id="rId2"/>
              </a:rPr>
              <a:t>https://sistemas.indap.cl</a:t>
            </a:r>
            <a:endParaRPr lang="es-CL" dirty="0">
              <a:solidFill>
                <a:srgbClr val="4D4D4D"/>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721031992"/>
              </p:ext>
            </p:extLst>
          </p:nvPr>
        </p:nvGraphicFramePr>
        <p:xfrm>
          <a:off x="457202" y="2079705"/>
          <a:ext cx="7903027" cy="2919674"/>
        </p:xfrm>
        <a:graphic>
          <a:graphicData uri="http://schemas.openxmlformats.org/drawingml/2006/table">
            <a:tbl>
              <a:tblPr>
                <a:tableStyleId>{0505E3EF-67EA-436B-97B2-0124C06EBD24}</a:tableStyleId>
              </a:tblPr>
              <a:tblGrid>
                <a:gridCol w="1273014">
                  <a:extLst>
                    <a:ext uri="{9D8B030D-6E8A-4147-A177-3AD203B41FA5}">
                      <a16:colId xmlns:a16="http://schemas.microsoft.com/office/drawing/2014/main" val="20000"/>
                    </a:ext>
                  </a:extLst>
                </a:gridCol>
                <a:gridCol w="406564">
                  <a:extLst>
                    <a:ext uri="{9D8B030D-6E8A-4147-A177-3AD203B41FA5}">
                      <a16:colId xmlns:a16="http://schemas.microsoft.com/office/drawing/2014/main" val="20001"/>
                    </a:ext>
                  </a:extLst>
                </a:gridCol>
                <a:gridCol w="406564">
                  <a:extLst>
                    <a:ext uri="{9D8B030D-6E8A-4147-A177-3AD203B41FA5}">
                      <a16:colId xmlns:a16="http://schemas.microsoft.com/office/drawing/2014/main" val="20002"/>
                    </a:ext>
                  </a:extLst>
                </a:gridCol>
                <a:gridCol w="5884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48342">
                  <a:extLst>
                    <a:ext uri="{9D8B030D-6E8A-4147-A177-3AD203B41FA5}">
                      <a16:colId xmlns:a16="http://schemas.microsoft.com/office/drawing/2014/main" val="20005"/>
                    </a:ext>
                  </a:extLst>
                </a:gridCol>
                <a:gridCol w="402840">
                  <a:extLst>
                    <a:ext uri="{9D8B030D-6E8A-4147-A177-3AD203B41FA5}">
                      <a16:colId xmlns:a16="http://schemas.microsoft.com/office/drawing/2014/main" val="20006"/>
                    </a:ext>
                  </a:extLst>
                </a:gridCol>
                <a:gridCol w="627017">
                  <a:extLst>
                    <a:ext uri="{9D8B030D-6E8A-4147-A177-3AD203B41FA5}">
                      <a16:colId xmlns:a16="http://schemas.microsoft.com/office/drawing/2014/main" val="20007"/>
                    </a:ext>
                  </a:extLst>
                </a:gridCol>
                <a:gridCol w="618308">
                  <a:extLst>
                    <a:ext uri="{9D8B030D-6E8A-4147-A177-3AD203B41FA5}">
                      <a16:colId xmlns:a16="http://schemas.microsoft.com/office/drawing/2014/main" val="20008"/>
                    </a:ext>
                  </a:extLst>
                </a:gridCol>
                <a:gridCol w="487680">
                  <a:extLst>
                    <a:ext uri="{9D8B030D-6E8A-4147-A177-3AD203B41FA5}">
                      <a16:colId xmlns:a16="http://schemas.microsoft.com/office/drawing/2014/main" val="20009"/>
                    </a:ext>
                  </a:extLst>
                </a:gridCol>
                <a:gridCol w="487680">
                  <a:extLst>
                    <a:ext uri="{9D8B030D-6E8A-4147-A177-3AD203B41FA5}">
                      <a16:colId xmlns:a16="http://schemas.microsoft.com/office/drawing/2014/main" val="20010"/>
                    </a:ext>
                  </a:extLst>
                </a:gridCol>
                <a:gridCol w="722812">
                  <a:extLst>
                    <a:ext uri="{9D8B030D-6E8A-4147-A177-3AD203B41FA5}">
                      <a16:colId xmlns:a16="http://schemas.microsoft.com/office/drawing/2014/main" val="20011"/>
                    </a:ext>
                  </a:extLst>
                </a:gridCol>
                <a:gridCol w="757646">
                  <a:extLst>
                    <a:ext uri="{9D8B030D-6E8A-4147-A177-3AD203B41FA5}">
                      <a16:colId xmlns:a16="http://schemas.microsoft.com/office/drawing/2014/main" val="20012"/>
                    </a:ext>
                  </a:extLst>
                </a:gridCol>
              </a:tblGrid>
              <a:tr h="260093">
                <a:tc>
                  <a:txBody>
                    <a:bodyPr/>
                    <a:lstStyle/>
                    <a:p>
                      <a:pPr algn="ctr" rtl="0" fontAlgn="b"/>
                      <a:r>
                        <a:rPr lang="es-CL" sz="900" b="1" u="none" strike="noStrike" dirty="0">
                          <a:effectLst/>
                        </a:rPr>
                        <a:t>Región</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Suelo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SAT </a:t>
                      </a:r>
                    </a:p>
                    <a:p>
                      <a:pPr algn="ctr" rtl="0" fontAlgn="b"/>
                      <a:r>
                        <a:rPr lang="es-CL" sz="900" b="1" u="none" strike="noStrike" dirty="0">
                          <a:effectLst/>
                        </a:rPr>
                        <a:t>*</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PRODESAL *</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PRODEMU *</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PDTI </a:t>
                      </a:r>
                    </a:p>
                    <a:p>
                      <a:pPr algn="ctr" rtl="0" fontAlgn="b"/>
                      <a:r>
                        <a:rPr lang="es-CL" sz="900" b="1" u="none" strike="noStrike" dirty="0">
                          <a:effectLst/>
                        </a:rPr>
                        <a:t>*</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PADIS </a:t>
                      </a:r>
                    </a:p>
                    <a:p>
                      <a:pPr algn="ctr" rtl="0" fontAlgn="b"/>
                      <a:r>
                        <a:rPr lang="es-CL" sz="900" b="1" u="none" strike="noStrike" dirty="0">
                          <a:effectLst/>
                        </a:rPr>
                        <a:t>*</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Crédito Corto Plazo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Crédito Largo Plazo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Riego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PDI</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Praderas</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Emergencia</a:t>
                      </a:r>
                      <a:endParaRPr lang="es-CL" sz="900" b="1" i="0" u="none" strike="noStrike" dirty="0">
                        <a:solidFill>
                          <a:srgbClr val="000000"/>
                        </a:solidFill>
                        <a:effectLst/>
                        <a:latin typeface="Calibri" panose="020F0502020204030204" pitchFamily="34" charset="0"/>
                      </a:endParaRPr>
                    </a:p>
                  </a:txBody>
                  <a:tcPr marL="5002" marR="5002" marT="5002" marB="0" anchor="ctr"/>
                </a:tc>
                <a:extLst>
                  <a:ext uri="{0D108BD9-81ED-4DB2-BD59-A6C34878D82A}">
                    <a16:rowId xmlns:a16="http://schemas.microsoft.com/office/drawing/2014/main" val="10000"/>
                  </a:ext>
                </a:extLst>
              </a:tr>
              <a:tr h="100036">
                <a:tc>
                  <a:txBody>
                    <a:bodyPr/>
                    <a:lstStyle/>
                    <a:p>
                      <a:pPr algn="l" rtl="0" fontAlgn="b"/>
                      <a:r>
                        <a:rPr lang="es-CL" sz="1050" u="none" strike="noStrike">
                          <a:effectLst/>
                        </a:rPr>
                        <a:t>ARICA Y PARINACOTA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133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121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49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341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443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520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00036">
                <a:tc>
                  <a:txBody>
                    <a:bodyPr/>
                    <a:lstStyle/>
                    <a:p>
                      <a:pPr algn="l" rtl="0" fontAlgn="b"/>
                      <a:r>
                        <a:rPr lang="es-CL" sz="1050" u="none" strike="noStrike">
                          <a:effectLst/>
                        </a:rPr>
                        <a:t>TARAPACA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234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36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00036">
                <a:tc>
                  <a:txBody>
                    <a:bodyPr/>
                    <a:lstStyle/>
                    <a:p>
                      <a:pPr algn="l" rtl="0" fontAlgn="b"/>
                      <a:r>
                        <a:rPr lang="es-CL" sz="1050" u="none" strike="noStrike">
                          <a:effectLst/>
                        </a:rPr>
                        <a:t>ANTOFAGASTA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42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511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475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100036">
                <a:tc>
                  <a:txBody>
                    <a:bodyPr/>
                    <a:lstStyle/>
                    <a:p>
                      <a:pPr algn="l" rtl="0" fontAlgn="b"/>
                      <a:r>
                        <a:rPr lang="es-CL" sz="1050" u="none" strike="noStrike">
                          <a:effectLst/>
                        </a:rPr>
                        <a:t>ATACAMA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911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92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131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1051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100036">
                <a:tc>
                  <a:txBody>
                    <a:bodyPr/>
                    <a:lstStyle/>
                    <a:p>
                      <a:pPr algn="l" rtl="0" fontAlgn="b"/>
                      <a:r>
                        <a:rPr lang="es-CL" sz="1050" u="none" strike="noStrike">
                          <a:effectLst/>
                        </a:rPr>
                        <a:t>COQUIMBO</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3310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193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2321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1151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915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390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6723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100036">
                <a:tc>
                  <a:txBody>
                    <a:bodyPr/>
                    <a:lstStyle/>
                    <a:p>
                      <a:pPr algn="l" rtl="0" fontAlgn="b"/>
                      <a:r>
                        <a:rPr lang="es-CL" sz="1050" u="none" strike="noStrike">
                          <a:effectLst/>
                        </a:rPr>
                        <a:t>VALPARAISO</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1447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5256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184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1171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2103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561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5045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100036">
                <a:tc>
                  <a:txBody>
                    <a:bodyPr/>
                    <a:lstStyle/>
                    <a:p>
                      <a:pPr algn="l" rtl="0" fontAlgn="b"/>
                      <a:r>
                        <a:rPr lang="es-CL" sz="1050" u="none" strike="noStrike">
                          <a:effectLst/>
                        </a:rPr>
                        <a:t>METROPOLITANA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247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793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3781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217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837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615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3339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100036">
                <a:tc>
                  <a:txBody>
                    <a:bodyPr/>
                    <a:lstStyle/>
                    <a:p>
                      <a:pPr algn="l" rtl="0" fontAlgn="b"/>
                      <a:r>
                        <a:rPr lang="es-CL" sz="1050" u="none" strike="noStrike" dirty="0">
                          <a:effectLst/>
                        </a:rPr>
                        <a:t>O'HIGGINS</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2326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7830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184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3373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1748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715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7005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100036">
                <a:tc>
                  <a:txBody>
                    <a:bodyPr/>
                    <a:lstStyle/>
                    <a:p>
                      <a:pPr algn="l" rtl="0" fontAlgn="b"/>
                      <a:r>
                        <a:rPr lang="es-CL" sz="1050" u="none" strike="noStrike" dirty="0">
                          <a:effectLst/>
                        </a:rPr>
                        <a:t>MAULE</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1732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3724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12739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329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5003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3989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633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1024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11594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100036">
                <a:tc>
                  <a:txBody>
                    <a:bodyPr/>
                    <a:lstStyle/>
                    <a:p>
                      <a:pPr algn="l" rtl="0" fontAlgn="b"/>
                      <a:r>
                        <a:rPr lang="es-CL" sz="1050" u="none" strike="noStrike" dirty="0">
                          <a:effectLst/>
                        </a:rPr>
                        <a:t>ÑUBLE</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998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1362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8207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230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2437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1691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410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1171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9963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100036">
                <a:tc>
                  <a:txBody>
                    <a:bodyPr/>
                    <a:lstStyle/>
                    <a:p>
                      <a:pPr algn="l" rtl="0" fontAlgn="b"/>
                      <a:r>
                        <a:rPr lang="es-CL" sz="1050" u="none" strike="noStrike" dirty="0">
                          <a:effectLst/>
                        </a:rPr>
                        <a:t>BIO </a:t>
                      </a:r>
                      <a:r>
                        <a:rPr lang="es-CL" sz="1050" u="none" strike="noStrike" dirty="0" err="1">
                          <a:effectLst/>
                        </a:rPr>
                        <a:t>BIO</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1078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538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6860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314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4184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2583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1657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217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1100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11291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100036">
                <a:tc>
                  <a:txBody>
                    <a:bodyPr/>
                    <a:lstStyle/>
                    <a:p>
                      <a:pPr algn="l" rtl="0" fontAlgn="b"/>
                      <a:r>
                        <a:rPr lang="es-CL" sz="1050" u="none" strike="noStrike" dirty="0">
                          <a:effectLst/>
                        </a:rPr>
                        <a:t>ARAUCANÍA</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2759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1012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4732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713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34371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7746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5491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948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1452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3381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27072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100036">
                <a:tc>
                  <a:txBody>
                    <a:bodyPr/>
                    <a:lstStyle/>
                    <a:p>
                      <a:pPr algn="l" rtl="0" fontAlgn="b"/>
                      <a:r>
                        <a:rPr lang="es-CL" sz="1050" u="none" strike="noStrike" dirty="0">
                          <a:effectLst/>
                        </a:rPr>
                        <a:t>LOS RIOS</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1583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4217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203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3313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3731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3237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449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1747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6993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100036">
                <a:tc>
                  <a:txBody>
                    <a:bodyPr/>
                    <a:lstStyle/>
                    <a:p>
                      <a:pPr algn="l" rtl="0" fontAlgn="b"/>
                      <a:r>
                        <a:rPr lang="es-CL" sz="1050" u="none" strike="noStrike" dirty="0">
                          <a:effectLst/>
                        </a:rPr>
                        <a:t>LOS LAGOS</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1969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1593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9773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357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4929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5734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5484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225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2861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13409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100036">
                <a:tc>
                  <a:txBody>
                    <a:bodyPr/>
                    <a:lstStyle/>
                    <a:p>
                      <a:pPr algn="l" rtl="0" fontAlgn="b"/>
                      <a:r>
                        <a:rPr lang="es-ES" sz="1050" u="none" strike="noStrike" dirty="0">
                          <a:effectLst/>
                        </a:rPr>
                        <a:t>AYSEN</a:t>
                      </a:r>
                      <a:endParaRPr lang="es-ES"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866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81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695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128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1723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r h="100036">
                <a:tc>
                  <a:txBody>
                    <a:bodyPr/>
                    <a:lstStyle/>
                    <a:p>
                      <a:pPr algn="l" rtl="0" fontAlgn="b"/>
                      <a:r>
                        <a:rPr lang="es-CL" sz="1050" u="none" strike="noStrike">
                          <a:effectLst/>
                        </a:rPr>
                        <a:t>MAGALLANES</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269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173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CL"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bl>
          </a:graphicData>
        </a:graphic>
      </p:graphicFrame>
      <p:sp>
        <p:nvSpPr>
          <p:cNvPr id="7" name="Título 1"/>
          <p:cNvSpPr>
            <a:spLocks noGrp="1"/>
          </p:cNvSpPr>
          <p:nvPr>
            <p:ph type="title"/>
          </p:nvPr>
        </p:nvSpPr>
        <p:spPr>
          <a:xfrm>
            <a:off x="2743683" y="348831"/>
            <a:ext cx="3754760" cy="804231"/>
          </a:xfrm>
        </p:spPr>
        <p:txBody>
          <a:bodyPr vert="horz" lIns="91440" tIns="45720" rIns="91440" bIns="45720" rtlCol="0" anchor="ctr">
            <a:normAutofit/>
          </a:bodyPr>
          <a:lstStyle/>
          <a:p>
            <a:pPr>
              <a:spcBef>
                <a:spcPct val="20000"/>
              </a:spcBef>
            </a:pPr>
            <a:r>
              <a:rPr lang="es-CL" sz="2800" dirty="0">
                <a:solidFill>
                  <a:srgbClr val="333333"/>
                </a:solidFill>
                <a:latin typeface="+mn-lt"/>
                <a:ea typeface="+mn-ea"/>
                <a:cs typeface="+mn-cs"/>
              </a:rPr>
              <a:t>Plataforma de Servicios </a:t>
            </a:r>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13456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4"/>
          <p:cNvSpPr txBox="1">
            <a:spLocks/>
          </p:cNvSpPr>
          <p:nvPr/>
        </p:nvSpPr>
        <p:spPr>
          <a:xfrm>
            <a:off x="313980" y="1224353"/>
            <a:ext cx="8229600" cy="313932"/>
          </a:xfrm>
          <a:prstGeom prst="rect">
            <a:avLst/>
          </a:prstGeom>
          <a:noFill/>
        </p:spPr>
        <p:txBody>
          <a:bodyPr wrap="square" rtlCol="0">
            <a:spAutoFit/>
          </a:bodyPr>
          <a:lstStyle>
            <a:defPPr>
              <a:defRPr lang="es-CL"/>
            </a:defPPr>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70C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eaLnBrk="0" fontAlgn="base" hangingPunct="0">
              <a:spcBef>
                <a:spcPct val="0"/>
              </a:spcBef>
              <a:spcAft>
                <a:spcPct val="0"/>
              </a:spcAft>
              <a:buFont typeface="Arial" panose="020B0604020202020204" pitchFamily="34" charset="0"/>
              <a:buNone/>
            </a:pPr>
            <a:r>
              <a:rPr lang="es-CL" sz="1600" b="0" dirty="0">
                <a:solidFill>
                  <a:srgbClr val="4D4D4D"/>
                </a:solidFill>
                <a:latin typeface="Calibri"/>
                <a:ea typeface="MS PGothic" pitchFamily="34" charset="-128"/>
                <a:cs typeface="Calibri"/>
              </a:rPr>
              <a:t>El presupuesto (M$) por programa del año 2022, se observa en el siguiente gráfico: </a:t>
            </a:r>
          </a:p>
        </p:txBody>
      </p:sp>
      <p:sp>
        <p:nvSpPr>
          <p:cNvPr id="3" name="CuadroTexto 2"/>
          <p:cNvSpPr txBox="1"/>
          <p:nvPr/>
        </p:nvSpPr>
        <p:spPr>
          <a:xfrm>
            <a:off x="313980" y="6581001"/>
            <a:ext cx="8080243"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SIGFE, 31 de diciembre del 2022.</a:t>
            </a:r>
          </a:p>
        </p:txBody>
      </p:sp>
      <p:graphicFrame>
        <p:nvGraphicFramePr>
          <p:cNvPr id="5" name="Gráfico 4"/>
          <p:cNvGraphicFramePr>
            <a:graphicFrameLocks/>
          </p:cNvGraphicFramePr>
          <p:nvPr>
            <p:extLst>
              <p:ext uri="{D42A27DB-BD31-4B8C-83A1-F6EECF244321}">
                <p14:modId xmlns:p14="http://schemas.microsoft.com/office/powerpoint/2010/main" val="2302698017"/>
              </p:ext>
            </p:extLst>
          </p:nvPr>
        </p:nvGraphicFramePr>
        <p:xfrm>
          <a:off x="457200" y="1538286"/>
          <a:ext cx="7754983" cy="4415254"/>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2743683" y="348831"/>
            <a:ext cx="3754760" cy="804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pPr>
            <a:r>
              <a:rPr lang="es-CL" sz="2800" dirty="0">
                <a:solidFill>
                  <a:srgbClr val="333333"/>
                </a:solidFill>
                <a:latin typeface="+mn-lt"/>
                <a:ea typeface="+mn-ea"/>
                <a:cs typeface="+mn-cs"/>
              </a:rPr>
              <a:t>Plataforma de Servicios </a:t>
            </a:r>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03360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535007" y="1193384"/>
            <a:ext cx="7859216" cy="584775"/>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600" b="0" dirty="0">
                <a:solidFill>
                  <a:srgbClr val="4D4D4D"/>
                </a:solidFill>
                <a:latin typeface="Calibri"/>
                <a:ea typeface="MS PGothic" pitchFamily="34" charset="-128"/>
                <a:cs typeface="Calibri"/>
              </a:rPr>
              <a:t>La proporción de la asignación del presupuesto por programa, durante el 2022 fue la siguiente: </a:t>
            </a:r>
          </a:p>
        </p:txBody>
      </p:sp>
      <p:sp>
        <p:nvSpPr>
          <p:cNvPr id="3" name="CuadroTexto 2"/>
          <p:cNvSpPr txBox="1"/>
          <p:nvPr/>
        </p:nvSpPr>
        <p:spPr>
          <a:xfrm>
            <a:off x="313980" y="6581001"/>
            <a:ext cx="8080243"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SIGFE, 31 de diciembre del 2022.</a:t>
            </a:r>
          </a:p>
        </p:txBody>
      </p:sp>
      <p:graphicFrame>
        <p:nvGraphicFramePr>
          <p:cNvPr id="5" name="Gráfico 4"/>
          <p:cNvGraphicFramePr>
            <a:graphicFrameLocks/>
          </p:cNvGraphicFramePr>
          <p:nvPr>
            <p:extLst>
              <p:ext uri="{D42A27DB-BD31-4B8C-83A1-F6EECF244321}">
                <p14:modId xmlns:p14="http://schemas.microsoft.com/office/powerpoint/2010/main" val="227541408"/>
              </p:ext>
            </p:extLst>
          </p:nvPr>
        </p:nvGraphicFramePr>
        <p:xfrm>
          <a:off x="670560" y="1764110"/>
          <a:ext cx="7723663" cy="4216286"/>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2743683" y="348831"/>
            <a:ext cx="3754760" cy="804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pPr>
            <a:r>
              <a:rPr lang="es-CL" sz="2800">
                <a:solidFill>
                  <a:srgbClr val="333333"/>
                </a:solidFill>
                <a:latin typeface="+mn-lt"/>
                <a:ea typeface="+mn-ea"/>
                <a:cs typeface="+mn-cs"/>
              </a:rPr>
              <a:t>Plataforma de Servicios </a:t>
            </a:r>
            <a:endParaRPr lang="es-CL" sz="2800" dirty="0">
              <a:solidFill>
                <a:srgbClr val="333333"/>
              </a:solidFill>
              <a:latin typeface="+mn-lt"/>
              <a:ea typeface="+mn-ea"/>
              <a:cs typeface="+mn-cs"/>
            </a:endParaRPr>
          </a:p>
        </p:txBody>
      </p:sp>
      <p:grpSp>
        <p:nvGrpSpPr>
          <p:cNvPr id="6" name="Grupo 5"/>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65531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6"/>
          <p:cNvSpPr txBox="1"/>
          <p:nvPr/>
        </p:nvSpPr>
        <p:spPr>
          <a:xfrm>
            <a:off x="457200" y="1232286"/>
            <a:ext cx="7947916" cy="1815882"/>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600" b="0" dirty="0">
                <a:solidFill>
                  <a:srgbClr val="4D4D4D"/>
                </a:solidFill>
                <a:latin typeface="Calibri"/>
                <a:ea typeface="MS PGothic" pitchFamily="34" charset="-128"/>
                <a:cs typeface="Calibri"/>
              </a:rPr>
              <a:t>A continuación se puede observar el presupuesto ejecutado M($), por programa y región durante el 2022:</a:t>
            </a: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p:txBody>
      </p:sp>
      <p:sp>
        <p:nvSpPr>
          <p:cNvPr id="3" name="CuadroTexto 2"/>
          <p:cNvSpPr txBox="1"/>
          <p:nvPr/>
        </p:nvSpPr>
        <p:spPr>
          <a:xfrm>
            <a:off x="251520" y="6581001"/>
            <a:ext cx="496855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SIGFE, 31 de diciembre del 2022.</a:t>
            </a:r>
          </a:p>
        </p:txBody>
      </p:sp>
      <p:graphicFrame>
        <p:nvGraphicFramePr>
          <p:cNvPr id="4" name="Tabla 3"/>
          <p:cNvGraphicFramePr>
            <a:graphicFrameLocks noGrp="1"/>
          </p:cNvGraphicFramePr>
          <p:nvPr>
            <p:extLst>
              <p:ext uri="{D42A27DB-BD31-4B8C-83A1-F6EECF244321}">
                <p14:modId xmlns:p14="http://schemas.microsoft.com/office/powerpoint/2010/main" val="1414908611"/>
              </p:ext>
            </p:extLst>
          </p:nvPr>
        </p:nvGraphicFramePr>
        <p:xfrm>
          <a:off x="107504" y="2140227"/>
          <a:ext cx="8878901" cy="3621833"/>
        </p:xfrm>
        <a:graphic>
          <a:graphicData uri="http://schemas.openxmlformats.org/drawingml/2006/table">
            <a:tbl>
              <a:tblPr bandRow="1">
                <a:tableStyleId>{0505E3EF-67EA-436B-97B2-0124C06EBD24}</a:tableStyleId>
              </a:tblPr>
              <a:tblGrid>
                <a:gridCol w="1063470">
                  <a:extLst>
                    <a:ext uri="{9D8B030D-6E8A-4147-A177-3AD203B41FA5}">
                      <a16:colId xmlns:a16="http://schemas.microsoft.com/office/drawing/2014/main" val="20000"/>
                    </a:ext>
                  </a:extLst>
                </a:gridCol>
                <a:gridCol w="522515">
                  <a:extLst>
                    <a:ext uri="{9D8B030D-6E8A-4147-A177-3AD203B41FA5}">
                      <a16:colId xmlns:a16="http://schemas.microsoft.com/office/drawing/2014/main" val="20001"/>
                    </a:ext>
                  </a:extLst>
                </a:gridCol>
                <a:gridCol w="592182">
                  <a:extLst>
                    <a:ext uri="{9D8B030D-6E8A-4147-A177-3AD203B41FA5}">
                      <a16:colId xmlns:a16="http://schemas.microsoft.com/office/drawing/2014/main" val="20002"/>
                    </a:ext>
                  </a:extLst>
                </a:gridCol>
                <a:gridCol w="539932">
                  <a:extLst>
                    <a:ext uri="{9D8B030D-6E8A-4147-A177-3AD203B41FA5}">
                      <a16:colId xmlns:a16="http://schemas.microsoft.com/office/drawing/2014/main" val="20003"/>
                    </a:ext>
                  </a:extLst>
                </a:gridCol>
                <a:gridCol w="574766">
                  <a:extLst>
                    <a:ext uri="{9D8B030D-6E8A-4147-A177-3AD203B41FA5}">
                      <a16:colId xmlns:a16="http://schemas.microsoft.com/office/drawing/2014/main" val="20004"/>
                    </a:ext>
                  </a:extLst>
                </a:gridCol>
                <a:gridCol w="531222">
                  <a:extLst>
                    <a:ext uri="{9D8B030D-6E8A-4147-A177-3AD203B41FA5}">
                      <a16:colId xmlns:a16="http://schemas.microsoft.com/office/drawing/2014/main" val="20005"/>
                    </a:ext>
                  </a:extLst>
                </a:gridCol>
                <a:gridCol w="515309">
                  <a:extLst>
                    <a:ext uri="{9D8B030D-6E8A-4147-A177-3AD203B41FA5}">
                      <a16:colId xmlns:a16="http://schemas.microsoft.com/office/drawing/2014/main" val="20006"/>
                    </a:ext>
                  </a:extLst>
                </a:gridCol>
                <a:gridCol w="451343">
                  <a:extLst>
                    <a:ext uri="{9D8B030D-6E8A-4147-A177-3AD203B41FA5}">
                      <a16:colId xmlns:a16="http://schemas.microsoft.com/office/drawing/2014/main" val="20007"/>
                    </a:ext>
                  </a:extLst>
                </a:gridCol>
                <a:gridCol w="487680">
                  <a:extLst>
                    <a:ext uri="{9D8B030D-6E8A-4147-A177-3AD203B41FA5}">
                      <a16:colId xmlns:a16="http://schemas.microsoft.com/office/drawing/2014/main" val="20008"/>
                    </a:ext>
                  </a:extLst>
                </a:gridCol>
                <a:gridCol w="574766">
                  <a:extLst>
                    <a:ext uri="{9D8B030D-6E8A-4147-A177-3AD203B41FA5}">
                      <a16:colId xmlns:a16="http://schemas.microsoft.com/office/drawing/2014/main" val="20009"/>
                    </a:ext>
                  </a:extLst>
                </a:gridCol>
                <a:gridCol w="557348">
                  <a:extLst>
                    <a:ext uri="{9D8B030D-6E8A-4147-A177-3AD203B41FA5}">
                      <a16:colId xmlns:a16="http://schemas.microsoft.com/office/drawing/2014/main" val="20010"/>
                    </a:ext>
                  </a:extLst>
                </a:gridCol>
                <a:gridCol w="505097">
                  <a:extLst>
                    <a:ext uri="{9D8B030D-6E8A-4147-A177-3AD203B41FA5}">
                      <a16:colId xmlns:a16="http://schemas.microsoft.com/office/drawing/2014/main" val="20011"/>
                    </a:ext>
                  </a:extLst>
                </a:gridCol>
                <a:gridCol w="505097">
                  <a:extLst>
                    <a:ext uri="{9D8B030D-6E8A-4147-A177-3AD203B41FA5}">
                      <a16:colId xmlns:a16="http://schemas.microsoft.com/office/drawing/2014/main" val="20012"/>
                    </a:ext>
                  </a:extLst>
                </a:gridCol>
                <a:gridCol w="505098">
                  <a:extLst>
                    <a:ext uri="{9D8B030D-6E8A-4147-A177-3AD203B41FA5}">
                      <a16:colId xmlns:a16="http://schemas.microsoft.com/office/drawing/2014/main" val="20013"/>
                    </a:ext>
                  </a:extLst>
                </a:gridCol>
                <a:gridCol w="482813">
                  <a:extLst>
                    <a:ext uri="{9D8B030D-6E8A-4147-A177-3AD203B41FA5}">
                      <a16:colId xmlns:a16="http://schemas.microsoft.com/office/drawing/2014/main" val="20014"/>
                    </a:ext>
                  </a:extLst>
                </a:gridCol>
                <a:gridCol w="470263">
                  <a:extLst>
                    <a:ext uri="{9D8B030D-6E8A-4147-A177-3AD203B41FA5}">
                      <a16:colId xmlns:a16="http://schemas.microsoft.com/office/drawing/2014/main" val="20015"/>
                    </a:ext>
                  </a:extLst>
                </a:gridCol>
              </a:tblGrid>
              <a:tr h="352046">
                <a:tc>
                  <a:txBody>
                    <a:bodyPr/>
                    <a:lstStyle/>
                    <a:p>
                      <a:pPr algn="ctr" rtl="0" fontAlgn="b"/>
                      <a:r>
                        <a:rPr lang="es-CL" sz="800" b="1" u="none" strike="noStrike" dirty="0">
                          <a:effectLst/>
                        </a:rPr>
                        <a:t>Región</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Suelos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Emergencia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SAT</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PRODESAL</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PRODEMU</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PDTI</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PADIS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PAP</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Crédito Corto Plazo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Crédito Largo Plazo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Fondo Rotatorio</a:t>
                      </a:r>
                    </a:p>
                  </a:txBody>
                  <a:tcPr marL="6337" marR="6337" marT="6337" marB="0" anchor="b"/>
                </a:tc>
                <a:tc>
                  <a:txBody>
                    <a:bodyPr/>
                    <a:lstStyle/>
                    <a:p>
                      <a:pPr algn="ctr" rtl="0" fontAlgn="b"/>
                      <a:r>
                        <a:rPr lang="es-CL" sz="800" b="1" u="none" strike="noStrike" dirty="0">
                          <a:effectLst/>
                        </a:rPr>
                        <a:t>Riego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PDI</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ES" sz="800" b="1" i="0" u="none" strike="noStrike" dirty="0" err="1">
                          <a:solidFill>
                            <a:srgbClr val="000000"/>
                          </a:solidFill>
                          <a:effectLst/>
                          <a:latin typeface="Calibri" panose="020F0502020204030204" pitchFamily="34" charset="0"/>
                        </a:rPr>
                        <a:t>Comerc</a:t>
                      </a:r>
                      <a:r>
                        <a:rPr lang="es-ES" sz="800" b="1" i="0" u="none" strike="noStrike" dirty="0">
                          <a:solidFill>
                            <a:srgbClr val="000000"/>
                          </a:solidFill>
                          <a:effectLst/>
                          <a:latin typeface="Calibri" panose="020F0502020204030204" pitchFamily="34" charset="0"/>
                        </a:rPr>
                        <a:t>.</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Praderas</a:t>
                      </a:r>
                      <a:endParaRPr lang="es-CL" sz="800" b="1" i="0" u="none" strike="noStrike" dirty="0">
                        <a:solidFill>
                          <a:srgbClr val="000000"/>
                        </a:solidFill>
                        <a:effectLst/>
                        <a:latin typeface="Calibri" panose="020F0502020204030204" pitchFamily="34" charset="0"/>
                      </a:endParaRPr>
                    </a:p>
                  </a:txBody>
                  <a:tcPr marL="6337" marR="6337" marT="6337" marB="0" anchor="b"/>
                </a:tc>
                <a:extLst>
                  <a:ext uri="{0D108BD9-81ED-4DB2-BD59-A6C34878D82A}">
                    <a16:rowId xmlns:a16="http://schemas.microsoft.com/office/drawing/2014/main" val="10000"/>
                  </a:ext>
                </a:extLst>
              </a:tr>
              <a:tr h="180481">
                <a:tc>
                  <a:txBody>
                    <a:bodyPr/>
                    <a:lstStyle/>
                    <a:p>
                      <a:pPr algn="l" rtl="0" fontAlgn="b"/>
                      <a:r>
                        <a:rPr lang="es-CL" sz="800" u="none" strike="noStrike" dirty="0">
                          <a:effectLst/>
                        </a:rPr>
                        <a:t>ARICA Y PARINACOTA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223.398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108.340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79.383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133.247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10.850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264.669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12.391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1.794.365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227.921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3.286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477.609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17.983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53.416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1"/>
                  </a:ext>
                </a:extLst>
              </a:tr>
              <a:tr h="180481">
                <a:tc>
                  <a:txBody>
                    <a:bodyPr/>
                    <a:lstStyle/>
                    <a:p>
                      <a:pPr algn="l" rtl="0" fontAlgn="b"/>
                      <a:r>
                        <a:rPr lang="es-CL" sz="800" u="none" strike="noStrike">
                          <a:effectLst/>
                        </a:rPr>
                        <a:t>TARAPACA</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357.416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96.345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71.457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5.334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736.433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12.325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399.567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108.083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377.375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33.591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37.147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2"/>
                  </a:ext>
                </a:extLst>
              </a:tr>
              <a:tr h="180481">
                <a:tc>
                  <a:txBody>
                    <a:bodyPr/>
                    <a:lstStyle/>
                    <a:p>
                      <a:pPr algn="l" rtl="0" fontAlgn="b"/>
                      <a:r>
                        <a:rPr lang="es-CL" sz="800" u="none" strike="noStrike">
                          <a:effectLst/>
                        </a:rPr>
                        <a:t>ANTOFAGASTA</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303.428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93.775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15.598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212.663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5.250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403.106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830.054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168.063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262.365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1.837.980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52.367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77.944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3"/>
                  </a:ext>
                </a:extLst>
              </a:tr>
              <a:tr h="180481">
                <a:tc>
                  <a:txBody>
                    <a:bodyPr/>
                    <a:lstStyle/>
                    <a:p>
                      <a:pPr algn="l" rtl="0" fontAlgn="b"/>
                      <a:r>
                        <a:rPr lang="es-CL" sz="800" u="none" strike="noStrike" dirty="0">
                          <a:effectLst/>
                        </a:rPr>
                        <a:t>ATACAMA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220.261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227.011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136.664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578.965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12.250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94.640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952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284.081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119.113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1.042.211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22.167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21.346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4"/>
                  </a:ext>
                </a:extLst>
              </a:tr>
              <a:tr h="180481">
                <a:tc>
                  <a:txBody>
                    <a:bodyPr/>
                    <a:lstStyle/>
                    <a:p>
                      <a:pPr algn="l" rtl="0" fontAlgn="b"/>
                      <a:r>
                        <a:rPr lang="es-CL" sz="800" u="none" strike="noStrike">
                          <a:effectLst/>
                        </a:rPr>
                        <a:t>COQUIMBO</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383.591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1.607.369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208.496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1.722.189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31.150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2.712.870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127.055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1.434.410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496.926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99.324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2.079.261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3.262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8.684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4.676 </a:t>
                      </a:r>
                    </a:p>
                  </a:txBody>
                  <a:tcPr marL="9525" marR="9525" marT="9525" marB="0" anchor="b"/>
                </a:tc>
                <a:extLst>
                  <a:ext uri="{0D108BD9-81ED-4DB2-BD59-A6C34878D82A}">
                    <a16:rowId xmlns:a16="http://schemas.microsoft.com/office/drawing/2014/main" val="10005"/>
                  </a:ext>
                </a:extLst>
              </a:tr>
              <a:tr h="180481">
                <a:tc>
                  <a:txBody>
                    <a:bodyPr/>
                    <a:lstStyle/>
                    <a:p>
                      <a:pPr algn="l" rtl="0" fontAlgn="b"/>
                      <a:r>
                        <a:rPr lang="es-CL" sz="800" u="none" strike="noStrike">
                          <a:effectLst/>
                        </a:rPr>
                        <a:t>VALPARAISO</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451.166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1.054.573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1.002.368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3.010.871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28.824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227.947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39.130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2.340.415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1.573.707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460.622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3.192.046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23.974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21.444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52.099 </a:t>
                      </a:r>
                    </a:p>
                  </a:txBody>
                  <a:tcPr marL="9525" marR="9525" marT="9525" marB="0" anchor="b"/>
                </a:tc>
                <a:extLst>
                  <a:ext uri="{0D108BD9-81ED-4DB2-BD59-A6C34878D82A}">
                    <a16:rowId xmlns:a16="http://schemas.microsoft.com/office/drawing/2014/main" val="10006"/>
                  </a:ext>
                </a:extLst>
              </a:tr>
              <a:tr h="180481">
                <a:tc>
                  <a:txBody>
                    <a:bodyPr/>
                    <a:lstStyle/>
                    <a:p>
                      <a:pPr algn="l" rtl="0" fontAlgn="b"/>
                      <a:r>
                        <a:rPr lang="es-CL" sz="800" u="none" strike="noStrike" dirty="0">
                          <a:effectLst/>
                        </a:rPr>
                        <a:t>METROPOLITANA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263.788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1.045.063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447.166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2.117.262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62.960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64.627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1.953.588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405.346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26.901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1.455.022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13.360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10.000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62.815 </a:t>
                      </a:r>
                    </a:p>
                  </a:txBody>
                  <a:tcPr marL="9525" marR="9525" marT="9525" marB="0" anchor="b"/>
                </a:tc>
                <a:extLst>
                  <a:ext uri="{0D108BD9-81ED-4DB2-BD59-A6C34878D82A}">
                    <a16:rowId xmlns:a16="http://schemas.microsoft.com/office/drawing/2014/main" val="10007"/>
                  </a:ext>
                </a:extLst>
              </a:tr>
              <a:tr h="180481">
                <a:tc>
                  <a:txBody>
                    <a:bodyPr/>
                    <a:lstStyle/>
                    <a:p>
                      <a:pPr algn="l" rtl="0" fontAlgn="b"/>
                      <a:r>
                        <a:rPr lang="es-CL" sz="800" u="none" strike="noStrike">
                          <a:effectLst/>
                        </a:rPr>
                        <a:t>LIB. B. O´HIGGINS</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1.144.981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2.906.578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1.352.315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4.506.505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23.497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117.784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11.097.941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2.184.557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72.626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5.265.535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52.350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24.120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398.886 </a:t>
                      </a:r>
                    </a:p>
                  </a:txBody>
                  <a:tcPr marL="9525" marR="9525" marT="9525" marB="0" anchor="b"/>
                </a:tc>
                <a:extLst>
                  <a:ext uri="{0D108BD9-81ED-4DB2-BD59-A6C34878D82A}">
                    <a16:rowId xmlns:a16="http://schemas.microsoft.com/office/drawing/2014/main" val="10008"/>
                  </a:ext>
                </a:extLst>
              </a:tr>
              <a:tr h="180481">
                <a:tc>
                  <a:txBody>
                    <a:bodyPr/>
                    <a:lstStyle/>
                    <a:p>
                      <a:pPr algn="l" rtl="0" fontAlgn="b"/>
                      <a:r>
                        <a:rPr lang="es-CL" sz="800" u="none" strike="noStrike">
                          <a:effectLst/>
                        </a:rPr>
                        <a:t>MAULE</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1.630.582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4.755.158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2.780.270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7.006.512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76.491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1.288.978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13.225.694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3.731.387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337.569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5.165.801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166.932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155.061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408.283 </a:t>
                      </a:r>
                    </a:p>
                  </a:txBody>
                  <a:tcPr marL="9525" marR="9525" marT="9525" marB="0" anchor="b"/>
                </a:tc>
                <a:extLst>
                  <a:ext uri="{0D108BD9-81ED-4DB2-BD59-A6C34878D82A}">
                    <a16:rowId xmlns:a16="http://schemas.microsoft.com/office/drawing/2014/main" val="10009"/>
                  </a:ext>
                </a:extLst>
              </a:tr>
              <a:tr h="180481">
                <a:tc>
                  <a:txBody>
                    <a:bodyPr/>
                    <a:lstStyle/>
                    <a:p>
                      <a:pPr algn="l" rtl="0" fontAlgn="b"/>
                      <a:r>
                        <a:rPr lang="es-CL" sz="800" u="none" strike="noStrike" dirty="0">
                          <a:effectLst/>
                        </a:rPr>
                        <a:t>ÑUBLE</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1.758.252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4.025.881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750.680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4.751.866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52.150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507.888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4.547.240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1.695.601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23.752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1.680.382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86.554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154.500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370.589 </a:t>
                      </a:r>
                    </a:p>
                  </a:txBody>
                  <a:tcPr marL="9525" marR="9525" marT="9525" marB="0" anchor="b"/>
                </a:tc>
                <a:extLst>
                  <a:ext uri="{0D108BD9-81ED-4DB2-BD59-A6C34878D82A}">
                    <a16:rowId xmlns:a16="http://schemas.microsoft.com/office/drawing/2014/main" val="10010"/>
                  </a:ext>
                </a:extLst>
              </a:tr>
              <a:tr h="180481">
                <a:tc>
                  <a:txBody>
                    <a:bodyPr/>
                    <a:lstStyle/>
                    <a:p>
                      <a:pPr algn="l" rtl="0" fontAlgn="b"/>
                      <a:r>
                        <a:rPr lang="es-CL" sz="800" u="none" strike="noStrike" dirty="0">
                          <a:effectLst/>
                        </a:rPr>
                        <a:t>BIO - BIO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1.192.216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2.830.743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407.683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4.030.409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49.733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3.015.092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112.783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2.669.132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1.184.384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1.573.085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184.137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207.445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457.605 </a:t>
                      </a:r>
                    </a:p>
                  </a:txBody>
                  <a:tcPr marL="9525" marR="9525" marT="9525" marB="0" anchor="b"/>
                </a:tc>
                <a:extLst>
                  <a:ext uri="{0D108BD9-81ED-4DB2-BD59-A6C34878D82A}">
                    <a16:rowId xmlns:a16="http://schemas.microsoft.com/office/drawing/2014/main" val="10011"/>
                  </a:ext>
                </a:extLst>
              </a:tr>
              <a:tr h="180481">
                <a:tc>
                  <a:txBody>
                    <a:bodyPr/>
                    <a:lstStyle/>
                    <a:p>
                      <a:pPr algn="l" rtl="0" fontAlgn="b"/>
                      <a:r>
                        <a:rPr lang="es-CL" sz="800" u="none" strike="noStrike">
                          <a:effectLst/>
                        </a:rPr>
                        <a:t>ARAUCANÍA</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3.165.987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6.879.258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960.048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2.843.323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117.164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24.801.900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390.559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12.076.584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5.372.222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209.536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1.755.528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2.660.337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64.137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1.179.836 </a:t>
                      </a:r>
                    </a:p>
                  </a:txBody>
                  <a:tcPr marL="9525" marR="9525" marT="9525" marB="0" anchor="b"/>
                </a:tc>
                <a:extLst>
                  <a:ext uri="{0D108BD9-81ED-4DB2-BD59-A6C34878D82A}">
                    <a16:rowId xmlns:a16="http://schemas.microsoft.com/office/drawing/2014/main" val="10012"/>
                  </a:ext>
                </a:extLst>
              </a:tr>
              <a:tr h="180481">
                <a:tc>
                  <a:txBody>
                    <a:bodyPr/>
                    <a:lstStyle/>
                    <a:p>
                      <a:pPr algn="l" rtl="0" fontAlgn="b"/>
                      <a:r>
                        <a:rPr lang="es-CL" sz="800" u="none" strike="noStrike" dirty="0">
                          <a:effectLst/>
                        </a:rPr>
                        <a:t>LOS RIOS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1.494.545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1.423.577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805.904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2.500.057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27.300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2.472.681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563.459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4.626.799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3.217.411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265.606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3.006.197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176.875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116.579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991.458 </a:t>
                      </a:r>
                    </a:p>
                  </a:txBody>
                  <a:tcPr marL="9525" marR="9525" marT="9525" marB="0" anchor="b"/>
                </a:tc>
                <a:extLst>
                  <a:ext uri="{0D108BD9-81ED-4DB2-BD59-A6C34878D82A}">
                    <a16:rowId xmlns:a16="http://schemas.microsoft.com/office/drawing/2014/main" val="10013"/>
                  </a:ext>
                </a:extLst>
              </a:tr>
              <a:tr h="180481">
                <a:tc>
                  <a:txBody>
                    <a:bodyPr/>
                    <a:lstStyle/>
                    <a:p>
                      <a:pPr algn="l" rtl="0" fontAlgn="b"/>
                      <a:r>
                        <a:rPr lang="es-CL" sz="800" u="none" strike="noStrike" dirty="0">
                          <a:effectLst/>
                        </a:rPr>
                        <a:t>LOS LAGOS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1.980.410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2.443.117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1.513.370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5.753.660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69.650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3.666.703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203.176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7.468.158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6.527.406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169.873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1.192.739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67.779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216.457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990.999 </a:t>
                      </a:r>
                    </a:p>
                  </a:txBody>
                  <a:tcPr marL="9525" marR="9525" marT="9525" marB="0" anchor="b"/>
                </a:tc>
                <a:extLst>
                  <a:ext uri="{0D108BD9-81ED-4DB2-BD59-A6C34878D82A}">
                    <a16:rowId xmlns:a16="http://schemas.microsoft.com/office/drawing/2014/main" val="10014"/>
                  </a:ext>
                </a:extLst>
              </a:tr>
              <a:tr h="180481">
                <a:tc>
                  <a:txBody>
                    <a:bodyPr/>
                    <a:lstStyle/>
                    <a:p>
                      <a:pPr algn="l" rtl="0" fontAlgn="b"/>
                      <a:r>
                        <a:rPr lang="es-CL" sz="800" u="none" strike="noStrike" dirty="0">
                          <a:effectLst/>
                        </a:rPr>
                        <a:t>AYSÉN</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556.841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565.710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114.901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777.060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8.288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47.672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1.382.869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663.706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173.285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72.417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61.837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106.805 </a:t>
                      </a:r>
                    </a:p>
                  </a:txBody>
                  <a:tcPr marL="9525" marR="9525" marT="9525" marB="0" anchor="b"/>
                </a:tc>
                <a:extLst>
                  <a:ext uri="{0D108BD9-81ED-4DB2-BD59-A6C34878D82A}">
                    <a16:rowId xmlns:a16="http://schemas.microsoft.com/office/drawing/2014/main" val="10015"/>
                  </a:ext>
                </a:extLst>
              </a:tr>
              <a:tr h="180481">
                <a:tc>
                  <a:txBody>
                    <a:bodyPr/>
                    <a:lstStyle/>
                    <a:p>
                      <a:pPr algn="l" rtl="0" fontAlgn="b"/>
                      <a:r>
                        <a:rPr lang="es-CL" sz="800" u="none" strike="noStrike" dirty="0">
                          <a:effectLst/>
                        </a:rPr>
                        <a:t>MAGALLANES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163.179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34.453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82.664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206.762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194.287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151.077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152.146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11.800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27.751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22.672 </a:t>
                      </a:r>
                    </a:p>
                  </a:txBody>
                  <a:tcPr marL="9525" marR="9525" marT="9525" marB="0" anchor="b"/>
                </a:tc>
                <a:extLst>
                  <a:ext uri="{0D108BD9-81ED-4DB2-BD59-A6C34878D82A}">
                    <a16:rowId xmlns:a16="http://schemas.microsoft.com/office/drawing/2014/main" val="10016"/>
                  </a:ext>
                </a:extLst>
              </a:tr>
              <a:tr h="201610">
                <a:tc>
                  <a:txBody>
                    <a:bodyPr/>
                    <a:lstStyle/>
                    <a:p>
                      <a:pPr algn="l" rtl="0" fontAlgn="b"/>
                      <a:r>
                        <a:rPr lang="es-CL" sz="800" u="none" strike="noStrike" dirty="0">
                          <a:effectLst/>
                        </a:rPr>
                        <a:t>NIVEL CENTRAL</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0" i="0" u="none" strike="noStrike" dirty="0">
                          <a:solidFill>
                            <a:srgbClr val="000000"/>
                          </a:solidFill>
                          <a:effectLst/>
                          <a:latin typeface="Calibri" panose="020F0502020204030204" pitchFamily="34" charset="0"/>
                        </a:rPr>
                        <a:t>115.921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10.066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224.868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106.542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2.689.298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185.955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7.604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34.205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1.225.171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10.499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797.650 </a:t>
                      </a:r>
                    </a:p>
                  </a:txBody>
                  <a:tcPr marL="9525" marR="9525" marT="9525" marB="0" anchor="b"/>
                </a:tc>
                <a:tc>
                  <a:txBody>
                    <a:bodyPr/>
                    <a:lstStyle/>
                    <a:p>
                      <a:pPr algn="ctr" rtl="0" fontAlgn="b"/>
                      <a:r>
                        <a:rPr lang="en-US" sz="8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17"/>
                  </a:ext>
                </a:extLst>
              </a:tr>
              <a:tr h="180481">
                <a:tc>
                  <a:txBody>
                    <a:bodyPr/>
                    <a:lstStyle/>
                    <a:p>
                      <a:pPr algn="l" rtl="0" fontAlgn="b"/>
                      <a:r>
                        <a:rPr lang="es-CL" sz="800" b="1" u="none" strike="noStrike" dirty="0">
                          <a:effectLst/>
                        </a:rPr>
                        <a:t>Total general</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n-US" sz="800" b="1" i="0" u="none" strike="noStrike" dirty="0">
                          <a:solidFill>
                            <a:srgbClr val="000000"/>
                          </a:solidFill>
                          <a:effectLst/>
                          <a:latin typeface="Calibri" panose="020F0502020204030204" pitchFamily="34" charset="0"/>
                        </a:rPr>
                        <a:t>15.405.963</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30.107.016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10.953.838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40.257.892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3.270.190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35.916.797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2.720.474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3.475.312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66.325.185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27.826.909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1.931.462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31.651.372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3.656.384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2.055.520 </a:t>
                      </a:r>
                    </a:p>
                  </a:txBody>
                  <a:tcPr marL="9525" marR="9525" marT="9525" marB="0" anchor="b"/>
                </a:tc>
                <a:tc>
                  <a:txBody>
                    <a:bodyPr/>
                    <a:lstStyle/>
                    <a:p>
                      <a:pPr algn="ctr" rtl="0" fontAlgn="b"/>
                      <a:r>
                        <a:rPr lang="en-US" sz="800" b="1" i="0" u="none" strike="noStrike" dirty="0">
                          <a:solidFill>
                            <a:srgbClr val="000000"/>
                          </a:solidFill>
                          <a:effectLst/>
                          <a:latin typeface="Calibri" panose="020F0502020204030204" pitchFamily="34" charset="0"/>
                        </a:rPr>
                        <a:t>5.046.723 </a:t>
                      </a:r>
                    </a:p>
                  </a:txBody>
                  <a:tcPr marL="9525" marR="9525" marT="9525" marB="0" anchor="b"/>
                </a:tc>
                <a:extLst>
                  <a:ext uri="{0D108BD9-81ED-4DB2-BD59-A6C34878D82A}">
                    <a16:rowId xmlns:a16="http://schemas.microsoft.com/office/drawing/2014/main" val="10018"/>
                  </a:ext>
                </a:extLst>
              </a:tr>
            </a:tbl>
          </a:graphicData>
        </a:graphic>
      </p:graphicFrame>
      <p:sp>
        <p:nvSpPr>
          <p:cNvPr id="6" name="Marcador de número de diapositiva 1"/>
          <p:cNvSpPr txBox="1">
            <a:spLocks/>
          </p:cNvSpPr>
          <p:nvPr/>
        </p:nvSpPr>
        <p:spPr>
          <a:xfrm>
            <a:off x="645795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AA1C21-4A01-FC47-935A-F64BC8B7BE09}" type="slidenum">
              <a:rPr lang="en-US" smtClean="0"/>
              <a:pPr/>
              <a:t>78</a:t>
            </a:fld>
            <a:endParaRPr lang="en-US"/>
          </a:p>
        </p:txBody>
      </p:sp>
      <p:sp>
        <p:nvSpPr>
          <p:cNvPr id="7" name="Título 1"/>
          <p:cNvSpPr>
            <a:spLocks noGrp="1"/>
          </p:cNvSpPr>
          <p:nvPr>
            <p:ph type="title"/>
          </p:nvPr>
        </p:nvSpPr>
        <p:spPr>
          <a:xfrm>
            <a:off x="2743683" y="348831"/>
            <a:ext cx="3754760" cy="804231"/>
          </a:xfrm>
        </p:spPr>
        <p:txBody>
          <a:bodyPr vert="horz" lIns="91440" tIns="45720" rIns="91440" bIns="45720" rtlCol="0" anchor="ctr">
            <a:normAutofit/>
          </a:bodyPr>
          <a:lstStyle/>
          <a:p>
            <a:pPr>
              <a:spcBef>
                <a:spcPct val="20000"/>
              </a:spcBef>
            </a:pPr>
            <a:r>
              <a:rPr lang="es-CL" sz="2800" dirty="0">
                <a:solidFill>
                  <a:srgbClr val="333333"/>
                </a:solidFill>
                <a:latin typeface="+mn-lt"/>
                <a:ea typeface="+mn-ea"/>
                <a:cs typeface="+mn-cs"/>
              </a:rPr>
              <a:t>Plataforma de Servicios </a:t>
            </a: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871989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Oferta Programática de Fomento</a:t>
            </a:r>
          </a:p>
        </p:txBody>
      </p:sp>
      <p:sp>
        <p:nvSpPr>
          <p:cNvPr id="7" name="Rectángulo 6"/>
          <p:cNvSpPr/>
          <p:nvPr/>
        </p:nvSpPr>
        <p:spPr>
          <a:xfrm>
            <a:off x="628650" y="1484784"/>
            <a:ext cx="7886700" cy="2730491"/>
          </a:xfrm>
          <a:prstGeom prst="rect">
            <a:avLst/>
          </a:prstGeom>
        </p:spPr>
        <p:txBody>
          <a:bodyPr wrap="square">
            <a:spAutoFit/>
          </a:bodyPr>
          <a:lstStyle/>
          <a:p>
            <a:pPr lvl="0">
              <a:lnSpc>
                <a:spcPct val="107000"/>
              </a:lnSpc>
              <a:spcBef>
                <a:spcPts val="1200"/>
              </a:spcBef>
              <a:spcAft>
                <a:spcPts val="0"/>
              </a:spcAft>
            </a:pPr>
            <a:r>
              <a:rPr lang="es-ES" sz="2400" kern="0" dirty="0">
                <a:solidFill>
                  <a:srgbClr val="2E74B5"/>
                </a:solidFill>
                <a:ea typeface="Times New Roman" panose="02020603050405020304" pitchFamily="18" charset="0"/>
                <a:cs typeface="Times New Roman" panose="02020603050405020304" pitchFamily="18" charset="0"/>
              </a:rPr>
              <a:t>DEPARTAMENTO DE EXTENSIÓN</a:t>
            </a:r>
            <a:endParaRPr lang="en-US" sz="2400" kern="0" dirty="0">
              <a:solidFill>
                <a:srgbClr val="2E74B5"/>
              </a:solidFill>
              <a:ea typeface="Times New Roman" panose="02020603050405020304" pitchFamily="18"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El Departamento de Extensión tiene como objetivo la implementación de los programas de extensión y asesoría técnica de INDAP en el país, en línea con las prioridades institucionales y considerando las particularidades del entorno territorial en el que se desarrollan. Es el encargado de ejecutar los programas territoriales de INDAP, los que tienen una cobertura de más de 137.000 usuarios/as con presencia en más de 300 comunas, en todas las regiones del país.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7585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3"/>
          <p:cNvSpPr>
            <a:spLocks noGrp="1"/>
          </p:cNvSpPr>
          <p:nvPr>
            <p:ph type="title"/>
          </p:nvPr>
        </p:nvSpPr>
        <p:spPr>
          <a:xfrm>
            <a:off x="398207" y="327156"/>
            <a:ext cx="8229600" cy="1143000"/>
          </a:xfrm>
        </p:spPr>
        <p:txBody>
          <a:bodyPr>
            <a:normAutofit/>
          </a:bodyPr>
          <a:lstStyle/>
          <a:p>
            <a:pPr algn="ctr"/>
            <a:r>
              <a:rPr lang="es-CL" sz="2800" dirty="0">
                <a:solidFill>
                  <a:srgbClr val="333333"/>
                </a:solidFill>
                <a:latin typeface="+mn-lt"/>
              </a:rPr>
              <a:t>Principios y valores</a:t>
            </a:r>
          </a:p>
        </p:txBody>
      </p:sp>
      <p:sp>
        <p:nvSpPr>
          <p:cNvPr id="3" name="Marcador de contenido 4"/>
          <p:cNvSpPr txBox="1">
            <a:spLocks/>
          </p:cNvSpPr>
          <p:nvPr/>
        </p:nvSpPr>
        <p:spPr>
          <a:xfrm>
            <a:off x="398207" y="1292735"/>
            <a:ext cx="7927187" cy="452596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dirty="0"/>
              <a:t>Transparencia</a:t>
            </a:r>
          </a:p>
          <a:p>
            <a:pPr lvl="1" algn="just"/>
            <a:r>
              <a:rPr lang="es-ES" dirty="0"/>
              <a:t>INDAP velará por altos estándares de buen servicio y transparencia en la realización de la función pública, garantizando el acceso oportuno y fidedigno a la información acerca de las actuaciones y decisiones institucionales, así como la coordinación y cooperación permanente con otros servicios.</a:t>
            </a:r>
          </a:p>
          <a:p>
            <a:pPr marL="0" indent="0" algn="just">
              <a:buNone/>
            </a:pPr>
            <a:r>
              <a:rPr lang="es-ES" dirty="0"/>
              <a:t>Probidad</a:t>
            </a:r>
          </a:p>
          <a:p>
            <a:pPr lvl="1" algn="just"/>
            <a:r>
              <a:rPr lang="es-ES" dirty="0"/>
              <a:t>En INDAP se observa y promueve una conducta funcionaria interna y externa ajustada a la ética, manteniendo honestidad e integridad de la función pública. Ello implica que el interés común prima sobre el particular y mantenemos la imparcialidad en el ejercicio de nuestras funciones.</a:t>
            </a:r>
          </a:p>
          <a:p>
            <a:pPr marL="0" indent="0" algn="just">
              <a:buNone/>
            </a:pPr>
            <a:r>
              <a:rPr lang="es-ES" dirty="0"/>
              <a:t>Respeto</a:t>
            </a:r>
          </a:p>
          <a:p>
            <a:pPr lvl="1" algn="just"/>
            <a:r>
              <a:rPr lang="es-ES" dirty="0"/>
              <a:t>En INDAP nuestro actuar se desarrolla en el marco del reconocimiento a los demás, la aceptación de las diferencias, la valoración y promoción del espíritu colaborativo entre las personas para el logro de los objetivos institucionales.</a:t>
            </a:r>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74726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628650" y="1484784"/>
            <a:ext cx="7886700" cy="2664640"/>
          </a:xfrm>
          <a:prstGeom prst="rect">
            <a:avLst/>
          </a:prstGeom>
        </p:spPr>
        <p:txBody>
          <a:bodyPr wrap="square">
            <a:spAutoFit/>
          </a:bodyPr>
          <a:lstStyle/>
          <a:p>
            <a:pPr lvl="0">
              <a:lnSpc>
                <a:spcPct val="107000"/>
              </a:lnSpc>
              <a:spcBef>
                <a:spcPts val="1200"/>
              </a:spcBef>
              <a:spcAft>
                <a:spcPts val="0"/>
              </a:spcAft>
            </a:pPr>
            <a:r>
              <a:rPr lang="es-ES" sz="2400" kern="0" dirty="0">
                <a:solidFill>
                  <a:srgbClr val="2E74B5"/>
                </a:solidFill>
                <a:ea typeface="Times New Roman" panose="02020603050405020304" pitchFamily="18" charset="0"/>
                <a:cs typeface="Times New Roman" panose="02020603050405020304" pitchFamily="18" charset="0"/>
              </a:rPr>
              <a:t>DEPARTAMENTO DE SUSTENTABILIDAD E INVERSIONES</a:t>
            </a:r>
            <a:endParaRPr lang="en-US" sz="2400" kern="0" dirty="0">
              <a:solidFill>
                <a:srgbClr val="2E74B5"/>
              </a:solidFill>
              <a:ea typeface="Times New Roman" panose="02020603050405020304" pitchFamily="18"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t>El Departamento de Sustentabilidad e Inversiones tiene como objetivo </a:t>
            </a:r>
            <a:r>
              <a:rPr lang="es-CL" dirty="0"/>
              <a:t>liderar el diseño, implementación, coordinación, gestión y oportunidades de mejora de los Programas de Inversión definidos por la División de Fomento. Además, es el responsable de coordinar la implementación de la estrategia de sustentabilidad de la institución a nivel nacional y, por otra parte, es responsable de concretar una respuesta oportuna de la institución frente a situaciones de emergencia agrícola.</a:t>
            </a:r>
            <a:endParaRPr lang="en-US" dirty="0"/>
          </a:p>
        </p:txBody>
      </p:sp>
      <p:sp>
        <p:nvSpPr>
          <p:cNvPr id="5" name="Título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pPr>
            <a:r>
              <a:rPr lang="es-CL" sz="2800">
                <a:solidFill>
                  <a:srgbClr val="333333"/>
                </a:solidFill>
                <a:latin typeface="+mn-lt"/>
                <a:ea typeface="+mn-ea"/>
                <a:cs typeface="+mn-cs"/>
              </a:rPr>
              <a:t>Oferta Programática de Fomento</a:t>
            </a:r>
            <a:endParaRPr lang="es-CL" sz="2800" dirty="0">
              <a:solidFill>
                <a:srgbClr val="333333"/>
              </a:solidFill>
              <a:latin typeface="+mn-lt"/>
              <a:ea typeface="+mn-ea"/>
              <a:cs typeface="+mn-cs"/>
            </a:endParaRPr>
          </a:p>
        </p:txBody>
      </p:sp>
      <p:grpSp>
        <p:nvGrpSpPr>
          <p:cNvPr id="4" name="Grupo 3"/>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318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628650" y="1484784"/>
            <a:ext cx="7886700" cy="2434128"/>
          </a:xfrm>
          <a:prstGeom prst="rect">
            <a:avLst/>
          </a:prstGeom>
        </p:spPr>
        <p:txBody>
          <a:bodyPr wrap="square">
            <a:spAutoFit/>
          </a:bodyPr>
          <a:lstStyle/>
          <a:p>
            <a:pPr lvl="0">
              <a:lnSpc>
                <a:spcPct val="107000"/>
              </a:lnSpc>
              <a:spcBef>
                <a:spcPts val="1200"/>
              </a:spcBef>
              <a:spcAft>
                <a:spcPts val="0"/>
              </a:spcAft>
            </a:pPr>
            <a:r>
              <a:rPr lang="es-ES" sz="2400" kern="0" dirty="0">
                <a:solidFill>
                  <a:srgbClr val="2E74B5"/>
                </a:solidFill>
                <a:ea typeface="Times New Roman" panose="02020603050405020304" pitchFamily="18" charset="0"/>
                <a:cs typeface="Times New Roman" panose="02020603050405020304" pitchFamily="18" charset="0"/>
              </a:rPr>
              <a:t>DEPARTAMENTO DE ÁREAS TRANSVERSALES </a:t>
            </a:r>
            <a:endParaRPr lang="en-US" sz="2400" kern="0" dirty="0">
              <a:solidFill>
                <a:srgbClr val="2E74B5"/>
              </a:solidFill>
              <a:ea typeface="Times New Roman" panose="02020603050405020304" pitchFamily="18" charset="0"/>
              <a:cs typeface="Times New Roman" panose="02020603050405020304" pitchFamily="18" charset="0"/>
            </a:endParaRPr>
          </a:p>
          <a:p>
            <a:pPr algn="just">
              <a:lnSpc>
                <a:spcPct val="107000"/>
              </a:lnSpc>
              <a:spcAft>
                <a:spcPts val="800"/>
              </a:spcAft>
            </a:pPr>
            <a:endParaRPr lang="es-CL" dirty="0"/>
          </a:p>
          <a:p>
            <a:pPr algn="just">
              <a:lnSpc>
                <a:spcPct val="107000"/>
              </a:lnSpc>
              <a:spcAft>
                <a:spcPts val="800"/>
              </a:spcAft>
            </a:pPr>
            <a:r>
              <a:rPr lang="es-CL" dirty="0"/>
              <a:t>El Departamento de Áreas Transversales busca contribuir a los objetivos estratégicos institucionales, en los temas de: organizaciones, género, jóvenes y pueblos originarios, entre otros. Además, es el responsable diseñar, implementar, gestionar e identificar oportunidades de mejora del procedimiento de acreditación de usuarios/as de INDAP.</a:t>
            </a:r>
            <a:endParaRPr lang="en-US" dirty="0"/>
          </a:p>
        </p:txBody>
      </p:sp>
      <p:sp>
        <p:nvSpPr>
          <p:cNvPr id="5" name="Título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pPr>
            <a:r>
              <a:rPr lang="es-CL" sz="2800">
                <a:solidFill>
                  <a:srgbClr val="333333"/>
                </a:solidFill>
                <a:latin typeface="+mn-lt"/>
                <a:ea typeface="+mn-ea"/>
                <a:cs typeface="+mn-cs"/>
              </a:rPr>
              <a:t>Oferta Programática de Fomento</a:t>
            </a:r>
            <a:endParaRPr lang="es-CL" sz="2800" dirty="0">
              <a:solidFill>
                <a:srgbClr val="333333"/>
              </a:solidFill>
              <a:latin typeface="+mn-lt"/>
              <a:ea typeface="+mn-ea"/>
              <a:cs typeface="+mn-cs"/>
            </a:endParaRPr>
          </a:p>
        </p:txBody>
      </p:sp>
      <p:grpSp>
        <p:nvGrpSpPr>
          <p:cNvPr id="4" name="Grupo 3"/>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57494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628650" y="1484784"/>
            <a:ext cx="7886700" cy="3877343"/>
          </a:xfrm>
          <a:prstGeom prst="rect">
            <a:avLst/>
          </a:prstGeom>
        </p:spPr>
        <p:txBody>
          <a:bodyPr wrap="square">
            <a:spAutoFit/>
          </a:bodyPr>
          <a:lstStyle/>
          <a:p>
            <a:pPr lvl="0">
              <a:lnSpc>
                <a:spcPct val="107000"/>
              </a:lnSpc>
              <a:spcBef>
                <a:spcPts val="1200"/>
              </a:spcBef>
              <a:spcAft>
                <a:spcPts val="0"/>
              </a:spcAft>
            </a:pPr>
            <a:r>
              <a:rPr lang="es-ES" sz="2400" kern="0" dirty="0">
                <a:solidFill>
                  <a:srgbClr val="2E74B5"/>
                </a:solidFill>
                <a:latin typeface="Calibri "/>
                <a:ea typeface="Calibri Light" panose="020F0302020204030204" pitchFamily="34" charset="0"/>
                <a:cs typeface="Calibri Light" panose="020F0302020204030204" pitchFamily="34" charset="0"/>
              </a:rPr>
              <a:t>DEPARTAMENTO DE MERCADO</a:t>
            </a:r>
          </a:p>
          <a:p>
            <a:pPr algn="just"/>
            <a:endParaRPr lang="es-ES" dirty="0"/>
          </a:p>
          <a:p>
            <a:pPr algn="just"/>
            <a:r>
              <a:rPr lang="es-ES" dirty="0"/>
              <a:t>El Departamento de Mercado tiene como objetivo apoyar a los usuarios/as de INDAP en la comercialización y promoción de sus productos y servicios. Para lograr este objetivo, se han diseñado tres programas: Servicios de Apoyo a la Comercialización, Programa de Asociatividad Económica y Programa Alianzas Productivas. Adicionalmente, en la región de Coquimbo está el Programa de Fortalecimiento Caprino Lechero.</a:t>
            </a:r>
          </a:p>
          <a:p>
            <a:pPr algn="just"/>
            <a:endParaRPr lang="en-US" dirty="0"/>
          </a:p>
          <a:p>
            <a:pPr algn="just"/>
            <a:r>
              <a:rPr lang="es-ES" dirty="0"/>
              <a:t>De forma paralela, este departamento se encarga técnicamente de los distintos rubros en que están insertos los usuarios/as de INDAP, entre ellos, frutales menores, viñas, turismo rural, artesanías, alimentos procesados, cereales, apicultura, hortalizas, animales mayores y animales menores.</a:t>
            </a:r>
            <a:endParaRPr lang="en-US" dirty="0"/>
          </a:p>
        </p:txBody>
      </p:sp>
      <p:sp>
        <p:nvSpPr>
          <p:cNvPr id="5" name="Título 1"/>
          <p:cNvSpPr>
            <a:spLocks noGrp="1"/>
          </p:cNvSpPr>
          <p:nvPr>
            <p:ph type="title"/>
          </p:nvPr>
        </p:nvSpPr>
        <p:spPr>
          <a:xfrm>
            <a:off x="628650" y="365126"/>
            <a:ext cx="7886700" cy="1325563"/>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Oferta Programática de Fomento</a:t>
            </a:r>
          </a:p>
        </p:txBody>
      </p:sp>
      <p:grpSp>
        <p:nvGrpSpPr>
          <p:cNvPr id="4" name="Grupo 3"/>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74858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628650" y="1484784"/>
            <a:ext cx="7886700" cy="3046347"/>
          </a:xfrm>
          <a:prstGeom prst="rect">
            <a:avLst/>
          </a:prstGeom>
        </p:spPr>
        <p:txBody>
          <a:bodyPr wrap="square">
            <a:spAutoFit/>
          </a:bodyPr>
          <a:lstStyle/>
          <a:p>
            <a:pPr lvl="0">
              <a:lnSpc>
                <a:spcPct val="107000"/>
              </a:lnSpc>
              <a:spcBef>
                <a:spcPts val="1200"/>
              </a:spcBef>
              <a:spcAft>
                <a:spcPts val="0"/>
              </a:spcAft>
            </a:pPr>
            <a:r>
              <a:rPr lang="es-ES"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DEPARTAMENTO D</a:t>
            </a:r>
            <a:r>
              <a:rPr lang="es-CL"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 AGUA, RIEGO Y ENERGÍA</a:t>
            </a:r>
            <a:endParaRPr lang="es-ES"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endParaRPr lang="es-CL" dirty="0"/>
          </a:p>
          <a:p>
            <a:pPr algn="just"/>
            <a:r>
              <a:rPr lang="es-CL" dirty="0"/>
              <a:t>Los distintos instrumentos de inversión que componen el Programa de Riego de INDAP, del Departamento </a:t>
            </a:r>
            <a:r>
              <a:rPr lang="es-ES" dirty="0"/>
              <a:t>de Agua, Riego y Energía, son </a:t>
            </a:r>
            <a:r>
              <a:rPr lang="es-CL" dirty="0"/>
              <a:t>imprescindibles para sostener y promover la producción agropecuaria en la zona rural, en un contexto de creciente escasez hídrica en diversas regiones del país. </a:t>
            </a:r>
            <a:r>
              <a:rPr lang="es-ES" dirty="0"/>
              <a:t>El Departamento de Agua, Riego y Energía</a:t>
            </a:r>
            <a:r>
              <a:rPr lang="es-CL" dirty="0"/>
              <a:t>, a través de sus programas, busca mejorar el acceso a nuevas fuentes de agua, el estado de infraestructura de riego existente, la gestión y eficiencia en el uso del recurso hídrico y dar seguridad jurídica al uso de derechos de aprovechamiento de aguas por parte de la pequeña agricultura.</a:t>
            </a:r>
            <a:endParaRPr lang="en-US" dirty="0"/>
          </a:p>
        </p:txBody>
      </p:sp>
      <p:sp>
        <p:nvSpPr>
          <p:cNvPr id="5" name="Título 1"/>
          <p:cNvSpPr>
            <a:spLocks noGrp="1"/>
          </p:cNvSpPr>
          <p:nvPr>
            <p:ph type="title"/>
          </p:nvPr>
        </p:nvSpPr>
        <p:spPr>
          <a:xfrm>
            <a:off x="628650" y="365126"/>
            <a:ext cx="7886700" cy="1325563"/>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Oferta Programática de Fomento</a:t>
            </a:r>
          </a:p>
        </p:txBody>
      </p:sp>
      <p:grpSp>
        <p:nvGrpSpPr>
          <p:cNvPr id="4" name="Grupo 3"/>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8"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9"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92344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690689"/>
            <a:ext cx="5836825" cy="4377619"/>
          </a:xfrm>
          <a:prstGeom prst="rect">
            <a:avLst/>
          </a:prstGeom>
        </p:spPr>
      </p:pic>
      <p:sp>
        <p:nvSpPr>
          <p:cNvPr id="5" name="Título 1"/>
          <p:cNvSpPr>
            <a:spLocks noGrp="1"/>
          </p:cNvSpPr>
          <p:nvPr>
            <p:ph type="title"/>
          </p:nvPr>
        </p:nvSpPr>
        <p:spPr>
          <a:xfrm>
            <a:off x="628650" y="365126"/>
            <a:ext cx="7886700" cy="1325563"/>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Oferta Programática de Fomento</a:t>
            </a:r>
          </a:p>
        </p:txBody>
      </p:sp>
      <p:grpSp>
        <p:nvGrpSpPr>
          <p:cNvPr id="4" name="Grupo 3"/>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7"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602859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63773"/>
            <a:ext cx="8229600" cy="1143000"/>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Plataforma de Servicios: </a:t>
            </a:r>
            <a:br>
              <a:rPr lang="es-CL" sz="2800" dirty="0">
                <a:solidFill>
                  <a:srgbClr val="333333"/>
                </a:solidFill>
                <a:latin typeface="+mn-lt"/>
                <a:ea typeface="+mn-ea"/>
                <a:cs typeface="+mn-cs"/>
              </a:rPr>
            </a:br>
            <a:r>
              <a:rPr lang="es-CL" sz="2800" dirty="0">
                <a:solidFill>
                  <a:srgbClr val="333333"/>
                </a:solidFill>
                <a:latin typeface="+mn-lt"/>
                <a:ea typeface="+mn-ea"/>
                <a:cs typeface="+mn-cs"/>
              </a:rPr>
              <a:t>Programas Transversales </a:t>
            </a:r>
          </a:p>
        </p:txBody>
      </p:sp>
      <p:sp>
        <p:nvSpPr>
          <p:cNvPr id="3" name="Marcador de contenido 2"/>
          <p:cNvSpPr txBox="1">
            <a:spLocks/>
          </p:cNvSpPr>
          <p:nvPr/>
        </p:nvSpPr>
        <p:spPr>
          <a:xfrm>
            <a:off x="68444" y="1624409"/>
            <a:ext cx="4531102" cy="4795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2000" b="1" dirty="0">
                <a:solidFill>
                  <a:srgbClr val="4D4D4D"/>
                </a:solidFill>
              </a:rPr>
              <a:t>Programa de Comercialización</a:t>
            </a:r>
          </a:p>
          <a:p>
            <a:pPr marL="0" indent="0">
              <a:buFont typeface="Arial" panose="020B0604020202020204" pitchFamily="34" charset="0"/>
              <a:buNone/>
            </a:pPr>
            <a:endParaRPr lang="es-CL" sz="2400" dirty="0">
              <a:solidFill>
                <a:srgbClr val="4D4D4D"/>
              </a:solidFill>
            </a:endParaRPr>
          </a:p>
          <a:p>
            <a:pPr>
              <a:buFont typeface="Wingdings" panose="05000000000000000000" pitchFamily="2" charset="2"/>
              <a:buChar char="ü"/>
            </a:pPr>
            <a:r>
              <a:rPr lang="es-CL" sz="1800" dirty="0">
                <a:solidFill>
                  <a:srgbClr val="4D4D4D"/>
                </a:solidFill>
              </a:rPr>
              <a:t>Diseñado como una estrategia de diversificación de los mercados</a:t>
            </a:r>
          </a:p>
          <a:p>
            <a:pPr marL="0" indent="0">
              <a:buFont typeface="Arial" panose="020B0604020202020204" pitchFamily="34" charset="0"/>
              <a:buNone/>
            </a:pPr>
            <a:endParaRPr lang="es-CL" sz="1800" dirty="0">
              <a:solidFill>
                <a:srgbClr val="4D4D4D"/>
              </a:solidFill>
            </a:endParaRPr>
          </a:p>
          <a:p>
            <a:pPr>
              <a:buFont typeface="Wingdings" panose="05000000000000000000" pitchFamily="2" charset="2"/>
              <a:buChar char="ü"/>
            </a:pPr>
            <a:r>
              <a:rPr lang="es-CL" sz="1800" dirty="0" err="1">
                <a:solidFill>
                  <a:srgbClr val="4D4D4D"/>
                </a:solidFill>
              </a:rPr>
              <a:t>Visibilización</a:t>
            </a:r>
            <a:r>
              <a:rPr lang="es-CL" sz="1800" dirty="0">
                <a:solidFill>
                  <a:srgbClr val="4D4D4D"/>
                </a:solidFill>
              </a:rPr>
              <a:t> para los productos de la AFC</a:t>
            </a:r>
          </a:p>
          <a:p>
            <a:pPr marL="0" indent="0">
              <a:buFont typeface="Arial" panose="020B0604020202020204" pitchFamily="34" charset="0"/>
              <a:buNone/>
            </a:pPr>
            <a:endParaRPr lang="es-CL" sz="1800" dirty="0">
              <a:solidFill>
                <a:srgbClr val="4D4D4D"/>
              </a:solidFill>
            </a:endParaRPr>
          </a:p>
          <a:p>
            <a:pPr>
              <a:buFont typeface="Wingdings" panose="05000000000000000000" pitchFamily="2" charset="2"/>
              <a:buChar char="ü"/>
            </a:pPr>
            <a:r>
              <a:rPr lang="es-CL" sz="1800" dirty="0">
                <a:solidFill>
                  <a:srgbClr val="4D4D4D"/>
                </a:solidFill>
              </a:rPr>
              <a:t>Nuevas formas de apoyo a la comercialización </a:t>
            </a:r>
          </a:p>
          <a:p>
            <a:pPr marL="0" indent="0">
              <a:buFont typeface="Arial" panose="020B0604020202020204" pitchFamily="34" charset="0"/>
              <a:buNone/>
            </a:pPr>
            <a:endParaRPr lang="es-CL" sz="2400" dirty="0">
              <a:solidFill>
                <a:srgbClr val="4D4D4D"/>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546" y="2123427"/>
            <a:ext cx="4189527" cy="2716070"/>
          </a:xfrm>
          <a:prstGeom prst="rect">
            <a:avLst/>
          </a:prstGeom>
        </p:spPr>
      </p:pic>
      <p:grpSp>
        <p:nvGrpSpPr>
          <p:cNvPr id="5" name="Grupo 4"/>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3"/>
            <a:stretch>
              <a:fillRect/>
            </a:stretch>
          </p:blipFill>
          <p:spPr>
            <a:xfrm>
              <a:off x="585124" y="776216"/>
              <a:ext cx="1323909" cy="166589"/>
            </a:xfrm>
            <a:prstGeom prst="rect">
              <a:avLst/>
            </a:prstGeom>
            <a:ln w="12700">
              <a:miter lim="400000"/>
            </a:ln>
          </p:spPr>
        </p:pic>
        <p:pic>
          <p:nvPicPr>
            <p:cNvPr id="7" name="Imagen" descr="Imagen"/>
            <p:cNvPicPr>
              <a:picLocks noChangeAspect="1"/>
            </p:cNvPicPr>
            <p:nvPr/>
          </p:nvPicPr>
          <p:blipFill>
            <a:blip r:embed="rId4"/>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5"/>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15425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168540" y="1189822"/>
            <a:ext cx="8229600" cy="48551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a:solidFill>
                  <a:srgbClr val="4D4D4D"/>
                </a:solidFill>
              </a:rPr>
              <a:t>Programa de Comercialización </a:t>
            </a:r>
            <a:endParaRPr lang="es-CL" sz="2000" dirty="0">
              <a:solidFill>
                <a:srgbClr val="4D4D4D"/>
              </a:solidFill>
            </a:endParaRPr>
          </a:p>
        </p:txBody>
      </p:sp>
      <p:grpSp>
        <p:nvGrpSpPr>
          <p:cNvPr id="3" name="Grupo 2"/>
          <p:cNvGrpSpPr/>
          <p:nvPr/>
        </p:nvGrpSpPr>
        <p:grpSpPr>
          <a:xfrm>
            <a:off x="259700" y="1749593"/>
            <a:ext cx="8564811" cy="3939236"/>
            <a:chOff x="199564" y="1882756"/>
            <a:chExt cx="8665762" cy="3939236"/>
          </a:xfrm>
        </p:grpSpPr>
        <p:sp>
          <p:nvSpPr>
            <p:cNvPr id="4" name="Rectángulo 3"/>
            <p:cNvSpPr/>
            <p:nvPr/>
          </p:nvSpPr>
          <p:spPr>
            <a:xfrm>
              <a:off x="3196046" y="1882756"/>
              <a:ext cx="5669280" cy="111390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Sello “Manos Campesinas”</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Vitrinas propias (</a:t>
              </a:r>
              <a:r>
                <a:rPr lang="es-CL" sz="1200" dirty="0" err="1">
                  <a:solidFill>
                    <a:srgbClr val="1F497D">
                      <a:lumMod val="50000"/>
                    </a:srgbClr>
                  </a:solidFill>
                  <a:latin typeface="Calibri"/>
                  <a:cs typeface="Calibri"/>
                </a:rPr>
                <a:t>ExpoMundoRural</a:t>
              </a:r>
              <a:r>
                <a:rPr lang="es-CL" sz="1200" dirty="0">
                  <a:solidFill>
                    <a:srgbClr val="1F497D">
                      <a:lumMod val="50000"/>
                    </a:srgbClr>
                  </a:solidFill>
                  <a:latin typeface="Calibri"/>
                  <a:cs typeface="Calibri"/>
                </a:rPr>
                <a:t>, </a:t>
              </a:r>
              <a:r>
                <a:rPr lang="es-CL" sz="1200" dirty="0" err="1">
                  <a:solidFill>
                    <a:srgbClr val="1F497D">
                      <a:lumMod val="50000"/>
                    </a:srgbClr>
                  </a:solidFill>
                  <a:latin typeface="Calibri"/>
                  <a:cs typeface="Calibri"/>
                </a:rPr>
                <a:t>Ferias,etc</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Participación en otras Vitrinas (</a:t>
              </a:r>
              <a:r>
                <a:rPr lang="es-CL" sz="1200" dirty="0" err="1">
                  <a:solidFill>
                    <a:srgbClr val="1F497D">
                      <a:lumMod val="50000"/>
                    </a:srgbClr>
                  </a:solidFill>
                  <a:latin typeface="Calibri"/>
                  <a:cs typeface="Calibri"/>
                </a:rPr>
                <a:t>Ñam</a:t>
              </a:r>
              <a:r>
                <a:rPr lang="es-CL" sz="1200" dirty="0">
                  <a:solidFill>
                    <a:srgbClr val="1F497D">
                      <a:lumMod val="50000"/>
                    </a:srgbClr>
                  </a:solidFill>
                  <a:latin typeface="Calibri"/>
                  <a:cs typeface="Calibri"/>
                </a:rPr>
                <a:t>, Recomiendo Chile.) </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Otras acciones de promoción (Catálogos, Guías)</a:t>
              </a:r>
            </a:p>
          </p:txBody>
        </p:sp>
        <p:sp>
          <p:nvSpPr>
            <p:cNvPr id="5" name="Rectángulo 4"/>
            <p:cNvSpPr/>
            <p:nvPr/>
          </p:nvSpPr>
          <p:spPr>
            <a:xfrm>
              <a:off x="3196046" y="3360174"/>
              <a:ext cx="5669280" cy="1140201"/>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Nuevos lugares y formas de venta: comercio electrónico, mercados urbanos, tiendas)</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Compras públicas JUNAEB</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Convenios para el perfeccionamiento de las relaciones comerciales (</a:t>
              </a:r>
              <a:r>
                <a:rPr lang="es-CL" sz="1200" dirty="0" err="1">
                  <a:solidFill>
                    <a:srgbClr val="1F497D">
                      <a:lumMod val="50000"/>
                    </a:srgbClr>
                  </a:solidFill>
                  <a:latin typeface="Calibri"/>
                  <a:cs typeface="Calibri"/>
                </a:rPr>
                <a:t>Unimarc</a:t>
              </a:r>
              <a:r>
                <a:rPr lang="es-CL" sz="1200" dirty="0">
                  <a:solidFill>
                    <a:srgbClr val="1F497D">
                      <a:lumMod val="50000"/>
                    </a:srgbClr>
                  </a:solidFill>
                  <a:latin typeface="Calibri"/>
                  <a:cs typeface="Calibri"/>
                </a:rPr>
                <a:t>, Paris Volver a Tejer, Lo </a:t>
              </a:r>
              <a:r>
                <a:rPr lang="es-CL" sz="1200" dirty="0" err="1">
                  <a:solidFill>
                    <a:srgbClr val="1F497D">
                      <a:lumMod val="50000"/>
                    </a:srgbClr>
                  </a:solidFill>
                  <a:latin typeface="Calibri"/>
                  <a:cs typeface="Calibri"/>
                </a:rPr>
                <a:t>Valledor</a:t>
              </a:r>
              <a:r>
                <a:rPr lang="es-CL" sz="1200" dirty="0">
                  <a:solidFill>
                    <a:srgbClr val="1F497D">
                      <a:lumMod val="50000"/>
                    </a:srgbClr>
                  </a:solidFill>
                  <a:latin typeface="Calibri"/>
                  <a:cs typeface="Calibri"/>
                </a:rPr>
                <a:t>, </a:t>
              </a:r>
              <a:r>
                <a:rPr lang="es-CL" sz="1200" dirty="0" err="1">
                  <a:solidFill>
                    <a:srgbClr val="1F497D">
                      <a:lumMod val="50000"/>
                    </a:srgbClr>
                  </a:solidFill>
                  <a:latin typeface="Calibri"/>
                  <a:cs typeface="Calibri"/>
                </a:rPr>
                <a:t>etc</a:t>
              </a:r>
              <a:r>
                <a:rPr lang="es-CL" sz="1200" dirty="0">
                  <a:solidFill>
                    <a:srgbClr val="1F497D">
                      <a:lumMod val="50000"/>
                    </a:srgbClr>
                  </a:solidFill>
                  <a:latin typeface="Calibri"/>
                  <a:cs typeface="Calibri"/>
                </a:rPr>
                <a:t>)</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Mercados de nichos de Exportación  </a:t>
              </a:r>
            </a:p>
          </p:txBody>
        </p:sp>
        <p:sp>
          <p:nvSpPr>
            <p:cNvPr id="6" name="Rectángulo 5"/>
            <p:cNvSpPr/>
            <p:nvPr/>
          </p:nvSpPr>
          <p:spPr>
            <a:xfrm>
              <a:off x="3196046" y="4863889"/>
              <a:ext cx="5669280" cy="885110"/>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eaLnBrk="0" fontAlgn="base" hangingPunct="0">
                <a:spcBef>
                  <a:spcPct val="0"/>
                </a:spcBef>
                <a:spcAft>
                  <a:spcPct val="0"/>
                </a:spcAft>
              </a:pP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Gestor Comercial, Apoyo a Organización Económica, Alianzas Productivas, SAT, PRODESAL, PDTI, PADIS, PRODEMY, Servicio a Proyectos </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Valor agregado: Sabores del Campo</a:t>
              </a:r>
            </a:p>
          </p:txBody>
        </p:sp>
        <p:sp>
          <p:nvSpPr>
            <p:cNvPr id="7" name="Pentágono 6"/>
            <p:cNvSpPr/>
            <p:nvPr/>
          </p:nvSpPr>
          <p:spPr>
            <a:xfrm>
              <a:off x="202906" y="2072825"/>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a:solidFill>
                    <a:schemeClr val="bg1"/>
                  </a:solidFill>
                  <a:latin typeface="Calibri"/>
                  <a:ea typeface="Calibri" panose="020F0502020204030204" pitchFamily="34" charset="0"/>
                  <a:cs typeface="Calibri"/>
                </a:rPr>
                <a:t>1. Promoción y </a:t>
              </a:r>
              <a:r>
                <a:rPr lang="es-CL" sz="1300" dirty="0" err="1">
                  <a:solidFill>
                    <a:schemeClr val="bg1"/>
                  </a:solidFill>
                  <a:latin typeface="Calibri"/>
                  <a:ea typeface="Calibri" panose="020F0502020204030204" pitchFamily="34" charset="0"/>
                  <a:cs typeface="Calibri"/>
                </a:rPr>
                <a:t>visibilización</a:t>
              </a:r>
              <a:r>
                <a:rPr lang="es-CL" sz="1300" dirty="0">
                  <a:solidFill>
                    <a:schemeClr val="bg1"/>
                  </a:solidFill>
                  <a:latin typeface="Calibri"/>
                  <a:ea typeface="Calibri" panose="020F0502020204030204" pitchFamily="34" charset="0"/>
                  <a:cs typeface="Calibri"/>
                </a:rPr>
                <a:t> de los productos y servicios de la AFC.</a:t>
              </a:r>
            </a:p>
          </p:txBody>
        </p:sp>
        <p:sp>
          <p:nvSpPr>
            <p:cNvPr id="8" name="Pentágono 7"/>
            <p:cNvSpPr/>
            <p:nvPr/>
          </p:nvSpPr>
          <p:spPr>
            <a:xfrm>
              <a:off x="199565" y="3455347"/>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a:solidFill>
                    <a:srgbClr val="FFFFFF"/>
                  </a:solidFill>
                  <a:latin typeface="Calibri"/>
                  <a:ea typeface="Calibri" panose="020F0502020204030204" pitchFamily="34" charset="0"/>
                  <a:cs typeface="Calibri"/>
                </a:rPr>
                <a:t>2. Nuevos modelos de comercialización: apertura de nuevas relaciones comerciales y perfeccionamiento de las existentes.</a:t>
              </a:r>
            </a:p>
          </p:txBody>
        </p:sp>
        <p:sp>
          <p:nvSpPr>
            <p:cNvPr id="9" name="Pentágono 8"/>
            <p:cNvSpPr/>
            <p:nvPr/>
          </p:nvSpPr>
          <p:spPr>
            <a:xfrm>
              <a:off x="199564" y="4776964"/>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200" dirty="0">
                  <a:solidFill>
                    <a:srgbClr val="FFFFFF"/>
                  </a:solidFill>
                  <a:latin typeface="Calibri"/>
                  <a:ea typeface="Calibri" panose="020F0502020204030204" pitchFamily="34" charset="0"/>
                  <a:cs typeface="Calibri"/>
                </a:rPr>
                <a:t>3. Programas regulares de Desarrollo de capacidades y financiamiento.</a:t>
              </a:r>
            </a:p>
          </p:txBody>
        </p:sp>
      </p:grpSp>
      <p:sp>
        <p:nvSpPr>
          <p:cNvPr id="10"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a:solidFill>
                  <a:srgbClr val="333333"/>
                </a:solidFill>
                <a:latin typeface="+mn-lt"/>
                <a:ea typeface="+mn-ea"/>
                <a:cs typeface="+mn-cs"/>
              </a:rPr>
              <a:t>Plataforma de Servicios: </a:t>
            </a:r>
          </a:p>
          <a:p>
            <a:pPr>
              <a:spcBef>
                <a:spcPts val="0"/>
              </a:spcBef>
            </a:pPr>
            <a:r>
              <a:rPr lang="es-CL" sz="2800" dirty="0">
                <a:solidFill>
                  <a:srgbClr val="333333"/>
                </a:solidFill>
                <a:latin typeface="+mn-lt"/>
                <a:ea typeface="+mn-ea"/>
                <a:cs typeface="+mn-cs"/>
              </a:rPr>
              <a:t>Programas Transversales </a:t>
            </a:r>
          </a:p>
        </p:txBody>
      </p:sp>
      <p:grpSp>
        <p:nvGrpSpPr>
          <p:cNvPr id="11" name="Grupo 10"/>
          <p:cNvGrpSpPr/>
          <p:nvPr/>
        </p:nvGrpSpPr>
        <p:grpSpPr>
          <a:xfrm>
            <a:off x="109303" y="188640"/>
            <a:ext cx="8926945" cy="6383790"/>
            <a:chOff x="109303" y="776216"/>
            <a:chExt cx="8926945" cy="5087725"/>
          </a:xfrm>
        </p:grpSpPr>
        <p:pic>
          <p:nvPicPr>
            <p:cNvPr id="12"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3"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4"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73007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231355" y="1396388"/>
            <a:ext cx="8229600" cy="4983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solidFill>
                  <a:srgbClr val="4D4D4D"/>
                </a:solidFill>
              </a:rPr>
              <a:t>Programa Agricultura Sustentable </a:t>
            </a:r>
          </a:p>
          <a:p>
            <a:pPr marL="0" indent="0">
              <a:buFont typeface="Arial" panose="020B0604020202020204" pitchFamily="34" charset="0"/>
              <a:buNone/>
            </a:pPr>
            <a:endParaRPr lang="es-CL" sz="1800" dirty="0">
              <a:solidFill>
                <a:srgbClr val="4D4D4D"/>
              </a:solidFill>
            </a:endParaRPr>
          </a:p>
          <a:p>
            <a:pPr marL="0" indent="0" algn="just">
              <a:buFont typeface="Arial" panose="020B0604020202020204" pitchFamily="34" charset="0"/>
              <a:buNone/>
            </a:pPr>
            <a:r>
              <a:rPr lang="es-CL" sz="1800" dirty="0">
                <a:solidFill>
                  <a:srgbClr val="4D4D4D"/>
                </a:solidFill>
              </a:rPr>
              <a:t>Enfoque: p</a:t>
            </a:r>
            <a:r>
              <a:rPr lang="es-CL" sz="1800" dirty="0">
                <a:solidFill>
                  <a:srgbClr val="4D4D4D"/>
                </a:solidFill>
                <a:cs typeface="Calibri"/>
              </a:rPr>
              <a:t>romover la incorporación de Prácticas y Manejos Ambientalmente Sustentables en los sistemas productivos y emprendimientos de los usuarios y usuarias de INDAP.   </a:t>
            </a:r>
          </a:p>
          <a:p>
            <a:pPr marL="0" indent="0" algn="just" fontAlgn="base">
              <a:spcAft>
                <a:spcPct val="0"/>
              </a:spcAft>
              <a:buClr>
                <a:srgbClr val="1F497D">
                  <a:lumMod val="50000"/>
                </a:srgbClr>
              </a:buClr>
              <a:buFont typeface="Arial" panose="020B0604020202020204" pitchFamily="34" charset="0"/>
              <a:buNone/>
              <a:defRPr/>
            </a:pPr>
            <a:r>
              <a:rPr lang="es-CL" sz="1800" dirty="0">
                <a:solidFill>
                  <a:srgbClr val="4D4D4D"/>
                </a:solidFill>
                <a:cs typeface="Calibri"/>
              </a:rPr>
              <a:t>Promoción de prácticas y manejos ambientalmente sustentables orientados a la recuperación, conservación y/o uso sustentable de los recursos naturales.</a:t>
            </a:r>
          </a:p>
          <a:p>
            <a:pPr marL="0" indent="0" algn="just" fontAlgn="base">
              <a:spcAft>
                <a:spcPct val="0"/>
              </a:spcAft>
              <a:buClr>
                <a:srgbClr val="1F497D">
                  <a:lumMod val="50000"/>
                </a:srgbClr>
              </a:buClr>
              <a:buFont typeface="Arial" panose="020B0604020202020204" pitchFamily="34" charset="0"/>
              <a:buNone/>
              <a:defRPr/>
            </a:pPr>
            <a:endParaRPr lang="es-CL" sz="1800" dirty="0">
              <a:solidFill>
                <a:srgbClr val="4D4D4D"/>
              </a:solidFill>
              <a:cs typeface="Calibri"/>
            </a:endParaRPr>
          </a:p>
          <a:p>
            <a:pPr marL="0" indent="0" algn="just" fontAlgn="base">
              <a:spcAft>
                <a:spcPct val="0"/>
              </a:spcAft>
              <a:buClr>
                <a:srgbClr val="1F497D">
                  <a:lumMod val="50000"/>
                </a:srgbClr>
              </a:buClr>
              <a:buFont typeface="Arial" panose="020B0604020202020204" pitchFamily="34" charset="0"/>
              <a:buNone/>
              <a:defRPr/>
            </a:pPr>
            <a:r>
              <a:rPr lang="es-CL" sz="1800" dirty="0">
                <a:solidFill>
                  <a:srgbClr val="4D4D4D"/>
                </a:solidFill>
                <a:cs typeface="Calibri"/>
              </a:rPr>
              <a:t>Cuenta con los siguientes componentes:</a:t>
            </a:r>
          </a:p>
          <a:p>
            <a:pPr algn="just" fontAlgn="base">
              <a:spcAft>
                <a:spcPct val="0"/>
              </a:spcAft>
              <a:buClr>
                <a:srgbClr val="1F497D">
                  <a:lumMod val="50000"/>
                </a:srgbClr>
              </a:buClr>
              <a:buFont typeface="Arial" panose="020B0604020202020204" pitchFamily="34" charset="0"/>
              <a:buAutoNum type="arabicPeriod"/>
              <a:defRPr/>
            </a:pPr>
            <a:r>
              <a:rPr lang="es-CL" sz="1800" dirty="0">
                <a:solidFill>
                  <a:srgbClr val="4D4D4D"/>
                </a:solidFill>
                <a:cs typeface="Calibri"/>
              </a:rPr>
              <a:t>Generación de conocimientos y desarrollo de capacidades.</a:t>
            </a:r>
          </a:p>
          <a:p>
            <a:pPr algn="just" fontAlgn="base">
              <a:spcAft>
                <a:spcPct val="0"/>
              </a:spcAft>
              <a:buClr>
                <a:srgbClr val="1F497D">
                  <a:lumMod val="50000"/>
                </a:srgbClr>
              </a:buClr>
              <a:buFont typeface="Arial" panose="020B0604020202020204" pitchFamily="34" charset="0"/>
              <a:buAutoNum type="arabicPeriod"/>
              <a:defRPr/>
            </a:pPr>
            <a:r>
              <a:rPr lang="es-CL" sz="1800" dirty="0" err="1">
                <a:solidFill>
                  <a:srgbClr val="4D4D4D"/>
                </a:solidFill>
                <a:cs typeface="Calibri"/>
              </a:rPr>
              <a:t>Transversalización</a:t>
            </a:r>
            <a:r>
              <a:rPr lang="es-CL" sz="1800" dirty="0">
                <a:solidFill>
                  <a:srgbClr val="4D4D4D"/>
                </a:solidFill>
                <a:cs typeface="Calibri"/>
              </a:rPr>
              <a:t> del Programa en la acción de fomento de INDAP.</a:t>
            </a:r>
          </a:p>
          <a:p>
            <a:pPr algn="just" fontAlgn="base">
              <a:spcAft>
                <a:spcPct val="0"/>
              </a:spcAft>
              <a:buClr>
                <a:srgbClr val="1F497D">
                  <a:lumMod val="50000"/>
                </a:srgbClr>
              </a:buClr>
              <a:buFont typeface="Arial" panose="020B0604020202020204" pitchFamily="34" charset="0"/>
              <a:buAutoNum type="arabicPeriod"/>
              <a:defRPr/>
            </a:pPr>
            <a:r>
              <a:rPr lang="es-CL" sz="1800" dirty="0">
                <a:solidFill>
                  <a:srgbClr val="4D4D4D"/>
                </a:solidFill>
                <a:cs typeface="Calibri"/>
              </a:rPr>
              <a:t>Articulación interinstitucional y apalancamiento de recursos.</a:t>
            </a:r>
          </a:p>
          <a:p>
            <a:pPr algn="just" fontAlgn="base">
              <a:spcAft>
                <a:spcPct val="0"/>
              </a:spcAft>
              <a:buClr>
                <a:srgbClr val="1F497D">
                  <a:lumMod val="50000"/>
                </a:srgbClr>
              </a:buClr>
              <a:buFont typeface="Arial" panose="020B0604020202020204" pitchFamily="34" charset="0"/>
              <a:buAutoNum type="arabicPeriod"/>
              <a:defRPr/>
            </a:pPr>
            <a:r>
              <a:rPr lang="es-CL" sz="1800" dirty="0">
                <a:solidFill>
                  <a:srgbClr val="4D4D4D"/>
                </a:solidFill>
                <a:cs typeface="Calibri"/>
              </a:rPr>
              <a:t>Difusión y sensibilización</a:t>
            </a:r>
          </a:p>
          <a:p>
            <a:pPr algn="just" fontAlgn="base">
              <a:spcAft>
                <a:spcPct val="0"/>
              </a:spcAft>
              <a:buClr>
                <a:srgbClr val="1F497D">
                  <a:lumMod val="50000"/>
                </a:srgbClr>
              </a:buClr>
              <a:buFont typeface="Arial" panose="020B0604020202020204" pitchFamily="34" charset="0"/>
              <a:buAutoNum type="arabicPeriod"/>
              <a:defRPr/>
            </a:pPr>
            <a:endParaRPr lang="es-CL" sz="1800" dirty="0">
              <a:solidFill>
                <a:srgbClr val="4D4D4D"/>
              </a:solidFill>
              <a:cs typeface="Calibri"/>
            </a:endParaRPr>
          </a:p>
          <a:p>
            <a:pPr marL="457200" lvl="1" indent="0" fontAlgn="base">
              <a:spcBef>
                <a:spcPts val="300"/>
              </a:spcBef>
              <a:spcAft>
                <a:spcPts val="300"/>
              </a:spcAft>
              <a:buFont typeface="Arial" panose="020B0604020202020204" pitchFamily="34" charset="0"/>
              <a:buNone/>
              <a:defRPr/>
            </a:pPr>
            <a:endParaRPr lang="es-CL" sz="1800" dirty="0">
              <a:solidFill>
                <a:srgbClr val="4D4D4D"/>
              </a:solidFill>
              <a:cs typeface="Calibri"/>
            </a:endParaRPr>
          </a:p>
          <a:p>
            <a:pPr marL="457200" lvl="1" indent="0" fontAlgn="base">
              <a:spcBef>
                <a:spcPts val="300"/>
              </a:spcBef>
              <a:spcAft>
                <a:spcPts val="300"/>
              </a:spcAft>
              <a:buFont typeface="Arial" panose="020B0604020202020204" pitchFamily="34" charset="0"/>
              <a:buNone/>
              <a:defRPr/>
            </a:pPr>
            <a:endParaRPr lang="es-CL" sz="1800" dirty="0">
              <a:solidFill>
                <a:srgbClr val="4D4D4D"/>
              </a:solidFill>
              <a:effectLst>
                <a:outerShdw blurRad="38100" dist="38100" dir="2700000" algn="tl">
                  <a:srgbClr val="000000">
                    <a:alpha val="43137"/>
                  </a:srgbClr>
                </a:outerShdw>
              </a:effectLst>
              <a:cs typeface="Calibri"/>
            </a:endParaRPr>
          </a:p>
          <a:p>
            <a:pPr marL="0" indent="0">
              <a:buFont typeface="Arial" panose="020B0604020202020204" pitchFamily="34" charset="0"/>
              <a:buNone/>
            </a:pPr>
            <a:endParaRPr lang="es-CL" sz="1800" dirty="0">
              <a:solidFill>
                <a:srgbClr val="4D4D4D"/>
              </a:solidFill>
              <a:cs typeface="Calibri"/>
            </a:endParaRPr>
          </a:p>
          <a:p>
            <a:pPr marL="0" indent="0">
              <a:buFont typeface="Arial" panose="020B0604020202020204" pitchFamily="34" charset="0"/>
              <a:buNone/>
            </a:pPr>
            <a:endParaRPr lang="es-CL" sz="1800" dirty="0"/>
          </a:p>
        </p:txBody>
      </p:sp>
      <p:sp>
        <p:nvSpPr>
          <p:cNvPr id="3"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a:solidFill>
                  <a:srgbClr val="333333"/>
                </a:solidFill>
                <a:latin typeface="+mn-lt"/>
                <a:ea typeface="+mn-ea"/>
                <a:cs typeface="+mn-cs"/>
              </a:rPr>
              <a:t>Plataforma de Servicios: </a:t>
            </a:r>
          </a:p>
          <a:p>
            <a:pPr>
              <a:spcBef>
                <a:spcPts val="0"/>
              </a:spcBef>
            </a:pPr>
            <a:r>
              <a:rPr lang="es-CL" sz="2800" dirty="0">
                <a:solidFill>
                  <a:srgbClr val="333333"/>
                </a:solidFill>
                <a:latin typeface="+mn-lt"/>
                <a:ea typeface="+mn-ea"/>
                <a:cs typeface="+mn-cs"/>
              </a:rPr>
              <a:t>Programas Transversales </a:t>
            </a:r>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415009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6"/>
          <p:cNvSpPr txBox="1">
            <a:spLocks/>
          </p:cNvSpPr>
          <p:nvPr/>
        </p:nvSpPr>
        <p:spPr>
          <a:xfrm>
            <a:off x="457199" y="1700808"/>
            <a:ext cx="8229600" cy="3277820"/>
          </a:xfrm>
          <a:prstGeom prst="rect">
            <a:avLst/>
          </a:prstGeom>
          <a:noFill/>
        </p:spPr>
        <p:txBody>
          <a:bodyPr wrap="square" rtlCol="0">
            <a:spAutoFit/>
          </a:bodyPr>
          <a:lstStyle>
            <a:defPPr>
              <a:defRPr lang="es-CL"/>
            </a:defPPr>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70C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eaLnBrk="0" fontAlgn="base" hangingPunct="0">
              <a:spcBef>
                <a:spcPct val="0"/>
              </a:spcBef>
              <a:spcAft>
                <a:spcPct val="0"/>
              </a:spcAft>
              <a:buFont typeface="Arial" panose="020B0604020202020204" pitchFamily="34" charset="0"/>
              <a:buNone/>
            </a:pPr>
            <a:r>
              <a:rPr lang="es-CL" sz="2000" dirty="0">
                <a:solidFill>
                  <a:srgbClr val="4D4D4D"/>
                </a:solidFill>
                <a:latin typeface="Calibri"/>
                <a:ea typeface="MS PGothic" pitchFamily="34" charset="-128"/>
                <a:cs typeface="Calibri"/>
              </a:rPr>
              <a:t>Programa de Desarrollo de Consultores</a:t>
            </a:r>
          </a:p>
          <a:p>
            <a:pPr marL="0" indent="0" algn="just" defTabSz="457200" eaLnBrk="0" fontAlgn="base" hangingPunct="0">
              <a:spcBef>
                <a:spcPct val="0"/>
              </a:spcBef>
              <a:spcAft>
                <a:spcPct val="0"/>
              </a:spcAft>
              <a:buFont typeface="Arial" panose="020B0604020202020204" pitchFamily="34" charset="0"/>
              <a:buNone/>
            </a:pPr>
            <a:endParaRPr lang="es-CL" sz="160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Font typeface="Arial" panose="020B0604020202020204" pitchFamily="34" charset="0"/>
              <a:buNone/>
            </a:pPr>
            <a:r>
              <a:rPr lang="es-CL" sz="1800" b="0" dirty="0">
                <a:solidFill>
                  <a:srgbClr val="4D4D4D"/>
                </a:solidFill>
                <a:latin typeface="Calibri"/>
                <a:ea typeface="MS PGothic" pitchFamily="34" charset="-128"/>
                <a:cs typeface="Calibri"/>
              </a:rPr>
              <a:t>Propósito: mejorar las capacidades y habilidades de los Consultores de Fomento, contribuyendo a incrementar el impacto de los Programas de INDAP en el desarrollo de la Agricultura Familiar Campesina. </a:t>
            </a:r>
          </a:p>
          <a:p>
            <a:pPr marL="0" indent="0" algn="just" defTabSz="457200" eaLnBrk="0" fontAlgn="base" hangingPunct="0">
              <a:spcBef>
                <a:spcPct val="0"/>
              </a:spcBef>
              <a:spcAft>
                <a:spcPct val="0"/>
              </a:spcAft>
              <a:buFont typeface="Arial" panose="020B0604020202020204" pitchFamily="34" charset="0"/>
              <a:buNone/>
            </a:pPr>
            <a:endParaRPr lang="es-CL" sz="1800" b="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Font typeface="Arial" panose="020B0604020202020204" pitchFamily="34" charset="0"/>
              <a:buNone/>
            </a:pPr>
            <a:r>
              <a:rPr lang="es-CL" sz="1800" b="0" dirty="0">
                <a:solidFill>
                  <a:srgbClr val="4D4D4D"/>
                </a:solidFill>
                <a:latin typeface="Calibri"/>
                <a:ea typeface="MS PGothic" pitchFamily="34" charset="-128"/>
                <a:cs typeface="Calibri"/>
              </a:rPr>
              <a:t>Se enfoca hacia los socios estratégicos de INDAP que son quienes realizan la prestación de servicios en los diferentes programas regulares por más de 4.000 consultores externos a lo largo de todo el país, y son un pilar fundamental en la transferencia de conocimientos y calidad de los servicios de INDAP hacia los usuarios y usuarias. </a:t>
            </a:r>
          </a:p>
          <a:p>
            <a:pPr marL="0" indent="0" algn="just" defTabSz="457200" eaLnBrk="0" fontAlgn="base" hangingPunct="0">
              <a:spcBef>
                <a:spcPct val="0"/>
              </a:spcBef>
              <a:spcAft>
                <a:spcPct val="0"/>
              </a:spcAft>
              <a:buFont typeface="Arial" panose="020B0604020202020204" pitchFamily="34" charset="0"/>
              <a:buNone/>
            </a:pPr>
            <a:endParaRPr lang="es-CL" sz="1600" b="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Font typeface="Arial" panose="020B0604020202020204" pitchFamily="34" charset="0"/>
              <a:buNone/>
            </a:pPr>
            <a:r>
              <a:rPr lang="es-CL" sz="1600" b="0" dirty="0">
                <a:solidFill>
                  <a:srgbClr val="4D4D4D"/>
                </a:solidFill>
                <a:latin typeface="Calibri"/>
                <a:ea typeface="MS PGothic" pitchFamily="34" charset="-128"/>
                <a:cs typeface="Calibri"/>
              </a:rPr>
              <a:t> </a:t>
            </a:r>
          </a:p>
        </p:txBody>
      </p:sp>
      <p:sp>
        <p:nvSpPr>
          <p:cNvPr id="3"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a:solidFill>
                  <a:srgbClr val="333333"/>
                </a:solidFill>
                <a:latin typeface="+mn-lt"/>
                <a:ea typeface="+mn-ea"/>
                <a:cs typeface="+mn-cs"/>
              </a:rPr>
              <a:t>Plataforma de Servicios: </a:t>
            </a:r>
          </a:p>
          <a:p>
            <a:pPr>
              <a:spcBef>
                <a:spcPts val="0"/>
              </a:spcBef>
            </a:pPr>
            <a:r>
              <a:rPr lang="es-CL" sz="2800" dirty="0">
                <a:solidFill>
                  <a:srgbClr val="333333"/>
                </a:solidFill>
                <a:latin typeface="+mn-lt"/>
                <a:ea typeface="+mn-ea"/>
                <a:cs typeface="+mn-cs"/>
              </a:rPr>
              <a:t>Programas Transversales </a:t>
            </a:r>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24900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ágono 1"/>
          <p:cNvSpPr/>
          <p:nvPr/>
        </p:nvSpPr>
        <p:spPr>
          <a:xfrm>
            <a:off x="539764" y="2144393"/>
            <a:ext cx="2836655" cy="1162037"/>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a:solidFill>
                  <a:srgbClr val="FFFFFF"/>
                </a:solidFill>
                <a:latin typeface="Calibri"/>
                <a:ea typeface="Calibri" panose="020F0502020204030204" pitchFamily="34" charset="0"/>
                <a:cs typeface="Calibri"/>
              </a:rPr>
              <a:t>1. Directorio Nacional de Consultores de Fomento. </a:t>
            </a:r>
          </a:p>
        </p:txBody>
      </p:sp>
      <p:sp>
        <p:nvSpPr>
          <p:cNvPr id="3" name="Pentágono 2"/>
          <p:cNvSpPr/>
          <p:nvPr/>
        </p:nvSpPr>
        <p:spPr>
          <a:xfrm>
            <a:off x="539765" y="3713230"/>
            <a:ext cx="2836655" cy="1162037"/>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a:solidFill>
                  <a:srgbClr val="FFFFFF"/>
                </a:solidFill>
                <a:latin typeface="Calibri"/>
                <a:ea typeface="Calibri" panose="020F0502020204030204" pitchFamily="34" charset="0"/>
                <a:cs typeface="Calibri"/>
              </a:rPr>
              <a:t>2. Evaluación de Competencias laborales. </a:t>
            </a:r>
          </a:p>
        </p:txBody>
      </p:sp>
      <p:sp>
        <p:nvSpPr>
          <p:cNvPr id="4" name="Rectángulo 3"/>
          <p:cNvSpPr/>
          <p:nvPr/>
        </p:nvSpPr>
        <p:spPr>
          <a:xfrm>
            <a:off x="3494749" y="3713230"/>
            <a:ext cx="5370577" cy="1214951"/>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Evaluar las competencias técnicas y </a:t>
            </a:r>
            <a:r>
              <a:rPr lang="es-CL" sz="1200" dirty="0" err="1">
                <a:solidFill>
                  <a:srgbClr val="1F497D">
                    <a:lumMod val="50000"/>
                  </a:srgbClr>
                </a:solidFill>
                <a:latin typeface="Calibri"/>
                <a:cs typeface="Calibri"/>
              </a:rPr>
              <a:t>psicolaborales</a:t>
            </a:r>
            <a:r>
              <a:rPr lang="es-CL" sz="1200" dirty="0">
                <a:solidFill>
                  <a:srgbClr val="1F497D">
                    <a:lumMod val="50000"/>
                  </a:srgbClr>
                </a:solidFill>
                <a:latin typeface="Calibri"/>
                <a:cs typeface="Calibri"/>
              </a:rPr>
              <a:t> de los consultores.</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Establecer las brechas entre las competencias técnicas y </a:t>
            </a:r>
            <a:r>
              <a:rPr lang="es-CL" sz="1200" dirty="0" err="1">
                <a:solidFill>
                  <a:srgbClr val="1F497D">
                    <a:lumMod val="50000"/>
                  </a:srgbClr>
                </a:solidFill>
                <a:latin typeface="Calibri"/>
                <a:cs typeface="Calibri"/>
              </a:rPr>
              <a:t>psicolaborales</a:t>
            </a:r>
            <a:r>
              <a:rPr lang="es-CL" sz="1200" dirty="0">
                <a:solidFill>
                  <a:srgbClr val="1F497D">
                    <a:lumMod val="50000"/>
                  </a:srgbClr>
                </a:solidFill>
                <a:latin typeface="Calibri"/>
                <a:cs typeface="Calibri"/>
              </a:rPr>
              <a:t> observadas y las requeridas para cumplir con sus funciones.</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Desarrollar un plan de formación capaz de cubrir las brechas detectadas.</a:t>
            </a:r>
          </a:p>
        </p:txBody>
      </p:sp>
      <p:sp>
        <p:nvSpPr>
          <p:cNvPr id="5" name="Rectángulo 4"/>
          <p:cNvSpPr/>
          <p:nvPr/>
        </p:nvSpPr>
        <p:spPr>
          <a:xfrm>
            <a:off x="3494748" y="2051344"/>
            <a:ext cx="5370578" cy="123862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Contar con un Directorio único y público, con información disponible para todos los interesados.</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Conocer todos los antecedentes de cada consultor de manera que al momento de su selección se pueda contar con información completa y confiable.</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Conocer las evaluaciones de desempeño de los consultores.</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a:solidFill>
                  <a:srgbClr val="1F497D">
                    <a:lumMod val="50000"/>
                  </a:srgbClr>
                </a:solidFill>
                <a:latin typeface="Calibri"/>
                <a:cs typeface="Calibri"/>
              </a:rPr>
              <a:t>Conocer las evaluaciones de competencias laborales de los consultores.</a:t>
            </a:r>
          </a:p>
        </p:txBody>
      </p:sp>
      <p:sp>
        <p:nvSpPr>
          <p:cNvPr id="6"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a:solidFill>
                  <a:srgbClr val="333333"/>
                </a:solidFill>
                <a:latin typeface="+mn-lt"/>
                <a:ea typeface="+mn-ea"/>
                <a:cs typeface="+mn-cs"/>
              </a:rPr>
              <a:t>Plataforma de Servicios: </a:t>
            </a:r>
          </a:p>
          <a:p>
            <a:pPr>
              <a:spcBef>
                <a:spcPts val="0"/>
              </a:spcBef>
            </a:pPr>
            <a:r>
              <a:rPr lang="es-CL" sz="2800" dirty="0">
                <a:solidFill>
                  <a:srgbClr val="333333"/>
                </a:solidFill>
                <a:latin typeface="+mn-lt"/>
                <a:ea typeface="+mn-ea"/>
                <a:cs typeface="+mn-cs"/>
              </a:rPr>
              <a:t>Programas Transversales </a:t>
            </a:r>
          </a:p>
        </p:txBody>
      </p:sp>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97211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3"/>
          <p:cNvSpPr>
            <a:spLocks noGrp="1"/>
          </p:cNvSpPr>
          <p:nvPr>
            <p:ph type="title"/>
          </p:nvPr>
        </p:nvSpPr>
        <p:spPr>
          <a:xfrm>
            <a:off x="398207" y="327156"/>
            <a:ext cx="8229600" cy="1143000"/>
          </a:xfrm>
        </p:spPr>
        <p:txBody>
          <a:bodyPr>
            <a:normAutofit/>
          </a:bodyPr>
          <a:lstStyle/>
          <a:p>
            <a:pPr algn="ctr"/>
            <a:r>
              <a:rPr lang="es-CL" sz="2800" dirty="0">
                <a:solidFill>
                  <a:srgbClr val="333333"/>
                </a:solidFill>
                <a:latin typeface="+mn-lt"/>
              </a:rPr>
              <a:t>Principios y valores</a:t>
            </a:r>
          </a:p>
        </p:txBody>
      </p:sp>
      <p:sp>
        <p:nvSpPr>
          <p:cNvPr id="3" name="Marcador de contenido 4"/>
          <p:cNvSpPr txBox="1">
            <a:spLocks/>
          </p:cNvSpPr>
          <p:nvPr/>
        </p:nvSpPr>
        <p:spPr>
          <a:xfrm>
            <a:off x="398207" y="1292735"/>
            <a:ext cx="7927187" cy="45259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dirty="0"/>
              <a:t>Calidad de servicio</a:t>
            </a:r>
          </a:p>
          <a:p>
            <a:pPr lvl="1" algn="just"/>
            <a:r>
              <a:rPr lang="es-ES" dirty="0"/>
              <a:t>En INDAP se trabaja con preocupación y compromiso por alcanzar altos estándares de calidad y desempeño, potenciando para ello buenas prácticas de gestión institucional, la responsabilidad y modernización de los procesos para potenciar el desarrollo de la Agricultura Familiar Campesina.</a:t>
            </a:r>
          </a:p>
          <a:p>
            <a:pPr marL="0" indent="0" algn="just">
              <a:buNone/>
            </a:pPr>
            <a:r>
              <a:rPr lang="es-ES" dirty="0"/>
              <a:t>Innovación</a:t>
            </a:r>
          </a:p>
          <a:p>
            <a:pPr lvl="1" algn="just"/>
            <a:r>
              <a:rPr lang="es-ES" dirty="0"/>
              <a:t>INDAP potenciará relaciones que fomenten la cooperación y colaboración con otras instituciones públicas, las empresas privadas, las universidades e institutos técnicos, las organizaciones de la sociedad civil y los organismos internacionales, entre otros actores, de modo de generar nuevas sinergias para lograr los objetivos de desarrollo de la Agricultura Familiar.</a:t>
            </a:r>
            <a:endParaRPr lang="es-CL" sz="2400" dirty="0"/>
          </a:p>
        </p:txBody>
      </p:sp>
      <p:grpSp>
        <p:nvGrpSpPr>
          <p:cNvPr id="4" name="Grupo 3"/>
          <p:cNvGrpSpPr/>
          <p:nvPr/>
        </p:nvGrpSpPr>
        <p:grpSpPr>
          <a:xfrm>
            <a:off x="109303" y="188640"/>
            <a:ext cx="8926945" cy="6383790"/>
            <a:chOff x="109303" y="776216"/>
            <a:chExt cx="8926945" cy="5087725"/>
          </a:xfrm>
        </p:grpSpPr>
        <p:pic>
          <p:nvPicPr>
            <p:cNvPr id="5"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6"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7"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69279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2"/>
          <p:cNvSpPr txBox="1">
            <a:spLocks/>
          </p:cNvSpPr>
          <p:nvPr/>
        </p:nvSpPr>
        <p:spPr>
          <a:xfrm>
            <a:off x="457200" y="1428206"/>
            <a:ext cx="8229600" cy="4697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000" b="1" dirty="0">
                <a:solidFill>
                  <a:srgbClr val="4D4D4D"/>
                </a:solidFill>
              </a:rPr>
              <a:t>Programa Desarrollo Consultores </a:t>
            </a:r>
          </a:p>
        </p:txBody>
      </p:sp>
      <p:grpSp>
        <p:nvGrpSpPr>
          <p:cNvPr id="3" name="Grupo 2"/>
          <p:cNvGrpSpPr/>
          <p:nvPr/>
        </p:nvGrpSpPr>
        <p:grpSpPr>
          <a:xfrm>
            <a:off x="515114" y="1910220"/>
            <a:ext cx="8470832" cy="4183954"/>
            <a:chOff x="394494" y="1395712"/>
            <a:chExt cx="8470832" cy="4183954"/>
          </a:xfrm>
        </p:grpSpPr>
        <p:sp>
          <p:nvSpPr>
            <p:cNvPr id="4" name="Rectángulo 3"/>
            <p:cNvSpPr/>
            <p:nvPr/>
          </p:nvSpPr>
          <p:spPr>
            <a:xfrm>
              <a:off x="3494748" y="1395712"/>
              <a:ext cx="5370578" cy="418395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defTabSz="457200" eaLnBrk="0" fontAlgn="base" hangingPunct="0">
                <a:spcBef>
                  <a:spcPct val="0"/>
                </a:spcBef>
                <a:spcAft>
                  <a:spcPct val="0"/>
                </a:spcAft>
              </a:pPr>
              <a:r>
                <a:rPr lang="es-CL" sz="1200" dirty="0">
                  <a:solidFill>
                    <a:srgbClr val="1F497D">
                      <a:lumMod val="50000"/>
                    </a:srgbClr>
                  </a:solidFill>
                  <a:cs typeface="Arial" panose="020B0604020202020204" pitchFamily="34" charset="0"/>
                </a:rPr>
                <a:t>•  Permiten contar con información para apoyar la toma de decisiones de los productores e INDAP, respecto a los Consultores con los cuales les resulta 	más conveniente trabajar de acuerdo a las necesidades y objetivos de 	desarrollo de los productores.</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a:solidFill>
                    <a:srgbClr val="1F497D">
                      <a:lumMod val="50000"/>
                    </a:srgbClr>
                  </a:solidFill>
                  <a:cs typeface="Arial" panose="020B0604020202020204" pitchFamily="34" charset="0"/>
                </a:rPr>
                <a:t>•  Identificar los elementos relacionados con el desempeño, los mide y proporciona retroalimentación a los propios Consultores, respecto a sus fortalezas y debilidades.</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a:solidFill>
                    <a:srgbClr val="1F497D">
                      <a:lumMod val="50000"/>
                    </a:srgbClr>
                  </a:solidFill>
                  <a:cs typeface="Arial" panose="020B0604020202020204" pitchFamily="34" charset="0"/>
                </a:rPr>
                <a:t>•  Determinar las necesidades de formación y desarrollo de los Consultores. </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a:solidFill>
                    <a:srgbClr val="1F497D">
                      <a:lumMod val="50000"/>
                    </a:srgbClr>
                  </a:solidFill>
                  <a:cs typeface="Arial" panose="020B0604020202020204" pitchFamily="34" charset="0"/>
                </a:rPr>
                <a:t>•  Identificar y objetivar la toma de decisiones respecto de la continuidad de los consultores en los programas de INDAP, de manera de asegurar la calidad de los servicios a los productores.</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a:solidFill>
                    <a:srgbClr val="1F497D">
                      <a:lumMod val="50000"/>
                    </a:srgbClr>
                  </a:solidFill>
                  <a:cs typeface="Arial" panose="020B0604020202020204" pitchFamily="34" charset="0"/>
                </a:rPr>
                <a:t>•  Entregar insumos para la evaluación de resultados e impacto de los propios Programas/Servicios de Fomento.</a:t>
              </a:r>
            </a:p>
            <a:p>
              <a:pPr algn="just" defTabSz="457200" eaLnBrk="0" fontAlgn="base" hangingPunct="0">
                <a:spcBef>
                  <a:spcPct val="0"/>
                </a:spcBef>
                <a:spcAft>
                  <a:spcPct val="0"/>
                </a:spcAft>
              </a:pPr>
              <a:endParaRPr lang="es-CL" sz="1200" b="1"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b="1" dirty="0">
                  <a:solidFill>
                    <a:srgbClr val="1F497D">
                      <a:lumMod val="50000"/>
                    </a:srgbClr>
                  </a:solidFill>
                  <a:cs typeface="Arial" panose="020B0604020202020204" pitchFamily="34" charset="0"/>
                </a:rPr>
                <a:t>Evaluación contempla:</a:t>
              </a:r>
              <a:endParaRPr lang="es-CL" sz="1200" b="1" dirty="0">
                <a:solidFill>
                  <a:srgbClr val="C00000"/>
                </a:solidFill>
                <a:cs typeface="Arial" panose="020B0604020202020204" pitchFamily="34" charset="0"/>
              </a:endParaRP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cs typeface="Arial" panose="020B0604020202020204" pitchFamily="34" charset="0"/>
                </a:rPr>
                <a:t>Cumplimiento de metas establecidas en el Plan de Trabajo Anual.</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cs typeface="Arial" panose="020B0604020202020204" pitchFamily="34" charset="0"/>
                </a:rPr>
                <a:t>Cumplimiento de las actividades establecidas en el Plan de Trabajo Anual.</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cs typeface="Arial" panose="020B0604020202020204" pitchFamily="34" charset="0"/>
                </a:rPr>
                <a:t>Percepción y satisfacción de los usuarios.</a:t>
              </a:r>
            </a:p>
          </p:txBody>
        </p:sp>
        <p:sp>
          <p:nvSpPr>
            <p:cNvPr id="5" name="Pentágono 4"/>
            <p:cNvSpPr/>
            <p:nvPr/>
          </p:nvSpPr>
          <p:spPr>
            <a:xfrm>
              <a:off x="394494" y="2689991"/>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a:solidFill>
                    <a:srgbClr val="FFFFFF"/>
                  </a:solidFill>
                  <a:latin typeface="Arial" panose="020B0604020202020204" pitchFamily="34" charset="0"/>
                  <a:ea typeface="Calibri" panose="020F0502020204030204" pitchFamily="34" charset="0"/>
                  <a:cs typeface="Arial" panose="020B0604020202020204" pitchFamily="34" charset="0"/>
                </a:rPr>
                <a:t>3.Evaluación de </a:t>
              </a:r>
              <a:r>
                <a:rPr lang="es-CL" sz="1300">
                  <a:solidFill>
                    <a:srgbClr val="FFFFFF"/>
                  </a:solidFill>
                  <a:latin typeface="Calibri"/>
                  <a:ea typeface="Calibri" panose="020F0502020204030204" pitchFamily="34" charset="0"/>
                  <a:cs typeface="Calibri"/>
                </a:rPr>
                <a:t>Desempeño</a:t>
              </a:r>
              <a:r>
                <a:rPr lang="es-CL" sz="1300" dirty="0">
                  <a:solidFill>
                    <a:srgbClr val="FFFFFF"/>
                  </a:solidFill>
                  <a:latin typeface="Arial" panose="020B0604020202020204" pitchFamily="34" charset="0"/>
                  <a:ea typeface="Calibri" panose="020F0502020204030204" pitchFamily="34" charset="0"/>
                  <a:cs typeface="Arial" panose="020B0604020202020204" pitchFamily="34" charset="0"/>
                </a:rPr>
                <a:t>.</a:t>
              </a:r>
            </a:p>
          </p:txBody>
        </p:sp>
      </p:grpSp>
      <p:sp>
        <p:nvSpPr>
          <p:cNvPr id="6"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a:solidFill>
                  <a:srgbClr val="333333"/>
                </a:solidFill>
                <a:latin typeface="+mn-lt"/>
                <a:ea typeface="+mn-ea"/>
                <a:cs typeface="+mn-cs"/>
              </a:rPr>
              <a:t>Plataforma de Servicios: </a:t>
            </a:r>
          </a:p>
          <a:p>
            <a:pPr>
              <a:spcBef>
                <a:spcPts val="0"/>
              </a:spcBef>
            </a:pPr>
            <a:r>
              <a:rPr lang="es-CL" sz="2800" dirty="0">
                <a:solidFill>
                  <a:srgbClr val="333333"/>
                </a:solidFill>
                <a:latin typeface="+mn-lt"/>
                <a:ea typeface="+mn-ea"/>
                <a:cs typeface="+mn-cs"/>
              </a:rPr>
              <a:t>Programas Transversales </a:t>
            </a:r>
          </a:p>
        </p:txBody>
      </p:sp>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747017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3"/>
          <p:cNvSpPr txBox="1">
            <a:spLocks/>
          </p:cNvSpPr>
          <p:nvPr/>
        </p:nvSpPr>
        <p:spPr>
          <a:xfrm>
            <a:off x="486507" y="1963756"/>
            <a:ext cx="2902945" cy="1098933"/>
          </a:xfrm>
          <a:prstGeom prst="homePlate">
            <a:avLst/>
          </a:prstGeom>
          <a:solidFill>
            <a:srgbClr val="0070C0"/>
          </a:solidFill>
          <a:ln w="28575"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defTabSz="457200" eaLnBrk="0" fontAlgn="base" hangingPunct="0">
              <a:spcBef>
                <a:spcPct val="0"/>
              </a:spcBef>
              <a:spcAft>
                <a:spcPct val="0"/>
              </a:spcAft>
              <a:buFont typeface="Arial" panose="020B0604020202020204" pitchFamily="34" charset="0"/>
              <a:buNone/>
            </a:pPr>
            <a:r>
              <a:rPr lang="es-CL" sz="1300">
                <a:solidFill>
                  <a:srgbClr val="FFFFFF"/>
                </a:solidFill>
                <a:latin typeface="Calibri"/>
                <a:ea typeface="Calibri" panose="020F0502020204030204" pitchFamily="34" charset="0"/>
                <a:cs typeface="Calibri"/>
              </a:rPr>
              <a:t>4. Orientación y Actualización Continua. </a:t>
            </a:r>
            <a:endParaRPr lang="es-CL" sz="1300" dirty="0">
              <a:solidFill>
                <a:srgbClr val="FFFFFF"/>
              </a:solidFill>
              <a:latin typeface="Calibri"/>
              <a:ea typeface="Calibri" panose="020F0502020204030204" pitchFamily="34" charset="0"/>
              <a:cs typeface="Calibri"/>
            </a:endParaRPr>
          </a:p>
        </p:txBody>
      </p:sp>
      <p:sp>
        <p:nvSpPr>
          <p:cNvPr id="3" name="Pentágono 2"/>
          <p:cNvSpPr/>
          <p:nvPr/>
        </p:nvSpPr>
        <p:spPr>
          <a:xfrm>
            <a:off x="480789" y="3748787"/>
            <a:ext cx="2908663" cy="1078251"/>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a:solidFill>
                  <a:srgbClr val="FFFFFF"/>
                </a:solidFill>
                <a:latin typeface="Calibri"/>
                <a:ea typeface="Calibri" panose="020F0502020204030204" pitchFamily="34" charset="0"/>
                <a:cs typeface="Calibri"/>
              </a:rPr>
              <a:t>5. Sistema de Información en Línea. </a:t>
            </a:r>
          </a:p>
        </p:txBody>
      </p:sp>
      <p:sp>
        <p:nvSpPr>
          <p:cNvPr id="4" name="Rectángulo 3"/>
          <p:cNvSpPr/>
          <p:nvPr/>
        </p:nvSpPr>
        <p:spPr>
          <a:xfrm>
            <a:off x="3554586" y="2055863"/>
            <a:ext cx="5370577" cy="1092614"/>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defTabSz="457200" eaLnBrk="0" fontAlgn="base" hangingPunct="0">
              <a:spcBef>
                <a:spcPct val="0"/>
              </a:spcBef>
              <a:spcAft>
                <a:spcPct val="0"/>
              </a:spcAft>
            </a:pPr>
            <a:r>
              <a:rPr lang="es-CL" sz="1200" dirty="0">
                <a:solidFill>
                  <a:srgbClr val="1F497D">
                    <a:lumMod val="50000"/>
                  </a:srgbClr>
                </a:solidFill>
                <a:latin typeface="Calibri"/>
                <a:cs typeface="Calibri"/>
              </a:rPr>
              <a:t>Destinada a mejorar las capacidades de los consultores, mediante:</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Sistema soporte expertos.</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Talleres/Cursos en Temas Transversales.</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Talleres/Cursos en temas específicos.</a:t>
            </a:r>
          </a:p>
          <a:p>
            <a:pPr marL="285750" indent="-2857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Talleres de Intercambio de Experiencias.</a:t>
            </a:r>
          </a:p>
        </p:txBody>
      </p:sp>
      <p:sp>
        <p:nvSpPr>
          <p:cNvPr id="5" name="Rectángulo 4"/>
          <p:cNvSpPr/>
          <p:nvPr/>
        </p:nvSpPr>
        <p:spPr>
          <a:xfrm>
            <a:off x="3581041" y="3713256"/>
            <a:ext cx="5370578" cy="1149317"/>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defTabSz="457200" eaLnBrk="0" fontAlgn="base" hangingPunct="0">
              <a:spcBef>
                <a:spcPct val="0"/>
              </a:spcBef>
              <a:spcAft>
                <a:spcPct val="0"/>
              </a:spcAft>
            </a:pPr>
            <a:r>
              <a:rPr lang="es-CL" sz="1200" dirty="0">
                <a:solidFill>
                  <a:srgbClr val="1F497D">
                    <a:lumMod val="50000"/>
                  </a:srgbClr>
                </a:solidFill>
                <a:latin typeface="Calibri"/>
                <a:cs typeface="Calibri"/>
              </a:rPr>
              <a:t>Canal de información e intercambio de acceso rápido para los Consultores:</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     Intercambio de información.</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     Cursos</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     Talleres</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     Estudios de interés</a:t>
            </a:r>
          </a:p>
          <a:p>
            <a:pPr marL="171450" indent="-171450" algn="just" defTabSz="457200" eaLnBrk="0" fontAlgn="base" hangingPunct="0">
              <a:spcBef>
                <a:spcPct val="0"/>
              </a:spcBef>
              <a:spcAft>
                <a:spcPct val="0"/>
              </a:spcAft>
              <a:buFont typeface="Arial"/>
              <a:buChar char="•"/>
            </a:pPr>
            <a:r>
              <a:rPr lang="es-CL" sz="1200" dirty="0">
                <a:solidFill>
                  <a:srgbClr val="1F497D">
                    <a:lumMod val="50000"/>
                  </a:srgbClr>
                </a:solidFill>
                <a:latin typeface="Calibri"/>
                <a:cs typeface="Calibri"/>
              </a:rPr>
              <a:t>     Materiales de Apoyo (Manuales, cursos para productores)</a:t>
            </a:r>
          </a:p>
        </p:txBody>
      </p:sp>
      <p:sp>
        <p:nvSpPr>
          <p:cNvPr id="6"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a:solidFill>
                  <a:srgbClr val="333333"/>
                </a:solidFill>
                <a:latin typeface="+mn-lt"/>
                <a:ea typeface="+mn-ea"/>
                <a:cs typeface="+mn-cs"/>
              </a:rPr>
              <a:t>Plataforma de Servicios: </a:t>
            </a:r>
          </a:p>
          <a:p>
            <a:pPr>
              <a:spcBef>
                <a:spcPts val="0"/>
              </a:spcBef>
            </a:pPr>
            <a:r>
              <a:rPr lang="es-CL" sz="2800" dirty="0">
                <a:solidFill>
                  <a:srgbClr val="333333"/>
                </a:solidFill>
                <a:latin typeface="+mn-lt"/>
                <a:ea typeface="+mn-ea"/>
                <a:cs typeface="+mn-cs"/>
              </a:rPr>
              <a:t>Programas Transversales </a:t>
            </a:r>
          </a:p>
        </p:txBody>
      </p:sp>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9"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0"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81499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323528" y="6563902"/>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2022. </a:t>
            </a:r>
            <a:r>
              <a:rPr lang="es-ES" dirty="0">
                <a:solidFill>
                  <a:srgbClr val="4D4D4D"/>
                </a:solidFill>
              </a:rPr>
              <a:t>	*</a:t>
            </a:r>
            <a:r>
              <a:rPr lang="es-CL" dirty="0"/>
              <a:t> </a:t>
            </a:r>
            <a:r>
              <a:rPr lang="es-CL" u="sng" dirty="0">
                <a:hlinkClick r:id="rId2"/>
              </a:rPr>
              <a:t>https://sistemas.indap.cl</a:t>
            </a:r>
            <a:endParaRPr lang="es-CL" dirty="0">
              <a:solidFill>
                <a:srgbClr val="4D4D4D"/>
              </a:solidFill>
            </a:endParaRPr>
          </a:p>
        </p:txBody>
      </p:sp>
      <p:sp>
        <p:nvSpPr>
          <p:cNvPr id="3" name="Título 1"/>
          <p:cNvSpPr txBox="1">
            <a:spLocks/>
          </p:cNvSpPr>
          <p:nvPr/>
        </p:nvSpPr>
        <p:spPr>
          <a:xfrm>
            <a:off x="685084" y="1916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dirty="0">
                <a:solidFill>
                  <a:srgbClr val="333333"/>
                </a:solidFill>
                <a:latin typeface="+mn-lt"/>
                <a:ea typeface="+mn-ea"/>
                <a:cs typeface="+mn-cs"/>
              </a:rPr>
              <a:t>Asesoría técnica e inversión</a:t>
            </a:r>
          </a:p>
        </p:txBody>
      </p:sp>
      <p:graphicFrame>
        <p:nvGraphicFramePr>
          <p:cNvPr id="4" name="Tabla 3"/>
          <p:cNvGraphicFramePr>
            <a:graphicFrameLocks noGrp="1"/>
          </p:cNvGraphicFramePr>
          <p:nvPr>
            <p:extLst>
              <p:ext uri="{D42A27DB-BD31-4B8C-83A1-F6EECF244321}">
                <p14:modId xmlns:p14="http://schemas.microsoft.com/office/powerpoint/2010/main" val="2503907176"/>
              </p:ext>
            </p:extLst>
          </p:nvPr>
        </p:nvGraphicFramePr>
        <p:xfrm>
          <a:off x="457200" y="1334609"/>
          <a:ext cx="8229600" cy="4696968"/>
        </p:xfrm>
        <a:graphic>
          <a:graphicData uri="http://schemas.openxmlformats.org/drawingml/2006/table">
            <a:tbl>
              <a:tblPr firstRow="1" bandRow="1">
                <a:tableStyleId>{5C22544A-7EE6-4342-B048-85BDC9FD1C3A}</a:tableStyleId>
              </a:tblPr>
              <a:tblGrid>
                <a:gridCol w="933237">
                  <a:extLst>
                    <a:ext uri="{9D8B030D-6E8A-4147-A177-3AD203B41FA5}">
                      <a16:colId xmlns:a16="http://schemas.microsoft.com/office/drawing/2014/main" val="20000"/>
                    </a:ext>
                  </a:extLst>
                </a:gridCol>
                <a:gridCol w="2484877">
                  <a:extLst>
                    <a:ext uri="{9D8B030D-6E8A-4147-A177-3AD203B41FA5}">
                      <a16:colId xmlns:a16="http://schemas.microsoft.com/office/drawing/2014/main" val="20001"/>
                    </a:ext>
                  </a:extLst>
                </a:gridCol>
                <a:gridCol w="670560">
                  <a:extLst>
                    <a:ext uri="{9D8B030D-6E8A-4147-A177-3AD203B41FA5}">
                      <a16:colId xmlns:a16="http://schemas.microsoft.com/office/drawing/2014/main" val="20002"/>
                    </a:ext>
                  </a:extLst>
                </a:gridCol>
                <a:gridCol w="592183">
                  <a:extLst>
                    <a:ext uri="{9D8B030D-6E8A-4147-A177-3AD203B41FA5}">
                      <a16:colId xmlns:a16="http://schemas.microsoft.com/office/drawing/2014/main" val="20003"/>
                    </a:ext>
                  </a:extLst>
                </a:gridCol>
                <a:gridCol w="512021">
                  <a:extLst>
                    <a:ext uri="{9D8B030D-6E8A-4147-A177-3AD203B41FA5}">
                      <a16:colId xmlns:a16="http://schemas.microsoft.com/office/drawing/2014/main" val="20004"/>
                    </a:ext>
                  </a:extLst>
                </a:gridCol>
                <a:gridCol w="658368">
                  <a:extLst>
                    <a:ext uri="{9D8B030D-6E8A-4147-A177-3AD203B41FA5}">
                      <a16:colId xmlns:a16="http://schemas.microsoft.com/office/drawing/2014/main" val="20005"/>
                    </a:ext>
                  </a:extLst>
                </a:gridCol>
                <a:gridCol w="1024171">
                  <a:extLst>
                    <a:ext uri="{9D8B030D-6E8A-4147-A177-3AD203B41FA5}">
                      <a16:colId xmlns:a16="http://schemas.microsoft.com/office/drawing/2014/main" val="20006"/>
                    </a:ext>
                  </a:extLst>
                </a:gridCol>
                <a:gridCol w="1354183">
                  <a:extLst>
                    <a:ext uri="{9D8B030D-6E8A-4147-A177-3AD203B41FA5}">
                      <a16:colId xmlns:a16="http://schemas.microsoft.com/office/drawing/2014/main" val="20007"/>
                    </a:ext>
                  </a:extLst>
                </a:gridCol>
              </a:tblGrid>
              <a:tr h="0">
                <a:tc>
                  <a:txBody>
                    <a:bodyPr/>
                    <a:lstStyle/>
                    <a:p>
                      <a:pPr>
                        <a:lnSpc>
                          <a:spcPct val="107000"/>
                        </a:lnSpc>
                        <a:spcAft>
                          <a:spcPts val="0"/>
                        </a:spcAft>
                      </a:pPr>
                      <a:r>
                        <a:rPr lang="es-ES_tradnl" sz="1200" kern="1200" dirty="0">
                          <a:solidFill>
                            <a:schemeClr val="tx1"/>
                          </a:solidFill>
                          <a:effectLst/>
                        </a:rPr>
                        <a:t>Programa</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_tradnl" sz="1200" kern="1200">
                          <a:solidFill>
                            <a:schemeClr val="tx1"/>
                          </a:solidFill>
                          <a:effectLst/>
                        </a:rPr>
                        <a:t>Objetivo</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solidFill>
                            <a:schemeClr val="tx1"/>
                          </a:solidFill>
                          <a:effectLst/>
                        </a:rPr>
                        <a:t>Fem.</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solidFill>
                            <a:schemeClr val="tx1"/>
                          </a:solidFill>
                          <a:effectLst/>
                        </a:rPr>
                        <a:t>Masc.</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solidFill>
                            <a:schemeClr val="tx1"/>
                          </a:solidFill>
                          <a:effectLst/>
                        </a:rPr>
                        <a:t>Pers. Jurid.</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solidFill>
                            <a:schemeClr val="tx1"/>
                          </a:solidFill>
                          <a:effectLst/>
                        </a:rPr>
                        <a:t>Total</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solidFill>
                            <a:schemeClr val="tx1"/>
                          </a:solidFill>
                          <a:effectLst/>
                        </a:rPr>
                        <a:t>Presupuesto ejecutado </a:t>
                      </a:r>
                      <a:endParaRPr lang="es-CL" sz="1200" dirty="0">
                        <a:solidFill>
                          <a:schemeClr val="tx1"/>
                        </a:solidFill>
                        <a:effectLst/>
                      </a:endParaRPr>
                    </a:p>
                    <a:p>
                      <a:pPr algn="ctr">
                        <a:lnSpc>
                          <a:spcPct val="107000"/>
                        </a:lnSpc>
                        <a:spcAft>
                          <a:spcPts val="0"/>
                        </a:spcAft>
                      </a:pPr>
                      <a:r>
                        <a:rPr lang="es-ES_tradnl" sz="1200" kern="1200" dirty="0">
                          <a:solidFill>
                            <a:schemeClr val="tx1"/>
                          </a:solidFill>
                          <a:effectLst/>
                        </a:rPr>
                        <a:t>(M$ y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solidFill>
                            <a:schemeClr val="tx1"/>
                          </a:solidFill>
                          <a:effectLst/>
                        </a:rPr>
                        <a:t>Composición por Género</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ES_tradnl"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PRODESAL</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Apoyar a pequeños/as productores agrícolas, campesinos/as y sus familias para que desarrollen actividades </a:t>
                      </a:r>
                      <a:r>
                        <a:rPr lang="es-ES_tradnl" sz="1200" b="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silvoagropecuarias</a:t>
                      </a:r>
                      <a:r>
                        <a:rPr lang="es-ES_tradn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 actividades conexas, para fortalecer sus sistemas productivos, mejorando sus ingresos y calidad de vida.</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34.547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34.597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69.151</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40.257.892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(99,76%)</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nSpc>
                          <a:spcPct val="107000"/>
                        </a:lnSpc>
                        <a:spcAft>
                          <a:spcPts val="0"/>
                        </a:spcAft>
                      </a:pPr>
                      <a:r>
                        <a:rPr lang="es-ES_tradnl"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PDTI</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Apoyar a pequeños/as productores agrícolas pertenecientes a pueblos originarios, para el fortalecimiento de sus actividades </a:t>
                      </a:r>
                      <a:r>
                        <a:rPr lang="es-ES_tradnl" sz="12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silvoagropecuarias</a:t>
                      </a: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actividades conexas, respetando su cosmovisión, procurando aumentar sus ingresos y calidad de vida.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26.480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22.406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48.886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35.916.797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(99,30%)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nSpc>
                          <a:spcPct val="107000"/>
                        </a:lnSpc>
                        <a:spcAft>
                          <a:spcPts val="0"/>
                        </a:spcAft>
                      </a:pPr>
                      <a:r>
                        <a:rPr lang="es-ES_tradnl"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PADIS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Apoyar a los usuarias y usuarios de la región de Coquimbo, a fortalecer sus actividades </a:t>
                      </a:r>
                      <a:r>
                        <a:rPr lang="es-ES_tradnl" sz="12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silvoagropecuarias</a:t>
                      </a: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actividades conexas, mediante la entrega de asesoría técnica e incentivos no reembolsables (fondos de inversión)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1.040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1.281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2.321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2.720.474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(98,70%)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8" name="Gráfico 7"/>
          <p:cNvGraphicFramePr/>
          <p:nvPr>
            <p:extLst>
              <p:ext uri="{D42A27DB-BD31-4B8C-83A1-F6EECF244321}">
                <p14:modId xmlns:p14="http://schemas.microsoft.com/office/powerpoint/2010/main" val="4131498576"/>
              </p:ext>
            </p:extLst>
          </p:nvPr>
        </p:nvGraphicFramePr>
        <p:xfrm>
          <a:off x="7524328" y="2348880"/>
          <a:ext cx="913765" cy="58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1938538903"/>
              </p:ext>
            </p:extLst>
          </p:nvPr>
        </p:nvGraphicFramePr>
        <p:xfrm>
          <a:off x="7524328" y="3656203"/>
          <a:ext cx="913765" cy="586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extLst>
              <p:ext uri="{D42A27DB-BD31-4B8C-83A1-F6EECF244321}">
                <p14:modId xmlns:p14="http://schemas.microsoft.com/office/powerpoint/2010/main" val="2886757236"/>
              </p:ext>
            </p:extLst>
          </p:nvPr>
        </p:nvGraphicFramePr>
        <p:xfrm>
          <a:off x="7549989" y="4963526"/>
          <a:ext cx="913765" cy="586105"/>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upo 10"/>
          <p:cNvGrpSpPr/>
          <p:nvPr/>
        </p:nvGrpSpPr>
        <p:grpSpPr>
          <a:xfrm>
            <a:off x="109303" y="188640"/>
            <a:ext cx="8926945" cy="6383790"/>
            <a:chOff x="109303" y="776216"/>
            <a:chExt cx="8926945" cy="5087725"/>
          </a:xfrm>
        </p:grpSpPr>
        <p:pic>
          <p:nvPicPr>
            <p:cNvPr id="12" name="Imagen" descr="Imagen"/>
            <p:cNvPicPr>
              <a:picLocks noChangeAspect="1"/>
            </p:cNvPicPr>
            <p:nvPr/>
          </p:nvPicPr>
          <p:blipFill>
            <a:blip r:embed="rId6"/>
            <a:stretch>
              <a:fillRect/>
            </a:stretch>
          </p:blipFill>
          <p:spPr>
            <a:xfrm>
              <a:off x="585124" y="776216"/>
              <a:ext cx="1323909" cy="166589"/>
            </a:xfrm>
            <a:prstGeom prst="rect">
              <a:avLst/>
            </a:prstGeom>
            <a:ln w="12700">
              <a:miter lim="400000"/>
            </a:ln>
          </p:spPr>
        </p:pic>
        <p:pic>
          <p:nvPicPr>
            <p:cNvPr id="13" name="Imagen" descr="Imagen"/>
            <p:cNvPicPr>
              <a:picLocks noChangeAspect="1"/>
            </p:cNvPicPr>
            <p:nvPr/>
          </p:nvPicPr>
          <p:blipFill>
            <a:blip r:embed="rId7"/>
            <a:stretch>
              <a:fillRect/>
            </a:stretch>
          </p:blipFill>
          <p:spPr>
            <a:xfrm>
              <a:off x="109303" y="937019"/>
              <a:ext cx="8926945" cy="4926922"/>
            </a:xfrm>
            <a:prstGeom prst="rect">
              <a:avLst/>
            </a:prstGeom>
            <a:ln w="12700">
              <a:miter lim="400000"/>
            </a:ln>
          </p:spPr>
        </p:pic>
        <p:pic>
          <p:nvPicPr>
            <p:cNvPr id="14" name="Imagen" descr="Imagen"/>
            <p:cNvPicPr>
              <a:picLocks noChangeAspect="1"/>
            </p:cNvPicPr>
            <p:nvPr/>
          </p:nvPicPr>
          <p:blipFill>
            <a:blip r:embed="rId8"/>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23872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1"/>
          <p:cNvSpPr txBox="1">
            <a:spLocks/>
          </p:cNvSpPr>
          <p:nvPr/>
        </p:nvSpPr>
        <p:spPr>
          <a:xfrm>
            <a:off x="685084" y="1916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dirty="0">
                <a:solidFill>
                  <a:srgbClr val="333333"/>
                </a:solidFill>
                <a:latin typeface="+mn-lt"/>
              </a:rPr>
              <a:t>Asesoría técnica e inversión</a:t>
            </a:r>
          </a:p>
        </p:txBody>
      </p:sp>
      <p:graphicFrame>
        <p:nvGraphicFramePr>
          <p:cNvPr id="4" name="Tabla 3"/>
          <p:cNvGraphicFramePr>
            <a:graphicFrameLocks noGrp="1"/>
          </p:cNvGraphicFramePr>
          <p:nvPr>
            <p:extLst>
              <p:ext uri="{D42A27DB-BD31-4B8C-83A1-F6EECF244321}">
                <p14:modId xmlns:p14="http://schemas.microsoft.com/office/powerpoint/2010/main" val="3794535099"/>
              </p:ext>
            </p:extLst>
          </p:nvPr>
        </p:nvGraphicFramePr>
        <p:xfrm>
          <a:off x="457200" y="1347541"/>
          <a:ext cx="8229600" cy="4305554"/>
        </p:xfrm>
        <a:graphic>
          <a:graphicData uri="http://schemas.openxmlformats.org/drawingml/2006/table">
            <a:tbl>
              <a:tblPr firstRow="1" bandRow="1">
                <a:tableStyleId>{5C22544A-7EE6-4342-B048-85BDC9FD1C3A}</a:tableStyleId>
              </a:tblPr>
              <a:tblGrid>
                <a:gridCol w="933237">
                  <a:extLst>
                    <a:ext uri="{9D8B030D-6E8A-4147-A177-3AD203B41FA5}">
                      <a16:colId xmlns:a16="http://schemas.microsoft.com/office/drawing/2014/main" val="20000"/>
                    </a:ext>
                  </a:extLst>
                </a:gridCol>
                <a:gridCol w="2493586">
                  <a:extLst>
                    <a:ext uri="{9D8B030D-6E8A-4147-A177-3AD203B41FA5}">
                      <a16:colId xmlns:a16="http://schemas.microsoft.com/office/drawing/2014/main" val="20001"/>
                    </a:ext>
                  </a:extLst>
                </a:gridCol>
                <a:gridCol w="583474">
                  <a:extLst>
                    <a:ext uri="{9D8B030D-6E8A-4147-A177-3AD203B41FA5}">
                      <a16:colId xmlns:a16="http://schemas.microsoft.com/office/drawing/2014/main" val="20002"/>
                    </a:ext>
                  </a:extLst>
                </a:gridCol>
                <a:gridCol w="583474">
                  <a:extLst>
                    <a:ext uri="{9D8B030D-6E8A-4147-A177-3AD203B41FA5}">
                      <a16:colId xmlns:a16="http://schemas.microsoft.com/office/drawing/2014/main" val="20003"/>
                    </a:ext>
                  </a:extLst>
                </a:gridCol>
                <a:gridCol w="599107">
                  <a:extLst>
                    <a:ext uri="{9D8B030D-6E8A-4147-A177-3AD203B41FA5}">
                      <a16:colId xmlns:a16="http://schemas.microsoft.com/office/drawing/2014/main" val="20004"/>
                    </a:ext>
                  </a:extLst>
                </a:gridCol>
                <a:gridCol w="658368">
                  <a:extLst>
                    <a:ext uri="{9D8B030D-6E8A-4147-A177-3AD203B41FA5}">
                      <a16:colId xmlns:a16="http://schemas.microsoft.com/office/drawing/2014/main" val="20005"/>
                    </a:ext>
                  </a:extLst>
                </a:gridCol>
                <a:gridCol w="1015463">
                  <a:extLst>
                    <a:ext uri="{9D8B030D-6E8A-4147-A177-3AD203B41FA5}">
                      <a16:colId xmlns:a16="http://schemas.microsoft.com/office/drawing/2014/main" val="20006"/>
                    </a:ext>
                  </a:extLst>
                </a:gridCol>
                <a:gridCol w="1362891">
                  <a:extLst>
                    <a:ext uri="{9D8B030D-6E8A-4147-A177-3AD203B41FA5}">
                      <a16:colId xmlns:a16="http://schemas.microsoft.com/office/drawing/2014/main" val="20007"/>
                    </a:ext>
                  </a:extLst>
                </a:gridCol>
              </a:tblGrid>
              <a:tr h="0">
                <a:tc>
                  <a:txBody>
                    <a:bodyPr/>
                    <a:lstStyle/>
                    <a:p>
                      <a:pPr>
                        <a:lnSpc>
                          <a:spcPct val="107000"/>
                        </a:lnSpc>
                        <a:spcAft>
                          <a:spcPts val="0"/>
                        </a:spcAft>
                      </a:pPr>
                      <a:r>
                        <a:rPr lang="es-ES_tradnl" sz="1200" kern="1200" dirty="0">
                          <a:solidFill>
                            <a:schemeClr val="tx1"/>
                          </a:solidFill>
                          <a:effectLst/>
                        </a:rPr>
                        <a:t>Programa</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_tradnl" sz="1200" kern="1200">
                          <a:solidFill>
                            <a:schemeClr val="tx1"/>
                          </a:solidFill>
                          <a:effectLst/>
                        </a:rPr>
                        <a:t>Objetivo</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solidFill>
                            <a:schemeClr val="tx1"/>
                          </a:solidFill>
                          <a:effectLst/>
                        </a:rPr>
                        <a:t>Fem.</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solidFill>
                            <a:schemeClr val="tx1"/>
                          </a:solidFill>
                          <a:effectLst/>
                        </a:rPr>
                        <a:t>Masc.</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err="1">
                          <a:solidFill>
                            <a:schemeClr val="tx1"/>
                          </a:solidFill>
                          <a:effectLst/>
                        </a:rPr>
                        <a:t>Pers</a:t>
                      </a:r>
                      <a:r>
                        <a:rPr lang="es-ES_tradnl" sz="1200" kern="1200" dirty="0">
                          <a:solidFill>
                            <a:schemeClr val="tx1"/>
                          </a:solidFill>
                          <a:effectLst/>
                        </a:rPr>
                        <a:t>. </a:t>
                      </a:r>
                      <a:r>
                        <a:rPr lang="es-ES_tradnl" sz="1200" kern="1200" dirty="0" err="1">
                          <a:solidFill>
                            <a:schemeClr val="tx1"/>
                          </a:solidFill>
                          <a:effectLst/>
                        </a:rPr>
                        <a:t>Jurid</a:t>
                      </a:r>
                      <a:r>
                        <a:rPr lang="es-ES_tradnl" sz="1200" kern="1200" dirty="0">
                          <a:solidFill>
                            <a:schemeClr val="tx1"/>
                          </a:solidFill>
                          <a:effectLst/>
                        </a:rPr>
                        <a:t>.</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solidFill>
                            <a:schemeClr val="tx1"/>
                          </a:solidFill>
                          <a:effectLst/>
                        </a:rPr>
                        <a:t>Total</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solidFill>
                            <a:schemeClr val="tx1"/>
                          </a:solidFill>
                          <a:effectLst/>
                        </a:rPr>
                        <a:t>Presupuesto ejecutado </a:t>
                      </a:r>
                      <a:endParaRPr lang="es-CL" sz="1200" dirty="0">
                        <a:solidFill>
                          <a:schemeClr val="tx1"/>
                        </a:solidFill>
                        <a:effectLst/>
                      </a:endParaRPr>
                    </a:p>
                    <a:p>
                      <a:pPr algn="ctr">
                        <a:lnSpc>
                          <a:spcPct val="107000"/>
                        </a:lnSpc>
                        <a:spcAft>
                          <a:spcPts val="0"/>
                        </a:spcAft>
                      </a:pPr>
                      <a:r>
                        <a:rPr lang="es-ES_tradnl" sz="1200" kern="1200" dirty="0">
                          <a:solidFill>
                            <a:schemeClr val="tx1"/>
                          </a:solidFill>
                          <a:effectLst/>
                        </a:rPr>
                        <a:t>(M$ y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solidFill>
                            <a:schemeClr val="tx1"/>
                          </a:solidFill>
                          <a:effectLst/>
                        </a:rPr>
                        <a:t>Composición por Género</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ES_tradnl"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Programa Mujeres Rurales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Visibilizar, incorporar a los diferentes mercados y empoderar a las mujeres rurales, mediante una estrategia de intervención que dura 3 años, entregando un apoyo integral en ámbitos sociales, organizacionales, gestión del emprendimiento y productiva.</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3.224</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3.224</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3.270.190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(99,97%)</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nSpc>
                          <a:spcPct val="107000"/>
                        </a:lnSpc>
                        <a:spcAft>
                          <a:spcPts val="0"/>
                        </a:spcAft>
                      </a:pPr>
                      <a:r>
                        <a:rPr lang="es-ES_tradnl"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SAT</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Aumentar el margen bruto de los negocios silvoagropecuarios / conexos que más aportan al ingreso del hogar de los productores articulados al mercado.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3.481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10.679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14.166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19.794.128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(98,55%)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nSpc>
                          <a:spcPct val="107000"/>
                        </a:lnSpc>
                        <a:spcAft>
                          <a:spcPts val="0"/>
                        </a:spcAft>
                      </a:pPr>
                      <a:r>
                        <a:rPr lang="es-ES_tradnl"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Alianzas Productivas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Mejorar el acceso a los mercados mediante el encadenamiento productivo, con grandes poderes compradores, permitiendo la diversificación de los productos de la AFC.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1.029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2.027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3.056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3.475.312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(97,43%)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8" name="Gráfico 7"/>
          <p:cNvGraphicFramePr/>
          <p:nvPr>
            <p:extLst>
              <p:ext uri="{D42A27DB-BD31-4B8C-83A1-F6EECF244321}">
                <p14:modId xmlns:p14="http://schemas.microsoft.com/office/powerpoint/2010/main" val="1856332437"/>
              </p:ext>
            </p:extLst>
          </p:nvPr>
        </p:nvGraphicFramePr>
        <p:xfrm>
          <a:off x="7452320" y="2348880"/>
          <a:ext cx="913765" cy="586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1112300771"/>
              </p:ext>
            </p:extLst>
          </p:nvPr>
        </p:nvGraphicFramePr>
        <p:xfrm>
          <a:off x="7452319" y="3694980"/>
          <a:ext cx="913765" cy="58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2863558266"/>
              </p:ext>
            </p:extLst>
          </p:nvPr>
        </p:nvGraphicFramePr>
        <p:xfrm>
          <a:off x="7452319" y="4748027"/>
          <a:ext cx="913765" cy="586105"/>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323528" y="6563902"/>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2022. </a:t>
            </a:r>
            <a:r>
              <a:rPr lang="es-ES" dirty="0">
                <a:solidFill>
                  <a:srgbClr val="4D4D4D"/>
                </a:solidFill>
              </a:rPr>
              <a:t>	*</a:t>
            </a:r>
            <a:r>
              <a:rPr lang="es-CL" dirty="0"/>
              <a:t> </a:t>
            </a:r>
            <a:r>
              <a:rPr lang="es-CL" u="sng" dirty="0">
                <a:hlinkClick r:id="rId5"/>
              </a:rPr>
              <a:t>https://sistemas.indap.cl</a:t>
            </a:r>
            <a:endParaRPr lang="es-CL" dirty="0">
              <a:solidFill>
                <a:srgbClr val="4D4D4D"/>
              </a:solidFill>
            </a:endParaRPr>
          </a:p>
        </p:txBody>
      </p:sp>
      <p:grpSp>
        <p:nvGrpSpPr>
          <p:cNvPr id="12" name="Grupo 11"/>
          <p:cNvGrpSpPr/>
          <p:nvPr/>
        </p:nvGrpSpPr>
        <p:grpSpPr>
          <a:xfrm>
            <a:off x="109303" y="188640"/>
            <a:ext cx="8926945" cy="6383790"/>
            <a:chOff x="109303" y="776216"/>
            <a:chExt cx="8926945" cy="5087725"/>
          </a:xfrm>
        </p:grpSpPr>
        <p:pic>
          <p:nvPicPr>
            <p:cNvPr id="13" name="Imagen" descr="Imagen"/>
            <p:cNvPicPr>
              <a:picLocks noChangeAspect="1"/>
            </p:cNvPicPr>
            <p:nvPr/>
          </p:nvPicPr>
          <p:blipFill>
            <a:blip r:embed="rId6"/>
            <a:stretch>
              <a:fillRect/>
            </a:stretch>
          </p:blipFill>
          <p:spPr>
            <a:xfrm>
              <a:off x="585124" y="776216"/>
              <a:ext cx="1323909" cy="166589"/>
            </a:xfrm>
            <a:prstGeom prst="rect">
              <a:avLst/>
            </a:prstGeom>
            <a:ln w="12700">
              <a:miter lim="400000"/>
            </a:ln>
          </p:spPr>
        </p:pic>
        <p:pic>
          <p:nvPicPr>
            <p:cNvPr id="14" name="Imagen" descr="Imagen"/>
            <p:cNvPicPr>
              <a:picLocks noChangeAspect="1"/>
            </p:cNvPicPr>
            <p:nvPr/>
          </p:nvPicPr>
          <p:blipFill>
            <a:blip r:embed="rId7"/>
            <a:stretch>
              <a:fillRect/>
            </a:stretch>
          </p:blipFill>
          <p:spPr>
            <a:xfrm>
              <a:off x="109303" y="937019"/>
              <a:ext cx="8926945" cy="4926922"/>
            </a:xfrm>
            <a:prstGeom prst="rect">
              <a:avLst/>
            </a:prstGeom>
            <a:ln w="12700">
              <a:miter lim="400000"/>
            </a:ln>
          </p:spPr>
        </p:pic>
        <p:pic>
          <p:nvPicPr>
            <p:cNvPr id="15" name="Imagen" descr="Imagen"/>
            <p:cNvPicPr>
              <a:picLocks noChangeAspect="1"/>
            </p:cNvPicPr>
            <p:nvPr/>
          </p:nvPicPr>
          <p:blipFill>
            <a:blip r:embed="rId8"/>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114456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78376" y="107279"/>
            <a:ext cx="8987246" cy="1143000"/>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Inversiones</a:t>
            </a:r>
          </a:p>
        </p:txBody>
      </p:sp>
      <p:sp>
        <p:nvSpPr>
          <p:cNvPr id="3" name="CuadroTexto 2"/>
          <p:cNvSpPr txBox="1"/>
          <p:nvPr/>
        </p:nvSpPr>
        <p:spPr>
          <a:xfrm>
            <a:off x="323528" y="6546413"/>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2022.</a:t>
            </a:r>
          </a:p>
        </p:txBody>
      </p:sp>
      <p:graphicFrame>
        <p:nvGraphicFramePr>
          <p:cNvPr id="4" name="Tabla 3"/>
          <p:cNvGraphicFramePr>
            <a:graphicFrameLocks noGrp="1"/>
          </p:cNvGraphicFramePr>
          <p:nvPr>
            <p:extLst>
              <p:ext uri="{D42A27DB-BD31-4B8C-83A1-F6EECF244321}">
                <p14:modId xmlns:p14="http://schemas.microsoft.com/office/powerpoint/2010/main" val="1229105322"/>
              </p:ext>
            </p:extLst>
          </p:nvPr>
        </p:nvGraphicFramePr>
        <p:xfrm>
          <a:off x="457201" y="1341010"/>
          <a:ext cx="8229599" cy="4892675"/>
        </p:xfrm>
        <a:graphic>
          <a:graphicData uri="http://schemas.openxmlformats.org/drawingml/2006/table">
            <a:tbl>
              <a:tblPr firstRow="1" bandRow="1">
                <a:tableStyleId>{93296810-A885-4BE3-A3E7-6D5BEEA58F35}</a:tableStyleId>
              </a:tblPr>
              <a:tblGrid>
                <a:gridCol w="1155899">
                  <a:extLst>
                    <a:ext uri="{9D8B030D-6E8A-4147-A177-3AD203B41FA5}">
                      <a16:colId xmlns:a16="http://schemas.microsoft.com/office/drawing/2014/main" val="20000"/>
                    </a:ext>
                  </a:extLst>
                </a:gridCol>
                <a:gridCol w="1905164">
                  <a:extLst>
                    <a:ext uri="{9D8B030D-6E8A-4147-A177-3AD203B41FA5}">
                      <a16:colId xmlns:a16="http://schemas.microsoft.com/office/drawing/2014/main" val="20001"/>
                    </a:ext>
                  </a:extLst>
                </a:gridCol>
                <a:gridCol w="783771">
                  <a:extLst>
                    <a:ext uri="{9D8B030D-6E8A-4147-A177-3AD203B41FA5}">
                      <a16:colId xmlns:a16="http://schemas.microsoft.com/office/drawing/2014/main" val="20002"/>
                    </a:ext>
                  </a:extLst>
                </a:gridCol>
                <a:gridCol w="683258">
                  <a:extLst>
                    <a:ext uri="{9D8B030D-6E8A-4147-A177-3AD203B41FA5}">
                      <a16:colId xmlns:a16="http://schemas.microsoft.com/office/drawing/2014/main" val="20003"/>
                    </a:ext>
                  </a:extLst>
                </a:gridCol>
                <a:gridCol w="587828">
                  <a:extLst>
                    <a:ext uri="{9D8B030D-6E8A-4147-A177-3AD203B41FA5}">
                      <a16:colId xmlns:a16="http://schemas.microsoft.com/office/drawing/2014/main" val="20004"/>
                    </a:ext>
                  </a:extLst>
                </a:gridCol>
                <a:gridCol w="587828">
                  <a:extLst>
                    <a:ext uri="{9D8B030D-6E8A-4147-A177-3AD203B41FA5}">
                      <a16:colId xmlns:a16="http://schemas.microsoft.com/office/drawing/2014/main" val="20005"/>
                    </a:ext>
                  </a:extLst>
                </a:gridCol>
                <a:gridCol w="1128126">
                  <a:extLst>
                    <a:ext uri="{9D8B030D-6E8A-4147-A177-3AD203B41FA5}">
                      <a16:colId xmlns:a16="http://schemas.microsoft.com/office/drawing/2014/main" val="20006"/>
                    </a:ext>
                  </a:extLst>
                </a:gridCol>
                <a:gridCol w="1397725">
                  <a:extLst>
                    <a:ext uri="{9D8B030D-6E8A-4147-A177-3AD203B41FA5}">
                      <a16:colId xmlns:a16="http://schemas.microsoft.com/office/drawing/2014/main" val="20007"/>
                    </a:ext>
                  </a:extLst>
                </a:gridCol>
              </a:tblGrid>
              <a:tr h="386953">
                <a:tc>
                  <a:txBody>
                    <a:bodyPr/>
                    <a:lstStyle/>
                    <a:p>
                      <a:pPr>
                        <a:lnSpc>
                          <a:spcPct val="107000"/>
                        </a:lnSpc>
                        <a:spcAft>
                          <a:spcPts val="0"/>
                        </a:spcAft>
                      </a:pPr>
                      <a:r>
                        <a:rPr lang="es-ES_tradnl" sz="1200" kern="1200" dirty="0">
                          <a:solidFill>
                            <a:schemeClr val="tx1"/>
                          </a:solidFill>
                          <a:effectLst/>
                        </a:rPr>
                        <a:t>Programa</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nSpc>
                          <a:spcPct val="107000"/>
                        </a:lnSpc>
                        <a:spcAft>
                          <a:spcPts val="0"/>
                        </a:spcAft>
                      </a:pPr>
                      <a:r>
                        <a:rPr lang="es-ES_tradnl" sz="1200" kern="1200">
                          <a:solidFill>
                            <a:schemeClr val="tx1"/>
                          </a:solidFill>
                          <a:effectLst/>
                        </a:rPr>
                        <a:t>Objetivo</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Fem.</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Masc.</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err="1">
                          <a:solidFill>
                            <a:schemeClr val="tx1"/>
                          </a:solidFill>
                          <a:effectLst/>
                        </a:rPr>
                        <a:t>Pers</a:t>
                      </a:r>
                      <a:r>
                        <a:rPr lang="es-ES_tradnl" sz="1200" kern="1200" dirty="0">
                          <a:solidFill>
                            <a:schemeClr val="tx1"/>
                          </a:solidFill>
                          <a:effectLst/>
                        </a:rPr>
                        <a:t>. </a:t>
                      </a:r>
                      <a:r>
                        <a:rPr lang="es-ES_tradnl" sz="1200" kern="1200" dirty="0" err="1">
                          <a:solidFill>
                            <a:schemeClr val="tx1"/>
                          </a:solidFill>
                          <a:effectLst/>
                        </a:rPr>
                        <a:t>Jurid</a:t>
                      </a:r>
                      <a:r>
                        <a:rPr lang="es-ES_tradnl" sz="1200" kern="1200" dirty="0">
                          <a:solidFill>
                            <a:schemeClr val="tx1"/>
                          </a:solidFill>
                          <a:effectLst/>
                        </a:rPr>
                        <a:t>.</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Total</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Presupuesto ejecutado </a:t>
                      </a:r>
                      <a:endParaRPr lang="es-CL" sz="1200" dirty="0">
                        <a:solidFill>
                          <a:schemeClr val="tx1"/>
                        </a:solidFill>
                        <a:effectLst/>
                      </a:endParaRPr>
                    </a:p>
                    <a:p>
                      <a:pPr algn="ctr">
                        <a:lnSpc>
                          <a:spcPct val="107000"/>
                        </a:lnSpc>
                        <a:spcAft>
                          <a:spcPts val="0"/>
                        </a:spcAft>
                      </a:pPr>
                      <a:r>
                        <a:rPr lang="es-ES_tradnl" sz="1200" kern="1200" dirty="0">
                          <a:solidFill>
                            <a:schemeClr val="tx1"/>
                          </a:solidFill>
                          <a:effectLst/>
                        </a:rPr>
                        <a:t>(M$ y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Composición por Género</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extLst>
                  <a:ext uri="{0D108BD9-81ED-4DB2-BD59-A6C34878D82A}">
                    <a16:rowId xmlns:a16="http://schemas.microsoft.com/office/drawing/2014/main" val="10000"/>
                  </a:ext>
                </a:extLst>
              </a:tr>
              <a:tr h="1031875">
                <a:tc>
                  <a:txBody>
                    <a:bodyPr/>
                    <a:lstStyle/>
                    <a:p>
                      <a:pPr>
                        <a:lnSpc>
                          <a:spcPct val="107000"/>
                        </a:lnSpc>
                        <a:spcAft>
                          <a:spcPts val="0"/>
                        </a:spcAft>
                      </a:pPr>
                      <a:r>
                        <a:rPr lang="es-ES_tradnl" sz="1200" b="1" kern="1200" dirty="0">
                          <a:effectLst/>
                        </a:rPr>
                        <a:t>PDI</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just">
                        <a:lnSpc>
                          <a:spcPct val="107000"/>
                        </a:lnSpc>
                        <a:spcAft>
                          <a:spcPts val="0"/>
                        </a:spcAft>
                      </a:pPr>
                      <a:r>
                        <a:rPr lang="es-ES_tradnl" sz="1200" kern="1200">
                          <a:effectLst/>
                        </a:rPr>
                        <a:t>Incentivo económico no reembolsable que ayuda en el cofinanciamiento de inversiones destinadas a mejorar e incorporar tecnologías que capitalizan y modernizan los sistemas productivos de la AFC, contribuyendo al desarrollo y competitividad de sus actividades productivas.</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975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641</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effectLst/>
                        </a:rPr>
                        <a:t>89</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1.705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3.656.384</a:t>
                      </a:r>
                      <a:endParaRPr lang="en-US" sz="1200">
                        <a:effectLst/>
                      </a:endParaRPr>
                    </a:p>
                    <a:p>
                      <a:pPr algn="ctr">
                        <a:lnSpc>
                          <a:spcPct val="107000"/>
                        </a:lnSpc>
                        <a:spcAft>
                          <a:spcPts val="0"/>
                        </a:spcAft>
                      </a:pPr>
                      <a:r>
                        <a:rPr lang="es-CL" sz="1200" kern="1200">
                          <a:effectLst/>
                        </a:rPr>
                        <a:t>(98,37%)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val="10001"/>
                  </a:ext>
                </a:extLst>
              </a:tr>
              <a:tr h="1031875">
                <a:tc>
                  <a:txBody>
                    <a:bodyPr/>
                    <a:lstStyle/>
                    <a:p>
                      <a:pPr>
                        <a:lnSpc>
                          <a:spcPct val="107000"/>
                        </a:lnSpc>
                        <a:spcAft>
                          <a:spcPts val="0"/>
                        </a:spcAft>
                      </a:pPr>
                      <a:r>
                        <a:rPr lang="es-ES_tradnl" sz="1200" b="1" kern="1200" dirty="0">
                          <a:solidFill>
                            <a:schemeClr val="dk1"/>
                          </a:solidFill>
                          <a:effectLst/>
                          <a:latin typeface="+mn-lt"/>
                          <a:ea typeface="+mn-ea"/>
                          <a:cs typeface="+mn-cs"/>
                        </a:rPr>
                        <a:t>Praderas Suplementarias y Recursos Forrajeros </a:t>
                      </a:r>
                      <a:endParaRPr lang="es-CL" sz="1200" b="1" kern="1200" dirty="0">
                        <a:solidFill>
                          <a:schemeClr val="dk1"/>
                        </a:solidFill>
                        <a:effectLst/>
                        <a:latin typeface="+mn-lt"/>
                        <a:ea typeface="+mn-ea"/>
                        <a:cs typeface="+mn-cs"/>
                      </a:endParaRPr>
                    </a:p>
                  </a:txBody>
                  <a:tcPr marL="67820" marR="67820" marT="0" marB="0"/>
                </a:tc>
                <a:tc>
                  <a:txBody>
                    <a:bodyPr/>
                    <a:lstStyle/>
                    <a:p>
                      <a:pPr algn="just">
                        <a:lnSpc>
                          <a:spcPct val="107000"/>
                        </a:lnSpc>
                        <a:spcAft>
                          <a:spcPts val="0"/>
                        </a:spcAft>
                      </a:pPr>
                      <a:r>
                        <a:rPr lang="es-ES_tradnl" sz="1200" kern="1200">
                          <a:effectLst/>
                        </a:rPr>
                        <a:t>Incentivo económico no reembolsable destinado al  establecimiento de praderas suplementarias y/o recursos forrajeros como herramienta efectiva para disponer de forraje invernal y/o estival en aquellos predios donde la ganadería es el rubro principal de la unidad productiva.</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4.923</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effectLst/>
                        </a:rPr>
                        <a:t>7.392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12.316</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effectLst/>
                        </a:rPr>
                        <a:t>5.046.723</a:t>
                      </a:r>
                      <a:endParaRPr lang="en-US" sz="1200" dirty="0">
                        <a:effectLst/>
                      </a:endParaRPr>
                    </a:p>
                    <a:p>
                      <a:pPr algn="ctr">
                        <a:lnSpc>
                          <a:spcPct val="107000"/>
                        </a:lnSpc>
                        <a:spcAft>
                          <a:spcPts val="0"/>
                        </a:spcAft>
                      </a:pPr>
                      <a:r>
                        <a:rPr lang="es-CL" sz="1200" kern="1200" dirty="0">
                          <a:effectLst/>
                        </a:rPr>
                        <a:t>(99,77%)</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val="10002"/>
                  </a:ext>
                </a:extLst>
              </a:tr>
            </a:tbl>
          </a:graphicData>
        </a:graphic>
      </p:graphicFrame>
      <p:graphicFrame>
        <p:nvGraphicFramePr>
          <p:cNvPr id="7" name="Gráfico 6"/>
          <p:cNvGraphicFramePr/>
          <p:nvPr>
            <p:extLst>
              <p:ext uri="{D42A27DB-BD31-4B8C-83A1-F6EECF244321}">
                <p14:modId xmlns:p14="http://schemas.microsoft.com/office/powerpoint/2010/main" val="3433455471"/>
              </p:ext>
            </p:extLst>
          </p:nvPr>
        </p:nvGraphicFramePr>
        <p:xfrm>
          <a:off x="7524328" y="2765375"/>
          <a:ext cx="848995" cy="632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2814507500"/>
              </p:ext>
            </p:extLst>
          </p:nvPr>
        </p:nvGraphicFramePr>
        <p:xfrm>
          <a:off x="7524327" y="4725144"/>
          <a:ext cx="848995" cy="63246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o 8"/>
          <p:cNvGrpSpPr/>
          <p:nvPr/>
        </p:nvGrpSpPr>
        <p:grpSpPr>
          <a:xfrm>
            <a:off x="109303" y="188640"/>
            <a:ext cx="8926945" cy="6383790"/>
            <a:chOff x="109303" y="776216"/>
            <a:chExt cx="8926945" cy="5087725"/>
          </a:xfrm>
        </p:grpSpPr>
        <p:pic>
          <p:nvPicPr>
            <p:cNvPr id="10"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54988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78376" y="116632"/>
            <a:ext cx="8987246" cy="1143000"/>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Sustentabilidad de los suelos</a:t>
            </a:r>
          </a:p>
        </p:txBody>
      </p:sp>
      <p:sp>
        <p:nvSpPr>
          <p:cNvPr id="3" name="CuadroTexto 2"/>
          <p:cNvSpPr txBox="1"/>
          <p:nvPr/>
        </p:nvSpPr>
        <p:spPr>
          <a:xfrm>
            <a:off x="323528" y="6580783"/>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2022.</a:t>
            </a:r>
          </a:p>
        </p:txBody>
      </p:sp>
      <p:graphicFrame>
        <p:nvGraphicFramePr>
          <p:cNvPr id="4" name="Tabla 3"/>
          <p:cNvGraphicFramePr>
            <a:graphicFrameLocks noGrp="1"/>
          </p:cNvGraphicFramePr>
          <p:nvPr>
            <p:extLst>
              <p:ext uri="{D42A27DB-BD31-4B8C-83A1-F6EECF244321}">
                <p14:modId xmlns:p14="http://schemas.microsoft.com/office/powerpoint/2010/main" val="520627559"/>
              </p:ext>
            </p:extLst>
          </p:nvPr>
        </p:nvGraphicFramePr>
        <p:xfrm>
          <a:off x="457201" y="1341010"/>
          <a:ext cx="8229599" cy="3914140"/>
        </p:xfrm>
        <a:graphic>
          <a:graphicData uri="http://schemas.openxmlformats.org/drawingml/2006/table">
            <a:tbl>
              <a:tblPr firstRow="1" bandRow="1">
                <a:tableStyleId>{93296810-A885-4BE3-A3E7-6D5BEEA58F35}</a:tableStyleId>
              </a:tblPr>
              <a:tblGrid>
                <a:gridCol w="1155899">
                  <a:extLst>
                    <a:ext uri="{9D8B030D-6E8A-4147-A177-3AD203B41FA5}">
                      <a16:colId xmlns:a16="http://schemas.microsoft.com/office/drawing/2014/main" val="20000"/>
                    </a:ext>
                  </a:extLst>
                </a:gridCol>
                <a:gridCol w="1905164">
                  <a:extLst>
                    <a:ext uri="{9D8B030D-6E8A-4147-A177-3AD203B41FA5}">
                      <a16:colId xmlns:a16="http://schemas.microsoft.com/office/drawing/2014/main" val="20001"/>
                    </a:ext>
                  </a:extLst>
                </a:gridCol>
                <a:gridCol w="783771">
                  <a:extLst>
                    <a:ext uri="{9D8B030D-6E8A-4147-A177-3AD203B41FA5}">
                      <a16:colId xmlns:a16="http://schemas.microsoft.com/office/drawing/2014/main" val="20002"/>
                    </a:ext>
                  </a:extLst>
                </a:gridCol>
                <a:gridCol w="683258">
                  <a:extLst>
                    <a:ext uri="{9D8B030D-6E8A-4147-A177-3AD203B41FA5}">
                      <a16:colId xmlns:a16="http://schemas.microsoft.com/office/drawing/2014/main" val="20003"/>
                    </a:ext>
                  </a:extLst>
                </a:gridCol>
                <a:gridCol w="587828">
                  <a:extLst>
                    <a:ext uri="{9D8B030D-6E8A-4147-A177-3AD203B41FA5}">
                      <a16:colId xmlns:a16="http://schemas.microsoft.com/office/drawing/2014/main" val="20004"/>
                    </a:ext>
                  </a:extLst>
                </a:gridCol>
                <a:gridCol w="587828">
                  <a:extLst>
                    <a:ext uri="{9D8B030D-6E8A-4147-A177-3AD203B41FA5}">
                      <a16:colId xmlns:a16="http://schemas.microsoft.com/office/drawing/2014/main" val="20005"/>
                    </a:ext>
                  </a:extLst>
                </a:gridCol>
                <a:gridCol w="1128126">
                  <a:extLst>
                    <a:ext uri="{9D8B030D-6E8A-4147-A177-3AD203B41FA5}">
                      <a16:colId xmlns:a16="http://schemas.microsoft.com/office/drawing/2014/main" val="20006"/>
                    </a:ext>
                  </a:extLst>
                </a:gridCol>
                <a:gridCol w="1397725">
                  <a:extLst>
                    <a:ext uri="{9D8B030D-6E8A-4147-A177-3AD203B41FA5}">
                      <a16:colId xmlns:a16="http://schemas.microsoft.com/office/drawing/2014/main" val="20007"/>
                    </a:ext>
                  </a:extLst>
                </a:gridCol>
              </a:tblGrid>
              <a:tr h="386953">
                <a:tc>
                  <a:txBody>
                    <a:bodyPr/>
                    <a:lstStyle/>
                    <a:p>
                      <a:pPr>
                        <a:lnSpc>
                          <a:spcPct val="107000"/>
                        </a:lnSpc>
                        <a:spcAft>
                          <a:spcPts val="0"/>
                        </a:spcAft>
                      </a:pPr>
                      <a:r>
                        <a:rPr lang="es-ES_tradnl" sz="1200" kern="1200" dirty="0">
                          <a:solidFill>
                            <a:schemeClr val="tx1"/>
                          </a:solidFill>
                          <a:effectLst/>
                        </a:rPr>
                        <a:t>Programa</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nSpc>
                          <a:spcPct val="107000"/>
                        </a:lnSpc>
                        <a:spcAft>
                          <a:spcPts val="0"/>
                        </a:spcAft>
                      </a:pPr>
                      <a:r>
                        <a:rPr lang="es-ES_tradnl" sz="1200" kern="1200">
                          <a:solidFill>
                            <a:schemeClr val="tx1"/>
                          </a:solidFill>
                          <a:effectLst/>
                        </a:rPr>
                        <a:t>Objetivo</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Fem.</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Masc.</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Pers. Jurid.</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Total</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Presupuesto ejecutado </a:t>
                      </a:r>
                      <a:endParaRPr lang="es-CL" sz="1200" dirty="0">
                        <a:solidFill>
                          <a:schemeClr val="tx1"/>
                        </a:solidFill>
                        <a:effectLst/>
                      </a:endParaRPr>
                    </a:p>
                    <a:p>
                      <a:pPr algn="ctr">
                        <a:lnSpc>
                          <a:spcPct val="107000"/>
                        </a:lnSpc>
                        <a:spcAft>
                          <a:spcPts val="0"/>
                        </a:spcAft>
                      </a:pPr>
                      <a:r>
                        <a:rPr lang="es-ES_tradnl" sz="1200" kern="1200" dirty="0">
                          <a:solidFill>
                            <a:schemeClr val="tx1"/>
                          </a:solidFill>
                          <a:effectLst/>
                        </a:rPr>
                        <a:t>(M$ y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Composición por Género</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extLst>
                  <a:ext uri="{0D108BD9-81ED-4DB2-BD59-A6C34878D82A}">
                    <a16:rowId xmlns:a16="http://schemas.microsoft.com/office/drawing/2014/main" val="10000"/>
                  </a:ext>
                </a:extLst>
              </a:tr>
              <a:tr h="1031875">
                <a:tc>
                  <a:txBody>
                    <a:bodyPr/>
                    <a:lstStyle/>
                    <a:p>
                      <a:pPr>
                        <a:lnSpc>
                          <a:spcPct val="107000"/>
                        </a:lnSpc>
                        <a:spcAft>
                          <a:spcPts val="0"/>
                        </a:spcAft>
                      </a:pPr>
                      <a:r>
                        <a:rPr lang="es-ES_tradnl"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Riego</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Mejorar y potenciar el uso eficiente del recurso hídrico, a través de mejoramiento de canales, pozos, riego tecnificado, embalses, cosechadores de aguas lluvia, entre otros. </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2.025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3.018</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43</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5.086</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31.651.372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(98,05%)</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solidFill>
                            <a:schemeClr val="tx1"/>
                          </a:solidFill>
                          <a:effectLst/>
                        </a:rPr>
                        <a:t>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val="10001"/>
                  </a:ext>
                </a:extLst>
              </a:tr>
              <a:tr h="1031875">
                <a:tc>
                  <a:txBody>
                    <a:bodyPr/>
                    <a:lstStyle/>
                    <a:p>
                      <a:pPr>
                        <a:lnSpc>
                          <a:spcPct val="107000"/>
                        </a:lnSpc>
                        <a:spcAft>
                          <a:spcPts val="0"/>
                        </a:spcAft>
                      </a:pPr>
                      <a:r>
                        <a:rPr lang="es-ES_tradnl"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SIRSD-S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Incentivo económico no reembolsable, destinado a cofinanciar actividades y/o labores que contribuyan a la recuperación de los suelos agropecuarios degradados y/o a mantener los suelos recuperados, en los niveles mínimos aceptados técnicamente.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4.387</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8.643</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13.034</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15.405.963</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(99,38%)</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val="1436940465"/>
                  </a:ext>
                </a:extLst>
              </a:tr>
            </a:tbl>
          </a:graphicData>
        </a:graphic>
      </p:graphicFrame>
      <p:graphicFrame>
        <p:nvGraphicFramePr>
          <p:cNvPr id="9" name="Gráfico 8"/>
          <p:cNvGraphicFramePr/>
          <p:nvPr>
            <p:extLst>
              <p:ext uri="{D42A27DB-BD31-4B8C-83A1-F6EECF244321}">
                <p14:modId xmlns:p14="http://schemas.microsoft.com/office/powerpoint/2010/main" val="3372904784"/>
              </p:ext>
            </p:extLst>
          </p:nvPr>
        </p:nvGraphicFramePr>
        <p:xfrm>
          <a:off x="7524328" y="2204864"/>
          <a:ext cx="848995" cy="632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2949099137"/>
              </p:ext>
            </p:extLst>
          </p:nvPr>
        </p:nvGraphicFramePr>
        <p:xfrm>
          <a:off x="7524328" y="3933056"/>
          <a:ext cx="848995" cy="63246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o 6"/>
          <p:cNvGrpSpPr/>
          <p:nvPr/>
        </p:nvGrpSpPr>
        <p:grpSpPr>
          <a:xfrm>
            <a:off x="109303" y="188640"/>
            <a:ext cx="8926945" cy="6383790"/>
            <a:chOff x="109303" y="776216"/>
            <a:chExt cx="8926945" cy="5087725"/>
          </a:xfrm>
        </p:grpSpPr>
        <p:pic>
          <p:nvPicPr>
            <p:cNvPr id="8"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1"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2"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08684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1520" y="6580783"/>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División de Asistencia Financiera, 31 de diciembre del 2022.</a:t>
            </a:r>
          </a:p>
        </p:txBody>
      </p:sp>
      <p:graphicFrame>
        <p:nvGraphicFramePr>
          <p:cNvPr id="7" name="Tabla 6"/>
          <p:cNvGraphicFramePr>
            <a:graphicFrameLocks noGrp="1"/>
          </p:cNvGraphicFramePr>
          <p:nvPr>
            <p:extLst>
              <p:ext uri="{D42A27DB-BD31-4B8C-83A1-F6EECF244321}">
                <p14:modId xmlns:p14="http://schemas.microsoft.com/office/powerpoint/2010/main" val="2876440448"/>
              </p:ext>
            </p:extLst>
          </p:nvPr>
        </p:nvGraphicFramePr>
        <p:xfrm>
          <a:off x="130629" y="1201341"/>
          <a:ext cx="8786948" cy="4664076"/>
        </p:xfrm>
        <a:graphic>
          <a:graphicData uri="http://schemas.openxmlformats.org/drawingml/2006/table">
            <a:tbl>
              <a:tblPr firstRow="1" bandRow="1">
                <a:tableStyleId>{5C22544A-7EE6-4342-B048-85BDC9FD1C3A}</a:tableStyleId>
              </a:tblPr>
              <a:tblGrid>
                <a:gridCol w="1107156">
                  <a:extLst>
                    <a:ext uri="{9D8B030D-6E8A-4147-A177-3AD203B41FA5}">
                      <a16:colId xmlns:a16="http://schemas.microsoft.com/office/drawing/2014/main" val="20000"/>
                    </a:ext>
                  </a:extLst>
                </a:gridCol>
                <a:gridCol w="2867892">
                  <a:extLst>
                    <a:ext uri="{9D8B030D-6E8A-4147-A177-3AD203B41FA5}">
                      <a16:colId xmlns:a16="http://schemas.microsoft.com/office/drawing/2014/main" val="20001"/>
                    </a:ext>
                  </a:extLst>
                </a:gridCol>
                <a:gridCol w="872306">
                  <a:extLst>
                    <a:ext uri="{9D8B030D-6E8A-4147-A177-3AD203B41FA5}">
                      <a16:colId xmlns:a16="http://schemas.microsoft.com/office/drawing/2014/main" val="20002"/>
                    </a:ext>
                  </a:extLst>
                </a:gridCol>
                <a:gridCol w="652873">
                  <a:extLst>
                    <a:ext uri="{9D8B030D-6E8A-4147-A177-3AD203B41FA5}">
                      <a16:colId xmlns:a16="http://schemas.microsoft.com/office/drawing/2014/main" val="20003"/>
                    </a:ext>
                  </a:extLst>
                </a:gridCol>
                <a:gridCol w="554494">
                  <a:extLst>
                    <a:ext uri="{9D8B030D-6E8A-4147-A177-3AD203B41FA5}">
                      <a16:colId xmlns:a16="http://schemas.microsoft.com/office/drawing/2014/main" val="20004"/>
                    </a:ext>
                  </a:extLst>
                </a:gridCol>
                <a:gridCol w="694421">
                  <a:extLst>
                    <a:ext uri="{9D8B030D-6E8A-4147-A177-3AD203B41FA5}">
                      <a16:colId xmlns:a16="http://schemas.microsoft.com/office/drawing/2014/main" val="20005"/>
                    </a:ext>
                  </a:extLst>
                </a:gridCol>
                <a:gridCol w="870858">
                  <a:extLst>
                    <a:ext uri="{9D8B030D-6E8A-4147-A177-3AD203B41FA5}">
                      <a16:colId xmlns:a16="http://schemas.microsoft.com/office/drawing/2014/main" val="20006"/>
                    </a:ext>
                  </a:extLst>
                </a:gridCol>
                <a:gridCol w="1166948">
                  <a:extLst>
                    <a:ext uri="{9D8B030D-6E8A-4147-A177-3AD203B41FA5}">
                      <a16:colId xmlns:a16="http://schemas.microsoft.com/office/drawing/2014/main" val="20007"/>
                    </a:ext>
                  </a:extLst>
                </a:gridCol>
              </a:tblGrid>
              <a:tr h="385428">
                <a:tc>
                  <a:txBody>
                    <a:bodyPr/>
                    <a:lstStyle/>
                    <a:p>
                      <a:pPr>
                        <a:lnSpc>
                          <a:spcPct val="107000"/>
                        </a:lnSpc>
                        <a:spcAft>
                          <a:spcPts val="0"/>
                        </a:spcAft>
                      </a:pPr>
                      <a:r>
                        <a:rPr lang="es-ES_tradnl" sz="1100" kern="1200" dirty="0">
                          <a:solidFill>
                            <a:schemeClr val="tx1"/>
                          </a:solidFill>
                          <a:effectLst/>
                        </a:rPr>
                        <a:t>Programa</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nSpc>
                          <a:spcPct val="107000"/>
                        </a:lnSpc>
                        <a:spcAft>
                          <a:spcPts val="0"/>
                        </a:spcAft>
                      </a:pPr>
                      <a:r>
                        <a:rPr lang="es-ES_tradnl" sz="1100" kern="1200" dirty="0">
                          <a:solidFill>
                            <a:schemeClr val="tx1"/>
                          </a:solidFill>
                          <a:effectLst/>
                        </a:rPr>
                        <a:t>Objetivo</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Fem.*</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Masc.*</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err="1">
                          <a:solidFill>
                            <a:schemeClr val="tx1"/>
                          </a:solidFill>
                          <a:effectLst/>
                        </a:rPr>
                        <a:t>Pers</a:t>
                      </a:r>
                      <a:r>
                        <a:rPr lang="es-ES_tradnl" sz="1100" kern="1200" dirty="0">
                          <a:solidFill>
                            <a:schemeClr val="tx1"/>
                          </a:solidFill>
                          <a:effectLst/>
                        </a:rPr>
                        <a:t>. Jurid.*</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Total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Presupuesto ejecutado </a:t>
                      </a:r>
                      <a:endParaRPr lang="es-CL" sz="1100" dirty="0">
                        <a:solidFill>
                          <a:schemeClr val="tx1"/>
                        </a:solidFill>
                        <a:effectLst/>
                      </a:endParaRPr>
                    </a:p>
                    <a:p>
                      <a:pPr algn="ctr">
                        <a:lnSpc>
                          <a:spcPct val="107000"/>
                        </a:lnSpc>
                        <a:spcAft>
                          <a:spcPts val="0"/>
                        </a:spcAft>
                      </a:pPr>
                      <a:r>
                        <a:rPr lang="es-ES_tradnl" sz="1100" kern="1200" dirty="0">
                          <a:solidFill>
                            <a:schemeClr val="tx1"/>
                          </a:solidFill>
                          <a:effectLst/>
                        </a:rPr>
                        <a:t>(M$ y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Composición por Género</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extLst>
                  <a:ext uri="{0D108BD9-81ED-4DB2-BD59-A6C34878D82A}">
                    <a16:rowId xmlns:a16="http://schemas.microsoft.com/office/drawing/2014/main" val="10000"/>
                  </a:ext>
                </a:extLst>
              </a:tr>
              <a:tr h="1413238">
                <a:tc>
                  <a:txBody>
                    <a:bodyPr/>
                    <a:lstStyle/>
                    <a:p>
                      <a:pPr>
                        <a:lnSpc>
                          <a:spcPct val="107000"/>
                        </a:lnSpc>
                        <a:spcAft>
                          <a:spcPts val="0"/>
                        </a:spcAft>
                      </a:pPr>
                      <a:r>
                        <a:rPr lang="es-ES_tradnl" sz="1100" b="1" kern="1200" dirty="0">
                          <a:effectLst/>
                        </a:rPr>
                        <a:t>Créditos corto plazo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E8DFA4"/>
                    </a:solidFill>
                  </a:tcPr>
                </a:tc>
                <a:tc>
                  <a:txBody>
                    <a:bodyPr/>
                    <a:lstStyle/>
                    <a:p>
                      <a:pPr algn="just">
                        <a:lnSpc>
                          <a:spcPct val="107000"/>
                        </a:lnSpc>
                        <a:spcAft>
                          <a:spcPts val="800"/>
                        </a:spcAft>
                      </a:pPr>
                      <a:r>
                        <a:rPr lang="es-ES_tradnl" sz="1100" kern="1200" dirty="0">
                          <a:effectLst/>
                        </a:rPr>
                        <a:t>Son créditos con plazo de hasta 359 días, destinados a financiar fundamentalmente el capital de trabajo requerido para desarrollar actividades económicas, cuya capacidad de generación de recursos permita el pago total de la obligación dentro del plazo antes indicado. También se puede financiar activo fijo, siempre y cuando la capacidad de generación de recursos de la inversión financiada permita cancelar el crédito en el plazo otorgado.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E8DFA4"/>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9.825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DFA4"/>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15.874</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DFA4"/>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65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DFA4"/>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25.699</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DFA4"/>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66.325.185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(99,24%)</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DFA4"/>
                    </a:solidFill>
                  </a:tcPr>
                </a:tc>
                <a:tc>
                  <a:txBody>
                    <a:bodyPr/>
                    <a:lstStyle/>
                    <a:p>
                      <a:pPr algn="ctr">
                        <a:lnSpc>
                          <a:spcPct val="107000"/>
                        </a:lnSpc>
                        <a:spcAft>
                          <a:spcPts val="0"/>
                        </a:spcAft>
                      </a:pPr>
                      <a:r>
                        <a:rPr lang="es-ES_tradn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extLst>
                  <a:ext uri="{0D108BD9-81ED-4DB2-BD59-A6C34878D82A}">
                    <a16:rowId xmlns:a16="http://schemas.microsoft.com/office/drawing/2014/main" val="10001"/>
                  </a:ext>
                </a:extLst>
              </a:tr>
              <a:tr h="1798666">
                <a:tc>
                  <a:txBody>
                    <a:bodyPr/>
                    <a:lstStyle/>
                    <a:p>
                      <a:pPr>
                        <a:lnSpc>
                          <a:spcPct val="107000"/>
                        </a:lnSpc>
                        <a:spcAft>
                          <a:spcPts val="0"/>
                        </a:spcAft>
                      </a:pPr>
                      <a:r>
                        <a:rPr lang="es-ES_tradnl" sz="1100" b="1" kern="1200" dirty="0">
                          <a:effectLst/>
                        </a:rPr>
                        <a:t>Créditos largo plazo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chemeClr val="accent6">
                        <a:lumMod val="20000"/>
                        <a:lumOff val="80000"/>
                      </a:schemeClr>
                    </a:solidFill>
                  </a:tcPr>
                </a:tc>
                <a:tc>
                  <a:txBody>
                    <a:bodyPr/>
                    <a:lstStyle/>
                    <a:p>
                      <a:pPr algn="just">
                        <a:lnSpc>
                          <a:spcPct val="107000"/>
                        </a:lnSpc>
                        <a:spcAft>
                          <a:spcPts val="800"/>
                        </a:spcAft>
                      </a:pPr>
                      <a:r>
                        <a:rPr lang="es-ES_tradnl" sz="1100" kern="1200" dirty="0">
                          <a:effectLst/>
                        </a:rPr>
                        <a:t>Son créditos cuya capacidad de generación de recursos para pagar la obligación requiere de un plazo superior a 359 días, con un máximo de 10 años, incluido el periodo de gracia que pudiere haberse establecido en el estudio del flujo de caja proyectado. Estos créditos están destinados a financiar fundamentalmente inversiones en activos fijos, incluido el capital de trabajo determinado en el respectivo proyecto. También financian el capital de trabajo de actividades cuya capacidad de generación de recursos no permite el pago total dentro de los 359 días de plazo.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chemeClr val="accent6">
                        <a:lumMod val="20000"/>
                        <a:lumOff val="80000"/>
                      </a:schemeClr>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4.774</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5.507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s-ES_tradnl"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10.281</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27.823.909</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(98,91%)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s-C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0" name="Título 1"/>
          <p:cNvSpPr>
            <a:spLocks noGrp="1"/>
          </p:cNvSpPr>
          <p:nvPr>
            <p:ph type="title"/>
          </p:nvPr>
        </p:nvSpPr>
        <p:spPr>
          <a:xfrm>
            <a:off x="78376" y="107279"/>
            <a:ext cx="8987246" cy="1143000"/>
          </a:xfrm>
        </p:spPr>
        <p:txBody>
          <a:bodyPr vert="horz" lIns="91440" tIns="45720" rIns="91440" bIns="45720" rtlCol="0" anchor="ctr">
            <a:normAutofit/>
          </a:bodyPr>
          <a:lstStyle/>
          <a:p>
            <a:pPr algn="ctr">
              <a:spcBef>
                <a:spcPct val="20000"/>
              </a:spcBef>
            </a:pPr>
            <a:r>
              <a:rPr lang="es-CL" sz="2800" dirty="0">
                <a:solidFill>
                  <a:srgbClr val="333333"/>
                </a:solidFill>
                <a:latin typeface="+mn-lt"/>
                <a:ea typeface="+mn-ea"/>
                <a:cs typeface="+mn-cs"/>
              </a:rPr>
              <a:t>Servicios Financieros</a:t>
            </a:r>
          </a:p>
        </p:txBody>
      </p:sp>
      <p:graphicFrame>
        <p:nvGraphicFramePr>
          <p:cNvPr id="11" name="Gráfico 10"/>
          <p:cNvGraphicFramePr/>
          <p:nvPr>
            <p:extLst>
              <p:ext uri="{D42A27DB-BD31-4B8C-83A1-F6EECF244321}">
                <p14:modId xmlns:p14="http://schemas.microsoft.com/office/powerpoint/2010/main" val="2919706707"/>
              </p:ext>
            </p:extLst>
          </p:nvPr>
        </p:nvGraphicFramePr>
        <p:xfrm>
          <a:off x="7858421" y="2276872"/>
          <a:ext cx="848995" cy="632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2461616245"/>
              </p:ext>
            </p:extLst>
          </p:nvPr>
        </p:nvGraphicFramePr>
        <p:xfrm>
          <a:off x="7858421" y="4221088"/>
          <a:ext cx="848995" cy="68262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4"/>
            <a:stretch>
              <a:fillRect/>
            </a:stretch>
          </p:blipFill>
          <p:spPr>
            <a:xfrm>
              <a:off x="585124" y="776216"/>
              <a:ext cx="1323909" cy="166589"/>
            </a:xfrm>
            <a:prstGeom prst="rect">
              <a:avLst/>
            </a:prstGeom>
            <a:ln w="12700">
              <a:miter lim="400000"/>
            </a:ln>
          </p:spPr>
        </p:pic>
        <p:pic>
          <p:nvPicPr>
            <p:cNvPr id="13" name="Imagen" descr="Imagen"/>
            <p:cNvPicPr>
              <a:picLocks noChangeAspect="1"/>
            </p:cNvPicPr>
            <p:nvPr/>
          </p:nvPicPr>
          <p:blipFill>
            <a:blip r:embed="rId5"/>
            <a:stretch>
              <a:fillRect/>
            </a:stretch>
          </p:blipFill>
          <p:spPr>
            <a:xfrm>
              <a:off x="109303" y="937019"/>
              <a:ext cx="8926945" cy="4926922"/>
            </a:xfrm>
            <a:prstGeom prst="rect">
              <a:avLst/>
            </a:prstGeom>
            <a:ln w="12700">
              <a:miter lim="400000"/>
            </a:ln>
          </p:spPr>
        </p:pic>
        <p:pic>
          <p:nvPicPr>
            <p:cNvPr id="14" name="Imagen" descr="Imagen"/>
            <p:cNvPicPr>
              <a:picLocks noChangeAspect="1"/>
            </p:cNvPicPr>
            <p:nvPr/>
          </p:nvPicPr>
          <p:blipFill>
            <a:blip r:embed="rId6"/>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832436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016758" y="293340"/>
            <a:ext cx="7670042" cy="1143000"/>
          </a:xfrm>
        </p:spPr>
        <p:txBody>
          <a:bodyPr>
            <a:noAutofit/>
          </a:bodyPr>
          <a:lstStyle/>
          <a:p>
            <a:pPr algn="ctr"/>
            <a:r>
              <a:rPr lang="es-CL" sz="2800" dirty="0">
                <a:solidFill>
                  <a:srgbClr val="333333"/>
                </a:solidFill>
                <a:latin typeface="+mn-lt"/>
                <a:ea typeface="+mn-ea"/>
                <a:cs typeface="+mn-cs"/>
              </a:rPr>
              <a:t>Programas de Seguros </a:t>
            </a:r>
            <a:r>
              <a:rPr lang="es-CL" sz="2800" dirty="0">
                <a:latin typeface="+mn-lt"/>
              </a:rPr>
              <a:t/>
            </a:r>
            <a:br>
              <a:rPr lang="es-CL" sz="2800" dirty="0">
                <a:latin typeface="+mn-lt"/>
              </a:rPr>
            </a:br>
            <a:endParaRPr lang="es-CL" sz="2800" dirty="0">
              <a:latin typeface="+mn-lt"/>
            </a:endParaRPr>
          </a:p>
        </p:txBody>
      </p:sp>
      <p:graphicFrame>
        <p:nvGraphicFramePr>
          <p:cNvPr id="3" name="Tabla 2"/>
          <p:cNvGraphicFramePr>
            <a:graphicFrameLocks noGrp="1"/>
          </p:cNvGraphicFramePr>
          <p:nvPr>
            <p:extLst>
              <p:ext uri="{D42A27DB-BD31-4B8C-83A1-F6EECF244321}">
                <p14:modId xmlns:p14="http://schemas.microsoft.com/office/powerpoint/2010/main" val="2378020653"/>
              </p:ext>
            </p:extLst>
          </p:nvPr>
        </p:nvGraphicFramePr>
        <p:xfrm>
          <a:off x="457200" y="1417638"/>
          <a:ext cx="8229600" cy="3611880"/>
        </p:xfrm>
        <a:graphic>
          <a:graphicData uri="http://schemas.openxmlformats.org/drawingml/2006/table">
            <a:tbl>
              <a:tblPr firstRow="1" bandRow="1">
                <a:tableStyleId>{5C22544A-7EE6-4342-B048-85BDC9FD1C3A}</a:tableStyleId>
              </a:tblPr>
              <a:tblGrid>
                <a:gridCol w="1955494">
                  <a:extLst>
                    <a:ext uri="{9D8B030D-6E8A-4147-A177-3AD203B41FA5}">
                      <a16:colId xmlns:a16="http://schemas.microsoft.com/office/drawing/2014/main" val="20000"/>
                    </a:ext>
                  </a:extLst>
                </a:gridCol>
                <a:gridCol w="4043190">
                  <a:extLst>
                    <a:ext uri="{9D8B030D-6E8A-4147-A177-3AD203B41FA5}">
                      <a16:colId xmlns:a16="http://schemas.microsoft.com/office/drawing/2014/main" val="20001"/>
                    </a:ext>
                  </a:extLst>
                </a:gridCol>
                <a:gridCol w="1235097">
                  <a:extLst>
                    <a:ext uri="{9D8B030D-6E8A-4147-A177-3AD203B41FA5}">
                      <a16:colId xmlns:a16="http://schemas.microsoft.com/office/drawing/2014/main" val="20002"/>
                    </a:ext>
                  </a:extLst>
                </a:gridCol>
                <a:gridCol w="995819">
                  <a:extLst>
                    <a:ext uri="{9D8B030D-6E8A-4147-A177-3AD203B41FA5}">
                      <a16:colId xmlns:a16="http://schemas.microsoft.com/office/drawing/2014/main" val="20003"/>
                    </a:ext>
                  </a:extLst>
                </a:gridCol>
              </a:tblGrid>
              <a:tr h="370840">
                <a:tc>
                  <a:txBody>
                    <a:bodyPr/>
                    <a:lstStyle/>
                    <a:p>
                      <a:pPr algn="ctr"/>
                      <a:endParaRPr lang="es-ES_tradnl" sz="1200" b="1" dirty="0"/>
                    </a:p>
                    <a:p>
                      <a:pPr algn="ctr"/>
                      <a:r>
                        <a:rPr lang="es-ES_tradnl" sz="1200" b="1" dirty="0"/>
                        <a:t>Programa</a:t>
                      </a:r>
                    </a:p>
                  </a:txBody>
                  <a:tcPr>
                    <a:solidFill>
                      <a:srgbClr val="C00000"/>
                    </a:solidFill>
                  </a:tcPr>
                </a:tc>
                <a:tc>
                  <a:txBody>
                    <a:bodyPr/>
                    <a:lstStyle/>
                    <a:p>
                      <a:pPr algn="ctr"/>
                      <a:endParaRPr lang="es-ES_tradnl" sz="1200" b="1" dirty="0"/>
                    </a:p>
                    <a:p>
                      <a:pPr algn="ctr"/>
                      <a:r>
                        <a:rPr lang="es-ES_tradnl" sz="1200" b="1" dirty="0"/>
                        <a:t>Objetivo</a:t>
                      </a:r>
                    </a:p>
                  </a:txBody>
                  <a:tcPr>
                    <a:solidFill>
                      <a:srgbClr val="C00000"/>
                    </a:solidFill>
                  </a:tcPr>
                </a:tc>
                <a:tc>
                  <a:txBody>
                    <a:bodyPr/>
                    <a:lstStyle/>
                    <a:p>
                      <a:pPr algn="ctr"/>
                      <a:endParaRPr lang="es-ES_tradnl" sz="1200" b="1" dirty="0"/>
                    </a:p>
                    <a:p>
                      <a:pPr algn="ctr"/>
                      <a:r>
                        <a:rPr lang="es-ES_tradnl" sz="1200" b="1" dirty="0"/>
                        <a:t>Número de pólizas</a:t>
                      </a:r>
                    </a:p>
                  </a:txBody>
                  <a:tcPr>
                    <a:solidFill>
                      <a:srgbClr val="C00000"/>
                    </a:solidFill>
                  </a:tcPr>
                </a:tc>
                <a:tc>
                  <a:txBody>
                    <a:bodyPr/>
                    <a:lstStyle/>
                    <a:p>
                      <a:pPr algn="ctr"/>
                      <a:endParaRPr lang="es-ES_tradnl" sz="1200" b="1" dirty="0"/>
                    </a:p>
                    <a:p>
                      <a:pPr algn="ctr"/>
                      <a:r>
                        <a:rPr lang="es-ES_tradnl" sz="1200" b="1" dirty="0"/>
                        <a:t>Presupuesto ejecutado (M$ y %)</a:t>
                      </a:r>
                    </a:p>
                  </a:txBody>
                  <a:tcPr>
                    <a:solidFill>
                      <a:srgbClr val="C00000"/>
                    </a:solidFill>
                  </a:tcPr>
                </a:tc>
                <a:extLst>
                  <a:ext uri="{0D108BD9-81ED-4DB2-BD59-A6C34878D82A}">
                    <a16:rowId xmlns:a16="http://schemas.microsoft.com/office/drawing/2014/main" val="10000"/>
                  </a:ext>
                </a:extLst>
              </a:tr>
              <a:tr h="370840">
                <a:tc>
                  <a:txBody>
                    <a:bodyPr/>
                    <a:lstStyle/>
                    <a:p>
                      <a:r>
                        <a:rPr lang="es-ES_tradnl" sz="1100" b="1" dirty="0"/>
                        <a:t>Programa de apoyo para la contratación de Seguro</a:t>
                      </a:r>
                      <a:r>
                        <a:rPr lang="es-ES_tradnl" sz="1100" b="1" baseline="0" dirty="0"/>
                        <a:t> Ganadero</a:t>
                      </a:r>
                      <a:endParaRPr lang="es-ES_tradnl" sz="1100" b="1" dirty="0"/>
                    </a:p>
                  </a:txBody>
                  <a:tcPr>
                    <a:solidFill>
                      <a:schemeClr val="accent2">
                        <a:lumMod val="40000"/>
                        <a:lumOff val="60000"/>
                      </a:schemeClr>
                    </a:solidFill>
                  </a:tcPr>
                </a:tc>
                <a:tc>
                  <a:txBody>
                    <a:bodyPr/>
                    <a:lstStyle/>
                    <a:p>
                      <a:pPr algn="just"/>
                      <a:r>
                        <a:rPr lang="es-CL" sz="1100" dirty="0">
                          <a:solidFill>
                            <a:schemeClr val="tx2">
                              <a:lumMod val="50000"/>
                            </a:schemeClr>
                          </a:solidFill>
                        </a:rPr>
                        <a:t>Brindar, mediante el contrato con la compañía aseguradora, protección frente a la muerte, enfermedades y robo de los animales, entre otras cosas, según la cobertura disponible en la póliza, tratando de reparar en parte o en su totalidad las consecuencias materiales negativas causadas en la masa ganadera asegurada por efectos del siniestro.</a:t>
                      </a:r>
                    </a:p>
                  </a:txBody>
                  <a:tcPr>
                    <a:solidFill>
                      <a:schemeClr val="accent2">
                        <a:lumMod val="40000"/>
                        <a:lumOff val="60000"/>
                      </a:schemeClr>
                    </a:solidFill>
                  </a:tcPr>
                </a:tc>
                <a:tc>
                  <a:txBody>
                    <a:bodyPr/>
                    <a:lstStyle/>
                    <a:p>
                      <a:pPr algn="ctr"/>
                      <a:endParaRPr lang="es-ES_tradnl" sz="1100" kern="1200" dirty="0">
                        <a:solidFill>
                          <a:schemeClr val="dk1"/>
                        </a:solidFill>
                        <a:latin typeface="+mn-lt"/>
                        <a:ea typeface="+mn-ea"/>
                        <a:cs typeface="+mn-cs"/>
                      </a:endParaRPr>
                    </a:p>
                    <a:p>
                      <a:pPr algn="ctr"/>
                      <a:endParaRPr lang="es-ES_tradnl" sz="1100" kern="1200" dirty="0">
                        <a:solidFill>
                          <a:schemeClr val="dk1"/>
                        </a:solidFill>
                        <a:latin typeface="+mn-lt"/>
                        <a:ea typeface="+mn-ea"/>
                        <a:cs typeface="+mn-cs"/>
                      </a:endParaRPr>
                    </a:p>
                    <a:p>
                      <a:pPr algn="ctr"/>
                      <a:endParaRPr lang="es-ES_tradnl" sz="1100" kern="1200" dirty="0">
                        <a:solidFill>
                          <a:schemeClr val="dk1"/>
                        </a:solidFill>
                        <a:latin typeface="+mn-lt"/>
                        <a:ea typeface="+mn-ea"/>
                        <a:cs typeface="+mn-cs"/>
                      </a:endParaRPr>
                    </a:p>
                    <a:p>
                      <a:pPr algn="ctr"/>
                      <a:r>
                        <a:rPr lang="es-ES_tradnl" sz="1100" kern="1200" dirty="0">
                          <a:solidFill>
                            <a:schemeClr val="dk1"/>
                          </a:solidFill>
                          <a:latin typeface="+mn-lt"/>
                          <a:ea typeface="+mn-ea"/>
                          <a:cs typeface="+mn-cs"/>
                        </a:rPr>
                        <a:t>2.024</a:t>
                      </a:r>
                    </a:p>
                  </a:txBody>
                  <a:tcPr>
                    <a:solidFill>
                      <a:schemeClr val="accent2">
                        <a:lumMod val="40000"/>
                        <a:lumOff val="60000"/>
                      </a:schemeClr>
                    </a:solidFill>
                  </a:tcPr>
                </a:tc>
                <a:tc rowSpan="3">
                  <a:txBody>
                    <a:bodyPr/>
                    <a:lstStyle/>
                    <a:p>
                      <a:pPr algn="ctr"/>
                      <a:r>
                        <a:rPr lang="es-CL" sz="1100" kern="1200" dirty="0">
                          <a:solidFill>
                            <a:schemeClr val="dk1"/>
                          </a:solidFill>
                          <a:effectLst/>
                          <a:latin typeface="+mn-lt"/>
                          <a:ea typeface="+mn-ea"/>
                          <a:cs typeface="+mn-cs"/>
                        </a:rPr>
                        <a:t>1.727.507</a:t>
                      </a:r>
                    </a:p>
                    <a:p>
                      <a:pPr algn="ctr"/>
                      <a:r>
                        <a:rPr lang="es-CL" sz="1100" kern="1200" dirty="0">
                          <a:solidFill>
                            <a:schemeClr val="dk1"/>
                          </a:solidFill>
                          <a:effectLst/>
                          <a:latin typeface="+mn-lt"/>
                          <a:ea typeface="+mn-ea"/>
                          <a:cs typeface="+mn-cs"/>
                        </a:rPr>
                        <a:t>(100%)</a:t>
                      </a:r>
                    </a:p>
                  </a:txBody>
                  <a:tcPr anchor="ctr">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es-ES_tradnl" sz="1100" b="1" dirty="0"/>
                        <a:t>Programa de</a:t>
                      </a:r>
                      <a:r>
                        <a:rPr lang="es-ES_tradnl" sz="1100" b="1" baseline="0" dirty="0"/>
                        <a:t> apoyo para la contratación de Seguro Agrícola</a:t>
                      </a:r>
                      <a:endParaRPr lang="es-ES_tradnl" sz="1100" b="1" dirty="0"/>
                    </a:p>
                  </a:txBody>
                  <a:tcPr>
                    <a:solidFill>
                      <a:schemeClr val="accent2">
                        <a:lumMod val="20000"/>
                        <a:lumOff val="80000"/>
                      </a:schemeClr>
                    </a:solidFill>
                  </a:tcPr>
                </a:tc>
                <a:tc>
                  <a:txBody>
                    <a:bodyPr/>
                    <a:lstStyle/>
                    <a:p>
                      <a:pPr algn="just"/>
                      <a:r>
                        <a:rPr lang="es-CL" sz="1100" dirty="0">
                          <a:solidFill>
                            <a:schemeClr val="tx2">
                              <a:lumMod val="50000"/>
                            </a:schemeClr>
                          </a:solidFill>
                        </a:rPr>
                        <a:t>Facilitar el acceso al Seguro Agrícola a los usuarias/os productores/as de un cultivo y/o frutal que mediante el seguro pueda enfrentar los riesgos climáticos a que están expuestos según los tipos de cultivos, recuperando parte de los costos de producción y continuar con su actividad productiva.</a:t>
                      </a:r>
                    </a:p>
                  </a:txBody>
                  <a:tcPr>
                    <a:solidFill>
                      <a:schemeClr val="accent2">
                        <a:lumMod val="20000"/>
                        <a:lumOff val="80000"/>
                      </a:schemeClr>
                    </a:solidFill>
                  </a:tcPr>
                </a:tc>
                <a:tc>
                  <a:txBody>
                    <a:bodyPr/>
                    <a:lstStyle/>
                    <a:p>
                      <a:pPr algn="ctr"/>
                      <a:endParaRPr lang="es-ES_tradnl" sz="1100" kern="1200" dirty="0">
                        <a:solidFill>
                          <a:schemeClr val="dk1"/>
                        </a:solidFill>
                        <a:latin typeface="+mn-lt"/>
                        <a:ea typeface="+mn-ea"/>
                        <a:cs typeface="+mn-cs"/>
                      </a:endParaRPr>
                    </a:p>
                    <a:p>
                      <a:pPr algn="ctr"/>
                      <a:endParaRPr lang="es-ES_tradnl" sz="1100" kern="1200" dirty="0">
                        <a:solidFill>
                          <a:schemeClr val="dk1"/>
                        </a:solidFill>
                        <a:latin typeface="+mn-lt"/>
                        <a:ea typeface="+mn-ea"/>
                        <a:cs typeface="+mn-cs"/>
                      </a:endParaRPr>
                    </a:p>
                    <a:p>
                      <a:pPr algn="ctr"/>
                      <a:r>
                        <a:rPr lang="es-CL" sz="1100" kern="1200" dirty="0">
                          <a:solidFill>
                            <a:schemeClr val="dk1"/>
                          </a:solidFill>
                          <a:latin typeface="+mn-lt"/>
                          <a:ea typeface="+mn-ea"/>
                          <a:cs typeface="+mn-cs"/>
                        </a:rPr>
                        <a:t>10.557</a:t>
                      </a:r>
                    </a:p>
                  </a:txBody>
                  <a:tcPr>
                    <a:solidFill>
                      <a:schemeClr val="accent2">
                        <a:lumMod val="20000"/>
                        <a:lumOff val="80000"/>
                      </a:schemeClr>
                    </a:solidFill>
                  </a:tcPr>
                </a:tc>
                <a:tc vMerge="1">
                  <a:txBody>
                    <a:bodyPr/>
                    <a:lstStyle/>
                    <a:p>
                      <a:pPr algn="ctr"/>
                      <a:endParaRPr lang="es-CL" sz="1100" kern="1200" dirty="0">
                        <a:solidFill>
                          <a:schemeClr val="dk1"/>
                        </a:solidFill>
                        <a:effectLst/>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100" b="1" dirty="0"/>
                        <a:t>Programa de</a:t>
                      </a:r>
                      <a:r>
                        <a:rPr lang="es-ES_tradnl" sz="1100" b="1" baseline="0" dirty="0"/>
                        <a:t> apoyo para la contratación de Seguro Apícola </a:t>
                      </a:r>
                      <a:endParaRPr lang="es-ES_tradnl" sz="1100" b="1" dirty="0"/>
                    </a:p>
                  </a:txBody>
                  <a:tcPr>
                    <a:solidFill>
                      <a:schemeClr val="accent2">
                        <a:lumMod val="40000"/>
                        <a:lumOff val="60000"/>
                      </a:schemeClr>
                    </a:solidFill>
                  </a:tcPr>
                </a:tc>
                <a:tc>
                  <a:txBody>
                    <a:bodyPr/>
                    <a:lstStyle/>
                    <a:p>
                      <a:pPr algn="just"/>
                      <a:r>
                        <a:rPr lang="es-CL" sz="1100" dirty="0">
                          <a:solidFill>
                            <a:schemeClr val="tx2">
                              <a:lumMod val="50000"/>
                            </a:schemeClr>
                          </a:solidFill>
                        </a:rPr>
                        <a:t>Facilitar</a:t>
                      </a:r>
                      <a:r>
                        <a:rPr lang="es-CL" sz="1100" baseline="0" dirty="0">
                          <a:solidFill>
                            <a:schemeClr val="tx2">
                              <a:lumMod val="50000"/>
                            </a:schemeClr>
                          </a:solidFill>
                        </a:rPr>
                        <a:t> e incentivar la contratación del seguro apícola a aquellos agricultores/as que se dedican a la producción de miel, favoreciendo la continuidad productiva por medio de la tercerización del riesgo. </a:t>
                      </a:r>
                      <a:endParaRPr lang="es-CL" sz="1100" dirty="0">
                        <a:solidFill>
                          <a:schemeClr val="tx2">
                            <a:lumMod val="50000"/>
                          </a:schemeClr>
                        </a:solidFill>
                      </a:endParaRPr>
                    </a:p>
                  </a:txBody>
                  <a:tcPr>
                    <a:solidFill>
                      <a:schemeClr val="accent2">
                        <a:lumMod val="40000"/>
                        <a:lumOff val="60000"/>
                      </a:schemeClr>
                    </a:solidFill>
                  </a:tcPr>
                </a:tc>
                <a:tc>
                  <a:txBody>
                    <a:bodyPr/>
                    <a:lstStyle/>
                    <a:p>
                      <a:pPr algn="ctr"/>
                      <a:endParaRPr lang="es-ES_tradnl" sz="1100" dirty="0"/>
                    </a:p>
                    <a:p>
                      <a:pPr algn="ctr"/>
                      <a:r>
                        <a:rPr lang="es-ES_tradnl" sz="1100" dirty="0"/>
                        <a:t>609</a:t>
                      </a:r>
                    </a:p>
                  </a:txBody>
                  <a:tcPr>
                    <a:solidFill>
                      <a:schemeClr val="accent2">
                        <a:lumMod val="40000"/>
                        <a:lumOff val="60000"/>
                      </a:schemeClr>
                    </a:solidFill>
                  </a:tcPr>
                </a:tc>
                <a:tc vMerge="1">
                  <a:txBody>
                    <a:bodyPr/>
                    <a:lstStyle/>
                    <a:p>
                      <a:pPr algn="ctr"/>
                      <a:endParaRPr lang="es-CL" sz="1100" kern="1200" dirty="0">
                        <a:solidFill>
                          <a:schemeClr val="dk1"/>
                        </a:solidFill>
                        <a:effectLst/>
                        <a:latin typeface="+mn-lt"/>
                        <a:ea typeface="+mn-ea"/>
                        <a:cs typeface="+mn-cs"/>
                      </a:endParaRPr>
                    </a:p>
                  </a:txBody>
                  <a:tcP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4" name="CuadroTexto 3"/>
          <p:cNvSpPr txBox="1"/>
          <p:nvPr/>
        </p:nvSpPr>
        <p:spPr>
          <a:xfrm>
            <a:off x="323528" y="6570321"/>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División de Asistencia Financiera, 31 de diciembre del 2022.</a:t>
            </a:r>
          </a:p>
        </p:txBody>
      </p:sp>
      <p:grpSp>
        <p:nvGrpSpPr>
          <p:cNvPr id="5" name="Grupo 4"/>
          <p:cNvGrpSpPr/>
          <p:nvPr/>
        </p:nvGrpSpPr>
        <p:grpSpPr>
          <a:xfrm>
            <a:off x="109303" y="188640"/>
            <a:ext cx="8926945" cy="6383790"/>
            <a:chOff x="109303" y="776216"/>
            <a:chExt cx="8926945" cy="5087725"/>
          </a:xfrm>
        </p:grpSpPr>
        <p:pic>
          <p:nvPicPr>
            <p:cNvPr id="6"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7"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8"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37733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txBox="1">
            <a:spLocks/>
          </p:cNvSpPr>
          <p:nvPr/>
        </p:nvSpPr>
        <p:spPr>
          <a:xfrm>
            <a:off x="457200" y="1249130"/>
            <a:ext cx="8229600" cy="920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800" dirty="0">
                <a:solidFill>
                  <a:srgbClr val="4D4D4D"/>
                </a:solidFill>
              </a:rPr>
              <a:t>Respecto a la contratación e indemnización del </a:t>
            </a:r>
            <a:r>
              <a:rPr lang="es-CL" sz="1800" b="1" dirty="0">
                <a:solidFill>
                  <a:srgbClr val="4D4D4D"/>
                </a:solidFill>
              </a:rPr>
              <a:t>Seguro Agrícola, </a:t>
            </a:r>
            <a:r>
              <a:rPr lang="es-CL" sz="1800" dirty="0">
                <a:solidFill>
                  <a:srgbClr val="4D4D4D"/>
                </a:solidFill>
              </a:rPr>
              <a:t>durante el 2022 se cursaron 1.343 indemnizaciones por un monto total de M$ </a:t>
            </a:r>
            <a:r>
              <a:rPr lang="es-ES_tradnl" sz="1800" dirty="0">
                <a:solidFill>
                  <a:srgbClr val="4D4D4D"/>
                </a:solidFill>
              </a:rPr>
              <a:t>1.948.395.-</a:t>
            </a:r>
            <a:endParaRPr lang="es-CL" sz="1800" dirty="0">
              <a:solidFill>
                <a:srgbClr val="4D4D4D"/>
              </a:solidFill>
            </a:endParaRPr>
          </a:p>
        </p:txBody>
      </p:sp>
      <p:sp>
        <p:nvSpPr>
          <p:cNvPr id="4" name="CuadroTexto 3"/>
          <p:cNvSpPr txBox="1"/>
          <p:nvPr/>
        </p:nvSpPr>
        <p:spPr>
          <a:xfrm>
            <a:off x="457200" y="6514911"/>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División de Asistencia Financiera, 31 de diciembre del 2022.</a:t>
            </a:r>
          </a:p>
        </p:txBody>
      </p:sp>
      <p:graphicFrame>
        <p:nvGraphicFramePr>
          <p:cNvPr id="6" name="Tabla 5"/>
          <p:cNvGraphicFramePr>
            <a:graphicFrameLocks noGrp="1"/>
          </p:cNvGraphicFramePr>
          <p:nvPr>
            <p:extLst>
              <p:ext uri="{D42A27DB-BD31-4B8C-83A1-F6EECF244321}">
                <p14:modId xmlns:p14="http://schemas.microsoft.com/office/powerpoint/2010/main" val="4035066255"/>
              </p:ext>
            </p:extLst>
          </p:nvPr>
        </p:nvGraphicFramePr>
        <p:xfrm>
          <a:off x="1611924" y="1962274"/>
          <a:ext cx="5920152" cy="4195134"/>
        </p:xfrm>
        <a:graphic>
          <a:graphicData uri="http://schemas.openxmlformats.org/drawingml/2006/table">
            <a:tbl>
              <a:tblPr firstRow="1" bandRow="1">
                <a:tableStyleId>{21E4AEA4-8DFA-4A89-87EB-49C32662AFE0}</a:tableStyleId>
              </a:tblPr>
              <a:tblGrid>
                <a:gridCol w="1682514">
                  <a:extLst>
                    <a:ext uri="{9D8B030D-6E8A-4147-A177-3AD203B41FA5}">
                      <a16:colId xmlns:a16="http://schemas.microsoft.com/office/drawing/2014/main" val="20000"/>
                    </a:ext>
                  </a:extLst>
                </a:gridCol>
                <a:gridCol w="1654333">
                  <a:extLst>
                    <a:ext uri="{9D8B030D-6E8A-4147-A177-3AD203B41FA5}">
                      <a16:colId xmlns:a16="http://schemas.microsoft.com/office/drawing/2014/main" val="20001"/>
                    </a:ext>
                  </a:extLst>
                </a:gridCol>
                <a:gridCol w="2583305">
                  <a:extLst>
                    <a:ext uri="{9D8B030D-6E8A-4147-A177-3AD203B41FA5}">
                      <a16:colId xmlns:a16="http://schemas.microsoft.com/office/drawing/2014/main" val="20002"/>
                    </a:ext>
                  </a:extLst>
                </a:gridCol>
              </a:tblGrid>
              <a:tr h="277881">
                <a:tc>
                  <a:txBody>
                    <a:bodyPr/>
                    <a:lstStyle/>
                    <a:p>
                      <a:pPr algn="ctr"/>
                      <a:r>
                        <a:rPr lang="es-ES_tradnl" sz="1400" dirty="0"/>
                        <a:t>Región</a:t>
                      </a:r>
                      <a:endParaRPr lang="es-ES_tradnl" sz="1400" b="1" dirty="0"/>
                    </a:p>
                  </a:txBody>
                  <a:tcPr/>
                </a:tc>
                <a:tc>
                  <a:txBody>
                    <a:bodyPr/>
                    <a:lstStyle/>
                    <a:p>
                      <a:pPr algn="ctr"/>
                      <a:r>
                        <a:rPr lang="es-ES_tradnl" sz="1400" dirty="0"/>
                        <a:t>Nº Pólizas </a:t>
                      </a:r>
                      <a:endParaRPr lang="es-ES_tradnl" sz="1400" b="1" dirty="0"/>
                    </a:p>
                  </a:txBody>
                  <a:tcPr/>
                </a:tc>
                <a:tc>
                  <a:txBody>
                    <a:bodyPr/>
                    <a:lstStyle/>
                    <a:p>
                      <a:pPr algn="ctr"/>
                      <a:r>
                        <a:rPr lang="es-ES_tradnl" sz="1400" dirty="0"/>
                        <a:t>Monto Indemnizaciones (M$)</a:t>
                      </a:r>
                      <a:endParaRPr lang="es-ES_tradnl" sz="1400" b="1" dirty="0"/>
                    </a:p>
                  </a:txBody>
                  <a:tcPr/>
                </a:tc>
                <a:extLst>
                  <a:ext uri="{0D108BD9-81ED-4DB2-BD59-A6C34878D82A}">
                    <a16:rowId xmlns:a16="http://schemas.microsoft.com/office/drawing/2014/main" val="10000"/>
                  </a:ext>
                </a:extLst>
              </a:tr>
              <a:tr h="277881">
                <a:tc>
                  <a:txBody>
                    <a:bodyPr/>
                    <a:lstStyle/>
                    <a:p>
                      <a:r>
                        <a:rPr lang="es-ES_tradnl" sz="1200" dirty="0"/>
                        <a:t>Arica y Parinacota </a:t>
                      </a:r>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3.095</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77881">
                <a:tc>
                  <a:txBody>
                    <a:bodyPr/>
                    <a:lstStyle/>
                    <a:p>
                      <a:r>
                        <a:rPr lang="es-ES_tradnl" sz="1200" dirty="0"/>
                        <a:t>Tarapacá</a:t>
                      </a:r>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12.249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77881">
                <a:tc>
                  <a:txBody>
                    <a:bodyPr/>
                    <a:lstStyle/>
                    <a:p>
                      <a:r>
                        <a:rPr lang="es-ES_tradnl" sz="1200" dirty="0"/>
                        <a:t>Atacama</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14.182</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77881">
                <a:tc>
                  <a:txBody>
                    <a:bodyPr/>
                    <a:lstStyle/>
                    <a:p>
                      <a:r>
                        <a:rPr lang="es-ES_tradnl" sz="1200" dirty="0"/>
                        <a:t>Coquimbo</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73.222</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77881">
                <a:tc>
                  <a:txBody>
                    <a:bodyPr/>
                    <a:lstStyle/>
                    <a:p>
                      <a:r>
                        <a:rPr lang="es-ES_tradnl" sz="1200" dirty="0"/>
                        <a:t>Valparaíso</a:t>
                      </a:r>
                      <a:r>
                        <a:rPr lang="es-ES_tradnl" sz="1200" baseline="0" dirty="0"/>
                        <a:t> </a:t>
                      </a:r>
                      <a:endParaRPr lang="es-ES_tradnl" sz="1200" dirty="0"/>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734</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77881">
                <a:tc>
                  <a:txBody>
                    <a:bodyPr/>
                    <a:lstStyle/>
                    <a:p>
                      <a:r>
                        <a:rPr lang="es-ES_tradnl" sz="1200" kern="1200" baseline="0" dirty="0"/>
                        <a:t>Metropolitana</a:t>
                      </a:r>
                      <a:endParaRPr lang="es-ES_tradnl" sz="1200" kern="1200" baseline="0" dirty="0">
                        <a:solidFill>
                          <a:schemeClr val="dk1"/>
                        </a:solidFill>
                        <a:latin typeface="+mn-lt"/>
                        <a:ea typeface="+mn-ea"/>
                        <a:cs typeface="+mn-cs"/>
                      </a:endParaRP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277881">
                <a:tc>
                  <a:txBody>
                    <a:bodyPr/>
                    <a:lstStyle/>
                    <a:p>
                      <a:r>
                        <a:rPr lang="es-ES_tradnl" sz="1200" kern="1200" baseline="0" dirty="0"/>
                        <a:t>O'Higgins </a:t>
                      </a:r>
                      <a:endParaRPr lang="es-ES_tradnl" sz="1200" kern="1200" baseline="0" dirty="0">
                        <a:solidFill>
                          <a:schemeClr val="dk1"/>
                        </a:solidFill>
                        <a:latin typeface="+mn-lt"/>
                        <a:ea typeface="+mn-ea"/>
                        <a:cs typeface="+mn-cs"/>
                      </a:endParaRP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297.126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277881">
                <a:tc>
                  <a:txBody>
                    <a:bodyPr/>
                    <a:lstStyle/>
                    <a:p>
                      <a:r>
                        <a:rPr lang="es-ES_tradnl" sz="1200" dirty="0"/>
                        <a:t>Maule</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656</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949.987</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277881">
                <a:tc>
                  <a:txBody>
                    <a:bodyPr/>
                    <a:lstStyle/>
                    <a:p>
                      <a:r>
                        <a:rPr lang="es-ES_tradnl" sz="1200" dirty="0"/>
                        <a:t>Ñuble</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86.119</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277881">
                <a:tc>
                  <a:txBody>
                    <a:bodyPr/>
                    <a:lstStyle/>
                    <a:p>
                      <a:r>
                        <a:rPr lang="es-ES_tradnl" sz="1200" dirty="0"/>
                        <a:t>Biobío </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48.659</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277881">
                <a:tc>
                  <a:txBody>
                    <a:bodyPr/>
                    <a:lstStyle/>
                    <a:p>
                      <a:r>
                        <a:rPr lang="es-ES_tradnl" sz="1200" dirty="0"/>
                        <a:t>Araucanía</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360.683</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277881">
                <a:tc>
                  <a:txBody>
                    <a:bodyPr/>
                    <a:lstStyle/>
                    <a:p>
                      <a:r>
                        <a:rPr lang="es-ES_tradnl" sz="1200" dirty="0"/>
                        <a:t>Los Ríos</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82.768</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r h="277881">
                <a:tc>
                  <a:txBody>
                    <a:bodyPr/>
                    <a:lstStyle/>
                    <a:p>
                      <a:r>
                        <a:rPr lang="es-ES_tradnl" sz="1200" dirty="0"/>
                        <a:t>Los Lagos </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16.389</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3"/>
                  </a:ext>
                </a:extLst>
              </a:tr>
              <a:tr h="277881">
                <a:tc>
                  <a:txBody>
                    <a:bodyPr/>
                    <a:lstStyle/>
                    <a:p>
                      <a:r>
                        <a:rPr lang="es-ES_tradnl" sz="1200" b="1" dirty="0"/>
                        <a:t>Total</a:t>
                      </a:r>
                    </a:p>
                  </a:txBody>
                  <a:tcPr/>
                </a:tc>
                <a:tc>
                  <a:txBody>
                    <a:bodyPr/>
                    <a:lstStyle/>
                    <a:p>
                      <a:pPr algn="ctr">
                        <a:lnSpc>
                          <a:spcPct val="115000"/>
                        </a:lnSpc>
                        <a:spcAft>
                          <a:spcPts val="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1.343</a:t>
                      </a:r>
                      <a:endParaRPr lang="es-CL"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1.948.395</a:t>
                      </a:r>
                      <a:endParaRPr lang="es-CL"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4"/>
                  </a:ext>
                </a:extLst>
              </a:tr>
            </a:tbl>
          </a:graphicData>
        </a:graphic>
      </p:graphicFrame>
      <p:sp>
        <p:nvSpPr>
          <p:cNvPr id="8" name="Título 1"/>
          <p:cNvSpPr txBox="1">
            <a:spLocks/>
          </p:cNvSpPr>
          <p:nvPr/>
        </p:nvSpPr>
        <p:spPr>
          <a:xfrm>
            <a:off x="1016758" y="293340"/>
            <a:ext cx="767004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a:solidFill>
                  <a:srgbClr val="333333"/>
                </a:solidFill>
                <a:latin typeface="+mn-lt"/>
                <a:ea typeface="+mn-ea"/>
                <a:cs typeface="+mn-cs"/>
              </a:rPr>
              <a:t>Programas de Seguros </a:t>
            </a:r>
            <a:r>
              <a:rPr lang="es-CL" sz="2800">
                <a:latin typeface="+mn-lt"/>
              </a:rPr>
              <a:t/>
            </a:r>
            <a:br>
              <a:rPr lang="es-CL" sz="2800">
                <a:latin typeface="+mn-lt"/>
              </a:rPr>
            </a:br>
            <a:endParaRPr lang="es-CL" sz="2800" dirty="0">
              <a:latin typeface="+mn-lt"/>
            </a:endParaRPr>
          </a:p>
        </p:txBody>
      </p:sp>
      <p:grpSp>
        <p:nvGrpSpPr>
          <p:cNvPr id="7" name="Grupo 6"/>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92366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txBox="1">
            <a:spLocks/>
          </p:cNvSpPr>
          <p:nvPr/>
        </p:nvSpPr>
        <p:spPr>
          <a:xfrm>
            <a:off x="364588" y="1155769"/>
            <a:ext cx="8229600" cy="1031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800" dirty="0">
                <a:solidFill>
                  <a:srgbClr val="333333"/>
                </a:solidFill>
              </a:rPr>
              <a:t>Respecto a la contratación e indemnización del </a:t>
            </a:r>
            <a:r>
              <a:rPr lang="es-CL" sz="1800" b="1" dirty="0">
                <a:solidFill>
                  <a:srgbClr val="333333"/>
                </a:solidFill>
              </a:rPr>
              <a:t>Seguro Bovino, </a:t>
            </a:r>
            <a:r>
              <a:rPr lang="es-CL" sz="1800" dirty="0">
                <a:solidFill>
                  <a:srgbClr val="333333"/>
                </a:solidFill>
              </a:rPr>
              <a:t>durante el 2022, se cursaron 558 indemnizaciones por un monto total de M$ 253.</a:t>
            </a:r>
            <a:r>
              <a:rPr lang="es-ES_tradnl" sz="1800" dirty="0">
                <a:solidFill>
                  <a:srgbClr val="333333"/>
                </a:solidFill>
              </a:rPr>
              <a:t>382.-</a:t>
            </a:r>
            <a:endParaRPr lang="es-CL" sz="1800" dirty="0">
              <a:solidFill>
                <a:srgbClr val="333333"/>
              </a:solidFill>
            </a:endParaRPr>
          </a:p>
        </p:txBody>
      </p:sp>
      <p:sp>
        <p:nvSpPr>
          <p:cNvPr id="4" name="CuadroTexto 3"/>
          <p:cNvSpPr txBox="1"/>
          <p:nvPr/>
        </p:nvSpPr>
        <p:spPr>
          <a:xfrm>
            <a:off x="323528" y="6551067"/>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División de Asistencia Financiera, 31 de diciembre del 2022.</a:t>
            </a:r>
          </a:p>
        </p:txBody>
      </p:sp>
      <p:graphicFrame>
        <p:nvGraphicFramePr>
          <p:cNvPr id="6" name="Tabla 5"/>
          <p:cNvGraphicFramePr>
            <a:graphicFrameLocks noGrp="1"/>
          </p:cNvGraphicFramePr>
          <p:nvPr>
            <p:extLst>
              <p:ext uri="{D42A27DB-BD31-4B8C-83A1-F6EECF244321}">
                <p14:modId xmlns:p14="http://schemas.microsoft.com/office/powerpoint/2010/main" val="3117835288"/>
              </p:ext>
            </p:extLst>
          </p:nvPr>
        </p:nvGraphicFramePr>
        <p:xfrm>
          <a:off x="1475656" y="1861850"/>
          <a:ext cx="6096000" cy="4185308"/>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88254">
                <a:tc>
                  <a:txBody>
                    <a:bodyPr/>
                    <a:lstStyle/>
                    <a:p>
                      <a:pPr algn="ctr"/>
                      <a:r>
                        <a:rPr lang="es-ES_tradnl" sz="1200" dirty="0"/>
                        <a:t>Región</a:t>
                      </a:r>
                      <a:endParaRPr lang="es-ES_tradnl" sz="1200" b="1" dirty="0"/>
                    </a:p>
                  </a:txBody>
                  <a:tcPr/>
                </a:tc>
                <a:tc>
                  <a:txBody>
                    <a:bodyPr/>
                    <a:lstStyle/>
                    <a:p>
                      <a:pPr algn="ctr"/>
                      <a:r>
                        <a:rPr lang="es-ES_tradnl" sz="1200" dirty="0"/>
                        <a:t>Nº Pólizas </a:t>
                      </a:r>
                      <a:endParaRPr lang="es-ES_tradnl" sz="1200" b="1" dirty="0"/>
                    </a:p>
                  </a:txBody>
                  <a:tcPr/>
                </a:tc>
                <a:tc>
                  <a:txBody>
                    <a:bodyPr/>
                    <a:lstStyle/>
                    <a:p>
                      <a:pPr algn="ctr"/>
                      <a:r>
                        <a:rPr lang="es-ES_tradnl" sz="1200" dirty="0"/>
                        <a:t>Monto Indemnizaciones (M$)</a:t>
                      </a:r>
                      <a:endParaRPr lang="es-ES_tradnl" sz="1200" b="1" dirty="0"/>
                    </a:p>
                  </a:txBody>
                  <a:tcPr/>
                </a:tc>
                <a:extLst>
                  <a:ext uri="{0D108BD9-81ED-4DB2-BD59-A6C34878D82A}">
                    <a16:rowId xmlns:a16="http://schemas.microsoft.com/office/drawing/2014/main" val="10000"/>
                  </a:ext>
                </a:extLst>
              </a:tr>
              <a:tr h="238678">
                <a:tc>
                  <a:txBody>
                    <a:bodyPr/>
                    <a:lstStyle/>
                    <a:p>
                      <a:r>
                        <a:rPr lang="es-ES_tradnl" sz="1200" dirty="0"/>
                        <a:t>Valparaíso</a:t>
                      </a:r>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2.642</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64405">
                <a:tc>
                  <a:txBody>
                    <a:bodyPr/>
                    <a:lstStyle/>
                    <a:p>
                      <a:r>
                        <a:rPr lang="es-ES_tradnl" sz="1200" dirty="0"/>
                        <a:t>Metropolitana</a:t>
                      </a:r>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2.642</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2027678"/>
                  </a:ext>
                </a:extLst>
              </a:tr>
              <a:tr h="264405">
                <a:tc>
                  <a:txBody>
                    <a:bodyPr/>
                    <a:lstStyle/>
                    <a:p>
                      <a:endParaRPr lang="es-ES_tradnl" sz="1200" dirty="0"/>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8431288"/>
                  </a:ext>
                </a:extLst>
              </a:tr>
              <a:tr h="264405">
                <a:tc>
                  <a:txBody>
                    <a:bodyPr/>
                    <a:lstStyle/>
                    <a:p>
                      <a:r>
                        <a:rPr lang="es-ES_tradnl" sz="1200" dirty="0"/>
                        <a:t>O´Higgins</a:t>
                      </a:r>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5.955</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64405">
                <a:tc>
                  <a:txBody>
                    <a:bodyPr/>
                    <a:lstStyle/>
                    <a:p>
                      <a:r>
                        <a:rPr lang="es-ES_tradnl" sz="1200" dirty="0"/>
                        <a:t>Maule</a:t>
                      </a:r>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3.376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64405">
                <a:tc>
                  <a:txBody>
                    <a:bodyPr/>
                    <a:lstStyle/>
                    <a:p>
                      <a:r>
                        <a:rPr lang="es-ES_tradnl" sz="1200" baseline="0" dirty="0"/>
                        <a:t>Ñuble </a:t>
                      </a:r>
                      <a:endParaRPr lang="es-ES_tradnl" sz="1200" dirty="0"/>
                    </a:p>
                  </a:txBody>
                  <a:tcP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6.167</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19490">
                <a:tc>
                  <a:txBody>
                    <a:bodyPr/>
                    <a:lstStyle/>
                    <a:p>
                      <a:r>
                        <a:rPr lang="es-ES_tradnl" sz="1200" dirty="0"/>
                        <a:t>Biobío</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6.025</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75421">
                <a:tc>
                  <a:txBody>
                    <a:bodyPr/>
                    <a:lstStyle/>
                    <a:p>
                      <a:r>
                        <a:rPr lang="es-ES_tradnl" sz="1200" dirty="0"/>
                        <a:t>Araucanía </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17.865</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08472">
                <a:tc>
                  <a:txBody>
                    <a:bodyPr/>
                    <a:lstStyle/>
                    <a:p>
                      <a:r>
                        <a:rPr lang="es-ES_tradnl" sz="1200" dirty="0"/>
                        <a:t>Los Ríos</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71.193</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08473">
                <a:tc>
                  <a:txBody>
                    <a:bodyPr/>
                    <a:lstStyle/>
                    <a:p>
                      <a:r>
                        <a:rPr lang="es-ES_tradnl" sz="1200" dirty="0"/>
                        <a:t>Los Lagos </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166</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87.686</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297455">
                <a:tc>
                  <a:txBody>
                    <a:bodyPr/>
                    <a:lstStyle/>
                    <a:p>
                      <a:r>
                        <a:rPr lang="es-ES_tradnl" sz="1200" dirty="0"/>
                        <a:t>Aysén </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48.069</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297455">
                <a:tc>
                  <a:txBody>
                    <a:bodyPr/>
                    <a:lstStyle/>
                    <a:p>
                      <a:r>
                        <a:rPr lang="es-ES_tradnl" sz="1200" dirty="0"/>
                        <a:t>Magallanes</a:t>
                      </a:r>
                    </a:p>
                  </a:txBody>
                  <a:tcPr/>
                </a:tc>
                <a:tc>
                  <a:txBody>
                    <a:bodyPr/>
                    <a:lstStyle/>
                    <a:p>
                      <a:pPr algn="ctr">
                        <a:lnSpc>
                          <a:spcPct val="115000"/>
                        </a:lnSpc>
                        <a:spcAft>
                          <a:spcPts val="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4.021</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275422">
                <a:tc>
                  <a:txBody>
                    <a:bodyPr/>
                    <a:lstStyle/>
                    <a:p>
                      <a:r>
                        <a:rPr lang="es-ES_tradnl" sz="1200" b="1" dirty="0"/>
                        <a:t>Total </a:t>
                      </a:r>
                    </a:p>
                  </a:txBody>
                  <a:tcPr/>
                </a:tc>
                <a:tc>
                  <a:txBody>
                    <a:bodyPr/>
                    <a:lstStyle/>
                    <a:p>
                      <a:pPr algn="ctr">
                        <a:lnSpc>
                          <a:spcPct val="115000"/>
                        </a:lnSpc>
                        <a:spcAft>
                          <a:spcPts val="0"/>
                        </a:spcAft>
                      </a:pPr>
                      <a:r>
                        <a:rPr lang="es-E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558</a:t>
                      </a:r>
                      <a:endParaRPr lang="es-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253.382</a:t>
                      </a:r>
                      <a:endParaRPr lang="es-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bl>
          </a:graphicData>
        </a:graphic>
      </p:graphicFrame>
      <p:sp>
        <p:nvSpPr>
          <p:cNvPr id="7" name="Título 1"/>
          <p:cNvSpPr txBox="1">
            <a:spLocks/>
          </p:cNvSpPr>
          <p:nvPr/>
        </p:nvSpPr>
        <p:spPr>
          <a:xfrm>
            <a:off x="1016758" y="293340"/>
            <a:ext cx="767004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dirty="0">
                <a:solidFill>
                  <a:srgbClr val="333333"/>
                </a:solidFill>
                <a:latin typeface="+mn-lt"/>
                <a:ea typeface="+mn-ea"/>
                <a:cs typeface="+mn-cs"/>
              </a:rPr>
              <a:t>Programas de Seguros </a:t>
            </a:r>
            <a:r>
              <a:rPr lang="es-CL" sz="2800" dirty="0">
                <a:latin typeface="+mn-lt"/>
              </a:rPr>
              <a:t/>
            </a:r>
            <a:br>
              <a:rPr lang="es-CL" sz="2800" dirty="0">
                <a:latin typeface="+mn-lt"/>
              </a:rPr>
            </a:br>
            <a:endParaRPr lang="es-CL" sz="2800" dirty="0">
              <a:latin typeface="+mn-lt"/>
            </a:endParaRPr>
          </a:p>
        </p:txBody>
      </p:sp>
      <p:grpSp>
        <p:nvGrpSpPr>
          <p:cNvPr id="8" name="Grupo 7"/>
          <p:cNvGrpSpPr/>
          <p:nvPr/>
        </p:nvGrpSpPr>
        <p:grpSpPr>
          <a:xfrm>
            <a:off x="109303" y="188640"/>
            <a:ext cx="8926945" cy="6383790"/>
            <a:chOff x="109303" y="776216"/>
            <a:chExt cx="8926945" cy="5087725"/>
          </a:xfrm>
        </p:grpSpPr>
        <p:pic>
          <p:nvPicPr>
            <p:cNvPr id="9" name="Imagen" descr="Imagen"/>
            <p:cNvPicPr>
              <a:picLocks noChangeAspect="1"/>
            </p:cNvPicPr>
            <p:nvPr/>
          </p:nvPicPr>
          <p:blipFill>
            <a:blip r:embed="rId2"/>
            <a:stretch>
              <a:fillRect/>
            </a:stretch>
          </p:blipFill>
          <p:spPr>
            <a:xfrm>
              <a:off x="585124" y="776216"/>
              <a:ext cx="1323909" cy="166589"/>
            </a:xfrm>
            <a:prstGeom prst="rect">
              <a:avLst/>
            </a:prstGeom>
            <a:ln w="12700">
              <a:miter lim="400000"/>
            </a:ln>
          </p:spPr>
        </p:pic>
        <p:pic>
          <p:nvPicPr>
            <p:cNvPr id="10" name="Imagen" descr="Imagen"/>
            <p:cNvPicPr>
              <a:picLocks noChangeAspect="1"/>
            </p:cNvPicPr>
            <p:nvPr/>
          </p:nvPicPr>
          <p:blipFill>
            <a:blip r:embed="rId3"/>
            <a:stretch>
              <a:fillRect/>
            </a:stretch>
          </p:blipFill>
          <p:spPr>
            <a:xfrm>
              <a:off x="109303" y="937019"/>
              <a:ext cx="8926945" cy="4926922"/>
            </a:xfrm>
            <a:prstGeom prst="rect">
              <a:avLst/>
            </a:prstGeom>
            <a:ln w="12700">
              <a:miter lim="400000"/>
            </a:ln>
          </p:spPr>
        </p:pic>
        <p:pic>
          <p:nvPicPr>
            <p:cNvPr id="11" name="Imagen" descr="Imagen"/>
            <p:cNvPicPr>
              <a:picLocks noChangeAspect="1"/>
            </p:cNvPicPr>
            <p:nvPr/>
          </p:nvPicPr>
          <p:blipFill>
            <a:blip r:embed="rId4"/>
            <a:stretch>
              <a:fillRect/>
            </a:stretch>
          </p:blipFill>
          <p:spPr>
            <a:xfrm>
              <a:off x="7030388" y="5371484"/>
              <a:ext cx="1588554" cy="317826"/>
            </a:xfrm>
            <a:prstGeom prst="rect">
              <a:avLst/>
            </a:prstGeom>
            <a:ln w="12700">
              <a:miter lim="400000"/>
            </a:ln>
          </p:spPr>
        </p:pic>
      </p:grpSp>
    </p:spTree>
    <p:extLst>
      <p:ext uri="{BB962C8B-B14F-4D97-AF65-F5344CB8AC3E}">
        <p14:creationId xmlns:p14="http://schemas.microsoft.com/office/powerpoint/2010/main" val="212265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9ce75dd1-2c58-471c-852d-b54bb20a79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A17E54F2F1ADC419936A20F0741CF1C" ma:contentTypeVersion="18" ma:contentTypeDescription="Crear nuevo documento." ma:contentTypeScope="" ma:versionID="908261d138a711abc8a36dd5d65fd03c">
  <xsd:schema xmlns:xsd="http://www.w3.org/2001/XMLSchema" xmlns:xs="http://www.w3.org/2001/XMLSchema" xmlns:p="http://schemas.microsoft.com/office/2006/metadata/properties" xmlns:ns1="http://schemas.microsoft.com/sharepoint/v3" xmlns:ns3="9ce75dd1-2c58-471c-852d-b54bb20a790e" xmlns:ns4="df200e38-51db-4acf-a899-01fe5ee00e07" targetNamespace="http://schemas.microsoft.com/office/2006/metadata/properties" ma:root="true" ma:fieldsID="5840f2f3205d9e5b1f28853674a1f8e7" ns1:_="" ns3:_="" ns4:_="">
    <xsd:import namespace="http://schemas.microsoft.com/sharepoint/v3"/>
    <xsd:import namespace="9ce75dd1-2c58-471c-852d-b54bb20a790e"/>
    <xsd:import namespace="df200e38-51db-4acf-a899-01fe5ee00e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1:_ip_UnifiedCompliancePolicyProperties" minOccurs="0"/>
                <xsd:element ref="ns1:_ip_UnifiedCompliancePolicyUIAc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iedades de la Directiva de cumplimiento unificado" ma:hidden="true" ma:internalName="_ip_UnifiedCompliancePolicyProperties">
      <xsd:simpleType>
        <xsd:restriction base="dms:Note"/>
      </xsd:simpleType>
    </xsd:element>
    <xsd:element name="_ip_UnifiedCompliancePolicyUIAction" ma:index="23"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75dd1-2c58-471c-852d-b54bb20a7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200e38-51db-4acf-a899-01fe5ee00e07"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E5306A-B60B-41CA-9F67-98E7F55AA25D}">
  <ds:schemaRefs>
    <ds:schemaRef ds:uri="http://schemas.microsoft.com/sharepoint/v3/contenttype/forms"/>
  </ds:schemaRefs>
</ds:datastoreItem>
</file>

<file path=customXml/itemProps2.xml><?xml version="1.0" encoding="utf-8"?>
<ds:datastoreItem xmlns:ds="http://schemas.openxmlformats.org/officeDocument/2006/customXml" ds:itemID="{20F7B8E1-870B-4322-8207-4957FCD505E2}">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df200e38-51db-4acf-a899-01fe5ee00e07"/>
    <ds:schemaRef ds:uri="http://purl.org/dc/elements/1.1/"/>
    <ds:schemaRef ds:uri="9ce75dd1-2c58-471c-852d-b54bb20a790e"/>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E8A4FD3A-F3A0-44A3-8F09-44D91C748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e75dd1-2c58-471c-852d-b54bb20a790e"/>
    <ds:schemaRef ds:uri="df200e38-51db-4acf-a899-01fe5ee00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44909</TotalTime>
  <Words>18619</Words>
  <Application>Microsoft Office PowerPoint</Application>
  <PresentationFormat>Presentación en pantalla (4:3)</PresentationFormat>
  <Paragraphs>7295</Paragraphs>
  <Slides>114</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114</vt:i4>
      </vt:variant>
    </vt:vector>
  </HeadingPairs>
  <TitlesOfParts>
    <vt:vector size="127" baseType="lpstr">
      <vt:lpstr>MS Gothic</vt:lpstr>
      <vt:lpstr>MS PGothic</vt:lpstr>
      <vt:lpstr>Arial</vt:lpstr>
      <vt:lpstr>Arial Rounded MT Bold</vt:lpstr>
      <vt:lpstr>Berlin Sans FB</vt:lpstr>
      <vt:lpstr>Calibri</vt:lpstr>
      <vt:lpstr>Calibri </vt:lpstr>
      <vt:lpstr>Calibri Light</vt:lpstr>
      <vt:lpstr>Nexa Bold</vt:lpstr>
      <vt:lpstr>Times New Roman</vt:lpstr>
      <vt:lpstr>Wingdings</vt:lpstr>
      <vt:lpstr>Office Theme</vt:lpstr>
      <vt:lpstr>1_Office Theme</vt:lpstr>
      <vt:lpstr>Presentación de PowerPoint</vt:lpstr>
      <vt:lpstr>Presentación de PowerPoint</vt:lpstr>
      <vt:lpstr>Presentación de PowerPoint</vt:lpstr>
      <vt:lpstr>Nuestra Misión</vt:lpstr>
      <vt:lpstr>Principales Ejes Estratégicos Institucionales</vt:lpstr>
      <vt:lpstr>Objetivos 2022</vt:lpstr>
      <vt:lpstr>Objetivos 2022</vt:lpstr>
      <vt:lpstr>Principios y valores</vt:lpstr>
      <vt:lpstr>Principios y valores</vt:lpstr>
      <vt:lpstr>Estructura Organizacional</vt:lpstr>
      <vt:lpstr>   Presencia Nacional</vt:lpstr>
      <vt:lpstr>Recursos Humanos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Pueblos Originarios usuarios</vt:lpstr>
      <vt:lpstr>Presentación de PowerPoint</vt:lpstr>
      <vt:lpstr>Pueblos Originarios usuarios</vt:lpstr>
      <vt:lpstr>Presentación de PowerPoint</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Presentación de PowerPoint</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en regiones  </vt:lpstr>
      <vt:lpstr>Presentación de PowerPoint</vt:lpstr>
      <vt:lpstr>INDAP Nivel Nacional</vt:lpstr>
      <vt:lpstr>Presentación de PowerPoint</vt:lpstr>
      <vt:lpstr>Asociatividad Económica y Cooperativismo</vt:lpstr>
      <vt:lpstr>Asociatividad Económica y Cooperativismo</vt:lpstr>
      <vt:lpstr>Organizaciones de Representación Nacional </vt:lpstr>
      <vt:lpstr>Presupuesto Institucional 2022</vt:lpstr>
      <vt:lpstr>Presentación de PowerPoint</vt:lpstr>
      <vt:lpstr>Presupuesto Institucional</vt:lpstr>
      <vt:lpstr>Presupuesto Institucional</vt:lpstr>
      <vt:lpstr>Presentación de PowerPoint</vt:lpstr>
      <vt:lpstr>Presentación de PowerPoint</vt:lpstr>
      <vt:lpstr>Presentación de PowerPoint</vt:lpstr>
      <vt:lpstr>Plataforma de Servicios </vt:lpstr>
      <vt:lpstr>Presentación de PowerPoint</vt:lpstr>
      <vt:lpstr>Presentación de PowerPoint</vt:lpstr>
      <vt:lpstr>Plataforma de Servicios </vt:lpstr>
      <vt:lpstr>Oferta Programática de Fomento</vt:lpstr>
      <vt:lpstr>Presentación de PowerPoint</vt:lpstr>
      <vt:lpstr>Presentación de PowerPoint</vt:lpstr>
      <vt:lpstr>Oferta Programática de Fomento</vt:lpstr>
      <vt:lpstr>Oferta Programática de Fomento</vt:lpstr>
      <vt:lpstr>Oferta Programática de Fomento</vt:lpstr>
      <vt:lpstr>Plataforma de Servicios:  Programas Transversales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Inversiones</vt:lpstr>
      <vt:lpstr>Sustentabilidad de los suelos</vt:lpstr>
      <vt:lpstr>Servicios Financieros</vt:lpstr>
      <vt:lpstr>Programas de Seguros  </vt:lpstr>
      <vt:lpstr>Presentación de PowerPoint</vt:lpstr>
      <vt:lpstr>Presentación de PowerPoint</vt:lpstr>
      <vt:lpstr>Presentación de PowerPoint</vt:lpstr>
      <vt:lpstr>Presentación de PowerPoint</vt:lpstr>
      <vt:lpstr>Emergencias </vt:lpstr>
      <vt:lpstr>Presentación de PowerPoint</vt:lpstr>
      <vt:lpstr>Emergencias </vt:lpstr>
      <vt:lpstr>Presentación de PowerPoint</vt:lpstr>
      <vt:lpstr>    </vt:lpstr>
      <vt:lpstr>    </vt:lpstr>
      <vt:lpstr>    </vt:lpstr>
      <vt:lpstr>Presentación de PowerPoint</vt:lpstr>
      <vt:lpstr>    </vt:lpstr>
      <vt:lpstr>Presentación de PowerPoint</vt:lpstr>
      <vt:lpstr>GLOSARIO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Galvez Casptick Rocio Alibeth</cp:lastModifiedBy>
  <cp:revision>1054</cp:revision>
  <cp:lastPrinted>2022-05-13T13:33:10Z</cp:lastPrinted>
  <dcterms:created xsi:type="dcterms:W3CDTF">2017-01-17T01:44:10Z</dcterms:created>
  <dcterms:modified xsi:type="dcterms:W3CDTF">2023-03-01T20:54:43Z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0x010100DA17E54F2F1ADC419936A20F0741CF1C</vt:lpwstr>
  </property>
</Properties>
</file>