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58" r:id="rId14"/>
  </p:sldIdLst>
  <p:sldSz cx="9359900" cy="5397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6"/>
    <a:srgbClr val="00589A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318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332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448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953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531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673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777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702111" y="1677709"/>
            <a:ext cx="7957266" cy="1157647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04223" y="3060381"/>
            <a:ext cx="6553042" cy="138017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o del título"/>
          <p:cNvSpPr txBox="1">
            <a:spLocks noGrp="1"/>
          </p:cNvSpPr>
          <p:nvPr>
            <p:ph type="title"/>
          </p:nvPr>
        </p:nvSpPr>
        <p:spPr>
          <a:xfrm>
            <a:off x="468075" y="215026"/>
            <a:ext cx="3079865" cy="91511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Texto del título</a:t>
            </a:r>
          </a:p>
        </p:txBody>
      </p:sp>
      <p:sp>
        <p:nvSpPr>
          <p:cNvPr id="98" name="Nivel de texto 1…"/>
          <p:cNvSpPr txBox="1">
            <a:spLocks noGrp="1"/>
          </p:cNvSpPr>
          <p:nvPr>
            <p:ph type="body" idx="1"/>
          </p:nvPr>
        </p:nvSpPr>
        <p:spPr>
          <a:xfrm>
            <a:off x="3660082" y="215026"/>
            <a:ext cx="5233333" cy="4609329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8073" y="1130141"/>
            <a:ext cx="3079869" cy="36942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o del título"/>
          <p:cNvSpPr txBox="1">
            <a:spLocks noGrp="1"/>
          </p:cNvSpPr>
          <p:nvPr>
            <p:ph type="title"/>
          </p:nvPr>
        </p:nvSpPr>
        <p:spPr>
          <a:xfrm>
            <a:off x="1834915" y="3780473"/>
            <a:ext cx="5616895" cy="446307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Texto del título</a:t>
            </a:r>
          </a:p>
        </p:txBody>
      </p:sp>
      <p:sp>
        <p:nvSpPr>
          <p:cNvPr id="10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834915" y="482559"/>
            <a:ext cx="5616895" cy="32404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34915" y="4226778"/>
            <a:ext cx="5616895" cy="6338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000"/>
            </a:lvl1pPr>
            <a:lvl2pPr marL="0" indent="0">
              <a:spcBef>
                <a:spcPts val="200"/>
              </a:spcBef>
              <a:buSzTx/>
              <a:buFontTx/>
              <a:buNone/>
              <a:defRPr sz="1000"/>
            </a:lvl2pPr>
            <a:lvl3pPr marL="0" indent="0">
              <a:spcBef>
                <a:spcPts val="200"/>
              </a:spcBef>
              <a:buSzTx/>
              <a:buFontTx/>
              <a:buNone/>
              <a:defRPr sz="1000"/>
            </a:lvl3pPr>
            <a:lvl4pPr marL="0" indent="0">
              <a:spcBef>
                <a:spcPts val="200"/>
              </a:spcBef>
              <a:buSzTx/>
              <a:buFontTx/>
              <a:buNone/>
              <a:defRPr sz="1000"/>
            </a:lvl4pPr>
            <a:lvl5pPr marL="0" indent="0">
              <a:spcBef>
                <a:spcPts val="200"/>
              </a:spcBef>
              <a:buSzTx/>
              <a:buFontTx/>
              <a:buNone/>
              <a:defRPr sz="1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8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o del título"/>
          <p:cNvSpPr txBox="1">
            <a:spLocks noGrp="1"/>
          </p:cNvSpPr>
          <p:nvPr>
            <p:ph type="title"/>
          </p:nvPr>
        </p:nvSpPr>
        <p:spPr>
          <a:xfrm>
            <a:off x="6787078" y="216278"/>
            <a:ext cx="2106336" cy="4608079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7" name="Nivel de texto 1…"/>
          <p:cNvSpPr txBox="1">
            <a:spLocks noGrp="1"/>
          </p:cNvSpPr>
          <p:nvPr>
            <p:ph type="body" idx="1"/>
          </p:nvPr>
        </p:nvSpPr>
        <p:spPr>
          <a:xfrm>
            <a:off x="468073" y="216278"/>
            <a:ext cx="6162982" cy="4608079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n 4" descr="Imagen 4"/>
          <p:cNvPicPr>
            <a:picLocks noChangeAspect="1"/>
          </p:cNvPicPr>
          <p:nvPr/>
        </p:nvPicPr>
        <p:blipFill>
          <a:blip r:embed="rId2"/>
          <a:srcRect b="3626"/>
          <a:stretch>
            <a:fillRect/>
          </a:stretch>
        </p:blipFill>
        <p:spPr>
          <a:xfrm>
            <a:off x="3869816" y="3891188"/>
            <a:ext cx="5491674" cy="1506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9" y="205260"/>
            <a:ext cx="1174796" cy="10631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uadroTexto 12"/>
          <p:cNvSpPr txBox="1"/>
          <p:nvPr/>
        </p:nvSpPr>
        <p:spPr>
          <a:xfrm>
            <a:off x="358468" y="5025297"/>
            <a:ext cx="535436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04" tIns="35104" rIns="35104" bIns="35104">
            <a:spAutoFit/>
          </a:bodyPr>
          <a:lstStyle/>
          <a:p>
            <a:pPr defTabSz="394917">
              <a:defRPr sz="300" b="1" spc="169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INDAP </a:t>
            </a:r>
            <a:r>
              <a:rPr b="0"/>
              <a:t>| INSTITUTO DE DESARROLLO AGROPECUARIO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477795" y="4898277"/>
            <a:ext cx="231274" cy="21469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o del título"/>
          <p:cNvSpPr txBox="1">
            <a:spLocks noGrp="1"/>
          </p:cNvSpPr>
          <p:nvPr>
            <p:ph type="title"/>
          </p:nvPr>
        </p:nvSpPr>
        <p:spPr>
          <a:xfrm>
            <a:off x="1170186" y="883860"/>
            <a:ext cx="7021116" cy="1880237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702075">
              <a:lnSpc>
                <a:spcPct val="90000"/>
              </a:lnSpc>
              <a:defRPr sz="4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70186" y="2836604"/>
            <a:ext cx="7021116" cy="130391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/>
            </a:lvl1pPr>
            <a:lvl2pPr marL="0" indent="351037" algn="ctr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/>
            </a:lvl2pPr>
            <a:lvl3pPr marL="0" indent="702075" algn="ctr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/>
            </a:lvl3pPr>
            <a:lvl4pPr marL="0" indent="1053114" algn="ctr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/>
            </a:lvl4pPr>
            <a:lvl5pPr marL="0" indent="1404152" algn="ctr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o del título"/>
          <p:cNvSpPr txBox="1">
            <a:spLocks noGrp="1"/>
          </p:cNvSpPr>
          <p:nvPr>
            <p:ph type="title"/>
          </p:nvPr>
        </p:nvSpPr>
        <p:spPr>
          <a:xfrm>
            <a:off x="643603" y="287536"/>
            <a:ext cx="8074284" cy="1043881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702075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55" name="Nivel de texto 1…"/>
          <p:cNvSpPr txBox="1">
            <a:spLocks noGrp="1"/>
          </p:cNvSpPr>
          <p:nvPr>
            <p:ph type="body" idx="1"/>
          </p:nvPr>
        </p:nvSpPr>
        <p:spPr>
          <a:xfrm>
            <a:off x="643603" y="1437679"/>
            <a:ext cx="8074284" cy="3426680"/>
          </a:xfrm>
          <a:prstGeom prst="rect">
            <a:avLst/>
          </a:prstGeom>
        </p:spPr>
        <p:txBody>
          <a:bodyPr lIns="45719" tIns="45719" rIns="45719" bIns="45719"/>
          <a:lstStyle>
            <a:lvl1pPr marL="175518" indent="-175518" defTabSz="702075">
              <a:lnSpc>
                <a:spcPct val="90000"/>
              </a:lnSpc>
              <a:spcBef>
                <a:spcPts val="700"/>
              </a:spcBef>
              <a:defRPr sz="2100"/>
            </a:lvl1pPr>
            <a:lvl2pPr marL="555810" indent="-204772" defTabSz="702075">
              <a:lnSpc>
                <a:spcPct val="90000"/>
              </a:lnSpc>
              <a:spcBef>
                <a:spcPts val="700"/>
              </a:spcBef>
              <a:buChar char="•"/>
              <a:defRPr sz="2100"/>
            </a:lvl2pPr>
            <a:lvl3pPr marL="947802" indent="-245726" defTabSz="702075">
              <a:lnSpc>
                <a:spcPct val="90000"/>
              </a:lnSpc>
              <a:spcBef>
                <a:spcPts val="700"/>
              </a:spcBef>
              <a:defRPr sz="2100"/>
            </a:lvl3pPr>
            <a:lvl4pPr marL="1336645" indent="-283530" defTabSz="702075">
              <a:lnSpc>
                <a:spcPct val="90000"/>
              </a:lnSpc>
              <a:spcBef>
                <a:spcPts val="700"/>
              </a:spcBef>
              <a:buChar char="•"/>
              <a:defRPr sz="2100"/>
            </a:lvl4pPr>
            <a:lvl5pPr marL="1687683" indent="-283530" defTabSz="702075">
              <a:lnSpc>
                <a:spcPct val="90000"/>
              </a:lnSpc>
              <a:spcBef>
                <a:spcPts val="700"/>
              </a:spcBef>
              <a:buChar char="•"/>
              <a:defRPr sz="21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o del título"/>
          <p:cNvSpPr txBox="1">
            <a:spLocks noGrp="1"/>
          </p:cNvSpPr>
          <p:nvPr>
            <p:ph type="title"/>
          </p:nvPr>
        </p:nvSpPr>
        <p:spPr>
          <a:xfrm>
            <a:off x="638727" y="1346418"/>
            <a:ext cx="8074284" cy="224653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702075">
              <a:lnSpc>
                <a:spcPct val="90000"/>
              </a:lnSpc>
              <a:defRPr sz="4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6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8727" y="3614203"/>
            <a:ext cx="8074284" cy="118139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51037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702075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53114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404152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o del título"/>
          <p:cNvSpPr txBox="1">
            <a:spLocks noGrp="1"/>
          </p:cNvSpPr>
          <p:nvPr>
            <p:ph type="title"/>
          </p:nvPr>
        </p:nvSpPr>
        <p:spPr>
          <a:xfrm>
            <a:off x="643603" y="287536"/>
            <a:ext cx="8074284" cy="1043881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702075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43603" y="1437679"/>
            <a:ext cx="3978632" cy="3426680"/>
          </a:xfrm>
          <a:prstGeom prst="rect">
            <a:avLst/>
          </a:prstGeom>
        </p:spPr>
        <p:txBody>
          <a:bodyPr lIns="45719" tIns="45719" rIns="45719" bIns="45719"/>
          <a:lstStyle>
            <a:lvl1pPr marL="175518" indent="-175518" defTabSz="702075">
              <a:lnSpc>
                <a:spcPct val="90000"/>
              </a:lnSpc>
              <a:spcBef>
                <a:spcPts val="700"/>
              </a:spcBef>
              <a:defRPr sz="2100"/>
            </a:lvl1pPr>
            <a:lvl2pPr marL="555810" indent="-204772" defTabSz="702075">
              <a:lnSpc>
                <a:spcPct val="90000"/>
              </a:lnSpc>
              <a:spcBef>
                <a:spcPts val="700"/>
              </a:spcBef>
              <a:buChar char="•"/>
              <a:defRPr sz="2100"/>
            </a:lvl2pPr>
            <a:lvl3pPr marL="947802" indent="-245726" defTabSz="702075">
              <a:lnSpc>
                <a:spcPct val="90000"/>
              </a:lnSpc>
              <a:spcBef>
                <a:spcPts val="700"/>
              </a:spcBef>
              <a:defRPr sz="2100"/>
            </a:lvl3pPr>
            <a:lvl4pPr marL="1336645" indent="-283530" defTabSz="702075">
              <a:lnSpc>
                <a:spcPct val="90000"/>
              </a:lnSpc>
              <a:spcBef>
                <a:spcPts val="700"/>
              </a:spcBef>
              <a:buChar char="•"/>
              <a:defRPr sz="2100"/>
            </a:lvl4pPr>
            <a:lvl5pPr marL="1687683" indent="-283530" defTabSz="702075">
              <a:lnSpc>
                <a:spcPct val="90000"/>
              </a:lnSpc>
              <a:spcBef>
                <a:spcPts val="700"/>
              </a:spcBef>
              <a:buChar char="•"/>
              <a:defRPr sz="21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o del título"/>
          <p:cNvSpPr txBox="1">
            <a:spLocks noGrp="1"/>
          </p:cNvSpPr>
          <p:nvPr>
            <p:ph type="title"/>
          </p:nvPr>
        </p:nvSpPr>
        <p:spPr>
          <a:xfrm>
            <a:off x="644821" y="287536"/>
            <a:ext cx="8074285" cy="1043881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702075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8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4821" y="1323915"/>
            <a:ext cx="3960350" cy="648832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/>
            </a:lvl1pPr>
            <a:lvl2pPr marL="0" indent="351037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/>
            </a:lvl2pPr>
            <a:lvl3pPr marL="0" indent="702075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/>
            </a:lvl3pPr>
            <a:lvl4pPr marL="0" indent="1053114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/>
            </a:lvl4pPr>
            <a:lvl5pPr marL="0" indent="1404152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3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739252" y="1323915"/>
            <a:ext cx="3979854" cy="648832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18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o del título"/>
          <p:cNvSpPr txBox="1">
            <a:spLocks noGrp="1"/>
          </p:cNvSpPr>
          <p:nvPr>
            <p:ph type="title"/>
          </p:nvPr>
        </p:nvSpPr>
        <p:spPr>
          <a:xfrm>
            <a:off x="643603" y="287536"/>
            <a:ext cx="8074284" cy="1043881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702075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o del título"/>
          <p:cNvSpPr txBox="1">
            <a:spLocks noGrp="1"/>
          </p:cNvSpPr>
          <p:nvPr>
            <p:ph type="title"/>
          </p:nvPr>
        </p:nvSpPr>
        <p:spPr>
          <a:xfrm>
            <a:off x="644821" y="360045"/>
            <a:ext cx="3019325" cy="126015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702075">
              <a:lnSpc>
                <a:spcPct val="9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979852" y="777597"/>
            <a:ext cx="4739254" cy="3837981"/>
          </a:xfrm>
          <a:prstGeom prst="rect">
            <a:avLst/>
          </a:prstGeom>
        </p:spPr>
        <p:txBody>
          <a:bodyPr lIns="45719" tIns="45719" rIns="45719" bIns="45719"/>
          <a:lstStyle>
            <a:lvl1pPr marL="175518" indent="-175518" defTabSz="702075">
              <a:lnSpc>
                <a:spcPct val="90000"/>
              </a:lnSpc>
              <a:spcBef>
                <a:spcPts val="700"/>
              </a:spcBef>
            </a:lvl1pPr>
            <a:lvl2pPr marL="551631" indent="-200593" defTabSz="702075">
              <a:lnSpc>
                <a:spcPct val="90000"/>
              </a:lnSpc>
              <a:spcBef>
                <a:spcPts val="700"/>
              </a:spcBef>
              <a:buChar char="•"/>
            </a:lvl2pPr>
            <a:lvl3pPr marL="936101" indent="-234025" defTabSz="702075">
              <a:lnSpc>
                <a:spcPct val="90000"/>
              </a:lnSpc>
              <a:spcBef>
                <a:spcPts val="700"/>
              </a:spcBef>
            </a:lvl3pPr>
            <a:lvl4pPr marL="1333945" indent="-280830" defTabSz="702075">
              <a:lnSpc>
                <a:spcPct val="90000"/>
              </a:lnSpc>
              <a:spcBef>
                <a:spcPts val="700"/>
              </a:spcBef>
              <a:buChar char="•"/>
            </a:lvl4pPr>
            <a:lvl5pPr marL="1684983" indent="-280830" defTabSz="702075">
              <a:lnSpc>
                <a:spcPct val="90000"/>
              </a:lnSpc>
              <a:spcBef>
                <a:spcPts val="700"/>
              </a:spcBef>
              <a:buChar char="•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8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644821" y="1620201"/>
            <a:ext cx="3019324" cy="300162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20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o del título"/>
          <p:cNvSpPr txBox="1">
            <a:spLocks noGrp="1"/>
          </p:cNvSpPr>
          <p:nvPr>
            <p:ph type="title"/>
          </p:nvPr>
        </p:nvSpPr>
        <p:spPr>
          <a:xfrm>
            <a:off x="644821" y="360045"/>
            <a:ext cx="3019325" cy="126015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702075">
              <a:lnSpc>
                <a:spcPct val="9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17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3979852" y="777597"/>
            <a:ext cx="4739254" cy="38379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4821" y="1620201"/>
            <a:ext cx="3019325" cy="300162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/>
            </a:lvl1pPr>
            <a:lvl2pPr marL="0" indent="351037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/>
            </a:lvl2pPr>
            <a:lvl3pPr marL="0" indent="702075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/>
            </a:lvl3pPr>
            <a:lvl4pPr marL="0" indent="1053114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/>
            </a:lvl4pPr>
            <a:lvl5pPr marL="0" indent="1404152" defTabSz="702075">
              <a:lnSpc>
                <a:spcPct val="90000"/>
              </a:lnSpc>
              <a:spcBef>
                <a:spcPts val="700"/>
              </a:spcBef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86609" y="5042043"/>
            <a:ext cx="231277" cy="214702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739492" y="3470435"/>
            <a:ext cx="7957268" cy="1072637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39492" y="2289037"/>
            <a:ext cx="7957268" cy="11814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68075" y="1260157"/>
            <a:ext cx="4134657" cy="356419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100"/>
            </a:lvl1pPr>
            <a:lvl2pPr marL="607003" indent="-255964">
              <a:spcBef>
                <a:spcPts val="400"/>
              </a:spcBef>
              <a:defRPr sz="2100"/>
            </a:lvl2pPr>
            <a:lvl3pPr marL="947800" indent="-245725">
              <a:spcBef>
                <a:spcPts val="400"/>
              </a:spcBef>
              <a:defRPr sz="2100"/>
            </a:lvl3pPr>
            <a:lvl4pPr marL="1326143" indent="-273029">
              <a:spcBef>
                <a:spcPts val="400"/>
              </a:spcBef>
              <a:defRPr sz="2100"/>
            </a:lvl4pPr>
            <a:lvl5pPr marL="1677181" indent="-273030">
              <a:spcBef>
                <a:spcPts val="400"/>
              </a:spcBef>
              <a:defRPr sz="21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68075" y="1208901"/>
            <a:ext cx="4136284" cy="50381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800" b="1"/>
            </a:lvl1pPr>
            <a:lvl2pPr marL="0" indent="0">
              <a:spcBef>
                <a:spcPts val="300"/>
              </a:spcBef>
              <a:buSzTx/>
              <a:buFontTx/>
              <a:buNone/>
              <a:defRPr sz="1800" b="1"/>
            </a:lvl2pPr>
            <a:lvl3pPr marL="0" indent="0">
              <a:spcBef>
                <a:spcPts val="300"/>
              </a:spcBef>
              <a:buSzTx/>
              <a:buFontTx/>
              <a:buNone/>
              <a:defRPr sz="1800" b="1"/>
            </a:lvl3pPr>
            <a:lvl4pPr marL="0" indent="0">
              <a:spcBef>
                <a:spcPts val="300"/>
              </a:spcBef>
              <a:buSzTx/>
              <a:buFontTx/>
              <a:buNone/>
              <a:defRPr sz="1800" b="1"/>
            </a:lvl4pPr>
            <a:lvl5pPr marL="0" indent="0">
              <a:spcBef>
                <a:spcPts val="300"/>
              </a:spcBef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755507" y="1208901"/>
            <a:ext cx="4137910" cy="50381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68075" y="216278"/>
            <a:ext cx="8425340" cy="9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68075" y="1260157"/>
            <a:ext cx="8425340" cy="356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62141" y="5042047"/>
            <a:ext cx="231273" cy="21469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ransition spd="med"/>
  <p:txStyles>
    <p:titleStyle>
      <a:lvl1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3510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63279" marR="0" indent="-263279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01779" marR="0" indent="-250740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6101" marR="0" indent="-234025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33945" marR="0" indent="-280831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84983" marR="0" indent="-280831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36021" marR="0" indent="-280830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87058" marR="0" indent="-280830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38097" marR="0" indent="-280829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89135" marR="0" indent="-280829" algn="l" defTabSz="351037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hyperlink" Target="TripticoCodigoAguas_IMPFINAL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hyperlink" Target="mailto:riego@indap.c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dap.gob.cl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78" y="-713822"/>
            <a:ext cx="9955846" cy="7016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9" y="257879"/>
            <a:ext cx="9009741" cy="497261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LIANZAS PRODUCTIVAS"/>
          <p:cNvSpPr txBox="1"/>
          <p:nvPr/>
        </p:nvSpPr>
        <p:spPr>
          <a:xfrm>
            <a:off x="1163073" y="1149805"/>
            <a:ext cx="7425186" cy="119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04" tIns="35104" rIns="35104" bIns="35104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Gotham Rounded Bold" pitchFamily="2" charset="0"/>
                <a:ea typeface="Verdana" panose="020B0604030504040204" pitchFamily="34" charset="0"/>
                <a:cs typeface="Helvetica Neue Medium"/>
              </a:rPr>
              <a:t>ESTRATEGIA </a:t>
            </a:r>
            <a:r>
              <a:rPr lang="es-CL" sz="2400" b="1" dirty="0" smtClean="0">
                <a:solidFill>
                  <a:srgbClr val="0070C0"/>
                </a:solidFill>
                <a:latin typeface="Gotham Rounded Bold" pitchFamily="2" charset="0"/>
                <a:ea typeface="Verdana" panose="020B0604030504040204" pitchFamily="34" charset="0"/>
                <a:cs typeface="Helvetica Neue Medium"/>
              </a:rPr>
              <a:t>REGULARIZACIÓN </a:t>
            </a:r>
            <a:r>
              <a:rPr lang="es-CL" sz="2400" b="1" dirty="0">
                <a:solidFill>
                  <a:srgbClr val="0070C0"/>
                </a:solidFill>
                <a:latin typeface="Gotham Rounded Bold" pitchFamily="2" charset="0"/>
                <a:ea typeface="Verdana" panose="020B0604030504040204" pitchFamily="34" charset="0"/>
                <a:cs typeface="Helvetica Neue Medium"/>
              </a:rPr>
              <a:t>E </a:t>
            </a:r>
            <a:r>
              <a:rPr lang="es-CL" sz="2400" b="1" dirty="0" smtClean="0">
                <a:solidFill>
                  <a:srgbClr val="0070C0"/>
                </a:solidFill>
                <a:latin typeface="Gotham Rounded Bold" pitchFamily="2" charset="0"/>
                <a:ea typeface="Verdana" panose="020B0604030504040204" pitchFamily="34" charset="0"/>
                <a:cs typeface="Helvetica Neue Medium"/>
              </a:rPr>
              <a:t>INSCRIPCIÓN </a:t>
            </a:r>
            <a:endParaRPr lang="es-CL" sz="2400" b="1" dirty="0">
              <a:solidFill>
                <a:srgbClr val="0070C0"/>
              </a:solidFill>
              <a:latin typeface="Gotham Rounded Bold" pitchFamily="2" charset="0"/>
              <a:ea typeface="Verdana" panose="020B0604030504040204" pitchFamily="34" charset="0"/>
              <a:cs typeface="Helvetica Neue Medium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Gotham Rounded Bold" pitchFamily="2" charset="0"/>
                <a:ea typeface="Verdana" panose="020B0604030504040204" pitchFamily="34" charset="0"/>
                <a:cs typeface="Helvetica Neue Medium"/>
              </a:rPr>
              <a:t>DERECHOS DE APROVECHAMIENTO DE AGUAS </a:t>
            </a:r>
          </a:p>
          <a:p>
            <a:pPr algn="ctr">
              <a:lnSpc>
                <a:spcPct val="90000"/>
              </a:lnSpc>
            </a:pPr>
            <a:r>
              <a:rPr lang="es-CL" sz="2800" b="1" dirty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Agricultura Familiar Campesina</a:t>
            </a:r>
          </a:p>
        </p:txBody>
      </p:sp>
      <p:pic>
        <p:nvPicPr>
          <p:cNvPr id="231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383" y="4687098"/>
            <a:ext cx="1626059" cy="325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LOGO INDAP 60 AÑOS COLOR.png" descr="LOGO INDAP 60 AÑOS 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44" y="257879"/>
            <a:ext cx="2836041" cy="7654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upo 6"/>
          <p:cNvGrpSpPr/>
          <p:nvPr/>
        </p:nvGrpSpPr>
        <p:grpSpPr>
          <a:xfrm>
            <a:off x="1828800" y="2459102"/>
            <a:ext cx="5552502" cy="1859510"/>
            <a:chOff x="828675" y="2459102"/>
            <a:chExt cx="7759584" cy="312224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" y="2463057"/>
              <a:ext cx="2587647" cy="3118293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7211" y="2459103"/>
              <a:ext cx="2383527" cy="3122247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1629" y="2459102"/>
              <a:ext cx="2586630" cy="3122247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78" y="-713822"/>
            <a:ext cx="9955846" cy="701618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ALIANZAS PRODUCTIVAS"/>
          <p:cNvSpPr txBox="1"/>
          <p:nvPr/>
        </p:nvSpPr>
        <p:spPr>
          <a:xfrm>
            <a:off x="1586703" y="2238686"/>
            <a:ext cx="6186494" cy="54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04" tIns="35104" rIns="35104" bIns="35104">
            <a:spAutoFit/>
          </a:bodyPr>
          <a:lstStyle>
            <a:lvl1pPr algn="ctr">
              <a:defRPr sz="3100"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r>
              <a:t>¡MUCHAS GRACIAS!</a:t>
            </a:r>
          </a:p>
        </p:txBody>
      </p:sp>
      <p:pic>
        <p:nvPicPr>
          <p:cNvPr id="24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87098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4" y="156095"/>
            <a:ext cx="9137720" cy="504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LOGO INDAP 60 AÑOS COLOR.png" descr="LOGO INDAP 60 AÑOS 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44" y="257879"/>
            <a:ext cx="2836041" cy="765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" y="-893564"/>
            <a:ext cx="9955847" cy="7016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r>
              <a:rPr lang="es-CL" dirty="0"/>
              <a:t>REFORMA AL CÓDIGO DE AGUAS</a:t>
            </a:r>
          </a:p>
          <a:p>
            <a:endParaRPr dirty="0"/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52" y="622772"/>
            <a:ext cx="8954871" cy="452721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ángulo 13"/>
          <p:cNvSpPr txBox="1"/>
          <p:nvPr/>
        </p:nvSpPr>
        <p:spPr>
          <a:xfrm>
            <a:off x="962090" y="1000561"/>
            <a:ext cx="7620115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sym typeface="Helvetica Neue Medium"/>
              </a:rPr>
              <a:t>El Código de Aguas es la ley que regula todo lo relacionado con el agua en Chile. </a:t>
            </a: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 </a:t>
            </a:r>
            <a:endParaRPr dirty="0"/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626178" y="986500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279E72-1B93-2974-0D62-94E6BB1896E5}"/>
              </a:ext>
            </a:extLst>
          </p:cNvPr>
          <p:cNvSpPr txBox="1"/>
          <p:nvPr/>
        </p:nvSpPr>
        <p:spPr>
          <a:xfrm>
            <a:off x="598939" y="1425121"/>
            <a:ext cx="8334895" cy="2749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just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  <a:p>
            <a:pPr marL="0" marR="0" lvl="0" indent="0" algn="just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9A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sym typeface="Helvetica Neue Medium"/>
              </a:rPr>
              <a:t>Ahí se establece que para que un agricultor o agricultora pueda extraer y usar agua para regar sus cultivos y/o plantaciones, requieren de un permiso especial que entrega el Estado y se denomina Derechos de Aprovechamiento de Aguas y lo entrega la Dirección General de Aguas.</a:t>
            </a:r>
          </a:p>
          <a:p>
            <a:pPr marL="0" marR="0" lvl="0" indent="0" algn="just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bCL"/>
              <a:ea typeface="Verdana" panose="020B0604030504040204" pitchFamily="34" charset="0"/>
              <a:sym typeface="Helvetica Neue Medium"/>
            </a:endParaRP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  <a:sym typeface="Helvetica Neue Medium"/>
              </a:rPr>
              <a:t>       ¿</a:t>
            </a: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  <a:sym typeface="Helvetica Neue Medium"/>
              </a:rPr>
              <a:t>Sabía usted que el Código fue reformado recientemente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  <a:sym typeface="Helvetica Neue Medium"/>
              </a:rPr>
              <a:t>? (</a:t>
            </a: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  <a:sym typeface="Helvetica Neue Medium"/>
              </a:rPr>
              <a:t>06.04.2022)</a:t>
            </a:r>
          </a:p>
          <a:p>
            <a:pPr marL="0" marR="0" lvl="0" indent="0" algn="just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  <a:p>
            <a:pPr algn="just" defTabSz="825500" hangingPunct="1"/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  <a:sym typeface="Helvetica Neue Medium"/>
              </a:rPr>
              <a:t>Allí se instauraron ciertos plazos para inscribir y/o regularizar los Derechos de Aprovechamiento de Aguas. Esto significa que un agricultor o agricultora que no tenga bien inscritos sus derechos de aguas, eventualmente puede perderlos. Para eso tiene un plazo de 5 años para iniciar el trámite, contados desde abril de 2022, es decir el plazo vence en abril de 2027.</a:t>
            </a:r>
          </a:p>
        </p:txBody>
      </p:sp>
      <p:pic>
        <p:nvPicPr>
          <p:cNvPr id="1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626178" y="2630241"/>
            <a:ext cx="335912" cy="512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r>
              <a:rPr lang="es-CL" dirty="0"/>
              <a:t>REFORMA AL CÓDIGO DE AGUAS</a:t>
            </a:r>
          </a:p>
          <a:p>
            <a:endParaRPr dirty="0"/>
          </a:p>
        </p:txBody>
      </p:sp>
      <p:sp>
        <p:nvSpPr>
          <p:cNvPr id="240" name="Rectángulo 13"/>
          <p:cNvSpPr txBox="1"/>
          <p:nvPr/>
        </p:nvSpPr>
        <p:spPr>
          <a:xfrm>
            <a:off x="962090" y="2415687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717202" y="2083819"/>
            <a:ext cx="335912" cy="51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717202" y="982469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ángulo 13"/>
          <p:cNvSpPr txBox="1"/>
          <p:nvPr/>
        </p:nvSpPr>
        <p:spPr>
          <a:xfrm>
            <a:off x="1120379" y="2094967"/>
            <a:ext cx="762011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Mandato a INDAP</a:t>
            </a: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8571" y="2637335"/>
            <a:ext cx="758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5500" hangingPunct="1"/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El Instituto de Desarrollo Agropecuario así como las juntas de vigilancia, las asociaciones de </a:t>
            </a:r>
            <a:r>
              <a:rPr lang="es-ES" sz="1500" dirty="0" err="1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canalistas</a:t>
            </a: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 y comunidades de agua </a:t>
            </a:r>
            <a:r>
              <a:rPr lang="es-ES" sz="1500" dirty="0" smtClean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velarán </a:t>
            </a: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por la difusión, información y facilitación de la regularización de los derechos de aprovechamiento de sus beneficiarios o integrantes.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37819" y="1039740"/>
            <a:ext cx="7029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“La reforma al 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Código </a:t>
            </a: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de 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Aguas </a:t>
            </a: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exige inscribir y/o regularizar sus derechos de aprovechamiento de aguas”</a:t>
            </a:r>
          </a:p>
        </p:txBody>
      </p:sp>
    </p:spTree>
    <p:extLst>
      <p:ext uri="{BB962C8B-B14F-4D97-AF65-F5344CB8AC3E}">
        <p14:creationId xmlns:p14="http://schemas.microsoft.com/office/powerpoint/2010/main" val="178066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r>
              <a:rPr lang="es-CL" dirty="0" smtClean="0"/>
              <a:t>ACCIONAR INDAP</a:t>
            </a:r>
            <a:endParaRPr lang="es-CL" dirty="0"/>
          </a:p>
          <a:p>
            <a:endParaRPr dirty="0"/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58" y="555342"/>
            <a:ext cx="9137720" cy="455168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ángulo 13"/>
          <p:cNvSpPr txBox="1"/>
          <p:nvPr/>
        </p:nvSpPr>
        <p:spPr>
          <a:xfrm>
            <a:off x="962090" y="1003225"/>
            <a:ext cx="7620115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E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strategia para la regularización e inscripción de derechos de aprovechamiento de agua en la pequeña agricultura</a:t>
            </a: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564549" y="909750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279E72-1B93-2974-0D62-94E6BB1896E5}"/>
              </a:ext>
            </a:extLst>
          </p:cNvPr>
          <p:cNvSpPr txBox="1"/>
          <p:nvPr/>
        </p:nvSpPr>
        <p:spPr>
          <a:xfrm>
            <a:off x="962090" y="1944968"/>
            <a:ext cx="7558486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 defTabSz="825500" hangingPunct="1">
              <a:buFont typeface="+mj-lt"/>
              <a:buAutoNum type="arabicPeriod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Nuevo Bono Legal de Aguas (BLA).</a:t>
            </a:r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342900" indent="-342900" algn="just" defTabSz="825500" hangingPunct="1">
              <a:buFont typeface="+mj-lt"/>
              <a:buAutoNum type="arabicPeriod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Implementación de Mesa Hídrica. </a:t>
            </a:r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342900" indent="-342900" algn="just" defTabSz="825500" hangingPunct="1">
              <a:buFont typeface="+mj-lt"/>
              <a:buAutoNum type="arabicPeriod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Transferencia de conocimiento y fortalecimiento capacidades Institucionales. </a:t>
            </a:r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342900" indent="-342900" algn="just" defTabSz="825500" hangingPunct="1">
              <a:buFont typeface="+mj-lt"/>
              <a:buAutoNum type="arabicPeriod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Colaboración y coordinación con instituciones gubernamentales y público-privada.</a:t>
            </a:r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14" name="Rectángulo 13"/>
          <p:cNvSpPr txBox="1"/>
          <p:nvPr/>
        </p:nvSpPr>
        <p:spPr>
          <a:xfrm>
            <a:off x="900461" y="740475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998" y="3358639"/>
            <a:ext cx="21474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5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r>
              <a:rPr lang="es-CL" dirty="0" smtClean="0"/>
              <a:t>INSTRUMENTO DE FOMENTO</a:t>
            </a:r>
            <a:endParaRPr lang="es-CL" dirty="0"/>
          </a:p>
          <a:p>
            <a:endParaRPr dirty="0"/>
          </a:p>
        </p:txBody>
      </p:sp>
      <p:sp>
        <p:nvSpPr>
          <p:cNvPr id="240" name="Rectángulo 13"/>
          <p:cNvSpPr txBox="1"/>
          <p:nvPr/>
        </p:nvSpPr>
        <p:spPr>
          <a:xfrm>
            <a:off x="962090" y="2415687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1982871" y="2538488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ángulo 13"/>
          <p:cNvSpPr txBox="1"/>
          <p:nvPr/>
        </p:nvSpPr>
        <p:spPr>
          <a:xfrm>
            <a:off x="900461" y="740475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92424" y="1590468"/>
            <a:ext cx="467995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25500" hangingPunct="1"/>
            <a:r>
              <a:rPr lang="es-CL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INDAP dispone de un programa especial para dar </a:t>
            </a: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asesoría legal a quienes necesitan regularizar su situación de derechos de aprovechamiento </a:t>
            </a:r>
            <a:r>
              <a:rPr lang="es-CL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de aguas: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25237" y="2636987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BONO LEGAL DE AGUAS (BLA)</a:t>
            </a:r>
          </a:p>
        </p:txBody>
      </p:sp>
    </p:spTree>
    <p:extLst>
      <p:ext uri="{BB962C8B-B14F-4D97-AF65-F5344CB8AC3E}">
        <p14:creationId xmlns:p14="http://schemas.microsoft.com/office/powerpoint/2010/main" val="1418723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r>
              <a:rPr lang="es-CL" dirty="0" smtClean="0"/>
              <a:t>BONO LEGAL DE AGUAS</a:t>
            </a:r>
            <a:endParaRPr lang="es-CL" dirty="0"/>
          </a:p>
          <a:p>
            <a:endParaRPr dirty="0"/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24" y="484742"/>
            <a:ext cx="8703325" cy="462228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ángulo 13"/>
          <p:cNvSpPr txBox="1"/>
          <p:nvPr/>
        </p:nvSpPr>
        <p:spPr>
          <a:xfrm>
            <a:off x="931275" y="681582"/>
            <a:ext cx="762011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¿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Qué </a:t>
            </a: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pueden hacer las y los </a:t>
            </a:r>
            <a:r>
              <a:rPr lang="es-CL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beneficiarios de INDAP?</a:t>
            </a: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633808" y="644201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279E72-1B93-2974-0D62-94E6BB1896E5}"/>
              </a:ext>
            </a:extLst>
          </p:cNvPr>
          <p:cNvSpPr txBox="1"/>
          <p:nvPr/>
        </p:nvSpPr>
        <p:spPr>
          <a:xfrm>
            <a:off x="1010578" y="1376011"/>
            <a:ext cx="7558486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 hangingPunct="1"/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Los titulares de Derecho </a:t>
            </a:r>
            <a:r>
              <a:rPr lang="es-ES" sz="1500" dirty="0" smtClean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de </a:t>
            </a: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Aprovechamiento de Aguas (DDA), pueden postular al instrumento de Fomento Bono Legal de Aguas (BLA), el cual </a:t>
            </a:r>
            <a:r>
              <a:rPr lang="es-ES" sz="1500" dirty="0" err="1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co</a:t>
            </a: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-financia en al menos un 90% el desarrollo de consultorías en los siguientes tipos de apoyos, </a:t>
            </a:r>
            <a:r>
              <a:rPr lang="es-CL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entre otros:</a:t>
            </a:r>
          </a:p>
          <a:p>
            <a:pPr algn="just" defTabSz="825500" hangingPunct="1"/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285750" indent="-285750" algn="just" defTabSz="825500" hangingPunct="1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Constitución de Derechos de Aprovechamiento </a:t>
            </a:r>
            <a:r>
              <a:rPr lang="es-CL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de Aguas.</a:t>
            </a:r>
          </a:p>
          <a:p>
            <a:pPr algn="just" defTabSz="825500" hangingPunct="1"/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285750" indent="-285750" algn="just" defTabSz="825500" hangingPunct="1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Regularización de Derechos de Aprovechamiento de Aguas, según artículos transitorios del </a:t>
            </a:r>
            <a:r>
              <a:rPr lang="pt-BR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código de aguas de 1981.</a:t>
            </a:r>
          </a:p>
          <a:p>
            <a:pPr algn="just" defTabSz="825500" hangingPunct="1"/>
            <a:endParaRPr lang="pt-BR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285750" indent="-285750" algn="just" defTabSz="825500" hangingPunct="1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Perfeccionamiento de Derechos de Aprovechamiento </a:t>
            </a:r>
            <a:r>
              <a:rPr lang="es-CL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de Aguas.</a:t>
            </a:r>
          </a:p>
          <a:p>
            <a:pPr algn="just" defTabSz="825500" hangingPunct="1"/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  <a:p>
            <a:pPr marL="285750" indent="-285750" algn="just" defTabSz="825500" hangingPunct="1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Saneamiento de la propiedad de agua (posesiones </a:t>
            </a:r>
            <a:r>
              <a:rPr lang="es-CL" sz="1500" dirty="0">
                <a:solidFill>
                  <a:srgbClr val="00589A"/>
                </a:solidFill>
                <a:latin typeface="gobCL"/>
                <a:ea typeface="Verdana" panose="020B0604030504040204" pitchFamily="34" charset="0"/>
              </a:rPr>
              <a:t>efectivas).</a:t>
            </a:r>
          </a:p>
        </p:txBody>
      </p:sp>
      <p:sp>
        <p:nvSpPr>
          <p:cNvPr id="14" name="Rectángulo 13"/>
          <p:cNvSpPr txBox="1"/>
          <p:nvPr/>
        </p:nvSpPr>
        <p:spPr>
          <a:xfrm>
            <a:off x="900461" y="740475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17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-14083"/>
            <a:ext cx="8795351" cy="831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endParaRPr lang="es-ES" dirty="0">
              <a:solidFill>
                <a:srgbClr val="92D050"/>
              </a:solidFill>
            </a:endParaRPr>
          </a:p>
          <a:p>
            <a:r>
              <a:rPr lang="es-ES" dirty="0"/>
              <a:t>¿CÓMO SABER SI LAS AGUAS QUE UTILIZO CUMPLEN </a:t>
            </a:r>
            <a:r>
              <a:rPr lang="es-CL" dirty="0"/>
              <a:t>CON LA NUEVA LEY?</a:t>
            </a:r>
          </a:p>
          <a:p>
            <a:endParaRPr dirty="0"/>
          </a:p>
        </p:txBody>
      </p:sp>
      <p:sp>
        <p:nvSpPr>
          <p:cNvPr id="240" name="Rectángulo 13"/>
          <p:cNvSpPr txBox="1"/>
          <p:nvPr/>
        </p:nvSpPr>
        <p:spPr>
          <a:xfrm>
            <a:off x="980623" y="536770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92D050"/>
              </a:solidFill>
            </a:endParaRPr>
          </a:p>
        </p:txBody>
      </p:sp>
      <p:sp>
        <p:nvSpPr>
          <p:cNvPr id="14" name="Rectángulo 13"/>
          <p:cNvSpPr txBox="1"/>
          <p:nvPr/>
        </p:nvSpPr>
        <p:spPr>
          <a:xfrm>
            <a:off x="900461" y="740475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36047" y="4552180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</a:rPr>
              <a:t>AguaEnRegla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CL" dirty="0"/>
          </a:p>
        </p:txBody>
      </p:sp>
      <p:pic>
        <p:nvPicPr>
          <p:cNvPr id="18" name="Picture 2" descr="Vista previa de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0" t="22389" r="34263" b="22388"/>
          <a:stretch/>
        </p:blipFill>
        <p:spPr bwMode="auto">
          <a:xfrm>
            <a:off x="4576658" y="4492979"/>
            <a:ext cx="267719" cy="455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22741" t="18751" r="30833" b="9374"/>
          <a:stretch/>
        </p:blipFill>
        <p:spPr>
          <a:xfrm>
            <a:off x="611955" y="536770"/>
            <a:ext cx="8210488" cy="465217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64549" y="475873"/>
            <a:ext cx="8546400" cy="4631150"/>
            <a:chOff x="900461" y="475873"/>
            <a:chExt cx="8210488" cy="4631150"/>
          </a:xfrm>
        </p:grpSpPr>
        <p:pic>
          <p:nvPicPr>
            <p:cNvPr id="239" name="Imagen" descr="Imagen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461" y="746485"/>
              <a:ext cx="8210488" cy="436053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/>
            <a:srcRect l="60133" t="64830" r="15385" b="27883"/>
            <a:stretch/>
          </p:blipFill>
          <p:spPr>
            <a:xfrm>
              <a:off x="8053881" y="475873"/>
              <a:ext cx="1013552" cy="31949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45691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endParaRPr lang="es-CL" dirty="0"/>
          </a:p>
          <a:p>
            <a:endParaRPr dirty="0"/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55" y="356823"/>
            <a:ext cx="8703325" cy="462228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ángulo 13"/>
          <p:cNvSpPr txBox="1"/>
          <p:nvPr/>
        </p:nvSpPr>
        <p:spPr>
          <a:xfrm>
            <a:off x="931275" y="681582"/>
            <a:ext cx="762011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 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: Tríptico </a:t>
            </a:r>
            <a:endParaRPr lang="es-CL" sz="1600" b="1" dirty="0">
              <a:solidFill>
                <a:srgbClr val="92D050"/>
              </a:solidFill>
              <a:latin typeface="Gotham Rounded Bold" pitchFamily="2" charset="0"/>
              <a:ea typeface="Verdana" panose="020B0604030504040204" pitchFamily="34" charset="0"/>
            </a:endParaRP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5"/>
          <a:srcRect t="9700" r="88153"/>
          <a:stretch>
            <a:fillRect/>
          </a:stretch>
        </p:blipFill>
        <p:spPr>
          <a:xfrm>
            <a:off x="633808" y="644201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279E72-1B93-2974-0D62-94E6BB1896E5}"/>
              </a:ext>
            </a:extLst>
          </p:cNvPr>
          <p:cNvSpPr txBox="1"/>
          <p:nvPr/>
        </p:nvSpPr>
        <p:spPr>
          <a:xfrm>
            <a:off x="992904" y="2017865"/>
            <a:ext cx="755848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s-ES" sz="1200" b="1" dirty="0" smtClean="0">
              <a:solidFill>
                <a:srgbClr val="92D050"/>
              </a:solidFill>
              <a:latin typeface="Gotham Rounded Bold" pitchFamily="2" charset="0"/>
              <a:ea typeface="Verdana" panose="020B0604030504040204" pitchFamily="34" charset="0"/>
            </a:endParaRP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: </a:t>
            </a: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Capsulas </a:t>
            </a:r>
            <a:endParaRPr lang="es-CL" sz="1600" b="1" dirty="0">
              <a:solidFill>
                <a:srgbClr val="92D050"/>
              </a:solidFill>
              <a:latin typeface="Gotham Rounded Bold" pitchFamily="2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4" name="Rectángulo 13"/>
          <p:cNvSpPr txBox="1"/>
          <p:nvPr/>
        </p:nvSpPr>
        <p:spPr>
          <a:xfrm>
            <a:off x="900461" y="740475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626" y="4308954"/>
            <a:ext cx="2147454" cy="4450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02454" y="152228"/>
            <a:ext cx="135165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CL" b="1" dirty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DIFUSIÓN </a:t>
            </a:r>
          </a:p>
        </p:txBody>
      </p:sp>
      <p:pic>
        <p:nvPicPr>
          <p:cNvPr id="13" name="Imagen" descr="Imagen"/>
          <p:cNvPicPr>
            <a:picLocks noChangeAspect="1"/>
          </p:cNvPicPr>
          <p:nvPr/>
        </p:nvPicPr>
        <p:blipFill>
          <a:blip r:embed="rId5"/>
          <a:srcRect t="9700" r="88153"/>
          <a:stretch>
            <a:fillRect/>
          </a:stretch>
        </p:blipFill>
        <p:spPr>
          <a:xfrm flipH="1">
            <a:off x="598939" y="2127366"/>
            <a:ext cx="319878" cy="44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n" descr="Imagen"/>
          <p:cNvPicPr>
            <a:picLocks noChangeAspect="1"/>
          </p:cNvPicPr>
          <p:nvPr/>
        </p:nvPicPr>
        <p:blipFill>
          <a:blip r:embed="rId5"/>
          <a:srcRect t="9700" r="88153"/>
          <a:stretch>
            <a:fillRect/>
          </a:stretch>
        </p:blipFill>
        <p:spPr>
          <a:xfrm flipH="1">
            <a:off x="600535" y="3894507"/>
            <a:ext cx="319878" cy="44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/>
          <p:cNvSpPr/>
          <p:nvPr/>
        </p:nvSpPr>
        <p:spPr>
          <a:xfrm>
            <a:off x="992904" y="3929314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b="1" dirty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: </a:t>
            </a:r>
            <a:r>
              <a:rPr lang="es-ES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  <a:cs typeface="Arial"/>
              </a:rPr>
              <a:t>Frase Radial </a:t>
            </a:r>
            <a:endParaRPr lang="es-CL" b="1" dirty="0">
              <a:solidFill>
                <a:srgbClr val="92D050"/>
              </a:solidFill>
              <a:latin typeface="Gotham Rounded Bold" pitchFamily="2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4" name="Imagen 3">
            <a:hlinkClick r:id="rId9" action="ppaction://hlinkfile"/>
          </p:cNvPr>
          <p:cNvPicPr>
            <a:picLocks noChangeAspect="1"/>
          </p:cNvPicPr>
          <p:nvPr/>
        </p:nvPicPr>
        <p:blipFill rotWithShape="1">
          <a:blip r:embed="rId10"/>
          <a:srcRect l="48069" t="20336" r="33626" b="8711"/>
          <a:stretch/>
        </p:blipFill>
        <p:spPr>
          <a:xfrm>
            <a:off x="2375244" y="526800"/>
            <a:ext cx="720496" cy="15700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81039" y="2650523"/>
            <a:ext cx="8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dirty="0" smtClean="0">
                <a:solidFill>
                  <a:srgbClr val="0070C0"/>
                </a:solidFill>
                <a:latin typeface="gobCL"/>
                <a:ea typeface="gobCL"/>
                <a:cs typeface="gobCL"/>
              </a:rPr>
              <a:t>1) </a:t>
            </a:r>
            <a:r>
              <a:rPr lang="es-CL" sz="1200" b="1" dirty="0" smtClean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https</a:t>
            </a:r>
            <a:r>
              <a:rPr lang="es-CL" sz="1200" b="1" dirty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://drive.google.com/file/d/1WyEE548KhpPQiWyCCIocEkUk9wMjglSH/view </a:t>
            </a:r>
          </a:p>
          <a:p>
            <a:endParaRPr lang="es-CL" sz="1200" b="1" dirty="0">
              <a:solidFill>
                <a:srgbClr val="0070C0"/>
              </a:solidFill>
              <a:latin typeface="gobCL"/>
              <a:ea typeface="gobCL"/>
              <a:cs typeface="gobCL"/>
              <a:sym typeface="gobCL"/>
            </a:endParaRPr>
          </a:p>
          <a:p>
            <a:r>
              <a:rPr lang="es-CL" sz="1200" b="1" dirty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2) https://drive.google.com/file/d/1tfxtZ8zlcjQ-T9PlkIQlrHMcN4TNYswB/view</a:t>
            </a:r>
          </a:p>
          <a:p>
            <a:r>
              <a:rPr lang="es-CL" sz="1200" b="1" dirty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  </a:t>
            </a:r>
          </a:p>
          <a:p>
            <a:r>
              <a:rPr lang="es-CL" sz="1200" b="1" dirty="0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rPr>
              <a:t>3) https://drive.google.com/file/d/1onWGepQuSpNKRAFomOy2l_-IgPSkVjVj/view?usp=share_link </a:t>
            </a:r>
          </a:p>
        </p:txBody>
      </p:sp>
      <p:pic>
        <p:nvPicPr>
          <p:cNvPr id="6" name="NC-38-2022-B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03083" y="3875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75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83" y="4694899"/>
            <a:ext cx="1626060" cy="32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9" y="-16669"/>
            <a:ext cx="1355167" cy="17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RESUPUESTO"/>
          <p:cNvSpPr txBox="1"/>
          <p:nvPr/>
        </p:nvSpPr>
        <p:spPr>
          <a:xfrm>
            <a:off x="564549" y="236099"/>
            <a:ext cx="8116352" cy="58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294" tIns="41294" rIns="41294" bIns="41294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0070C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endParaRPr lang="es-CL" dirty="0"/>
          </a:p>
          <a:p>
            <a:endParaRPr dirty="0"/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24" y="484742"/>
            <a:ext cx="8703325" cy="462228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ángulo 13"/>
          <p:cNvSpPr txBox="1"/>
          <p:nvPr/>
        </p:nvSpPr>
        <p:spPr>
          <a:xfrm>
            <a:off x="931275" y="681582"/>
            <a:ext cx="762011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 smtClean="0">
                <a:solidFill>
                  <a:srgbClr val="92D050"/>
                </a:solidFill>
                <a:latin typeface="Gotham Rounded Bold" pitchFamily="2" charset="0"/>
                <a:ea typeface="Verdana" panose="020B0604030504040204" pitchFamily="34" charset="0"/>
              </a:rPr>
              <a:t>Para más información:</a:t>
            </a:r>
            <a:endParaRPr lang="es-CL" sz="1600" b="1" dirty="0">
              <a:solidFill>
                <a:srgbClr val="92D050"/>
              </a:solidFill>
              <a:latin typeface="Gotham Rounded Bold" pitchFamily="2" charset="0"/>
              <a:ea typeface="Verdana" panose="020B0604030504040204" pitchFamily="34" charset="0"/>
            </a:endParaRPr>
          </a:p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241" name="Imagen" descr="Imagen"/>
          <p:cNvPicPr>
            <a:picLocks noChangeAspect="1"/>
          </p:cNvPicPr>
          <p:nvPr/>
        </p:nvPicPr>
        <p:blipFill>
          <a:blip r:embed="rId3"/>
          <a:srcRect t="9700" r="88153"/>
          <a:stretch>
            <a:fillRect/>
          </a:stretch>
        </p:blipFill>
        <p:spPr>
          <a:xfrm>
            <a:off x="633808" y="644201"/>
            <a:ext cx="335912" cy="51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279E72-1B93-2974-0D62-94E6BB1896E5}"/>
              </a:ext>
            </a:extLst>
          </p:cNvPr>
          <p:cNvSpPr txBox="1"/>
          <p:nvPr/>
        </p:nvSpPr>
        <p:spPr>
          <a:xfrm>
            <a:off x="931275" y="1168388"/>
            <a:ext cx="7558486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s-ES" sz="1200" b="1" dirty="0">
              <a:solidFill>
                <a:srgbClr val="1B556B"/>
              </a:solidFill>
              <a:latin typeface="Gotham Rounded Bold" pitchFamily="2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7096"/>
                </a:solidFill>
                <a:latin typeface="Gotham Rounded Bold" pitchFamily="2" charset="0"/>
                <a:ea typeface="Verdana" panose="020B0604030504040204" pitchFamily="34" charset="0"/>
              </a:rPr>
              <a:t>ACUDA A SU AGENCIA DE </a:t>
            </a:r>
            <a:r>
              <a:rPr lang="es-ES" sz="1600" b="1" dirty="0" smtClean="0">
                <a:solidFill>
                  <a:srgbClr val="007096"/>
                </a:solidFill>
                <a:latin typeface="Gotham Rounded Bold" pitchFamily="2" charset="0"/>
                <a:ea typeface="Verdana" panose="020B0604030504040204" pitchFamily="34" charset="0"/>
              </a:rPr>
              <a:t>ÁREA </a:t>
            </a:r>
            <a:r>
              <a:rPr lang="es-ES" sz="1600" b="1" dirty="0">
                <a:solidFill>
                  <a:srgbClr val="007096"/>
                </a:solidFill>
                <a:latin typeface="Gotham Rounded Bold" pitchFamily="2" charset="0"/>
                <a:ea typeface="Verdana" panose="020B0604030504040204" pitchFamily="34" charset="0"/>
              </a:rPr>
              <a:t>INDAP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7096"/>
                </a:solidFill>
                <a:hlinkClick r:id="rId6"/>
              </a:rPr>
              <a:t>www.indap.gob.cl</a:t>
            </a:r>
            <a:endParaRPr lang="es-ES" sz="1600" dirty="0">
              <a:solidFill>
                <a:srgbClr val="0070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7096"/>
                </a:solidFill>
                <a:hlinkClick r:id="rId7"/>
              </a:rPr>
              <a:t>riego@indap.cl</a:t>
            </a:r>
            <a:endParaRPr lang="es-ES" sz="1600" dirty="0">
              <a:solidFill>
                <a:srgbClr val="007096"/>
              </a:solidFill>
            </a:endParaRPr>
          </a:p>
          <a:p>
            <a:pPr algn="just" defTabSz="825500" hangingPunct="1"/>
            <a:endParaRPr lang="es-CL" sz="1500" dirty="0">
              <a:solidFill>
                <a:srgbClr val="00589A"/>
              </a:solidFill>
              <a:latin typeface="gobCL"/>
              <a:ea typeface="Verdana" panose="020B0604030504040204" pitchFamily="34" charset="0"/>
            </a:endParaRPr>
          </a:p>
        </p:txBody>
      </p:sp>
      <p:sp>
        <p:nvSpPr>
          <p:cNvPr id="14" name="Rectángulo 13"/>
          <p:cNvSpPr txBox="1"/>
          <p:nvPr/>
        </p:nvSpPr>
        <p:spPr>
          <a:xfrm>
            <a:off x="900461" y="740475"/>
            <a:ext cx="762011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93C1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92D050"/>
                </a:solidFill>
              </a:rPr>
              <a:t> 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998" y="2892450"/>
            <a:ext cx="214745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3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cf37a6-55c5-436c-9a30-eb64b30958e0">
      <Terms xmlns="http://schemas.microsoft.com/office/infopath/2007/PartnerControls"/>
    </lcf76f155ced4ddcb4097134ff3c332f>
    <TaxCatchAll xmlns="49d88bd8-a3de-4a77-a327-26eeeb4ac2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94334E51D504591C6D33CAD07D200" ma:contentTypeVersion="12" ma:contentTypeDescription="Crear nuevo documento." ma:contentTypeScope="" ma:versionID="6f47edf28d44ee1d927da86ce54cef24">
  <xsd:schema xmlns:xsd="http://www.w3.org/2001/XMLSchema" xmlns:xs="http://www.w3.org/2001/XMLSchema" xmlns:p="http://schemas.microsoft.com/office/2006/metadata/properties" xmlns:ns2="36cf37a6-55c5-436c-9a30-eb64b30958e0" xmlns:ns3="49d88bd8-a3de-4a77-a327-26eeeb4ac24d" targetNamespace="http://schemas.microsoft.com/office/2006/metadata/properties" ma:root="true" ma:fieldsID="a447704253539b0214c4c0f04490db52" ns2:_="" ns3:_="">
    <xsd:import namespace="36cf37a6-55c5-436c-9a30-eb64b30958e0"/>
    <xsd:import namespace="49d88bd8-a3de-4a77-a327-26eeeb4ac2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f37a6-55c5-436c-9a30-eb64b3095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6719b20-c809-4353-af85-fbedf8b6a5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88bd8-a3de-4a77-a327-26eeeb4ac24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bc2ea2-f0d9-4381-9c59-a67e7c0eb284}" ma:internalName="TaxCatchAll" ma:showField="CatchAllData" ma:web="49d88bd8-a3de-4a77-a327-26eeeb4ac2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4F206-4503-4473-8119-93579910A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E3227-D754-4930-9EE6-8D3F5945A6E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9d88bd8-a3de-4a77-a327-26eeeb4ac24d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36cf37a6-55c5-436c-9a30-eb64b30958e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B94353B-2CD2-42AE-936D-06FC81EB9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f37a6-55c5-436c-9a30-eb64b30958e0"/>
    <ds:schemaRef ds:uri="49d88bd8-a3de-4a77-a327-26eeeb4ac2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492</Words>
  <Application>Microsoft Office PowerPoint</Application>
  <PresentationFormat>Personalizado</PresentationFormat>
  <Paragraphs>68</Paragraphs>
  <Slides>10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gobCL</vt:lpstr>
      <vt:lpstr>Gotham Rounded Bold</vt:lpstr>
      <vt:lpstr>Helvetica</vt:lpstr>
      <vt:lpstr>Helvetica Neue Medium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M.Loreto Mery C.</dc:creator>
  <cp:lastModifiedBy>Mery Castro Maria Loreto de Lourdes</cp:lastModifiedBy>
  <cp:revision>26</cp:revision>
  <dcterms:modified xsi:type="dcterms:W3CDTF">2023-01-30T17:58:51Z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0x010100EAA94334E51D504591C6D33CAD07D200</vt:lpwstr>
  </property>
</Properties>
</file>