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xml" ContentType="application/vnd.openxmlformats-officedocument.presentationml.notesSlide+xml"/>
  <Override PartName="/ppt/theme/themeOverride2.xml" ContentType="application/vnd.openxmlformats-officedocument.themeOverr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256" r:id="rId2"/>
    <p:sldId id="259" r:id="rId3"/>
    <p:sldId id="390" r:id="rId4"/>
    <p:sldId id="391" r:id="rId5"/>
    <p:sldId id="397" r:id="rId6"/>
    <p:sldId id="368" r:id="rId7"/>
    <p:sldId id="413" r:id="rId8"/>
    <p:sldId id="414" r:id="rId9"/>
    <p:sldId id="371" r:id="rId10"/>
    <p:sldId id="372" r:id="rId11"/>
    <p:sldId id="281" r:id="rId12"/>
    <p:sldId id="265" r:id="rId13"/>
    <p:sldId id="303" r:id="rId14"/>
    <p:sldId id="389" r:id="rId15"/>
    <p:sldId id="292" r:id="rId16"/>
    <p:sldId id="305" r:id="rId17"/>
    <p:sldId id="304" r:id="rId18"/>
    <p:sldId id="306" r:id="rId19"/>
    <p:sldId id="267" r:id="rId20"/>
    <p:sldId id="327" r:id="rId21"/>
    <p:sldId id="396" r:id="rId22"/>
    <p:sldId id="328" r:id="rId23"/>
    <p:sldId id="326" r:id="rId24"/>
    <p:sldId id="329" r:id="rId25"/>
    <p:sldId id="331" r:id="rId26"/>
    <p:sldId id="332" r:id="rId27"/>
    <p:sldId id="333" r:id="rId28"/>
    <p:sldId id="334" r:id="rId29"/>
    <p:sldId id="335" r:id="rId30"/>
    <p:sldId id="284" r:id="rId31"/>
    <p:sldId id="285" r:id="rId32"/>
    <p:sldId id="286" r:id="rId33"/>
    <p:sldId id="287" r:id="rId34"/>
    <p:sldId id="288" r:id="rId35"/>
    <p:sldId id="407" r:id="rId36"/>
    <p:sldId id="380" r:id="rId37"/>
    <p:sldId id="392" r:id="rId38"/>
    <p:sldId id="263" r:id="rId39"/>
    <p:sldId id="311" r:id="rId40"/>
    <p:sldId id="319" r:id="rId41"/>
    <p:sldId id="318" r:id="rId42"/>
    <p:sldId id="317" r:id="rId43"/>
    <p:sldId id="316" r:id="rId44"/>
    <p:sldId id="315" r:id="rId45"/>
    <p:sldId id="314" r:id="rId46"/>
    <p:sldId id="313" r:id="rId47"/>
    <p:sldId id="312" r:id="rId48"/>
    <p:sldId id="324" r:id="rId49"/>
    <p:sldId id="323" r:id="rId50"/>
    <p:sldId id="322" r:id="rId51"/>
    <p:sldId id="321" r:id="rId52"/>
    <p:sldId id="320" r:id="rId53"/>
    <p:sldId id="325" r:id="rId54"/>
    <p:sldId id="261" r:id="rId55"/>
    <p:sldId id="410" r:id="rId56"/>
    <p:sldId id="411" r:id="rId57"/>
    <p:sldId id="297" r:id="rId58"/>
    <p:sldId id="301" r:id="rId59"/>
    <p:sldId id="405" r:id="rId60"/>
    <p:sldId id="364" r:id="rId61"/>
    <p:sldId id="296" r:id="rId62"/>
    <p:sldId id="409" r:id="rId63"/>
    <p:sldId id="298" r:id="rId64"/>
    <p:sldId id="342" r:id="rId65"/>
    <p:sldId id="295" r:id="rId66"/>
    <p:sldId id="343" r:id="rId67"/>
    <p:sldId id="341" r:id="rId68"/>
    <p:sldId id="340" r:id="rId69"/>
    <p:sldId id="393" r:id="rId70"/>
    <p:sldId id="344" r:id="rId71"/>
    <p:sldId id="350" r:id="rId72"/>
    <p:sldId id="349" r:id="rId73"/>
    <p:sldId id="348" r:id="rId74"/>
    <p:sldId id="347" r:id="rId75"/>
    <p:sldId id="346" r:id="rId76"/>
    <p:sldId id="338" r:id="rId77"/>
    <p:sldId id="355" r:id="rId78"/>
    <p:sldId id="337" r:id="rId79"/>
    <p:sldId id="354" r:id="rId80"/>
    <p:sldId id="412" r:id="rId81"/>
    <p:sldId id="352" r:id="rId82"/>
    <p:sldId id="398" r:id="rId83"/>
    <p:sldId id="399" r:id="rId84"/>
    <p:sldId id="383" r:id="rId85"/>
    <p:sldId id="384" r:id="rId86"/>
    <p:sldId id="385" r:id="rId87"/>
    <p:sldId id="386" r:id="rId88"/>
    <p:sldId id="387" r:id="rId89"/>
    <p:sldId id="382" r:id="rId90"/>
    <p:sldId id="357" r:id="rId91"/>
    <p:sldId id="373" r:id="rId92"/>
    <p:sldId id="375" r:id="rId93"/>
    <p:sldId id="376" r:id="rId94"/>
    <p:sldId id="377" r:id="rId95"/>
    <p:sldId id="378" r:id="rId96"/>
    <p:sldId id="379" r:id="rId97"/>
    <p:sldId id="269" r:id="rId9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t-Corona Elgueta Javier Ignacio" initials="PEJI" lastIdx="3" clrIdx="0">
    <p:extLst>
      <p:ext uri="{19B8F6BF-5375-455C-9EA6-DF929625EA0E}">
        <p15:presenceInfo xmlns:p15="http://schemas.microsoft.com/office/powerpoint/2012/main" userId="S-1-5-21-2109753547-1704688167-631647523-25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4D4D4D"/>
    <a:srgbClr val="CC0000"/>
    <a:srgbClr val="FF0066"/>
    <a:srgbClr val="333333"/>
    <a:srgbClr val="00CC00"/>
    <a:srgbClr val="FF5050"/>
    <a:srgbClr val="E8DFA4"/>
    <a:srgbClr val="F5EA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4671"/>
  </p:normalViewPr>
  <p:slideViewPr>
    <p:cSldViewPr snapToGrid="0" snapToObjects="1">
      <p:cViewPr varScale="1">
        <p:scale>
          <a:sx n="84" d="100"/>
          <a:sy n="84" d="100"/>
        </p:scale>
        <p:origin x="1498"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2946"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retamalv\Dropbox\indap_en_cifras\2020%20informes\Copia%20de%20DICIEMBRE%202020%20CON%20REAJUSTE_Requerimiento_ERetamal%20(00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retamalv\Dropbox\indap_en_cifras\2020%20informes\Vario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retamalv\Dropbox\indap_en_cifras\2020%20informes\grafico%20usuario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Ejecucion\Cierres\Informe%20Diciembre%202020.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retamalv\Dropbox\indap_en_cifras\2020%20informes\Copia%20de%20DICIEMBRE%202020%20CON%20REAJUSTE_Requerimiento_ERetamal%20(003).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eretamalv\Dropbox\indap_en_cifras\graficos%20ppto%20a&#241;o%202006.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eretamalv\Dropbox\indap_en_cifras\graficos%20ppto%20a&#241;o%202006.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eretamalv\Dropbox\indap_en_cifras\graficos%20ppto%20a&#241;o%202006.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eretamalv\Dropbox\indap_en_cifras\graficos%20ppto%20a&#241;o%202006.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eretamalv\Dropbox\indap_en_cifras\graficos%20ppto%20a&#241;o%202006.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eretamalv\Dropbox\indap_en_cifras\2020%20informes\Copia%20de%20DICIEMBRE%202020%20CON%20REAJUSTE_Requerimiento_ERetamal%20(0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retamalv\Dropbox\indap_en_cifras\2020%20informes\Copia%20de%20DICIEMBRE%202020%20CON%20REAJUSTE_Requerimiento_ERetamal%20(00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retamalv\Dropbox\indap_en_cifras\2020%20informes\Copia%20de%20DICIEMBRE%202020%20CON%20REAJUSTE_Requerimiento_ERetamal%20(00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retamalv\Dropbox\indap_en_cifras\2020%20informes\Usuarios%2031-12-20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s-CL"/>
              <a:t>Escala Juridica Funcionarios</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L"/>
        </a:p>
      </c:txPr>
    </c:title>
    <c:autoTitleDeleted val="0"/>
    <c:view3D>
      <c:rotX val="3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949561656699067E-2"/>
          <c:y val="0.22056872287948931"/>
          <c:w val="0.82123675156441223"/>
          <c:h val="0.67833491605006657"/>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4.0270914632738256E-2"/>
                  <c:y val="-2.9313232830820771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CL"/>
                </a:p>
              </c:txPr>
              <c:dLblPos val="bestFit"/>
              <c:showLegendKey val="0"/>
              <c:showVal val="0"/>
              <c:showCatName val="1"/>
              <c:showSerName val="0"/>
              <c:showPercent val="1"/>
              <c:showBubbleSize val="0"/>
              <c:extLst>
                <c:ext xmlns:c15="http://schemas.microsoft.com/office/drawing/2012/chart" uri="{CE6537A1-D6FC-4f65-9D91-7224C49458BB}">
                  <c15:layout>
                    <c:manualLayout>
                      <c:w val="0.22883117432901531"/>
                      <c:h val="0.16589212466532136"/>
                    </c:manualLayout>
                  </c15:layout>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CL"/>
                </a:p>
              </c:txPr>
              <c:dLblPos val="outEnd"/>
              <c:showLegendKey val="0"/>
              <c:showVal val="0"/>
              <c:showCatName val="1"/>
              <c:showSerName val="0"/>
              <c:showPercent val="1"/>
              <c:showBubbleSize val="0"/>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CL"/>
                </a:p>
              </c:txPr>
              <c:dLblPos val="outEnd"/>
              <c:showLegendKey val="0"/>
              <c:showVal val="0"/>
              <c:showCatName val="1"/>
              <c:showSerName val="0"/>
              <c:showPercent val="1"/>
              <c:showBubbleSize val="0"/>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CL"/>
                </a:p>
              </c:txPr>
              <c:dLblPos val="outEnd"/>
              <c:showLegendKey val="0"/>
              <c:showVal val="0"/>
              <c:showCatName val="1"/>
              <c:showSerName val="0"/>
              <c:showPercent val="1"/>
              <c:showBubbleSize val="0"/>
            </c:dLbl>
            <c:numFmt formatCode="0.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Hoja1!$D$13:$D$16</c:f>
              <c:strCache>
                <c:ptCount val="4"/>
                <c:pt idx="0">
                  <c:v>ADMINISTRATIVOS</c:v>
                </c:pt>
                <c:pt idx="1">
                  <c:v>AUXILIARES</c:v>
                </c:pt>
                <c:pt idx="2">
                  <c:v>PROFESIONALES</c:v>
                </c:pt>
                <c:pt idx="3">
                  <c:v>TECNICOS</c:v>
                </c:pt>
              </c:strCache>
            </c:strRef>
          </c:cat>
          <c:val>
            <c:numRef>
              <c:f>Hoja1!$E$13:$E$16</c:f>
              <c:numCache>
                <c:formatCode>0.00%</c:formatCode>
                <c:ptCount val="4"/>
                <c:pt idx="0">
                  <c:v>7.1297989031078604E-2</c:v>
                </c:pt>
                <c:pt idx="1">
                  <c:v>1.2187690432663011E-3</c:v>
                </c:pt>
                <c:pt idx="2">
                  <c:v>0.76416819012797077</c:v>
                </c:pt>
                <c:pt idx="3">
                  <c:v>0.16331505179768435</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Principales</a:t>
            </a:r>
            <a:r>
              <a:rPr lang="es-CL" b="1" baseline="0"/>
              <a:t> Rubros a Nivel Nacional </a:t>
            </a:r>
            <a:endParaRPr lang="es-CL"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Hoja1!$B$1</c:f>
              <c:strCache>
                <c:ptCount val="1"/>
                <c:pt idx="0">
                  <c:v>Serie 1</c:v>
                </c:pt>
              </c:strCache>
            </c:strRef>
          </c:tx>
          <c:spPr>
            <a:solidFill>
              <a:schemeClr val="accent1"/>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Hoja1!$B$2:$B$8</c:f>
              <c:numCache>
                <c:formatCode>0.00%</c:formatCode>
                <c:ptCount val="7"/>
                <c:pt idx="0">
                  <c:v>0.51</c:v>
                </c:pt>
                <c:pt idx="1">
                  <c:v>0</c:v>
                </c:pt>
                <c:pt idx="2">
                  <c:v>0</c:v>
                </c:pt>
                <c:pt idx="3">
                  <c:v>0</c:v>
                </c:pt>
                <c:pt idx="4">
                  <c:v>0</c:v>
                </c:pt>
                <c:pt idx="5" formatCode="General">
                  <c:v>0</c:v>
                </c:pt>
                <c:pt idx="6" formatCode="General">
                  <c:v>0</c:v>
                </c:pt>
              </c:numCache>
            </c:numRef>
          </c:val>
        </c:ser>
        <c:ser>
          <c:idx val="1"/>
          <c:order val="1"/>
          <c:tx>
            <c:strRef>
              <c:f>Hoja1!$C$1</c:f>
              <c:strCache>
                <c:ptCount val="1"/>
                <c:pt idx="0">
                  <c:v>Serie 2</c:v>
                </c:pt>
              </c:strCache>
            </c:strRef>
          </c:tx>
          <c:spPr>
            <a:solidFill>
              <a:schemeClr val="accent2"/>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Hoja1!$C$2:$C$8</c:f>
              <c:numCache>
                <c:formatCode>0.00%</c:formatCode>
                <c:ptCount val="7"/>
                <c:pt idx="0" formatCode="General">
                  <c:v>0</c:v>
                </c:pt>
                <c:pt idx="1">
                  <c:v>0.29199999999999998</c:v>
                </c:pt>
                <c:pt idx="2" formatCode="General">
                  <c:v>0</c:v>
                </c:pt>
                <c:pt idx="3" formatCode="General">
                  <c:v>0</c:v>
                </c:pt>
                <c:pt idx="4" formatCode="General">
                  <c:v>0</c:v>
                </c:pt>
                <c:pt idx="5" formatCode="General">
                  <c:v>0</c:v>
                </c:pt>
                <c:pt idx="6" formatCode="General">
                  <c:v>0</c:v>
                </c:pt>
              </c:numCache>
            </c:numRef>
          </c:val>
        </c:ser>
        <c:ser>
          <c:idx val="2"/>
          <c:order val="2"/>
          <c:tx>
            <c:strRef>
              <c:f>Hoja1!$D$1</c:f>
              <c:strCache>
                <c:ptCount val="1"/>
                <c:pt idx="0">
                  <c:v>Serie 3</c:v>
                </c:pt>
              </c:strCache>
            </c:strRef>
          </c:tx>
          <c:spPr>
            <a:solidFill>
              <a:schemeClr val="accent3"/>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Hoja1!$D$2:$D$8</c:f>
              <c:numCache>
                <c:formatCode>General</c:formatCode>
                <c:ptCount val="7"/>
                <c:pt idx="0">
                  <c:v>0</c:v>
                </c:pt>
                <c:pt idx="1">
                  <c:v>0</c:v>
                </c:pt>
                <c:pt idx="2" formatCode="0.00%">
                  <c:v>5.1999999999999998E-2</c:v>
                </c:pt>
                <c:pt idx="3">
                  <c:v>0</c:v>
                </c:pt>
                <c:pt idx="4">
                  <c:v>0</c:v>
                </c:pt>
                <c:pt idx="5">
                  <c:v>0</c:v>
                </c:pt>
                <c:pt idx="6">
                  <c:v>0</c:v>
                </c:pt>
              </c:numCache>
            </c:numRef>
          </c:val>
        </c:ser>
        <c:ser>
          <c:idx val="3"/>
          <c:order val="3"/>
          <c:tx>
            <c:strRef>
              <c:f>Hoja1!$E$1</c:f>
              <c:strCache>
                <c:ptCount val="1"/>
                <c:pt idx="0">
                  <c:v>Serie 4</c:v>
                </c:pt>
              </c:strCache>
            </c:strRef>
          </c:tx>
          <c:spPr>
            <a:solidFill>
              <a:schemeClr val="accent4"/>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Hoja1!$E$2:$E$8</c:f>
              <c:numCache>
                <c:formatCode>General</c:formatCode>
                <c:ptCount val="7"/>
                <c:pt idx="3" formatCode="0.00%">
                  <c:v>4.2000000000000003E-2</c:v>
                </c:pt>
                <c:pt idx="4">
                  <c:v>0</c:v>
                </c:pt>
                <c:pt idx="5">
                  <c:v>0</c:v>
                </c:pt>
                <c:pt idx="6">
                  <c:v>0</c:v>
                </c:pt>
              </c:numCache>
            </c:numRef>
          </c:val>
        </c:ser>
        <c:ser>
          <c:idx val="4"/>
          <c:order val="4"/>
          <c:tx>
            <c:strRef>
              <c:f>Hoja1!$F$1</c:f>
              <c:strCache>
                <c:ptCount val="1"/>
                <c:pt idx="0">
                  <c:v>Serie 5</c:v>
                </c:pt>
              </c:strCache>
            </c:strRef>
          </c:tx>
          <c:spPr>
            <a:solidFill>
              <a:schemeClr val="accent5"/>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Hoja1!$F$2:$F$8</c:f>
              <c:numCache>
                <c:formatCode>General</c:formatCode>
                <c:ptCount val="7"/>
                <c:pt idx="4" formatCode="0.00%">
                  <c:v>4.2000000000000003E-2</c:v>
                </c:pt>
                <c:pt idx="5">
                  <c:v>0</c:v>
                </c:pt>
                <c:pt idx="6">
                  <c:v>0</c:v>
                </c:pt>
              </c:numCache>
            </c:numRef>
          </c:val>
        </c:ser>
        <c:ser>
          <c:idx val="5"/>
          <c:order val="5"/>
          <c:tx>
            <c:strRef>
              <c:f>Hoja1!$G$1</c:f>
              <c:strCache>
                <c:ptCount val="1"/>
                <c:pt idx="0">
                  <c:v>Serie 6</c:v>
                </c:pt>
              </c:strCache>
            </c:strRef>
          </c:tx>
          <c:spPr>
            <a:solidFill>
              <a:schemeClr val="accent6"/>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Hoja1!$G$2:$G$8</c:f>
              <c:numCache>
                <c:formatCode>General</c:formatCode>
                <c:ptCount val="7"/>
                <c:pt idx="5" formatCode="0.00%">
                  <c:v>3.1E-2</c:v>
                </c:pt>
                <c:pt idx="6">
                  <c:v>0</c:v>
                </c:pt>
              </c:numCache>
            </c:numRef>
          </c:val>
        </c:ser>
        <c:ser>
          <c:idx val="6"/>
          <c:order val="6"/>
          <c:tx>
            <c:strRef>
              <c:f>Hoja1!$H$1</c:f>
              <c:strCache>
                <c:ptCount val="1"/>
                <c:pt idx="0">
                  <c:v>Serie 7</c:v>
                </c:pt>
              </c:strCache>
            </c:strRef>
          </c:tx>
          <c:spPr>
            <a:solidFill>
              <a:schemeClr val="accent1">
                <a:lumMod val="60000"/>
              </a:schemeClr>
            </a:solidFill>
            <a:ln>
              <a:noFill/>
            </a:ln>
            <a:effectLst/>
            <a:sp3d/>
          </c:spPr>
          <c:invertIfNegative val="0"/>
          <c:cat>
            <c:strRef>
              <c:f>Hoja1!$A$2:$A$8</c:f>
              <c:strCache>
                <c:ptCount val="7"/>
                <c:pt idx="0">
                  <c:v>Apícola </c:v>
                </c:pt>
                <c:pt idx="1">
                  <c:v>Frutales Menores </c:v>
                </c:pt>
                <c:pt idx="2">
                  <c:v>Bovinos</c:v>
                </c:pt>
                <c:pt idx="3">
                  <c:v>Artesanías</c:v>
                </c:pt>
                <c:pt idx="4">
                  <c:v>Viñas</c:v>
                </c:pt>
                <c:pt idx="5">
                  <c:v>Alimentos Procesados</c:v>
                </c:pt>
                <c:pt idx="6">
                  <c:v>Frutales Mayores</c:v>
                </c:pt>
              </c:strCache>
            </c:strRef>
          </c:cat>
          <c:val>
            <c:numRef>
              <c:f>Hoja1!$H$2:$H$8</c:f>
              <c:numCache>
                <c:formatCode>General</c:formatCode>
                <c:ptCount val="7"/>
                <c:pt idx="6" formatCode="0.00%">
                  <c:v>3.1E-2</c:v>
                </c:pt>
              </c:numCache>
            </c:numRef>
          </c:val>
        </c:ser>
        <c:dLbls>
          <c:showLegendKey val="0"/>
          <c:showVal val="0"/>
          <c:showCatName val="0"/>
          <c:showSerName val="0"/>
          <c:showPercent val="0"/>
          <c:showBubbleSize val="0"/>
        </c:dLbls>
        <c:gapWidth val="182"/>
        <c:shape val="box"/>
        <c:axId val="444779624"/>
        <c:axId val="371560008"/>
        <c:axId val="0"/>
      </c:bar3DChart>
      <c:catAx>
        <c:axId val="444779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371560008"/>
        <c:crosses val="autoZero"/>
        <c:auto val="1"/>
        <c:lblAlgn val="ctr"/>
        <c:lblOffset val="100"/>
        <c:noMultiLvlLbl val="0"/>
      </c:catAx>
      <c:valAx>
        <c:axId val="371560008"/>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L"/>
          </a:p>
        </c:txPr>
        <c:crossAx val="444779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Principales</a:t>
            </a:r>
            <a:r>
              <a:rPr lang="es-CL" b="1" baseline="0"/>
              <a:t> Rubros a Nivel Nacional </a:t>
            </a:r>
            <a:endParaRPr lang="es-CL"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Hoja1!$B$1</c:f>
              <c:strCache>
                <c:ptCount val="1"/>
                <c:pt idx="0">
                  <c:v>Serie 1</c:v>
                </c:pt>
              </c:strCache>
            </c:strRef>
          </c:tx>
          <c:spPr>
            <a:solidFill>
              <a:schemeClr val="accent1"/>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Hoja1!$B$2:$B$8</c:f>
              <c:numCache>
                <c:formatCode>0.00%</c:formatCode>
                <c:ptCount val="7"/>
                <c:pt idx="0">
                  <c:v>0.23799999999999999</c:v>
                </c:pt>
                <c:pt idx="1">
                  <c:v>0</c:v>
                </c:pt>
                <c:pt idx="2">
                  <c:v>0</c:v>
                </c:pt>
                <c:pt idx="3">
                  <c:v>0</c:v>
                </c:pt>
                <c:pt idx="4">
                  <c:v>0</c:v>
                </c:pt>
                <c:pt idx="5" formatCode="General">
                  <c:v>0</c:v>
                </c:pt>
                <c:pt idx="6" formatCode="General">
                  <c:v>0</c:v>
                </c:pt>
              </c:numCache>
            </c:numRef>
          </c:val>
        </c:ser>
        <c:ser>
          <c:idx val="1"/>
          <c:order val="1"/>
          <c:tx>
            <c:strRef>
              <c:f>Hoja1!$C$1</c:f>
              <c:strCache>
                <c:ptCount val="1"/>
                <c:pt idx="0">
                  <c:v>Serie 2</c:v>
                </c:pt>
              </c:strCache>
            </c:strRef>
          </c:tx>
          <c:spPr>
            <a:solidFill>
              <a:schemeClr val="accent2"/>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Hoja1!$C$2:$C$8</c:f>
              <c:numCache>
                <c:formatCode>0.00%</c:formatCode>
                <c:ptCount val="7"/>
                <c:pt idx="0" formatCode="General">
                  <c:v>0</c:v>
                </c:pt>
                <c:pt idx="1">
                  <c:v>0.22800000000000001</c:v>
                </c:pt>
                <c:pt idx="2" formatCode="General">
                  <c:v>0</c:v>
                </c:pt>
                <c:pt idx="3" formatCode="General">
                  <c:v>0</c:v>
                </c:pt>
                <c:pt idx="4" formatCode="General">
                  <c:v>0</c:v>
                </c:pt>
                <c:pt idx="5" formatCode="General">
                  <c:v>0</c:v>
                </c:pt>
                <c:pt idx="6" formatCode="General">
                  <c:v>0</c:v>
                </c:pt>
              </c:numCache>
            </c:numRef>
          </c:val>
        </c:ser>
        <c:ser>
          <c:idx val="2"/>
          <c:order val="2"/>
          <c:tx>
            <c:strRef>
              <c:f>Hoja1!$D$1</c:f>
              <c:strCache>
                <c:ptCount val="1"/>
                <c:pt idx="0">
                  <c:v>Serie 3</c:v>
                </c:pt>
              </c:strCache>
            </c:strRef>
          </c:tx>
          <c:spPr>
            <a:solidFill>
              <a:schemeClr val="accent3"/>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Hoja1!$D$2:$D$8</c:f>
              <c:numCache>
                <c:formatCode>General</c:formatCode>
                <c:ptCount val="7"/>
                <c:pt idx="0">
                  <c:v>0</c:v>
                </c:pt>
                <c:pt idx="1">
                  <c:v>0</c:v>
                </c:pt>
                <c:pt idx="2" formatCode="0.00%">
                  <c:v>0.15</c:v>
                </c:pt>
                <c:pt idx="3">
                  <c:v>0</c:v>
                </c:pt>
                <c:pt idx="4">
                  <c:v>0</c:v>
                </c:pt>
                <c:pt idx="5">
                  <c:v>0</c:v>
                </c:pt>
                <c:pt idx="6">
                  <c:v>0</c:v>
                </c:pt>
              </c:numCache>
            </c:numRef>
          </c:val>
        </c:ser>
        <c:ser>
          <c:idx val="3"/>
          <c:order val="3"/>
          <c:tx>
            <c:strRef>
              <c:f>Hoja1!$E$1</c:f>
              <c:strCache>
                <c:ptCount val="1"/>
                <c:pt idx="0">
                  <c:v>Serie 4</c:v>
                </c:pt>
              </c:strCache>
            </c:strRef>
          </c:tx>
          <c:spPr>
            <a:solidFill>
              <a:schemeClr val="accent4"/>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Hoja1!$E$2:$E$8</c:f>
              <c:numCache>
                <c:formatCode>General</c:formatCode>
                <c:ptCount val="7"/>
                <c:pt idx="3" formatCode="0.00%">
                  <c:v>0.14199999999999999</c:v>
                </c:pt>
                <c:pt idx="4">
                  <c:v>0</c:v>
                </c:pt>
                <c:pt idx="5">
                  <c:v>0</c:v>
                </c:pt>
                <c:pt idx="6">
                  <c:v>0</c:v>
                </c:pt>
              </c:numCache>
            </c:numRef>
          </c:val>
        </c:ser>
        <c:ser>
          <c:idx val="4"/>
          <c:order val="4"/>
          <c:tx>
            <c:strRef>
              <c:f>Hoja1!$F$1</c:f>
              <c:strCache>
                <c:ptCount val="1"/>
                <c:pt idx="0">
                  <c:v>Serie 5</c:v>
                </c:pt>
              </c:strCache>
            </c:strRef>
          </c:tx>
          <c:spPr>
            <a:solidFill>
              <a:schemeClr val="accent5"/>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Hoja1!$F$2:$F$8</c:f>
              <c:numCache>
                <c:formatCode>General</c:formatCode>
                <c:ptCount val="7"/>
                <c:pt idx="4" formatCode="0.00%">
                  <c:v>0.14000000000000001</c:v>
                </c:pt>
                <c:pt idx="5">
                  <c:v>0</c:v>
                </c:pt>
                <c:pt idx="6">
                  <c:v>0</c:v>
                </c:pt>
              </c:numCache>
            </c:numRef>
          </c:val>
        </c:ser>
        <c:ser>
          <c:idx val="5"/>
          <c:order val="5"/>
          <c:tx>
            <c:strRef>
              <c:f>Hoja1!$G$1</c:f>
              <c:strCache>
                <c:ptCount val="1"/>
                <c:pt idx="0">
                  <c:v>Serie 6</c:v>
                </c:pt>
              </c:strCache>
            </c:strRef>
          </c:tx>
          <c:spPr>
            <a:solidFill>
              <a:schemeClr val="accent6"/>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Hoja1!$G$2:$G$8</c:f>
              <c:numCache>
                <c:formatCode>General</c:formatCode>
                <c:ptCount val="7"/>
                <c:pt idx="5" formatCode="0.00%">
                  <c:v>7.0000000000000007E-2</c:v>
                </c:pt>
                <c:pt idx="6">
                  <c:v>0</c:v>
                </c:pt>
              </c:numCache>
            </c:numRef>
          </c:val>
        </c:ser>
        <c:ser>
          <c:idx val="6"/>
          <c:order val="6"/>
          <c:tx>
            <c:strRef>
              <c:f>Hoja1!$H$1</c:f>
              <c:strCache>
                <c:ptCount val="1"/>
                <c:pt idx="0">
                  <c:v>Serie 7</c:v>
                </c:pt>
              </c:strCache>
            </c:strRef>
          </c:tx>
          <c:spPr>
            <a:solidFill>
              <a:schemeClr val="accent1">
                <a:lumMod val="60000"/>
              </a:schemeClr>
            </a:solidFill>
            <a:ln>
              <a:noFill/>
            </a:ln>
            <a:effectLst/>
            <a:sp3d/>
          </c:spPr>
          <c:invertIfNegative val="0"/>
          <c:cat>
            <c:strRef>
              <c:f>Hoja1!$A$2:$A$8</c:f>
              <c:strCache>
                <c:ptCount val="7"/>
                <c:pt idx="0">
                  <c:v>Frutales Menores </c:v>
                </c:pt>
                <c:pt idx="1">
                  <c:v>Hortalizas </c:v>
                </c:pt>
                <c:pt idx="2">
                  <c:v>Cereales </c:v>
                </c:pt>
                <c:pt idx="3">
                  <c:v>Bovinos</c:v>
                </c:pt>
                <c:pt idx="4">
                  <c:v>Apícola</c:v>
                </c:pt>
                <c:pt idx="5">
                  <c:v>Flores y Follajes</c:v>
                </c:pt>
                <c:pt idx="6">
                  <c:v>Frutales Mayores</c:v>
                </c:pt>
              </c:strCache>
            </c:strRef>
          </c:cat>
          <c:val>
            <c:numRef>
              <c:f>Hoja1!$H$2:$H$8</c:f>
              <c:numCache>
                <c:formatCode>General</c:formatCode>
                <c:ptCount val="7"/>
                <c:pt idx="6" formatCode="0.00%">
                  <c:v>3.1E-2</c:v>
                </c:pt>
              </c:numCache>
            </c:numRef>
          </c:val>
        </c:ser>
        <c:dLbls>
          <c:showLegendKey val="0"/>
          <c:showVal val="0"/>
          <c:showCatName val="0"/>
          <c:showSerName val="0"/>
          <c:showPercent val="0"/>
          <c:showBubbleSize val="0"/>
        </c:dLbls>
        <c:gapWidth val="182"/>
        <c:shape val="box"/>
        <c:axId val="446520192"/>
        <c:axId val="446518232"/>
        <c:axId val="0"/>
      </c:bar3DChart>
      <c:catAx>
        <c:axId val="446520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8232"/>
        <c:crosses val="autoZero"/>
        <c:auto val="1"/>
        <c:lblAlgn val="ctr"/>
        <c:lblOffset val="100"/>
        <c:noMultiLvlLbl val="0"/>
      </c:catAx>
      <c:valAx>
        <c:axId val="44651823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2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Principales</a:t>
            </a:r>
            <a:r>
              <a:rPr lang="es-CL" b="1" baseline="0"/>
              <a:t> Rubros a Nivel Nacional </a:t>
            </a:r>
            <a:endParaRPr lang="es-CL"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Hoja1!$B$1</c:f>
              <c:strCache>
                <c:ptCount val="1"/>
                <c:pt idx="0">
                  <c:v>Serie 1</c:v>
                </c:pt>
              </c:strCache>
            </c:strRef>
          </c:tx>
          <c:spPr>
            <a:solidFill>
              <a:schemeClr val="accent1"/>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Hoja1!$B$2:$B$8</c:f>
              <c:numCache>
                <c:formatCode>0.00%</c:formatCode>
                <c:ptCount val="7"/>
                <c:pt idx="0">
                  <c:v>5.7000000000000002E-2</c:v>
                </c:pt>
                <c:pt idx="1">
                  <c:v>0</c:v>
                </c:pt>
                <c:pt idx="2">
                  <c:v>0</c:v>
                </c:pt>
                <c:pt idx="3">
                  <c:v>0</c:v>
                </c:pt>
                <c:pt idx="4">
                  <c:v>0</c:v>
                </c:pt>
                <c:pt idx="5" formatCode="General">
                  <c:v>0</c:v>
                </c:pt>
                <c:pt idx="6" formatCode="General">
                  <c:v>0</c:v>
                </c:pt>
              </c:numCache>
            </c:numRef>
          </c:val>
        </c:ser>
        <c:ser>
          <c:idx val="1"/>
          <c:order val="1"/>
          <c:tx>
            <c:strRef>
              <c:f>Hoja1!$C$1</c:f>
              <c:strCache>
                <c:ptCount val="1"/>
                <c:pt idx="0">
                  <c:v>Serie 2</c:v>
                </c:pt>
              </c:strCache>
            </c:strRef>
          </c:tx>
          <c:spPr>
            <a:solidFill>
              <a:schemeClr val="accent2"/>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Hoja1!$C$2:$C$8</c:f>
              <c:numCache>
                <c:formatCode>0.00%</c:formatCode>
                <c:ptCount val="7"/>
                <c:pt idx="0" formatCode="General">
                  <c:v>0</c:v>
                </c:pt>
                <c:pt idx="1">
                  <c:v>7.3999999999999996E-2</c:v>
                </c:pt>
                <c:pt idx="2" formatCode="General">
                  <c:v>0</c:v>
                </c:pt>
                <c:pt idx="3" formatCode="General">
                  <c:v>0</c:v>
                </c:pt>
                <c:pt idx="4" formatCode="General">
                  <c:v>0</c:v>
                </c:pt>
                <c:pt idx="5" formatCode="General">
                  <c:v>0</c:v>
                </c:pt>
                <c:pt idx="6" formatCode="General">
                  <c:v>0</c:v>
                </c:pt>
              </c:numCache>
            </c:numRef>
          </c:val>
        </c:ser>
        <c:ser>
          <c:idx val="2"/>
          <c:order val="2"/>
          <c:tx>
            <c:strRef>
              <c:f>Hoja1!$D$1</c:f>
              <c:strCache>
                <c:ptCount val="1"/>
                <c:pt idx="0">
                  <c:v>Serie 3</c:v>
                </c:pt>
              </c:strCache>
            </c:strRef>
          </c:tx>
          <c:spPr>
            <a:solidFill>
              <a:schemeClr val="accent3"/>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Hoja1!$D$2:$D$8</c:f>
              <c:numCache>
                <c:formatCode>General</c:formatCode>
                <c:ptCount val="7"/>
                <c:pt idx="0">
                  <c:v>0</c:v>
                </c:pt>
                <c:pt idx="1">
                  <c:v>0</c:v>
                </c:pt>
                <c:pt idx="2" formatCode="0.00%">
                  <c:v>8.2000000000000003E-2</c:v>
                </c:pt>
                <c:pt idx="3">
                  <c:v>0</c:v>
                </c:pt>
                <c:pt idx="4">
                  <c:v>0</c:v>
                </c:pt>
                <c:pt idx="5">
                  <c:v>0</c:v>
                </c:pt>
                <c:pt idx="6">
                  <c:v>0</c:v>
                </c:pt>
              </c:numCache>
            </c:numRef>
          </c:val>
        </c:ser>
        <c:ser>
          <c:idx val="3"/>
          <c:order val="3"/>
          <c:tx>
            <c:strRef>
              <c:f>Hoja1!$E$1</c:f>
              <c:strCache>
                <c:ptCount val="1"/>
                <c:pt idx="0">
                  <c:v>Serie 4</c:v>
                </c:pt>
              </c:strCache>
            </c:strRef>
          </c:tx>
          <c:spPr>
            <a:solidFill>
              <a:schemeClr val="accent4"/>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Hoja1!$E$2:$E$8</c:f>
              <c:numCache>
                <c:formatCode>General</c:formatCode>
                <c:ptCount val="7"/>
                <c:pt idx="3" formatCode="0.00%">
                  <c:v>0.13100000000000001</c:v>
                </c:pt>
                <c:pt idx="4">
                  <c:v>0</c:v>
                </c:pt>
                <c:pt idx="5">
                  <c:v>0</c:v>
                </c:pt>
                <c:pt idx="6">
                  <c:v>0</c:v>
                </c:pt>
              </c:numCache>
            </c:numRef>
          </c:val>
        </c:ser>
        <c:ser>
          <c:idx val="4"/>
          <c:order val="4"/>
          <c:tx>
            <c:strRef>
              <c:f>Hoja1!$F$1</c:f>
              <c:strCache>
                <c:ptCount val="1"/>
                <c:pt idx="0">
                  <c:v>Serie 5</c:v>
                </c:pt>
              </c:strCache>
            </c:strRef>
          </c:tx>
          <c:spPr>
            <a:solidFill>
              <a:schemeClr val="accent5"/>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Hoja1!$F$2:$F$8</c:f>
              <c:numCache>
                <c:formatCode>General</c:formatCode>
                <c:ptCount val="7"/>
                <c:pt idx="4" formatCode="0.00%">
                  <c:v>0.19600000000000001</c:v>
                </c:pt>
                <c:pt idx="5">
                  <c:v>0</c:v>
                </c:pt>
                <c:pt idx="6">
                  <c:v>0</c:v>
                </c:pt>
              </c:numCache>
            </c:numRef>
          </c:val>
        </c:ser>
        <c:ser>
          <c:idx val="5"/>
          <c:order val="5"/>
          <c:tx>
            <c:strRef>
              <c:f>Hoja1!$G$1</c:f>
              <c:strCache>
                <c:ptCount val="1"/>
                <c:pt idx="0">
                  <c:v>Serie 6</c:v>
                </c:pt>
              </c:strCache>
            </c:strRef>
          </c:tx>
          <c:spPr>
            <a:solidFill>
              <a:schemeClr val="accent6"/>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Hoja1!$G$2:$G$8</c:f>
              <c:numCache>
                <c:formatCode>General</c:formatCode>
                <c:ptCount val="7"/>
                <c:pt idx="5" formatCode="0.00%">
                  <c:v>0.216</c:v>
                </c:pt>
                <c:pt idx="6">
                  <c:v>0</c:v>
                </c:pt>
              </c:numCache>
            </c:numRef>
          </c:val>
        </c:ser>
        <c:ser>
          <c:idx val="6"/>
          <c:order val="6"/>
          <c:tx>
            <c:strRef>
              <c:f>Hoja1!$H$1</c:f>
              <c:strCache>
                <c:ptCount val="1"/>
                <c:pt idx="0">
                  <c:v>Serie 7</c:v>
                </c:pt>
              </c:strCache>
            </c:strRef>
          </c:tx>
          <c:spPr>
            <a:solidFill>
              <a:schemeClr val="accent1">
                <a:lumMod val="60000"/>
              </a:schemeClr>
            </a:solidFill>
            <a:ln>
              <a:noFill/>
            </a:ln>
            <a:effectLst/>
            <a:sp3d/>
          </c:spPr>
          <c:invertIfNegative val="0"/>
          <c:cat>
            <c:strRef>
              <c:f>Hoja1!$A$2:$A$8</c:f>
              <c:strCache>
                <c:ptCount val="7"/>
                <c:pt idx="0">
                  <c:v>Aves de Corral</c:v>
                </c:pt>
                <c:pt idx="1">
                  <c:v>Apícola </c:v>
                </c:pt>
                <c:pt idx="2">
                  <c:v>Frutales Menores</c:v>
                </c:pt>
                <c:pt idx="3">
                  <c:v>Bovinos </c:v>
                </c:pt>
                <c:pt idx="4">
                  <c:v>Subsistemas Pecuario</c:v>
                </c:pt>
                <c:pt idx="5">
                  <c:v>Hortalizas</c:v>
                </c:pt>
                <c:pt idx="6">
                  <c:v>Subsistema Agrícola </c:v>
                </c:pt>
              </c:strCache>
            </c:strRef>
          </c:cat>
          <c:val>
            <c:numRef>
              <c:f>Hoja1!$H$2:$H$8</c:f>
              <c:numCache>
                <c:formatCode>General</c:formatCode>
                <c:ptCount val="7"/>
                <c:pt idx="6" formatCode="0.00%">
                  <c:v>0.245</c:v>
                </c:pt>
              </c:numCache>
            </c:numRef>
          </c:val>
        </c:ser>
        <c:dLbls>
          <c:showLegendKey val="0"/>
          <c:showVal val="0"/>
          <c:showCatName val="0"/>
          <c:showSerName val="0"/>
          <c:showPercent val="0"/>
          <c:showBubbleSize val="0"/>
        </c:dLbls>
        <c:gapWidth val="182"/>
        <c:shape val="box"/>
        <c:axId val="446515880"/>
        <c:axId val="446513528"/>
        <c:axId val="0"/>
      </c:bar3DChart>
      <c:catAx>
        <c:axId val="446515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3528"/>
        <c:crosses val="autoZero"/>
        <c:auto val="1"/>
        <c:lblAlgn val="ctr"/>
        <c:lblOffset val="100"/>
        <c:noMultiLvlLbl val="0"/>
      </c:catAx>
      <c:valAx>
        <c:axId val="44651352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5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Principales</a:t>
            </a:r>
            <a:r>
              <a:rPr lang="es-CL" b="1" baseline="0"/>
              <a:t> Rubros a Nivel Nacional </a:t>
            </a:r>
            <a:endParaRPr lang="es-CL"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Hoja1!$B$1</c:f>
              <c:strCache>
                <c:ptCount val="1"/>
                <c:pt idx="0">
                  <c:v>Serie 1</c:v>
                </c:pt>
              </c:strCache>
            </c:strRef>
          </c:tx>
          <c:spPr>
            <a:solidFill>
              <a:schemeClr val="accent1"/>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Hoja1!$B$2:$B$8</c:f>
              <c:numCache>
                <c:formatCode>0.00%</c:formatCode>
                <c:ptCount val="7"/>
                <c:pt idx="0">
                  <c:v>0.27700000000000002</c:v>
                </c:pt>
                <c:pt idx="1">
                  <c:v>0</c:v>
                </c:pt>
                <c:pt idx="2">
                  <c:v>0</c:v>
                </c:pt>
                <c:pt idx="3">
                  <c:v>0</c:v>
                </c:pt>
                <c:pt idx="4">
                  <c:v>0</c:v>
                </c:pt>
                <c:pt idx="5" formatCode="General">
                  <c:v>0</c:v>
                </c:pt>
                <c:pt idx="6" formatCode="General">
                  <c:v>0</c:v>
                </c:pt>
              </c:numCache>
            </c:numRef>
          </c:val>
        </c:ser>
        <c:ser>
          <c:idx val="1"/>
          <c:order val="1"/>
          <c:tx>
            <c:strRef>
              <c:f>Hoja1!$C$1</c:f>
              <c:strCache>
                <c:ptCount val="1"/>
                <c:pt idx="0">
                  <c:v>Serie 2</c:v>
                </c:pt>
              </c:strCache>
            </c:strRef>
          </c:tx>
          <c:spPr>
            <a:solidFill>
              <a:schemeClr val="accent2"/>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Hoja1!$C$2:$C$8</c:f>
              <c:numCache>
                <c:formatCode>0.00%</c:formatCode>
                <c:ptCount val="7"/>
                <c:pt idx="0" formatCode="General">
                  <c:v>0</c:v>
                </c:pt>
                <c:pt idx="1">
                  <c:v>0.222</c:v>
                </c:pt>
                <c:pt idx="2" formatCode="General">
                  <c:v>0</c:v>
                </c:pt>
                <c:pt idx="3" formatCode="General">
                  <c:v>0</c:v>
                </c:pt>
                <c:pt idx="4" formatCode="General">
                  <c:v>0</c:v>
                </c:pt>
                <c:pt idx="5" formatCode="General">
                  <c:v>0</c:v>
                </c:pt>
                <c:pt idx="6" formatCode="General">
                  <c:v>0</c:v>
                </c:pt>
              </c:numCache>
            </c:numRef>
          </c:val>
        </c:ser>
        <c:ser>
          <c:idx val="2"/>
          <c:order val="2"/>
          <c:tx>
            <c:strRef>
              <c:f>Hoja1!$D$1</c:f>
              <c:strCache>
                <c:ptCount val="1"/>
                <c:pt idx="0">
                  <c:v>Serie 3</c:v>
                </c:pt>
              </c:strCache>
            </c:strRef>
          </c:tx>
          <c:spPr>
            <a:solidFill>
              <a:schemeClr val="accent3"/>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Hoja1!$D$2:$D$8</c:f>
              <c:numCache>
                <c:formatCode>General</c:formatCode>
                <c:ptCount val="7"/>
                <c:pt idx="0">
                  <c:v>0</c:v>
                </c:pt>
                <c:pt idx="1">
                  <c:v>0</c:v>
                </c:pt>
                <c:pt idx="2" formatCode="0.00%">
                  <c:v>0.19600000000000001</c:v>
                </c:pt>
                <c:pt idx="3">
                  <c:v>0</c:v>
                </c:pt>
                <c:pt idx="4">
                  <c:v>0</c:v>
                </c:pt>
                <c:pt idx="5">
                  <c:v>0</c:v>
                </c:pt>
                <c:pt idx="6">
                  <c:v>0</c:v>
                </c:pt>
              </c:numCache>
            </c:numRef>
          </c:val>
        </c:ser>
        <c:ser>
          <c:idx val="3"/>
          <c:order val="3"/>
          <c:tx>
            <c:strRef>
              <c:f>Hoja1!$E$1</c:f>
              <c:strCache>
                <c:ptCount val="1"/>
                <c:pt idx="0">
                  <c:v>Serie 4</c:v>
                </c:pt>
              </c:strCache>
            </c:strRef>
          </c:tx>
          <c:spPr>
            <a:solidFill>
              <a:schemeClr val="accent4"/>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Hoja1!$E$2:$E$8</c:f>
              <c:numCache>
                <c:formatCode>General</c:formatCode>
                <c:ptCount val="7"/>
                <c:pt idx="3" formatCode="0.00%">
                  <c:v>0.13</c:v>
                </c:pt>
                <c:pt idx="4">
                  <c:v>0</c:v>
                </c:pt>
                <c:pt idx="5">
                  <c:v>0</c:v>
                </c:pt>
                <c:pt idx="6">
                  <c:v>0</c:v>
                </c:pt>
              </c:numCache>
            </c:numRef>
          </c:val>
        </c:ser>
        <c:ser>
          <c:idx val="4"/>
          <c:order val="4"/>
          <c:tx>
            <c:strRef>
              <c:f>Hoja1!$F$1</c:f>
              <c:strCache>
                <c:ptCount val="1"/>
                <c:pt idx="0">
                  <c:v>Serie 5</c:v>
                </c:pt>
              </c:strCache>
            </c:strRef>
          </c:tx>
          <c:spPr>
            <a:solidFill>
              <a:schemeClr val="accent5"/>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Hoja1!$F$2:$F$8</c:f>
              <c:numCache>
                <c:formatCode>General</c:formatCode>
                <c:ptCount val="7"/>
                <c:pt idx="4" formatCode="0.00%">
                  <c:v>9.7000000000000003E-2</c:v>
                </c:pt>
                <c:pt idx="5">
                  <c:v>0</c:v>
                </c:pt>
                <c:pt idx="6">
                  <c:v>0</c:v>
                </c:pt>
              </c:numCache>
            </c:numRef>
          </c:val>
        </c:ser>
        <c:ser>
          <c:idx val="5"/>
          <c:order val="5"/>
          <c:tx>
            <c:strRef>
              <c:f>Hoja1!$G$1</c:f>
              <c:strCache>
                <c:ptCount val="1"/>
                <c:pt idx="0">
                  <c:v>Serie 6</c:v>
                </c:pt>
              </c:strCache>
            </c:strRef>
          </c:tx>
          <c:spPr>
            <a:solidFill>
              <a:schemeClr val="accent6"/>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Hoja1!$G$2:$G$8</c:f>
              <c:numCache>
                <c:formatCode>General</c:formatCode>
                <c:ptCount val="7"/>
                <c:pt idx="5" formatCode="0.00%">
                  <c:v>0.04</c:v>
                </c:pt>
                <c:pt idx="6">
                  <c:v>0</c:v>
                </c:pt>
              </c:numCache>
            </c:numRef>
          </c:val>
        </c:ser>
        <c:ser>
          <c:idx val="6"/>
          <c:order val="6"/>
          <c:tx>
            <c:strRef>
              <c:f>Hoja1!$H$1</c:f>
              <c:strCache>
                <c:ptCount val="1"/>
                <c:pt idx="0">
                  <c:v>Serie 7</c:v>
                </c:pt>
              </c:strCache>
            </c:strRef>
          </c:tx>
          <c:spPr>
            <a:solidFill>
              <a:schemeClr val="accent1">
                <a:lumMod val="60000"/>
              </a:schemeClr>
            </a:solidFill>
            <a:ln>
              <a:noFill/>
            </a:ln>
            <a:effectLst/>
            <a:sp3d/>
          </c:spPr>
          <c:invertIfNegative val="0"/>
          <c:cat>
            <c:strRef>
              <c:f>Hoja1!$A$2:$A$8</c:f>
              <c:strCache>
                <c:ptCount val="7"/>
                <c:pt idx="0">
                  <c:v>Subsistema Agrícola </c:v>
                </c:pt>
                <c:pt idx="1">
                  <c:v>Hortalizas </c:v>
                </c:pt>
                <c:pt idx="2">
                  <c:v>Subsistema Pecuario</c:v>
                </c:pt>
                <c:pt idx="3">
                  <c:v>Bovinos</c:v>
                </c:pt>
                <c:pt idx="4">
                  <c:v>Ovinos</c:v>
                </c:pt>
                <c:pt idx="5">
                  <c:v>Artesanías</c:v>
                </c:pt>
                <c:pt idx="6">
                  <c:v>Papa</c:v>
                </c:pt>
              </c:strCache>
            </c:strRef>
          </c:cat>
          <c:val>
            <c:numRef>
              <c:f>Hoja1!$H$2:$H$8</c:f>
              <c:numCache>
                <c:formatCode>General</c:formatCode>
                <c:ptCount val="7"/>
                <c:pt idx="6" formatCode="0.00%">
                  <c:v>3.7999999999999999E-2</c:v>
                </c:pt>
              </c:numCache>
            </c:numRef>
          </c:val>
        </c:ser>
        <c:dLbls>
          <c:showLegendKey val="0"/>
          <c:showVal val="0"/>
          <c:showCatName val="0"/>
          <c:showSerName val="0"/>
          <c:showPercent val="0"/>
          <c:showBubbleSize val="0"/>
        </c:dLbls>
        <c:gapWidth val="182"/>
        <c:shape val="box"/>
        <c:axId val="446519800"/>
        <c:axId val="446520584"/>
        <c:axId val="0"/>
      </c:bar3DChart>
      <c:catAx>
        <c:axId val="446519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20584"/>
        <c:crosses val="autoZero"/>
        <c:auto val="1"/>
        <c:lblAlgn val="ctr"/>
        <c:lblOffset val="100"/>
        <c:noMultiLvlLbl val="0"/>
      </c:catAx>
      <c:valAx>
        <c:axId val="44652058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9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L" b="1"/>
              <a:t>Principales</a:t>
            </a:r>
            <a:r>
              <a:rPr lang="es-CL" b="1" baseline="0"/>
              <a:t> Rubros a Nivel Nacional </a:t>
            </a:r>
            <a:endParaRPr lang="es-CL"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L"/>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Hoja1!$B$1</c:f>
              <c:strCache>
                <c:ptCount val="1"/>
                <c:pt idx="0">
                  <c:v>Serie 1</c:v>
                </c:pt>
              </c:strCache>
            </c:strRef>
          </c:tx>
          <c:spPr>
            <a:solidFill>
              <a:schemeClr val="accent1"/>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Hoja1!$B$2:$B$8</c:f>
              <c:numCache>
                <c:formatCode>0.00%</c:formatCode>
                <c:ptCount val="7"/>
                <c:pt idx="0">
                  <c:v>0.51300000000000001</c:v>
                </c:pt>
                <c:pt idx="1">
                  <c:v>0</c:v>
                </c:pt>
                <c:pt idx="2">
                  <c:v>0</c:v>
                </c:pt>
                <c:pt idx="3">
                  <c:v>0</c:v>
                </c:pt>
                <c:pt idx="4">
                  <c:v>0</c:v>
                </c:pt>
                <c:pt idx="5" formatCode="General">
                  <c:v>0</c:v>
                </c:pt>
                <c:pt idx="6" formatCode="General">
                  <c:v>0</c:v>
                </c:pt>
              </c:numCache>
            </c:numRef>
          </c:val>
        </c:ser>
        <c:ser>
          <c:idx val="1"/>
          <c:order val="1"/>
          <c:tx>
            <c:strRef>
              <c:f>Hoja1!$C$1</c:f>
              <c:strCache>
                <c:ptCount val="1"/>
                <c:pt idx="0">
                  <c:v>Serie 2</c:v>
                </c:pt>
              </c:strCache>
            </c:strRef>
          </c:tx>
          <c:spPr>
            <a:solidFill>
              <a:schemeClr val="accent2"/>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Hoja1!$C$2:$C$8</c:f>
              <c:numCache>
                <c:formatCode>0.00%</c:formatCode>
                <c:ptCount val="7"/>
                <c:pt idx="0" formatCode="General">
                  <c:v>0</c:v>
                </c:pt>
                <c:pt idx="1">
                  <c:v>0.17899999999999999</c:v>
                </c:pt>
                <c:pt idx="2" formatCode="General">
                  <c:v>0</c:v>
                </c:pt>
                <c:pt idx="3" formatCode="General">
                  <c:v>0</c:v>
                </c:pt>
                <c:pt idx="4" formatCode="General">
                  <c:v>0</c:v>
                </c:pt>
                <c:pt idx="5" formatCode="General">
                  <c:v>0</c:v>
                </c:pt>
                <c:pt idx="6" formatCode="General">
                  <c:v>0</c:v>
                </c:pt>
              </c:numCache>
            </c:numRef>
          </c:val>
        </c:ser>
        <c:ser>
          <c:idx val="2"/>
          <c:order val="2"/>
          <c:tx>
            <c:strRef>
              <c:f>Hoja1!$D$1</c:f>
              <c:strCache>
                <c:ptCount val="1"/>
                <c:pt idx="0">
                  <c:v>Serie 3</c:v>
                </c:pt>
              </c:strCache>
            </c:strRef>
          </c:tx>
          <c:spPr>
            <a:solidFill>
              <a:schemeClr val="accent3"/>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Hoja1!$D$2:$D$8</c:f>
              <c:numCache>
                <c:formatCode>General</c:formatCode>
                <c:ptCount val="7"/>
                <c:pt idx="0">
                  <c:v>0</c:v>
                </c:pt>
                <c:pt idx="1">
                  <c:v>0</c:v>
                </c:pt>
                <c:pt idx="2" formatCode="0.00%">
                  <c:v>0.128</c:v>
                </c:pt>
                <c:pt idx="3">
                  <c:v>0</c:v>
                </c:pt>
                <c:pt idx="4">
                  <c:v>0</c:v>
                </c:pt>
                <c:pt idx="5">
                  <c:v>0</c:v>
                </c:pt>
                <c:pt idx="6">
                  <c:v>0</c:v>
                </c:pt>
              </c:numCache>
            </c:numRef>
          </c:val>
        </c:ser>
        <c:ser>
          <c:idx val="3"/>
          <c:order val="3"/>
          <c:tx>
            <c:strRef>
              <c:f>Hoja1!$E$1</c:f>
              <c:strCache>
                <c:ptCount val="1"/>
                <c:pt idx="0">
                  <c:v>Serie 4</c:v>
                </c:pt>
              </c:strCache>
            </c:strRef>
          </c:tx>
          <c:spPr>
            <a:solidFill>
              <a:schemeClr val="accent4"/>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Hoja1!$E$2:$E$8</c:f>
              <c:numCache>
                <c:formatCode>General</c:formatCode>
                <c:ptCount val="7"/>
                <c:pt idx="3" formatCode="0.00%">
                  <c:v>0.10299999999999999</c:v>
                </c:pt>
                <c:pt idx="4">
                  <c:v>0</c:v>
                </c:pt>
                <c:pt idx="5">
                  <c:v>0</c:v>
                </c:pt>
                <c:pt idx="6">
                  <c:v>0</c:v>
                </c:pt>
              </c:numCache>
            </c:numRef>
          </c:val>
        </c:ser>
        <c:ser>
          <c:idx val="4"/>
          <c:order val="4"/>
          <c:tx>
            <c:strRef>
              <c:f>Hoja1!$F$1</c:f>
              <c:strCache>
                <c:ptCount val="1"/>
                <c:pt idx="0">
                  <c:v>Serie 5</c:v>
                </c:pt>
              </c:strCache>
            </c:strRef>
          </c:tx>
          <c:spPr>
            <a:solidFill>
              <a:schemeClr val="accent5"/>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Hoja1!$F$2:$F$8</c:f>
              <c:numCache>
                <c:formatCode>General</c:formatCode>
                <c:ptCount val="7"/>
                <c:pt idx="4" formatCode="0.00%">
                  <c:v>2.5999999999999999E-2</c:v>
                </c:pt>
                <c:pt idx="5">
                  <c:v>0</c:v>
                </c:pt>
                <c:pt idx="6">
                  <c:v>0</c:v>
                </c:pt>
              </c:numCache>
            </c:numRef>
          </c:val>
        </c:ser>
        <c:ser>
          <c:idx val="5"/>
          <c:order val="5"/>
          <c:tx>
            <c:strRef>
              <c:f>Hoja1!$G$1</c:f>
              <c:strCache>
                <c:ptCount val="1"/>
                <c:pt idx="0">
                  <c:v>Serie 6</c:v>
                </c:pt>
              </c:strCache>
            </c:strRef>
          </c:tx>
          <c:spPr>
            <a:solidFill>
              <a:schemeClr val="accent6"/>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Hoja1!$G$2:$G$8</c:f>
              <c:numCache>
                <c:formatCode>General</c:formatCode>
                <c:ptCount val="7"/>
                <c:pt idx="5" formatCode="0.00%">
                  <c:v>2.5999999999999999E-2</c:v>
                </c:pt>
                <c:pt idx="6">
                  <c:v>0</c:v>
                </c:pt>
              </c:numCache>
            </c:numRef>
          </c:val>
        </c:ser>
        <c:ser>
          <c:idx val="6"/>
          <c:order val="6"/>
          <c:tx>
            <c:strRef>
              <c:f>Hoja1!$H$1</c:f>
              <c:strCache>
                <c:ptCount val="1"/>
                <c:pt idx="0">
                  <c:v>Serie 7</c:v>
                </c:pt>
              </c:strCache>
            </c:strRef>
          </c:tx>
          <c:spPr>
            <a:solidFill>
              <a:schemeClr val="accent1">
                <a:lumMod val="60000"/>
              </a:schemeClr>
            </a:solidFill>
            <a:ln>
              <a:noFill/>
            </a:ln>
            <a:effectLst/>
            <a:sp3d/>
          </c:spPr>
          <c:invertIfNegative val="0"/>
          <c:cat>
            <c:strRef>
              <c:f>Hoja1!$A$2:$A$8</c:f>
              <c:strCache>
                <c:ptCount val="7"/>
                <c:pt idx="0">
                  <c:v>Caprinos</c:v>
                </c:pt>
                <c:pt idx="1">
                  <c:v>Hortalizas </c:v>
                </c:pt>
                <c:pt idx="2">
                  <c:v>Frutales Mayores</c:v>
                </c:pt>
                <c:pt idx="3">
                  <c:v>Apícola</c:v>
                </c:pt>
                <c:pt idx="4">
                  <c:v>Flores y Follajes</c:v>
                </c:pt>
                <c:pt idx="5">
                  <c:v>Subsistema Agrícola </c:v>
                </c:pt>
                <c:pt idx="6">
                  <c:v>Subsistema Pecuario</c:v>
                </c:pt>
              </c:strCache>
            </c:strRef>
          </c:cat>
          <c:val>
            <c:numRef>
              <c:f>Hoja1!$H$2:$H$8</c:f>
              <c:numCache>
                <c:formatCode>General</c:formatCode>
                <c:ptCount val="7"/>
                <c:pt idx="6" formatCode="0.00%">
                  <c:v>2.5999999999999999E-2</c:v>
                </c:pt>
              </c:numCache>
            </c:numRef>
          </c:val>
        </c:ser>
        <c:dLbls>
          <c:showLegendKey val="0"/>
          <c:showVal val="0"/>
          <c:showCatName val="0"/>
          <c:showSerName val="0"/>
          <c:showPercent val="0"/>
          <c:showBubbleSize val="0"/>
        </c:dLbls>
        <c:gapWidth val="182"/>
        <c:shape val="box"/>
        <c:axId val="446515488"/>
        <c:axId val="446516272"/>
        <c:axId val="0"/>
      </c:bar3DChart>
      <c:catAx>
        <c:axId val="446515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6272"/>
        <c:crosses val="autoZero"/>
        <c:auto val="1"/>
        <c:lblAlgn val="ctr"/>
        <c:lblOffset val="100"/>
        <c:noMultiLvlLbl val="0"/>
      </c:catAx>
      <c:valAx>
        <c:axId val="44651627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L"/>
          </a:p>
        </c:txPr>
        <c:crossAx val="446515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Hoja1!$B$22</c:f>
              <c:strCache>
                <c:ptCount val="1"/>
                <c:pt idx="0">
                  <c:v>Usuarios/as Programas regulares</c:v>
                </c:pt>
              </c:strCache>
            </c:strRef>
          </c:tx>
          <c:spPr>
            <a:ln w="19050" cap="rnd">
              <a:solidFill>
                <a:schemeClr val="accent5">
                  <a:lumMod val="75000"/>
                </a:schemeClr>
              </a:solidFill>
              <a:round/>
            </a:ln>
            <a:effectLst/>
          </c:spPr>
          <c:marker>
            <c:symbol val="circle"/>
            <c:size val="5"/>
            <c:spPr>
              <a:solidFill>
                <a:schemeClr val="accent1"/>
              </a:solidFill>
              <a:ln w="12700">
                <a:solidFill>
                  <a:srgbClr val="002060"/>
                </a:solidFill>
              </a:ln>
              <a:effectLst/>
            </c:spPr>
          </c:marker>
          <c:dLbls>
            <c:dLbl>
              <c:idx val="0"/>
              <c:layout>
                <c:manualLayout>
                  <c:x val="-3.0425055928411649E-2"/>
                  <c:y val="5.64800896565832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6845637583892617E-2"/>
                  <c:y val="4.8411505419928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7897091722595144E-2"/>
                  <c:y val="5.64800896565831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845637583892617E-2"/>
                  <c:y val="5.24457975382558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425055928411632E-2"/>
                  <c:y val="5.64800896565832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1476510067114159E-2"/>
                  <c:y val="6.051438177491064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3266219239373734E-2"/>
                  <c:y val="6.051438177491064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6845637583892617E-2"/>
                  <c:y val="4.84115054199285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400447427293065E-2"/>
                  <c:y val="4.03429211832737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3.2214765100671013E-2"/>
                  <c:y val="6.0514381774910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1.1042661066409432E-16"/>
                  <c:y val="7.43161838282002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solidFill>
                  <a:schemeClr val="accent5">
                    <a:lumMod val="75000"/>
                  </a:schemeClr>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Hoja1!$A$23:$A$34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Hoja1!$B$23:$B$34</c:f>
              <c:numCache>
                <c:formatCode>_ * #,##0_ ;_ * \-#,##0_ ;_ * "-"_ ;_ @_ </c:formatCode>
                <c:ptCount val="12"/>
                <c:pt idx="0">
                  <c:v>116572</c:v>
                </c:pt>
                <c:pt idx="1">
                  <c:v>116918</c:v>
                </c:pt>
                <c:pt idx="2">
                  <c:v>151609</c:v>
                </c:pt>
                <c:pt idx="3">
                  <c:v>158652</c:v>
                </c:pt>
                <c:pt idx="4">
                  <c:v>156708</c:v>
                </c:pt>
                <c:pt idx="5">
                  <c:v>157741</c:v>
                </c:pt>
                <c:pt idx="6">
                  <c:v>160057</c:v>
                </c:pt>
                <c:pt idx="7">
                  <c:v>156740</c:v>
                </c:pt>
                <c:pt idx="8">
                  <c:v>155147</c:v>
                </c:pt>
                <c:pt idx="9">
                  <c:v>154474</c:v>
                </c:pt>
                <c:pt idx="10">
                  <c:v>158204</c:v>
                </c:pt>
                <c:pt idx="11">
                  <c:v>140768</c:v>
                </c:pt>
              </c:numCache>
            </c:numRef>
          </c:val>
          <c:smooth val="0"/>
        </c:ser>
        <c:ser>
          <c:idx val="1"/>
          <c:order val="1"/>
          <c:tx>
            <c:strRef>
              <c:f>Hoja1!$C$22</c:f>
              <c:strCache>
                <c:ptCount val="1"/>
                <c:pt idx="0">
                  <c:v>Usuarios/as Programas regulares + Emergencia</c:v>
                </c:pt>
              </c:strCache>
            </c:strRef>
          </c:tx>
          <c:spPr>
            <a:ln w="19050" cap="rnd">
              <a:solidFill>
                <a:schemeClr val="accent6">
                  <a:lumMod val="75000"/>
                </a:schemeClr>
              </a:solidFill>
              <a:round/>
            </a:ln>
            <a:effectLst/>
          </c:spPr>
          <c:marker>
            <c:symbol val="circle"/>
            <c:size val="5"/>
            <c:spPr>
              <a:solidFill>
                <a:schemeClr val="accent6"/>
              </a:solidFill>
              <a:ln w="12700">
                <a:solidFill>
                  <a:schemeClr val="accent6">
                    <a:lumMod val="50000"/>
                  </a:schemeClr>
                </a:solidFill>
              </a:ln>
              <a:effectLst/>
            </c:spPr>
          </c:marker>
          <c:dLbls>
            <c:dLbl>
              <c:idx val="0"/>
              <c:layout>
                <c:manualLayout>
                  <c:x val="-4.832214765100673E-2"/>
                  <c:y val="-3.63086290649463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7777777777777779E-2"/>
                  <c:y val="-0.1111111111111111"/>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6666666666666721E-2"/>
                  <c:y val="-7.4074074074074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5000000000000001E-2"/>
                  <c:y val="-5.09259259259259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163310961968742E-2"/>
                  <c:y val="-4.84115054199285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9373601789709174E-2"/>
                  <c:y val="-5.64800896565833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3266219239373602E-2"/>
                  <c:y val="-4.84115054199285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6107382550335701E-2"/>
                  <c:y val="-4.03429211832737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610738255033544E-2"/>
                  <c:y val="-7.66515502482201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9.0350088808683095E-3"/>
                  <c:y val="-6.605883006951131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solidFill>
                  <a:schemeClr val="accent6">
                    <a:lumMod val="75000"/>
                  </a:schemeClr>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Hoja1!$A$23:$A$34</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Hoja1!$C$23:$C$34</c:f>
              <c:numCache>
                <c:formatCode>_ * #,##0_ ;_ * \-#,##0_ ;_ * "-"_ ;_ @_ </c:formatCode>
                <c:ptCount val="12"/>
                <c:pt idx="0">
                  <c:v>131030</c:v>
                </c:pt>
                <c:pt idx="1">
                  <c:v>125906</c:v>
                </c:pt>
                <c:pt idx="2">
                  <c:v>164849</c:v>
                </c:pt>
                <c:pt idx="3">
                  <c:v>165974</c:v>
                </c:pt>
                <c:pt idx="4">
                  <c:v>162257</c:v>
                </c:pt>
                <c:pt idx="5">
                  <c:v>176400</c:v>
                </c:pt>
                <c:pt idx="6">
                  <c:v>198233</c:v>
                </c:pt>
                <c:pt idx="7">
                  <c:v>157407</c:v>
                </c:pt>
                <c:pt idx="8">
                  <c:v>162215</c:v>
                </c:pt>
                <c:pt idx="9">
                  <c:v>155889</c:v>
                </c:pt>
                <c:pt idx="10">
                  <c:v>164896</c:v>
                </c:pt>
                <c:pt idx="11">
                  <c:v>164549</c:v>
                </c:pt>
              </c:numCache>
            </c:numRef>
          </c:val>
          <c:smooth val="0"/>
        </c:ser>
        <c:dLbls>
          <c:showLegendKey val="0"/>
          <c:showVal val="0"/>
          <c:showCatName val="0"/>
          <c:showSerName val="0"/>
          <c:showPercent val="0"/>
          <c:showBubbleSize val="0"/>
        </c:dLbls>
        <c:marker val="1"/>
        <c:smooth val="0"/>
        <c:axId val="364757120"/>
        <c:axId val="365687408"/>
      </c:lineChart>
      <c:catAx>
        <c:axId val="364757120"/>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5687408"/>
        <c:crosses val="autoZero"/>
        <c:auto val="1"/>
        <c:lblAlgn val="ctr"/>
        <c:lblOffset val="100"/>
        <c:noMultiLvlLbl val="0"/>
      </c:catAx>
      <c:valAx>
        <c:axId val="365687408"/>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7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CL"/>
              <a:t>Composición de Usuarios y Programas</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stacked"/>
        <c:varyColors val="0"/>
        <c:ser>
          <c:idx val="0"/>
          <c:order val="0"/>
          <c:tx>
            <c:strRef>
              <c:f>Hoja1!$K$9</c:f>
              <c:strCache>
                <c:ptCount val="1"/>
                <c:pt idx="0">
                  <c:v>solo emergencias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Hoja1!$A$10:$A$21</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Hoja1!$K$10:$K$21</c:f>
              <c:numCache>
                <c:formatCode>_-* #,##0_-;\-* #,##0_-;_-* "-"??_-;_-@_-</c:formatCode>
                <c:ptCount val="12"/>
                <c:pt idx="0">
                  <c:v>14471</c:v>
                </c:pt>
                <c:pt idx="1">
                  <c:v>9654</c:v>
                </c:pt>
                <c:pt idx="2">
                  <c:v>13234</c:v>
                </c:pt>
                <c:pt idx="3">
                  <c:v>7391</c:v>
                </c:pt>
                <c:pt idx="4">
                  <c:v>5545</c:v>
                </c:pt>
                <c:pt idx="5">
                  <c:v>18683</c:v>
                </c:pt>
                <c:pt idx="6">
                  <c:v>38697</c:v>
                </c:pt>
                <c:pt idx="7" formatCode="General">
                  <c:v>667</c:v>
                </c:pt>
                <c:pt idx="8" formatCode="General">
                  <c:v>7319</c:v>
                </c:pt>
                <c:pt idx="9" formatCode="General">
                  <c:v>1262</c:v>
                </c:pt>
                <c:pt idx="10" formatCode="General">
                  <c:v>6692</c:v>
                </c:pt>
                <c:pt idx="11" formatCode="General">
                  <c:v>4210</c:v>
                </c:pt>
              </c:numCache>
            </c:numRef>
          </c:val>
        </c:ser>
        <c:ser>
          <c:idx val="5"/>
          <c:order val="1"/>
          <c:tx>
            <c:strRef>
              <c:f>Hoja1!$G$9</c:f>
              <c:strCache>
                <c:ptCount val="1"/>
                <c:pt idx="0">
                  <c:v>Clientes con emergencias</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7"/>
              <c:layout>
                <c:manualLayout>
                  <c:x val="-4.6242785791643119E-3"/>
                  <c:y val="-3.453968392109722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Hoja1!$A$10:$A$21</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Hoja1!$G$10:$G$21</c:f>
              <c:numCache>
                <c:formatCode>_-* #,##0_-;\-* #,##0_-;_-* "-"??_-;_-@_-</c:formatCode>
                <c:ptCount val="12"/>
                <c:pt idx="0">
                  <c:v>8122</c:v>
                </c:pt>
                <c:pt idx="1">
                  <c:v>18804</c:v>
                </c:pt>
                <c:pt idx="2">
                  <c:v>16647</c:v>
                </c:pt>
                <c:pt idx="3">
                  <c:v>24519</c:v>
                </c:pt>
                <c:pt idx="4">
                  <c:v>17540</c:v>
                </c:pt>
                <c:pt idx="5">
                  <c:v>47637</c:v>
                </c:pt>
                <c:pt idx="6">
                  <c:v>82139</c:v>
                </c:pt>
                <c:pt idx="7">
                  <c:v>2167</c:v>
                </c:pt>
                <c:pt idx="8">
                  <c:v>15787</c:v>
                </c:pt>
                <c:pt idx="9">
                  <c:v>10517</c:v>
                </c:pt>
                <c:pt idx="10">
                  <c:v>33109</c:v>
                </c:pt>
                <c:pt idx="11">
                  <c:v>19571</c:v>
                </c:pt>
              </c:numCache>
            </c:numRef>
          </c:val>
        </c:ser>
        <c:ser>
          <c:idx val="2"/>
          <c:order val="2"/>
          <c:tx>
            <c:strRef>
              <c:f>Hoja1!$E$9</c:f>
              <c:strCache>
                <c:ptCount val="1"/>
                <c:pt idx="0">
                  <c:v>Clientes sin emergencias</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Hoja1!$A$10:$A$21</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Hoja1!$E$10:$E$21</c:f>
              <c:numCache>
                <c:formatCode>_-* #,##0_-;\-* #,##0_-;_-* "-"??_-;_-@_-</c:formatCode>
                <c:ptCount val="12"/>
                <c:pt idx="0">
                  <c:v>107302</c:v>
                </c:pt>
                <c:pt idx="1">
                  <c:v>96446</c:v>
                </c:pt>
                <c:pt idx="2">
                  <c:v>134593</c:v>
                </c:pt>
                <c:pt idx="3">
                  <c:v>133638</c:v>
                </c:pt>
                <c:pt idx="4">
                  <c:v>138896</c:v>
                </c:pt>
                <c:pt idx="5">
                  <c:v>109759</c:v>
                </c:pt>
                <c:pt idx="6">
                  <c:v>77551</c:v>
                </c:pt>
                <c:pt idx="7">
                  <c:v>154130</c:v>
                </c:pt>
                <c:pt idx="8">
                  <c:v>136929</c:v>
                </c:pt>
                <c:pt idx="9">
                  <c:v>143409</c:v>
                </c:pt>
                <c:pt idx="10">
                  <c:v>125095</c:v>
                </c:pt>
                <c:pt idx="11">
                  <c:v>140768</c:v>
                </c:pt>
              </c:numCache>
            </c:numRef>
          </c:val>
        </c:ser>
        <c:dLbls>
          <c:showLegendKey val="0"/>
          <c:showVal val="0"/>
          <c:showCatName val="0"/>
          <c:showSerName val="0"/>
          <c:showPercent val="0"/>
          <c:showBubbleSize val="0"/>
        </c:dLbls>
        <c:gapWidth val="269"/>
        <c:overlap val="100"/>
        <c:axId val="365689368"/>
        <c:axId val="365692504"/>
      </c:barChart>
      <c:lineChart>
        <c:grouping val="standard"/>
        <c:varyColors val="0"/>
        <c:ser>
          <c:idx val="3"/>
          <c:order val="3"/>
          <c:tx>
            <c:strRef>
              <c:f>Hoja1!$B$9</c:f>
              <c:strCache>
                <c:ptCount val="1"/>
                <c:pt idx="0">
                  <c:v> Total Clientes</c:v>
                </c:pt>
              </c:strCache>
            </c:strRef>
          </c:tx>
          <c:spPr>
            <a:ln w="34925" cap="rnd">
              <a:solidFill>
                <a:schemeClr val="accent4"/>
              </a:solidFill>
              <a:round/>
            </a:ln>
            <a:effectLst>
              <a:outerShdw blurRad="40000" dist="23000" dir="5400000" rotWithShape="0">
                <a:srgbClr val="000000">
                  <a:alpha val="35000"/>
                </a:srgbClr>
              </a:outerShdw>
            </a:effectLst>
          </c:spPr>
          <c:marker>
            <c:symbol val="circle"/>
            <c:size val="6"/>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a:solidFill>
                  <a:schemeClr val="accent4"/>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dLbls>
            <c:dLbl>
              <c:idx val="10"/>
              <c:layout>
                <c:manualLayout>
                  <c:x val="-1.2026233286672496E-2"/>
                  <c:y val="-6.572565469997429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'[1]Estudio Indap en Cifras'!$A$10:$A$20</c:f>
              <c:strCache>
                <c:ptCount val="11"/>
                <c:pt idx="0">
                  <c:v>2009</c:v>
                </c:pt>
                <c:pt idx="1">
                  <c:v>2010</c:v>
                </c:pt>
                <c:pt idx="2">
                  <c:v>2011</c:v>
                </c:pt>
                <c:pt idx="3">
                  <c:v>2012</c:v>
                </c:pt>
                <c:pt idx="4">
                  <c:v>2013</c:v>
                </c:pt>
                <c:pt idx="5">
                  <c:v>2014</c:v>
                </c:pt>
                <c:pt idx="6">
                  <c:v>2015</c:v>
                </c:pt>
                <c:pt idx="7">
                  <c:v>2016</c:v>
                </c:pt>
                <c:pt idx="8">
                  <c:v>2017</c:v>
                </c:pt>
                <c:pt idx="9">
                  <c:v>2018</c:v>
                </c:pt>
                <c:pt idx="10">
                  <c:v>2019</c:v>
                </c:pt>
              </c:strCache>
            </c:strRef>
          </c:cat>
          <c:val>
            <c:numRef>
              <c:f>Hoja1!$I$10:$I$21</c:f>
              <c:numCache>
                <c:formatCode>_-* #,##0_-;\-* #,##0_-;_-* "-"??_-;_-@_-</c:formatCode>
                <c:ptCount val="12"/>
                <c:pt idx="0">
                  <c:v>131463</c:v>
                </c:pt>
                <c:pt idx="1">
                  <c:v>131000</c:v>
                </c:pt>
                <c:pt idx="2">
                  <c:v>168569</c:v>
                </c:pt>
                <c:pt idx="3">
                  <c:v>166014</c:v>
                </c:pt>
                <c:pt idx="4">
                  <c:v>162616</c:v>
                </c:pt>
                <c:pt idx="5">
                  <c:v>176349</c:v>
                </c:pt>
                <c:pt idx="6">
                  <c:v>198769</c:v>
                </c:pt>
                <c:pt idx="7">
                  <c:v>157407</c:v>
                </c:pt>
                <c:pt idx="8">
                  <c:v>162215</c:v>
                </c:pt>
                <c:pt idx="9">
                  <c:v>155889</c:v>
                </c:pt>
                <c:pt idx="10">
                  <c:v>164896</c:v>
                </c:pt>
                <c:pt idx="11">
                  <c:v>164549</c:v>
                </c:pt>
              </c:numCache>
            </c:numRef>
          </c:val>
          <c:smooth val="0"/>
        </c:ser>
        <c:dLbls>
          <c:showLegendKey val="0"/>
          <c:showVal val="0"/>
          <c:showCatName val="0"/>
          <c:showSerName val="0"/>
          <c:showPercent val="0"/>
          <c:showBubbleSize val="0"/>
        </c:dLbls>
        <c:marker val="1"/>
        <c:smooth val="0"/>
        <c:axId val="365688192"/>
        <c:axId val="365690936"/>
      </c:lineChart>
      <c:catAx>
        <c:axId val="3656893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5692504"/>
        <c:crosses val="autoZero"/>
        <c:auto val="1"/>
        <c:lblAlgn val="ctr"/>
        <c:lblOffset val="100"/>
        <c:noMultiLvlLbl val="0"/>
      </c:catAx>
      <c:valAx>
        <c:axId val="365692504"/>
        <c:scaling>
          <c:orientation val="minMax"/>
          <c:max val="22000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5689368"/>
        <c:crosses val="autoZero"/>
        <c:crossBetween val="between"/>
      </c:valAx>
      <c:valAx>
        <c:axId val="365690936"/>
        <c:scaling>
          <c:orientation val="minMax"/>
          <c:max val="220000"/>
        </c:scaling>
        <c:delete val="0"/>
        <c:axPos val="r"/>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5688192"/>
        <c:crosses val="max"/>
        <c:crossBetween val="between"/>
      </c:valAx>
      <c:catAx>
        <c:axId val="365688192"/>
        <c:scaling>
          <c:orientation val="minMax"/>
        </c:scaling>
        <c:delete val="1"/>
        <c:axPos val="b"/>
        <c:numFmt formatCode="General" sourceLinked="1"/>
        <c:majorTickMark val="none"/>
        <c:minorTickMark val="none"/>
        <c:tickLblPos val="nextTo"/>
        <c:crossAx val="36569093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s-CL"/>
              <a:t>PRESUPUESTO 2020</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s-CL"/>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s-CL"/>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s-CL"/>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s-CL"/>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s-CL"/>
                </a:p>
              </c:txPr>
              <c:dLblPos val="out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s-CL"/>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Reporte!$O$14:$O$18</c:f>
              <c:strCache>
                <c:ptCount val="5"/>
                <c:pt idx="0">
                  <c:v>Asistencia tecnica</c:v>
                </c:pt>
                <c:pt idx="1">
                  <c:v>creditos </c:v>
                </c:pt>
                <c:pt idx="2">
                  <c:v>Inversion</c:v>
                </c:pt>
                <c:pt idx="3">
                  <c:v>Soporte</c:v>
                </c:pt>
                <c:pt idx="4">
                  <c:v>Deuda</c:v>
                </c:pt>
              </c:strCache>
            </c:strRef>
          </c:cat>
          <c:val>
            <c:numRef>
              <c:f>Reporte!$P$14:$P$18</c:f>
              <c:numCache>
                <c:formatCode>0%</c:formatCode>
                <c:ptCount val="5"/>
                <c:pt idx="0">
                  <c:v>0.26817887237126797</c:v>
                </c:pt>
                <c:pt idx="1">
                  <c:v>0.26866311976049029</c:v>
                </c:pt>
                <c:pt idx="2">
                  <c:v>0.23711349871123391</c:v>
                </c:pt>
                <c:pt idx="3">
                  <c:v>0.21172456272980467</c:v>
                </c:pt>
                <c:pt idx="4">
                  <c:v>6.6978302897409874E-3</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Hoja1!$B$190:$N$190</c:f>
              <c:strCache>
                <c:ptCount val="13"/>
                <c:pt idx="0">
                  <c:v>Suelo</c:v>
                </c:pt>
                <c:pt idx="1">
                  <c:v>Emergencia</c:v>
                </c:pt>
                <c:pt idx="2">
                  <c:v>SAT</c:v>
                </c:pt>
                <c:pt idx="3">
                  <c:v>PRODESAL</c:v>
                </c:pt>
                <c:pt idx="4">
                  <c:v>PRODEMU</c:v>
                </c:pt>
                <c:pt idx="5">
                  <c:v>PDTI</c:v>
                </c:pt>
                <c:pt idx="6">
                  <c:v>PADIS</c:v>
                </c:pt>
                <c:pt idx="7">
                  <c:v>PAP</c:v>
                </c:pt>
                <c:pt idx="8">
                  <c:v>Crédito Corto Plazo</c:v>
                </c:pt>
                <c:pt idx="9">
                  <c:v>Crédito Largo Plazo</c:v>
                </c:pt>
                <c:pt idx="10">
                  <c:v>Riego</c:v>
                </c:pt>
                <c:pt idx="11">
                  <c:v>PDI</c:v>
                </c:pt>
                <c:pt idx="12">
                  <c:v>Praderas</c:v>
                </c:pt>
              </c:strCache>
            </c:strRef>
          </c:cat>
          <c:val>
            <c:numRef>
              <c:f>Hoja1!$B$191:$N$191</c:f>
              <c:numCache>
                <c:formatCode>General</c:formatCode>
                <c:ptCount val="13"/>
                <c:pt idx="0">
                  <c:v>17060</c:v>
                </c:pt>
                <c:pt idx="1">
                  <c:v>23781</c:v>
                </c:pt>
                <c:pt idx="2">
                  <c:v>12646</c:v>
                </c:pt>
                <c:pt idx="3">
                  <c:v>68565</c:v>
                </c:pt>
                <c:pt idx="4">
                  <c:v>1284</c:v>
                </c:pt>
                <c:pt idx="5">
                  <c:v>48016</c:v>
                </c:pt>
                <c:pt idx="6">
                  <c:v>2308</c:v>
                </c:pt>
                <c:pt idx="7">
                  <c:v>2571</c:v>
                </c:pt>
                <c:pt idx="8">
                  <c:v>42376</c:v>
                </c:pt>
                <c:pt idx="9">
                  <c:v>31125</c:v>
                </c:pt>
                <c:pt idx="10">
                  <c:v>6205</c:v>
                </c:pt>
                <c:pt idx="11">
                  <c:v>5632</c:v>
                </c:pt>
                <c:pt idx="12">
                  <c:v>13062</c:v>
                </c:pt>
              </c:numCache>
            </c:numRef>
          </c:val>
        </c:ser>
        <c:dLbls>
          <c:showLegendKey val="0"/>
          <c:showVal val="0"/>
          <c:showCatName val="0"/>
          <c:showSerName val="0"/>
          <c:showPercent val="0"/>
          <c:showBubbleSize val="0"/>
        </c:dLbls>
        <c:gapWidth val="219"/>
        <c:overlap val="-27"/>
        <c:axId val="365689760"/>
        <c:axId val="365687800"/>
      </c:barChart>
      <c:catAx>
        <c:axId val="36568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5687800"/>
        <c:crosses val="autoZero"/>
        <c:auto val="1"/>
        <c:lblAlgn val="ctr"/>
        <c:lblOffset val="100"/>
        <c:noMultiLvlLbl val="0"/>
      </c:catAx>
      <c:valAx>
        <c:axId val="365687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5689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Hoja1!$B$213:$P$213</c:f>
              <c:strCache>
                <c:ptCount val="15"/>
                <c:pt idx="0">
                  <c:v>SUELO</c:v>
                </c:pt>
                <c:pt idx="1">
                  <c:v>EMERGENCIA</c:v>
                </c:pt>
                <c:pt idx="2">
                  <c:v>SAT</c:v>
                </c:pt>
                <c:pt idx="3">
                  <c:v>PRODESAL</c:v>
                </c:pt>
                <c:pt idx="4">
                  <c:v>INDAP-PRODEMU</c:v>
                </c:pt>
                <c:pt idx="5">
                  <c:v>PDTI</c:v>
                </c:pt>
                <c:pt idx="6">
                  <c:v>PADIS</c:v>
                </c:pt>
                <c:pt idx="7">
                  <c:v>ALIANZAS</c:v>
                </c:pt>
                <c:pt idx="8">
                  <c:v>Crédito Corto Plazo</c:v>
                </c:pt>
                <c:pt idx="9">
                  <c:v>Crédito Largo Plazo</c:v>
                </c:pt>
                <c:pt idx="10">
                  <c:v>Fondo Rotatorio</c:v>
                </c:pt>
                <c:pt idx="11">
                  <c:v>RIEGO</c:v>
                </c:pt>
                <c:pt idx="12">
                  <c:v>PDI</c:v>
                </c:pt>
                <c:pt idx="13">
                  <c:v>COMERCIALIZACION</c:v>
                </c:pt>
                <c:pt idx="14">
                  <c:v>PRADERAS</c:v>
                </c:pt>
              </c:strCache>
            </c:strRef>
          </c:cat>
          <c:val>
            <c:numRef>
              <c:f>Hoja1!$B$231:$P$231</c:f>
              <c:numCache>
                <c:formatCode>_-* #.##0_-;\-* #.##0_-;_-* "-"??_-;_-@_-</c:formatCode>
                <c:ptCount val="15"/>
                <c:pt idx="0">
                  <c:v>17808317</c:v>
                </c:pt>
                <c:pt idx="1">
                  <c:v>5481513</c:v>
                </c:pt>
                <c:pt idx="2">
                  <c:v>10171879</c:v>
                </c:pt>
                <c:pt idx="3">
                  <c:v>40232608</c:v>
                </c:pt>
                <c:pt idx="4">
                  <c:v>3066453</c:v>
                </c:pt>
                <c:pt idx="5">
                  <c:v>33612355</c:v>
                </c:pt>
                <c:pt idx="6">
                  <c:v>1368399</c:v>
                </c:pt>
                <c:pt idx="7">
                  <c:v>2179727</c:v>
                </c:pt>
                <c:pt idx="8">
                  <c:v>54575183</c:v>
                </c:pt>
                <c:pt idx="9">
                  <c:v>23335870.521000002</c:v>
                </c:pt>
                <c:pt idx="10">
                  <c:v>1740645</c:v>
                </c:pt>
                <c:pt idx="11">
                  <c:v>19025512</c:v>
                </c:pt>
                <c:pt idx="12">
                  <c:v>10204022</c:v>
                </c:pt>
                <c:pt idx="13">
                  <c:v>835526</c:v>
                </c:pt>
                <c:pt idx="14">
                  <c:v>3658357</c:v>
                </c:pt>
              </c:numCache>
            </c:numRef>
          </c:val>
        </c:ser>
        <c:dLbls>
          <c:showLegendKey val="0"/>
          <c:showVal val="0"/>
          <c:showCatName val="0"/>
          <c:showSerName val="0"/>
          <c:showPercent val="0"/>
          <c:showBubbleSize val="0"/>
        </c:dLbls>
        <c:gapWidth val="182"/>
        <c:axId val="365688584"/>
        <c:axId val="365692112"/>
      </c:barChart>
      <c:catAx>
        <c:axId val="365688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5692112"/>
        <c:crossesAt val="0"/>
        <c:auto val="1"/>
        <c:lblAlgn val="ctr"/>
        <c:lblOffset val="100"/>
        <c:noMultiLvlLbl val="0"/>
      </c:catAx>
      <c:valAx>
        <c:axId val="365692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5688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graficos!$G$4</c:f>
              <c:strCache>
                <c:ptCount val="1"/>
                <c:pt idx="0">
                  <c:v>Contrata</c:v>
                </c:pt>
              </c:strCache>
            </c:strRef>
          </c:tx>
          <c:spPr>
            <a:solidFill>
              <a:srgbClr val="002060"/>
            </a:solidFill>
            <a:ln>
              <a:noFill/>
            </a:ln>
            <a:effectLst/>
          </c:spPr>
          <c:invertIfNegative val="0"/>
          <c:cat>
            <c:strRef>
              <c:f>graficos!$F$5:$F$21</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graficos!$G$5:$G$21</c:f>
              <c:numCache>
                <c:formatCode>General</c:formatCode>
                <c:ptCount val="17"/>
                <c:pt idx="0">
                  <c:v>21</c:v>
                </c:pt>
                <c:pt idx="1">
                  <c:v>18</c:v>
                </c:pt>
                <c:pt idx="2">
                  <c:v>15</c:v>
                </c:pt>
                <c:pt idx="3">
                  <c:v>23</c:v>
                </c:pt>
                <c:pt idx="4">
                  <c:v>76</c:v>
                </c:pt>
                <c:pt idx="5">
                  <c:v>95</c:v>
                </c:pt>
                <c:pt idx="6">
                  <c:v>55</c:v>
                </c:pt>
                <c:pt idx="7">
                  <c:v>92</c:v>
                </c:pt>
                <c:pt idx="8">
                  <c:v>132</c:v>
                </c:pt>
                <c:pt idx="9">
                  <c:v>66</c:v>
                </c:pt>
                <c:pt idx="10">
                  <c:v>83</c:v>
                </c:pt>
                <c:pt idx="11">
                  <c:v>199</c:v>
                </c:pt>
                <c:pt idx="12">
                  <c:v>92</c:v>
                </c:pt>
                <c:pt idx="13">
                  <c:v>156</c:v>
                </c:pt>
                <c:pt idx="14">
                  <c:v>59</c:v>
                </c:pt>
                <c:pt idx="15">
                  <c:v>19</c:v>
                </c:pt>
                <c:pt idx="16">
                  <c:v>221</c:v>
                </c:pt>
              </c:numCache>
            </c:numRef>
          </c:val>
        </c:ser>
        <c:ser>
          <c:idx val="1"/>
          <c:order val="1"/>
          <c:tx>
            <c:strRef>
              <c:f>graficos!$H$4</c:f>
              <c:strCache>
                <c:ptCount val="1"/>
                <c:pt idx="0">
                  <c:v>Planta (Titular)</c:v>
                </c:pt>
              </c:strCache>
            </c:strRef>
          </c:tx>
          <c:spPr>
            <a:solidFill>
              <a:srgbClr val="FF0000"/>
            </a:solidFill>
            <a:ln>
              <a:noFill/>
            </a:ln>
            <a:effectLst/>
          </c:spPr>
          <c:invertIfNegative val="0"/>
          <c:cat>
            <c:strRef>
              <c:f>graficos!$F$5:$F$21</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graficos!$H$5:$H$21</c:f>
              <c:numCache>
                <c:formatCode>General</c:formatCode>
                <c:ptCount val="17"/>
                <c:pt idx="0">
                  <c:v>6</c:v>
                </c:pt>
                <c:pt idx="1">
                  <c:v>3</c:v>
                </c:pt>
                <c:pt idx="2">
                  <c:v>2</c:v>
                </c:pt>
                <c:pt idx="3">
                  <c:v>2</c:v>
                </c:pt>
                <c:pt idx="4">
                  <c:v>10</c:v>
                </c:pt>
                <c:pt idx="5">
                  <c:v>12</c:v>
                </c:pt>
                <c:pt idx="6">
                  <c:v>10</c:v>
                </c:pt>
                <c:pt idx="7">
                  <c:v>16</c:v>
                </c:pt>
                <c:pt idx="8">
                  <c:v>24</c:v>
                </c:pt>
                <c:pt idx="9">
                  <c:v>14</c:v>
                </c:pt>
                <c:pt idx="10">
                  <c:v>14</c:v>
                </c:pt>
                <c:pt idx="11">
                  <c:v>30</c:v>
                </c:pt>
                <c:pt idx="12">
                  <c:v>15</c:v>
                </c:pt>
                <c:pt idx="13">
                  <c:v>18</c:v>
                </c:pt>
                <c:pt idx="14">
                  <c:v>3</c:v>
                </c:pt>
                <c:pt idx="15">
                  <c:v>7</c:v>
                </c:pt>
                <c:pt idx="16">
                  <c:v>33</c:v>
                </c:pt>
              </c:numCache>
            </c:numRef>
          </c:val>
        </c:ser>
        <c:dLbls>
          <c:showLegendKey val="0"/>
          <c:showVal val="0"/>
          <c:showCatName val="0"/>
          <c:showSerName val="0"/>
          <c:showPercent val="0"/>
          <c:showBubbleSize val="0"/>
        </c:dLbls>
        <c:gapWidth val="150"/>
        <c:overlap val="100"/>
        <c:axId val="326822112"/>
        <c:axId val="326824856"/>
      </c:barChart>
      <c:lineChart>
        <c:grouping val="standard"/>
        <c:varyColors val="0"/>
        <c:ser>
          <c:idx val="2"/>
          <c:order val="2"/>
          <c:tx>
            <c:strRef>
              <c:f>graficos!$I$4</c:f>
              <c:strCache>
                <c:ptCount val="1"/>
                <c:pt idx="0">
                  <c:v>Total general</c:v>
                </c:pt>
              </c:strCache>
            </c:strRef>
          </c:tx>
          <c:spPr>
            <a:ln w="28575" cap="sq">
              <a:noFill/>
              <a:round/>
            </a:ln>
            <a:effectLst/>
          </c:spPr>
          <c:marker>
            <c:symbol val="diamond"/>
            <c:size val="5"/>
            <c:spPr>
              <a:solidFill>
                <a:srgbClr val="92D050"/>
              </a:solidFill>
              <a:ln w="9525" cap="sq">
                <a:solidFill>
                  <a:srgbClr val="92D050"/>
                </a:solidFill>
                <a:bevel/>
              </a:ln>
              <a:effectLst/>
            </c:spPr>
          </c:marker>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graficos!$F$5:$F$21</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graficos!$I$5:$I$21</c:f>
              <c:numCache>
                <c:formatCode>General</c:formatCode>
                <c:ptCount val="17"/>
                <c:pt idx="0">
                  <c:v>27</c:v>
                </c:pt>
                <c:pt idx="1">
                  <c:v>21</c:v>
                </c:pt>
                <c:pt idx="2">
                  <c:v>17</c:v>
                </c:pt>
                <c:pt idx="3">
                  <c:v>25</c:v>
                </c:pt>
                <c:pt idx="4">
                  <c:v>86</c:v>
                </c:pt>
                <c:pt idx="5">
                  <c:v>107</c:v>
                </c:pt>
                <c:pt idx="6">
                  <c:v>65</c:v>
                </c:pt>
                <c:pt idx="7">
                  <c:v>108</c:v>
                </c:pt>
                <c:pt idx="8">
                  <c:v>156</c:v>
                </c:pt>
                <c:pt idx="9">
                  <c:v>80</c:v>
                </c:pt>
                <c:pt idx="10">
                  <c:v>97</c:v>
                </c:pt>
                <c:pt idx="11">
                  <c:v>229</c:v>
                </c:pt>
                <c:pt idx="12">
                  <c:v>107</c:v>
                </c:pt>
                <c:pt idx="13">
                  <c:v>174</c:v>
                </c:pt>
                <c:pt idx="14">
                  <c:v>62</c:v>
                </c:pt>
                <c:pt idx="15">
                  <c:v>26</c:v>
                </c:pt>
                <c:pt idx="16">
                  <c:v>254</c:v>
                </c:pt>
              </c:numCache>
            </c:numRef>
          </c:val>
          <c:smooth val="0"/>
        </c:ser>
        <c:dLbls>
          <c:showLegendKey val="0"/>
          <c:showVal val="0"/>
          <c:showCatName val="0"/>
          <c:showSerName val="0"/>
          <c:showPercent val="0"/>
          <c:showBubbleSize val="0"/>
        </c:dLbls>
        <c:marker val="1"/>
        <c:smooth val="0"/>
        <c:axId val="326822112"/>
        <c:axId val="326824856"/>
      </c:lineChart>
      <c:catAx>
        <c:axId val="32682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L"/>
          </a:p>
        </c:txPr>
        <c:crossAx val="326824856"/>
        <c:crosses val="autoZero"/>
        <c:auto val="1"/>
        <c:lblAlgn val="ctr"/>
        <c:lblOffset val="100"/>
        <c:noMultiLvlLbl val="0"/>
      </c:catAx>
      <c:valAx>
        <c:axId val="326824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26822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s-CL"/>
              <a:t>PRESUPUESTO (%) POR PROGRAMA 2020</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4"/>
            <c:bubble3D val="0"/>
            <c:spPr>
              <a:solidFill>
                <a:schemeClr val="accent3">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CL"/>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CL"/>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CL"/>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CL"/>
                </a:p>
              </c:txPr>
              <c:dLblPos val="outEnd"/>
              <c:showLegendKey val="0"/>
              <c:showVal val="0"/>
              <c:showCatName val="1"/>
              <c:showSerName val="0"/>
              <c:showPercent val="1"/>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CL"/>
                </a:p>
              </c:txPr>
              <c:dLblPos val="outEnd"/>
              <c:showLegendKey val="0"/>
              <c:showVal val="0"/>
              <c:showCatName val="1"/>
              <c:showSerName val="0"/>
              <c:showPercent val="1"/>
              <c:showBubbleSize val="0"/>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s-CL"/>
                </a:p>
              </c:txPr>
              <c:dLblPos val="outEnd"/>
              <c:showLegendKey val="0"/>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s-CL"/>
                </a:p>
              </c:txPr>
              <c:dLblPos val="outEnd"/>
              <c:showLegendKey val="0"/>
              <c:showVal val="0"/>
              <c:showCatName val="1"/>
              <c:showSerName val="0"/>
              <c:showPercent val="1"/>
              <c:showBubbleSize val="0"/>
            </c:dLbl>
            <c:dLbl>
              <c:idx val="7"/>
              <c:layout>
                <c:manualLayout>
                  <c:x val="-9.8765432098765427E-2"/>
                  <c:y val="1.64006087596038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s-CL"/>
                </a:p>
              </c:txPr>
              <c:dLblPos val="bestFit"/>
              <c:showLegendKey val="0"/>
              <c:showVal val="0"/>
              <c:showCatName val="1"/>
              <c:showSerName val="0"/>
              <c:showPercent val="1"/>
              <c:showBubbleSize val="0"/>
              <c:extLst>
                <c:ext xmlns:c15="http://schemas.microsoft.com/office/drawing/2012/chart" uri="{CE6537A1-D6FC-4f65-9D91-7224C49458BB}"/>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s-CL"/>
                </a:p>
              </c:txPr>
              <c:dLblPos val="outEnd"/>
              <c:showLegendKey val="0"/>
              <c:showVal val="0"/>
              <c:showCatName val="1"/>
              <c:showSerName val="0"/>
              <c:showPercent val="1"/>
              <c:showBubbleSize val="0"/>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s-CL"/>
                </a:p>
              </c:txPr>
              <c:dLblPos val="outEnd"/>
              <c:showLegendKey val="0"/>
              <c:showVal val="0"/>
              <c:showCatName val="1"/>
              <c:showSerName val="0"/>
              <c:showPercent val="1"/>
              <c:showBubbleSize val="0"/>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s-CL"/>
                </a:p>
              </c:txPr>
              <c:dLblPos val="outEnd"/>
              <c:showLegendKey val="0"/>
              <c:showVal val="0"/>
              <c:showCatName val="1"/>
              <c:showSerName val="0"/>
              <c:showPercent val="1"/>
              <c:showBubbleSize val="0"/>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s-CL"/>
                </a:p>
              </c:txPr>
              <c:dLblPos val="outEnd"/>
              <c:showLegendKey val="0"/>
              <c:showVal val="0"/>
              <c:showCatName val="1"/>
              <c:showSerName val="0"/>
              <c:showPercent val="1"/>
              <c:showBubbleSize val="0"/>
            </c:dLbl>
            <c:dLbl>
              <c:idx val="1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s-CL"/>
                </a:p>
              </c:txPr>
              <c:dLblPos val="outEnd"/>
              <c:showLegendKey val="0"/>
              <c:showVal val="0"/>
              <c:showCatName val="1"/>
              <c:showSerName val="0"/>
              <c:showPercent val="1"/>
              <c:showBubbleSize val="0"/>
            </c:dLbl>
            <c:dLbl>
              <c:idx val="13"/>
              <c:layout>
                <c:manualLayout>
                  <c:x val="-0.10802469135802471"/>
                  <c:y val="-1.093373917306925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80000"/>
                          <a:lumOff val="20000"/>
                        </a:schemeClr>
                      </a:solidFill>
                      <a:latin typeface="+mn-lt"/>
                      <a:ea typeface="+mn-ea"/>
                      <a:cs typeface="+mn-cs"/>
                    </a:defRPr>
                  </a:pPr>
                  <a:endParaRPr lang="es-CL"/>
                </a:p>
              </c:txPr>
              <c:dLblPos val="bestFit"/>
              <c:showLegendKey val="0"/>
              <c:showVal val="0"/>
              <c:showCatName val="1"/>
              <c:showSerName val="0"/>
              <c:showPercent val="1"/>
              <c:showBubbleSize val="0"/>
              <c:extLst>
                <c:ext xmlns:c15="http://schemas.microsoft.com/office/drawing/2012/chart" uri="{CE6537A1-D6FC-4f65-9D91-7224C49458BB}"/>
              </c:extLst>
            </c:dLbl>
            <c:dLbl>
              <c:idx val="1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es-CL"/>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Hoja1!$B$213:$P$213</c:f>
              <c:strCache>
                <c:ptCount val="15"/>
                <c:pt idx="0">
                  <c:v>SUELO</c:v>
                </c:pt>
                <c:pt idx="1">
                  <c:v>EMERGENCIA</c:v>
                </c:pt>
                <c:pt idx="2">
                  <c:v>SAT</c:v>
                </c:pt>
                <c:pt idx="3">
                  <c:v>PRODESAL</c:v>
                </c:pt>
                <c:pt idx="4">
                  <c:v>INDAP-PRODEMU</c:v>
                </c:pt>
                <c:pt idx="5">
                  <c:v>PDTI</c:v>
                </c:pt>
                <c:pt idx="6">
                  <c:v>PADIS</c:v>
                </c:pt>
                <c:pt idx="7">
                  <c:v>ALIANZAS</c:v>
                </c:pt>
                <c:pt idx="8">
                  <c:v>Crédito Corto Plazo</c:v>
                </c:pt>
                <c:pt idx="9">
                  <c:v>Crédito Largo Plazo</c:v>
                </c:pt>
                <c:pt idx="10">
                  <c:v>Fondo Rotatorio</c:v>
                </c:pt>
                <c:pt idx="11">
                  <c:v>RIEGO</c:v>
                </c:pt>
                <c:pt idx="12">
                  <c:v>PDI</c:v>
                </c:pt>
                <c:pt idx="13">
                  <c:v>COMERCIALIZACION</c:v>
                </c:pt>
                <c:pt idx="14">
                  <c:v>PRADERAS</c:v>
                </c:pt>
              </c:strCache>
            </c:strRef>
          </c:cat>
          <c:val>
            <c:numRef>
              <c:f>Hoja1!$B$231:$P$231</c:f>
              <c:numCache>
                <c:formatCode>_-* #.##0_-;\-* #.##0_-;_-* "-"??_-;_-@_-</c:formatCode>
                <c:ptCount val="15"/>
                <c:pt idx="0">
                  <c:v>17808317</c:v>
                </c:pt>
                <c:pt idx="1">
                  <c:v>5481513</c:v>
                </c:pt>
                <c:pt idx="2">
                  <c:v>10171879</c:v>
                </c:pt>
                <c:pt idx="3">
                  <c:v>40232608</c:v>
                </c:pt>
                <c:pt idx="4">
                  <c:v>3066453</c:v>
                </c:pt>
                <c:pt idx="5">
                  <c:v>33612355</c:v>
                </c:pt>
                <c:pt idx="6">
                  <c:v>1368399</c:v>
                </c:pt>
                <c:pt idx="7">
                  <c:v>2179727</c:v>
                </c:pt>
                <c:pt idx="8">
                  <c:v>54575183</c:v>
                </c:pt>
                <c:pt idx="9">
                  <c:v>23335870.521000002</c:v>
                </c:pt>
                <c:pt idx="10">
                  <c:v>1740645</c:v>
                </c:pt>
                <c:pt idx="11">
                  <c:v>19025512</c:v>
                </c:pt>
                <c:pt idx="12">
                  <c:v>10204022</c:v>
                </c:pt>
                <c:pt idx="13">
                  <c:v>835526</c:v>
                </c:pt>
                <c:pt idx="14">
                  <c:v>3658357</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Hoja1!$G$4</c:f>
              <c:strCache>
                <c:ptCount val="1"/>
                <c:pt idx="0">
                  <c:v>subt. 24</c:v>
                </c:pt>
              </c:strCache>
            </c:strRef>
          </c:tx>
          <c:spPr>
            <a:solidFill>
              <a:srgbClr val="FF000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Hoja1!$G$6:$G$16</c:f>
              <c:numCache>
                <c:formatCode>_-* #.##0_-;\-* #.##0_-;_-* "-"??_-;_-@_-</c:formatCode>
                <c:ptCount val="11"/>
                <c:pt idx="0">
                  <c:v>45998688</c:v>
                </c:pt>
                <c:pt idx="1">
                  <c:v>59484480</c:v>
                </c:pt>
                <c:pt idx="2">
                  <c:v>67459091.709000006</c:v>
                </c:pt>
                <c:pt idx="3">
                  <c:v>67100202.081</c:v>
                </c:pt>
                <c:pt idx="4">
                  <c:v>77584431</c:v>
                </c:pt>
                <c:pt idx="5">
                  <c:v>84478500</c:v>
                </c:pt>
                <c:pt idx="6">
                  <c:v>73179173</c:v>
                </c:pt>
                <c:pt idx="7">
                  <c:v>87292791</c:v>
                </c:pt>
                <c:pt idx="8">
                  <c:v>80346221</c:v>
                </c:pt>
                <c:pt idx="9">
                  <c:v>87504755.920000002</c:v>
                </c:pt>
                <c:pt idx="10">
                  <c:v>80152560</c:v>
                </c:pt>
              </c:numCache>
            </c:numRef>
          </c:val>
        </c:ser>
        <c:ser>
          <c:idx val="1"/>
          <c:order val="1"/>
          <c:tx>
            <c:strRef>
              <c:f>Hoja1!$H$4</c:f>
              <c:strCache>
                <c:ptCount val="1"/>
                <c:pt idx="0">
                  <c:v>Real</c:v>
                </c:pt>
              </c:strCache>
            </c:strRef>
          </c:tx>
          <c:spPr>
            <a:solidFill>
              <a:srgbClr val="00206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Hoja1!$H$6:$H$16</c:f>
              <c:numCache>
                <c:formatCode>_-* #.##0_-;\-* #.##0_-;_-* "-"??_-;_-@_-</c:formatCode>
                <c:ptCount val="11"/>
                <c:pt idx="0">
                  <c:v>45998688</c:v>
                </c:pt>
                <c:pt idx="1">
                  <c:v>57110846.425282449</c:v>
                </c:pt>
                <c:pt idx="2">
                  <c:v>63818850.741643734</c:v>
                </c:pt>
                <c:pt idx="3">
                  <c:v>61620945.89246431</c:v>
                </c:pt>
                <c:pt idx="4">
                  <c:v>68085445.597648144</c:v>
                </c:pt>
                <c:pt idx="5">
                  <c:v>71025260.209860459</c:v>
                </c:pt>
                <c:pt idx="6">
                  <c:v>59903091.419509292</c:v>
                </c:pt>
                <c:pt idx="7">
                  <c:v>69870441.842920795</c:v>
                </c:pt>
                <c:pt idx="8">
                  <c:v>62703253.307433195</c:v>
                </c:pt>
                <c:pt idx="9">
                  <c:v>66300326.472264759</c:v>
                </c:pt>
                <c:pt idx="10">
                  <c:v>58817580.027985945</c:v>
                </c:pt>
              </c:numCache>
            </c:numRef>
          </c:val>
        </c:ser>
        <c:dLbls>
          <c:showLegendKey val="0"/>
          <c:showVal val="0"/>
          <c:showCatName val="0"/>
          <c:showSerName val="0"/>
          <c:showPercent val="0"/>
          <c:showBubbleSize val="0"/>
        </c:dLbls>
        <c:gapWidth val="150"/>
        <c:axId val="365690544"/>
        <c:axId val="365694072"/>
      </c:barChart>
      <c:catAx>
        <c:axId val="365690544"/>
        <c:scaling>
          <c:orientation val="minMax"/>
        </c:scaling>
        <c:delete val="0"/>
        <c:axPos val="b"/>
        <c:numFmt formatCode="0" sourceLinked="0"/>
        <c:majorTickMark val="none"/>
        <c:minorTickMark val="none"/>
        <c:tickLblPos val="nextTo"/>
        <c:txPr>
          <a:bodyPr/>
          <a:lstStyle/>
          <a:p>
            <a:pPr>
              <a:defRPr sz="1200" b="1"/>
            </a:pPr>
            <a:endParaRPr lang="es-CL"/>
          </a:p>
        </c:txPr>
        <c:crossAx val="365694072"/>
        <c:crosses val="autoZero"/>
        <c:auto val="1"/>
        <c:lblAlgn val="ctr"/>
        <c:lblOffset val="100"/>
        <c:noMultiLvlLbl val="0"/>
      </c:catAx>
      <c:valAx>
        <c:axId val="365694072"/>
        <c:scaling>
          <c:orientation val="minMax"/>
        </c:scaling>
        <c:delete val="0"/>
        <c:axPos val="l"/>
        <c:majorGridlines/>
        <c:title>
          <c:tx>
            <c:rich>
              <a:bodyPr/>
              <a:lstStyle/>
              <a:p>
                <a:pPr>
                  <a:defRPr/>
                </a:pPr>
                <a:r>
                  <a:rPr lang="es-CL" dirty="0" smtClean="0"/>
                  <a:t>MM$ </a:t>
                </a:r>
                <a:endParaRPr lang="es-CL" dirty="0"/>
              </a:p>
            </c:rich>
          </c:tx>
          <c:layout>
            <c:manualLayout>
              <c:xMode val="edge"/>
              <c:yMode val="edge"/>
              <c:x val="2.6364418008900301E-2"/>
              <c:y val="3.930051592225501E-2"/>
            </c:manualLayout>
          </c:layout>
          <c:overlay val="0"/>
        </c:title>
        <c:numFmt formatCode="#,##0" sourceLinked="0"/>
        <c:majorTickMark val="none"/>
        <c:minorTickMark val="none"/>
        <c:tickLblPos val="nextTo"/>
        <c:txPr>
          <a:bodyPr/>
          <a:lstStyle/>
          <a:p>
            <a:pPr>
              <a:defRPr sz="1200" b="1" baseline="0"/>
            </a:pPr>
            <a:endParaRPr lang="es-CL"/>
          </a:p>
        </c:txPr>
        <c:crossAx val="365690544"/>
        <c:crosses val="autoZero"/>
        <c:crossBetween val="between"/>
        <c:dispUnits>
          <c:builtInUnit val="thousands"/>
        </c:dispUnits>
      </c:valAx>
      <c:dTable>
        <c:showHorzBorder val="1"/>
        <c:showVertBorder val="1"/>
        <c:showOutline val="1"/>
        <c:showKeys val="1"/>
        <c:txPr>
          <a:bodyPr/>
          <a:lstStyle/>
          <a:p>
            <a:pPr rtl="0">
              <a:defRPr b="1"/>
            </a:pPr>
            <a:endParaRPr lang="es-CL"/>
          </a:p>
        </c:txPr>
      </c:dTable>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Hoja1!$M$4</c:f>
              <c:strCache>
                <c:ptCount val="1"/>
                <c:pt idx="0">
                  <c:v>subt. 33</c:v>
                </c:pt>
              </c:strCache>
            </c:strRef>
          </c:tx>
          <c:spPr>
            <a:solidFill>
              <a:srgbClr val="FF000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Hoja1!$M$6:$M$16</c:f>
              <c:numCache>
                <c:formatCode>_-* #.##0_-;\-* #.##0_-;_-* "-"??_-;_-@_-</c:formatCode>
                <c:ptCount val="11"/>
                <c:pt idx="0">
                  <c:v>40423013.093000002</c:v>
                </c:pt>
                <c:pt idx="1">
                  <c:v>35835188</c:v>
                </c:pt>
                <c:pt idx="2">
                  <c:v>51087605.226999998</c:v>
                </c:pt>
                <c:pt idx="3">
                  <c:v>58158531.557999998</c:v>
                </c:pt>
                <c:pt idx="4">
                  <c:v>66000726</c:v>
                </c:pt>
                <c:pt idx="5">
                  <c:v>58614089</c:v>
                </c:pt>
                <c:pt idx="6">
                  <c:v>63933616</c:v>
                </c:pt>
                <c:pt idx="7">
                  <c:v>64572020</c:v>
                </c:pt>
                <c:pt idx="8">
                  <c:v>68382016</c:v>
                </c:pt>
                <c:pt idx="9">
                  <c:v>71991424</c:v>
                </c:pt>
                <c:pt idx="10">
                  <c:v>70867827</c:v>
                </c:pt>
              </c:numCache>
            </c:numRef>
          </c:val>
        </c:ser>
        <c:ser>
          <c:idx val="1"/>
          <c:order val="1"/>
          <c:tx>
            <c:strRef>
              <c:f>Hoja1!$N$4</c:f>
              <c:strCache>
                <c:ptCount val="1"/>
                <c:pt idx="0">
                  <c:v>Real</c:v>
                </c:pt>
              </c:strCache>
            </c:strRef>
          </c:tx>
          <c:spPr>
            <a:solidFill>
              <a:srgbClr val="00206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Hoja1!$N$6:$N$16</c:f>
              <c:numCache>
                <c:formatCode>_-* #.##0_-;\-* #.##0_-;_-* "-"??_-;_-@_-</c:formatCode>
                <c:ptCount val="11"/>
                <c:pt idx="0">
                  <c:v>40423013.093000002</c:v>
                </c:pt>
                <c:pt idx="1">
                  <c:v>34405241.812471494</c:v>
                </c:pt>
                <c:pt idx="2">
                  <c:v>48330805.679895535</c:v>
                </c:pt>
                <c:pt idx="3">
                  <c:v>53409432.686872266</c:v>
                </c:pt>
                <c:pt idx="4">
                  <c:v>57919981.903048068</c:v>
                </c:pt>
                <c:pt idx="5">
                  <c:v>49279768.499546267</c:v>
                </c:pt>
                <c:pt idx="6">
                  <c:v>52334852.759647913</c:v>
                </c:pt>
                <c:pt idx="7">
                  <c:v>51684400.468876265</c:v>
                </c:pt>
                <c:pt idx="8">
                  <c:v>53366229.519630417</c:v>
                </c:pt>
                <c:pt idx="9">
                  <c:v>54546234.250021055</c:v>
                </c:pt>
                <c:pt idx="10">
                  <c:v>52004253.96246811</c:v>
                </c:pt>
              </c:numCache>
            </c:numRef>
          </c:val>
        </c:ser>
        <c:dLbls>
          <c:showLegendKey val="0"/>
          <c:showVal val="0"/>
          <c:showCatName val="0"/>
          <c:showSerName val="0"/>
          <c:showPercent val="0"/>
          <c:showBubbleSize val="0"/>
        </c:dLbls>
        <c:gapWidth val="150"/>
        <c:axId val="365693680"/>
        <c:axId val="366284304"/>
      </c:barChart>
      <c:catAx>
        <c:axId val="365693680"/>
        <c:scaling>
          <c:orientation val="minMax"/>
        </c:scaling>
        <c:delete val="0"/>
        <c:axPos val="b"/>
        <c:numFmt formatCode="0" sourceLinked="0"/>
        <c:majorTickMark val="none"/>
        <c:minorTickMark val="none"/>
        <c:tickLblPos val="nextTo"/>
        <c:txPr>
          <a:bodyPr/>
          <a:lstStyle/>
          <a:p>
            <a:pPr>
              <a:defRPr sz="1200" b="1"/>
            </a:pPr>
            <a:endParaRPr lang="es-CL"/>
          </a:p>
        </c:txPr>
        <c:crossAx val="366284304"/>
        <c:crosses val="autoZero"/>
        <c:auto val="1"/>
        <c:lblAlgn val="ctr"/>
        <c:lblOffset val="100"/>
        <c:noMultiLvlLbl val="0"/>
      </c:catAx>
      <c:valAx>
        <c:axId val="366284304"/>
        <c:scaling>
          <c:orientation val="minMax"/>
        </c:scaling>
        <c:delete val="0"/>
        <c:axPos val="l"/>
        <c:majorGridlines/>
        <c:title>
          <c:tx>
            <c:rich>
              <a:bodyPr/>
              <a:lstStyle/>
              <a:p>
                <a:pPr>
                  <a:defRPr/>
                </a:pPr>
                <a:r>
                  <a:rPr lang="es-CL" dirty="0" smtClean="0"/>
                  <a:t>MM$ </a:t>
                </a:r>
                <a:endParaRPr lang="es-CL" dirty="0"/>
              </a:p>
            </c:rich>
          </c:tx>
          <c:layout>
            <c:manualLayout>
              <c:xMode val="edge"/>
              <c:yMode val="edge"/>
              <c:x val="2.6364418008900301E-2"/>
              <c:y val="3.930051592225501E-2"/>
            </c:manualLayout>
          </c:layout>
          <c:overlay val="0"/>
        </c:title>
        <c:numFmt formatCode="#,##0" sourceLinked="0"/>
        <c:majorTickMark val="none"/>
        <c:minorTickMark val="none"/>
        <c:tickLblPos val="nextTo"/>
        <c:txPr>
          <a:bodyPr/>
          <a:lstStyle/>
          <a:p>
            <a:pPr>
              <a:defRPr sz="1200" b="1" baseline="0"/>
            </a:pPr>
            <a:endParaRPr lang="es-CL"/>
          </a:p>
        </c:txPr>
        <c:crossAx val="365693680"/>
        <c:crosses val="autoZero"/>
        <c:crossBetween val="between"/>
        <c:dispUnits>
          <c:builtInUnit val="thousands"/>
        </c:dispUnits>
      </c:valAx>
      <c:dTable>
        <c:showHorzBorder val="1"/>
        <c:showVertBorder val="1"/>
        <c:showOutline val="1"/>
        <c:showKeys val="1"/>
        <c:txPr>
          <a:bodyPr/>
          <a:lstStyle/>
          <a:p>
            <a:pPr rtl="0">
              <a:defRPr b="1"/>
            </a:pPr>
            <a:endParaRPr lang="es-CL"/>
          </a:p>
        </c:txPr>
      </c:dTable>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Hoja1!$J$4</c:f>
              <c:strCache>
                <c:ptCount val="1"/>
                <c:pt idx="0">
                  <c:v>subt. 32</c:v>
                </c:pt>
              </c:strCache>
            </c:strRef>
          </c:tx>
          <c:spPr>
            <a:solidFill>
              <a:srgbClr val="FF000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Hoja1!$J$6:$J$16</c:f>
              <c:numCache>
                <c:formatCode>_-* #.##0_-;\-* #.##0_-;_-* "-"??_-;_-@_-</c:formatCode>
                <c:ptCount val="11"/>
                <c:pt idx="0">
                  <c:v>47721498.659000002</c:v>
                </c:pt>
                <c:pt idx="1">
                  <c:v>52652923</c:v>
                </c:pt>
                <c:pt idx="2">
                  <c:v>58106185.225000001</c:v>
                </c:pt>
                <c:pt idx="3">
                  <c:v>60352533</c:v>
                </c:pt>
                <c:pt idx="4">
                  <c:v>60519953</c:v>
                </c:pt>
                <c:pt idx="5">
                  <c:v>72218598</c:v>
                </c:pt>
                <c:pt idx="6">
                  <c:v>76062905</c:v>
                </c:pt>
                <c:pt idx="7">
                  <c:v>78450677</c:v>
                </c:pt>
                <c:pt idx="8">
                  <c:v>80474924</c:v>
                </c:pt>
                <c:pt idx="9">
                  <c:v>85675685</c:v>
                </c:pt>
                <c:pt idx="10">
                  <c:v>80297290.520999998</c:v>
                </c:pt>
              </c:numCache>
            </c:numRef>
          </c:val>
        </c:ser>
        <c:ser>
          <c:idx val="1"/>
          <c:order val="1"/>
          <c:tx>
            <c:strRef>
              <c:f>Hoja1!$K$4</c:f>
              <c:strCache>
                <c:ptCount val="1"/>
                <c:pt idx="0">
                  <c:v>Real</c:v>
                </c:pt>
              </c:strCache>
            </c:strRef>
          </c:tx>
          <c:spPr>
            <a:solidFill>
              <a:srgbClr val="00206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Hoja1!$K$6:$K$16</c:f>
              <c:numCache>
                <c:formatCode>_-* #.##0_-;\-* #.##0_-;_-* "-"??_-;_-@_-</c:formatCode>
                <c:ptCount val="11"/>
                <c:pt idx="0">
                  <c:v>47721498.659000002</c:v>
                </c:pt>
                <c:pt idx="1">
                  <c:v>50551891.842968486</c:v>
                </c:pt>
                <c:pt idx="2">
                  <c:v>54970647.663580142</c:v>
                </c:pt>
                <c:pt idx="3">
                  <c:v>55424276.755184732</c:v>
                </c:pt>
                <c:pt idx="4">
                  <c:v>53110242.795409851</c:v>
                </c:pt>
                <c:pt idx="5">
                  <c:v>60717753.214620382</c:v>
                </c:pt>
                <c:pt idx="6">
                  <c:v>62263660.06962733</c:v>
                </c:pt>
                <c:pt idx="7">
                  <c:v>62793082.934720963</c:v>
                </c:pt>
                <c:pt idx="8">
                  <c:v>62803694.830506526</c:v>
                </c:pt>
                <c:pt idx="9">
                  <c:v>64914481.807458274</c:v>
                </c:pt>
                <c:pt idx="10">
                  <c:v>58923786.230275795</c:v>
                </c:pt>
              </c:numCache>
            </c:numRef>
          </c:val>
        </c:ser>
        <c:dLbls>
          <c:showLegendKey val="0"/>
          <c:showVal val="0"/>
          <c:showCatName val="0"/>
          <c:showSerName val="0"/>
          <c:showPercent val="0"/>
          <c:showBubbleSize val="0"/>
        </c:dLbls>
        <c:gapWidth val="150"/>
        <c:axId val="366283520"/>
        <c:axId val="366290184"/>
      </c:barChart>
      <c:catAx>
        <c:axId val="366283520"/>
        <c:scaling>
          <c:orientation val="minMax"/>
        </c:scaling>
        <c:delete val="0"/>
        <c:axPos val="b"/>
        <c:numFmt formatCode="0" sourceLinked="0"/>
        <c:majorTickMark val="none"/>
        <c:minorTickMark val="none"/>
        <c:tickLblPos val="nextTo"/>
        <c:txPr>
          <a:bodyPr/>
          <a:lstStyle/>
          <a:p>
            <a:pPr>
              <a:defRPr sz="1200" b="1"/>
            </a:pPr>
            <a:endParaRPr lang="es-CL"/>
          </a:p>
        </c:txPr>
        <c:crossAx val="366290184"/>
        <c:crosses val="autoZero"/>
        <c:auto val="1"/>
        <c:lblAlgn val="ctr"/>
        <c:lblOffset val="100"/>
        <c:noMultiLvlLbl val="0"/>
      </c:catAx>
      <c:valAx>
        <c:axId val="366290184"/>
        <c:scaling>
          <c:orientation val="minMax"/>
        </c:scaling>
        <c:delete val="0"/>
        <c:axPos val="l"/>
        <c:majorGridlines/>
        <c:title>
          <c:tx>
            <c:rich>
              <a:bodyPr/>
              <a:lstStyle/>
              <a:p>
                <a:pPr>
                  <a:defRPr/>
                </a:pPr>
                <a:r>
                  <a:rPr lang="es-CL" dirty="0" smtClean="0"/>
                  <a:t>MM$ </a:t>
                </a:r>
                <a:endParaRPr lang="es-CL" dirty="0"/>
              </a:p>
            </c:rich>
          </c:tx>
          <c:layout>
            <c:manualLayout>
              <c:xMode val="edge"/>
              <c:yMode val="edge"/>
              <c:x val="2.6364418008900301E-2"/>
              <c:y val="3.930051592225501E-2"/>
            </c:manualLayout>
          </c:layout>
          <c:overlay val="0"/>
        </c:title>
        <c:numFmt formatCode="#,##0" sourceLinked="0"/>
        <c:majorTickMark val="none"/>
        <c:minorTickMark val="none"/>
        <c:tickLblPos val="nextTo"/>
        <c:txPr>
          <a:bodyPr/>
          <a:lstStyle/>
          <a:p>
            <a:pPr>
              <a:defRPr sz="1200" b="1" baseline="0"/>
            </a:pPr>
            <a:endParaRPr lang="es-CL"/>
          </a:p>
        </c:txPr>
        <c:crossAx val="366283520"/>
        <c:crosses val="autoZero"/>
        <c:crossBetween val="between"/>
        <c:dispUnits>
          <c:builtInUnit val="thousands"/>
        </c:dispUnits>
      </c:valAx>
      <c:dTable>
        <c:showHorzBorder val="1"/>
        <c:showVertBorder val="1"/>
        <c:showOutline val="1"/>
        <c:showKeys val="1"/>
        <c:txPr>
          <a:bodyPr/>
          <a:lstStyle/>
          <a:p>
            <a:pPr rtl="0">
              <a:defRPr b="1"/>
            </a:pPr>
            <a:endParaRPr lang="es-CL"/>
          </a:p>
        </c:txPr>
      </c:dTable>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Hoja1!$S$4</c:f>
              <c:strCache>
                <c:ptCount val="1"/>
                <c:pt idx="0">
                  <c:v>subt. 22</c:v>
                </c:pt>
              </c:strCache>
            </c:strRef>
          </c:tx>
          <c:spPr>
            <a:solidFill>
              <a:srgbClr val="FF000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Hoja1!$S$6:$S$16</c:f>
              <c:numCache>
                <c:formatCode>_-* #.##0_-;\-* #.##0_-;_-* "-"??_-;_-@_-</c:formatCode>
                <c:ptCount val="11"/>
                <c:pt idx="0">
                  <c:v>5549436</c:v>
                </c:pt>
                <c:pt idx="1">
                  <c:v>5760742</c:v>
                </c:pt>
                <c:pt idx="2">
                  <c:v>5146558</c:v>
                </c:pt>
                <c:pt idx="3">
                  <c:v>5254637</c:v>
                </c:pt>
                <c:pt idx="4">
                  <c:v>5412276</c:v>
                </c:pt>
                <c:pt idx="5">
                  <c:v>5574646</c:v>
                </c:pt>
                <c:pt idx="6">
                  <c:v>7578247</c:v>
                </c:pt>
                <c:pt idx="7">
                  <c:v>7497794</c:v>
                </c:pt>
                <c:pt idx="8">
                  <c:v>7318506</c:v>
                </c:pt>
                <c:pt idx="9">
                  <c:v>7201869</c:v>
                </c:pt>
                <c:pt idx="10">
                  <c:v>6136653</c:v>
                </c:pt>
              </c:numCache>
            </c:numRef>
          </c:val>
        </c:ser>
        <c:ser>
          <c:idx val="1"/>
          <c:order val="1"/>
          <c:tx>
            <c:strRef>
              <c:f>Hoja1!$T$4</c:f>
              <c:strCache>
                <c:ptCount val="1"/>
                <c:pt idx="0">
                  <c:v>Real</c:v>
                </c:pt>
              </c:strCache>
            </c:strRef>
          </c:tx>
          <c:spPr>
            <a:solidFill>
              <a:srgbClr val="00206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Hoja1!$T$6:$T$16</c:f>
              <c:numCache>
                <c:formatCode>_-* #.##0_-;\-* #.##0_-;_-* "-"??_-;_-@_-</c:formatCode>
                <c:ptCount val="11"/>
                <c:pt idx="0">
                  <c:v>5549436</c:v>
                </c:pt>
                <c:pt idx="1">
                  <c:v>5530868.7519446155</c:v>
                </c:pt>
                <c:pt idx="2">
                  <c:v>4868838.4102775119</c:v>
                </c:pt>
                <c:pt idx="3">
                  <c:v>4825554.8004262494</c:v>
                </c:pt>
                <c:pt idx="4">
                  <c:v>4749628.4809700632</c:v>
                </c:pt>
                <c:pt idx="5">
                  <c:v>4686881.0730287321</c:v>
                </c:pt>
                <c:pt idx="6">
                  <c:v>6203410.1265481925</c:v>
                </c:pt>
                <c:pt idx="7">
                  <c:v>6001345.2843683325</c:v>
                </c:pt>
                <c:pt idx="8">
                  <c:v>5711458.8569133785</c:v>
                </c:pt>
                <c:pt idx="9">
                  <c:v>5456689.3066591499</c:v>
                </c:pt>
                <c:pt idx="10">
                  <c:v>4503200.882560458</c:v>
                </c:pt>
              </c:numCache>
            </c:numRef>
          </c:val>
        </c:ser>
        <c:dLbls>
          <c:showLegendKey val="0"/>
          <c:showVal val="0"/>
          <c:showCatName val="0"/>
          <c:showSerName val="0"/>
          <c:showPercent val="0"/>
          <c:showBubbleSize val="0"/>
        </c:dLbls>
        <c:gapWidth val="150"/>
        <c:axId val="366282736"/>
        <c:axId val="366285088"/>
      </c:barChart>
      <c:catAx>
        <c:axId val="366282736"/>
        <c:scaling>
          <c:orientation val="minMax"/>
        </c:scaling>
        <c:delete val="0"/>
        <c:axPos val="b"/>
        <c:numFmt formatCode="0" sourceLinked="0"/>
        <c:majorTickMark val="none"/>
        <c:minorTickMark val="none"/>
        <c:tickLblPos val="nextTo"/>
        <c:txPr>
          <a:bodyPr/>
          <a:lstStyle/>
          <a:p>
            <a:pPr>
              <a:defRPr sz="1200" b="1"/>
            </a:pPr>
            <a:endParaRPr lang="es-CL"/>
          </a:p>
        </c:txPr>
        <c:crossAx val="366285088"/>
        <c:crosses val="autoZero"/>
        <c:auto val="1"/>
        <c:lblAlgn val="ctr"/>
        <c:lblOffset val="100"/>
        <c:noMultiLvlLbl val="0"/>
      </c:catAx>
      <c:valAx>
        <c:axId val="366285088"/>
        <c:scaling>
          <c:orientation val="minMax"/>
        </c:scaling>
        <c:delete val="0"/>
        <c:axPos val="l"/>
        <c:majorGridlines/>
        <c:title>
          <c:tx>
            <c:rich>
              <a:bodyPr/>
              <a:lstStyle/>
              <a:p>
                <a:pPr>
                  <a:defRPr/>
                </a:pPr>
                <a:r>
                  <a:rPr lang="es-CL" dirty="0" smtClean="0"/>
                  <a:t>MM$ </a:t>
                </a:r>
                <a:endParaRPr lang="es-CL" dirty="0"/>
              </a:p>
            </c:rich>
          </c:tx>
          <c:layout>
            <c:manualLayout>
              <c:xMode val="edge"/>
              <c:yMode val="edge"/>
              <c:x val="2.6364418008900301E-2"/>
              <c:y val="3.930051592225501E-2"/>
            </c:manualLayout>
          </c:layout>
          <c:overlay val="0"/>
        </c:title>
        <c:numFmt formatCode="#,##0" sourceLinked="0"/>
        <c:majorTickMark val="none"/>
        <c:minorTickMark val="none"/>
        <c:tickLblPos val="nextTo"/>
        <c:txPr>
          <a:bodyPr/>
          <a:lstStyle/>
          <a:p>
            <a:pPr>
              <a:defRPr sz="1200" b="1" baseline="0"/>
            </a:pPr>
            <a:endParaRPr lang="es-CL"/>
          </a:p>
        </c:txPr>
        <c:crossAx val="366282736"/>
        <c:crosses val="autoZero"/>
        <c:crossBetween val="between"/>
        <c:dispUnits>
          <c:builtInUnit val="thousands"/>
        </c:dispUnits>
      </c:valAx>
      <c:dTable>
        <c:showHorzBorder val="1"/>
        <c:showVertBorder val="1"/>
        <c:showOutline val="1"/>
        <c:showKeys val="1"/>
        <c:txPr>
          <a:bodyPr/>
          <a:lstStyle/>
          <a:p>
            <a:pPr rtl="0">
              <a:defRPr sz="1000" b="1"/>
            </a:pPr>
            <a:endParaRPr lang="es-CL"/>
          </a:p>
        </c:txPr>
      </c:dTable>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Hoja1!$P$4</c:f>
              <c:strCache>
                <c:ptCount val="1"/>
                <c:pt idx="0">
                  <c:v>subt. 21</c:v>
                </c:pt>
              </c:strCache>
            </c:strRef>
          </c:tx>
          <c:spPr>
            <a:solidFill>
              <a:srgbClr val="FF000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Hoja1!$P$6:$P$16</c:f>
              <c:numCache>
                <c:formatCode>_-* #.##0_-;\-* #.##0_-;_-* "-"??_-;_-@_-</c:formatCode>
                <c:ptCount val="11"/>
                <c:pt idx="0">
                  <c:v>25713428</c:v>
                </c:pt>
                <c:pt idx="1">
                  <c:v>26627728</c:v>
                </c:pt>
                <c:pt idx="2">
                  <c:v>28281665</c:v>
                </c:pt>
                <c:pt idx="3">
                  <c:v>29152228</c:v>
                </c:pt>
                <c:pt idx="4">
                  <c:v>32160631</c:v>
                </c:pt>
                <c:pt idx="5">
                  <c:v>34033426</c:v>
                </c:pt>
                <c:pt idx="6">
                  <c:v>39251027</c:v>
                </c:pt>
                <c:pt idx="7">
                  <c:v>40289979</c:v>
                </c:pt>
                <c:pt idx="8">
                  <c:v>39941458</c:v>
                </c:pt>
                <c:pt idx="9">
                  <c:v>42491202</c:v>
                </c:pt>
                <c:pt idx="10">
                  <c:v>43557102</c:v>
                </c:pt>
              </c:numCache>
            </c:numRef>
          </c:val>
        </c:ser>
        <c:ser>
          <c:idx val="1"/>
          <c:order val="1"/>
          <c:tx>
            <c:strRef>
              <c:f>Hoja1!$Q$4</c:f>
              <c:strCache>
                <c:ptCount val="1"/>
                <c:pt idx="0">
                  <c:v>Real</c:v>
                </c:pt>
              </c:strCache>
            </c:strRef>
          </c:tx>
          <c:spPr>
            <a:solidFill>
              <a:srgbClr val="002060"/>
            </a:solidFill>
          </c:spPr>
          <c:invertIfNegative val="0"/>
          <c:cat>
            <c:numRef>
              <c:f>Hoja1!$C$6:$C$16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Hoja1!$Q$6:$Q$16</c:f>
              <c:numCache>
                <c:formatCode>_-* #.##0_-;\-* #.##0_-;_-* "-"??_-;_-@_-</c:formatCode>
                <c:ptCount val="11"/>
                <c:pt idx="0">
                  <c:v>25713428</c:v>
                </c:pt>
                <c:pt idx="1">
                  <c:v>25565190.860913523</c:v>
                </c:pt>
                <c:pt idx="2">
                  <c:v>26755524.150043808</c:v>
                </c:pt>
                <c:pt idx="3">
                  <c:v>26771720.628564928</c:v>
                </c:pt>
                <c:pt idx="4">
                  <c:v>28223070.841835994</c:v>
                </c:pt>
                <c:pt idx="5">
                  <c:v>28613587.3326708</c:v>
                </c:pt>
                <c:pt idx="6">
                  <c:v>32130150.72868653</c:v>
                </c:pt>
                <c:pt idx="7">
                  <c:v>32248695.480157118</c:v>
                </c:pt>
                <c:pt idx="8">
                  <c:v>31170841.97951518</c:v>
                </c:pt>
                <c:pt idx="9">
                  <c:v>32194599.426967345</c:v>
                </c:pt>
                <c:pt idx="10">
                  <c:v>31963088.049491454</c:v>
                </c:pt>
              </c:numCache>
            </c:numRef>
          </c:val>
        </c:ser>
        <c:dLbls>
          <c:showLegendKey val="0"/>
          <c:showVal val="0"/>
          <c:showCatName val="0"/>
          <c:showSerName val="0"/>
          <c:showPercent val="0"/>
          <c:showBubbleSize val="0"/>
        </c:dLbls>
        <c:gapWidth val="150"/>
        <c:axId val="366283912"/>
        <c:axId val="366284696"/>
      </c:barChart>
      <c:catAx>
        <c:axId val="366283912"/>
        <c:scaling>
          <c:orientation val="minMax"/>
        </c:scaling>
        <c:delete val="0"/>
        <c:axPos val="b"/>
        <c:numFmt formatCode="0" sourceLinked="0"/>
        <c:majorTickMark val="none"/>
        <c:minorTickMark val="none"/>
        <c:tickLblPos val="nextTo"/>
        <c:txPr>
          <a:bodyPr/>
          <a:lstStyle/>
          <a:p>
            <a:pPr>
              <a:defRPr sz="1200" b="1"/>
            </a:pPr>
            <a:endParaRPr lang="es-CL"/>
          </a:p>
        </c:txPr>
        <c:crossAx val="366284696"/>
        <c:crosses val="autoZero"/>
        <c:auto val="1"/>
        <c:lblAlgn val="ctr"/>
        <c:lblOffset val="100"/>
        <c:noMultiLvlLbl val="0"/>
      </c:catAx>
      <c:valAx>
        <c:axId val="366284696"/>
        <c:scaling>
          <c:orientation val="minMax"/>
        </c:scaling>
        <c:delete val="0"/>
        <c:axPos val="l"/>
        <c:majorGridlines/>
        <c:title>
          <c:tx>
            <c:rich>
              <a:bodyPr/>
              <a:lstStyle/>
              <a:p>
                <a:pPr>
                  <a:defRPr/>
                </a:pPr>
                <a:r>
                  <a:rPr lang="es-CL" dirty="0" smtClean="0"/>
                  <a:t>MM$ </a:t>
                </a:r>
                <a:endParaRPr lang="es-CL" dirty="0"/>
              </a:p>
            </c:rich>
          </c:tx>
          <c:layout>
            <c:manualLayout>
              <c:xMode val="edge"/>
              <c:yMode val="edge"/>
              <c:x val="2.6364418008900301E-2"/>
              <c:y val="3.930051592225501E-2"/>
            </c:manualLayout>
          </c:layout>
          <c:overlay val="0"/>
        </c:title>
        <c:numFmt formatCode="#,##0" sourceLinked="0"/>
        <c:majorTickMark val="none"/>
        <c:minorTickMark val="none"/>
        <c:tickLblPos val="nextTo"/>
        <c:txPr>
          <a:bodyPr/>
          <a:lstStyle/>
          <a:p>
            <a:pPr>
              <a:defRPr sz="1200" b="1" baseline="0"/>
            </a:pPr>
            <a:endParaRPr lang="es-CL"/>
          </a:p>
        </c:txPr>
        <c:crossAx val="366283912"/>
        <c:crosses val="autoZero"/>
        <c:crossBetween val="between"/>
        <c:dispUnits>
          <c:builtInUnit val="thousands"/>
        </c:dispUnits>
      </c:valAx>
      <c:dTable>
        <c:showHorzBorder val="1"/>
        <c:showVertBorder val="1"/>
        <c:showOutline val="1"/>
        <c:showKeys val="1"/>
        <c:txPr>
          <a:bodyPr/>
          <a:lstStyle/>
          <a:p>
            <a:pPr rtl="0">
              <a:defRPr sz="1050" b="1"/>
            </a:pPr>
            <a:endParaRPr lang="es-CL"/>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a:t>PROFESIONAL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percentStacked"/>
        <c:varyColors val="0"/>
        <c:ser>
          <c:idx val="0"/>
          <c:order val="0"/>
          <c:tx>
            <c:strRef>
              <c:f>graficos!$B$56:$B$57</c:f>
              <c:strCache>
                <c:ptCount val="2"/>
                <c:pt idx="1">
                  <c:v>Contrata</c:v>
                </c:pt>
              </c:strCache>
            </c:strRef>
          </c:tx>
          <c:spPr>
            <a:solidFill>
              <a:srgbClr val="00206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graficos!$A$58:$A$74</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graficos!$B$58:$B$74</c:f>
              <c:numCache>
                <c:formatCode>General</c:formatCode>
                <c:ptCount val="17"/>
                <c:pt idx="0">
                  <c:v>17</c:v>
                </c:pt>
                <c:pt idx="1">
                  <c:v>17</c:v>
                </c:pt>
                <c:pt idx="2">
                  <c:v>11</c:v>
                </c:pt>
                <c:pt idx="3">
                  <c:v>16</c:v>
                </c:pt>
                <c:pt idx="4">
                  <c:v>57</c:v>
                </c:pt>
                <c:pt idx="5">
                  <c:v>77</c:v>
                </c:pt>
                <c:pt idx="6">
                  <c:v>41</c:v>
                </c:pt>
                <c:pt idx="7">
                  <c:v>68</c:v>
                </c:pt>
                <c:pt idx="8">
                  <c:v>108</c:v>
                </c:pt>
                <c:pt idx="9">
                  <c:v>56</c:v>
                </c:pt>
                <c:pt idx="10">
                  <c:v>69</c:v>
                </c:pt>
                <c:pt idx="11">
                  <c:v>163</c:v>
                </c:pt>
                <c:pt idx="12">
                  <c:v>69</c:v>
                </c:pt>
                <c:pt idx="13">
                  <c:v>107</c:v>
                </c:pt>
                <c:pt idx="14">
                  <c:v>47</c:v>
                </c:pt>
                <c:pt idx="15">
                  <c:v>14</c:v>
                </c:pt>
                <c:pt idx="16">
                  <c:v>169</c:v>
                </c:pt>
              </c:numCache>
            </c:numRef>
          </c:val>
        </c:ser>
        <c:ser>
          <c:idx val="1"/>
          <c:order val="1"/>
          <c:tx>
            <c:strRef>
              <c:f>graficos!$C$56:$C$57</c:f>
              <c:strCache>
                <c:ptCount val="2"/>
                <c:pt idx="1">
                  <c:v>Planta</c:v>
                </c:pt>
              </c:strCache>
            </c:strRef>
          </c:tx>
          <c:spPr>
            <a:solidFill>
              <a:srgbClr val="FF000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graficos!$A$58:$A$74</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graficos!$C$58:$C$74</c:f>
              <c:numCache>
                <c:formatCode>General</c:formatCode>
                <c:ptCount val="17"/>
                <c:pt idx="0">
                  <c:v>1</c:v>
                </c:pt>
                <c:pt idx="1">
                  <c:v>0</c:v>
                </c:pt>
                <c:pt idx="2">
                  <c:v>0</c:v>
                </c:pt>
                <c:pt idx="3">
                  <c:v>0</c:v>
                </c:pt>
                <c:pt idx="4">
                  <c:v>3</c:v>
                </c:pt>
                <c:pt idx="5">
                  <c:v>4</c:v>
                </c:pt>
                <c:pt idx="6">
                  <c:v>4</c:v>
                </c:pt>
                <c:pt idx="7">
                  <c:v>7</c:v>
                </c:pt>
                <c:pt idx="8">
                  <c:v>14</c:v>
                </c:pt>
                <c:pt idx="9">
                  <c:v>5</c:v>
                </c:pt>
                <c:pt idx="10">
                  <c:v>8</c:v>
                </c:pt>
                <c:pt idx="11">
                  <c:v>13</c:v>
                </c:pt>
                <c:pt idx="12">
                  <c:v>4</c:v>
                </c:pt>
                <c:pt idx="13">
                  <c:v>9</c:v>
                </c:pt>
                <c:pt idx="14">
                  <c:v>1</c:v>
                </c:pt>
                <c:pt idx="15">
                  <c:v>2</c:v>
                </c:pt>
                <c:pt idx="16">
                  <c:v>9</c:v>
                </c:pt>
              </c:numCache>
            </c:numRef>
          </c:val>
        </c:ser>
        <c:ser>
          <c:idx val="2"/>
          <c:order val="2"/>
          <c:tx>
            <c:strRef>
              <c:f>graficos!$D$56:$D$57</c:f>
              <c:strCache>
                <c:ptCount val="2"/>
                <c:pt idx="1">
                  <c:v>Suplente</c:v>
                </c:pt>
              </c:strCache>
            </c:strRef>
          </c:tx>
          <c:spPr>
            <a:solidFill>
              <a:srgbClr val="92D05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graficos!$A$58:$A$74</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graficos!$D$58:$D$74</c:f>
              <c:numCache>
                <c:formatCode>General</c:formatCode>
                <c:ptCount val="17"/>
                <c:pt idx="0">
                  <c:v>1</c:v>
                </c:pt>
                <c:pt idx="1">
                  <c:v>0</c:v>
                </c:pt>
                <c:pt idx="2">
                  <c:v>1</c:v>
                </c:pt>
                <c:pt idx="3">
                  <c:v>0</c:v>
                </c:pt>
                <c:pt idx="4">
                  <c:v>2</c:v>
                </c:pt>
                <c:pt idx="5">
                  <c:v>3</c:v>
                </c:pt>
                <c:pt idx="6">
                  <c:v>1</c:v>
                </c:pt>
                <c:pt idx="7">
                  <c:v>0</c:v>
                </c:pt>
                <c:pt idx="8">
                  <c:v>6</c:v>
                </c:pt>
                <c:pt idx="9">
                  <c:v>1</c:v>
                </c:pt>
                <c:pt idx="10">
                  <c:v>3</c:v>
                </c:pt>
                <c:pt idx="11">
                  <c:v>6</c:v>
                </c:pt>
                <c:pt idx="12">
                  <c:v>1</c:v>
                </c:pt>
                <c:pt idx="13">
                  <c:v>1</c:v>
                </c:pt>
                <c:pt idx="14">
                  <c:v>0</c:v>
                </c:pt>
                <c:pt idx="15">
                  <c:v>0</c:v>
                </c:pt>
                <c:pt idx="16">
                  <c:v>10</c:v>
                </c:pt>
              </c:numCache>
            </c:numRef>
          </c:val>
        </c:ser>
        <c:dLbls>
          <c:dLblPos val="ctr"/>
          <c:showLegendKey val="0"/>
          <c:showVal val="1"/>
          <c:showCatName val="0"/>
          <c:showSerName val="0"/>
          <c:showPercent val="0"/>
          <c:showBubbleSize val="0"/>
        </c:dLbls>
        <c:gapWidth val="150"/>
        <c:overlap val="100"/>
        <c:axId val="326823680"/>
        <c:axId val="326821328"/>
      </c:barChart>
      <c:catAx>
        <c:axId val="32682368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26821328"/>
        <c:crosses val="autoZero"/>
        <c:auto val="1"/>
        <c:lblAlgn val="ctr"/>
        <c:lblOffset val="100"/>
        <c:noMultiLvlLbl val="0"/>
      </c:catAx>
      <c:valAx>
        <c:axId val="3268213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26823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a:t>TÉCNICO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percentStacked"/>
        <c:varyColors val="0"/>
        <c:ser>
          <c:idx val="0"/>
          <c:order val="0"/>
          <c:tx>
            <c:strRef>
              <c:f>graficos!$B$85</c:f>
              <c:strCache>
                <c:ptCount val="1"/>
                <c:pt idx="0">
                  <c:v>Contrata</c:v>
                </c:pt>
              </c:strCache>
            </c:strRef>
          </c:tx>
          <c:spPr>
            <a:solidFill>
              <a:srgbClr val="00206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graficos!$A$86:$A$102</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graficos!$B$86:$B$102</c:f>
              <c:numCache>
                <c:formatCode>General</c:formatCode>
                <c:ptCount val="17"/>
                <c:pt idx="0">
                  <c:v>3</c:v>
                </c:pt>
                <c:pt idx="1">
                  <c:v>1</c:v>
                </c:pt>
                <c:pt idx="2">
                  <c:v>2</c:v>
                </c:pt>
                <c:pt idx="3">
                  <c:v>5</c:v>
                </c:pt>
                <c:pt idx="4">
                  <c:v>15</c:v>
                </c:pt>
                <c:pt idx="5">
                  <c:v>13</c:v>
                </c:pt>
                <c:pt idx="6">
                  <c:v>9</c:v>
                </c:pt>
                <c:pt idx="7">
                  <c:v>14</c:v>
                </c:pt>
                <c:pt idx="8">
                  <c:v>18</c:v>
                </c:pt>
                <c:pt idx="9">
                  <c:v>9</c:v>
                </c:pt>
                <c:pt idx="10">
                  <c:v>9</c:v>
                </c:pt>
                <c:pt idx="11">
                  <c:v>28</c:v>
                </c:pt>
                <c:pt idx="12">
                  <c:v>10</c:v>
                </c:pt>
                <c:pt idx="13">
                  <c:v>43</c:v>
                </c:pt>
                <c:pt idx="14">
                  <c:v>10</c:v>
                </c:pt>
                <c:pt idx="15">
                  <c:v>1</c:v>
                </c:pt>
                <c:pt idx="16">
                  <c:v>22</c:v>
                </c:pt>
              </c:numCache>
            </c:numRef>
          </c:val>
        </c:ser>
        <c:ser>
          <c:idx val="1"/>
          <c:order val="1"/>
          <c:tx>
            <c:strRef>
              <c:f>graficos!$C$85</c:f>
              <c:strCache>
                <c:ptCount val="1"/>
                <c:pt idx="0">
                  <c:v>Planta</c:v>
                </c:pt>
              </c:strCache>
            </c:strRef>
          </c:tx>
          <c:spPr>
            <a:solidFill>
              <a:srgbClr val="FF000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graficos!$A$86:$A$102</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graficos!$C$86:$C$102</c:f>
              <c:numCache>
                <c:formatCode>General</c:formatCode>
                <c:ptCount val="17"/>
                <c:pt idx="0">
                  <c:v>1</c:v>
                </c:pt>
                <c:pt idx="1">
                  <c:v>1</c:v>
                </c:pt>
                <c:pt idx="2">
                  <c:v>0</c:v>
                </c:pt>
                <c:pt idx="3">
                  <c:v>0</c:v>
                </c:pt>
                <c:pt idx="4">
                  <c:v>1</c:v>
                </c:pt>
                <c:pt idx="5">
                  <c:v>0</c:v>
                </c:pt>
                <c:pt idx="6">
                  <c:v>1</c:v>
                </c:pt>
                <c:pt idx="7">
                  <c:v>2</c:v>
                </c:pt>
                <c:pt idx="8">
                  <c:v>1</c:v>
                </c:pt>
                <c:pt idx="9">
                  <c:v>1</c:v>
                </c:pt>
                <c:pt idx="10">
                  <c:v>1</c:v>
                </c:pt>
                <c:pt idx="11">
                  <c:v>0</c:v>
                </c:pt>
                <c:pt idx="12">
                  <c:v>2</c:v>
                </c:pt>
                <c:pt idx="13">
                  <c:v>3</c:v>
                </c:pt>
                <c:pt idx="14">
                  <c:v>0</c:v>
                </c:pt>
                <c:pt idx="15">
                  <c:v>2</c:v>
                </c:pt>
                <c:pt idx="16">
                  <c:v>2</c:v>
                </c:pt>
              </c:numCache>
            </c:numRef>
          </c:val>
        </c:ser>
        <c:ser>
          <c:idx val="2"/>
          <c:order val="2"/>
          <c:tx>
            <c:strRef>
              <c:f>graficos!$D$85</c:f>
              <c:strCache>
                <c:ptCount val="1"/>
                <c:pt idx="0">
                  <c:v>Suplente</c:v>
                </c:pt>
              </c:strCache>
            </c:strRef>
          </c:tx>
          <c:spPr>
            <a:solidFill>
              <a:srgbClr val="92D05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graficos!$A$86:$A$102</c:f>
              <c:strCache>
                <c:ptCount val="17"/>
                <c:pt idx="0">
                  <c:v>ARICA Y PARINACOTA</c:v>
                </c:pt>
                <c:pt idx="1">
                  <c:v>TARAPACA</c:v>
                </c:pt>
                <c:pt idx="2">
                  <c:v>ANTOFAGASTA</c:v>
                </c:pt>
                <c:pt idx="3">
                  <c:v>ATACAMA</c:v>
                </c:pt>
                <c:pt idx="4">
                  <c:v>COQUIMBO</c:v>
                </c:pt>
                <c:pt idx="5">
                  <c:v>VALPARAISO</c:v>
                </c:pt>
                <c:pt idx="6">
                  <c:v>METROPOLITANA</c:v>
                </c:pt>
                <c:pt idx="7">
                  <c:v>O´HIGGINS</c:v>
                </c:pt>
                <c:pt idx="8">
                  <c:v>MAULE</c:v>
                </c:pt>
                <c:pt idx="9">
                  <c:v>ÑUBLE</c:v>
                </c:pt>
                <c:pt idx="10">
                  <c:v>BIOBIO</c:v>
                </c:pt>
                <c:pt idx="11">
                  <c:v>ARAUCANIA</c:v>
                </c:pt>
                <c:pt idx="12">
                  <c:v>LOS RIOS</c:v>
                </c:pt>
                <c:pt idx="13">
                  <c:v>LOS LAGOS</c:v>
                </c:pt>
                <c:pt idx="14">
                  <c:v>AYSEN</c:v>
                </c:pt>
                <c:pt idx="15">
                  <c:v>MAGALLANES</c:v>
                </c:pt>
                <c:pt idx="16">
                  <c:v>NIVEL CENTRAL</c:v>
                </c:pt>
              </c:strCache>
            </c:strRef>
          </c:cat>
          <c:val>
            <c:numRef>
              <c:f>graficos!$D$86:$D$102</c:f>
              <c:numCache>
                <c:formatCode>General</c:formatCode>
                <c:ptCount val="17"/>
                <c:pt idx="0">
                  <c:v>2</c:v>
                </c:pt>
                <c:pt idx="1">
                  <c:v>1</c:v>
                </c:pt>
                <c:pt idx="2">
                  <c:v>0</c:v>
                </c:pt>
                <c:pt idx="3">
                  <c:v>1</c:v>
                </c:pt>
                <c:pt idx="4">
                  <c:v>2</c:v>
                </c:pt>
                <c:pt idx="5">
                  <c:v>2</c:v>
                </c:pt>
                <c:pt idx="6">
                  <c:v>2</c:v>
                </c:pt>
                <c:pt idx="7">
                  <c:v>4</c:v>
                </c:pt>
                <c:pt idx="8">
                  <c:v>0</c:v>
                </c:pt>
                <c:pt idx="9">
                  <c:v>5</c:v>
                </c:pt>
                <c:pt idx="10">
                  <c:v>1</c:v>
                </c:pt>
                <c:pt idx="11">
                  <c:v>6</c:v>
                </c:pt>
                <c:pt idx="12">
                  <c:v>5</c:v>
                </c:pt>
                <c:pt idx="13">
                  <c:v>2</c:v>
                </c:pt>
                <c:pt idx="14">
                  <c:v>0</c:v>
                </c:pt>
                <c:pt idx="15">
                  <c:v>0</c:v>
                </c:pt>
                <c:pt idx="16">
                  <c:v>5</c:v>
                </c:pt>
              </c:numCache>
            </c:numRef>
          </c:val>
        </c:ser>
        <c:dLbls>
          <c:dLblPos val="ctr"/>
          <c:showLegendKey val="0"/>
          <c:showVal val="1"/>
          <c:showCatName val="0"/>
          <c:showSerName val="0"/>
          <c:showPercent val="0"/>
          <c:showBubbleSize val="0"/>
        </c:dLbls>
        <c:gapWidth val="150"/>
        <c:overlap val="100"/>
        <c:axId val="364758688"/>
        <c:axId val="364760256"/>
      </c:barChart>
      <c:catAx>
        <c:axId val="3647586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60256"/>
        <c:crosses val="autoZero"/>
        <c:auto val="1"/>
        <c:lblAlgn val="ctr"/>
        <c:lblOffset val="100"/>
        <c:noMultiLvlLbl val="0"/>
      </c:catAx>
      <c:valAx>
        <c:axId val="3647602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8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a:t>ADMINISTATIVOS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bar"/>
        <c:grouping val="percentStacked"/>
        <c:varyColors val="0"/>
        <c:ser>
          <c:idx val="0"/>
          <c:order val="0"/>
          <c:tx>
            <c:strRef>
              <c:f>graficos!$B$106</c:f>
              <c:strCache>
                <c:ptCount val="1"/>
                <c:pt idx="0">
                  <c:v>Contrata</c:v>
                </c:pt>
              </c:strCache>
            </c:strRef>
          </c:tx>
          <c:spPr>
            <a:solidFill>
              <a:srgbClr val="00206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graficos!$A$107:$A$122</c:f>
              <c:strCache>
                <c:ptCount val="16"/>
                <c:pt idx="0">
                  <c:v>ARICA Y PARINACOTA</c:v>
                </c:pt>
                <c:pt idx="1">
                  <c:v>ANTOFAGASTA</c:v>
                </c:pt>
                <c:pt idx="2">
                  <c:v>ATACAMA</c:v>
                </c:pt>
                <c:pt idx="3">
                  <c:v>COQUIMBO</c:v>
                </c:pt>
                <c:pt idx="4">
                  <c:v>VALPARAISO</c:v>
                </c:pt>
                <c:pt idx="5">
                  <c:v>METROPOLITANA</c:v>
                </c:pt>
                <c:pt idx="6">
                  <c:v>O´HIGGINS</c:v>
                </c:pt>
                <c:pt idx="7">
                  <c:v>MAULE</c:v>
                </c:pt>
                <c:pt idx="8">
                  <c:v>ÑUBLE</c:v>
                </c:pt>
                <c:pt idx="9">
                  <c:v>BIOBIO</c:v>
                </c:pt>
                <c:pt idx="10">
                  <c:v>ARAUCANIA</c:v>
                </c:pt>
                <c:pt idx="11">
                  <c:v>LOS RIOS</c:v>
                </c:pt>
                <c:pt idx="12">
                  <c:v>LOS LAGOS</c:v>
                </c:pt>
                <c:pt idx="13">
                  <c:v>AYSEN</c:v>
                </c:pt>
                <c:pt idx="14">
                  <c:v>MAGALLANES</c:v>
                </c:pt>
                <c:pt idx="15">
                  <c:v>NIVEL CENTRAL</c:v>
                </c:pt>
              </c:strCache>
            </c:strRef>
          </c:cat>
          <c:val>
            <c:numRef>
              <c:f>graficos!$B$107:$B$122</c:f>
              <c:numCache>
                <c:formatCode>General</c:formatCode>
                <c:ptCount val="16"/>
                <c:pt idx="0">
                  <c:v>1</c:v>
                </c:pt>
                <c:pt idx="1">
                  <c:v>2</c:v>
                </c:pt>
                <c:pt idx="2">
                  <c:v>2</c:v>
                </c:pt>
                <c:pt idx="3">
                  <c:v>4</c:v>
                </c:pt>
                <c:pt idx="4">
                  <c:v>5</c:v>
                </c:pt>
                <c:pt idx="5">
                  <c:v>5</c:v>
                </c:pt>
                <c:pt idx="6">
                  <c:v>10</c:v>
                </c:pt>
                <c:pt idx="7">
                  <c:v>6</c:v>
                </c:pt>
                <c:pt idx="8">
                  <c:v>1</c:v>
                </c:pt>
                <c:pt idx="9">
                  <c:v>5</c:v>
                </c:pt>
                <c:pt idx="10">
                  <c:v>8</c:v>
                </c:pt>
                <c:pt idx="11">
                  <c:v>13</c:v>
                </c:pt>
                <c:pt idx="12">
                  <c:v>6</c:v>
                </c:pt>
                <c:pt idx="13">
                  <c:v>2</c:v>
                </c:pt>
                <c:pt idx="14">
                  <c:v>4</c:v>
                </c:pt>
                <c:pt idx="15">
                  <c:v>25</c:v>
                </c:pt>
              </c:numCache>
            </c:numRef>
          </c:val>
        </c:ser>
        <c:ser>
          <c:idx val="1"/>
          <c:order val="1"/>
          <c:tx>
            <c:strRef>
              <c:f>graficos!$C$106</c:f>
              <c:strCache>
                <c:ptCount val="1"/>
                <c:pt idx="0">
                  <c:v>Planta</c:v>
                </c:pt>
              </c:strCache>
            </c:strRef>
          </c:tx>
          <c:spPr>
            <a:solidFill>
              <a:srgbClr val="FF000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graficos!$A$107:$A$122</c:f>
              <c:strCache>
                <c:ptCount val="16"/>
                <c:pt idx="0">
                  <c:v>ARICA Y PARINACOTA</c:v>
                </c:pt>
                <c:pt idx="1">
                  <c:v>ANTOFAGASTA</c:v>
                </c:pt>
                <c:pt idx="2">
                  <c:v>ATACAMA</c:v>
                </c:pt>
                <c:pt idx="3">
                  <c:v>COQUIMBO</c:v>
                </c:pt>
                <c:pt idx="4">
                  <c:v>VALPARAISO</c:v>
                </c:pt>
                <c:pt idx="5">
                  <c:v>METROPOLITANA</c:v>
                </c:pt>
                <c:pt idx="6">
                  <c:v>O´HIGGINS</c:v>
                </c:pt>
                <c:pt idx="7">
                  <c:v>MAULE</c:v>
                </c:pt>
                <c:pt idx="8">
                  <c:v>ÑUBLE</c:v>
                </c:pt>
                <c:pt idx="9">
                  <c:v>BIOBIO</c:v>
                </c:pt>
                <c:pt idx="10">
                  <c:v>ARAUCANIA</c:v>
                </c:pt>
                <c:pt idx="11">
                  <c:v>LOS RIOS</c:v>
                </c:pt>
                <c:pt idx="12">
                  <c:v>LOS LAGOS</c:v>
                </c:pt>
                <c:pt idx="13">
                  <c:v>AYSEN</c:v>
                </c:pt>
                <c:pt idx="14">
                  <c:v>MAGALLANES</c:v>
                </c:pt>
                <c:pt idx="15">
                  <c:v>NIVEL CENTRAL</c:v>
                </c:pt>
              </c:strCache>
            </c:strRef>
          </c:cat>
          <c:val>
            <c:numRef>
              <c:f>graficos!$C$107:$C$122</c:f>
              <c:numCache>
                <c:formatCode>General</c:formatCode>
                <c:ptCount val="16"/>
                <c:pt idx="0">
                  <c:v>0</c:v>
                </c:pt>
                <c:pt idx="1">
                  <c:v>0</c:v>
                </c:pt>
                <c:pt idx="2">
                  <c:v>0</c:v>
                </c:pt>
                <c:pt idx="3">
                  <c:v>0</c:v>
                </c:pt>
                <c:pt idx="4">
                  <c:v>1</c:v>
                </c:pt>
                <c:pt idx="5">
                  <c:v>0</c:v>
                </c:pt>
                <c:pt idx="6">
                  <c:v>2</c:v>
                </c:pt>
                <c:pt idx="7">
                  <c:v>0</c:v>
                </c:pt>
                <c:pt idx="8">
                  <c:v>0</c:v>
                </c:pt>
                <c:pt idx="9">
                  <c:v>0</c:v>
                </c:pt>
                <c:pt idx="10">
                  <c:v>0</c:v>
                </c:pt>
                <c:pt idx="11">
                  <c:v>0</c:v>
                </c:pt>
                <c:pt idx="12">
                  <c:v>0</c:v>
                </c:pt>
                <c:pt idx="13">
                  <c:v>0</c:v>
                </c:pt>
                <c:pt idx="14">
                  <c:v>0</c:v>
                </c:pt>
                <c:pt idx="15">
                  <c:v>0</c:v>
                </c:pt>
              </c:numCache>
            </c:numRef>
          </c:val>
        </c:ser>
        <c:ser>
          <c:idx val="2"/>
          <c:order val="2"/>
          <c:tx>
            <c:strRef>
              <c:f>graficos!$D$106</c:f>
              <c:strCache>
                <c:ptCount val="1"/>
                <c:pt idx="0">
                  <c:v>Suplente</c:v>
                </c:pt>
              </c:strCache>
            </c:strRef>
          </c:tx>
          <c:spPr>
            <a:solidFill>
              <a:srgbClr val="92D050"/>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graficos!$A$107:$A$122</c:f>
              <c:strCache>
                <c:ptCount val="16"/>
                <c:pt idx="0">
                  <c:v>ARICA Y PARINACOTA</c:v>
                </c:pt>
                <c:pt idx="1">
                  <c:v>ANTOFAGASTA</c:v>
                </c:pt>
                <c:pt idx="2">
                  <c:v>ATACAMA</c:v>
                </c:pt>
                <c:pt idx="3">
                  <c:v>COQUIMBO</c:v>
                </c:pt>
                <c:pt idx="4">
                  <c:v>VALPARAISO</c:v>
                </c:pt>
                <c:pt idx="5">
                  <c:v>METROPOLITANA</c:v>
                </c:pt>
                <c:pt idx="6">
                  <c:v>O´HIGGINS</c:v>
                </c:pt>
                <c:pt idx="7">
                  <c:v>MAULE</c:v>
                </c:pt>
                <c:pt idx="8">
                  <c:v>ÑUBLE</c:v>
                </c:pt>
                <c:pt idx="9">
                  <c:v>BIOBIO</c:v>
                </c:pt>
                <c:pt idx="10">
                  <c:v>ARAUCANIA</c:v>
                </c:pt>
                <c:pt idx="11">
                  <c:v>LOS RIOS</c:v>
                </c:pt>
                <c:pt idx="12">
                  <c:v>LOS LAGOS</c:v>
                </c:pt>
                <c:pt idx="13">
                  <c:v>AYSEN</c:v>
                </c:pt>
                <c:pt idx="14">
                  <c:v>MAGALLANES</c:v>
                </c:pt>
                <c:pt idx="15">
                  <c:v>NIVEL CENTRAL</c:v>
                </c:pt>
              </c:strCache>
            </c:strRef>
          </c:cat>
          <c:val>
            <c:numRef>
              <c:f>graficos!$D$107:$D$122</c:f>
              <c:numCache>
                <c:formatCode>General</c:formatCode>
                <c:ptCount val="16"/>
                <c:pt idx="0">
                  <c:v>0</c:v>
                </c:pt>
                <c:pt idx="1">
                  <c:v>0</c:v>
                </c:pt>
                <c:pt idx="2">
                  <c:v>0</c:v>
                </c:pt>
                <c:pt idx="3">
                  <c:v>1</c:v>
                </c:pt>
                <c:pt idx="4">
                  <c:v>0</c:v>
                </c:pt>
                <c:pt idx="5">
                  <c:v>1</c:v>
                </c:pt>
                <c:pt idx="6">
                  <c:v>0</c:v>
                </c:pt>
                <c:pt idx="7">
                  <c:v>2</c:v>
                </c:pt>
                <c:pt idx="8">
                  <c:v>1</c:v>
                </c:pt>
                <c:pt idx="9">
                  <c:v>0</c:v>
                </c:pt>
                <c:pt idx="10">
                  <c:v>4</c:v>
                </c:pt>
                <c:pt idx="11">
                  <c:v>2</c:v>
                </c:pt>
                <c:pt idx="12">
                  <c:v>2</c:v>
                </c:pt>
                <c:pt idx="13">
                  <c:v>1</c:v>
                </c:pt>
                <c:pt idx="14">
                  <c:v>1</c:v>
                </c:pt>
                <c:pt idx="15">
                  <c:v>0</c:v>
                </c:pt>
              </c:numCache>
            </c:numRef>
          </c:val>
        </c:ser>
        <c:dLbls>
          <c:dLblPos val="ctr"/>
          <c:showLegendKey val="0"/>
          <c:showVal val="1"/>
          <c:showCatName val="0"/>
          <c:showSerName val="0"/>
          <c:showPercent val="0"/>
          <c:showBubbleSize val="0"/>
        </c:dLbls>
        <c:gapWidth val="150"/>
        <c:overlap val="100"/>
        <c:axId val="364759080"/>
        <c:axId val="364760648"/>
      </c:barChart>
      <c:catAx>
        <c:axId val="36475908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60648"/>
        <c:crosses val="autoZero"/>
        <c:auto val="1"/>
        <c:lblAlgn val="ctr"/>
        <c:lblOffset val="100"/>
        <c:noMultiLvlLbl val="0"/>
      </c:catAx>
      <c:valAx>
        <c:axId val="3647606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9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2060"/>
            </a:solidFill>
            <a:ln>
              <a:noFill/>
            </a:ln>
            <a:effectLst/>
          </c:spPr>
          <c:invertIfNegative val="0"/>
          <c:dLbls>
            <c:numFmt formatCode="#,##0_);\(#,##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Hoja1!$E$6:$E$22</c:f>
              <c:strCache>
                <c:ptCount val="17"/>
                <c:pt idx="0">
                  <c:v>Nivel Central</c:v>
                </c:pt>
                <c:pt idx="1">
                  <c:v>MAGALLANES</c:v>
                </c:pt>
                <c:pt idx="2">
                  <c:v>GENERAL CARLOS IBAÑEZ DEL CAMPO</c:v>
                </c:pt>
                <c:pt idx="3">
                  <c:v>LOS LAGOS</c:v>
                </c:pt>
                <c:pt idx="4">
                  <c:v>LOS RIOS</c:v>
                </c:pt>
                <c:pt idx="5">
                  <c:v>ARAUCANÍA</c:v>
                </c:pt>
                <c:pt idx="6">
                  <c:v>BIO BIO</c:v>
                </c:pt>
                <c:pt idx="7">
                  <c:v>ÑUBLE</c:v>
                </c:pt>
                <c:pt idx="8">
                  <c:v>MAULE</c:v>
                </c:pt>
                <c:pt idx="9">
                  <c:v>LIBERTADOR BERNARDO O'HIGGINS</c:v>
                </c:pt>
                <c:pt idx="10">
                  <c:v>METROPOLITANA</c:v>
                </c:pt>
                <c:pt idx="11">
                  <c:v>VALPARAISO</c:v>
                </c:pt>
                <c:pt idx="12">
                  <c:v>COQUIMBO</c:v>
                </c:pt>
                <c:pt idx="13">
                  <c:v>ATACAMA</c:v>
                </c:pt>
                <c:pt idx="14">
                  <c:v>ANTOFAGASTA</c:v>
                </c:pt>
                <c:pt idx="15">
                  <c:v>TARAPACA</c:v>
                </c:pt>
                <c:pt idx="16">
                  <c:v>ARICA Y PARINACOTA</c:v>
                </c:pt>
              </c:strCache>
            </c:strRef>
          </c:cat>
          <c:val>
            <c:numRef>
              <c:f>Hoja1!$F$6:$F$22</c:f>
              <c:numCache>
                <c:formatCode>General</c:formatCode>
                <c:ptCount val="17"/>
                <c:pt idx="0">
                  <c:v>23</c:v>
                </c:pt>
                <c:pt idx="1">
                  <c:v>421</c:v>
                </c:pt>
                <c:pt idx="2">
                  <c:v>2032</c:v>
                </c:pt>
                <c:pt idx="3">
                  <c:v>20744</c:v>
                </c:pt>
                <c:pt idx="4">
                  <c:v>11091</c:v>
                </c:pt>
                <c:pt idx="5">
                  <c:v>46314</c:v>
                </c:pt>
                <c:pt idx="6">
                  <c:v>14521</c:v>
                </c:pt>
                <c:pt idx="7">
                  <c:v>11436</c:v>
                </c:pt>
                <c:pt idx="8">
                  <c:v>19404</c:v>
                </c:pt>
                <c:pt idx="9">
                  <c:v>11804</c:v>
                </c:pt>
                <c:pt idx="10">
                  <c:v>5140</c:v>
                </c:pt>
                <c:pt idx="11">
                  <c:v>7915</c:v>
                </c:pt>
                <c:pt idx="12">
                  <c:v>8999</c:v>
                </c:pt>
                <c:pt idx="13">
                  <c:v>1346</c:v>
                </c:pt>
                <c:pt idx="14">
                  <c:v>1052</c:v>
                </c:pt>
                <c:pt idx="15">
                  <c:v>1202</c:v>
                </c:pt>
                <c:pt idx="16">
                  <c:v>1125</c:v>
                </c:pt>
              </c:numCache>
            </c:numRef>
          </c:val>
        </c:ser>
        <c:dLbls>
          <c:showLegendKey val="0"/>
          <c:showVal val="0"/>
          <c:showCatName val="0"/>
          <c:showSerName val="0"/>
          <c:showPercent val="0"/>
          <c:showBubbleSize val="0"/>
        </c:dLbls>
        <c:gapWidth val="182"/>
        <c:axId val="364761040"/>
        <c:axId val="364761824"/>
      </c:barChart>
      <c:catAx>
        <c:axId val="364761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61824"/>
        <c:crosses val="autoZero"/>
        <c:auto val="1"/>
        <c:lblAlgn val="ctr"/>
        <c:lblOffset val="100"/>
        <c:noMultiLvlLbl val="0"/>
      </c:catAx>
      <c:valAx>
        <c:axId val="3647618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364761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Hoja1!$E$40:$E$55</c:f>
              <c:strCache>
                <c:ptCount val="16"/>
                <c:pt idx="0">
                  <c:v>MAGALLANES</c:v>
                </c:pt>
                <c:pt idx="1">
                  <c:v>GENERAL CARLOS IBAÑEZ DEL CAMPO</c:v>
                </c:pt>
                <c:pt idx="2">
                  <c:v>LOS LAGOS</c:v>
                </c:pt>
                <c:pt idx="3">
                  <c:v>LOS RIOS</c:v>
                </c:pt>
                <c:pt idx="4">
                  <c:v>ARAUCANÍA</c:v>
                </c:pt>
                <c:pt idx="5">
                  <c:v>BIO BIO</c:v>
                </c:pt>
                <c:pt idx="6">
                  <c:v>ÑUBLE</c:v>
                </c:pt>
                <c:pt idx="7">
                  <c:v>MAULE</c:v>
                </c:pt>
                <c:pt idx="8">
                  <c:v>LIBERTADOR BERNARDO O'HIGGINS</c:v>
                </c:pt>
                <c:pt idx="9">
                  <c:v>METROPOLITANA</c:v>
                </c:pt>
                <c:pt idx="10">
                  <c:v>VALPARAISO</c:v>
                </c:pt>
                <c:pt idx="11">
                  <c:v>COQUIMBO</c:v>
                </c:pt>
                <c:pt idx="12">
                  <c:v>ATACAMA</c:v>
                </c:pt>
                <c:pt idx="13">
                  <c:v>ANTOFAGASTA</c:v>
                </c:pt>
                <c:pt idx="14">
                  <c:v>TARAPACA</c:v>
                </c:pt>
                <c:pt idx="15">
                  <c:v>ARICA Y PARINACOTA</c:v>
                </c:pt>
              </c:strCache>
            </c:strRef>
          </c:cat>
          <c:val>
            <c:numRef>
              <c:f>Hoja1!$F$40:$F$55</c:f>
              <c:numCache>
                <c:formatCode>General</c:formatCode>
                <c:ptCount val="16"/>
                <c:pt idx="0">
                  <c:v>213</c:v>
                </c:pt>
                <c:pt idx="1">
                  <c:v>852</c:v>
                </c:pt>
                <c:pt idx="2">
                  <c:v>10289</c:v>
                </c:pt>
                <c:pt idx="3">
                  <c:v>6019</c:v>
                </c:pt>
                <c:pt idx="4">
                  <c:v>22390</c:v>
                </c:pt>
                <c:pt idx="5">
                  <c:v>7420</c:v>
                </c:pt>
                <c:pt idx="6">
                  <c:v>4684</c:v>
                </c:pt>
                <c:pt idx="7">
                  <c:v>7530</c:v>
                </c:pt>
                <c:pt idx="8">
                  <c:v>4192</c:v>
                </c:pt>
                <c:pt idx="9">
                  <c:v>2141</c:v>
                </c:pt>
                <c:pt idx="10">
                  <c:v>3013</c:v>
                </c:pt>
                <c:pt idx="11">
                  <c:v>3557</c:v>
                </c:pt>
                <c:pt idx="12">
                  <c:v>616</c:v>
                </c:pt>
                <c:pt idx="13">
                  <c:v>622</c:v>
                </c:pt>
                <c:pt idx="14">
                  <c:v>568</c:v>
                </c:pt>
                <c:pt idx="15">
                  <c:v>565</c:v>
                </c:pt>
              </c:numCache>
            </c:numRef>
          </c:val>
        </c:ser>
        <c:dLbls>
          <c:showLegendKey val="0"/>
          <c:showVal val="0"/>
          <c:showCatName val="0"/>
          <c:showSerName val="0"/>
          <c:showPercent val="0"/>
          <c:showBubbleSize val="0"/>
        </c:dLbls>
        <c:gapWidth val="182"/>
        <c:axId val="364759864"/>
        <c:axId val="364755944"/>
      </c:barChart>
      <c:catAx>
        <c:axId val="364759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5944"/>
        <c:crosses val="autoZero"/>
        <c:auto val="1"/>
        <c:lblAlgn val="ctr"/>
        <c:lblOffset val="100"/>
        <c:noMultiLvlLbl val="0"/>
      </c:catAx>
      <c:valAx>
        <c:axId val="3647559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36475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Hoja1!$E$71:$E$86</c:f>
              <c:strCache>
                <c:ptCount val="16"/>
                <c:pt idx="0">
                  <c:v>MAGALLANES</c:v>
                </c:pt>
                <c:pt idx="1">
                  <c:v>GENERAL CARLOS IBAÑEZ DEL CAMPO</c:v>
                </c:pt>
                <c:pt idx="2">
                  <c:v>LOS LAGOS</c:v>
                </c:pt>
                <c:pt idx="3">
                  <c:v>LOS RIOS</c:v>
                </c:pt>
                <c:pt idx="4">
                  <c:v>ARAUCANÍA</c:v>
                </c:pt>
                <c:pt idx="5">
                  <c:v>BIO BIO</c:v>
                </c:pt>
                <c:pt idx="6">
                  <c:v>ÑUBLE</c:v>
                </c:pt>
                <c:pt idx="7">
                  <c:v>MAULE</c:v>
                </c:pt>
                <c:pt idx="8">
                  <c:v>LIBERTADOR BERNARDO O'HIGGINS</c:v>
                </c:pt>
                <c:pt idx="9">
                  <c:v>METROPOLITANA</c:v>
                </c:pt>
                <c:pt idx="10">
                  <c:v>VALPARAISO</c:v>
                </c:pt>
                <c:pt idx="11">
                  <c:v>COQUIMBO</c:v>
                </c:pt>
                <c:pt idx="12">
                  <c:v>ATACAMA</c:v>
                </c:pt>
                <c:pt idx="13">
                  <c:v>ANTOFAGASTA</c:v>
                </c:pt>
                <c:pt idx="14">
                  <c:v>TARAPACA</c:v>
                </c:pt>
                <c:pt idx="15">
                  <c:v>ARICA Y PARINACOTA</c:v>
                </c:pt>
              </c:strCache>
            </c:strRef>
          </c:cat>
          <c:val>
            <c:numRef>
              <c:f>Hoja1!$F$71:$F$86</c:f>
              <c:numCache>
                <c:formatCode>General</c:formatCode>
                <c:ptCount val="16"/>
                <c:pt idx="0">
                  <c:v>27</c:v>
                </c:pt>
                <c:pt idx="1">
                  <c:v>164</c:v>
                </c:pt>
                <c:pt idx="2">
                  <c:v>1499</c:v>
                </c:pt>
                <c:pt idx="3">
                  <c:v>826</c:v>
                </c:pt>
                <c:pt idx="4">
                  <c:v>4853</c:v>
                </c:pt>
                <c:pt idx="5">
                  <c:v>1538</c:v>
                </c:pt>
                <c:pt idx="6">
                  <c:v>535</c:v>
                </c:pt>
                <c:pt idx="7">
                  <c:v>1159</c:v>
                </c:pt>
                <c:pt idx="8">
                  <c:v>619</c:v>
                </c:pt>
                <c:pt idx="9">
                  <c:v>393</c:v>
                </c:pt>
                <c:pt idx="10">
                  <c:v>544</c:v>
                </c:pt>
                <c:pt idx="11">
                  <c:v>413</c:v>
                </c:pt>
                <c:pt idx="12">
                  <c:v>41</c:v>
                </c:pt>
                <c:pt idx="13">
                  <c:v>70</c:v>
                </c:pt>
                <c:pt idx="14">
                  <c:v>87</c:v>
                </c:pt>
                <c:pt idx="15">
                  <c:v>115</c:v>
                </c:pt>
              </c:numCache>
            </c:numRef>
          </c:val>
        </c:ser>
        <c:dLbls>
          <c:showLegendKey val="0"/>
          <c:showVal val="0"/>
          <c:showCatName val="0"/>
          <c:showSerName val="0"/>
          <c:showPercent val="0"/>
          <c:showBubbleSize val="0"/>
        </c:dLbls>
        <c:gapWidth val="182"/>
        <c:axId val="364762216"/>
        <c:axId val="364755160"/>
      </c:barChart>
      <c:catAx>
        <c:axId val="364762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5160"/>
        <c:crosses val="autoZero"/>
        <c:auto val="1"/>
        <c:lblAlgn val="ctr"/>
        <c:lblOffset val="100"/>
        <c:noMultiLvlLbl val="0"/>
      </c:catAx>
      <c:valAx>
        <c:axId val="3647551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36476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Hoja1!$E$117</c:f>
              <c:strCache>
                <c:ptCount val="1"/>
                <c:pt idx="0">
                  <c:v>Prodesal</c:v>
                </c:pt>
              </c:strCache>
            </c:strRef>
          </c:tx>
          <c:spPr>
            <a:solidFill>
              <a:srgbClr val="002060"/>
            </a:solidFill>
            <a:ln>
              <a:noFill/>
            </a:ln>
            <a:effectLst/>
          </c:spPr>
          <c:invertIfNegative val="0"/>
          <c:dLbls>
            <c:spPr>
              <a:solidFill>
                <a:schemeClr val="bg1"/>
              </a:solidFill>
              <a:ln>
                <a:solidFill>
                  <a:srgbClr val="00206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Hoja1!$D$118:$D$133</c:f>
              <c:strCache>
                <c:ptCount val="16"/>
                <c:pt idx="0">
                  <c:v>MAGALLANES</c:v>
                </c:pt>
                <c:pt idx="1">
                  <c:v>GENERAL CARLOS IBAÑEZ DEL CAMPO</c:v>
                </c:pt>
                <c:pt idx="2">
                  <c:v>LOS LAGOS</c:v>
                </c:pt>
                <c:pt idx="3">
                  <c:v>LOS RIOS</c:v>
                </c:pt>
                <c:pt idx="4">
                  <c:v>ARAUCANÍA</c:v>
                </c:pt>
                <c:pt idx="5">
                  <c:v>BIO BIO</c:v>
                </c:pt>
                <c:pt idx="6">
                  <c:v>ÑUBLE</c:v>
                </c:pt>
                <c:pt idx="7">
                  <c:v>MAULE</c:v>
                </c:pt>
                <c:pt idx="8">
                  <c:v>LIBERTADOR BERNARDO O'HIGGINS</c:v>
                </c:pt>
                <c:pt idx="9">
                  <c:v>METROPOLITANA</c:v>
                </c:pt>
                <c:pt idx="10">
                  <c:v>VALPARAISO</c:v>
                </c:pt>
                <c:pt idx="11">
                  <c:v>COQUIMBO</c:v>
                </c:pt>
                <c:pt idx="12">
                  <c:v>ATACAMA</c:v>
                </c:pt>
                <c:pt idx="13">
                  <c:v>ANTOFAGASTA</c:v>
                </c:pt>
                <c:pt idx="14">
                  <c:v>TARAPACA</c:v>
                </c:pt>
                <c:pt idx="15">
                  <c:v>ARICA Y PARINACOTA</c:v>
                </c:pt>
              </c:strCache>
            </c:strRef>
          </c:cat>
          <c:val>
            <c:numRef>
              <c:f>Hoja1!$E$118:$E$133</c:f>
              <c:numCache>
                <c:formatCode>General</c:formatCode>
                <c:ptCount val="16"/>
                <c:pt idx="0">
                  <c:v>78</c:v>
                </c:pt>
                <c:pt idx="1">
                  <c:v>93</c:v>
                </c:pt>
                <c:pt idx="2">
                  <c:v>2170</c:v>
                </c:pt>
                <c:pt idx="3">
                  <c:v>1340</c:v>
                </c:pt>
                <c:pt idx="4">
                  <c:v>528</c:v>
                </c:pt>
                <c:pt idx="5">
                  <c:v>375</c:v>
                </c:pt>
                <c:pt idx="6">
                  <c:v>166</c:v>
                </c:pt>
                <c:pt idx="7">
                  <c:v>325</c:v>
                </c:pt>
                <c:pt idx="8">
                  <c:v>176</c:v>
                </c:pt>
                <c:pt idx="9">
                  <c:v>126</c:v>
                </c:pt>
                <c:pt idx="10">
                  <c:v>251</c:v>
                </c:pt>
                <c:pt idx="11">
                  <c:v>7</c:v>
                </c:pt>
                <c:pt idx="12">
                  <c:v>97</c:v>
                </c:pt>
                <c:pt idx="13">
                  <c:v>93</c:v>
                </c:pt>
                <c:pt idx="14">
                  <c:v>0</c:v>
                </c:pt>
                <c:pt idx="15">
                  <c:v>113</c:v>
                </c:pt>
              </c:numCache>
            </c:numRef>
          </c:val>
        </c:ser>
        <c:ser>
          <c:idx val="1"/>
          <c:order val="1"/>
          <c:tx>
            <c:strRef>
              <c:f>Hoja1!$F$117</c:f>
              <c:strCache>
                <c:ptCount val="1"/>
                <c:pt idx="0">
                  <c:v>PDTI</c:v>
                </c:pt>
              </c:strCache>
            </c:strRef>
          </c:tx>
          <c:spPr>
            <a:solidFill>
              <a:srgbClr val="C00000"/>
            </a:solidFill>
            <a:ln>
              <a:noFill/>
            </a:ln>
            <a:effectLst/>
          </c:spPr>
          <c:invertIfNegative val="0"/>
          <c:dLbls>
            <c:spPr>
              <a:solidFill>
                <a:schemeClr val="bg1"/>
              </a:solidFill>
              <a:ln>
                <a:solidFill>
                  <a:srgbClr val="C000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Hoja1!$D$118:$D$133</c:f>
              <c:strCache>
                <c:ptCount val="16"/>
                <c:pt idx="0">
                  <c:v>MAGALLANES</c:v>
                </c:pt>
                <c:pt idx="1">
                  <c:v>GENERAL CARLOS IBAÑEZ DEL CAMPO</c:v>
                </c:pt>
                <c:pt idx="2">
                  <c:v>LOS LAGOS</c:v>
                </c:pt>
                <c:pt idx="3">
                  <c:v>LOS RIOS</c:v>
                </c:pt>
                <c:pt idx="4">
                  <c:v>ARAUCANÍA</c:v>
                </c:pt>
                <c:pt idx="5">
                  <c:v>BIO BIO</c:v>
                </c:pt>
                <c:pt idx="6">
                  <c:v>ÑUBLE</c:v>
                </c:pt>
                <c:pt idx="7">
                  <c:v>MAULE</c:v>
                </c:pt>
                <c:pt idx="8">
                  <c:v>LIBERTADOR BERNARDO O'HIGGINS</c:v>
                </c:pt>
                <c:pt idx="9">
                  <c:v>METROPOLITANA</c:v>
                </c:pt>
                <c:pt idx="10">
                  <c:v>VALPARAISO</c:v>
                </c:pt>
                <c:pt idx="11">
                  <c:v>COQUIMBO</c:v>
                </c:pt>
                <c:pt idx="12">
                  <c:v>ATACAMA</c:v>
                </c:pt>
                <c:pt idx="13">
                  <c:v>ANTOFAGASTA</c:v>
                </c:pt>
                <c:pt idx="14">
                  <c:v>TARAPACA</c:v>
                </c:pt>
                <c:pt idx="15">
                  <c:v>ARICA Y PARINACOTA</c:v>
                </c:pt>
              </c:strCache>
            </c:strRef>
          </c:cat>
          <c:val>
            <c:numRef>
              <c:f>Hoja1!$F$118:$F$133</c:f>
              <c:numCache>
                <c:formatCode>General</c:formatCode>
                <c:ptCount val="16"/>
                <c:pt idx="0">
                  <c:v>0</c:v>
                </c:pt>
                <c:pt idx="1">
                  <c:v>38</c:v>
                </c:pt>
                <c:pt idx="2">
                  <c:v>4850</c:v>
                </c:pt>
                <c:pt idx="3">
                  <c:v>3377</c:v>
                </c:pt>
                <c:pt idx="4">
                  <c:v>35099</c:v>
                </c:pt>
                <c:pt idx="5">
                  <c:v>4164</c:v>
                </c:pt>
                <c:pt idx="6">
                  <c:v>0</c:v>
                </c:pt>
                <c:pt idx="7">
                  <c:v>0</c:v>
                </c:pt>
                <c:pt idx="8">
                  <c:v>0</c:v>
                </c:pt>
                <c:pt idx="9">
                  <c:v>0</c:v>
                </c:pt>
                <c:pt idx="10">
                  <c:v>134</c:v>
                </c:pt>
                <c:pt idx="11">
                  <c:v>0</c:v>
                </c:pt>
                <c:pt idx="12">
                  <c:v>28</c:v>
                </c:pt>
                <c:pt idx="13">
                  <c:v>521</c:v>
                </c:pt>
                <c:pt idx="14">
                  <c:v>1083</c:v>
                </c:pt>
                <c:pt idx="15">
                  <c:v>386</c:v>
                </c:pt>
              </c:numCache>
            </c:numRef>
          </c:val>
        </c:ser>
        <c:dLbls>
          <c:showLegendKey val="0"/>
          <c:showVal val="0"/>
          <c:showCatName val="0"/>
          <c:showSerName val="0"/>
          <c:showPercent val="0"/>
          <c:showBubbleSize val="0"/>
        </c:dLbls>
        <c:gapWidth val="182"/>
        <c:overlap val="100"/>
        <c:axId val="364755552"/>
        <c:axId val="364756336"/>
      </c:barChart>
      <c:catAx>
        <c:axId val="364755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64756336"/>
        <c:crosses val="autoZero"/>
        <c:auto val="1"/>
        <c:lblAlgn val="ctr"/>
        <c:lblOffset val="100"/>
        <c:noMultiLvlLbl val="0"/>
      </c:catAx>
      <c:valAx>
        <c:axId val="3647563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L"/>
          </a:p>
        </c:txPr>
        <c:crossAx val="364755552"/>
        <c:crosses val="autoZero"/>
        <c:crossBetween val="between"/>
        <c:min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5FFE5-1166-4E19-9EFC-41573ECF958E}" type="doc">
      <dgm:prSet loTypeId="urn:microsoft.com/office/officeart/2005/8/layout/hProcess7" loCatId="list" qsTypeId="urn:microsoft.com/office/officeart/2005/8/quickstyle/simple1" qsCatId="simple" csTypeId="urn:microsoft.com/office/officeart/2005/8/colors/colorful2" csCatId="colorful" phldr="1"/>
      <dgm:spPr/>
      <dgm:t>
        <a:bodyPr/>
        <a:lstStyle/>
        <a:p>
          <a:endParaRPr lang="es-CL"/>
        </a:p>
      </dgm:t>
    </dgm:pt>
    <dgm:pt modelId="{D6DC3FA7-7E55-4284-960D-D839C4F53180}">
      <dgm:prSet phldrT="[Texto]"/>
      <dgm:spPr>
        <a:solidFill>
          <a:schemeClr val="accent5"/>
        </a:solidFill>
      </dgm:spPr>
      <dgm:t>
        <a:bodyPr anchor="ctr"/>
        <a:lstStyle/>
        <a:p>
          <a:endParaRPr lang="es-CL" dirty="0"/>
        </a:p>
      </dgm:t>
    </dgm:pt>
    <dgm:pt modelId="{12CE31CB-F5A9-43CE-BE50-8B499F55D610}" type="parTrans" cxnId="{4FEFFC5E-CB41-48FC-96A2-B3375C230698}">
      <dgm:prSet/>
      <dgm:spPr/>
      <dgm:t>
        <a:bodyPr/>
        <a:lstStyle/>
        <a:p>
          <a:endParaRPr lang="es-CL"/>
        </a:p>
      </dgm:t>
    </dgm:pt>
    <dgm:pt modelId="{7840C6A0-5E55-4DE8-B814-06780776BA7A}" type="sibTrans" cxnId="{4FEFFC5E-CB41-48FC-96A2-B3375C230698}">
      <dgm:prSet/>
      <dgm:spPr/>
      <dgm:t>
        <a:bodyPr/>
        <a:lstStyle/>
        <a:p>
          <a:endParaRPr lang="es-CL"/>
        </a:p>
      </dgm:t>
    </dgm:pt>
    <dgm:pt modelId="{47F8F4CF-5137-4DC7-AC24-149CCF7DE6D8}">
      <dgm:prSet phldrT="[Texto]" custT="1"/>
      <dgm:spPr/>
      <dgm:t>
        <a:bodyPr anchor="ctr"/>
        <a:lstStyle/>
        <a:p>
          <a:endParaRPr lang="es-CL" sz="1200" b="1" dirty="0"/>
        </a:p>
      </dgm:t>
    </dgm:pt>
    <dgm:pt modelId="{CABA2877-E6A8-4C57-A708-3A6F5252ACF7}" type="parTrans" cxnId="{9ED8EF7C-38BD-41C5-BA42-49950847857E}">
      <dgm:prSet/>
      <dgm:spPr/>
      <dgm:t>
        <a:bodyPr/>
        <a:lstStyle/>
        <a:p>
          <a:endParaRPr lang="es-CL"/>
        </a:p>
      </dgm:t>
    </dgm:pt>
    <dgm:pt modelId="{BE78794C-2FDE-43A6-BBEB-5A996E177CCF}" type="sibTrans" cxnId="{9ED8EF7C-38BD-41C5-BA42-49950847857E}">
      <dgm:prSet/>
      <dgm:spPr/>
      <dgm:t>
        <a:bodyPr/>
        <a:lstStyle/>
        <a:p>
          <a:endParaRPr lang="es-CL"/>
        </a:p>
      </dgm:t>
    </dgm:pt>
    <dgm:pt modelId="{6A7F1171-E463-4403-9385-02469795D5DA}">
      <dgm:prSet phldrT="[Texto]" custT="1"/>
      <dgm:spPr>
        <a:solidFill>
          <a:srgbClr val="A62842"/>
        </a:solidFill>
      </dgm:spPr>
      <dgm:t>
        <a:bodyPr/>
        <a:lstStyle/>
        <a:p>
          <a:r>
            <a:rPr lang="es-CL" sz="1600" b="1" dirty="0" smtClean="0"/>
            <a:t>Programa de Gobierno 2018 - 2022</a:t>
          </a:r>
          <a:endParaRPr lang="es-CL" sz="1600" b="1" dirty="0"/>
        </a:p>
      </dgm:t>
    </dgm:pt>
    <dgm:pt modelId="{F8C58BC8-2E24-4659-9954-7EDB7273861F}" type="parTrans" cxnId="{4AC59302-DE07-4531-AD97-621AB5E0D4DC}">
      <dgm:prSet/>
      <dgm:spPr/>
      <dgm:t>
        <a:bodyPr/>
        <a:lstStyle/>
        <a:p>
          <a:endParaRPr lang="es-CL"/>
        </a:p>
      </dgm:t>
    </dgm:pt>
    <dgm:pt modelId="{F5D20810-0F69-48E0-BC4E-0B4586AB5172}" type="sibTrans" cxnId="{4AC59302-DE07-4531-AD97-621AB5E0D4DC}">
      <dgm:prSet/>
      <dgm:spPr/>
      <dgm:t>
        <a:bodyPr/>
        <a:lstStyle/>
        <a:p>
          <a:endParaRPr lang="es-CL"/>
        </a:p>
      </dgm:t>
    </dgm:pt>
    <dgm:pt modelId="{DC250A8E-A4A6-40CC-A652-14720D297BE2}">
      <dgm:prSet phldrT="[Texto]" custT="1"/>
      <dgm:spPr/>
      <dgm:t>
        <a:bodyPr anchor="ctr"/>
        <a:lstStyle/>
        <a:p>
          <a:r>
            <a:rPr lang="es-CL" sz="1200" b="1" dirty="0" smtClean="0"/>
            <a:t>1. Implementar la Política Nacional de Desarrollo Rural y Agrícola, </a:t>
          </a:r>
          <a:r>
            <a:rPr lang="es-CL" sz="1200" b="0" dirty="0" smtClean="0"/>
            <a:t>para igualar las oportunidades con el mundo urbano al año 2026.</a:t>
          </a:r>
          <a:endParaRPr lang="es-CL" sz="1200" b="0" dirty="0"/>
        </a:p>
      </dgm:t>
    </dgm:pt>
    <dgm:pt modelId="{634DCFA9-1F31-462E-BB4E-1B499AB9DEE9}" type="parTrans" cxnId="{4DF2BC48-4D17-4945-9E7D-772EB1F0F274}">
      <dgm:prSet/>
      <dgm:spPr/>
      <dgm:t>
        <a:bodyPr/>
        <a:lstStyle/>
        <a:p>
          <a:endParaRPr lang="es-CL"/>
        </a:p>
      </dgm:t>
    </dgm:pt>
    <dgm:pt modelId="{E45B092D-1E7B-4954-9555-2919A8148F19}" type="sibTrans" cxnId="{4DF2BC48-4D17-4945-9E7D-772EB1F0F274}">
      <dgm:prSet/>
      <dgm:spPr/>
      <dgm:t>
        <a:bodyPr/>
        <a:lstStyle/>
        <a:p>
          <a:endParaRPr lang="es-CL"/>
        </a:p>
      </dgm:t>
    </dgm:pt>
    <dgm:pt modelId="{6AD2A546-9F59-4C97-A227-A1FDCC84B963}">
      <dgm:prSet phldrT="[Texto]" custT="1"/>
      <dgm:spPr>
        <a:solidFill>
          <a:srgbClr val="CCCC00"/>
        </a:solidFill>
      </dgm:spPr>
      <dgm:t>
        <a:bodyPr/>
        <a:lstStyle/>
        <a:p>
          <a:r>
            <a:rPr lang="es-CL" sz="1600" b="1" dirty="0" smtClean="0">
              <a:solidFill>
                <a:schemeClr val="tx1"/>
              </a:solidFill>
            </a:rPr>
            <a:t>Lineamientos Estratégicos de INDAP</a:t>
          </a:r>
          <a:endParaRPr lang="es-CL" sz="1600" b="1" dirty="0">
            <a:solidFill>
              <a:schemeClr val="tx1"/>
            </a:solidFill>
          </a:endParaRPr>
        </a:p>
      </dgm:t>
    </dgm:pt>
    <dgm:pt modelId="{765CB240-3B00-4CC8-99E8-F55544CAAD36}" type="parTrans" cxnId="{52F7F540-A4AD-42CE-A028-2B5162067614}">
      <dgm:prSet/>
      <dgm:spPr/>
      <dgm:t>
        <a:bodyPr/>
        <a:lstStyle/>
        <a:p>
          <a:endParaRPr lang="es-CL"/>
        </a:p>
      </dgm:t>
    </dgm:pt>
    <dgm:pt modelId="{57EDC9E5-65CF-4727-A66C-5E975394160D}" type="sibTrans" cxnId="{52F7F540-A4AD-42CE-A028-2B5162067614}">
      <dgm:prSet/>
      <dgm:spPr/>
      <dgm:t>
        <a:bodyPr/>
        <a:lstStyle/>
        <a:p>
          <a:endParaRPr lang="es-CL"/>
        </a:p>
      </dgm:t>
    </dgm:pt>
    <dgm:pt modelId="{73A68ED0-3279-44B2-BAB9-0FD2D8D6E299}">
      <dgm:prSet phldrT="[Texto]" custT="1"/>
      <dgm:spPr/>
      <dgm:t>
        <a:bodyPr anchor="ctr"/>
        <a:lstStyle/>
        <a:p>
          <a:r>
            <a:rPr lang="es-CL" sz="1100" b="1" dirty="0" smtClean="0">
              <a:solidFill>
                <a:schemeClr val="tx1"/>
              </a:solidFill>
            </a:rPr>
            <a:t>1. Modernizar las Políticas y Programas, </a:t>
          </a:r>
          <a:r>
            <a:rPr lang="es-CL" sz="1100" b="0" dirty="0" smtClean="0">
              <a:solidFill>
                <a:schemeClr val="tx1"/>
              </a:solidFill>
            </a:rPr>
            <a:t>para mejorar y fortalecer la calidad, pertinencia y oportunidad de las prestaciones en las áreas de fomento técnico, asistencia crediticia y desarrollo organizacional. </a:t>
          </a:r>
        </a:p>
        <a:p>
          <a:r>
            <a:rPr lang="es-CL" sz="1100" b="1" dirty="0" smtClean="0">
              <a:solidFill>
                <a:schemeClr val="tx1"/>
              </a:solidFill>
            </a:rPr>
            <a:t>2. Promover el uso sustentable de los recursos renovables y la protección de la biodiversidad.</a:t>
          </a:r>
        </a:p>
        <a:p>
          <a:r>
            <a:rPr lang="es-CL" sz="1100" b="1" dirty="0" smtClean="0">
              <a:solidFill>
                <a:schemeClr val="tx1"/>
              </a:solidFill>
            </a:rPr>
            <a:t>3. Potenciar la articulación de la agricultura familiar con las cadenas productivas, </a:t>
          </a:r>
          <a:r>
            <a:rPr lang="es-CL" sz="1100" b="0" dirty="0" smtClean="0">
              <a:solidFill>
                <a:schemeClr val="tx1"/>
              </a:solidFill>
            </a:rPr>
            <a:t>de manera que los pequeños productores usuarios de INDAP puedan acceder a los mercados internos de más valor y a los mercados exportadores.</a:t>
          </a:r>
        </a:p>
        <a:p>
          <a:r>
            <a:rPr lang="es-CL" sz="1100" b="1" dirty="0" smtClean="0">
              <a:solidFill>
                <a:schemeClr val="tx1"/>
              </a:solidFill>
            </a:rPr>
            <a:t>4. Promover y fortalecer la asociatividad campesina.</a:t>
          </a:r>
          <a:endParaRPr lang="es-CL" sz="1100" b="1" dirty="0">
            <a:solidFill>
              <a:schemeClr val="tx1"/>
            </a:solidFill>
          </a:endParaRPr>
        </a:p>
      </dgm:t>
    </dgm:pt>
    <dgm:pt modelId="{E77BFBF5-93ED-41EF-A3E5-E1115E68ABA0}" type="parTrans" cxnId="{C1AC8BA7-794A-4E2D-B2B0-07AF6B6D0C8F}">
      <dgm:prSet/>
      <dgm:spPr/>
      <dgm:t>
        <a:bodyPr/>
        <a:lstStyle/>
        <a:p>
          <a:endParaRPr lang="es-CL"/>
        </a:p>
      </dgm:t>
    </dgm:pt>
    <dgm:pt modelId="{C2270CF4-0F3D-4204-BA5C-5389CDF02DF4}" type="sibTrans" cxnId="{C1AC8BA7-794A-4E2D-B2B0-07AF6B6D0C8F}">
      <dgm:prSet/>
      <dgm:spPr/>
      <dgm:t>
        <a:bodyPr/>
        <a:lstStyle/>
        <a:p>
          <a:endParaRPr lang="es-CL"/>
        </a:p>
      </dgm:t>
    </dgm:pt>
    <dgm:pt modelId="{69C8763C-4F7C-4324-A080-E8887DD9ECFF}">
      <dgm:prSet custT="1"/>
      <dgm:spPr/>
      <dgm:t>
        <a:bodyPr anchor="ctr"/>
        <a:lstStyle/>
        <a:p>
          <a:r>
            <a:rPr lang="es-CL" sz="1200" b="1" dirty="0" smtClean="0"/>
            <a:t>2. Asegurar la disponibilidad de agua </a:t>
          </a:r>
          <a:r>
            <a:rPr lang="es-CL" sz="1200" b="0" dirty="0" smtClean="0"/>
            <a:t>para potenciar el desarrollo del sector.</a:t>
          </a:r>
        </a:p>
      </dgm:t>
    </dgm:pt>
    <dgm:pt modelId="{BEAB7C2A-0D70-4344-99EB-AF0009506303}" type="parTrans" cxnId="{DF3B535A-4FDE-4A1C-8869-375E5410120A}">
      <dgm:prSet/>
      <dgm:spPr/>
      <dgm:t>
        <a:bodyPr/>
        <a:lstStyle/>
        <a:p>
          <a:endParaRPr lang="es-CL"/>
        </a:p>
      </dgm:t>
    </dgm:pt>
    <dgm:pt modelId="{C44B9A04-1966-45B6-802D-C88922304205}" type="sibTrans" cxnId="{DF3B535A-4FDE-4A1C-8869-375E5410120A}">
      <dgm:prSet/>
      <dgm:spPr/>
      <dgm:t>
        <a:bodyPr/>
        <a:lstStyle/>
        <a:p>
          <a:endParaRPr lang="es-CL"/>
        </a:p>
      </dgm:t>
    </dgm:pt>
    <dgm:pt modelId="{AED3D272-2F5C-45A4-AF3B-4E684126F6C7}">
      <dgm:prSet custT="1"/>
      <dgm:spPr/>
      <dgm:t>
        <a:bodyPr anchor="ctr"/>
        <a:lstStyle/>
        <a:p>
          <a:r>
            <a:rPr lang="es-CL" sz="1200" b="1" dirty="0" smtClean="0"/>
            <a:t>3. Apoyar las empresas familiares rurales, </a:t>
          </a:r>
          <a:r>
            <a:rPr lang="es-CL" sz="1200" b="0" dirty="0" smtClean="0"/>
            <a:t>usuarias de INDAP y otros servicios públicos.</a:t>
          </a:r>
        </a:p>
      </dgm:t>
    </dgm:pt>
    <dgm:pt modelId="{B2FC2038-4FBD-46F3-A671-49CFE5AC9C7F}" type="parTrans" cxnId="{FBB48AA2-6247-410E-B7A3-281AF966014D}">
      <dgm:prSet/>
      <dgm:spPr/>
      <dgm:t>
        <a:bodyPr/>
        <a:lstStyle/>
        <a:p>
          <a:endParaRPr lang="es-CL"/>
        </a:p>
      </dgm:t>
    </dgm:pt>
    <dgm:pt modelId="{EC79DB51-B610-48FB-A580-13E241584832}" type="sibTrans" cxnId="{FBB48AA2-6247-410E-B7A3-281AF966014D}">
      <dgm:prSet/>
      <dgm:spPr/>
      <dgm:t>
        <a:bodyPr/>
        <a:lstStyle/>
        <a:p>
          <a:endParaRPr lang="es-CL"/>
        </a:p>
      </dgm:t>
    </dgm:pt>
    <dgm:pt modelId="{9A424AED-57E8-4E17-B965-94425D8362DC}">
      <dgm:prSet custT="1"/>
      <dgm:spPr/>
      <dgm:t>
        <a:bodyPr anchor="ctr"/>
        <a:lstStyle/>
        <a:p>
          <a:r>
            <a:rPr lang="es-CL" sz="1200" b="1" dirty="0" smtClean="0"/>
            <a:t>4. Mejorar la competitividad de las Pymes agrícolas.</a:t>
          </a:r>
          <a:endParaRPr lang="es-CL" sz="1200" b="1" dirty="0"/>
        </a:p>
      </dgm:t>
    </dgm:pt>
    <dgm:pt modelId="{7C0B0B4F-AF1E-4A4A-BBF0-6570D3AF0D66}" type="parTrans" cxnId="{82727CDA-7003-4F34-B1C9-2D7AA7CBDAFE}">
      <dgm:prSet/>
      <dgm:spPr/>
      <dgm:t>
        <a:bodyPr/>
        <a:lstStyle/>
        <a:p>
          <a:endParaRPr lang="es-CL"/>
        </a:p>
      </dgm:t>
    </dgm:pt>
    <dgm:pt modelId="{E246031C-847C-4EC7-89A3-FF5A019C5050}" type="sibTrans" cxnId="{82727CDA-7003-4F34-B1C9-2D7AA7CBDAFE}">
      <dgm:prSet/>
      <dgm:spPr/>
      <dgm:t>
        <a:bodyPr/>
        <a:lstStyle/>
        <a:p>
          <a:endParaRPr lang="es-CL"/>
        </a:p>
      </dgm:t>
    </dgm:pt>
    <dgm:pt modelId="{4FE79E71-A1FD-4D17-B05E-7F1FE522BE21}">
      <dgm:prSet custT="1"/>
      <dgm:spPr>
        <a:solidFill>
          <a:schemeClr val="accent6">
            <a:lumMod val="75000"/>
          </a:schemeClr>
        </a:solidFill>
      </dgm:spPr>
      <dgm:t>
        <a:bodyPr/>
        <a:lstStyle/>
        <a:p>
          <a:r>
            <a:rPr lang="es-CL" sz="1600" b="1" dirty="0" smtClean="0">
              <a:solidFill>
                <a:schemeClr val="tx1"/>
              </a:solidFill>
            </a:rPr>
            <a:t>Ejes Estratégicos del MINAGRI</a:t>
          </a:r>
          <a:endParaRPr lang="es-CL" sz="1600" b="1" dirty="0">
            <a:solidFill>
              <a:schemeClr val="tx1"/>
            </a:solidFill>
          </a:endParaRPr>
        </a:p>
      </dgm:t>
    </dgm:pt>
    <dgm:pt modelId="{57C0FDFF-6055-46E4-9A23-41A93E31A754}" type="parTrans" cxnId="{C4992FFA-0D03-4ECD-ABDA-CE586391865D}">
      <dgm:prSet/>
      <dgm:spPr/>
      <dgm:t>
        <a:bodyPr/>
        <a:lstStyle/>
        <a:p>
          <a:endParaRPr lang="es-CL"/>
        </a:p>
      </dgm:t>
    </dgm:pt>
    <dgm:pt modelId="{AC919C9A-9F7B-4B09-BC34-18B09191C76B}" type="sibTrans" cxnId="{C4992FFA-0D03-4ECD-ABDA-CE586391865D}">
      <dgm:prSet/>
      <dgm:spPr/>
      <dgm:t>
        <a:bodyPr/>
        <a:lstStyle/>
        <a:p>
          <a:endParaRPr lang="es-CL"/>
        </a:p>
      </dgm:t>
    </dgm:pt>
    <dgm:pt modelId="{4818DD74-DF97-4008-A113-D44B52A64007}" type="pres">
      <dgm:prSet presAssocID="{1985FFE5-1166-4E19-9EFC-41573ECF958E}" presName="Name0" presStyleCnt="0">
        <dgm:presLayoutVars>
          <dgm:dir/>
          <dgm:animLvl val="lvl"/>
          <dgm:resizeHandles val="exact"/>
        </dgm:presLayoutVars>
      </dgm:prSet>
      <dgm:spPr/>
      <dgm:t>
        <a:bodyPr/>
        <a:lstStyle/>
        <a:p>
          <a:endParaRPr lang="es-CL"/>
        </a:p>
      </dgm:t>
    </dgm:pt>
    <dgm:pt modelId="{523CB2EF-C776-4356-9DEA-95CC1441855D}" type="pres">
      <dgm:prSet presAssocID="{D6DC3FA7-7E55-4284-960D-D839C4F53180}" presName="compositeNode" presStyleCnt="0">
        <dgm:presLayoutVars>
          <dgm:bulletEnabled val="1"/>
        </dgm:presLayoutVars>
      </dgm:prSet>
      <dgm:spPr/>
    </dgm:pt>
    <dgm:pt modelId="{04A743B3-6476-4669-BDF0-FB9FE9232179}" type="pres">
      <dgm:prSet presAssocID="{D6DC3FA7-7E55-4284-960D-D839C4F53180}" presName="bgRect" presStyleLbl="node1" presStyleIdx="0" presStyleCnt="4" custScaleY="150658" custLinFactNeighborX="-73" custLinFactNeighborY="4229"/>
      <dgm:spPr/>
      <dgm:t>
        <a:bodyPr/>
        <a:lstStyle/>
        <a:p>
          <a:endParaRPr lang="es-CL"/>
        </a:p>
      </dgm:t>
    </dgm:pt>
    <dgm:pt modelId="{37C70421-422F-45B2-A218-C2755A4852A3}" type="pres">
      <dgm:prSet presAssocID="{D6DC3FA7-7E55-4284-960D-D839C4F53180}" presName="parentNode" presStyleLbl="node1" presStyleIdx="0" presStyleCnt="4">
        <dgm:presLayoutVars>
          <dgm:chMax val="0"/>
          <dgm:bulletEnabled val="1"/>
        </dgm:presLayoutVars>
      </dgm:prSet>
      <dgm:spPr/>
      <dgm:t>
        <a:bodyPr/>
        <a:lstStyle/>
        <a:p>
          <a:endParaRPr lang="es-CL"/>
        </a:p>
      </dgm:t>
    </dgm:pt>
    <dgm:pt modelId="{6F2E284B-46FA-475B-A6F0-9AFEB079AB10}" type="pres">
      <dgm:prSet presAssocID="{D6DC3FA7-7E55-4284-960D-D839C4F53180}" presName="childNode" presStyleLbl="node1" presStyleIdx="0" presStyleCnt="4">
        <dgm:presLayoutVars>
          <dgm:bulletEnabled val="1"/>
        </dgm:presLayoutVars>
      </dgm:prSet>
      <dgm:spPr/>
      <dgm:t>
        <a:bodyPr/>
        <a:lstStyle/>
        <a:p>
          <a:endParaRPr lang="es-CL"/>
        </a:p>
      </dgm:t>
    </dgm:pt>
    <dgm:pt modelId="{CB438AD1-E83E-4E39-BFE9-80D0A3D857E5}" type="pres">
      <dgm:prSet presAssocID="{7840C6A0-5E55-4DE8-B814-06780776BA7A}" presName="hSp" presStyleCnt="0"/>
      <dgm:spPr/>
    </dgm:pt>
    <dgm:pt modelId="{F8502B33-BB1D-4864-A69E-07C793CC299A}" type="pres">
      <dgm:prSet presAssocID="{7840C6A0-5E55-4DE8-B814-06780776BA7A}" presName="vProcSp" presStyleCnt="0"/>
      <dgm:spPr/>
    </dgm:pt>
    <dgm:pt modelId="{38C26E19-750F-4C56-9BA4-EF012B57B992}" type="pres">
      <dgm:prSet presAssocID="{7840C6A0-5E55-4DE8-B814-06780776BA7A}" presName="vSp1" presStyleCnt="0"/>
      <dgm:spPr/>
    </dgm:pt>
    <dgm:pt modelId="{35F2DFBB-49E3-4169-813B-5E8C101B6E89}" type="pres">
      <dgm:prSet presAssocID="{7840C6A0-5E55-4DE8-B814-06780776BA7A}" presName="simulatedConn" presStyleLbl="solidFgAcc1" presStyleIdx="0" presStyleCnt="3" custLinFactNeighborX="-33087" custLinFactNeighborY="-67726"/>
      <dgm:spPr/>
    </dgm:pt>
    <dgm:pt modelId="{4F32A5D0-5573-4147-9334-F8845FF08549}" type="pres">
      <dgm:prSet presAssocID="{7840C6A0-5E55-4DE8-B814-06780776BA7A}" presName="vSp2" presStyleCnt="0"/>
      <dgm:spPr/>
    </dgm:pt>
    <dgm:pt modelId="{5208E949-E53B-4AD3-BB85-9DCA52A6F149}" type="pres">
      <dgm:prSet presAssocID="{7840C6A0-5E55-4DE8-B814-06780776BA7A}" presName="sibTrans" presStyleCnt="0"/>
      <dgm:spPr/>
    </dgm:pt>
    <dgm:pt modelId="{AD514A95-8ADD-44FA-9C4A-797436EB808C}" type="pres">
      <dgm:prSet presAssocID="{6A7F1171-E463-4403-9385-02469795D5DA}" presName="compositeNode" presStyleCnt="0">
        <dgm:presLayoutVars>
          <dgm:bulletEnabled val="1"/>
        </dgm:presLayoutVars>
      </dgm:prSet>
      <dgm:spPr/>
    </dgm:pt>
    <dgm:pt modelId="{911E63F3-9752-4255-A646-D163596E2418}" type="pres">
      <dgm:prSet presAssocID="{6A7F1171-E463-4403-9385-02469795D5DA}" presName="bgRect" presStyleLbl="node1" presStyleIdx="1" presStyleCnt="4" custScaleY="170953" custLinFactNeighborX="-414" custLinFactNeighborY="3454"/>
      <dgm:spPr/>
      <dgm:t>
        <a:bodyPr/>
        <a:lstStyle/>
        <a:p>
          <a:endParaRPr lang="es-CL"/>
        </a:p>
      </dgm:t>
    </dgm:pt>
    <dgm:pt modelId="{B386BD7E-906C-4F03-8167-14F37F1F8E3A}" type="pres">
      <dgm:prSet presAssocID="{6A7F1171-E463-4403-9385-02469795D5DA}" presName="parentNode" presStyleLbl="node1" presStyleIdx="1" presStyleCnt="4">
        <dgm:presLayoutVars>
          <dgm:chMax val="0"/>
          <dgm:bulletEnabled val="1"/>
        </dgm:presLayoutVars>
      </dgm:prSet>
      <dgm:spPr/>
      <dgm:t>
        <a:bodyPr/>
        <a:lstStyle/>
        <a:p>
          <a:endParaRPr lang="es-CL"/>
        </a:p>
      </dgm:t>
    </dgm:pt>
    <dgm:pt modelId="{CCA588B1-F0CF-412A-AE62-AA663B92F87D}" type="pres">
      <dgm:prSet presAssocID="{6A7F1171-E463-4403-9385-02469795D5DA}" presName="childNode" presStyleLbl="node1" presStyleIdx="1" presStyleCnt="4">
        <dgm:presLayoutVars>
          <dgm:bulletEnabled val="1"/>
        </dgm:presLayoutVars>
      </dgm:prSet>
      <dgm:spPr/>
      <dgm:t>
        <a:bodyPr/>
        <a:lstStyle/>
        <a:p>
          <a:endParaRPr lang="es-CL"/>
        </a:p>
      </dgm:t>
    </dgm:pt>
    <dgm:pt modelId="{B3E17D44-0AEA-4F8F-9602-C0E45F67FB6C}" type="pres">
      <dgm:prSet presAssocID="{F5D20810-0F69-48E0-BC4E-0B4586AB5172}" presName="hSp" presStyleCnt="0"/>
      <dgm:spPr/>
    </dgm:pt>
    <dgm:pt modelId="{FCD1115A-9241-489D-8280-B96EDA93420A}" type="pres">
      <dgm:prSet presAssocID="{F5D20810-0F69-48E0-BC4E-0B4586AB5172}" presName="vProcSp" presStyleCnt="0"/>
      <dgm:spPr/>
    </dgm:pt>
    <dgm:pt modelId="{EC09FFDC-F97C-486C-B277-079BC2E8ADE0}" type="pres">
      <dgm:prSet presAssocID="{F5D20810-0F69-48E0-BC4E-0B4586AB5172}" presName="vSp1" presStyleCnt="0"/>
      <dgm:spPr/>
    </dgm:pt>
    <dgm:pt modelId="{15AA242B-4C34-41C0-8B73-FAE265685999}" type="pres">
      <dgm:prSet presAssocID="{F5D20810-0F69-48E0-BC4E-0B4586AB5172}" presName="simulatedConn" presStyleLbl="solidFgAcc1" presStyleIdx="1" presStyleCnt="3" custLinFactNeighborX="-29515" custLinFactNeighborY="-69277"/>
      <dgm:spPr/>
    </dgm:pt>
    <dgm:pt modelId="{115C129F-2210-4FC3-B1E2-46996736AA27}" type="pres">
      <dgm:prSet presAssocID="{F5D20810-0F69-48E0-BC4E-0B4586AB5172}" presName="vSp2" presStyleCnt="0"/>
      <dgm:spPr/>
    </dgm:pt>
    <dgm:pt modelId="{ECE02359-0B02-4019-BE35-134262A85C6E}" type="pres">
      <dgm:prSet presAssocID="{F5D20810-0F69-48E0-BC4E-0B4586AB5172}" presName="sibTrans" presStyleCnt="0"/>
      <dgm:spPr/>
    </dgm:pt>
    <dgm:pt modelId="{3BE75B6E-1A0A-47FF-8C00-029CC0BD16D4}" type="pres">
      <dgm:prSet presAssocID="{4FE79E71-A1FD-4D17-B05E-7F1FE522BE21}" presName="compositeNode" presStyleCnt="0">
        <dgm:presLayoutVars>
          <dgm:bulletEnabled val="1"/>
        </dgm:presLayoutVars>
      </dgm:prSet>
      <dgm:spPr/>
    </dgm:pt>
    <dgm:pt modelId="{E327E4FD-978D-404A-84CF-C58E65BC5C25}" type="pres">
      <dgm:prSet presAssocID="{4FE79E71-A1FD-4D17-B05E-7F1FE522BE21}" presName="bgRect" presStyleLbl="node1" presStyleIdx="2" presStyleCnt="4" custScaleX="91317" custScaleY="193548" custLinFactNeighborX="-756" custLinFactNeighborY="2577"/>
      <dgm:spPr/>
      <dgm:t>
        <a:bodyPr/>
        <a:lstStyle/>
        <a:p>
          <a:endParaRPr lang="es-CL"/>
        </a:p>
      </dgm:t>
    </dgm:pt>
    <dgm:pt modelId="{61BF838B-FEF1-4049-857D-AF452E87F5C3}" type="pres">
      <dgm:prSet presAssocID="{4FE79E71-A1FD-4D17-B05E-7F1FE522BE21}" presName="parentNode" presStyleLbl="node1" presStyleIdx="2" presStyleCnt="4">
        <dgm:presLayoutVars>
          <dgm:chMax val="0"/>
          <dgm:bulletEnabled val="1"/>
        </dgm:presLayoutVars>
      </dgm:prSet>
      <dgm:spPr/>
      <dgm:t>
        <a:bodyPr/>
        <a:lstStyle/>
        <a:p>
          <a:endParaRPr lang="es-CL"/>
        </a:p>
      </dgm:t>
    </dgm:pt>
    <dgm:pt modelId="{0A55B896-A000-4B07-B666-2563F4DAC207}" type="pres">
      <dgm:prSet presAssocID="{AC919C9A-9F7B-4B09-BC34-18B09191C76B}" presName="hSp" presStyleCnt="0"/>
      <dgm:spPr/>
    </dgm:pt>
    <dgm:pt modelId="{21E3A7BE-6BF5-4A71-B1B8-7250E90D4E64}" type="pres">
      <dgm:prSet presAssocID="{AC919C9A-9F7B-4B09-BC34-18B09191C76B}" presName="vProcSp" presStyleCnt="0"/>
      <dgm:spPr/>
    </dgm:pt>
    <dgm:pt modelId="{21F62B32-739D-4B80-A4FA-D05ED5B3A610}" type="pres">
      <dgm:prSet presAssocID="{AC919C9A-9F7B-4B09-BC34-18B09191C76B}" presName="vSp1" presStyleCnt="0"/>
      <dgm:spPr/>
    </dgm:pt>
    <dgm:pt modelId="{5D5F3D55-A7AE-42EC-8ED1-767337C22582}" type="pres">
      <dgm:prSet presAssocID="{AC919C9A-9F7B-4B09-BC34-18B09191C76B}" presName="simulatedConn" presStyleLbl="solidFgAcc1" presStyleIdx="2" presStyleCnt="3" custLinFactNeighborX="-21334" custLinFactNeighborY="-88908"/>
      <dgm:spPr/>
    </dgm:pt>
    <dgm:pt modelId="{611CF22C-28D2-4AD3-91E7-B5DF7A59DC28}" type="pres">
      <dgm:prSet presAssocID="{AC919C9A-9F7B-4B09-BC34-18B09191C76B}" presName="vSp2" presStyleCnt="0"/>
      <dgm:spPr/>
    </dgm:pt>
    <dgm:pt modelId="{534315BB-2004-4A3A-9650-8E31F90D3780}" type="pres">
      <dgm:prSet presAssocID="{AC919C9A-9F7B-4B09-BC34-18B09191C76B}" presName="sibTrans" presStyleCnt="0"/>
      <dgm:spPr/>
    </dgm:pt>
    <dgm:pt modelId="{A6489226-7F05-4766-904B-0D0C069BA6BF}" type="pres">
      <dgm:prSet presAssocID="{6AD2A546-9F59-4C97-A227-A1FDCC84B963}" presName="compositeNode" presStyleCnt="0">
        <dgm:presLayoutVars>
          <dgm:bulletEnabled val="1"/>
        </dgm:presLayoutVars>
      </dgm:prSet>
      <dgm:spPr/>
    </dgm:pt>
    <dgm:pt modelId="{709534B9-C16A-47E4-B07B-AE6238ACE304}" type="pres">
      <dgm:prSet presAssocID="{6AD2A546-9F59-4C97-A227-A1FDCC84B963}" presName="bgRect" presStyleLbl="node1" presStyleIdx="3" presStyleCnt="4" custScaleY="204934" custLinFactNeighborX="1815" custLinFactNeighborY="1848"/>
      <dgm:spPr/>
      <dgm:t>
        <a:bodyPr/>
        <a:lstStyle/>
        <a:p>
          <a:endParaRPr lang="es-CL"/>
        </a:p>
      </dgm:t>
    </dgm:pt>
    <dgm:pt modelId="{B0B1E7FB-7D2C-4272-BECF-8A21D63056C0}" type="pres">
      <dgm:prSet presAssocID="{6AD2A546-9F59-4C97-A227-A1FDCC84B963}" presName="parentNode" presStyleLbl="node1" presStyleIdx="3" presStyleCnt="4">
        <dgm:presLayoutVars>
          <dgm:chMax val="0"/>
          <dgm:bulletEnabled val="1"/>
        </dgm:presLayoutVars>
      </dgm:prSet>
      <dgm:spPr/>
      <dgm:t>
        <a:bodyPr/>
        <a:lstStyle/>
        <a:p>
          <a:endParaRPr lang="es-CL"/>
        </a:p>
      </dgm:t>
    </dgm:pt>
    <dgm:pt modelId="{DFD3488F-EF6C-4320-8615-8820E5384DC4}" type="pres">
      <dgm:prSet presAssocID="{6AD2A546-9F59-4C97-A227-A1FDCC84B963}" presName="childNode" presStyleLbl="node1" presStyleIdx="3" presStyleCnt="4">
        <dgm:presLayoutVars>
          <dgm:bulletEnabled val="1"/>
        </dgm:presLayoutVars>
      </dgm:prSet>
      <dgm:spPr/>
      <dgm:t>
        <a:bodyPr/>
        <a:lstStyle/>
        <a:p>
          <a:endParaRPr lang="es-CL"/>
        </a:p>
      </dgm:t>
    </dgm:pt>
  </dgm:ptLst>
  <dgm:cxnLst>
    <dgm:cxn modelId="{8ACB070E-20B8-4D2F-AE9C-4545F0D80616}" type="presOf" srcId="{6AD2A546-9F59-4C97-A227-A1FDCC84B963}" destId="{709534B9-C16A-47E4-B07B-AE6238ACE304}" srcOrd="0" destOrd="0" presId="urn:microsoft.com/office/officeart/2005/8/layout/hProcess7"/>
    <dgm:cxn modelId="{895B23F2-502C-4406-B083-C68E4B17C486}" type="presOf" srcId="{6AD2A546-9F59-4C97-A227-A1FDCC84B963}" destId="{B0B1E7FB-7D2C-4272-BECF-8A21D63056C0}" srcOrd="1" destOrd="0" presId="urn:microsoft.com/office/officeart/2005/8/layout/hProcess7"/>
    <dgm:cxn modelId="{1A3F721E-8473-4DBB-9BED-FE918A327EED}" type="presOf" srcId="{AED3D272-2F5C-45A4-AF3B-4E684126F6C7}" destId="{CCA588B1-F0CF-412A-AE62-AA663B92F87D}" srcOrd="0" destOrd="2" presId="urn:microsoft.com/office/officeart/2005/8/layout/hProcess7"/>
    <dgm:cxn modelId="{9ED8EF7C-38BD-41C5-BA42-49950847857E}" srcId="{D6DC3FA7-7E55-4284-960D-D839C4F53180}" destId="{47F8F4CF-5137-4DC7-AC24-149CCF7DE6D8}" srcOrd="0" destOrd="0" parTransId="{CABA2877-E6A8-4C57-A708-3A6F5252ACF7}" sibTransId="{BE78794C-2FDE-43A6-BBEB-5A996E177CCF}"/>
    <dgm:cxn modelId="{DE758C11-6929-4507-92B2-A1C07E66C8A0}" type="presOf" srcId="{4FE79E71-A1FD-4D17-B05E-7F1FE522BE21}" destId="{E327E4FD-978D-404A-84CF-C58E65BC5C25}" srcOrd="0" destOrd="0" presId="urn:microsoft.com/office/officeart/2005/8/layout/hProcess7"/>
    <dgm:cxn modelId="{DF3B535A-4FDE-4A1C-8869-375E5410120A}" srcId="{6A7F1171-E463-4403-9385-02469795D5DA}" destId="{69C8763C-4F7C-4324-A080-E8887DD9ECFF}" srcOrd="1" destOrd="0" parTransId="{BEAB7C2A-0D70-4344-99EB-AF0009506303}" sibTransId="{C44B9A04-1966-45B6-802D-C88922304205}"/>
    <dgm:cxn modelId="{F9993FEF-5985-4297-B483-E2D5873FAF6B}" type="presOf" srcId="{4FE79E71-A1FD-4D17-B05E-7F1FE522BE21}" destId="{61BF838B-FEF1-4049-857D-AF452E87F5C3}" srcOrd="1" destOrd="0" presId="urn:microsoft.com/office/officeart/2005/8/layout/hProcess7"/>
    <dgm:cxn modelId="{5455C790-A3AF-472F-84C6-9DD8E2557C39}" type="presOf" srcId="{D6DC3FA7-7E55-4284-960D-D839C4F53180}" destId="{04A743B3-6476-4669-BDF0-FB9FE9232179}" srcOrd="0" destOrd="0" presId="urn:microsoft.com/office/officeart/2005/8/layout/hProcess7"/>
    <dgm:cxn modelId="{FD1DDAF8-8C4D-4A8B-83E6-F28C08ED9190}" type="presOf" srcId="{69C8763C-4F7C-4324-A080-E8887DD9ECFF}" destId="{CCA588B1-F0CF-412A-AE62-AA663B92F87D}" srcOrd="0" destOrd="1" presId="urn:microsoft.com/office/officeart/2005/8/layout/hProcess7"/>
    <dgm:cxn modelId="{8606454E-8286-4756-828B-2A02855AAFAA}" type="presOf" srcId="{DC250A8E-A4A6-40CC-A652-14720D297BE2}" destId="{CCA588B1-F0CF-412A-AE62-AA663B92F87D}" srcOrd="0" destOrd="0" presId="urn:microsoft.com/office/officeart/2005/8/layout/hProcess7"/>
    <dgm:cxn modelId="{FBB48AA2-6247-410E-B7A3-281AF966014D}" srcId="{6A7F1171-E463-4403-9385-02469795D5DA}" destId="{AED3D272-2F5C-45A4-AF3B-4E684126F6C7}" srcOrd="2" destOrd="0" parTransId="{B2FC2038-4FBD-46F3-A671-49CFE5AC9C7F}" sibTransId="{EC79DB51-B610-48FB-A580-13E241584832}"/>
    <dgm:cxn modelId="{ADC7BA46-D3BB-41FD-BCAE-1A907713BE1D}" type="presOf" srcId="{73A68ED0-3279-44B2-BAB9-0FD2D8D6E299}" destId="{DFD3488F-EF6C-4320-8615-8820E5384DC4}" srcOrd="0" destOrd="0" presId="urn:microsoft.com/office/officeart/2005/8/layout/hProcess7"/>
    <dgm:cxn modelId="{C1AC8BA7-794A-4E2D-B2B0-07AF6B6D0C8F}" srcId="{6AD2A546-9F59-4C97-A227-A1FDCC84B963}" destId="{73A68ED0-3279-44B2-BAB9-0FD2D8D6E299}" srcOrd="0" destOrd="0" parTransId="{E77BFBF5-93ED-41EF-A3E5-E1115E68ABA0}" sibTransId="{C2270CF4-0F3D-4204-BA5C-5389CDF02DF4}"/>
    <dgm:cxn modelId="{4DF2BC48-4D17-4945-9E7D-772EB1F0F274}" srcId="{6A7F1171-E463-4403-9385-02469795D5DA}" destId="{DC250A8E-A4A6-40CC-A652-14720D297BE2}" srcOrd="0" destOrd="0" parTransId="{634DCFA9-1F31-462E-BB4E-1B499AB9DEE9}" sibTransId="{E45B092D-1E7B-4954-9555-2919A8148F19}"/>
    <dgm:cxn modelId="{82727CDA-7003-4F34-B1C9-2D7AA7CBDAFE}" srcId="{6A7F1171-E463-4403-9385-02469795D5DA}" destId="{9A424AED-57E8-4E17-B965-94425D8362DC}" srcOrd="3" destOrd="0" parTransId="{7C0B0B4F-AF1E-4A4A-BBF0-6570D3AF0D66}" sibTransId="{E246031C-847C-4EC7-89A3-FF5A019C5050}"/>
    <dgm:cxn modelId="{4AC59302-DE07-4531-AD97-621AB5E0D4DC}" srcId="{1985FFE5-1166-4E19-9EFC-41573ECF958E}" destId="{6A7F1171-E463-4403-9385-02469795D5DA}" srcOrd="1" destOrd="0" parTransId="{F8C58BC8-2E24-4659-9954-7EDB7273861F}" sibTransId="{F5D20810-0F69-48E0-BC4E-0B4586AB5172}"/>
    <dgm:cxn modelId="{F18AC7D7-65E3-403B-98E4-CE8EE053FD57}" type="presOf" srcId="{9A424AED-57E8-4E17-B965-94425D8362DC}" destId="{CCA588B1-F0CF-412A-AE62-AA663B92F87D}" srcOrd="0" destOrd="3" presId="urn:microsoft.com/office/officeart/2005/8/layout/hProcess7"/>
    <dgm:cxn modelId="{54041B36-3E28-4D55-B593-3D95BB724A15}" type="presOf" srcId="{1985FFE5-1166-4E19-9EFC-41573ECF958E}" destId="{4818DD74-DF97-4008-A113-D44B52A64007}" srcOrd="0" destOrd="0" presId="urn:microsoft.com/office/officeart/2005/8/layout/hProcess7"/>
    <dgm:cxn modelId="{D60DF9AE-8390-4BE6-8651-60B8102F4BA3}" type="presOf" srcId="{6A7F1171-E463-4403-9385-02469795D5DA}" destId="{B386BD7E-906C-4F03-8167-14F37F1F8E3A}" srcOrd="1" destOrd="0" presId="urn:microsoft.com/office/officeart/2005/8/layout/hProcess7"/>
    <dgm:cxn modelId="{A8B5C548-5EEE-4959-A8B0-23B4DFD00AF8}" type="presOf" srcId="{6A7F1171-E463-4403-9385-02469795D5DA}" destId="{911E63F3-9752-4255-A646-D163596E2418}" srcOrd="0" destOrd="0" presId="urn:microsoft.com/office/officeart/2005/8/layout/hProcess7"/>
    <dgm:cxn modelId="{6EEB8884-F679-4A99-AF66-121CE66C7EDC}" type="presOf" srcId="{D6DC3FA7-7E55-4284-960D-D839C4F53180}" destId="{37C70421-422F-45B2-A218-C2755A4852A3}" srcOrd="1" destOrd="0" presId="urn:microsoft.com/office/officeart/2005/8/layout/hProcess7"/>
    <dgm:cxn modelId="{C4992FFA-0D03-4ECD-ABDA-CE586391865D}" srcId="{1985FFE5-1166-4E19-9EFC-41573ECF958E}" destId="{4FE79E71-A1FD-4D17-B05E-7F1FE522BE21}" srcOrd="2" destOrd="0" parTransId="{57C0FDFF-6055-46E4-9A23-41A93E31A754}" sibTransId="{AC919C9A-9F7B-4B09-BC34-18B09191C76B}"/>
    <dgm:cxn modelId="{52F7F540-A4AD-42CE-A028-2B5162067614}" srcId="{1985FFE5-1166-4E19-9EFC-41573ECF958E}" destId="{6AD2A546-9F59-4C97-A227-A1FDCC84B963}" srcOrd="3" destOrd="0" parTransId="{765CB240-3B00-4CC8-99E8-F55544CAAD36}" sibTransId="{57EDC9E5-65CF-4727-A66C-5E975394160D}"/>
    <dgm:cxn modelId="{2B50F9F3-9DD8-4E9C-8799-1D9DCA66FDBF}" type="presOf" srcId="{47F8F4CF-5137-4DC7-AC24-149CCF7DE6D8}" destId="{6F2E284B-46FA-475B-A6F0-9AFEB079AB10}" srcOrd="0" destOrd="0" presId="urn:microsoft.com/office/officeart/2005/8/layout/hProcess7"/>
    <dgm:cxn modelId="{4FEFFC5E-CB41-48FC-96A2-B3375C230698}" srcId="{1985FFE5-1166-4E19-9EFC-41573ECF958E}" destId="{D6DC3FA7-7E55-4284-960D-D839C4F53180}" srcOrd="0" destOrd="0" parTransId="{12CE31CB-F5A9-43CE-BE50-8B499F55D610}" sibTransId="{7840C6A0-5E55-4DE8-B814-06780776BA7A}"/>
    <dgm:cxn modelId="{2CA1967F-79FC-4CA5-80EC-575055DE4562}" type="presParOf" srcId="{4818DD74-DF97-4008-A113-D44B52A64007}" destId="{523CB2EF-C776-4356-9DEA-95CC1441855D}" srcOrd="0" destOrd="0" presId="urn:microsoft.com/office/officeart/2005/8/layout/hProcess7"/>
    <dgm:cxn modelId="{19E47494-5BEB-4C69-BBCB-74B8286B315F}" type="presParOf" srcId="{523CB2EF-C776-4356-9DEA-95CC1441855D}" destId="{04A743B3-6476-4669-BDF0-FB9FE9232179}" srcOrd="0" destOrd="0" presId="urn:microsoft.com/office/officeart/2005/8/layout/hProcess7"/>
    <dgm:cxn modelId="{F85FF64B-C90F-40D2-8194-B34EEBB722B3}" type="presParOf" srcId="{523CB2EF-C776-4356-9DEA-95CC1441855D}" destId="{37C70421-422F-45B2-A218-C2755A4852A3}" srcOrd="1" destOrd="0" presId="urn:microsoft.com/office/officeart/2005/8/layout/hProcess7"/>
    <dgm:cxn modelId="{0DD152D3-4F8C-45F6-BD9A-145F5A3D7BCF}" type="presParOf" srcId="{523CB2EF-C776-4356-9DEA-95CC1441855D}" destId="{6F2E284B-46FA-475B-A6F0-9AFEB079AB10}" srcOrd="2" destOrd="0" presId="urn:microsoft.com/office/officeart/2005/8/layout/hProcess7"/>
    <dgm:cxn modelId="{B1094545-109C-4E6E-86BC-FFFD50D0AA1E}" type="presParOf" srcId="{4818DD74-DF97-4008-A113-D44B52A64007}" destId="{CB438AD1-E83E-4E39-BFE9-80D0A3D857E5}" srcOrd="1" destOrd="0" presId="urn:microsoft.com/office/officeart/2005/8/layout/hProcess7"/>
    <dgm:cxn modelId="{5CE62CCB-7BE5-45AF-9D1B-075A5EC138C9}" type="presParOf" srcId="{4818DD74-DF97-4008-A113-D44B52A64007}" destId="{F8502B33-BB1D-4864-A69E-07C793CC299A}" srcOrd="2" destOrd="0" presId="urn:microsoft.com/office/officeart/2005/8/layout/hProcess7"/>
    <dgm:cxn modelId="{AB6BEB42-46C5-4F11-B00B-7B039210932A}" type="presParOf" srcId="{F8502B33-BB1D-4864-A69E-07C793CC299A}" destId="{38C26E19-750F-4C56-9BA4-EF012B57B992}" srcOrd="0" destOrd="0" presId="urn:microsoft.com/office/officeart/2005/8/layout/hProcess7"/>
    <dgm:cxn modelId="{B2D2857E-4D40-433B-AB86-DC87C2822804}" type="presParOf" srcId="{F8502B33-BB1D-4864-A69E-07C793CC299A}" destId="{35F2DFBB-49E3-4169-813B-5E8C101B6E89}" srcOrd="1" destOrd="0" presId="urn:microsoft.com/office/officeart/2005/8/layout/hProcess7"/>
    <dgm:cxn modelId="{D90E8536-DA0D-49EE-97F7-BD883438DDEB}" type="presParOf" srcId="{F8502B33-BB1D-4864-A69E-07C793CC299A}" destId="{4F32A5D0-5573-4147-9334-F8845FF08549}" srcOrd="2" destOrd="0" presId="urn:microsoft.com/office/officeart/2005/8/layout/hProcess7"/>
    <dgm:cxn modelId="{1F048821-3EE0-4D34-A0BB-635D3464CCB1}" type="presParOf" srcId="{4818DD74-DF97-4008-A113-D44B52A64007}" destId="{5208E949-E53B-4AD3-BB85-9DCA52A6F149}" srcOrd="3" destOrd="0" presId="urn:microsoft.com/office/officeart/2005/8/layout/hProcess7"/>
    <dgm:cxn modelId="{09F3ED31-61E8-4468-9B8C-B19BC66A4887}" type="presParOf" srcId="{4818DD74-DF97-4008-A113-D44B52A64007}" destId="{AD514A95-8ADD-44FA-9C4A-797436EB808C}" srcOrd="4" destOrd="0" presId="urn:microsoft.com/office/officeart/2005/8/layout/hProcess7"/>
    <dgm:cxn modelId="{DB1B1531-38D5-4B03-9E53-F874C2E87BA5}" type="presParOf" srcId="{AD514A95-8ADD-44FA-9C4A-797436EB808C}" destId="{911E63F3-9752-4255-A646-D163596E2418}" srcOrd="0" destOrd="0" presId="urn:microsoft.com/office/officeart/2005/8/layout/hProcess7"/>
    <dgm:cxn modelId="{2DCCD800-BAFA-445E-AC97-3D59DF8A6841}" type="presParOf" srcId="{AD514A95-8ADD-44FA-9C4A-797436EB808C}" destId="{B386BD7E-906C-4F03-8167-14F37F1F8E3A}" srcOrd="1" destOrd="0" presId="urn:microsoft.com/office/officeart/2005/8/layout/hProcess7"/>
    <dgm:cxn modelId="{CBF0A8F7-40D6-40AA-A922-5ED873D5A7EB}" type="presParOf" srcId="{AD514A95-8ADD-44FA-9C4A-797436EB808C}" destId="{CCA588B1-F0CF-412A-AE62-AA663B92F87D}" srcOrd="2" destOrd="0" presId="urn:microsoft.com/office/officeart/2005/8/layout/hProcess7"/>
    <dgm:cxn modelId="{5D3BE7B6-3841-46A7-911C-DA7E112BD5F1}" type="presParOf" srcId="{4818DD74-DF97-4008-A113-D44B52A64007}" destId="{B3E17D44-0AEA-4F8F-9602-C0E45F67FB6C}" srcOrd="5" destOrd="0" presId="urn:microsoft.com/office/officeart/2005/8/layout/hProcess7"/>
    <dgm:cxn modelId="{85E3C759-AEB9-4FAA-8F56-843D56E8B056}" type="presParOf" srcId="{4818DD74-DF97-4008-A113-D44B52A64007}" destId="{FCD1115A-9241-489D-8280-B96EDA93420A}" srcOrd="6" destOrd="0" presId="urn:microsoft.com/office/officeart/2005/8/layout/hProcess7"/>
    <dgm:cxn modelId="{A7F070FD-4D9D-49B2-92E8-9AD692CF519B}" type="presParOf" srcId="{FCD1115A-9241-489D-8280-B96EDA93420A}" destId="{EC09FFDC-F97C-486C-B277-079BC2E8ADE0}" srcOrd="0" destOrd="0" presId="urn:microsoft.com/office/officeart/2005/8/layout/hProcess7"/>
    <dgm:cxn modelId="{738E4474-9527-4E5A-8C4E-5E3C88235159}" type="presParOf" srcId="{FCD1115A-9241-489D-8280-B96EDA93420A}" destId="{15AA242B-4C34-41C0-8B73-FAE265685999}" srcOrd="1" destOrd="0" presId="urn:microsoft.com/office/officeart/2005/8/layout/hProcess7"/>
    <dgm:cxn modelId="{BEF3F611-9102-4A19-AAFE-767F47FF55BD}" type="presParOf" srcId="{FCD1115A-9241-489D-8280-B96EDA93420A}" destId="{115C129F-2210-4FC3-B1E2-46996736AA27}" srcOrd="2" destOrd="0" presId="urn:microsoft.com/office/officeart/2005/8/layout/hProcess7"/>
    <dgm:cxn modelId="{457C88EB-311F-4058-AF7A-377ADD2DA4E7}" type="presParOf" srcId="{4818DD74-DF97-4008-A113-D44B52A64007}" destId="{ECE02359-0B02-4019-BE35-134262A85C6E}" srcOrd="7" destOrd="0" presId="urn:microsoft.com/office/officeart/2005/8/layout/hProcess7"/>
    <dgm:cxn modelId="{264A80C8-92AE-4B05-8B33-B9949245D8F0}" type="presParOf" srcId="{4818DD74-DF97-4008-A113-D44B52A64007}" destId="{3BE75B6E-1A0A-47FF-8C00-029CC0BD16D4}" srcOrd="8" destOrd="0" presId="urn:microsoft.com/office/officeart/2005/8/layout/hProcess7"/>
    <dgm:cxn modelId="{BBC779F9-ED4F-4270-B61E-EDA7798646F2}" type="presParOf" srcId="{3BE75B6E-1A0A-47FF-8C00-029CC0BD16D4}" destId="{E327E4FD-978D-404A-84CF-C58E65BC5C25}" srcOrd="0" destOrd="0" presId="urn:microsoft.com/office/officeart/2005/8/layout/hProcess7"/>
    <dgm:cxn modelId="{1B5148D3-3E68-4C7D-986E-4458F3A800A0}" type="presParOf" srcId="{3BE75B6E-1A0A-47FF-8C00-029CC0BD16D4}" destId="{61BF838B-FEF1-4049-857D-AF452E87F5C3}" srcOrd="1" destOrd="0" presId="urn:microsoft.com/office/officeart/2005/8/layout/hProcess7"/>
    <dgm:cxn modelId="{7D06AD2D-8236-4350-B0CA-2CE8B9549797}" type="presParOf" srcId="{4818DD74-DF97-4008-A113-D44B52A64007}" destId="{0A55B896-A000-4B07-B666-2563F4DAC207}" srcOrd="9" destOrd="0" presId="urn:microsoft.com/office/officeart/2005/8/layout/hProcess7"/>
    <dgm:cxn modelId="{6C2FBD4A-5BDA-46F5-A8BB-705C55728D79}" type="presParOf" srcId="{4818DD74-DF97-4008-A113-D44B52A64007}" destId="{21E3A7BE-6BF5-4A71-B1B8-7250E90D4E64}" srcOrd="10" destOrd="0" presId="urn:microsoft.com/office/officeart/2005/8/layout/hProcess7"/>
    <dgm:cxn modelId="{6E89C330-F213-4BD5-B9B2-BBD294B3DC2C}" type="presParOf" srcId="{21E3A7BE-6BF5-4A71-B1B8-7250E90D4E64}" destId="{21F62B32-739D-4B80-A4FA-D05ED5B3A610}" srcOrd="0" destOrd="0" presId="urn:microsoft.com/office/officeart/2005/8/layout/hProcess7"/>
    <dgm:cxn modelId="{1553F47C-25FC-4157-9DD9-909CC683ACE0}" type="presParOf" srcId="{21E3A7BE-6BF5-4A71-B1B8-7250E90D4E64}" destId="{5D5F3D55-A7AE-42EC-8ED1-767337C22582}" srcOrd="1" destOrd="0" presId="urn:microsoft.com/office/officeart/2005/8/layout/hProcess7"/>
    <dgm:cxn modelId="{8AC990CA-DE91-440F-B5FB-CB0D8CC4774A}" type="presParOf" srcId="{21E3A7BE-6BF5-4A71-B1B8-7250E90D4E64}" destId="{611CF22C-28D2-4AD3-91E7-B5DF7A59DC28}" srcOrd="2" destOrd="0" presId="urn:microsoft.com/office/officeart/2005/8/layout/hProcess7"/>
    <dgm:cxn modelId="{FB3AA086-95C6-413A-AC06-FCFC0ECEB0C2}" type="presParOf" srcId="{4818DD74-DF97-4008-A113-D44B52A64007}" destId="{534315BB-2004-4A3A-9650-8E31F90D3780}" srcOrd="11" destOrd="0" presId="urn:microsoft.com/office/officeart/2005/8/layout/hProcess7"/>
    <dgm:cxn modelId="{690549C6-F9DD-429C-831D-C63FDF8BFDB2}" type="presParOf" srcId="{4818DD74-DF97-4008-A113-D44B52A64007}" destId="{A6489226-7F05-4766-904B-0D0C069BA6BF}" srcOrd="12" destOrd="0" presId="urn:microsoft.com/office/officeart/2005/8/layout/hProcess7"/>
    <dgm:cxn modelId="{EEC857AF-1BF0-4F72-9274-CA2229054298}" type="presParOf" srcId="{A6489226-7F05-4766-904B-0D0C069BA6BF}" destId="{709534B9-C16A-47E4-B07B-AE6238ACE304}" srcOrd="0" destOrd="0" presId="urn:microsoft.com/office/officeart/2005/8/layout/hProcess7"/>
    <dgm:cxn modelId="{1C8C732B-F836-4A32-BF3D-9BB6ABDD0BF1}" type="presParOf" srcId="{A6489226-7F05-4766-904B-0D0C069BA6BF}" destId="{B0B1E7FB-7D2C-4272-BECF-8A21D63056C0}" srcOrd="1" destOrd="0" presId="urn:microsoft.com/office/officeart/2005/8/layout/hProcess7"/>
    <dgm:cxn modelId="{0A2D61A4-00AF-4DB5-ABBC-3050B4F213A8}" type="presParOf" srcId="{A6489226-7F05-4766-904B-0D0C069BA6BF}" destId="{DFD3488F-EF6C-4320-8615-8820E5384DC4}"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21215-61CD-4982-B764-2FD7395F0D8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CL"/>
        </a:p>
      </dgm:t>
    </dgm:pt>
    <dgm:pt modelId="{34747528-0C7A-4DD0-BBFF-629D02035C69}">
      <dgm:prSet phldrT="[Texto]"/>
      <dgm:spPr>
        <a:solidFill>
          <a:schemeClr val="accent3">
            <a:lumMod val="60000"/>
            <a:lumOff val="40000"/>
          </a:schemeClr>
        </a:solidFill>
      </dgm:spPr>
      <dgm:t>
        <a:bodyPr/>
        <a:lstStyle/>
        <a:p>
          <a:pPr algn="l"/>
          <a:endParaRPr lang="es-CL" dirty="0" smtClean="0">
            <a:solidFill>
              <a:schemeClr val="tx1"/>
            </a:solidFill>
          </a:endParaRPr>
        </a:p>
        <a:p>
          <a:pPr algn="l"/>
          <a:r>
            <a:rPr lang="es-CL" dirty="0" smtClean="0">
              <a:solidFill>
                <a:schemeClr val="tx1"/>
              </a:solidFill>
            </a:rPr>
            <a:t>Personal </a:t>
          </a:r>
          <a:r>
            <a:rPr lang="es-CL" dirty="0">
              <a:solidFill>
                <a:schemeClr val="tx1"/>
              </a:solidFill>
            </a:rPr>
            <a:t>M$43.557.102</a:t>
          </a:r>
        </a:p>
        <a:p>
          <a:pPr algn="l"/>
          <a:r>
            <a:rPr lang="es-CL" dirty="0">
              <a:solidFill>
                <a:schemeClr val="tx1"/>
              </a:solidFill>
            </a:rPr>
            <a:t>Bienes y Servicios M$6.136.653</a:t>
          </a:r>
        </a:p>
        <a:p>
          <a:pPr algn="l"/>
          <a:r>
            <a:rPr lang="es-CL" dirty="0">
              <a:solidFill>
                <a:schemeClr val="tx1"/>
              </a:solidFill>
            </a:rPr>
            <a:t>Equipos y </a:t>
          </a:r>
          <a:r>
            <a:rPr lang="es-CL" dirty="0" smtClean="0">
              <a:solidFill>
                <a:schemeClr val="tx1"/>
              </a:solidFill>
            </a:rPr>
            <a:t>Vehículos </a:t>
          </a:r>
          <a:r>
            <a:rPr lang="es-CL" dirty="0">
              <a:solidFill>
                <a:schemeClr val="tx1"/>
              </a:solidFill>
            </a:rPr>
            <a:t>M$689.087</a:t>
          </a:r>
        </a:p>
        <a:p>
          <a:pPr algn="l"/>
          <a:r>
            <a:rPr lang="es-CL" dirty="0">
              <a:solidFill>
                <a:schemeClr val="tx1"/>
              </a:solidFill>
            </a:rPr>
            <a:t>Otros </a:t>
          </a:r>
          <a:r>
            <a:rPr lang="es-CL" dirty="0" smtClean="0">
              <a:solidFill>
                <a:schemeClr val="tx1"/>
              </a:solidFill>
            </a:rPr>
            <a:t>M$12.896.495</a:t>
          </a:r>
        </a:p>
        <a:p>
          <a:pPr algn="ctr"/>
          <a:endParaRPr lang="es-CL" dirty="0">
            <a:solidFill>
              <a:schemeClr val="tx1"/>
            </a:solidFill>
          </a:endParaRPr>
        </a:p>
      </dgm:t>
    </dgm:pt>
    <dgm:pt modelId="{77CC3B33-1629-43C3-B3C8-D754E3CC0FDF}" type="parTrans" cxnId="{FF77E3FE-9457-473D-9A92-90369E6BDFD3}">
      <dgm:prSet/>
      <dgm:spPr/>
      <dgm:t>
        <a:bodyPr/>
        <a:lstStyle/>
        <a:p>
          <a:endParaRPr lang="es-CL"/>
        </a:p>
      </dgm:t>
    </dgm:pt>
    <dgm:pt modelId="{C25743E7-F69B-45D0-8405-A6216AD3F26C}" type="sibTrans" cxnId="{FF77E3FE-9457-473D-9A92-90369E6BDFD3}">
      <dgm:prSet/>
      <dgm:spPr/>
      <dgm:t>
        <a:bodyPr/>
        <a:lstStyle/>
        <a:p>
          <a:endParaRPr lang="es-CL"/>
        </a:p>
      </dgm:t>
    </dgm:pt>
    <dgm:pt modelId="{4577FCB8-2140-4F07-B3EF-3770A6FB65DC}">
      <dgm:prSet phldrT="[Texto]" custT="1"/>
      <dgm:spPr>
        <a:solidFill>
          <a:schemeClr val="accent2">
            <a:lumMod val="75000"/>
          </a:schemeClr>
        </a:solidFill>
      </dgm:spPr>
      <dgm:t>
        <a:bodyPr/>
        <a:lstStyle/>
        <a:p>
          <a:pPr algn="ctr"/>
          <a:r>
            <a:rPr lang="es-CL" sz="1100" b="1"/>
            <a:t>Programas Regulares</a:t>
          </a:r>
        </a:p>
        <a:p>
          <a:pPr algn="ctr"/>
          <a:r>
            <a:rPr lang="es-CL" sz="1100" b="1"/>
            <a:t>M$229.241.493</a:t>
          </a:r>
        </a:p>
      </dgm:t>
    </dgm:pt>
    <dgm:pt modelId="{D7161919-4C6D-47D1-8BE2-C89BB13F20E7}" type="parTrans" cxnId="{CD152DB4-B294-4F87-8BE1-0C1FEFC2FBEC}">
      <dgm:prSet/>
      <dgm:spPr/>
      <dgm:t>
        <a:bodyPr/>
        <a:lstStyle/>
        <a:p>
          <a:endParaRPr lang="es-CL"/>
        </a:p>
      </dgm:t>
    </dgm:pt>
    <dgm:pt modelId="{33F8B6A9-94C9-4292-8996-81F8426FC1D8}" type="sibTrans" cxnId="{CD152DB4-B294-4F87-8BE1-0C1FEFC2FBEC}">
      <dgm:prSet/>
      <dgm:spPr/>
      <dgm:t>
        <a:bodyPr/>
        <a:lstStyle/>
        <a:p>
          <a:endParaRPr lang="es-CL"/>
        </a:p>
      </dgm:t>
    </dgm:pt>
    <dgm:pt modelId="{FF0202EA-D38B-47D1-8418-4DF04C4E00BF}">
      <dgm:prSet phldrT="[Texto]" custT="1"/>
      <dgm:spPr>
        <a:solidFill>
          <a:schemeClr val="accent3">
            <a:lumMod val="75000"/>
          </a:schemeClr>
        </a:solidFill>
      </dgm:spPr>
      <dgm:t>
        <a:bodyPr/>
        <a:lstStyle/>
        <a:p>
          <a:r>
            <a:rPr lang="es-CL" sz="1100" b="1"/>
            <a:t> Gestión Interna</a:t>
          </a:r>
        </a:p>
        <a:p>
          <a:r>
            <a:rPr lang="es-CL" sz="1100" b="1"/>
            <a:t>M$63.279.337</a:t>
          </a:r>
        </a:p>
      </dgm:t>
    </dgm:pt>
    <dgm:pt modelId="{313D41C1-4D15-481F-A392-C4B68560AD20}" type="parTrans" cxnId="{914F294B-E5AB-4B59-A746-93ACD093A6B5}">
      <dgm:prSet/>
      <dgm:spPr/>
      <dgm:t>
        <a:bodyPr/>
        <a:lstStyle/>
        <a:p>
          <a:endParaRPr lang="es-CL"/>
        </a:p>
      </dgm:t>
    </dgm:pt>
    <dgm:pt modelId="{9B664FE5-869B-4C2D-BF04-CD2862194C79}" type="sibTrans" cxnId="{914F294B-E5AB-4B59-A746-93ACD093A6B5}">
      <dgm:prSet/>
      <dgm:spPr/>
      <dgm:t>
        <a:bodyPr/>
        <a:lstStyle/>
        <a:p>
          <a:endParaRPr lang="es-CL"/>
        </a:p>
      </dgm:t>
    </dgm:pt>
    <dgm:pt modelId="{429C879B-7D7E-407F-8395-EC1A0E8DC81A}">
      <dgm:prSet custT="1"/>
      <dgm:spPr>
        <a:solidFill>
          <a:schemeClr val="accent1">
            <a:lumMod val="75000"/>
          </a:schemeClr>
        </a:solidFill>
      </dgm:spPr>
      <dgm:t>
        <a:bodyPr/>
        <a:lstStyle/>
        <a:p>
          <a:r>
            <a:rPr lang="es-CL" sz="1400"/>
            <a:t> Presupuesto Institucional (Gastos)</a:t>
          </a:r>
        </a:p>
        <a:p>
          <a:r>
            <a:rPr lang="es-CL" sz="1400"/>
            <a:t>M$294.480.448</a:t>
          </a:r>
        </a:p>
      </dgm:t>
    </dgm:pt>
    <dgm:pt modelId="{30CA6DE2-F5FF-494F-8D86-CB8D3723676B}" type="parTrans" cxnId="{196FBAC2-4C7D-428D-B6EB-7A10EA1C08B3}">
      <dgm:prSet/>
      <dgm:spPr/>
      <dgm:t>
        <a:bodyPr/>
        <a:lstStyle/>
        <a:p>
          <a:endParaRPr lang="es-CL"/>
        </a:p>
      </dgm:t>
    </dgm:pt>
    <dgm:pt modelId="{842631EB-40B3-4CD2-8ABA-3CEDD2364D2F}" type="sibTrans" cxnId="{196FBAC2-4C7D-428D-B6EB-7A10EA1C08B3}">
      <dgm:prSet/>
      <dgm:spPr/>
      <dgm:t>
        <a:bodyPr/>
        <a:lstStyle/>
        <a:p>
          <a:endParaRPr lang="es-CL"/>
        </a:p>
      </dgm:t>
    </dgm:pt>
    <dgm:pt modelId="{7EF8481A-35A4-47F0-89C7-4C436C350E95}">
      <dgm:prSet phldrT="[Texto]" custT="1"/>
      <dgm:spPr>
        <a:solidFill>
          <a:schemeClr val="accent2">
            <a:lumMod val="60000"/>
            <a:lumOff val="40000"/>
          </a:schemeClr>
        </a:solidFill>
      </dgm:spPr>
      <dgm:t>
        <a:bodyPr/>
        <a:lstStyle/>
        <a:p>
          <a:pPr algn="l"/>
          <a:r>
            <a:rPr lang="es-CL" sz="1100" b="1" dirty="0">
              <a:solidFill>
                <a:schemeClr val="tx1"/>
              </a:solidFill>
            </a:rPr>
            <a:t>Incentivos M$149.822.403</a:t>
          </a:r>
        </a:p>
        <a:p>
          <a:pPr algn="l"/>
          <a:r>
            <a:rPr lang="es-CL" sz="1050" dirty="0">
              <a:solidFill>
                <a:schemeClr val="tx1"/>
              </a:solidFill>
            </a:rPr>
            <a:t>- Transferencias Corrientes-Asesorías  M$79.331.248</a:t>
          </a:r>
        </a:p>
        <a:p>
          <a:pPr algn="l"/>
          <a:r>
            <a:rPr lang="es-CL" sz="1050" dirty="0">
              <a:solidFill>
                <a:schemeClr val="tx1"/>
              </a:solidFill>
            </a:rPr>
            <a:t>- Transferencias de Capital-Inversiones M$70.491.154</a:t>
          </a:r>
        </a:p>
        <a:p>
          <a:pPr algn="l"/>
          <a:endParaRPr lang="es-CL" sz="1050" dirty="0">
            <a:solidFill>
              <a:schemeClr val="tx1"/>
            </a:solidFill>
          </a:endParaRPr>
        </a:p>
        <a:p>
          <a:pPr algn="l"/>
          <a:r>
            <a:rPr lang="es-CL" sz="1100" b="1" dirty="0">
              <a:solidFill>
                <a:schemeClr val="tx1"/>
              </a:solidFill>
            </a:rPr>
            <a:t>Prestamos de Fomento M$79.419.091</a:t>
          </a:r>
        </a:p>
      </dgm:t>
    </dgm:pt>
    <dgm:pt modelId="{D958A5E3-42C2-4263-8A9C-03E4C5E1AADD}" type="sibTrans" cxnId="{50728705-89D4-46DF-8E4C-239A52CC098D}">
      <dgm:prSet/>
      <dgm:spPr/>
      <dgm:t>
        <a:bodyPr/>
        <a:lstStyle/>
        <a:p>
          <a:endParaRPr lang="es-CL"/>
        </a:p>
      </dgm:t>
    </dgm:pt>
    <dgm:pt modelId="{2E545347-3C4B-48A9-9021-793F80CD9430}" type="parTrans" cxnId="{50728705-89D4-46DF-8E4C-239A52CC098D}">
      <dgm:prSet/>
      <dgm:spPr/>
      <dgm:t>
        <a:bodyPr/>
        <a:lstStyle/>
        <a:p>
          <a:endParaRPr lang="es-CL"/>
        </a:p>
      </dgm:t>
    </dgm:pt>
    <dgm:pt modelId="{B5BE60A5-70DF-4063-8C2F-1BDE40ECE4EF}" type="pres">
      <dgm:prSet presAssocID="{E6921215-61CD-4982-B764-2FD7395F0D84}" presName="Name0" presStyleCnt="0">
        <dgm:presLayoutVars>
          <dgm:chPref val="1"/>
          <dgm:dir val="rev"/>
          <dgm:animOne val="branch"/>
          <dgm:animLvl val="lvl"/>
          <dgm:resizeHandles/>
        </dgm:presLayoutVars>
      </dgm:prSet>
      <dgm:spPr/>
      <dgm:t>
        <a:bodyPr/>
        <a:lstStyle/>
        <a:p>
          <a:endParaRPr lang="es-CL"/>
        </a:p>
      </dgm:t>
    </dgm:pt>
    <dgm:pt modelId="{BBD95444-6EFB-4ED4-9950-92FF2C16145D}" type="pres">
      <dgm:prSet presAssocID="{7EF8481A-35A4-47F0-89C7-4C436C350E95}" presName="vertOne" presStyleCnt="0"/>
      <dgm:spPr/>
    </dgm:pt>
    <dgm:pt modelId="{B2204217-5672-4B72-BDB3-28F00AD37691}" type="pres">
      <dgm:prSet presAssocID="{7EF8481A-35A4-47F0-89C7-4C436C350E95}" presName="txOne" presStyleLbl="node0" presStyleIdx="0" presStyleCnt="1" custScaleX="41626" custLinFactY="100000" custLinFactNeighborX="27876" custLinFactNeighborY="101242">
        <dgm:presLayoutVars>
          <dgm:chPref val="3"/>
        </dgm:presLayoutVars>
      </dgm:prSet>
      <dgm:spPr/>
      <dgm:t>
        <a:bodyPr/>
        <a:lstStyle/>
        <a:p>
          <a:endParaRPr lang="es-CL"/>
        </a:p>
      </dgm:t>
    </dgm:pt>
    <dgm:pt modelId="{ECEE3B43-9E16-434F-B53A-BFB1B1A095BE}" type="pres">
      <dgm:prSet presAssocID="{7EF8481A-35A4-47F0-89C7-4C436C350E95}" presName="parTransOne" presStyleCnt="0"/>
      <dgm:spPr/>
    </dgm:pt>
    <dgm:pt modelId="{07BEDEB4-C944-4F3C-84E0-FC3551EA040B}" type="pres">
      <dgm:prSet presAssocID="{7EF8481A-35A4-47F0-89C7-4C436C350E95}" presName="horzOne" presStyleCnt="0"/>
      <dgm:spPr/>
    </dgm:pt>
    <dgm:pt modelId="{D13255AF-471A-4CD6-90C6-67C502EB4D2F}" type="pres">
      <dgm:prSet presAssocID="{34747528-0C7A-4DD0-BBFF-629D02035C69}" presName="vertTwo" presStyleCnt="0"/>
      <dgm:spPr/>
    </dgm:pt>
    <dgm:pt modelId="{E6042991-3DF1-4CB1-856B-B27355FCF576}" type="pres">
      <dgm:prSet presAssocID="{34747528-0C7A-4DD0-BBFF-629D02035C69}" presName="txTwo" presStyleLbl="node2" presStyleIdx="0" presStyleCnt="3" custLinFactY="13514" custLinFactNeighborX="-4100" custLinFactNeighborY="100000">
        <dgm:presLayoutVars>
          <dgm:chPref val="3"/>
        </dgm:presLayoutVars>
      </dgm:prSet>
      <dgm:spPr/>
      <dgm:t>
        <a:bodyPr/>
        <a:lstStyle/>
        <a:p>
          <a:endParaRPr lang="es-CL"/>
        </a:p>
      </dgm:t>
    </dgm:pt>
    <dgm:pt modelId="{919D805C-A0E4-40DA-8F7D-31EBAC0BE39B}" type="pres">
      <dgm:prSet presAssocID="{34747528-0C7A-4DD0-BBFF-629D02035C69}" presName="horzTwo" presStyleCnt="0"/>
      <dgm:spPr/>
    </dgm:pt>
    <dgm:pt modelId="{FBDFDE2F-5666-463D-B0AB-332EBA3BC9E8}" type="pres">
      <dgm:prSet presAssocID="{C25743E7-F69B-45D0-8405-A6216AD3F26C}" presName="sibSpaceTwo" presStyleCnt="0"/>
      <dgm:spPr/>
    </dgm:pt>
    <dgm:pt modelId="{D355CF96-B25A-4283-831D-0F3DDE471D25}" type="pres">
      <dgm:prSet presAssocID="{4577FCB8-2140-4F07-B3EF-3770A6FB65DC}" presName="vertTwo" presStyleCnt="0"/>
      <dgm:spPr/>
    </dgm:pt>
    <dgm:pt modelId="{BF8D776A-15C4-4FB3-B4F2-3FBD393AD097}" type="pres">
      <dgm:prSet presAssocID="{4577FCB8-2140-4F07-B3EF-3770A6FB65DC}" presName="txTwo" presStyleLbl="node2" presStyleIdx="1" presStyleCnt="3" custScaleX="60638">
        <dgm:presLayoutVars>
          <dgm:chPref val="3"/>
        </dgm:presLayoutVars>
      </dgm:prSet>
      <dgm:spPr/>
      <dgm:t>
        <a:bodyPr/>
        <a:lstStyle/>
        <a:p>
          <a:endParaRPr lang="es-CL"/>
        </a:p>
      </dgm:t>
    </dgm:pt>
    <dgm:pt modelId="{7C08AB0F-9BB7-4880-B81A-7FF23EB6408C}" type="pres">
      <dgm:prSet presAssocID="{4577FCB8-2140-4F07-B3EF-3770A6FB65DC}" presName="parTransTwo" presStyleCnt="0"/>
      <dgm:spPr/>
    </dgm:pt>
    <dgm:pt modelId="{6147447D-5F41-4C63-A36B-C5956BAFB0FA}" type="pres">
      <dgm:prSet presAssocID="{4577FCB8-2140-4F07-B3EF-3770A6FB65DC}" presName="horzTwo" presStyleCnt="0"/>
      <dgm:spPr/>
    </dgm:pt>
    <dgm:pt modelId="{BE427AC8-BC51-4E6E-8D18-36C3721CC246}" type="pres">
      <dgm:prSet presAssocID="{FF0202EA-D38B-47D1-8418-4DF04C4E00BF}" presName="vertThree" presStyleCnt="0"/>
      <dgm:spPr/>
    </dgm:pt>
    <dgm:pt modelId="{9B9BF80D-73D5-4BFF-9B91-84235CBB1D18}" type="pres">
      <dgm:prSet presAssocID="{FF0202EA-D38B-47D1-8418-4DF04C4E00BF}" presName="txThree" presStyleLbl="node3" presStyleIdx="0" presStyleCnt="1" custScaleX="61442">
        <dgm:presLayoutVars>
          <dgm:chPref val="3"/>
        </dgm:presLayoutVars>
      </dgm:prSet>
      <dgm:spPr/>
      <dgm:t>
        <a:bodyPr/>
        <a:lstStyle/>
        <a:p>
          <a:endParaRPr lang="es-CL"/>
        </a:p>
      </dgm:t>
    </dgm:pt>
    <dgm:pt modelId="{C6CCA3AE-6D47-48C1-AFAC-3186BBCECE16}" type="pres">
      <dgm:prSet presAssocID="{FF0202EA-D38B-47D1-8418-4DF04C4E00BF}" presName="horzThree" presStyleCnt="0"/>
      <dgm:spPr/>
    </dgm:pt>
    <dgm:pt modelId="{8B279841-E4C3-4FFE-95A2-A3D8AD5FD36B}" type="pres">
      <dgm:prSet presAssocID="{33F8B6A9-94C9-4292-8996-81F8426FC1D8}" presName="sibSpaceTwo" presStyleCnt="0"/>
      <dgm:spPr/>
    </dgm:pt>
    <dgm:pt modelId="{91319A98-8303-4EBD-9E2D-AAB975126A7F}" type="pres">
      <dgm:prSet presAssocID="{429C879B-7D7E-407F-8395-EC1A0E8DC81A}" presName="vertTwo" presStyleCnt="0"/>
      <dgm:spPr/>
    </dgm:pt>
    <dgm:pt modelId="{BCFEFA5E-71DA-4D08-9526-409054C8E56D}" type="pres">
      <dgm:prSet presAssocID="{429C879B-7D7E-407F-8395-EC1A0E8DC81A}" presName="txTwo" presStyleLbl="node2" presStyleIdx="2" presStyleCnt="3" custScaleX="63893" custScaleY="198999">
        <dgm:presLayoutVars>
          <dgm:chPref val="3"/>
        </dgm:presLayoutVars>
      </dgm:prSet>
      <dgm:spPr/>
      <dgm:t>
        <a:bodyPr/>
        <a:lstStyle/>
        <a:p>
          <a:endParaRPr lang="es-CL"/>
        </a:p>
      </dgm:t>
    </dgm:pt>
    <dgm:pt modelId="{0B798B79-A631-4295-8B37-33004D624B04}" type="pres">
      <dgm:prSet presAssocID="{429C879B-7D7E-407F-8395-EC1A0E8DC81A}" presName="horzTwo" presStyleCnt="0"/>
      <dgm:spPr/>
    </dgm:pt>
  </dgm:ptLst>
  <dgm:cxnLst>
    <dgm:cxn modelId="{42817F5E-4418-4643-A6AF-1073C7C9DE3B}" type="presOf" srcId="{E6921215-61CD-4982-B764-2FD7395F0D84}" destId="{B5BE60A5-70DF-4063-8C2F-1BDE40ECE4EF}" srcOrd="0" destOrd="0" presId="urn:microsoft.com/office/officeart/2005/8/layout/hierarchy4"/>
    <dgm:cxn modelId="{D824C6B7-F6CB-4608-A018-4E50E8A09388}" type="presOf" srcId="{7EF8481A-35A4-47F0-89C7-4C436C350E95}" destId="{B2204217-5672-4B72-BDB3-28F00AD37691}" srcOrd="0" destOrd="0" presId="urn:microsoft.com/office/officeart/2005/8/layout/hierarchy4"/>
    <dgm:cxn modelId="{914F294B-E5AB-4B59-A746-93ACD093A6B5}" srcId="{4577FCB8-2140-4F07-B3EF-3770A6FB65DC}" destId="{FF0202EA-D38B-47D1-8418-4DF04C4E00BF}" srcOrd="0" destOrd="0" parTransId="{313D41C1-4D15-481F-A392-C4B68560AD20}" sibTransId="{9B664FE5-869B-4C2D-BF04-CD2862194C79}"/>
    <dgm:cxn modelId="{8CAF470E-717B-4409-8737-712315772D7F}" type="presOf" srcId="{4577FCB8-2140-4F07-B3EF-3770A6FB65DC}" destId="{BF8D776A-15C4-4FB3-B4F2-3FBD393AD097}" srcOrd="0" destOrd="0" presId="urn:microsoft.com/office/officeart/2005/8/layout/hierarchy4"/>
    <dgm:cxn modelId="{4CAF14B4-C010-4465-A0CE-698474CE011B}" type="presOf" srcId="{FF0202EA-D38B-47D1-8418-4DF04C4E00BF}" destId="{9B9BF80D-73D5-4BFF-9B91-84235CBB1D18}" srcOrd="0" destOrd="0" presId="urn:microsoft.com/office/officeart/2005/8/layout/hierarchy4"/>
    <dgm:cxn modelId="{1CFFB3E4-B815-4897-A074-54FD88CF61B7}" type="presOf" srcId="{429C879B-7D7E-407F-8395-EC1A0E8DC81A}" destId="{BCFEFA5E-71DA-4D08-9526-409054C8E56D}" srcOrd="0" destOrd="0" presId="urn:microsoft.com/office/officeart/2005/8/layout/hierarchy4"/>
    <dgm:cxn modelId="{196FBAC2-4C7D-428D-B6EB-7A10EA1C08B3}" srcId="{7EF8481A-35A4-47F0-89C7-4C436C350E95}" destId="{429C879B-7D7E-407F-8395-EC1A0E8DC81A}" srcOrd="2" destOrd="0" parTransId="{30CA6DE2-F5FF-494F-8D86-CB8D3723676B}" sibTransId="{842631EB-40B3-4CD2-8ABA-3CEDD2364D2F}"/>
    <dgm:cxn modelId="{39B12D22-0F1C-47BA-A9C7-FD20116A65BB}" type="presOf" srcId="{34747528-0C7A-4DD0-BBFF-629D02035C69}" destId="{E6042991-3DF1-4CB1-856B-B27355FCF576}" srcOrd="0" destOrd="0" presId="urn:microsoft.com/office/officeart/2005/8/layout/hierarchy4"/>
    <dgm:cxn modelId="{50728705-89D4-46DF-8E4C-239A52CC098D}" srcId="{E6921215-61CD-4982-B764-2FD7395F0D84}" destId="{7EF8481A-35A4-47F0-89C7-4C436C350E95}" srcOrd="0" destOrd="0" parTransId="{2E545347-3C4B-48A9-9021-793F80CD9430}" sibTransId="{D958A5E3-42C2-4263-8A9C-03E4C5E1AADD}"/>
    <dgm:cxn modelId="{CD152DB4-B294-4F87-8BE1-0C1FEFC2FBEC}" srcId="{7EF8481A-35A4-47F0-89C7-4C436C350E95}" destId="{4577FCB8-2140-4F07-B3EF-3770A6FB65DC}" srcOrd="1" destOrd="0" parTransId="{D7161919-4C6D-47D1-8BE2-C89BB13F20E7}" sibTransId="{33F8B6A9-94C9-4292-8996-81F8426FC1D8}"/>
    <dgm:cxn modelId="{FF77E3FE-9457-473D-9A92-90369E6BDFD3}" srcId="{7EF8481A-35A4-47F0-89C7-4C436C350E95}" destId="{34747528-0C7A-4DD0-BBFF-629D02035C69}" srcOrd="0" destOrd="0" parTransId="{77CC3B33-1629-43C3-B3C8-D754E3CC0FDF}" sibTransId="{C25743E7-F69B-45D0-8405-A6216AD3F26C}"/>
    <dgm:cxn modelId="{DC8862B7-245B-4D67-AF46-FF8E3D4545F2}" type="presParOf" srcId="{B5BE60A5-70DF-4063-8C2F-1BDE40ECE4EF}" destId="{BBD95444-6EFB-4ED4-9950-92FF2C16145D}" srcOrd="0" destOrd="0" presId="urn:microsoft.com/office/officeart/2005/8/layout/hierarchy4"/>
    <dgm:cxn modelId="{F29089D5-6535-47AD-9B80-EB13F7673A82}" type="presParOf" srcId="{BBD95444-6EFB-4ED4-9950-92FF2C16145D}" destId="{B2204217-5672-4B72-BDB3-28F00AD37691}" srcOrd="0" destOrd="0" presId="urn:microsoft.com/office/officeart/2005/8/layout/hierarchy4"/>
    <dgm:cxn modelId="{203EBACC-A4CF-48F4-AF94-796150546E1D}" type="presParOf" srcId="{BBD95444-6EFB-4ED4-9950-92FF2C16145D}" destId="{ECEE3B43-9E16-434F-B53A-BFB1B1A095BE}" srcOrd="1" destOrd="0" presId="urn:microsoft.com/office/officeart/2005/8/layout/hierarchy4"/>
    <dgm:cxn modelId="{09B45594-AA3C-4FB4-A066-90ABA8431AEF}" type="presParOf" srcId="{BBD95444-6EFB-4ED4-9950-92FF2C16145D}" destId="{07BEDEB4-C944-4F3C-84E0-FC3551EA040B}" srcOrd="2" destOrd="0" presId="urn:microsoft.com/office/officeart/2005/8/layout/hierarchy4"/>
    <dgm:cxn modelId="{F190EA83-51E3-42CB-9FEA-F8C981EBE255}" type="presParOf" srcId="{07BEDEB4-C944-4F3C-84E0-FC3551EA040B}" destId="{D13255AF-471A-4CD6-90C6-67C502EB4D2F}" srcOrd="0" destOrd="0" presId="urn:microsoft.com/office/officeart/2005/8/layout/hierarchy4"/>
    <dgm:cxn modelId="{28D3C0B3-FAFC-4E97-93B7-473010813E04}" type="presParOf" srcId="{D13255AF-471A-4CD6-90C6-67C502EB4D2F}" destId="{E6042991-3DF1-4CB1-856B-B27355FCF576}" srcOrd="0" destOrd="0" presId="urn:microsoft.com/office/officeart/2005/8/layout/hierarchy4"/>
    <dgm:cxn modelId="{45D42F3A-3C77-4F97-87EF-629B6E0625F0}" type="presParOf" srcId="{D13255AF-471A-4CD6-90C6-67C502EB4D2F}" destId="{919D805C-A0E4-40DA-8F7D-31EBAC0BE39B}" srcOrd="1" destOrd="0" presId="urn:microsoft.com/office/officeart/2005/8/layout/hierarchy4"/>
    <dgm:cxn modelId="{A216D8BD-55AA-453D-A658-17944CEDBBC7}" type="presParOf" srcId="{07BEDEB4-C944-4F3C-84E0-FC3551EA040B}" destId="{FBDFDE2F-5666-463D-B0AB-332EBA3BC9E8}" srcOrd="1" destOrd="0" presId="urn:microsoft.com/office/officeart/2005/8/layout/hierarchy4"/>
    <dgm:cxn modelId="{F662B45D-779D-45D5-AAE3-8C41FB77F9B0}" type="presParOf" srcId="{07BEDEB4-C944-4F3C-84E0-FC3551EA040B}" destId="{D355CF96-B25A-4283-831D-0F3DDE471D25}" srcOrd="2" destOrd="0" presId="urn:microsoft.com/office/officeart/2005/8/layout/hierarchy4"/>
    <dgm:cxn modelId="{6E7ECEE7-E5EE-4FDE-B0E2-F068F57FE194}" type="presParOf" srcId="{D355CF96-B25A-4283-831D-0F3DDE471D25}" destId="{BF8D776A-15C4-4FB3-B4F2-3FBD393AD097}" srcOrd="0" destOrd="0" presId="urn:microsoft.com/office/officeart/2005/8/layout/hierarchy4"/>
    <dgm:cxn modelId="{BCAAFBA5-C2B8-4D5A-8E47-7BDC2F876795}" type="presParOf" srcId="{D355CF96-B25A-4283-831D-0F3DDE471D25}" destId="{7C08AB0F-9BB7-4880-B81A-7FF23EB6408C}" srcOrd="1" destOrd="0" presId="urn:microsoft.com/office/officeart/2005/8/layout/hierarchy4"/>
    <dgm:cxn modelId="{E05E5014-18B4-4EBD-8066-BAA034531F27}" type="presParOf" srcId="{D355CF96-B25A-4283-831D-0F3DDE471D25}" destId="{6147447D-5F41-4C63-A36B-C5956BAFB0FA}" srcOrd="2" destOrd="0" presId="urn:microsoft.com/office/officeart/2005/8/layout/hierarchy4"/>
    <dgm:cxn modelId="{8286E977-CA62-454C-83FF-EA68E90470BC}" type="presParOf" srcId="{6147447D-5F41-4C63-A36B-C5956BAFB0FA}" destId="{BE427AC8-BC51-4E6E-8D18-36C3721CC246}" srcOrd="0" destOrd="0" presId="urn:microsoft.com/office/officeart/2005/8/layout/hierarchy4"/>
    <dgm:cxn modelId="{57AF4058-A48B-49F6-9F1E-7BE5EF5EA257}" type="presParOf" srcId="{BE427AC8-BC51-4E6E-8D18-36C3721CC246}" destId="{9B9BF80D-73D5-4BFF-9B91-84235CBB1D18}" srcOrd="0" destOrd="0" presId="urn:microsoft.com/office/officeart/2005/8/layout/hierarchy4"/>
    <dgm:cxn modelId="{49E074C4-4018-4EE8-81E9-05CA98BA8AEF}" type="presParOf" srcId="{BE427AC8-BC51-4E6E-8D18-36C3721CC246}" destId="{C6CCA3AE-6D47-48C1-AFAC-3186BBCECE16}" srcOrd="1" destOrd="0" presId="urn:microsoft.com/office/officeart/2005/8/layout/hierarchy4"/>
    <dgm:cxn modelId="{954421A1-FBD2-48A7-9C83-6289722AD2E7}" type="presParOf" srcId="{07BEDEB4-C944-4F3C-84E0-FC3551EA040B}" destId="{8B279841-E4C3-4FFE-95A2-A3D8AD5FD36B}" srcOrd="3" destOrd="0" presId="urn:microsoft.com/office/officeart/2005/8/layout/hierarchy4"/>
    <dgm:cxn modelId="{E776E15F-0B49-4CAC-ADE3-1E28B8E2CC3C}" type="presParOf" srcId="{07BEDEB4-C944-4F3C-84E0-FC3551EA040B}" destId="{91319A98-8303-4EBD-9E2D-AAB975126A7F}" srcOrd="4" destOrd="0" presId="urn:microsoft.com/office/officeart/2005/8/layout/hierarchy4"/>
    <dgm:cxn modelId="{EF186CE0-3288-497F-B348-7D2316986820}" type="presParOf" srcId="{91319A98-8303-4EBD-9E2D-AAB975126A7F}" destId="{BCFEFA5E-71DA-4D08-9526-409054C8E56D}" srcOrd="0" destOrd="0" presId="urn:microsoft.com/office/officeart/2005/8/layout/hierarchy4"/>
    <dgm:cxn modelId="{FCA74AB6-7212-4D8B-9138-720BAF3D01E9}" type="presParOf" srcId="{91319A98-8303-4EBD-9E2D-AAB975126A7F}" destId="{0B798B79-A631-4295-8B37-33004D624B0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37F3A40-77AE-4123-B745-11EED88746E3}" type="datetimeFigureOut">
              <a:rPr lang="es-CL" smtClean="0"/>
              <a:t>17-03-2021</a:t>
            </a:fld>
            <a:endParaRPr lang="es-CL"/>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5B16E47-A118-4538-8663-E7E32E2D69DF}" type="slidenum">
              <a:rPr lang="es-CL" smtClean="0"/>
              <a:t>‹Nº›</a:t>
            </a:fld>
            <a:endParaRPr lang="es-CL"/>
          </a:p>
        </p:txBody>
      </p:sp>
    </p:spTree>
    <p:extLst>
      <p:ext uri="{BB962C8B-B14F-4D97-AF65-F5344CB8AC3E}">
        <p14:creationId xmlns:p14="http://schemas.microsoft.com/office/powerpoint/2010/main" val="1148622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CA30A0-78AA-4790-B45C-1046962EBCAB}" type="datetimeFigureOut">
              <a:rPr lang="es-CL" smtClean="0"/>
              <a:t>17-03-2021</a:t>
            </a:fld>
            <a:endParaRPr lang="es-CL"/>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CL"/>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2CBCC7-03E3-4D00-9C00-467C1184E705}" type="slidenum">
              <a:rPr lang="es-CL" smtClean="0"/>
              <a:t>‹Nº›</a:t>
            </a:fld>
            <a:endParaRPr lang="es-CL"/>
          </a:p>
        </p:txBody>
      </p:sp>
    </p:spTree>
    <p:extLst>
      <p:ext uri="{BB962C8B-B14F-4D97-AF65-F5344CB8AC3E}">
        <p14:creationId xmlns:p14="http://schemas.microsoft.com/office/powerpoint/2010/main" val="359275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EE2CBCC7-03E3-4D00-9C00-467C1184E705}" type="slidenum">
              <a:rPr lang="es-CL" smtClean="0"/>
              <a:t>1</a:t>
            </a:fld>
            <a:endParaRPr lang="es-CL"/>
          </a:p>
        </p:txBody>
      </p:sp>
    </p:spTree>
    <p:extLst>
      <p:ext uri="{BB962C8B-B14F-4D97-AF65-F5344CB8AC3E}">
        <p14:creationId xmlns:p14="http://schemas.microsoft.com/office/powerpoint/2010/main" val="193277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E2CBCC7-03E3-4D00-9C00-467C1184E705}" type="slidenum">
              <a:rPr lang="es-CL" smtClean="0"/>
              <a:t>47</a:t>
            </a:fld>
            <a:endParaRPr lang="es-CL"/>
          </a:p>
        </p:txBody>
      </p:sp>
    </p:spTree>
    <p:extLst>
      <p:ext uri="{BB962C8B-B14F-4D97-AF65-F5344CB8AC3E}">
        <p14:creationId xmlns:p14="http://schemas.microsoft.com/office/powerpoint/2010/main" val="181288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E2CBCC7-03E3-4D00-9C00-467C1184E705}" type="slidenum">
              <a:rPr lang="es-CL" smtClean="0"/>
              <a:t>73</a:t>
            </a:fld>
            <a:endParaRPr lang="es-CL"/>
          </a:p>
        </p:txBody>
      </p:sp>
    </p:spTree>
    <p:extLst>
      <p:ext uri="{BB962C8B-B14F-4D97-AF65-F5344CB8AC3E}">
        <p14:creationId xmlns:p14="http://schemas.microsoft.com/office/powerpoint/2010/main" val="2542905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95802429-18B1-4CD8-8FEF-534A60E799BE}" type="datetime1">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A1C21-4A01-FC47-935A-F64BC8B7BE09}" type="slidenum">
              <a:rPr lang="en-US" smtClean="0"/>
              <a:t>‹Nº›</a:t>
            </a:fld>
            <a:endParaRPr lang="en-US"/>
          </a:p>
        </p:txBody>
      </p:sp>
      <p:pic>
        <p:nvPicPr>
          <p:cNvPr id="8" name="Imagen 7"/>
          <p:cNvPicPr>
            <a:picLocks noChangeAspect="1"/>
          </p:cNvPicPr>
          <p:nvPr userDrawn="1"/>
        </p:nvPicPr>
        <p:blipFill>
          <a:blip r:embed="rId2"/>
          <a:stretch>
            <a:fillRect/>
          </a:stretch>
        </p:blipFill>
        <p:spPr>
          <a:xfrm>
            <a:off x="7327350" y="0"/>
            <a:ext cx="1359450" cy="178667"/>
          </a:xfrm>
          <a:prstGeom prst="rect">
            <a:avLst/>
          </a:prstGeom>
        </p:spPr>
      </p:pic>
    </p:spTree>
    <p:extLst>
      <p:ext uri="{BB962C8B-B14F-4D97-AF65-F5344CB8AC3E}">
        <p14:creationId xmlns:p14="http://schemas.microsoft.com/office/powerpoint/2010/main" val="316244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98F5A665-AAD5-4D5E-A84C-936793CE8F8D}" type="datetime1">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A1C21-4A01-FC47-935A-F64BC8B7BE09}" type="slidenum">
              <a:rPr lang="en-US" smtClean="0"/>
              <a:t>‹Nº›</a:t>
            </a:fld>
            <a:endParaRPr lang="en-US"/>
          </a:p>
        </p:txBody>
      </p:sp>
    </p:spTree>
    <p:extLst>
      <p:ext uri="{BB962C8B-B14F-4D97-AF65-F5344CB8AC3E}">
        <p14:creationId xmlns:p14="http://schemas.microsoft.com/office/powerpoint/2010/main" val="22111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8CD8E26B-AD50-42C0-9FB8-E0601B8A694D}" type="datetime1">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A1C21-4A01-FC47-935A-F64BC8B7BE09}" type="slidenum">
              <a:rPr lang="en-US" smtClean="0"/>
              <a:t>‹Nº›</a:t>
            </a:fld>
            <a:endParaRPr lang="en-US"/>
          </a:p>
        </p:txBody>
      </p:sp>
    </p:spTree>
    <p:extLst>
      <p:ext uri="{BB962C8B-B14F-4D97-AF65-F5344CB8AC3E}">
        <p14:creationId xmlns:p14="http://schemas.microsoft.com/office/powerpoint/2010/main" val="26569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3430DB5F-0512-46DF-BFB5-768E439270AE}" type="datetime1">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A1C21-4A01-FC47-935A-F64BC8B7BE09}" type="slidenum">
              <a:rPr lang="en-US" smtClean="0"/>
              <a:t>‹Nº›</a:t>
            </a:fld>
            <a:endParaRPr lang="en-US"/>
          </a:p>
        </p:txBody>
      </p:sp>
      <p:pic>
        <p:nvPicPr>
          <p:cNvPr id="7" name="Imagen 6"/>
          <p:cNvPicPr>
            <a:picLocks noChangeAspect="1"/>
          </p:cNvPicPr>
          <p:nvPr userDrawn="1"/>
        </p:nvPicPr>
        <p:blipFill>
          <a:blip r:embed="rId2"/>
          <a:stretch>
            <a:fillRect/>
          </a:stretch>
        </p:blipFill>
        <p:spPr>
          <a:xfrm>
            <a:off x="7327350" y="0"/>
            <a:ext cx="1359450" cy="178667"/>
          </a:xfrm>
          <a:prstGeom prst="rect">
            <a:avLst/>
          </a:prstGeom>
        </p:spPr>
      </p:pic>
      <p:pic>
        <p:nvPicPr>
          <p:cNvPr id="8" name="Imagen 7"/>
          <p:cNvPicPr>
            <a:picLocks noChangeAspect="1"/>
          </p:cNvPicPr>
          <p:nvPr userDrawn="1"/>
        </p:nvPicPr>
        <p:blipFill>
          <a:blip r:embed="rId3"/>
          <a:stretch>
            <a:fillRect/>
          </a:stretch>
        </p:blipFill>
        <p:spPr>
          <a:xfrm>
            <a:off x="0" y="0"/>
            <a:ext cx="1073250" cy="1045200"/>
          </a:xfrm>
          <a:prstGeom prst="rect">
            <a:avLst/>
          </a:prstGeom>
        </p:spPr>
      </p:pic>
    </p:spTree>
    <p:extLst>
      <p:ext uri="{BB962C8B-B14F-4D97-AF65-F5344CB8AC3E}">
        <p14:creationId xmlns:p14="http://schemas.microsoft.com/office/powerpoint/2010/main" val="26182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4AB7FBA5-5C1E-4A94-BE1C-AB26157EBE59}" type="datetime1">
              <a:rPr lang="en-US" smtClean="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A1C21-4A01-FC47-935A-F64BC8B7BE09}" type="slidenum">
              <a:rPr lang="en-US" smtClean="0"/>
              <a:t>‹Nº›</a:t>
            </a:fld>
            <a:endParaRPr lang="en-US"/>
          </a:p>
        </p:txBody>
      </p:sp>
      <p:pic>
        <p:nvPicPr>
          <p:cNvPr id="7" name="Imagen 6"/>
          <p:cNvPicPr>
            <a:picLocks noChangeAspect="1"/>
          </p:cNvPicPr>
          <p:nvPr userDrawn="1"/>
        </p:nvPicPr>
        <p:blipFill>
          <a:blip r:embed="rId2"/>
          <a:stretch>
            <a:fillRect/>
          </a:stretch>
        </p:blipFill>
        <p:spPr>
          <a:xfrm>
            <a:off x="7327350" y="0"/>
            <a:ext cx="1359450" cy="178667"/>
          </a:xfrm>
          <a:prstGeom prst="rect">
            <a:avLst/>
          </a:prstGeom>
        </p:spPr>
      </p:pic>
      <p:pic>
        <p:nvPicPr>
          <p:cNvPr id="8" name="Imagen 7"/>
          <p:cNvPicPr>
            <a:picLocks noChangeAspect="1"/>
          </p:cNvPicPr>
          <p:nvPr userDrawn="1"/>
        </p:nvPicPr>
        <p:blipFill>
          <a:blip r:embed="rId3"/>
          <a:stretch>
            <a:fillRect/>
          </a:stretch>
        </p:blipFill>
        <p:spPr>
          <a:xfrm>
            <a:off x="0" y="0"/>
            <a:ext cx="1073250" cy="1045200"/>
          </a:xfrm>
          <a:prstGeom prst="rect">
            <a:avLst/>
          </a:prstGeom>
        </p:spPr>
      </p:pic>
    </p:spTree>
    <p:extLst>
      <p:ext uri="{BB962C8B-B14F-4D97-AF65-F5344CB8AC3E}">
        <p14:creationId xmlns:p14="http://schemas.microsoft.com/office/powerpoint/2010/main" val="121738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371107B7-2A6D-479A-8612-555891C963B6}" type="datetime1">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A1C21-4A01-FC47-935A-F64BC8B7BE09}" type="slidenum">
              <a:rPr lang="en-US" smtClean="0"/>
              <a:t>‹Nº›</a:t>
            </a:fld>
            <a:endParaRPr lang="en-US"/>
          </a:p>
        </p:txBody>
      </p:sp>
      <p:pic>
        <p:nvPicPr>
          <p:cNvPr id="8" name="Imagen 7"/>
          <p:cNvPicPr>
            <a:picLocks noChangeAspect="1"/>
          </p:cNvPicPr>
          <p:nvPr userDrawn="1"/>
        </p:nvPicPr>
        <p:blipFill>
          <a:blip r:embed="rId2"/>
          <a:stretch>
            <a:fillRect/>
          </a:stretch>
        </p:blipFill>
        <p:spPr>
          <a:xfrm>
            <a:off x="7327350" y="2742"/>
            <a:ext cx="1359450" cy="178667"/>
          </a:xfrm>
          <a:prstGeom prst="rect">
            <a:avLst/>
          </a:prstGeom>
        </p:spPr>
      </p:pic>
      <p:pic>
        <p:nvPicPr>
          <p:cNvPr id="9" name="Imagen 8"/>
          <p:cNvPicPr>
            <a:picLocks noChangeAspect="1"/>
          </p:cNvPicPr>
          <p:nvPr userDrawn="1"/>
        </p:nvPicPr>
        <p:blipFill>
          <a:blip r:embed="rId3"/>
          <a:stretch>
            <a:fillRect/>
          </a:stretch>
        </p:blipFill>
        <p:spPr>
          <a:xfrm>
            <a:off x="0" y="2742"/>
            <a:ext cx="1073250" cy="1045200"/>
          </a:xfrm>
          <a:prstGeom prst="rect">
            <a:avLst/>
          </a:prstGeom>
        </p:spPr>
      </p:pic>
    </p:spTree>
    <p:extLst>
      <p:ext uri="{BB962C8B-B14F-4D97-AF65-F5344CB8AC3E}">
        <p14:creationId xmlns:p14="http://schemas.microsoft.com/office/powerpoint/2010/main" val="252492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95D65848-1A0D-43CD-BDEB-7874135A2F1A}" type="datetime1">
              <a:rPr lang="en-US" smtClean="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A1C21-4A01-FC47-935A-F64BC8B7BE09}" type="slidenum">
              <a:rPr lang="en-US" smtClean="0"/>
              <a:t>‹Nº›</a:t>
            </a:fld>
            <a:endParaRPr lang="en-US"/>
          </a:p>
        </p:txBody>
      </p:sp>
      <p:pic>
        <p:nvPicPr>
          <p:cNvPr id="10" name="Imagen 9"/>
          <p:cNvPicPr>
            <a:picLocks noChangeAspect="1"/>
          </p:cNvPicPr>
          <p:nvPr userDrawn="1"/>
        </p:nvPicPr>
        <p:blipFill>
          <a:blip r:embed="rId2"/>
          <a:stretch>
            <a:fillRect/>
          </a:stretch>
        </p:blipFill>
        <p:spPr>
          <a:xfrm>
            <a:off x="7327350" y="0"/>
            <a:ext cx="1359450" cy="178667"/>
          </a:xfrm>
          <a:prstGeom prst="rect">
            <a:avLst/>
          </a:prstGeom>
        </p:spPr>
      </p:pic>
      <p:pic>
        <p:nvPicPr>
          <p:cNvPr id="11" name="Imagen 10"/>
          <p:cNvPicPr>
            <a:picLocks noChangeAspect="1"/>
          </p:cNvPicPr>
          <p:nvPr userDrawn="1"/>
        </p:nvPicPr>
        <p:blipFill>
          <a:blip r:embed="rId3"/>
          <a:stretch>
            <a:fillRect/>
          </a:stretch>
        </p:blipFill>
        <p:spPr>
          <a:xfrm>
            <a:off x="0" y="0"/>
            <a:ext cx="1073250" cy="1045200"/>
          </a:xfrm>
          <a:prstGeom prst="rect">
            <a:avLst/>
          </a:prstGeom>
        </p:spPr>
      </p:pic>
    </p:spTree>
    <p:extLst>
      <p:ext uri="{BB962C8B-B14F-4D97-AF65-F5344CB8AC3E}">
        <p14:creationId xmlns:p14="http://schemas.microsoft.com/office/powerpoint/2010/main" val="123517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6F7AAE40-6F04-45AC-85F6-D90D076D0DA5}" type="datetime1">
              <a:rPr lang="en-US" smtClean="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A1C21-4A01-FC47-935A-F64BC8B7BE09}" type="slidenum">
              <a:rPr lang="en-US" smtClean="0"/>
              <a:t>‹Nº›</a:t>
            </a:fld>
            <a:endParaRPr lang="en-US"/>
          </a:p>
        </p:txBody>
      </p:sp>
      <p:pic>
        <p:nvPicPr>
          <p:cNvPr id="6" name="Imagen 5"/>
          <p:cNvPicPr>
            <a:picLocks noChangeAspect="1"/>
          </p:cNvPicPr>
          <p:nvPr userDrawn="1"/>
        </p:nvPicPr>
        <p:blipFill>
          <a:blip r:embed="rId2"/>
          <a:stretch>
            <a:fillRect/>
          </a:stretch>
        </p:blipFill>
        <p:spPr>
          <a:xfrm>
            <a:off x="7327350" y="0"/>
            <a:ext cx="1359450" cy="178667"/>
          </a:xfrm>
          <a:prstGeom prst="rect">
            <a:avLst/>
          </a:prstGeom>
        </p:spPr>
      </p:pic>
      <p:pic>
        <p:nvPicPr>
          <p:cNvPr id="7" name="Imagen 6"/>
          <p:cNvPicPr>
            <a:picLocks noChangeAspect="1"/>
          </p:cNvPicPr>
          <p:nvPr userDrawn="1"/>
        </p:nvPicPr>
        <p:blipFill>
          <a:blip r:embed="rId3"/>
          <a:stretch>
            <a:fillRect/>
          </a:stretch>
        </p:blipFill>
        <p:spPr>
          <a:xfrm>
            <a:off x="0" y="0"/>
            <a:ext cx="1073250" cy="1045200"/>
          </a:xfrm>
          <a:prstGeom prst="rect">
            <a:avLst/>
          </a:prstGeom>
        </p:spPr>
      </p:pic>
    </p:spTree>
    <p:extLst>
      <p:ext uri="{BB962C8B-B14F-4D97-AF65-F5344CB8AC3E}">
        <p14:creationId xmlns:p14="http://schemas.microsoft.com/office/powerpoint/2010/main" val="139066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D8376-C34A-4E8B-A1A6-9E1FAB0915EA}" type="datetime1">
              <a:rPr lang="en-US" smtClean="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A1C21-4A01-FC47-935A-F64BC8B7BE09}" type="slidenum">
              <a:rPr lang="en-US" smtClean="0"/>
              <a:t>‹Nº›</a:t>
            </a:fld>
            <a:endParaRPr lang="en-US"/>
          </a:p>
        </p:txBody>
      </p:sp>
      <p:pic>
        <p:nvPicPr>
          <p:cNvPr id="5" name="Imagen 4"/>
          <p:cNvPicPr>
            <a:picLocks noChangeAspect="1"/>
          </p:cNvPicPr>
          <p:nvPr userDrawn="1"/>
        </p:nvPicPr>
        <p:blipFill>
          <a:blip r:embed="rId2"/>
          <a:stretch>
            <a:fillRect/>
          </a:stretch>
        </p:blipFill>
        <p:spPr>
          <a:xfrm>
            <a:off x="7327350" y="0"/>
            <a:ext cx="1359450" cy="178667"/>
          </a:xfrm>
          <a:prstGeom prst="rect">
            <a:avLst/>
          </a:prstGeom>
        </p:spPr>
      </p:pic>
      <p:pic>
        <p:nvPicPr>
          <p:cNvPr id="6" name="Imagen 5"/>
          <p:cNvPicPr>
            <a:picLocks noChangeAspect="1"/>
          </p:cNvPicPr>
          <p:nvPr userDrawn="1"/>
        </p:nvPicPr>
        <p:blipFill>
          <a:blip r:embed="rId3"/>
          <a:stretch>
            <a:fillRect/>
          </a:stretch>
        </p:blipFill>
        <p:spPr>
          <a:xfrm>
            <a:off x="2" y="0"/>
            <a:ext cx="1073250" cy="1045200"/>
          </a:xfrm>
          <a:prstGeom prst="rect">
            <a:avLst/>
          </a:prstGeom>
        </p:spPr>
      </p:pic>
    </p:spTree>
    <p:extLst>
      <p:ext uri="{BB962C8B-B14F-4D97-AF65-F5344CB8AC3E}">
        <p14:creationId xmlns:p14="http://schemas.microsoft.com/office/powerpoint/2010/main" val="392689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031E72EC-A93E-4852-84D5-EC6B250C1D9A}" type="datetime1">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A1C21-4A01-FC47-935A-F64BC8B7BE09}" type="slidenum">
              <a:rPr lang="en-US" smtClean="0"/>
              <a:t>‹Nº›</a:t>
            </a:fld>
            <a:endParaRPr lang="en-US"/>
          </a:p>
        </p:txBody>
      </p:sp>
    </p:spTree>
    <p:extLst>
      <p:ext uri="{BB962C8B-B14F-4D97-AF65-F5344CB8AC3E}">
        <p14:creationId xmlns:p14="http://schemas.microsoft.com/office/powerpoint/2010/main" val="367673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C993445E-308D-4DBB-A0B6-ADE0191E5512}" type="datetime1">
              <a:rPr lang="en-US" smtClean="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A1C21-4A01-FC47-935A-F64BC8B7BE09}" type="slidenum">
              <a:rPr lang="en-US" smtClean="0"/>
              <a:t>‹Nº›</a:t>
            </a:fld>
            <a:endParaRPr lang="en-US"/>
          </a:p>
        </p:txBody>
      </p:sp>
    </p:spTree>
    <p:extLst>
      <p:ext uri="{BB962C8B-B14F-4D97-AF65-F5344CB8AC3E}">
        <p14:creationId xmlns:p14="http://schemas.microsoft.com/office/powerpoint/2010/main" val="97340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24987-717D-45BF-AAD8-33406D11F57B}" type="datetime1">
              <a:rPr lang="en-US" smtClean="0"/>
              <a:t>3/17/2021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A1C21-4A01-FC47-935A-F64BC8B7BE09}" type="slidenum">
              <a:rPr lang="en-US" smtClean="0"/>
              <a:t>‹Nº›</a:t>
            </a:fld>
            <a:endParaRPr lang="en-US"/>
          </a:p>
        </p:txBody>
      </p:sp>
    </p:spTree>
    <p:extLst>
      <p:ext uri="{BB962C8B-B14F-4D97-AF65-F5344CB8AC3E}">
        <p14:creationId xmlns:p14="http://schemas.microsoft.com/office/powerpoint/2010/main" val="419439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indap.gob.cl/indap/qu%C3%A9-es-inda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hyperlink" Target="https://www.indap.gob.cl/mision-vision-objetivo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3.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sistemas.indap.c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sistemas.indap.c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INDAP EN CIFRAS </a:t>
            </a:r>
            <a:br>
              <a:rPr lang="es-ES" dirty="0" smtClean="0"/>
            </a:br>
            <a:r>
              <a:rPr lang="es-ES" dirty="0" smtClean="0"/>
              <a:t>2020</a:t>
            </a:r>
            <a:endParaRPr lang="es-CL"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303" y="3674182"/>
            <a:ext cx="3195366" cy="1724292"/>
          </a:xfrm>
          <a:prstGeom prst="rect">
            <a:avLst/>
          </a:prstGeom>
        </p:spPr>
      </p:pic>
      <p:sp>
        <p:nvSpPr>
          <p:cNvPr id="3" name="Marcador de número de diapositiva 2"/>
          <p:cNvSpPr>
            <a:spLocks noGrp="1"/>
          </p:cNvSpPr>
          <p:nvPr>
            <p:ph type="sldNum" sz="quarter" idx="12"/>
          </p:nvPr>
        </p:nvSpPr>
        <p:spPr/>
        <p:txBody>
          <a:bodyPr/>
          <a:lstStyle/>
          <a:p>
            <a:fld id="{B2AA1C21-4A01-FC47-935A-F64BC8B7BE09}" type="slidenum">
              <a:rPr lang="en-US" smtClean="0"/>
              <a:t>1</a:t>
            </a:fld>
            <a:endParaRPr lang="en-US"/>
          </a:p>
        </p:txBody>
      </p:sp>
    </p:spTree>
    <p:extLst>
      <p:ext uri="{BB962C8B-B14F-4D97-AF65-F5344CB8AC3E}">
        <p14:creationId xmlns:p14="http://schemas.microsoft.com/office/powerpoint/2010/main" val="1625136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155567" y="1287904"/>
            <a:ext cx="2414225" cy="1792379"/>
          </a:xfrm>
          <a:prstGeom prst="rect">
            <a:avLst/>
          </a:prstGeom>
        </p:spPr>
      </p:pic>
      <p:pic>
        <p:nvPicPr>
          <p:cNvPr id="5" name="Imagen 4"/>
          <p:cNvPicPr>
            <a:picLocks noChangeAspect="1"/>
          </p:cNvPicPr>
          <p:nvPr/>
        </p:nvPicPr>
        <p:blipFill>
          <a:blip r:embed="rId3"/>
          <a:stretch>
            <a:fillRect/>
          </a:stretch>
        </p:blipFill>
        <p:spPr>
          <a:xfrm>
            <a:off x="3142337" y="3134611"/>
            <a:ext cx="426757" cy="499915"/>
          </a:xfrm>
          <a:prstGeom prst="rect">
            <a:avLst/>
          </a:prstGeom>
        </p:spPr>
      </p:pic>
      <p:pic>
        <p:nvPicPr>
          <p:cNvPr id="7" name="Imagen 6"/>
          <p:cNvPicPr>
            <a:picLocks noChangeAspect="1"/>
          </p:cNvPicPr>
          <p:nvPr/>
        </p:nvPicPr>
        <p:blipFill>
          <a:blip r:embed="rId4"/>
          <a:stretch>
            <a:fillRect/>
          </a:stretch>
        </p:blipFill>
        <p:spPr>
          <a:xfrm>
            <a:off x="1042477" y="3091921"/>
            <a:ext cx="420660" cy="499915"/>
          </a:xfrm>
          <a:prstGeom prst="rect">
            <a:avLst/>
          </a:prstGeom>
        </p:spPr>
      </p:pic>
      <p:pic>
        <p:nvPicPr>
          <p:cNvPr id="9" name="Imagen 8"/>
          <p:cNvPicPr>
            <a:picLocks noChangeAspect="1"/>
          </p:cNvPicPr>
          <p:nvPr/>
        </p:nvPicPr>
        <p:blipFill>
          <a:blip r:embed="rId3"/>
          <a:stretch>
            <a:fillRect/>
          </a:stretch>
        </p:blipFill>
        <p:spPr>
          <a:xfrm>
            <a:off x="5167048" y="3173580"/>
            <a:ext cx="426757" cy="499915"/>
          </a:xfrm>
          <a:prstGeom prst="rect">
            <a:avLst/>
          </a:prstGeom>
        </p:spPr>
      </p:pic>
      <p:pic>
        <p:nvPicPr>
          <p:cNvPr id="10" name="Imagen 9"/>
          <p:cNvPicPr>
            <a:picLocks noChangeAspect="1"/>
          </p:cNvPicPr>
          <p:nvPr/>
        </p:nvPicPr>
        <p:blipFill>
          <a:blip r:embed="rId3"/>
          <a:stretch>
            <a:fillRect/>
          </a:stretch>
        </p:blipFill>
        <p:spPr>
          <a:xfrm>
            <a:off x="7342480" y="3129415"/>
            <a:ext cx="426757" cy="499915"/>
          </a:xfrm>
          <a:prstGeom prst="rect">
            <a:avLst/>
          </a:prstGeom>
        </p:spPr>
      </p:pic>
      <p:pic>
        <p:nvPicPr>
          <p:cNvPr id="11" name="Imagen 10"/>
          <p:cNvPicPr>
            <a:picLocks noChangeAspect="1"/>
          </p:cNvPicPr>
          <p:nvPr/>
        </p:nvPicPr>
        <p:blipFill>
          <a:blip r:embed="rId5"/>
          <a:stretch>
            <a:fillRect/>
          </a:stretch>
        </p:blipFill>
        <p:spPr>
          <a:xfrm>
            <a:off x="377955" y="3831357"/>
            <a:ext cx="1749704" cy="2170364"/>
          </a:xfrm>
          <a:prstGeom prst="rect">
            <a:avLst/>
          </a:prstGeom>
        </p:spPr>
      </p:pic>
      <p:pic>
        <p:nvPicPr>
          <p:cNvPr id="12" name="Imagen 11"/>
          <p:cNvPicPr>
            <a:picLocks noChangeAspect="1"/>
          </p:cNvPicPr>
          <p:nvPr/>
        </p:nvPicPr>
        <p:blipFill>
          <a:blip r:embed="rId6"/>
          <a:stretch>
            <a:fillRect/>
          </a:stretch>
        </p:blipFill>
        <p:spPr>
          <a:xfrm>
            <a:off x="2477810" y="3847781"/>
            <a:ext cx="1792379" cy="2170364"/>
          </a:xfrm>
          <a:prstGeom prst="rect">
            <a:avLst/>
          </a:prstGeom>
        </p:spPr>
      </p:pic>
      <p:pic>
        <p:nvPicPr>
          <p:cNvPr id="13" name="Imagen 12"/>
          <p:cNvPicPr>
            <a:picLocks noChangeAspect="1"/>
          </p:cNvPicPr>
          <p:nvPr/>
        </p:nvPicPr>
        <p:blipFill>
          <a:blip r:embed="rId7"/>
          <a:stretch>
            <a:fillRect/>
          </a:stretch>
        </p:blipFill>
        <p:spPr>
          <a:xfrm>
            <a:off x="4571999" y="3804549"/>
            <a:ext cx="1764905" cy="2174069"/>
          </a:xfrm>
          <a:prstGeom prst="rect">
            <a:avLst/>
          </a:prstGeom>
        </p:spPr>
      </p:pic>
      <p:pic>
        <p:nvPicPr>
          <p:cNvPr id="14" name="Imagen 13"/>
          <p:cNvPicPr>
            <a:picLocks noChangeAspect="1"/>
          </p:cNvPicPr>
          <p:nvPr/>
        </p:nvPicPr>
        <p:blipFill>
          <a:blip r:embed="rId8"/>
          <a:stretch>
            <a:fillRect/>
          </a:stretch>
        </p:blipFill>
        <p:spPr>
          <a:xfrm>
            <a:off x="6638714" y="3804549"/>
            <a:ext cx="1908213" cy="2170364"/>
          </a:xfrm>
          <a:prstGeom prst="rect">
            <a:avLst/>
          </a:prstGeom>
        </p:spPr>
      </p:pic>
      <p:sp>
        <p:nvSpPr>
          <p:cNvPr id="4" name="Título 3"/>
          <p:cNvSpPr>
            <a:spLocks noGrp="1"/>
          </p:cNvSpPr>
          <p:nvPr>
            <p:ph type="title"/>
          </p:nvPr>
        </p:nvSpPr>
        <p:spPr/>
        <p:txBody>
          <a:bodyPr>
            <a:normAutofit/>
          </a:bodyPr>
          <a:lstStyle/>
          <a:p>
            <a:r>
              <a:rPr lang="es-ES" sz="2800" dirty="0">
                <a:solidFill>
                  <a:srgbClr val="333333"/>
                </a:solidFill>
                <a:latin typeface="Berlin Sans FB" panose="020E0602020502020306" pitchFamily="34" charset="0"/>
              </a:rPr>
              <a:t>Principales Ejes Estratégicos Institucionales</a:t>
            </a:r>
            <a:endParaRPr lang="es-CL" sz="2800" dirty="0">
              <a:solidFill>
                <a:srgbClr val="333333"/>
              </a:solidFill>
              <a:latin typeface="Berlin Sans FB" panose="020E0602020502020306" pitchFamily="34" charset="0"/>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10</a:t>
            </a:fld>
            <a:endParaRPr lang="en-US"/>
          </a:p>
        </p:txBody>
      </p:sp>
    </p:spTree>
    <p:extLst>
      <p:ext uri="{BB962C8B-B14F-4D97-AF65-F5344CB8AC3E}">
        <p14:creationId xmlns:p14="http://schemas.microsoft.com/office/powerpoint/2010/main" val="3424003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800" dirty="0">
                <a:solidFill>
                  <a:srgbClr val="333333"/>
                </a:solidFill>
                <a:latin typeface="Berlin Sans FB" panose="020E0602020502020306" pitchFamily="34" charset="0"/>
              </a:rPr>
              <a:t>Estructura Organizacional</a:t>
            </a:r>
            <a:endParaRPr lang="es-CL" sz="2800" dirty="0"/>
          </a:p>
        </p:txBody>
      </p:sp>
      <p:sp>
        <p:nvSpPr>
          <p:cNvPr id="5" name="Marcador de contenido 4"/>
          <p:cNvSpPr>
            <a:spLocks noGrp="1"/>
          </p:cNvSpPr>
          <p:nvPr>
            <p:ph idx="1"/>
          </p:nvPr>
        </p:nvSpPr>
        <p:spPr/>
        <p:txBody>
          <a:bodyPr>
            <a:normAutofit/>
          </a:bodyPr>
          <a:lstStyle/>
          <a:p>
            <a:pPr marL="0" indent="0" algn="ctr">
              <a:buNone/>
            </a:pPr>
            <a:r>
              <a:rPr lang="es-CL" sz="1800" dirty="0" smtClean="0"/>
              <a:t> </a:t>
            </a:r>
            <a:endParaRPr lang="es-CL" sz="2800" dirty="0" smtClean="0">
              <a:solidFill>
                <a:srgbClr val="333333"/>
              </a:solidFill>
              <a:latin typeface="Berlin Sans FB" panose="020E0602020502020306" pitchFamily="34" charset="0"/>
            </a:endParaRPr>
          </a:p>
          <a:p>
            <a:pPr marL="0" indent="0">
              <a:buNone/>
            </a:pPr>
            <a:endParaRPr lang="es-CL" sz="2000" b="1" dirty="0">
              <a:latin typeface="Arial Rounded MT Bold" panose="020F0704030504030204" pitchFamily="34" charset="0"/>
            </a:endParaRPr>
          </a:p>
          <a:p>
            <a:pPr marL="0" indent="0" algn="just">
              <a:buNone/>
            </a:pPr>
            <a:r>
              <a:rPr lang="es-CL" sz="1800" dirty="0" smtClean="0"/>
              <a:t> </a:t>
            </a:r>
            <a:endParaRPr lang="es-CL" sz="1800" dirty="0"/>
          </a:p>
          <a:p>
            <a:pPr marL="0" indent="0">
              <a:buNone/>
            </a:pPr>
            <a:endParaRPr lang="es-CL" sz="1800" dirty="0"/>
          </a:p>
        </p:txBody>
      </p:sp>
      <p:grpSp>
        <p:nvGrpSpPr>
          <p:cNvPr id="141" name="Lienzo 24"/>
          <p:cNvGrpSpPr/>
          <p:nvPr/>
        </p:nvGrpSpPr>
        <p:grpSpPr>
          <a:xfrm>
            <a:off x="776016" y="1080171"/>
            <a:ext cx="7251700" cy="6646545"/>
            <a:chOff x="206375" y="1419225"/>
            <a:chExt cx="7251700" cy="6646545"/>
          </a:xfrm>
        </p:grpSpPr>
        <p:sp>
          <p:nvSpPr>
            <p:cNvPr id="142" name="Rectángulo 141"/>
            <p:cNvSpPr/>
            <p:nvPr/>
          </p:nvSpPr>
          <p:spPr>
            <a:xfrm>
              <a:off x="779780" y="1419225"/>
              <a:ext cx="6678295" cy="6646545"/>
            </a:xfrm>
            <a:prstGeom prst="rect">
              <a:avLst/>
            </a:prstGeom>
            <a:noFill/>
          </p:spPr>
        </p:sp>
        <p:sp>
          <p:nvSpPr>
            <p:cNvPr id="151" name="AutoShape 34"/>
            <p:cNvSpPr>
              <a:spLocks noChangeArrowheads="1"/>
            </p:cNvSpPr>
            <p:nvPr/>
          </p:nvSpPr>
          <p:spPr bwMode="auto">
            <a:xfrm>
              <a:off x="3475355" y="1463675"/>
              <a:ext cx="535940" cy="483235"/>
            </a:xfrm>
            <a:prstGeom prst="roundRect">
              <a:avLst>
                <a:gd name="adj" fmla="val 16667"/>
              </a:avLst>
            </a:prstGeom>
            <a:solidFill>
              <a:srgbClr val="BFBFBF"/>
            </a:solidFill>
            <a:ln w="12700">
              <a:solidFill>
                <a:srgbClr val="000000"/>
              </a:solidFill>
              <a:round/>
              <a:headEnd/>
              <a:tailEnd/>
            </a:ln>
            <a:effectLst>
              <a:outerShdw dist="35921" dir="2700000" algn="ctr" rotWithShape="0">
                <a:srgbClr val="243F60">
                  <a:alpha val="50000"/>
                </a:srgbClr>
              </a:outerShdw>
            </a:effectLst>
          </p:spPr>
          <p:txBody>
            <a:bodyPr rot="0" vert="horz" wrap="square" lIns="91440" tIns="45720" rIns="91440" bIns="45720" anchor="t" anchorCtr="0" upright="1">
              <a:noAutofit/>
            </a:bodyPr>
            <a:lstStyle/>
            <a:p>
              <a:pPr algn="ctr">
                <a:lnSpc>
                  <a:spcPct val="107000"/>
                </a:lnSpc>
                <a:spcAft>
                  <a:spcPts val="800"/>
                </a:spcAft>
              </a:pPr>
              <a:r>
                <a:rPr lang="es-CL" sz="900" b="1" dirty="0" err="1">
                  <a:effectLst/>
                  <a:latin typeface="Arial Narrow" panose="020B0606020202030204" pitchFamily="34" charset="0"/>
                  <a:ea typeface="Calibri" panose="020F0502020204030204" pitchFamily="34" charset="0"/>
                  <a:cs typeface="Times New Roman" panose="02020603050405020304" pitchFamily="18" charset="0"/>
                </a:rPr>
                <a:t>INDAP</a:t>
              </a:r>
              <a:r>
                <a:rPr lang="es-CL" sz="600" b="1" dirty="0" err="1">
                  <a:effectLst/>
                  <a:latin typeface="Arial Narrow" panose="020B0606020202030204" pitchFamily="34" charset="0"/>
                  <a:ea typeface="Calibri" panose="020F0502020204030204" pitchFamily="34" charset="0"/>
                  <a:cs typeface="Times New Roman" panose="02020603050405020304" pitchFamily="18" charset="0"/>
                </a:rPr>
                <a:t>Dirección</a:t>
              </a:r>
              <a:r>
                <a:rPr lang="es-CL" sz="600" b="1" dirty="0">
                  <a:effectLst/>
                  <a:latin typeface="Arial Narrow" panose="020B0606020202030204" pitchFamily="34" charset="0"/>
                  <a:ea typeface="Calibri" panose="020F0502020204030204" pitchFamily="34" charset="0"/>
                  <a:cs typeface="Times New Roman" panose="02020603050405020304" pitchFamily="18" charset="0"/>
                </a:rPr>
                <a:t> Nacional</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L" sz="9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8" name="AutoShape 51"/>
            <p:cNvSpPr>
              <a:spLocks noChangeArrowheads="1"/>
            </p:cNvSpPr>
            <p:nvPr/>
          </p:nvSpPr>
          <p:spPr bwMode="auto">
            <a:xfrm>
              <a:off x="3185795" y="2791412"/>
              <a:ext cx="1119505" cy="241935"/>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nSpc>
                  <a:spcPct val="107000"/>
                </a:lnSpc>
                <a:spcAft>
                  <a:spcPts val="80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Subdirección Nacional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9" name="AutoShape 52"/>
            <p:cNvSpPr>
              <a:spLocks noChangeArrowheads="1"/>
            </p:cNvSpPr>
            <p:nvPr/>
          </p:nvSpPr>
          <p:spPr bwMode="auto">
            <a:xfrm>
              <a:off x="5071696" y="1895475"/>
              <a:ext cx="1031240" cy="280622"/>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80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Fiscalía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0" name="AutoShape 53"/>
            <p:cNvSpPr>
              <a:spLocks noChangeArrowheads="1"/>
            </p:cNvSpPr>
            <p:nvPr/>
          </p:nvSpPr>
          <p:spPr bwMode="auto">
            <a:xfrm>
              <a:off x="5071696" y="2687417"/>
              <a:ext cx="1115891" cy="34593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80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Comunicaciones y Marketing</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1" name="AutoShape 54"/>
            <p:cNvSpPr>
              <a:spLocks noChangeArrowheads="1"/>
            </p:cNvSpPr>
            <p:nvPr/>
          </p:nvSpPr>
          <p:spPr bwMode="auto">
            <a:xfrm>
              <a:off x="5086105" y="2303585"/>
              <a:ext cx="1031240" cy="272562"/>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80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Auditoría Interna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2" name="AutoShape 55"/>
            <p:cNvCxnSpPr>
              <a:cxnSpLocks noChangeShapeType="1"/>
              <a:stCxn id="151" idx="2"/>
              <a:endCxn id="168" idx="0"/>
            </p:cNvCxnSpPr>
            <p:nvPr/>
          </p:nvCxnSpPr>
          <p:spPr bwMode="auto">
            <a:xfrm>
              <a:off x="3743325" y="1946910"/>
              <a:ext cx="2223" cy="8445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73" name="AutoShape 56"/>
            <p:cNvSpPr>
              <a:spLocks noChangeArrowheads="1"/>
            </p:cNvSpPr>
            <p:nvPr/>
          </p:nvSpPr>
          <p:spPr bwMode="auto">
            <a:xfrm>
              <a:off x="1382003" y="4202185"/>
              <a:ext cx="1231216" cy="35179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División Administración y Finanzas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4" name="AutoShape 57"/>
            <p:cNvSpPr>
              <a:spLocks noChangeArrowheads="1"/>
            </p:cNvSpPr>
            <p:nvPr/>
          </p:nvSpPr>
          <p:spPr bwMode="auto">
            <a:xfrm>
              <a:off x="2726055" y="4213615"/>
              <a:ext cx="901065" cy="355063"/>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División Fomento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5" name="AutoShape 58"/>
            <p:cNvSpPr>
              <a:spLocks noChangeArrowheads="1"/>
            </p:cNvSpPr>
            <p:nvPr/>
          </p:nvSpPr>
          <p:spPr bwMode="auto">
            <a:xfrm>
              <a:off x="206375" y="4174343"/>
              <a:ext cx="1106316" cy="35179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División Asistencia Financiera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6" name="AutoShape 60"/>
            <p:cNvSpPr>
              <a:spLocks noChangeArrowheads="1"/>
            </p:cNvSpPr>
            <p:nvPr/>
          </p:nvSpPr>
          <p:spPr bwMode="auto">
            <a:xfrm>
              <a:off x="5364869" y="4193393"/>
              <a:ext cx="1211483" cy="35179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División Gestión y Desarrollo de Personas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7" name="AutoShape 62"/>
            <p:cNvCxnSpPr>
              <a:cxnSpLocks noChangeShapeType="1"/>
              <a:stCxn id="168" idx="2"/>
            </p:cNvCxnSpPr>
            <p:nvPr/>
          </p:nvCxnSpPr>
          <p:spPr bwMode="auto">
            <a:xfrm>
              <a:off x="3745548" y="3033347"/>
              <a:ext cx="0" cy="277763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8" name="AutoShape 63"/>
            <p:cNvCxnSpPr>
              <a:cxnSpLocks noChangeShapeType="1"/>
            </p:cNvCxnSpPr>
            <p:nvPr/>
          </p:nvCxnSpPr>
          <p:spPr bwMode="auto">
            <a:xfrm>
              <a:off x="773724" y="3992196"/>
              <a:ext cx="5251791" cy="1958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9" name="AutoShape 64"/>
            <p:cNvCxnSpPr>
              <a:cxnSpLocks noChangeShapeType="1"/>
            </p:cNvCxnSpPr>
            <p:nvPr/>
          </p:nvCxnSpPr>
          <p:spPr bwMode="auto">
            <a:xfrm flipV="1">
              <a:off x="773724" y="3992196"/>
              <a:ext cx="0" cy="18214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0" name="AutoShape 65"/>
            <p:cNvCxnSpPr>
              <a:cxnSpLocks noChangeShapeType="1"/>
            </p:cNvCxnSpPr>
            <p:nvPr/>
          </p:nvCxnSpPr>
          <p:spPr bwMode="auto">
            <a:xfrm flipV="1">
              <a:off x="1969087" y="3973146"/>
              <a:ext cx="0" cy="20119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1" name="AutoShape 66"/>
            <p:cNvCxnSpPr>
              <a:cxnSpLocks noChangeShapeType="1"/>
            </p:cNvCxnSpPr>
            <p:nvPr/>
          </p:nvCxnSpPr>
          <p:spPr bwMode="auto">
            <a:xfrm>
              <a:off x="3185795" y="4011783"/>
              <a:ext cx="0" cy="20183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82" name="AutoShape 67"/>
            <p:cNvSpPr>
              <a:spLocks noChangeArrowheads="1"/>
            </p:cNvSpPr>
            <p:nvPr/>
          </p:nvSpPr>
          <p:spPr bwMode="auto">
            <a:xfrm>
              <a:off x="254976" y="5846885"/>
              <a:ext cx="6323623" cy="24892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indent="450215"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Agencias de Área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3" name="AutoShape 70"/>
            <p:cNvCxnSpPr>
              <a:cxnSpLocks noChangeShapeType="1"/>
            </p:cNvCxnSpPr>
            <p:nvPr/>
          </p:nvCxnSpPr>
          <p:spPr bwMode="auto">
            <a:xfrm>
              <a:off x="861060" y="3498850"/>
              <a:ext cx="635" cy="1016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4" name="AutoShape 72"/>
            <p:cNvCxnSpPr>
              <a:cxnSpLocks noChangeShapeType="1"/>
            </p:cNvCxnSpPr>
            <p:nvPr/>
          </p:nvCxnSpPr>
          <p:spPr bwMode="auto">
            <a:xfrm>
              <a:off x="3746207" y="5435112"/>
              <a:ext cx="635" cy="41177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85" name="AutoShape 73"/>
            <p:cNvSpPr>
              <a:spLocks noChangeArrowheads="1"/>
            </p:cNvSpPr>
            <p:nvPr/>
          </p:nvSpPr>
          <p:spPr bwMode="auto">
            <a:xfrm>
              <a:off x="4226511" y="4213615"/>
              <a:ext cx="901065" cy="351789"/>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División Sistemas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6" name="AutoShape 86"/>
            <p:cNvCxnSpPr>
              <a:cxnSpLocks noChangeShapeType="1"/>
            </p:cNvCxnSpPr>
            <p:nvPr/>
          </p:nvCxnSpPr>
          <p:spPr bwMode="auto">
            <a:xfrm>
              <a:off x="4739640" y="4011245"/>
              <a:ext cx="0" cy="18214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7" name="AutoShape 86"/>
            <p:cNvCxnSpPr>
              <a:cxnSpLocks noChangeShapeType="1"/>
            </p:cNvCxnSpPr>
            <p:nvPr/>
          </p:nvCxnSpPr>
          <p:spPr bwMode="auto">
            <a:xfrm>
              <a:off x="6025515" y="4011783"/>
              <a:ext cx="0" cy="1816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8" name="Conector recto 187"/>
            <p:cNvCxnSpPr>
              <a:endCxn id="169" idx="1"/>
            </p:cNvCxnSpPr>
            <p:nvPr/>
          </p:nvCxnSpPr>
          <p:spPr>
            <a:xfrm>
              <a:off x="4807585" y="2031024"/>
              <a:ext cx="264111"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ector recto 188"/>
            <p:cNvCxnSpPr/>
            <p:nvPr/>
          </p:nvCxnSpPr>
          <p:spPr>
            <a:xfrm>
              <a:off x="3733800" y="2466000"/>
              <a:ext cx="13378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Conector recto 189"/>
            <p:cNvCxnSpPr/>
            <p:nvPr/>
          </p:nvCxnSpPr>
          <p:spPr>
            <a:xfrm>
              <a:off x="4831862" y="2905077"/>
              <a:ext cx="239834" cy="82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AutoShape 72"/>
            <p:cNvCxnSpPr>
              <a:cxnSpLocks noChangeShapeType="1"/>
            </p:cNvCxnSpPr>
            <p:nvPr/>
          </p:nvCxnSpPr>
          <p:spPr bwMode="auto">
            <a:xfrm>
              <a:off x="4827223" y="2031024"/>
              <a:ext cx="4639" cy="87405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92" name="AutoShape 35"/>
            <p:cNvSpPr>
              <a:spLocks noChangeArrowheads="1"/>
            </p:cNvSpPr>
            <p:nvPr/>
          </p:nvSpPr>
          <p:spPr bwMode="auto">
            <a:xfrm>
              <a:off x="1862455" y="3268200"/>
              <a:ext cx="1444625" cy="380607"/>
            </a:xfrm>
            <a:prstGeom prst="roundRect">
              <a:avLst>
                <a:gd name="adj" fmla="val 16667"/>
              </a:avLst>
            </a:prstGeom>
            <a:solidFill>
              <a:srgbClr val="BFBFBF"/>
            </a:solidFill>
            <a:ln>
              <a:noFill/>
            </a:ln>
            <a:effectLst>
              <a:outerShdw dist="28398" dir="3806097" algn="ctr" rotWithShape="0">
                <a:srgbClr val="243F60">
                  <a:alpha val="50000"/>
                </a:srgbClr>
              </a:outerShdw>
            </a:effectLst>
            <a:extLst>
              <a:ext uri="{91240B29-F687-4F45-9708-019B960494DF}">
                <a14:hiddenLine xmlns:a14="http://schemas.microsoft.com/office/drawing/2010/main" w="38100">
                  <a:solidFill>
                    <a:srgbClr val="F2F2F2"/>
                  </a:solidFill>
                  <a:round/>
                  <a:headEnd/>
                  <a:tailEnd/>
                </a14:hiddenLine>
              </a:ext>
            </a:extLst>
          </p:spPr>
          <p:txBody>
            <a:bodyPr rot="0" vert="horz" wrap="square" lIns="91440" tIns="45720" rIns="91440" bIns="45720" anchor="ctr" anchorCtr="0" upright="1">
              <a:noAutofit/>
            </a:bodyPr>
            <a:lstStyle/>
            <a:p>
              <a:pPr algn="ctr">
                <a:lnSpc>
                  <a:spcPct val="107000"/>
                </a:lnSpc>
                <a:spcAft>
                  <a:spcPts val="800"/>
                </a:spcAft>
              </a:pPr>
              <a:r>
                <a:rPr lang="es-CL" sz="700" b="1">
                  <a:effectLst/>
                  <a:latin typeface="Arial Narrow" panose="020B0606020202030204" pitchFamily="34" charset="0"/>
                  <a:ea typeface="Calibri" panose="020F0502020204030204" pitchFamily="34" charset="0"/>
                  <a:cs typeface="Times New Roman" panose="02020603050405020304" pitchFamily="18" charset="0"/>
                </a:rPr>
                <a:t>Presupuesto y Control de Gestión Institucional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93" name="Conector angular 192"/>
            <p:cNvCxnSpPr>
              <a:endCxn id="192" idx="3"/>
            </p:cNvCxnSpPr>
            <p:nvPr/>
          </p:nvCxnSpPr>
          <p:spPr>
            <a:xfrm rot="5400000">
              <a:off x="3178640" y="3161788"/>
              <a:ext cx="425157" cy="168275"/>
            </a:xfrm>
            <a:prstGeom prst="bentConnector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4" name="AutoShape 61"/>
            <p:cNvSpPr>
              <a:spLocks noChangeArrowheads="1"/>
            </p:cNvSpPr>
            <p:nvPr/>
          </p:nvSpPr>
          <p:spPr bwMode="auto">
            <a:xfrm>
              <a:off x="3136265" y="5187462"/>
              <a:ext cx="1195070" cy="247650"/>
            </a:xfrm>
            <a:prstGeom prst="roundRect">
              <a:avLst>
                <a:gd name="adj" fmla="val 16667"/>
              </a:avLst>
            </a:prstGeom>
            <a:solidFill>
              <a:srgbClr val="BFBFBF"/>
            </a:solidFill>
            <a:ln w="12700">
              <a:solidFill>
                <a:srgbClr val="95B3D7"/>
              </a:solidFill>
              <a:round/>
              <a:headEnd/>
              <a:tailEnd/>
            </a:ln>
            <a:effectLst>
              <a:outerShdw dist="35921" dir="2700000" algn="ctr" rotWithShape="0">
                <a:srgbClr val="808080"/>
              </a:outerShdw>
            </a:effectLst>
          </p:spPr>
          <p:txBody>
            <a:bodyPr rot="0" vert="horz" wrap="square" lIns="91440" tIns="45720" rIns="91440" bIns="45720" anchor="t" anchorCtr="0" upright="1">
              <a:noAutofit/>
            </a:bodyPr>
            <a:lstStyle/>
            <a:p>
              <a:pPr algn="ctr">
                <a:lnSpc>
                  <a:spcPct val="107000"/>
                </a:lnSpc>
                <a:spcAft>
                  <a:spcPts val="0"/>
                </a:spcAft>
              </a:pPr>
              <a:r>
                <a:rPr lang="es-CL" sz="800" b="1">
                  <a:effectLst/>
                  <a:latin typeface="Arial Narrow" panose="020B0606020202030204" pitchFamily="34" charset="0"/>
                  <a:ea typeface="Calibri" panose="020F0502020204030204" pitchFamily="34" charset="0"/>
                  <a:cs typeface="Times New Roman" panose="02020603050405020304" pitchFamily="18" charset="0"/>
                </a:rPr>
                <a:t>Direcciones Regionales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Marcador de número de diapositiva 2"/>
          <p:cNvSpPr>
            <a:spLocks noGrp="1"/>
          </p:cNvSpPr>
          <p:nvPr>
            <p:ph type="sldNum" sz="quarter" idx="12"/>
          </p:nvPr>
        </p:nvSpPr>
        <p:spPr/>
        <p:txBody>
          <a:bodyPr/>
          <a:lstStyle/>
          <a:p>
            <a:fld id="{B2AA1C21-4A01-FC47-935A-F64BC8B7BE09}" type="slidenum">
              <a:rPr lang="en-US" smtClean="0"/>
              <a:t>11</a:t>
            </a:fld>
            <a:endParaRPr lang="en-US"/>
          </a:p>
        </p:txBody>
      </p:sp>
    </p:spTree>
    <p:extLst>
      <p:ext uri="{BB962C8B-B14F-4D97-AF65-F5344CB8AC3E}">
        <p14:creationId xmlns:p14="http://schemas.microsoft.com/office/powerpoint/2010/main" val="1794664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1053737" y="0"/>
            <a:ext cx="7418233" cy="888274"/>
          </a:xfrm>
        </p:spPr>
        <p:txBody>
          <a:bodyPr>
            <a:normAutofit/>
          </a:bodyPr>
          <a:lstStyle/>
          <a:p>
            <a:r>
              <a:rPr lang="es-CL" sz="28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a:xfrm>
            <a:off x="4682167" y="1359273"/>
            <a:ext cx="3789804" cy="2732183"/>
          </a:xfrm>
        </p:spPr>
        <p:txBody>
          <a:bodyPr>
            <a:normAutofit/>
          </a:bodyPr>
          <a:lstStyle/>
          <a:p>
            <a:pPr marL="0" indent="0" algn="just">
              <a:buNone/>
            </a:pPr>
            <a:r>
              <a:rPr lang="es-ES" sz="1800" dirty="0" smtClean="0">
                <a:solidFill>
                  <a:srgbClr val="4D4D4D"/>
                </a:solidFill>
              </a:rPr>
              <a:t>INDAP cuenta con la siguiente infraestructura:</a:t>
            </a:r>
          </a:p>
          <a:p>
            <a:pPr marL="0" indent="0" algn="just">
              <a:buNone/>
            </a:pPr>
            <a:endParaRPr lang="es-ES" sz="1800" dirty="0">
              <a:solidFill>
                <a:srgbClr val="4D4D4D"/>
              </a:solidFill>
            </a:endParaRPr>
          </a:p>
          <a:p>
            <a:pPr algn="just">
              <a:buFont typeface="Wingdings" panose="05000000000000000000" pitchFamily="2" charset="2"/>
              <a:buChar char="ü"/>
            </a:pPr>
            <a:r>
              <a:rPr lang="es-ES" sz="1800" dirty="0">
                <a:solidFill>
                  <a:srgbClr val="4D4D4D"/>
                </a:solidFill>
              </a:rPr>
              <a:t>16 Direcciones Regionales</a:t>
            </a:r>
          </a:p>
          <a:p>
            <a:pPr algn="just">
              <a:buFont typeface="Wingdings" panose="05000000000000000000" pitchFamily="2" charset="2"/>
              <a:buChar char="ü"/>
            </a:pPr>
            <a:r>
              <a:rPr lang="es-ES" sz="1800" dirty="0" smtClean="0">
                <a:solidFill>
                  <a:srgbClr val="4D4D4D"/>
                </a:solidFill>
              </a:rPr>
              <a:t>113 agencias de área </a:t>
            </a:r>
          </a:p>
          <a:p>
            <a:pPr algn="just">
              <a:buFont typeface="Wingdings" panose="05000000000000000000" pitchFamily="2" charset="2"/>
              <a:buChar char="ü"/>
            </a:pPr>
            <a:r>
              <a:rPr lang="es-ES" sz="1800" dirty="0" smtClean="0">
                <a:solidFill>
                  <a:srgbClr val="4D4D4D"/>
                </a:solidFill>
              </a:rPr>
              <a:t>23 oficinas de área </a:t>
            </a:r>
          </a:p>
          <a:p>
            <a:pPr algn="just">
              <a:buFont typeface="Wingdings" panose="05000000000000000000" pitchFamily="2" charset="2"/>
              <a:buChar char="ü"/>
            </a:pPr>
            <a:r>
              <a:rPr lang="es-ES" sz="1800" dirty="0" smtClean="0">
                <a:solidFill>
                  <a:srgbClr val="4D4D4D"/>
                </a:solidFill>
              </a:rPr>
              <a:t>Nivel Central </a:t>
            </a:r>
            <a:endParaRPr lang="es-ES" sz="1800" dirty="0">
              <a:solidFill>
                <a:srgbClr val="4D4D4D"/>
              </a:solidFill>
            </a:endParaRPr>
          </a:p>
          <a:p>
            <a:pPr algn="just">
              <a:buFont typeface="Wingdings" panose="05000000000000000000" pitchFamily="2" charset="2"/>
              <a:buChar char="ü"/>
            </a:pPr>
            <a:endParaRPr lang="es-ES" sz="1800" dirty="0" smtClean="0">
              <a:solidFill>
                <a:srgbClr val="4D4D4D"/>
              </a:solidFill>
            </a:endParaRPr>
          </a:p>
        </p:txBody>
      </p:sp>
      <p:pic>
        <p:nvPicPr>
          <p:cNvPr id="7" name="Picture 2" descr="Resultado de imagen para regiones de 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672731"/>
            <a:ext cx="2745129" cy="5615037"/>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4"/>
          <p:cNvSpPr txBox="1">
            <a:spLocks/>
          </p:cNvSpPr>
          <p:nvPr/>
        </p:nvSpPr>
        <p:spPr>
          <a:xfrm>
            <a:off x="4425380" y="4091456"/>
            <a:ext cx="4046591" cy="219631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ES" sz="1800" dirty="0" smtClean="0">
                <a:solidFill>
                  <a:srgbClr val="4D4D4D"/>
                </a:solidFill>
              </a:rPr>
              <a:t>La Agencia </a:t>
            </a:r>
            <a:r>
              <a:rPr lang="es-ES" sz="1800" dirty="0">
                <a:solidFill>
                  <a:srgbClr val="4D4D4D"/>
                </a:solidFill>
              </a:rPr>
              <a:t>de Área es el nivel institucional a través del cual se reciben y procesan las solicitudes de asesorías y financiamiento de los pequeños productores y sus asociaciones. Por otra parte -sobre la base de normas y conocimientos sistematizados-se responde a sus demandas, entregándoles en forma directa (o a través de terceros) un conjunto de servicios institucionales, cautelando que los recursos públicos invertidos abran nuevas oportunidades y generen mayores capacidades económicas, productivas e institucionales en el medio rural</a:t>
            </a:r>
            <a:r>
              <a:rPr lang="es-ES" sz="1800" dirty="0" smtClean="0">
                <a:solidFill>
                  <a:srgbClr val="4D4D4D"/>
                </a:solidFill>
              </a:rPr>
              <a:t>.</a:t>
            </a:r>
          </a:p>
          <a:p>
            <a:pPr algn="just">
              <a:buFont typeface="Wingdings" panose="05000000000000000000" pitchFamily="2" charset="2"/>
              <a:buChar char="ü"/>
            </a:pPr>
            <a:endParaRPr lang="es-ES" sz="1800" dirty="0" smtClean="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12</a:t>
            </a:fld>
            <a:endParaRPr lang="en-US"/>
          </a:p>
        </p:txBody>
      </p:sp>
      <p:sp>
        <p:nvSpPr>
          <p:cNvPr id="9" name="CuadroTexto 8"/>
          <p:cNvSpPr txBox="1"/>
          <p:nvPr/>
        </p:nvSpPr>
        <p:spPr>
          <a:xfrm>
            <a:off x="319488" y="6345952"/>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RESOLUCIÓN </a:t>
            </a:r>
            <a:r>
              <a:rPr lang="es-CL" dirty="0">
                <a:solidFill>
                  <a:srgbClr val="4D4D4D"/>
                </a:solidFill>
              </a:rPr>
              <a:t>EXENTA Nº: 0070-200191/2021. </a:t>
            </a:r>
          </a:p>
        </p:txBody>
      </p:sp>
    </p:spTree>
    <p:extLst>
      <p:ext uri="{BB962C8B-B14F-4D97-AF65-F5344CB8AC3E}">
        <p14:creationId xmlns:p14="http://schemas.microsoft.com/office/powerpoint/2010/main" val="4084736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CL" sz="32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a:t>
            </a:r>
            <a:r>
              <a:rPr lang="es-CL" sz="2000" dirty="0" smtClean="0">
                <a:solidFill>
                  <a:srgbClr val="333333"/>
                </a:solidFill>
                <a:latin typeface="Berlin Sans FB" panose="020E0602020502020306" pitchFamily="34" charset="0"/>
              </a:rPr>
              <a:t> </a:t>
            </a:r>
            <a:endParaRPr lang="es-CL" sz="2000" dirty="0">
              <a:solidFill>
                <a:srgbClr val="333333"/>
              </a:solidFill>
              <a:latin typeface="Berlin Sans FB" panose="020E0602020502020306" pitchFamily="34" charset="0"/>
            </a:endParaRPr>
          </a:p>
        </p:txBody>
      </p:sp>
      <p:sp>
        <p:nvSpPr>
          <p:cNvPr id="5" name="Marcador de contenido 4"/>
          <p:cNvSpPr>
            <a:spLocks noGrp="1"/>
          </p:cNvSpPr>
          <p:nvPr>
            <p:ph idx="1"/>
          </p:nvPr>
        </p:nvSpPr>
        <p:spPr/>
        <p:txBody>
          <a:bodyPr>
            <a:normAutofit/>
          </a:bodyPr>
          <a:lstStyle/>
          <a:p>
            <a:pPr marL="0" indent="0" algn="just">
              <a:buNone/>
            </a:pPr>
            <a:r>
              <a:rPr lang="es-ES" sz="1800" dirty="0" smtClean="0">
                <a:solidFill>
                  <a:srgbClr val="333333"/>
                </a:solidFill>
              </a:rPr>
              <a:t>Algunas características importantes de quienes conformamos la Institución:</a:t>
            </a:r>
          </a:p>
          <a:p>
            <a:pPr algn="just" eaLnBrk="0" fontAlgn="base" hangingPunct="0">
              <a:spcBef>
                <a:spcPct val="0"/>
              </a:spcBef>
              <a:spcAft>
                <a:spcPct val="0"/>
              </a:spcAft>
            </a:pPr>
            <a:endParaRPr lang="es-CL" sz="1800" dirty="0" smtClean="0">
              <a:solidFill>
                <a:srgbClr val="333333"/>
              </a:solidFill>
              <a:ea typeface="MS PGothic" pitchFamily="34" charset="-128"/>
              <a:cs typeface="Calibri"/>
            </a:endParaRPr>
          </a:p>
          <a:p>
            <a:pPr marL="285750" indent="-285750" algn="just" eaLnBrk="0" fontAlgn="base" hangingPunct="0">
              <a:spcBef>
                <a:spcPct val="0"/>
              </a:spcBef>
              <a:spcAft>
                <a:spcPct val="0"/>
              </a:spcAft>
              <a:buFont typeface="Wingdings" panose="05000000000000000000" pitchFamily="2" charset="2"/>
              <a:buChar char="ü"/>
            </a:pPr>
            <a:r>
              <a:rPr lang="es-CL" sz="1800" dirty="0" smtClean="0">
                <a:solidFill>
                  <a:srgbClr val="333333"/>
                </a:solidFill>
                <a:ea typeface="MS PGothic" pitchFamily="34" charset="-128"/>
                <a:cs typeface="Calibri"/>
              </a:rPr>
              <a:t>La </a:t>
            </a:r>
            <a:r>
              <a:rPr lang="es-CL" sz="1800" dirty="0">
                <a:solidFill>
                  <a:srgbClr val="333333"/>
                </a:solidFill>
                <a:ea typeface="MS PGothic" pitchFamily="34" charset="-128"/>
                <a:cs typeface="Calibri"/>
              </a:rPr>
              <a:t>edad promedio de los funcionarios y funcionarias es de 47 años</a:t>
            </a:r>
            <a:r>
              <a:rPr lang="es-CL" sz="1800" dirty="0" smtClean="0">
                <a:solidFill>
                  <a:srgbClr val="333333"/>
                </a:solidFill>
                <a:ea typeface="MS PGothic" pitchFamily="34" charset="-128"/>
                <a:cs typeface="Calibri"/>
              </a:rPr>
              <a:t>.</a:t>
            </a:r>
          </a:p>
          <a:p>
            <a:pPr marL="285750" indent="-285750" algn="just" eaLnBrk="0" fontAlgn="base" hangingPunct="0">
              <a:spcBef>
                <a:spcPct val="0"/>
              </a:spcBef>
              <a:spcAft>
                <a:spcPct val="0"/>
              </a:spcAft>
              <a:buFont typeface="Wingdings" panose="05000000000000000000" pitchFamily="2" charset="2"/>
              <a:buChar char="ü"/>
            </a:pPr>
            <a:r>
              <a:rPr lang="es-ES" sz="1800" dirty="0" smtClean="0">
                <a:solidFill>
                  <a:srgbClr val="333333"/>
                </a:solidFill>
                <a:ea typeface="MS PGothic" pitchFamily="34" charset="-128"/>
                <a:cs typeface="Calibri"/>
              </a:rPr>
              <a:t>El 76% de los puestos son ocupados por funcionarios profesionales, de ellos el 84% se encuentra en regiones.</a:t>
            </a:r>
            <a:endParaRPr lang="es-CL" sz="1800" dirty="0">
              <a:solidFill>
                <a:srgbClr val="333333"/>
              </a:solidFill>
              <a:ea typeface="MS PGothic" pitchFamily="34" charset="-128"/>
              <a:cs typeface="Calibri"/>
            </a:endParaRPr>
          </a:p>
          <a:p>
            <a:pPr marL="0" indent="0" algn="just">
              <a:buNone/>
            </a:pPr>
            <a:endParaRPr lang="es-ES" sz="1800" dirty="0" smtClean="0">
              <a:solidFill>
                <a:srgbClr val="FF0000"/>
              </a:solidFill>
            </a:endParaRPr>
          </a:p>
          <a:p>
            <a:pPr marL="0" indent="0" algn="just">
              <a:buNone/>
            </a:pPr>
            <a:endParaRPr lang="es-ES" sz="1800" dirty="0" smtClean="0">
              <a:solidFill>
                <a:srgbClr val="FF000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19320581"/>
              </p:ext>
            </p:extLst>
          </p:nvPr>
        </p:nvGraphicFramePr>
        <p:xfrm>
          <a:off x="746419" y="3234051"/>
          <a:ext cx="2592110" cy="1258259"/>
        </p:xfrm>
        <a:graphic>
          <a:graphicData uri="http://schemas.openxmlformats.org/drawingml/2006/table">
            <a:tbl>
              <a:tblPr firstRow="1" bandRow="1">
                <a:tableStyleId>{5C22544A-7EE6-4342-B048-85BDC9FD1C3A}</a:tableStyleId>
              </a:tblPr>
              <a:tblGrid>
                <a:gridCol w="1410377"/>
                <a:gridCol w="1181733"/>
              </a:tblGrid>
              <a:tr h="435299">
                <a:tc>
                  <a:txBody>
                    <a:bodyPr/>
                    <a:lstStyle/>
                    <a:p>
                      <a:pPr algn="ctr"/>
                      <a:r>
                        <a:rPr lang="es-CL" sz="1200" dirty="0" smtClean="0"/>
                        <a:t>Rango de Edad</a:t>
                      </a:r>
                      <a:endParaRPr lang="es-CL" sz="1200" dirty="0"/>
                    </a:p>
                  </a:txBody>
                  <a:tcPr/>
                </a:tc>
                <a:tc>
                  <a:txBody>
                    <a:bodyPr/>
                    <a:lstStyle/>
                    <a:p>
                      <a:pPr algn="ctr"/>
                      <a:r>
                        <a:rPr lang="es-CL" sz="1200" dirty="0" smtClean="0"/>
                        <a:t>Porcentaje </a:t>
                      </a:r>
                      <a:endParaRPr lang="es-CL" sz="1200" dirty="0"/>
                    </a:p>
                  </a:txBody>
                  <a:tcPr/>
                </a:tc>
              </a:tr>
              <a:tr h="237419">
                <a:tc>
                  <a:txBody>
                    <a:bodyPr/>
                    <a:lstStyle/>
                    <a:p>
                      <a:pPr algn="ctr"/>
                      <a:r>
                        <a:rPr lang="es-CL" sz="1200" dirty="0" smtClean="0"/>
                        <a:t>Menor a 35</a:t>
                      </a:r>
                      <a:endParaRPr lang="es-CL" sz="1200" dirty="0"/>
                    </a:p>
                  </a:txBody>
                  <a:tcPr anchor="ctr"/>
                </a:tc>
                <a:tc>
                  <a:txBody>
                    <a:bodyPr/>
                    <a:lstStyle/>
                    <a:p>
                      <a:pPr marL="0" algn="ctr" defTabSz="457200" rtl="0" eaLnBrk="1" fontAlgn="b" latinLnBrk="0" hangingPunct="1"/>
                      <a:r>
                        <a:rPr lang="es-CL" sz="1200" kern="1200" dirty="0">
                          <a:solidFill>
                            <a:schemeClr val="dk1"/>
                          </a:solidFill>
                          <a:latin typeface="+mn-lt"/>
                          <a:ea typeface="+mn-ea"/>
                          <a:cs typeface="+mn-cs"/>
                        </a:rPr>
                        <a:t>12,55%</a:t>
                      </a:r>
                    </a:p>
                  </a:txBody>
                  <a:tcPr marL="7620" marR="7620" marT="7620" marB="0" anchor="ctr"/>
                </a:tc>
              </a:tr>
              <a:tr h="233064">
                <a:tc>
                  <a:txBody>
                    <a:bodyPr/>
                    <a:lstStyle/>
                    <a:p>
                      <a:pPr algn="ctr"/>
                      <a:r>
                        <a:rPr lang="es-CL" sz="1200" dirty="0" smtClean="0"/>
                        <a:t>35 – 60</a:t>
                      </a:r>
                      <a:endParaRPr lang="es-CL" sz="1200" dirty="0"/>
                    </a:p>
                  </a:txBody>
                  <a:tcPr anchor="ctr"/>
                </a:tc>
                <a:tc>
                  <a:txBody>
                    <a:bodyPr/>
                    <a:lstStyle/>
                    <a:p>
                      <a:pPr marL="0" algn="ctr" defTabSz="457200" rtl="0" eaLnBrk="1" fontAlgn="b" latinLnBrk="0" hangingPunct="1"/>
                      <a:r>
                        <a:rPr lang="es-CL" sz="1200" kern="1200" dirty="0">
                          <a:solidFill>
                            <a:schemeClr val="dk1"/>
                          </a:solidFill>
                          <a:latin typeface="+mn-lt"/>
                          <a:ea typeface="+mn-ea"/>
                          <a:cs typeface="+mn-cs"/>
                        </a:rPr>
                        <a:t>74,65%</a:t>
                      </a:r>
                    </a:p>
                  </a:txBody>
                  <a:tcPr marL="7620" marR="7620" marT="7620" marB="0" anchor="ctr"/>
                </a:tc>
              </a:tr>
              <a:tr h="243840">
                <a:tc>
                  <a:txBody>
                    <a:bodyPr/>
                    <a:lstStyle/>
                    <a:p>
                      <a:pPr algn="ctr"/>
                      <a:r>
                        <a:rPr lang="es-CL" sz="1200" dirty="0" smtClean="0"/>
                        <a:t>61 y más </a:t>
                      </a:r>
                      <a:endParaRPr lang="es-CL" sz="1200" dirty="0"/>
                    </a:p>
                  </a:txBody>
                  <a:tcPr anchor="ctr"/>
                </a:tc>
                <a:tc>
                  <a:txBody>
                    <a:bodyPr/>
                    <a:lstStyle/>
                    <a:p>
                      <a:pPr marL="0" algn="ctr" defTabSz="457200" rtl="0" eaLnBrk="1" fontAlgn="b" latinLnBrk="0" hangingPunct="1"/>
                      <a:r>
                        <a:rPr lang="es-CL" sz="1200" kern="1200" dirty="0">
                          <a:solidFill>
                            <a:schemeClr val="dk1"/>
                          </a:solidFill>
                          <a:latin typeface="+mn-lt"/>
                          <a:ea typeface="+mn-ea"/>
                          <a:cs typeface="+mn-cs"/>
                        </a:rPr>
                        <a:t>12,80%</a:t>
                      </a:r>
                    </a:p>
                  </a:txBody>
                  <a:tcPr marL="7620" marR="7620" marT="7620" marB="0" anchor="ctr"/>
                </a:tc>
              </a:tr>
            </a:tbl>
          </a:graphicData>
        </a:graphic>
      </p:graphicFrame>
      <p:sp>
        <p:nvSpPr>
          <p:cNvPr id="8" name="CuadroTexto 7"/>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13</a:t>
            </a:fld>
            <a:endParaRPr lang="en-US"/>
          </a:p>
        </p:txBody>
      </p:sp>
      <p:graphicFrame>
        <p:nvGraphicFramePr>
          <p:cNvPr id="9" name="Gráfico 8"/>
          <p:cNvGraphicFramePr>
            <a:graphicFrameLocks/>
          </p:cNvGraphicFramePr>
          <p:nvPr>
            <p:extLst>
              <p:ext uri="{D42A27DB-BD31-4B8C-83A1-F6EECF244321}">
                <p14:modId xmlns:p14="http://schemas.microsoft.com/office/powerpoint/2010/main" val="3304695555"/>
              </p:ext>
            </p:extLst>
          </p:nvPr>
        </p:nvGraphicFramePr>
        <p:xfrm>
          <a:off x="3489960" y="2891028"/>
          <a:ext cx="5196840" cy="3032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1895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457200" y="374469"/>
            <a:ext cx="8229600" cy="827315"/>
          </a:xfrm>
        </p:spPr>
        <p:txBody>
          <a:bodyPr>
            <a:normAutofit/>
          </a:bodyPr>
          <a:lstStyle/>
          <a:p>
            <a:r>
              <a:rPr lang="es-CL" sz="40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a:xfrm>
            <a:off x="457200" y="1201784"/>
            <a:ext cx="8229600" cy="4924380"/>
          </a:xfrm>
        </p:spPr>
        <p:txBody>
          <a:bodyPr>
            <a:normAutofit/>
          </a:bodyPr>
          <a:lstStyle/>
          <a:p>
            <a:pPr marL="0" indent="0" algn="just">
              <a:buNone/>
            </a:pPr>
            <a:r>
              <a:rPr lang="es-ES" sz="1600" dirty="0" smtClean="0">
                <a:solidFill>
                  <a:srgbClr val="333333"/>
                </a:solidFill>
              </a:rPr>
              <a:t>INDAP cuenta con una dotación autorizada de 1.671 funcionarios, 1.546 se encuentran en el estamento de planta o contrata (86,4% y 7,86% respectivamente), 95 funcionarios </a:t>
            </a:r>
            <a:r>
              <a:rPr lang="es-ES" sz="1600" dirty="0">
                <a:solidFill>
                  <a:srgbClr val="333333"/>
                </a:solidFill>
              </a:rPr>
              <a:t>se encuentran en calidad de suplencia o </a:t>
            </a:r>
            <a:r>
              <a:rPr lang="es-ES" sz="1600" dirty="0" smtClean="0">
                <a:solidFill>
                  <a:srgbClr val="333333"/>
                </a:solidFill>
              </a:rPr>
              <a:t>reemplazo.  Cabe destacar que el 48% de los funcionarios son mujeres.</a:t>
            </a:r>
          </a:p>
          <a:p>
            <a:pPr marL="0" indent="0" algn="just">
              <a:buNone/>
            </a:pPr>
            <a:endParaRPr lang="es-ES" sz="1600" dirty="0">
              <a:latin typeface="Berlin Sans FB" panose="020E0602020502020306" pitchFamily="34" charset="0"/>
            </a:endParaRPr>
          </a:p>
          <a:p>
            <a:pPr marL="0" indent="0" algn="just">
              <a:buNone/>
            </a:pPr>
            <a:endParaRPr lang="es-ES" sz="1600" dirty="0" smtClean="0">
              <a:latin typeface="Berlin Sans FB" panose="020E0602020502020306"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104654951"/>
              </p:ext>
            </p:extLst>
          </p:nvPr>
        </p:nvGraphicFramePr>
        <p:xfrm>
          <a:off x="509138" y="2292520"/>
          <a:ext cx="8229600" cy="3460130"/>
        </p:xfrm>
        <a:graphic>
          <a:graphicData uri="http://schemas.openxmlformats.org/drawingml/2006/table">
            <a:tbl>
              <a:tblPr firstRow="1" bandRow="1">
                <a:tableStyleId>{5C22544A-7EE6-4342-B048-85BDC9FD1C3A}</a:tableStyleId>
              </a:tblPr>
              <a:tblGrid>
                <a:gridCol w="1320843"/>
                <a:gridCol w="560679"/>
                <a:gridCol w="749147"/>
                <a:gridCol w="694063"/>
                <a:gridCol w="683046"/>
                <a:gridCol w="837282"/>
                <a:gridCol w="848298"/>
                <a:gridCol w="627962"/>
                <a:gridCol w="991518"/>
                <a:gridCol w="916762"/>
              </a:tblGrid>
              <a:tr h="494385">
                <a:tc rowSpan="2">
                  <a:txBody>
                    <a:bodyPr/>
                    <a:lstStyle/>
                    <a:p>
                      <a:r>
                        <a:rPr lang="es-CL" sz="1400" b="0" dirty="0" smtClean="0">
                          <a:latin typeface="Berlin Sans FB" panose="020E0602020502020306" pitchFamily="34" charset="0"/>
                        </a:rPr>
                        <a:t>Calidad Jurídica </a:t>
                      </a:r>
                      <a:endParaRPr lang="es-CL" sz="1400" b="0" dirty="0">
                        <a:latin typeface="Berlin Sans FB" panose="020E0602020502020306" pitchFamily="34" charset="0"/>
                      </a:endParaRPr>
                    </a:p>
                  </a:txBody>
                  <a:tcPr/>
                </a:tc>
                <a:tc gridSpan="3">
                  <a:txBody>
                    <a:bodyPr/>
                    <a:lstStyle/>
                    <a:p>
                      <a:r>
                        <a:rPr lang="es-CL" sz="1400" b="0" dirty="0" smtClean="0">
                          <a:latin typeface="Berlin Sans FB" panose="020E0602020502020306" pitchFamily="34" charset="0"/>
                        </a:rPr>
                        <a:t>    Contrata</a:t>
                      </a:r>
                    </a:p>
                    <a:p>
                      <a:endParaRPr lang="es-CL" sz="1400" b="0" dirty="0">
                        <a:latin typeface="Berlin Sans FB" panose="020E0602020502020306" pitchFamily="34" charset="0"/>
                      </a:endParaRPr>
                    </a:p>
                  </a:txBody>
                  <a:tcPr/>
                </a:tc>
                <a:tc hMerge="1">
                  <a:txBody>
                    <a:bodyPr/>
                    <a:lstStyle/>
                    <a:p>
                      <a:endParaRPr lang="es-CL"/>
                    </a:p>
                  </a:txBody>
                  <a:tcPr/>
                </a:tc>
                <a:tc hMerge="1">
                  <a:txBody>
                    <a:bodyPr/>
                    <a:lstStyle/>
                    <a:p>
                      <a:endParaRPr lang="es-CL"/>
                    </a:p>
                  </a:txBody>
                  <a:tcPr/>
                </a:tc>
                <a:tc gridSpan="3">
                  <a:txBody>
                    <a:bodyPr/>
                    <a:lstStyle/>
                    <a:p>
                      <a:r>
                        <a:rPr lang="es-CL" sz="1400" b="0" dirty="0" smtClean="0">
                          <a:latin typeface="Berlin Sans FB" panose="020E0602020502020306" pitchFamily="34" charset="0"/>
                        </a:rPr>
                        <a:t>    Planta </a:t>
                      </a:r>
                      <a:endParaRPr lang="es-CL" sz="1400" b="0" dirty="0">
                        <a:latin typeface="Berlin Sans FB" panose="020E0602020502020306" pitchFamily="34" charset="0"/>
                      </a:endParaRPr>
                    </a:p>
                  </a:txBody>
                  <a:tcPr/>
                </a:tc>
                <a:tc hMerge="1">
                  <a:txBody>
                    <a:bodyPr/>
                    <a:lstStyle/>
                    <a:p>
                      <a:endParaRPr lang="es-CL"/>
                    </a:p>
                  </a:txBody>
                  <a:tcPr/>
                </a:tc>
                <a:tc hMerge="1">
                  <a:txBody>
                    <a:bodyPr/>
                    <a:lstStyle/>
                    <a:p>
                      <a:endParaRPr lang="es-CL"/>
                    </a:p>
                  </a:txBody>
                  <a:tcPr/>
                </a:tc>
                <a:tc gridSpan="3">
                  <a:txBody>
                    <a:bodyPr/>
                    <a:lstStyle/>
                    <a:p>
                      <a:r>
                        <a:rPr lang="es-CL" sz="1400" b="0" dirty="0" smtClean="0">
                          <a:latin typeface="Berlin Sans FB" panose="020E0602020502020306" pitchFamily="34" charset="0"/>
                        </a:rPr>
                        <a:t>                     Total </a:t>
                      </a:r>
                      <a:endParaRPr lang="es-CL" sz="1400" b="0" dirty="0">
                        <a:latin typeface="Berlin Sans FB" panose="020E0602020502020306" pitchFamily="34" charset="0"/>
                      </a:endParaRPr>
                    </a:p>
                  </a:txBody>
                  <a:tcPr/>
                </a:tc>
                <a:tc hMerge="1">
                  <a:txBody>
                    <a:bodyPr/>
                    <a:lstStyle/>
                    <a:p>
                      <a:endParaRPr lang="es-CL"/>
                    </a:p>
                  </a:txBody>
                  <a:tcPr/>
                </a:tc>
                <a:tc hMerge="1">
                  <a:txBody>
                    <a:bodyPr/>
                    <a:lstStyle/>
                    <a:p>
                      <a:endParaRPr lang="es-CL"/>
                    </a:p>
                  </a:txBody>
                  <a:tcPr/>
                </a:tc>
              </a:tr>
              <a:tr h="436222">
                <a:tc vMerge="1">
                  <a:txBody>
                    <a:bodyPr/>
                    <a:lstStyle/>
                    <a:p>
                      <a:endParaRPr lang="es-CL"/>
                    </a:p>
                  </a:txBody>
                  <a:tcPr/>
                </a:tc>
                <a:tc>
                  <a:txBody>
                    <a:bodyPr/>
                    <a:lstStyle/>
                    <a:p>
                      <a:r>
                        <a:rPr lang="es-CL" sz="1200" b="0" dirty="0" smtClean="0">
                          <a:latin typeface="+mn-lt"/>
                        </a:rPr>
                        <a:t>Total</a:t>
                      </a:r>
                      <a:endParaRPr lang="es-CL" sz="1200" b="0" dirty="0">
                        <a:latin typeface="+mn-lt"/>
                      </a:endParaRPr>
                    </a:p>
                  </a:txBody>
                  <a:tcPr/>
                </a:tc>
                <a:tc>
                  <a:txBody>
                    <a:bodyPr/>
                    <a:lstStyle/>
                    <a:p>
                      <a:r>
                        <a:rPr lang="es-CL" sz="1200" b="0" dirty="0" smtClean="0">
                          <a:latin typeface="+mn-lt"/>
                        </a:rPr>
                        <a:t>Hombres</a:t>
                      </a:r>
                      <a:endParaRPr lang="es-CL" sz="1200" b="0" dirty="0">
                        <a:latin typeface="+mn-lt"/>
                      </a:endParaRPr>
                    </a:p>
                  </a:txBody>
                  <a:tcPr/>
                </a:tc>
                <a:tc>
                  <a:txBody>
                    <a:bodyPr/>
                    <a:lstStyle/>
                    <a:p>
                      <a:r>
                        <a:rPr lang="es-CL" sz="1200" b="0" dirty="0" smtClean="0">
                          <a:latin typeface="+mn-lt"/>
                        </a:rPr>
                        <a:t>Mujeres</a:t>
                      </a:r>
                      <a:endParaRPr lang="es-CL" sz="1200" b="0" dirty="0">
                        <a:latin typeface="+mn-lt"/>
                      </a:endParaRPr>
                    </a:p>
                  </a:txBody>
                  <a:tcPr/>
                </a:tc>
                <a:tc>
                  <a:txBody>
                    <a:bodyPr/>
                    <a:lstStyle/>
                    <a:p>
                      <a:r>
                        <a:rPr lang="es-CL" sz="1200" dirty="0" smtClean="0">
                          <a:latin typeface="+mn-lt"/>
                        </a:rPr>
                        <a:t>Total </a:t>
                      </a:r>
                      <a:endParaRPr lang="es-CL" sz="1200" dirty="0">
                        <a:latin typeface="+mn-lt"/>
                      </a:endParaRPr>
                    </a:p>
                  </a:txBody>
                  <a:tcPr/>
                </a:tc>
                <a:tc>
                  <a:txBody>
                    <a:bodyPr/>
                    <a:lstStyle/>
                    <a:p>
                      <a:r>
                        <a:rPr lang="es-CL" sz="1200" dirty="0" smtClean="0">
                          <a:latin typeface="+mn-lt"/>
                        </a:rPr>
                        <a:t>Hombres</a:t>
                      </a:r>
                      <a:endParaRPr lang="es-CL" sz="1200" dirty="0">
                        <a:latin typeface="+mn-lt"/>
                      </a:endParaRPr>
                    </a:p>
                  </a:txBody>
                  <a:tcPr/>
                </a:tc>
                <a:tc>
                  <a:txBody>
                    <a:bodyPr/>
                    <a:lstStyle/>
                    <a:p>
                      <a:r>
                        <a:rPr lang="es-CL" sz="1200" dirty="0" smtClean="0">
                          <a:latin typeface="+mn-lt"/>
                        </a:rPr>
                        <a:t>Mujeres</a:t>
                      </a:r>
                      <a:endParaRPr lang="es-CL" sz="1200" dirty="0">
                        <a:latin typeface="+mn-lt"/>
                      </a:endParaRPr>
                    </a:p>
                  </a:txBody>
                  <a:tcPr/>
                </a:tc>
                <a:tc>
                  <a:txBody>
                    <a:bodyPr/>
                    <a:lstStyle/>
                    <a:p>
                      <a:r>
                        <a:rPr lang="es-CL" sz="1200" dirty="0" smtClean="0">
                          <a:latin typeface="+mn-lt"/>
                        </a:rPr>
                        <a:t>Total</a:t>
                      </a:r>
                      <a:endParaRPr lang="es-CL" sz="1200" dirty="0">
                        <a:latin typeface="+mn-lt"/>
                      </a:endParaRPr>
                    </a:p>
                  </a:txBody>
                  <a:tcPr/>
                </a:tc>
                <a:tc>
                  <a:txBody>
                    <a:bodyPr/>
                    <a:lstStyle/>
                    <a:p>
                      <a:r>
                        <a:rPr lang="es-CL" sz="1200" dirty="0" smtClean="0">
                          <a:latin typeface="+mn-lt"/>
                        </a:rPr>
                        <a:t>Hombres</a:t>
                      </a:r>
                      <a:endParaRPr lang="es-CL" sz="1200" dirty="0">
                        <a:latin typeface="+mn-lt"/>
                      </a:endParaRPr>
                    </a:p>
                  </a:txBody>
                  <a:tcPr/>
                </a:tc>
                <a:tc>
                  <a:txBody>
                    <a:bodyPr/>
                    <a:lstStyle/>
                    <a:p>
                      <a:r>
                        <a:rPr lang="es-CL" sz="1200" dirty="0" smtClean="0">
                          <a:latin typeface="+mn-lt"/>
                        </a:rPr>
                        <a:t>Mujeres</a:t>
                      </a:r>
                      <a:endParaRPr lang="es-CL" sz="1200" dirty="0">
                        <a:latin typeface="+mn-lt"/>
                      </a:endParaRPr>
                    </a:p>
                  </a:txBody>
                  <a:tcPr/>
                </a:tc>
              </a:tr>
              <a:tr h="338740">
                <a:tc>
                  <a:txBody>
                    <a:bodyPr/>
                    <a:lstStyle/>
                    <a:p>
                      <a:r>
                        <a:rPr lang="es-CL" sz="1400" dirty="0" smtClean="0"/>
                        <a:t>Profesional</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1.106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608</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498</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120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76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44</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1.226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684</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542</a:t>
                      </a:r>
                    </a:p>
                  </a:txBody>
                  <a:tcPr marL="7620" marR="7620" marT="7620" marB="0" anchor="ctr"/>
                </a:tc>
              </a:tr>
              <a:tr h="338740">
                <a:tc>
                  <a:txBody>
                    <a:bodyPr/>
                    <a:lstStyle/>
                    <a:p>
                      <a:r>
                        <a:rPr lang="es-CL" sz="1400" dirty="0" smtClean="0"/>
                        <a:t>Técnicos</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212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81</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131</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56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24</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32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268</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105</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163</a:t>
                      </a:r>
                    </a:p>
                  </a:txBody>
                  <a:tcPr marL="7620" marR="7620" marT="7620" marB="0" anchor="ctr"/>
                </a:tc>
              </a:tr>
              <a:tr h="473308">
                <a:tc>
                  <a:txBody>
                    <a:bodyPr/>
                    <a:lstStyle/>
                    <a:p>
                      <a:r>
                        <a:rPr lang="es-CL" sz="1400" dirty="0" smtClean="0"/>
                        <a:t>Administrativos</a:t>
                      </a:r>
                      <a:r>
                        <a:rPr lang="es-CL" sz="1400" baseline="0" dirty="0" smtClean="0"/>
                        <a:t> </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99</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43</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56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18</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7</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11</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117</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50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67</a:t>
                      </a:r>
                    </a:p>
                  </a:txBody>
                  <a:tcPr marL="7620" marR="7620" marT="7620" marB="0" anchor="ctr"/>
                </a:tc>
              </a:tr>
              <a:tr h="338740">
                <a:tc>
                  <a:txBody>
                    <a:bodyPr/>
                    <a:lstStyle/>
                    <a:p>
                      <a:r>
                        <a:rPr lang="es-CL" sz="1400" dirty="0" smtClean="0"/>
                        <a:t>Auxiliar</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r>
              <a:tr h="338740">
                <a:tc>
                  <a:txBody>
                    <a:bodyPr/>
                    <a:lstStyle/>
                    <a:p>
                      <a:r>
                        <a:rPr lang="es-CL" sz="1400" dirty="0" smtClean="0"/>
                        <a:t>Directivos </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23</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7</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23</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16</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7</a:t>
                      </a:r>
                    </a:p>
                  </a:txBody>
                  <a:tcPr marL="7620" marR="7620" marT="7620" marB="0" anchor="ctr"/>
                </a:tc>
              </a:tr>
              <a:tr h="338740">
                <a:tc>
                  <a:txBody>
                    <a:bodyPr/>
                    <a:lstStyle/>
                    <a:p>
                      <a:r>
                        <a:rPr lang="es-CL" sz="1400" dirty="0" smtClean="0"/>
                        <a:t>Expertos</a:t>
                      </a:r>
                      <a:endParaRPr lang="es-CL" sz="1400" dirty="0"/>
                    </a:p>
                  </a:txBody>
                  <a:tcPr/>
                </a:tc>
                <a:tc>
                  <a:txBody>
                    <a:bodyPr/>
                    <a:lstStyle/>
                    <a:p>
                      <a:pPr algn="ctr" rtl="0" fontAlgn="b"/>
                      <a:r>
                        <a:rPr lang="es-CL" sz="1200" b="0" i="0" u="none" strike="noStrike">
                          <a:solidFill>
                            <a:srgbClr val="000000"/>
                          </a:solidFill>
                          <a:effectLst/>
                          <a:latin typeface="Calibri" panose="020F0502020204030204" pitchFamily="34" charset="0"/>
                        </a:rPr>
                        <a:t>5</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3</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0</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5</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3</a:t>
                      </a:r>
                    </a:p>
                  </a:txBody>
                  <a:tcPr marL="7620" marR="7620" marT="7620" marB="0" anchor="ctr"/>
                </a:tc>
                <a:tc>
                  <a:txBody>
                    <a:bodyPr/>
                    <a:lstStyle/>
                    <a:p>
                      <a:pPr algn="ctr" rtl="0" fontAlgn="b"/>
                      <a:r>
                        <a:rPr lang="es-CL" sz="1200" b="0" i="0" u="none" strike="noStrike">
                          <a:solidFill>
                            <a:srgbClr val="000000"/>
                          </a:solidFill>
                          <a:effectLst/>
                          <a:latin typeface="Calibri" panose="020F0502020204030204" pitchFamily="34" charset="0"/>
                        </a:rPr>
                        <a:t>2</a:t>
                      </a:r>
                    </a:p>
                  </a:txBody>
                  <a:tcPr marL="7620" marR="7620" marT="7620" marB="0" anchor="ctr"/>
                </a:tc>
              </a:tr>
              <a:tr h="338740">
                <a:tc>
                  <a:txBody>
                    <a:bodyPr/>
                    <a:lstStyle/>
                    <a:p>
                      <a:r>
                        <a:rPr lang="es-CL" sz="1400" b="1" dirty="0" smtClean="0"/>
                        <a:t>Total </a:t>
                      </a:r>
                      <a:endParaRPr lang="es-CL" sz="1400" b="1" dirty="0"/>
                    </a:p>
                  </a:txBody>
                  <a:tcPr/>
                </a:tc>
                <a:tc>
                  <a:txBody>
                    <a:bodyPr/>
                    <a:lstStyle/>
                    <a:p>
                      <a:pPr algn="ctr" rtl="0" fontAlgn="b"/>
                      <a:r>
                        <a:rPr lang="es-CL" sz="1200" b="1" i="0" u="none" strike="noStrike">
                          <a:solidFill>
                            <a:srgbClr val="000000"/>
                          </a:solidFill>
                          <a:effectLst/>
                          <a:latin typeface="Calibri" panose="020F0502020204030204" pitchFamily="34" charset="0"/>
                        </a:rPr>
                        <a:t>1.422</a:t>
                      </a:r>
                    </a:p>
                  </a:txBody>
                  <a:tcPr marL="7620" marR="7620" marT="7620" marB="0" anchor="ctr"/>
                </a:tc>
                <a:tc>
                  <a:txBody>
                    <a:bodyPr/>
                    <a:lstStyle/>
                    <a:p>
                      <a:pPr algn="ctr" rtl="0" fontAlgn="b"/>
                      <a:r>
                        <a:rPr lang="es-CL" sz="1200" b="1" i="0" u="none" strike="noStrike" dirty="0">
                          <a:solidFill>
                            <a:srgbClr val="000000"/>
                          </a:solidFill>
                          <a:effectLst/>
                          <a:latin typeface="Calibri" panose="020F0502020204030204" pitchFamily="34" charset="0"/>
                        </a:rPr>
                        <a:t>735</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687</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219</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125</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94</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1.641</a:t>
                      </a:r>
                    </a:p>
                  </a:txBody>
                  <a:tcPr marL="7620" marR="7620" marT="7620" marB="0" anchor="ctr"/>
                </a:tc>
                <a:tc>
                  <a:txBody>
                    <a:bodyPr/>
                    <a:lstStyle/>
                    <a:p>
                      <a:pPr algn="ctr" rtl="0" fontAlgn="b"/>
                      <a:r>
                        <a:rPr lang="es-CL" sz="1200" b="1" i="0" u="none" strike="noStrike">
                          <a:solidFill>
                            <a:srgbClr val="000000"/>
                          </a:solidFill>
                          <a:effectLst/>
                          <a:latin typeface="Calibri" panose="020F0502020204030204" pitchFamily="34" charset="0"/>
                        </a:rPr>
                        <a:t>860</a:t>
                      </a:r>
                    </a:p>
                  </a:txBody>
                  <a:tcPr marL="7620" marR="7620" marT="7620" marB="0" anchor="ctr"/>
                </a:tc>
                <a:tc>
                  <a:txBody>
                    <a:bodyPr/>
                    <a:lstStyle/>
                    <a:p>
                      <a:pPr algn="ctr" rtl="0" fontAlgn="b"/>
                      <a:r>
                        <a:rPr lang="es-CL" sz="1200" b="1" i="0" u="none" strike="noStrike" dirty="0">
                          <a:solidFill>
                            <a:srgbClr val="000000"/>
                          </a:solidFill>
                          <a:effectLst/>
                          <a:latin typeface="Calibri" panose="020F0502020204030204" pitchFamily="34" charset="0"/>
                        </a:rPr>
                        <a:t>781</a:t>
                      </a:r>
                    </a:p>
                  </a:txBody>
                  <a:tcPr marL="7620" marR="7620" marT="7620" marB="0" anchor="ctr"/>
                </a:tc>
              </a:tr>
            </a:tbl>
          </a:graphicData>
        </a:graphic>
      </p:graphicFrame>
      <p:sp>
        <p:nvSpPr>
          <p:cNvPr id="6" name="CuadroTexto 5"/>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14</a:t>
            </a:fld>
            <a:endParaRPr lang="en-US"/>
          </a:p>
        </p:txBody>
      </p:sp>
    </p:spTree>
    <p:extLst>
      <p:ext uri="{BB962C8B-B14F-4D97-AF65-F5344CB8AC3E}">
        <p14:creationId xmlns:p14="http://schemas.microsoft.com/office/powerpoint/2010/main" val="983207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457200" y="243840"/>
            <a:ext cx="8229600" cy="947375"/>
          </a:xfrm>
        </p:spPr>
        <p:txBody>
          <a:bodyPr>
            <a:normAutofit/>
          </a:bodyPr>
          <a:lstStyle/>
          <a:p>
            <a:r>
              <a:rPr lang="es-CL" sz="40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a:xfrm>
            <a:off x="457200" y="1472148"/>
            <a:ext cx="8229600" cy="4654015"/>
          </a:xfrm>
        </p:spPr>
        <p:txBody>
          <a:bodyPr>
            <a:normAutofit/>
          </a:bodyPr>
          <a:lstStyle/>
          <a:p>
            <a:pPr marL="0" indent="0" algn="just">
              <a:buNone/>
            </a:pPr>
            <a:r>
              <a:rPr lang="es-ES" sz="1800" dirty="0" smtClean="0"/>
              <a:t>La distribución de los funcionarios a nivel nacional se puede observar en el siguiente gráfico, de acuerdo a la calidad jurídica de sus contratos:</a:t>
            </a:r>
          </a:p>
          <a:p>
            <a:pPr marL="0" indent="0" algn="just">
              <a:buNone/>
            </a:pPr>
            <a:r>
              <a:rPr lang="es-ES" sz="1800" dirty="0" smtClean="0"/>
              <a:t> </a:t>
            </a:r>
          </a:p>
        </p:txBody>
      </p:sp>
      <p:sp>
        <p:nvSpPr>
          <p:cNvPr id="9" name="CuadroTexto 8"/>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15</a:t>
            </a:fld>
            <a:endParaRPr lang="en-US"/>
          </a:p>
        </p:txBody>
      </p:sp>
      <p:graphicFrame>
        <p:nvGraphicFramePr>
          <p:cNvPr id="7" name="Gráfico 6"/>
          <p:cNvGraphicFramePr>
            <a:graphicFrameLocks/>
          </p:cNvGraphicFramePr>
          <p:nvPr>
            <p:extLst>
              <p:ext uri="{D42A27DB-BD31-4B8C-83A1-F6EECF244321}">
                <p14:modId xmlns:p14="http://schemas.microsoft.com/office/powerpoint/2010/main" val="183780451"/>
              </p:ext>
            </p:extLst>
          </p:nvPr>
        </p:nvGraphicFramePr>
        <p:xfrm>
          <a:off x="457200" y="2223457"/>
          <a:ext cx="8229600" cy="3983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6916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8673"/>
            <a:ext cx="8229600" cy="973501"/>
          </a:xfrm>
        </p:spPr>
        <p:txBody>
          <a:bodyPr>
            <a:normAutofit/>
          </a:bodyPr>
          <a:lstStyle/>
          <a:p>
            <a:r>
              <a:rPr lang="es-CL" sz="40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a:xfrm>
            <a:off x="457200" y="1438322"/>
            <a:ext cx="8229600" cy="4687842"/>
          </a:xfrm>
        </p:spPr>
        <p:txBody>
          <a:bodyPr>
            <a:normAutofit/>
          </a:bodyPr>
          <a:lstStyle/>
          <a:p>
            <a:pPr marL="0" indent="0" algn="just">
              <a:buNone/>
            </a:pPr>
            <a:r>
              <a:rPr lang="es-ES" sz="1800" dirty="0" smtClean="0"/>
              <a:t>Profesionales que trabajan en INDAP, de acuerdo a la región y calidad jurídica de sus contratos:</a:t>
            </a:r>
          </a:p>
          <a:p>
            <a:pPr marL="0" indent="0" algn="just">
              <a:buNone/>
            </a:pPr>
            <a:endParaRPr lang="es-ES" sz="1800" dirty="0" smtClean="0"/>
          </a:p>
          <a:p>
            <a:pPr marL="0" indent="0" algn="just">
              <a:buNone/>
            </a:pPr>
            <a:r>
              <a:rPr lang="es-ES" sz="1800" dirty="0" smtClean="0"/>
              <a:t> </a:t>
            </a:r>
          </a:p>
        </p:txBody>
      </p:sp>
      <p:sp>
        <p:nvSpPr>
          <p:cNvPr id="9" name="CuadroTexto 8"/>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16</a:t>
            </a:fld>
            <a:endParaRPr lang="en-US"/>
          </a:p>
        </p:txBody>
      </p:sp>
      <p:graphicFrame>
        <p:nvGraphicFramePr>
          <p:cNvPr id="8" name="Gráfico 7"/>
          <p:cNvGraphicFramePr>
            <a:graphicFrameLocks/>
          </p:cNvGraphicFramePr>
          <p:nvPr>
            <p:extLst>
              <p:ext uri="{D42A27DB-BD31-4B8C-83A1-F6EECF244321}">
                <p14:modId xmlns:p14="http://schemas.microsoft.com/office/powerpoint/2010/main" val="2251287830"/>
              </p:ext>
            </p:extLst>
          </p:nvPr>
        </p:nvGraphicFramePr>
        <p:xfrm>
          <a:off x="457200" y="2007774"/>
          <a:ext cx="8156448" cy="4118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8461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4638"/>
            <a:ext cx="8229600" cy="883602"/>
          </a:xfrm>
        </p:spPr>
        <p:txBody>
          <a:bodyPr>
            <a:normAutofit/>
          </a:bodyPr>
          <a:lstStyle/>
          <a:p>
            <a:r>
              <a:rPr lang="es-CL" sz="40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p:txBody>
          <a:bodyPr>
            <a:normAutofit/>
          </a:bodyPr>
          <a:lstStyle/>
          <a:p>
            <a:pPr marL="0" indent="0" algn="just">
              <a:buNone/>
            </a:pPr>
            <a:r>
              <a:rPr lang="es-ES" sz="1800" dirty="0" smtClean="0"/>
              <a:t>Técnicos que trabajan en INDAP, de acuerdo a la región y calidad jurídica de sus contratos:</a:t>
            </a:r>
          </a:p>
          <a:p>
            <a:pPr marL="0" indent="0" algn="just">
              <a:buNone/>
            </a:pPr>
            <a:endParaRPr lang="es-ES" sz="1800" dirty="0" smtClean="0"/>
          </a:p>
          <a:p>
            <a:pPr marL="0" indent="0" algn="just">
              <a:buNone/>
            </a:pPr>
            <a:r>
              <a:rPr lang="es-ES" sz="1800" dirty="0" smtClean="0"/>
              <a:t> </a:t>
            </a:r>
          </a:p>
        </p:txBody>
      </p:sp>
      <p:sp>
        <p:nvSpPr>
          <p:cNvPr id="8" name="CuadroTexto 7"/>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17</a:t>
            </a:fld>
            <a:endParaRPr lang="en-US"/>
          </a:p>
        </p:txBody>
      </p:sp>
      <p:graphicFrame>
        <p:nvGraphicFramePr>
          <p:cNvPr id="7" name="Gráfico 6"/>
          <p:cNvGraphicFramePr>
            <a:graphicFrameLocks/>
          </p:cNvGraphicFramePr>
          <p:nvPr>
            <p:extLst>
              <p:ext uri="{D42A27DB-BD31-4B8C-83A1-F6EECF244321}">
                <p14:modId xmlns:p14="http://schemas.microsoft.com/office/powerpoint/2010/main" val="2367324341"/>
              </p:ext>
            </p:extLst>
          </p:nvPr>
        </p:nvGraphicFramePr>
        <p:xfrm>
          <a:off x="457200" y="2128055"/>
          <a:ext cx="8229600" cy="39981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0813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4638"/>
            <a:ext cx="8229600" cy="927145"/>
          </a:xfrm>
        </p:spPr>
        <p:txBody>
          <a:bodyPr>
            <a:normAutofit/>
          </a:bodyPr>
          <a:lstStyle/>
          <a:p>
            <a:r>
              <a:rPr lang="es-CL" sz="4000" dirty="0" smtClean="0">
                <a:solidFill>
                  <a:srgbClr val="4D4D4D"/>
                </a:solidFill>
                <a:latin typeface="Berlin Sans FB" panose="020E0602020502020306" pitchFamily="34" charset="0"/>
              </a:rPr>
              <a:t>   </a:t>
            </a:r>
            <a:r>
              <a:rPr lang="es-CL" sz="2800" dirty="0" smtClean="0">
                <a:solidFill>
                  <a:srgbClr val="333333"/>
                </a:solidFill>
                <a:latin typeface="Berlin Sans FB" panose="020E0602020502020306" pitchFamily="34" charset="0"/>
              </a:rPr>
              <a:t>Recursos Humanos </a:t>
            </a:r>
            <a:endParaRPr lang="es-CL" sz="2800" dirty="0">
              <a:solidFill>
                <a:srgbClr val="333333"/>
              </a:solidFill>
              <a:latin typeface="Berlin Sans FB" panose="020E0602020502020306" pitchFamily="34" charset="0"/>
            </a:endParaRPr>
          </a:p>
        </p:txBody>
      </p:sp>
      <p:sp>
        <p:nvSpPr>
          <p:cNvPr id="5" name="Marcador de contenido 4"/>
          <p:cNvSpPr>
            <a:spLocks noGrp="1"/>
          </p:cNvSpPr>
          <p:nvPr>
            <p:ph idx="1"/>
          </p:nvPr>
        </p:nvSpPr>
        <p:spPr>
          <a:xfrm>
            <a:off x="457200" y="1393372"/>
            <a:ext cx="8229600" cy="4732792"/>
          </a:xfrm>
        </p:spPr>
        <p:txBody>
          <a:bodyPr>
            <a:normAutofit/>
          </a:bodyPr>
          <a:lstStyle/>
          <a:p>
            <a:pPr marL="0" indent="0" algn="just">
              <a:buNone/>
            </a:pPr>
            <a:r>
              <a:rPr lang="es-ES" sz="1800" dirty="0" smtClean="0"/>
              <a:t>Administrativos que trabajan en INDAP, de acuerdo a la región y calidad jurídica de sus contratos:</a:t>
            </a:r>
          </a:p>
          <a:p>
            <a:pPr marL="0" indent="0" algn="just">
              <a:buNone/>
            </a:pPr>
            <a:endParaRPr lang="es-ES" sz="1800" dirty="0" smtClean="0"/>
          </a:p>
          <a:p>
            <a:pPr marL="0" indent="0" algn="just">
              <a:buNone/>
            </a:pPr>
            <a:r>
              <a:rPr lang="es-ES" sz="1800" dirty="0" smtClean="0"/>
              <a:t> </a:t>
            </a:r>
          </a:p>
        </p:txBody>
      </p:sp>
      <p:sp>
        <p:nvSpPr>
          <p:cNvPr id="8" name="CuadroTexto 7"/>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Sistema de </a:t>
            </a:r>
            <a:r>
              <a:rPr lang="es-CL" dirty="0" smtClean="0">
                <a:solidFill>
                  <a:srgbClr val="4D4D4D"/>
                </a:solidFill>
              </a:rPr>
              <a:t>Remuneraciones, 31 </a:t>
            </a:r>
            <a:r>
              <a:rPr lang="es-CL" dirty="0">
                <a:solidFill>
                  <a:srgbClr val="4D4D4D"/>
                </a:solidFill>
              </a:rPr>
              <a:t>de </a:t>
            </a:r>
            <a:r>
              <a:rPr lang="es-CL" dirty="0" smtClean="0">
                <a:solidFill>
                  <a:srgbClr val="4D4D4D"/>
                </a:solidFill>
              </a:rPr>
              <a:t>diciembre del 2020. </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18</a:t>
            </a:fld>
            <a:endParaRPr lang="en-US"/>
          </a:p>
        </p:txBody>
      </p:sp>
      <p:graphicFrame>
        <p:nvGraphicFramePr>
          <p:cNvPr id="9" name="Gráfico 8"/>
          <p:cNvGraphicFramePr>
            <a:graphicFrameLocks/>
          </p:cNvGraphicFramePr>
          <p:nvPr>
            <p:extLst>
              <p:ext uri="{D42A27DB-BD31-4B8C-83A1-F6EECF244321}">
                <p14:modId xmlns:p14="http://schemas.microsoft.com/office/powerpoint/2010/main" val="1144385890"/>
              </p:ext>
            </p:extLst>
          </p:nvPr>
        </p:nvGraphicFramePr>
        <p:xfrm>
          <a:off x="457200" y="1935650"/>
          <a:ext cx="8229600" cy="41567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3816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solidFill>
                  <a:srgbClr val="4D4D4D"/>
                </a:solidFill>
                <a:latin typeface="Berlin Sans FB" panose="020E0602020502020306" pitchFamily="34" charset="0"/>
              </a:rPr>
              <a:t>Nuestros Usuarios y Usuarias </a:t>
            </a:r>
            <a:endParaRPr lang="es-CL" sz="2800" dirty="0"/>
          </a:p>
        </p:txBody>
      </p:sp>
      <p:sp>
        <p:nvSpPr>
          <p:cNvPr id="3" name="CuadroTexto 2"/>
          <p:cNvSpPr txBox="1"/>
          <p:nvPr/>
        </p:nvSpPr>
        <p:spPr>
          <a:xfrm>
            <a:off x="308472" y="1424324"/>
            <a:ext cx="8138293" cy="4524315"/>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a:r>
              <a:rPr lang="es-CL" sz="1800" b="0" dirty="0" smtClean="0">
                <a:solidFill>
                  <a:srgbClr val="333333"/>
                </a:solidFill>
                <a:latin typeface="Calibri"/>
                <a:cs typeface="Calibri"/>
              </a:rPr>
              <a:t>De acuerdo a lo establecido en la Ley Orgánica de INDAP, la población potencial de INDAP corresponde a dos segmentos denominados: </a:t>
            </a:r>
          </a:p>
          <a:p>
            <a:pPr marL="285750" indent="-285750" algn="just">
              <a:buFont typeface="Wingdings" panose="05000000000000000000" pitchFamily="2" charset="2"/>
              <a:buChar char="q"/>
            </a:pPr>
            <a:r>
              <a:rPr lang="es-CL" sz="1800" b="0" dirty="0" smtClean="0">
                <a:solidFill>
                  <a:srgbClr val="333333"/>
                </a:solidFill>
                <a:latin typeface="Calibri"/>
                <a:cs typeface="Calibri"/>
              </a:rPr>
              <a:t> “pequeño/a productor/a agrícola” </a:t>
            </a:r>
          </a:p>
          <a:p>
            <a:pPr marL="285750" indent="-285750" algn="just">
              <a:buFont typeface="Wingdings" panose="05000000000000000000" pitchFamily="2" charset="2"/>
              <a:buChar char="q"/>
            </a:pPr>
            <a:r>
              <a:rPr lang="es-CL" sz="1800" b="0" dirty="0" smtClean="0">
                <a:solidFill>
                  <a:srgbClr val="333333"/>
                </a:solidFill>
                <a:latin typeface="Calibri"/>
                <a:cs typeface="Calibri"/>
              </a:rPr>
              <a:t> “campesino/a</a:t>
            </a:r>
            <a:r>
              <a:rPr lang="es-CL" sz="1800" b="0" dirty="0">
                <a:solidFill>
                  <a:srgbClr val="333333"/>
                </a:solidFill>
                <a:latin typeface="Calibri"/>
                <a:cs typeface="Calibri"/>
              </a:rPr>
              <a:t>”.</a:t>
            </a:r>
          </a:p>
          <a:p>
            <a:pPr algn="just"/>
            <a:endParaRPr lang="es-CL" sz="1800" b="0" dirty="0">
              <a:solidFill>
                <a:srgbClr val="333333"/>
              </a:solidFill>
              <a:latin typeface="Calibri"/>
              <a:cs typeface="Calibri"/>
            </a:endParaRPr>
          </a:p>
          <a:p>
            <a:pPr algn="just"/>
            <a:r>
              <a:rPr lang="es-CL" sz="1800" dirty="0" smtClean="0">
                <a:solidFill>
                  <a:srgbClr val="333333"/>
                </a:solidFill>
                <a:latin typeface="Calibri"/>
                <a:cs typeface="Calibri"/>
              </a:rPr>
              <a:t>Pequeño/a productor/a Agrícola: </a:t>
            </a:r>
            <a:r>
              <a:rPr lang="es-CL" sz="1800" b="0" dirty="0" smtClean="0">
                <a:solidFill>
                  <a:srgbClr val="333333"/>
                </a:solidFill>
                <a:latin typeface="Calibri"/>
                <a:cs typeface="Calibri"/>
              </a:rPr>
              <a:t>es la persona natural que explota una superficie no superior a las 12 Hectáreas de Riego Básico, cuyos activos no superan el equivalente a 3.500 Unidades de Fomento, y que su ingreso proviene principalmente, de la explotación agrícola y que trabaje directamente la tierra, cualquiera sea su régimen de tenencia</a:t>
            </a:r>
            <a:r>
              <a:rPr lang="es-CL" sz="1800" b="0" dirty="0">
                <a:solidFill>
                  <a:srgbClr val="333333"/>
                </a:solidFill>
                <a:latin typeface="Calibri"/>
                <a:cs typeface="Calibri"/>
              </a:rPr>
              <a:t>.</a:t>
            </a:r>
          </a:p>
          <a:p>
            <a:pPr algn="just"/>
            <a:endParaRPr lang="es-CL" sz="1800" b="0" dirty="0">
              <a:solidFill>
                <a:srgbClr val="333333"/>
              </a:solidFill>
              <a:latin typeface="Calibri"/>
              <a:cs typeface="Calibri"/>
            </a:endParaRPr>
          </a:p>
          <a:p>
            <a:pPr algn="just"/>
            <a:r>
              <a:rPr lang="es-CL" sz="1800" dirty="0" smtClean="0">
                <a:solidFill>
                  <a:srgbClr val="333333"/>
                </a:solidFill>
                <a:latin typeface="Calibri"/>
                <a:cs typeface="Calibri"/>
              </a:rPr>
              <a:t>Campesino/a:</a:t>
            </a:r>
            <a:r>
              <a:rPr lang="es-CL" sz="1800" b="0" dirty="0" smtClean="0">
                <a:solidFill>
                  <a:srgbClr val="333333"/>
                </a:solidFill>
                <a:latin typeface="Calibri"/>
                <a:cs typeface="Calibri"/>
              </a:rPr>
              <a:t> es la persona natural que habita y trabaja habitualmente en el campo, cuyos ingresos provienen, fundamentalmente, de la actividad </a:t>
            </a:r>
            <a:r>
              <a:rPr lang="es-CL" sz="1800" b="0" dirty="0" err="1" smtClean="0">
                <a:solidFill>
                  <a:srgbClr val="333333"/>
                </a:solidFill>
                <a:latin typeface="Calibri"/>
                <a:cs typeface="Calibri"/>
              </a:rPr>
              <a:t>silvoagropecuaria</a:t>
            </a:r>
            <a:r>
              <a:rPr lang="es-CL" sz="1800" b="0" dirty="0" smtClean="0">
                <a:solidFill>
                  <a:srgbClr val="333333"/>
                </a:solidFill>
                <a:latin typeface="Calibri"/>
                <a:cs typeface="Calibri"/>
              </a:rPr>
              <a:t> realizada en forma personal, cualquiera sea la calidad jurídica en que la realice, siempre que sus condiciones económicas no sean superiores a las de un pequeño(a) productor(a) agrícola y las personas que integran su familia</a:t>
            </a:r>
            <a:r>
              <a:rPr lang="es-CL" sz="1800" b="0" dirty="0">
                <a:solidFill>
                  <a:srgbClr val="333333"/>
                </a:solidFill>
                <a:latin typeface="Calibri"/>
                <a:cs typeface="Calibri"/>
              </a:rPr>
              <a:t>.</a:t>
            </a: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19</a:t>
            </a:fld>
            <a:endParaRPr lang="en-US"/>
          </a:p>
        </p:txBody>
      </p:sp>
    </p:spTree>
    <p:extLst>
      <p:ext uri="{BB962C8B-B14F-4D97-AF65-F5344CB8AC3E}">
        <p14:creationId xmlns:p14="http://schemas.microsoft.com/office/powerpoint/2010/main" val="3478203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1 Título"/>
          <p:cNvSpPr>
            <a:spLocks noGrp="1"/>
          </p:cNvSpPr>
          <p:nvPr>
            <p:ph type="title"/>
          </p:nvPr>
        </p:nvSpPr>
        <p:spPr>
          <a:xfrm>
            <a:off x="247879" y="770311"/>
            <a:ext cx="8229600" cy="1143000"/>
          </a:xfrm>
        </p:spPr>
        <p:txBody>
          <a:bodyPr>
            <a:normAutofit fontScale="90000"/>
          </a:bodyPr>
          <a:lstStyle/>
          <a:p>
            <a:r>
              <a:rPr lang="es-CL" dirty="0">
                <a:solidFill>
                  <a:srgbClr val="333333"/>
                </a:solidFill>
                <a:latin typeface="Nexa Bold" pitchFamily="50" charset="0"/>
              </a:rPr>
              <a:t> </a:t>
            </a:r>
            <a:r>
              <a:rPr lang="es-CL" dirty="0" smtClean="0">
                <a:solidFill>
                  <a:srgbClr val="4D4D4D"/>
                </a:solidFill>
                <a:latin typeface="Berlin Sans FB" panose="020E0602020502020306" pitchFamily="34" charset="0"/>
                <a:ea typeface="MS Gothic" panose="020B0609070205080204" pitchFamily="49" charset="-128"/>
              </a:rPr>
              <a:t>INDAP en CIFRAS</a:t>
            </a:r>
            <a:br>
              <a:rPr lang="es-CL" dirty="0" smtClean="0">
                <a:solidFill>
                  <a:srgbClr val="4D4D4D"/>
                </a:solidFill>
                <a:latin typeface="Berlin Sans FB" panose="020E0602020502020306" pitchFamily="34" charset="0"/>
                <a:ea typeface="MS Gothic" panose="020B0609070205080204" pitchFamily="49" charset="-128"/>
              </a:rPr>
            </a:br>
            <a:r>
              <a:rPr lang="es-CL" dirty="0" smtClean="0">
                <a:solidFill>
                  <a:srgbClr val="4D4D4D"/>
                </a:solidFill>
                <a:latin typeface="Berlin Sans FB" panose="020E0602020502020306" pitchFamily="34" charset="0"/>
                <a:ea typeface="MS Gothic" panose="020B0609070205080204" pitchFamily="49" charset="-128"/>
              </a:rPr>
              <a:t>2020</a:t>
            </a:r>
            <a:br>
              <a:rPr lang="es-CL" dirty="0" smtClean="0">
                <a:solidFill>
                  <a:srgbClr val="4D4D4D"/>
                </a:solidFill>
                <a:latin typeface="Berlin Sans FB" panose="020E0602020502020306" pitchFamily="34" charset="0"/>
                <a:ea typeface="MS Gothic" panose="020B0609070205080204" pitchFamily="49" charset="-128"/>
              </a:rPr>
            </a:br>
            <a:endParaRPr lang="es-CO" dirty="0">
              <a:solidFill>
                <a:schemeClr val="bg1"/>
              </a:solidFill>
              <a:latin typeface="Berlin Sans FB" panose="020E0602020502020306" pitchFamily="34" charset="0"/>
              <a:ea typeface="MS Gothic" panose="020B0609070205080204" pitchFamily="49" charset="-128"/>
            </a:endParaRPr>
          </a:p>
        </p:txBody>
      </p:sp>
      <p:sp>
        <p:nvSpPr>
          <p:cNvPr id="9" name="1 Título"/>
          <p:cNvSpPr txBox="1">
            <a:spLocks/>
          </p:cNvSpPr>
          <p:nvPr/>
        </p:nvSpPr>
        <p:spPr>
          <a:xfrm>
            <a:off x="457200" y="3907657"/>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L" sz="3300" dirty="0" smtClean="0">
                <a:latin typeface="Berlin Sans FB" panose="020E0602020502020306" pitchFamily="34" charset="0"/>
                <a:ea typeface="MS Gothic" panose="020B0609070205080204" pitchFamily="49" charset="-128"/>
              </a:rPr>
              <a:t> </a:t>
            </a:r>
            <a:endParaRPr lang="es-CO" sz="1800" dirty="0">
              <a:latin typeface="Berlin Sans FB" panose="020E0602020502020306" pitchFamily="34" charset="0"/>
              <a:ea typeface="MS Gothic" panose="020B0609070205080204" pitchFamily="49" charset="-128"/>
            </a:endParaRPr>
          </a:p>
        </p:txBody>
      </p:sp>
      <p:sp>
        <p:nvSpPr>
          <p:cNvPr id="10" name="1 Título"/>
          <p:cNvSpPr txBox="1">
            <a:spLocks/>
          </p:cNvSpPr>
          <p:nvPr/>
        </p:nvSpPr>
        <p:spPr>
          <a:xfrm>
            <a:off x="247879" y="542943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L" sz="2000" dirty="0" smtClean="0">
                <a:latin typeface="Berlin Sans FB" panose="020E0602020502020306" pitchFamily="34" charset="0"/>
                <a:ea typeface="MS Gothic" panose="020B0609070205080204" pitchFamily="49" charset="-128"/>
              </a:rPr>
              <a:t>Diciembre</a:t>
            </a:r>
            <a:r>
              <a:rPr lang="es-CL" sz="1800" dirty="0" smtClean="0">
                <a:latin typeface="Berlin Sans FB" panose="020E0602020502020306" pitchFamily="34" charset="0"/>
                <a:ea typeface="MS Gothic" panose="020B0609070205080204" pitchFamily="49" charset="-128"/>
              </a:rPr>
              <a:t>, 2020</a:t>
            </a:r>
            <a:endParaRPr lang="es-CO" sz="1800" dirty="0">
              <a:latin typeface="Berlin Sans FB" panose="020E0602020502020306" pitchFamily="34" charset="0"/>
              <a:ea typeface="MS Gothic" panose="020B0609070205080204" pitchFamily="49" charset="-128"/>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2</a:t>
            </a:fld>
            <a:endParaRPr lang="en-US"/>
          </a:p>
        </p:txBody>
      </p:sp>
      <p:pic>
        <p:nvPicPr>
          <p:cNvPr id="1026" name="Picture 2" descr="INDAP-Conmemora-Día-Muj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408" y="1643522"/>
            <a:ext cx="6376542" cy="424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310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solidFill>
                  <a:srgbClr val="333333"/>
                </a:solidFill>
                <a:latin typeface="Berlin Sans FB" panose="020E0602020502020306" pitchFamily="34" charset="0"/>
              </a:rPr>
              <a:t>Nuestros Usuarios y </a:t>
            </a:r>
            <a:r>
              <a:rPr lang="es-ES" sz="2800" dirty="0" smtClean="0">
                <a:solidFill>
                  <a:srgbClr val="333333"/>
                </a:solidFill>
                <a:latin typeface="Berlin Sans FB" panose="020E0602020502020306" pitchFamily="34" charset="0"/>
              </a:rPr>
              <a:t>Usuarias</a:t>
            </a:r>
            <a:endParaRPr lang="es-CL" sz="2800" dirty="0"/>
          </a:p>
        </p:txBody>
      </p:sp>
      <p:sp>
        <p:nvSpPr>
          <p:cNvPr id="7" name="CuadroTexto 6"/>
          <p:cNvSpPr txBox="1"/>
          <p:nvPr/>
        </p:nvSpPr>
        <p:spPr>
          <a:xfrm>
            <a:off x="308472" y="6187074"/>
            <a:ext cx="4608512" cy="276999"/>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Base </a:t>
            </a:r>
            <a:r>
              <a:rPr lang="es-CL" dirty="0" smtClean="0">
                <a:solidFill>
                  <a:srgbClr val="4D4D4D"/>
                </a:solidFill>
              </a:rPr>
              <a:t>Tesorería, 31 </a:t>
            </a:r>
            <a:r>
              <a:rPr lang="es-CL" dirty="0">
                <a:solidFill>
                  <a:srgbClr val="4D4D4D"/>
                </a:solidFill>
              </a:rPr>
              <a:t>de </a:t>
            </a:r>
            <a:r>
              <a:rPr lang="es-CL" dirty="0" smtClean="0">
                <a:solidFill>
                  <a:srgbClr val="4D4D4D"/>
                </a:solidFill>
              </a:rPr>
              <a:t>diciembre del 2020.</a:t>
            </a:r>
            <a:endParaRPr lang="es-CL" dirty="0">
              <a:solidFill>
                <a:srgbClr val="4D4D4D"/>
              </a:solidFill>
            </a:endParaRPr>
          </a:p>
        </p:txBody>
      </p:sp>
      <p:sp>
        <p:nvSpPr>
          <p:cNvPr id="6" name="Marcador de contenido 4"/>
          <p:cNvSpPr txBox="1">
            <a:spLocks/>
          </p:cNvSpPr>
          <p:nvPr/>
        </p:nvSpPr>
        <p:spPr>
          <a:xfrm>
            <a:off x="308472" y="1163781"/>
            <a:ext cx="8438921" cy="46200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0" fontAlgn="base" hangingPunct="0">
              <a:spcBef>
                <a:spcPct val="0"/>
              </a:spcBef>
              <a:spcAft>
                <a:spcPct val="0"/>
              </a:spcAft>
              <a:buFont typeface="Arial"/>
              <a:buNone/>
            </a:pPr>
            <a:r>
              <a:rPr lang="es-CL" sz="1800" dirty="0" smtClean="0">
                <a:solidFill>
                  <a:srgbClr val="333333"/>
                </a:solidFill>
              </a:rPr>
              <a:t>El total de usuarios/as beneficiados </a:t>
            </a:r>
            <a:r>
              <a:rPr lang="es-CL" sz="1800" dirty="0" smtClean="0">
                <a:solidFill>
                  <a:srgbClr val="1F497D">
                    <a:lumMod val="50000"/>
                  </a:srgbClr>
                </a:solidFill>
                <a:ea typeface="MS PGothic" pitchFamily="34" charset="-128"/>
                <a:cs typeface="Calibri"/>
              </a:rPr>
              <a:t>con programas regulares es de 164.549. </a:t>
            </a:r>
          </a:p>
          <a:p>
            <a:pPr marL="0" indent="0">
              <a:buFont typeface="Arial"/>
              <a:buNone/>
            </a:pPr>
            <a:endParaRPr lang="es-CL" sz="1800" dirty="0">
              <a:solidFill>
                <a:srgbClr val="333333"/>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20</a:t>
            </a:fld>
            <a:endParaRPr lang="en-US"/>
          </a:p>
        </p:txBody>
      </p:sp>
      <p:graphicFrame>
        <p:nvGraphicFramePr>
          <p:cNvPr id="9" name="Gráfico 8"/>
          <p:cNvGraphicFramePr>
            <a:graphicFrameLocks/>
          </p:cNvGraphicFramePr>
          <p:nvPr>
            <p:extLst>
              <p:ext uri="{D42A27DB-BD31-4B8C-83A1-F6EECF244321}">
                <p14:modId xmlns:p14="http://schemas.microsoft.com/office/powerpoint/2010/main" val="2491570193"/>
              </p:ext>
            </p:extLst>
          </p:nvPr>
        </p:nvGraphicFramePr>
        <p:xfrm>
          <a:off x="308471" y="1691640"/>
          <a:ext cx="8438921" cy="42936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2771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solidFill>
                  <a:srgbClr val="333333"/>
                </a:solidFill>
                <a:latin typeface="Berlin Sans FB" panose="020E0602020502020306" pitchFamily="34" charset="0"/>
              </a:rPr>
              <a:t>Nuestros Usuarios y </a:t>
            </a:r>
            <a:r>
              <a:rPr lang="es-ES" sz="2800" dirty="0" smtClean="0">
                <a:solidFill>
                  <a:srgbClr val="333333"/>
                </a:solidFill>
                <a:latin typeface="Berlin Sans FB" panose="020E0602020502020306" pitchFamily="34" charset="0"/>
              </a:rPr>
              <a:t>Usuarias</a:t>
            </a:r>
            <a:endParaRPr lang="es-CL" sz="2800" dirty="0"/>
          </a:p>
        </p:txBody>
      </p:sp>
      <p:sp>
        <p:nvSpPr>
          <p:cNvPr id="6" name="Marcador de contenido 4"/>
          <p:cNvSpPr txBox="1">
            <a:spLocks/>
          </p:cNvSpPr>
          <p:nvPr/>
        </p:nvSpPr>
        <p:spPr>
          <a:xfrm>
            <a:off x="308472" y="1163781"/>
            <a:ext cx="8438921" cy="46200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0" fontAlgn="base" hangingPunct="0">
              <a:spcBef>
                <a:spcPct val="0"/>
              </a:spcBef>
              <a:spcAft>
                <a:spcPct val="0"/>
              </a:spcAft>
              <a:buNone/>
            </a:pPr>
            <a:r>
              <a:rPr lang="es-CL" sz="1800" dirty="0" smtClean="0">
                <a:solidFill>
                  <a:srgbClr val="333333"/>
                </a:solidFill>
              </a:rPr>
              <a:t>El total de usuarios/as beneficiados </a:t>
            </a:r>
            <a:r>
              <a:rPr lang="es-CL" sz="1800" dirty="0" smtClean="0">
                <a:solidFill>
                  <a:srgbClr val="1F497D">
                    <a:lumMod val="50000"/>
                  </a:srgbClr>
                </a:solidFill>
                <a:ea typeface="MS PGothic" pitchFamily="34" charset="-128"/>
                <a:cs typeface="Calibri"/>
              </a:rPr>
              <a:t>con programas regulares es de </a:t>
            </a:r>
            <a:r>
              <a:rPr lang="es-CL" sz="1800" dirty="0">
                <a:solidFill>
                  <a:srgbClr val="1F497D">
                    <a:lumMod val="50000"/>
                  </a:srgbClr>
                </a:solidFill>
                <a:ea typeface="MS PGothic" pitchFamily="34" charset="-128"/>
                <a:cs typeface="Calibri"/>
              </a:rPr>
              <a:t>164.549. </a:t>
            </a:r>
            <a:endParaRPr lang="es-CL" sz="1800" dirty="0" smtClean="0">
              <a:solidFill>
                <a:srgbClr val="1F497D">
                  <a:lumMod val="50000"/>
                </a:srgbClr>
              </a:solidFill>
              <a:ea typeface="MS PGothic" pitchFamily="34" charset="-128"/>
              <a:cs typeface="Calibri"/>
            </a:endParaRPr>
          </a:p>
          <a:p>
            <a:pPr marL="0" indent="0">
              <a:buFont typeface="Arial"/>
              <a:buNone/>
            </a:pPr>
            <a:endParaRPr lang="es-CL" sz="1800" dirty="0">
              <a:solidFill>
                <a:srgbClr val="333333"/>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4128080981"/>
              </p:ext>
            </p:extLst>
          </p:nvPr>
        </p:nvGraphicFramePr>
        <p:xfrm>
          <a:off x="1637270" y="1811382"/>
          <a:ext cx="5869460" cy="4231551"/>
        </p:xfrm>
        <a:graphic>
          <a:graphicData uri="http://schemas.openxmlformats.org/drawingml/2006/table">
            <a:tbl>
              <a:tblPr>
                <a:tableStyleId>{9D7B26C5-4107-4FEC-AEDC-1716B250A1EF}</a:tableStyleId>
              </a:tblPr>
              <a:tblGrid>
                <a:gridCol w="2072466"/>
                <a:gridCol w="1535708"/>
                <a:gridCol w="1235263"/>
                <a:gridCol w="1026023"/>
              </a:tblGrid>
              <a:tr h="474245">
                <a:tc>
                  <a:txBody>
                    <a:bodyPr/>
                    <a:lstStyle/>
                    <a:p>
                      <a:pPr algn="ctr" rtl="0" fontAlgn="t"/>
                      <a:r>
                        <a:rPr lang="es-CL" sz="1200" b="1" u="none" strike="noStrike" dirty="0">
                          <a:effectLst/>
                        </a:rPr>
                        <a:t>Región </a:t>
                      </a:r>
                      <a:endParaRPr lang="es-CL" sz="1200" b="1" i="0" u="none" strike="noStrike" dirty="0">
                        <a:solidFill>
                          <a:srgbClr val="000000"/>
                        </a:solidFill>
                        <a:effectLst/>
                        <a:latin typeface="Calibri" panose="020F0502020204030204" pitchFamily="34" charset="0"/>
                      </a:endParaRPr>
                    </a:p>
                  </a:txBody>
                  <a:tcPr marL="7658" marR="7658" marT="7658" marB="0" anchor="ctr">
                    <a:lnB w="12700" cap="flat" cmpd="sng" algn="ctr">
                      <a:solidFill>
                        <a:schemeClr val="tx1"/>
                      </a:solidFill>
                      <a:prstDash val="solid"/>
                      <a:round/>
                      <a:headEnd type="none" w="med" len="med"/>
                      <a:tailEnd type="none" w="med" len="med"/>
                    </a:lnB>
                  </a:tcPr>
                </a:tc>
                <a:tc>
                  <a:txBody>
                    <a:bodyPr/>
                    <a:lstStyle/>
                    <a:p>
                      <a:pPr algn="ctr" rtl="0" fontAlgn="t"/>
                      <a:r>
                        <a:rPr lang="es-CL" sz="1200" b="1" i="0" u="none" strike="noStrike" dirty="0">
                          <a:solidFill>
                            <a:srgbClr val="000000"/>
                          </a:solidFill>
                          <a:effectLst/>
                          <a:latin typeface="Calibri" panose="020F0502020204030204" pitchFamily="34" charset="0"/>
                        </a:rPr>
                        <a:t>N° de explotaciones de AFC</a:t>
                      </a:r>
                    </a:p>
                  </a:txBody>
                  <a:tcPr marL="9525" marR="9525" marT="9525" marB="0">
                    <a:lnB w="12700" cap="flat" cmpd="sng" algn="ctr">
                      <a:solidFill>
                        <a:schemeClr val="tx1"/>
                      </a:solidFill>
                      <a:prstDash val="solid"/>
                      <a:round/>
                      <a:headEnd type="none" w="med" len="med"/>
                      <a:tailEnd type="none" w="med" len="med"/>
                    </a:lnB>
                  </a:tcPr>
                </a:tc>
                <a:tc>
                  <a:txBody>
                    <a:bodyPr/>
                    <a:lstStyle/>
                    <a:p>
                      <a:pPr algn="ctr" rtl="0" fontAlgn="t"/>
                      <a:r>
                        <a:rPr lang="es-CL" sz="1200" b="1" i="0" u="none" strike="noStrike" dirty="0">
                          <a:solidFill>
                            <a:srgbClr val="000000"/>
                          </a:solidFill>
                          <a:effectLst/>
                          <a:latin typeface="Calibri" panose="020F0502020204030204" pitchFamily="34" charset="0"/>
                        </a:rPr>
                        <a:t>Usuarios atendidos </a:t>
                      </a:r>
                      <a:r>
                        <a:rPr lang="es-CL" sz="1200" b="1" i="0" u="none" strike="noStrike" dirty="0" smtClean="0">
                          <a:solidFill>
                            <a:srgbClr val="000000"/>
                          </a:solidFill>
                          <a:effectLst/>
                          <a:latin typeface="Calibri" panose="020F0502020204030204" pitchFamily="34" charset="0"/>
                        </a:rPr>
                        <a:t>2020</a:t>
                      </a:r>
                      <a:endParaRPr lang="es-CL" sz="1200" b="1" i="0" u="none" strike="noStrike" dirty="0">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tcPr>
                </a:tc>
                <a:tc>
                  <a:txBody>
                    <a:bodyPr/>
                    <a:lstStyle/>
                    <a:p>
                      <a:pPr algn="ctr" rtl="0" fontAlgn="t"/>
                      <a:r>
                        <a:rPr lang="es-CL" sz="1200" b="1" i="0" u="none" strike="noStrike" dirty="0">
                          <a:solidFill>
                            <a:srgbClr val="000000"/>
                          </a:solidFill>
                          <a:effectLst/>
                          <a:latin typeface="Calibri" panose="020F0502020204030204" pitchFamily="34" charset="0"/>
                        </a:rPr>
                        <a:t>Cobertura atención (%) </a:t>
                      </a:r>
                    </a:p>
                  </a:txBody>
                  <a:tcPr marL="9525" marR="9525" marT="9525" marB="0">
                    <a:lnB w="12700" cap="flat" cmpd="sng" algn="ctr">
                      <a:solidFill>
                        <a:schemeClr val="tx1"/>
                      </a:solidFill>
                      <a:prstDash val="solid"/>
                      <a:round/>
                      <a:headEnd type="none" w="med" len="med"/>
                      <a:tailEnd type="none" w="med" len="med"/>
                    </a:lnB>
                  </a:tcPr>
                </a:tc>
              </a:tr>
              <a:tr h="183441">
                <a:tc>
                  <a:txBody>
                    <a:bodyPr/>
                    <a:lstStyle/>
                    <a:p>
                      <a:pPr algn="l" rtl="0" fontAlgn="b"/>
                      <a:r>
                        <a:rPr lang="es-CL" sz="1400" u="none" strike="noStrike" dirty="0">
                          <a:effectLst/>
                        </a:rPr>
                        <a:t>Arica y Parinacota </a:t>
                      </a:r>
                      <a:endParaRPr lang="es-CL" sz="1400" b="0" i="0" u="none" strike="noStrike" dirty="0">
                        <a:solidFill>
                          <a:srgbClr val="000000"/>
                        </a:solidFill>
                        <a:effectLst/>
                        <a:latin typeface="Calibri" panose="020F0502020204030204" pitchFamily="34" charset="0"/>
                      </a:endParaRPr>
                    </a:p>
                  </a:txBody>
                  <a:tcPr marL="7658" marR="7658" marT="7658" marB="0" anchor="b">
                    <a:lnT w="12700" cap="flat" cmpd="sng" algn="ctr">
                      <a:solidFill>
                        <a:schemeClr val="tx1"/>
                      </a:solidFill>
                      <a:prstDash val="solid"/>
                      <a:round/>
                      <a:headEnd type="none" w="med" len="med"/>
                      <a:tailEnd type="none" w="med" len="med"/>
                    </a:lnT>
                  </a:tcPr>
                </a:tc>
                <a:tc>
                  <a:txBody>
                    <a:bodyPr/>
                    <a:lstStyle/>
                    <a:p>
                      <a:pPr algn="r" rtl="0" fontAlgn="b"/>
                      <a:r>
                        <a:rPr lang="es-CL" sz="1400" b="0" i="0" u="none" strike="noStrike" dirty="0" smtClean="0">
                          <a:solidFill>
                            <a:srgbClr val="000000"/>
                          </a:solidFill>
                          <a:effectLst/>
                          <a:latin typeface="Calibri" panose="020F0502020204030204" pitchFamily="34" charset="0"/>
                        </a:rPr>
                        <a:t>2.267</a:t>
                      </a:r>
                      <a:endParaRPr lang="es-CL" sz="14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r" rtl="0" fontAlgn="t"/>
                      <a:r>
                        <a:rPr lang="es-CL" sz="1400" b="0" i="0" u="none" strike="noStrike" dirty="0" smtClean="0">
                          <a:solidFill>
                            <a:srgbClr val="000000"/>
                          </a:solidFill>
                          <a:effectLst/>
                          <a:latin typeface="Calibri" panose="020F0502020204030204" pitchFamily="34" charset="0"/>
                        </a:rPr>
                        <a:t>1.125</a:t>
                      </a:r>
                      <a:endParaRPr lang="es-CL" sz="1400" b="0" i="0" u="none" strike="noStrike" dirty="0">
                        <a:solidFill>
                          <a:srgbClr val="000000"/>
                        </a:solidFill>
                        <a:effectLst/>
                        <a:latin typeface="Calibri" panose="020F0502020204030204" pitchFamily="34" charset="0"/>
                      </a:endParaRPr>
                    </a:p>
                  </a:txBody>
                  <a:tcPr marL="7620" marR="7620" marT="7620" marB="0">
                    <a:lnT w="12700" cap="flat" cmpd="sng" algn="ctr">
                      <a:solidFill>
                        <a:schemeClr val="tx1"/>
                      </a:solidFill>
                      <a:prstDash val="solid"/>
                      <a:round/>
                      <a:headEnd type="none" w="med" len="med"/>
                      <a:tailEnd type="none" w="med" len="med"/>
                    </a:lnT>
                  </a:tcPr>
                </a:tc>
                <a:tc>
                  <a:txBody>
                    <a:bodyPr/>
                    <a:lstStyle/>
                    <a:p>
                      <a:pPr algn="r" rtl="0" fontAlgn="b"/>
                      <a:r>
                        <a:rPr lang="es-CL" sz="1400" b="0" i="0" u="none" strike="noStrike">
                          <a:solidFill>
                            <a:srgbClr val="000000"/>
                          </a:solidFill>
                          <a:effectLst/>
                          <a:latin typeface="Calibri" panose="020F0502020204030204" pitchFamily="34" charset="0"/>
                        </a:rPr>
                        <a:t>50%</a:t>
                      </a:r>
                    </a:p>
                  </a:txBody>
                  <a:tcPr marL="7620" marR="7620" marT="7620" marB="0" anchor="b">
                    <a:lnT w="12700" cap="flat" cmpd="sng" algn="ctr">
                      <a:solidFill>
                        <a:schemeClr val="tx1"/>
                      </a:solidFill>
                      <a:prstDash val="solid"/>
                      <a:round/>
                      <a:headEnd type="none" w="med" len="med"/>
                      <a:tailEnd type="none" w="med" len="med"/>
                    </a:lnT>
                  </a:tcPr>
                </a:tc>
              </a:tr>
              <a:tr h="183441">
                <a:tc>
                  <a:txBody>
                    <a:bodyPr/>
                    <a:lstStyle/>
                    <a:p>
                      <a:pPr algn="l" rtl="0" fontAlgn="b"/>
                      <a:r>
                        <a:rPr lang="es-CL" sz="1400" u="none" strike="noStrike">
                          <a:effectLst/>
                        </a:rPr>
                        <a:t>Tarapacá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1.826</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1.202</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66%</a:t>
                      </a:r>
                    </a:p>
                  </a:txBody>
                  <a:tcPr marL="7620" marR="7620" marT="7620" marB="0" anchor="b"/>
                </a:tc>
              </a:tr>
              <a:tr h="183441">
                <a:tc>
                  <a:txBody>
                    <a:bodyPr/>
                    <a:lstStyle/>
                    <a:p>
                      <a:pPr algn="l" rtl="0" fontAlgn="b"/>
                      <a:r>
                        <a:rPr lang="es-CL" sz="1400" u="none" strike="noStrike">
                          <a:effectLst/>
                        </a:rPr>
                        <a:t>Antofagasta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1.960</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1.052</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54%</a:t>
                      </a:r>
                    </a:p>
                  </a:txBody>
                  <a:tcPr marL="7620" marR="7620" marT="7620" marB="0" anchor="b"/>
                </a:tc>
              </a:tr>
              <a:tr h="183441">
                <a:tc>
                  <a:txBody>
                    <a:bodyPr/>
                    <a:lstStyle/>
                    <a:p>
                      <a:pPr algn="l" rtl="0" fontAlgn="b"/>
                      <a:r>
                        <a:rPr lang="es-CL" sz="1400" u="none" strike="noStrike">
                          <a:effectLst/>
                        </a:rPr>
                        <a:t>Atacama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2.448</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1.346</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55%</a:t>
                      </a:r>
                    </a:p>
                  </a:txBody>
                  <a:tcPr marL="7620" marR="7620" marT="7620" marB="0" anchor="b"/>
                </a:tc>
              </a:tr>
              <a:tr h="183441">
                <a:tc>
                  <a:txBody>
                    <a:bodyPr/>
                    <a:lstStyle/>
                    <a:p>
                      <a:pPr algn="l" rtl="0" fontAlgn="b"/>
                      <a:r>
                        <a:rPr lang="es-CL" sz="1400" u="none" strike="noStrike" dirty="0">
                          <a:effectLst/>
                        </a:rPr>
                        <a:t>Coquimbo </a:t>
                      </a:r>
                      <a:endParaRPr lang="es-CL" sz="1400" b="0" i="0" u="none" strike="noStrike" dirty="0">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13.727</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8.999</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66%</a:t>
                      </a:r>
                    </a:p>
                  </a:txBody>
                  <a:tcPr marL="7620" marR="7620" marT="7620" marB="0" anchor="b"/>
                </a:tc>
              </a:tr>
              <a:tr h="183441">
                <a:tc>
                  <a:txBody>
                    <a:bodyPr/>
                    <a:lstStyle/>
                    <a:p>
                      <a:pPr algn="l" rtl="0" fontAlgn="b"/>
                      <a:r>
                        <a:rPr lang="es-CL" sz="1400" u="none" strike="noStrike">
                          <a:effectLst/>
                        </a:rPr>
                        <a:t>Valparaíso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13.738</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7.915</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58%</a:t>
                      </a:r>
                    </a:p>
                  </a:txBody>
                  <a:tcPr marL="7620" marR="7620" marT="7620" marB="0" anchor="b"/>
                </a:tc>
              </a:tr>
              <a:tr h="183441">
                <a:tc>
                  <a:txBody>
                    <a:bodyPr/>
                    <a:lstStyle/>
                    <a:p>
                      <a:pPr algn="l" rtl="0" fontAlgn="b"/>
                      <a:r>
                        <a:rPr lang="es-CL" sz="1400" u="none" strike="noStrike">
                          <a:effectLst/>
                        </a:rPr>
                        <a:t>Metropolitana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8.539</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5.163</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60%</a:t>
                      </a:r>
                    </a:p>
                  </a:txBody>
                  <a:tcPr marL="7620" marR="7620" marT="7620" marB="0" anchor="b"/>
                </a:tc>
              </a:tr>
              <a:tr h="183441">
                <a:tc>
                  <a:txBody>
                    <a:bodyPr/>
                    <a:lstStyle/>
                    <a:p>
                      <a:pPr algn="l" rtl="0" fontAlgn="b"/>
                      <a:r>
                        <a:rPr lang="es-CL" sz="1400" u="none" strike="noStrike" dirty="0" smtClean="0">
                          <a:effectLst/>
                        </a:rPr>
                        <a:t>O’Higgins </a:t>
                      </a:r>
                      <a:endParaRPr lang="es-CL" sz="1400" b="0" i="0" u="none" strike="noStrike" dirty="0">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20.021</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11.804</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59%</a:t>
                      </a:r>
                    </a:p>
                  </a:txBody>
                  <a:tcPr marL="7620" marR="7620" marT="7620" marB="0" anchor="b"/>
                </a:tc>
              </a:tr>
              <a:tr h="183441">
                <a:tc>
                  <a:txBody>
                    <a:bodyPr/>
                    <a:lstStyle/>
                    <a:p>
                      <a:pPr algn="l" rtl="0" fontAlgn="b"/>
                      <a:r>
                        <a:rPr lang="es-CL" sz="1400" u="none" strike="noStrike">
                          <a:effectLst/>
                        </a:rPr>
                        <a:t>Maule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36.335</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19.404</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53%</a:t>
                      </a:r>
                    </a:p>
                  </a:txBody>
                  <a:tcPr marL="7620" marR="7620" marT="7620" marB="0" anchor="b"/>
                </a:tc>
              </a:tr>
              <a:tr h="183441">
                <a:tc>
                  <a:txBody>
                    <a:bodyPr/>
                    <a:lstStyle/>
                    <a:p>
                      <a:pPr algn="l" rtl="0" fontAlgn="b"/>
                      <a:r>
                        <a:rPr lang="es-CL" sz="1400" u="none" strike="noStrike">
                          <a:effectLst/>
                        </a:rPr>
                        <a:t>Ñuble</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a:solidFill>
                            <a:srgbClr val="000000"/>
                          </a:solidFill>
                          <a:effectLst/>
                          <a:latin typeface="Calibri" panose="020F0502020204030204" pitchFamily="34" charset="0"/>
                        </a:rPr>
                        <a:t>0</a:t>
                      </a: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11.436</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0%</a:t>
                      </a:r>
                    </a:p>
                  </a:txBody>
                  <a:tcPr marL="7620" marR="7620" marT="7620" marB="0" anchor="b"/>
                </a:tc>
              </a:tr>
              <a:tr h="183441">
                <a:tc>
                  <a:txBody>
                    <a:bodyPr/>
                    <a:lstStyle/>
                    <a:p>
                      <a:pPr algn="l" rtl="0" fontAlgn="b"/>
                      <a:r>
                        <a:rPr lang="es-CL" sz="1400" u="none" strike="noStrike">
                          <a:effectLst/>
                        </a:rPr>
                        <a:t>Bio - Bío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57.432</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14.521</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25%</a:t>
                      </a:r>
                    </a:p>
                  </a:txBody>
                  <a:tcPr marL="7620" marR="7620" marT="7620" marB="0" anchor="b"/>
                </a:tc>
              </a:tr>
              <a:tr h="183441">
                <a:tc>
                  <a:txBody>
                    <a:bodyPr/>
                    <a:lstStyle/>
                    <a:p>
                      <a:pPr algn="l" rtl="0" fontAlgn="b"/>
                      <a:r>
                        <a:rPr lang="es-CL" sz="1400" u="none" strike="noStrike">
                          <a:effectLst/>
                        </a:rPr>
                        <a:t>Araucanía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54.246</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46.314</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85%</a:t>
                      </a:r>
                    </a:p>
                  </a:txBody>
                  <a:tcPr marL="7620" marR="7620" marT="7620" marB="0" anchor="b"/>
                </a:tc>
              </a:tr>
              <a:tr h="183441">
                <a:tc>
                  <a:txBody>
                    <a:bodyPr/>
                    <a:lstStyle/>
                    <a:p>
                      <a:pPr algn="l" rtl="0" fontAlgn="b"/>
                      <a:r>
                        <a:rPr lang="es-CL" sz="1400" u="none" strike="noStrike">
                          <a:effectLst/>
                        </a:rPr>
                        <a:t>Los Ríos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14.875</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11.091</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75%</a:t>
                      </a:r>
                    </a:p>
                  </a:txBody>
                  <a:tcPr marL="7620" marR="7620" marT="7620" marB="0" anchor="b"/>
                </a:tc>
              </a:tr>
              <a:tr h="183441">
                <a:tc>
                  <a:txBody>
                    <a:bodyPr/>
                    <a:lstStyle/>
                    <a:p>
                      <a:pPr algn="l" rtl="0" fontAlgn="b"/>
                      <a:r>
                        <a:rPr lang="es-CL" sz="1400" u="none" strike="noStrike">
                          <a:effectLst/>
                        </a:rPr>
                        <a:t>Los Lagos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31.522</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20.744</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66%</a:t>
                      </a:r>
                    </a:p>
                  </a:txBody>
                  <a:tcPr marL="7620" marR="7620" marT="7620" marB="0" anchor="b"/>
                </a:tc>
              </a:tr>
              <a:tr h="183441">
                <a:tc>
                  <a:txBody>
                    <a:bodyPr/>
                    <a:lstStyle/>
                    <a:p>
                      <a:pPr algn="l" rtl="0" fontAlgn="b"/>
                      <a:r>
                        <a:rPr lang="es-CL" sz="1400" u="none" strike="noStrike">
                          <a:effectLst/>
                        </a:rPr>
                        <a:t>Aysén </a:t>
                      </a:r>
                      <a:endParaRPr lang="es-CL" sz="1400" b="0" i="0" u="none" strike="noStrike">
                        <a:solidFill>
                          <a:srgbClr val="000000"/>
                        </a:solidFill>
                        <a:effectLst/>
                        <a:latin typeface="Calibri" panose="020F0502020204030204" pitchFamily="34" charset="0"/>
                      </a:endParaRPr>
                    </a:p>
                  </a:txBody>
                  <a:tcPr marL="7658" marR="7658" marT="7658" marB="0" anchor="b"/>
                </a:tc>
                <a:tc>
                  <a:txBody>
                    <a:bodyPr/>
                    <a:lstStyle/>
                    <a:p>
                      <a:pPr algn="r" rtl="0" fontAlgn="b"/>
                      <a:r>
                        <a:rPr lang="es-CL" sz="1400" b="0" i="0" u="none" strike="noStrike" dirty="0" smtClean="0">
                          <a:solidFill>
                            <a:srgbClr val="000000"/>
                          </a:solidFill>
                          <a:effectLst/>
                          <a:latin typeface="Calibri" panose="020F0502020204030204" pitchFamily="34" charset="0"/>
                        </a:rPr>
                        <a:t>2.871</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t"/>
                      <a:r>
                        <a:rPr lang="es-CL" sz="1400" b="0" i="0" u="none" strike="noStrike" dirty="0" smtClean="0">
                          <a:solidFill>
                            <a:srgbClr val="000000"/>
                          </a:solidFill>
                          <a:effectLst/>
                          <a:latin typeface="Calibri" panose="020F0502020204030204" pitchFamily="34" charset="0"/>
                        </a:rPr>
                        <a:t>2.032</a:t>
                      </a:r>
                      <a:endParaRPr lang="es-CL" sz="1400" b="0" i="0" u="none" strike="noStrike" dirty="0">
                        <a:solidFill>
                          <a:srgbClr val="000000"/>
                        </a:solidFill>
                        <a:effectLst/>
                        <a:latin typeface="Calibri" panose="020F0502020204030204" pitchFamily="34" charset="0"/>
                      </a:endParaRPr>
                    </a:p>
                  </a:txBody>
                  <a:tcPr marL="7620" marR="7620" marT="7620" marB="0"/>
                </a:tc>
                <a:tc>
                  <a:txBody>
                    <a:bodyPr/>
                    <a:lstStyle/>
                    <a:p>
                      <a:pPr algn="r" rtl="0" fontAlgn="b"/>
                      <a:r>
                        <a:rPr lang="es-CL" sz="1400" b="0" i="0" u="none" strike="noStrike">
                          <a:solidFill>
                            <a:srgbClr val="000000"/>
                          </a:solidFill>
                          <a:effectLst/>
                          <a:latin typeface="Calibri" panose="020F0502020204030204" pitchFamily="34" charset="0"/>
                        </a:rPr>
                        <a:t>71%</a:t>
                      </a:r>
                    </a:p>
                  </a:txBody>
                  <a:tcPr marL="7620" marR="7620" marT="7620" marB="0" anchor="b"/>
                </a:tc>
              </a:tr>
              <a:tr h="189992">
                <a:tc>
                  <a:txBody>
                    <a:bodyPr/>
                    <a:lstStyle/>
                    <a:p>
                      <a:pPr algn="l" rtl="0" fontAlgn="b"/>
                      <a:r>
                        <a:rPr lang="es-CL" sz="1400" u="none" strike="noStrike">
                          <a:effectLst/>
                        </a:rPr>
                        <a:t>Magallanes </a:t>
                      </a:r>
                      <a:endParaRPr lang="es-CL" sz="1400" b="0" i="0" u="none" strike="noStrike">
                        <a:solidFill>
                          <a:srgbClr val="000000"/>
                        </a:solidFill>
                        <a:effectLst/>
                        <a:latin typeface="Calibri" panose="020F0502020204030204" pitchFamily="34" charset="0"/>
                      </a:endParaRPr>
                    </a:p>
                  </a:txBody>
                  <a:tcPr marL="7658" marR="7658" marT="7658" marB="0" anchor="b">
                    <a:lnB w="12700" cap="flat" cmpd="sng" algn="ctr">
                      <a:solidFill>
                        <a:schemeClr val="tx1"/>
                      </a:solidFill>
                      <a:prstDash val="solid"/>
                      <a:round/>
                      <a:headEnd type="none" w="med" len="med"/>
                      <a:tailEnd type="none" w="med" len="med"/>
                    </a:lnB>
                  </a:tcPr>
                </a:tc>
                <a:tc>
                  <a:txBody>
                    <a:bodyPr/>
                    <a:lstStyle/>
                    <a:p>
                      <a:pPr algn="r" rtl="0" fontAlgn="b"/>
                      <a:r>
                        <a:rPr lang="es-CL" sz="1400" b="0" i="0" u="none" strike="noStrike" dirty="0">
                          <a:solidFill>
                            <a:srgbClr val="000000"/>
                          </a:solidFill>
                          <a:effectLst/>
                          <a:latin typeface="Calibri" panose="020F0502020204030204" pitchFamily="34" charset="0"/>
                        </a:rPr>
                        <a:t>928</a:t>
                      </a:r>
                    </a:p>
                  </a:txBody>
                  <a:tcPr marL="7620" marR="7620" marT="7620" marB="0" anchor="b">
                    <a:lnB w="12700" cap="flat" cmpd="sng" algn="ctr">
                      <a:solidFill>
                        <a:schemeClr val="tx1"/>
                      </a:solidFill>
                      <a:prstDash val="solid"/>
                      <a:round/>
                      <a:headEnd type="none" w="med" len="med"/>
                      <a:tailEnd type="none" w="med" len="med"/>
                    </a:lnB>
                  </a:tcPr>
                </a:tc>
                <a:tc>
                  <a:txBody>
                    <a:bodyPr/>
                    <a:lstStyle/>
                    <a:p>
                      <a:pPr algn="r" rtl="0" fontAlgn="t"/>
                      <a:r>
                        <a:rPr lang="es-CL" sz="1400" b="0" i="0" u="none" strike="noStrike">
                          <a:solidFill>
                            <a:srgbClr val="000000"/>
                          </a:solidFill>
                          <a:effectLst/>
                          <a:latin typeface="Calibri" panose="020F0502020204030204" pitchFamily="34" charset="0"/>
                        </a:rPr>
                        <a:t>421</a:t>
                      </a:r>
                    </a:p>
                  </a:txBody>
                  <a:tcPr marL="7620" marR="7620" marT="7620" marB="0">
                    <a:lnB w="12700" cap="flat" cmpd="sng" algn="ctr">
                      <a:solidFill>
                        <a:schemeClr val="tx1"/>
                      </a:solidFill>
                      <a:prstDash val="solid"/>
                      <a:round/>
                      <a:headEnd type="none" w="med" len="med"/>
                      <a:tailEnd type="none" w="med" len="med"/>
                    </a:lnB>
                  </a:tcPr>
                </a:tc>
                <a:tc>
                  <a:txBody>
                    <a:bodyPr/>
                    <a:lstStyle/>
                    <a:p>
                      <a:pPr algn="r" rtl="0" fontAlgn="b"/>
                      <a:r>
                        <a:rPr lang="es-CL" sz="1400" b="0" i="0" u="none" strike="noStrike">
                          <a:solidFill>
                            <a:srgbClr val="000000"/>
                          </a:solidFill>
                          <a:effectLst/>
                          <a:latin typeface="Calibri" panose="020F0502020204030204" pitchFamily="34" charset="0"/>
                        </a:rPr>
                        <a:t>45%</a:t>
                      </a:r>
                    </a:p>
                  </a:txBody>
                  <a:tcPr marL="7620" marR="7620" marT="7620" marB="0" anchor="b">
                    <a:lnB w="12700" cap="flat" cmpd="sng" algn="ctr">
                      <a:solidFill>
                        <a:schemeClr val="tx1"/>
                      </a:solidFill>
                      <a:prstDash val="solid"/>
                      <a:round/>
                      <a:headEnd type="none" w="med" len="med"/>
                      <a:tailEnd type="none" w="med" len="med"/>
                    </a:lnB>
                  </a:tcPr>
                </a:tc>
              </a:tr>
              <a:tr h="189992">
                <a:tc>
                  <a:txBody>
                    <a:bodyPr/>
                    <a:lstStyle/>
                    <a:p>
                      <a:pPr algn="l" rtl="0" fontAlgn="b"/>
                      <a:r>
                        <a:rPr lang="es-CL" sz="1400" b="1" u="none" strike="noStrike" dirty="0">
                          <a:effectLst/>
                        </a:rPr>
                        <a:t>Total </a:t>
                      </a:r>
                      <a:endParaRPr lang="es-CL" sz="1400" b="1" i="0" u="none" strike="noStrike" dirty="0">
                        <a:solidFill>
                          <a:srgbClr val="000000"/>
                        </a:solidFill>
                        <a:effectLst/>
                        <a:latin typeface="Calibri" panose="020F0502020204030204" pitchFamily="34" charset="0"/>
                      </a:endParaRPr>
                    </a:p>
                  </a:txBody>
                  <a:tcPr marL="7658" marR="7658" marT="7658" marB="0" anchor="b">
                    <a:lnT w="12700" cap="flat" cmpd="sng" algn="ctr">
                      <a:solidFill>
                        <a:schemeClr val="tx1"/>
                      </a:solidFill>
                      <a:prstDash val="solid"/>
                      <a:round/>
                      <a:headEnd type="none" w="med" len="med"/>
                      <a:tailEnd type="none" w="med" len="med"/>
                    </a:lnT>
                  </a:tcPr>
                </a:tc>
                <a:tc>
                  <a:txBody>
                    <a:bodyPr/>
                    <a:lstStyle/>
                    <a:p>
                      <a:pPr algn="r" rtl="0" fontAlgn="b"/>
                      <a:r>
                        <a:rPr lang="es-CL" sz="1400" b="1" i="0" u="none" strike="noStrike" dirty="0" smtClean="0">
                          <a:solidFill>
                            <a:srgbClr val="000000"/>
                          </a:solidFill>
                          <a:effectLst/>
                          <a:latin typeface="Calibri" panose="020F0502020204030204" pitchFamily="34" charset="0"/>
                        </a:rPr>
                        <a:t>262.735</a:t>
                      </a:r>
                      <a:endParaRPr lang="es-CL"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r" rtl="0" fontAlgn="b"/>
                      <a:r>
                        <a:rPr lang="es-CL" sz="1400" b="1" i="0" u="none" strike="noStrike" dirty="0" smtClean="0">
                          <a:solidFill>
                            <a:srgbClr val="000000"/>
                          </a:solidFill>
                          <a:effectLst/>
                          <a:latin typeface="Calibri" panose="020F0502020204030204" pitchFamily="34" charset="0"/>
                        </a:rPr>
                        <a:t>164.549</a:t>
                      </a:r>
                      <a:endParaRPr lang="es-CL" sz="1400" b="1"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r" rtl="0" fontAlgn="b"/>
                      <a:r>
                        <a:rPr lang="es-CL" sz="1400" b="1" i="0" u="none" strike="noStrike" dirty="0">
                          <a:solidFill>
                            <a:srgbClr val="000000"/>
                          </a:solidFill>
                          <a:effectLst/>
                          <a:latin typeface="Calibri" panose="020F0502020204030204" pitchFamily="34" charset="0"/>
                        </a:rPr>
                        <a:t>63%</a:t>
                      </a:r>
                    </a:p>
                  </a:txBody>
                  <a:tcPr marL="7620" marR="7620" marT="7620" marB="0" anchor="b">
                    <a:lnT w="12700" cap="flat" cmpd="sng" algn="ctr">
                      <a:solidFill>
                        <a:schemeClr val="tx1"/>
                      </a:solidFill>
                      <a:prstDash val="solid"/>
                      <a:round/>
                      <a:headEnd type="none" w="med" len="med"/>
                      <a:tailEnd type="none" w="med" len="med"/>
                    </a:lnT>
                  </a:tcPr>
                </a:tc>
              </a:tr>
            </a:tbl>
          </a:graphicData>
        </a:graphic>
      </p:graphicFrame>
      <p:sp>
        <p:nvSpPr>
          <p:cNvPr id="8" name="CuadroTexto 7"/>
          <p:cNvSpPr txBox="1"/>
          <p:nvPr/>
        </p:nvSpPr>
        <p:spPr>
          <a:xfrm>
            <a:off x="467544" y="6165304"/>
            <a:ext cx="8280920" cy="461665"/>
          </a:xfrm>
          <a:prstGeom prst="rect">
            <a:avLst/>
          </a:prstGeom>
          <a:noFill/>
        </p:spPr>
        <p:txBody>
          <a:bodyPr wrap="square" rtlCol="0">
            <a:spAutoFit/>
          </a:bodyPr>
          <a:lstStyle/>
          <a:p>
            <a:pPr defTabSz="457200" eaLnBrk="0" fontAlgn="base" hangingPunct="0">
              <a:spcBef>
                <a:spcPct val="0"/>
              </a:spcBef>
              <a:spcAft>
                <a:spcPct val="0"/>
              </a:spcAft>
            </a:pPr>
            <a:r>
              <a:rPr lang="es-CL" sz="1200" b="1" i="1" dirty="0" smtClean="0">
                <a:solidFill>
                  <a:srgbClr val="1F497D">
                    <a:lumMod val="50000"/>
                  </a:srgbClr>
                </a:solidFill>
                <a:ea typeface="MS PGothic" pitchFamily="34" charset="-128"/>
                <a:cs typeface="Arial" panose="020B0604020202020204" pitchFamily="34" charset="0"/>
              </a:rPr>
              <a:t>Fuente:</a:t>
            </a:r>
            <a:r>
              <a:rPr lang="es-CL" sz="1200" i="1" dirty="0" smtClean="0">
                <a:solidFill>
                  <a:srgbClr val="1F497D">
                    <a:lumMod val="50000"/>
                  </a:srgbClr>
                </a:solidFill>
                <a:ea typeface="MS PGothic" pitchFamily="34" charset="-128"/>
                <a:cs typeface="Arial" panose="020B0604020202020204" pitchFamily="34" charset="0"/>
              </a:rPr>
              <a:t> Estudio “Micro y Pequeña empresa agropecuaria en Chile: Criterios para una focalización eficiente de las políticas para el sector de acuerdo al VII censo agropecuario”. </a:t>
            </a:r>
            <a:endParaRPr lang="es-CL" sz="1200" i="1" dirty="0">
              <a:solidFill>
                <a:srgbClr val="1F497D">
                  <a:lumMod val="50000"/>
                </a:srgbClr>
              </a:solidFill>
              <a:ea typeface="MS PGothic" pitchFamily="34" charset="-128"/>
              <a:cs typeface="Arial" panose="020B0604020202020204" pitchFamily="34" charset="0"/>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21</a:t>
            </a:fld>
            <a:endParaRPr lang="en-US"/>
          </a:p>
        </p:txBody>
      </p:sp>
    </p:spTree>
    <p:extLst>
      <p:ext uri="{BB962C8B-B14F-4D97-AF65-F5344CB8AC3E}">
        <p14:creationId xmlns:p14="http://schemas.microsoft.com/office/powerpoint/2010/main" val="226770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sz="2800" dirty="0">
                <a:solidFill>
                  <a:srgbClr val="4D4D4D"/>
                </a:solidFill>
                <a:latin typeface="Berlin Sans FB" panose="020E0602020502020306" pitchFamily="34" charset="0"/>
              </a:rPr>
              <a:t>Nuestros Usuarios y </a:t>
            </a:r>
            <a:r>
              <a:rPr lang="es-ES" sz="2800" dirty="0" smtClean="0">
                <a:solidFill>
                  <a:srgbClr val="4D4D4D"/>
                </a:solidFill>
                <a:latin typeface="Berlin Sans FB" panose="020E0602020502020306" pitchFamily="34" charset="0"/>
              </a:rPr>
              <a:t>Usuarias</a:t>
            </a:r>
            <a:endParaRPr lang="es-CL" sz="2800" dirty="0"/>
          </a:p>
        </p:txBody>
      </p:sp>
      <p:sp>
        <p:nvSpPr>
          <p:cNvPr id="5" name="Marcador de contenido 4"/>
          <p:cNvSpPr>
            <a:spLocks noGrp="1"/>
          </p:cNvSpPr>
          <p:nvPr>
            <p:ph idx="1"/>
          </p:nvPr>
        </p:nvSpPr>
        <p:spPr/>
        <p:txBody>
          <a:bodyPr>
            <a:normAutofit fontScale="92500" lnSpcReduction="10000"/>
          </a:bodyPr>
          <a:lstStyle/>
          <a:p>
            <a:pPr marL="0" indent="0">
              <a:buNone/>
            </a:pPr>
            <a:r>
              <a:rPr lang="es-CL" sz="1900" dirty="0" smtClean="0">
                <a:solidFill>
                  <a:srgbClr val="333333"/>
                </a:solidFill>
              </a:rPr>
              <a:t>Actualmente INDAP atiende a </a:t>
            </a:r>
            <a:r>
              <a:rPr lang="es-ES" sz="1900" dirty="0" smtClean="0">
                <a:solidFill>
                  <a:srgbClr val="333333"/>
                </a:solidFill>
              </a:rPr>
              <a:t>164.549 usuarios/as, de los cuales podemos destacar:</a:t>
            </a:r>
          </a:p>
          <a:p>
            <a:pPr marL="0" indent="0">
              <a:buNone/>
            </a:pPr>
            <a:endParaRPr lang="es-ES" sz="1900" dirty="0">
              <a:solidFill>
                <a:srgbClr val="333333"/>
              </a:solidFill>
            </a:endParaRPr>
          </a:p>
          <a:p>
            <a:pPr marL="285750" lvl="0" indent="-285750" algn="just" eaLnBrk="0" fontAlgn="base" hangingPunct="0">
              <a:spcBef>
                <a:spcPct val="0"/>
              </a:spcBef>
              <a:spcAft>
                <a:spcPct val="0"/>
              </a:spcAft>
              <a:buFont typeface="Wingdings" panose="05000000000000000000" pitchFamily="2" charset="2"/>
              <a:buChar char="ü"/>
            </a:pPr>
            <a:r>
              <a:rPr lang="es-CL" sz="1900" dirty="0" smtClean="0">
                <a:solidFill>
                  <a:srgbClr val="333333"/>
                </a:solidFill>
                <a:ea typeface="MS PGothic" pitchFamily="34" charset="-128"/>
                <a:cs typeface="Calibri"/>
              </a:rPr>
              <a:t>45,4% </a:t>
            </a:r>
            <a:r>
              <a:rPr lang="es-CL" sz="1900" dirty="0">
                <a:solidFill>
                  <a:srgbClr val="333333"/>
                </a:solidFill>
                <a:ea typeface="MS PGothic" pitchFamily="34" charset="-128"/>
                <a:cs typeface="Calibri"/>
              </a:rPr>
              <a:t>son mujeres</a:t>
            </a:r>
          </a:p>
          <a:p>
            <a:pPr marL="285750" lvl="0" indent="-285750" algn="just" eaLnBrk="0" fontAlgn="base" hangingPunct="0">
              <a:spcBef>
                <a:spcPct val="0"/>
              </a:spcBef>
              <a:spcAft>
                <a:spcPct val="0"/>
              </a:spcAft>
              <a:buFont typeface="Wingdings" panose="05000000000000000000" pitchFamily="2" charset="2"/>
              <a:buChar char="ü"/>
            </a:pPr>
            <a:endParaRPr lang="es-CL" sz="1900" dirty="0">
              <a:solidFill>
                <a:srgbClr val="333333"/>
              </a:solidFill>
              <a:ea typeface="MS PGothic" pitchFamily="34" charset="-128"/>
              <a:cs typeface="Calibri"/>
            </a:endParaRPr>
          </a:p>
          <a:p>
            <a:pPr marL="285750" lvl="0" indent="-285750" algn="just" eaLnBrk="0" fontAlgn="base" hangingPunct="0">
              <a:spcBef>
                <a:spcPct val="0"/>
              </a:spcBef>
              <a:spcAft>
                <a:spcPct val="0"/>
              </a:spcAft>
              <a:buFont typeface="Wingdings" panose="05000000000000000000" pitchFamily="2" charset="2"/>
              <a:buChar char="ü"/>
            </a:pPr>
            <a:r>
              <a:rPr lang="es-CL" sz="1900" dirty="0" smtClean="0">
                <a:solidFill>
                  <a:srgbClr val="333333"/>
                </a:solidFill>
                <a:ea typeface="MS PGothic" pitchFamily="34" charset="-128"/>
                <a:cs typeface="Calibri"/>
              </a:rPr>
              <a:t>7,8% </a:t>
            </a:r>
            <a:r>
              <a:rPr lang="es-CL" sz="1900" dirty="0">
                <a:solidFill>
                  <a:srgbClr val="333333"/>
                </a:solidFill>
                <a:ea typeface="MS PGothic" pitchFamily="34" charset="-128"/>
                <a:cs typeface="Calibri"/>
              </a:rPr>
              <a:t>son jóvenes menores de 35 años</a:t>
            </a:r>
          </a:p>
          <a:p>
            <a:pPr marL="285750" lvl="0" indent="-285750" algn="just" eaLnBrk="0" fontAlgn="base" hangingPunct="0">
              <a:spcBef>
                <a:spcPct val="0"/>
              </a:spcBef>
              <a:spcAft>
                <a:spcPct val="0"/>
              </a:spcAft>
              <a:buFont typeface="Wingdings" panose="05000000000000000000" pitchFamily="2" charset="2"/>
              <a:buChar char="ü"/>
            </a:pPr>
            <a:endParaRPr lang="es-CL" sz="1900" dirty="0">
              <a:solidFill>
                <a:srgbClr val="333333"/>
              </a:solidFill>
              <a:ea typeface="MS PGothic" pitchFamily="34" charset="-128"/>
              <a:cs typeface="Calibri"/>
            </a:endParaRPr>
          </a:p>
          <a:p>
            <a:pPr marL="285750" lvl="0" indent="-285750" algn="just" eaLnBrk="0" fontAlgn="base" hangingPunct="0">
              <a:spcBef>
                <a:spcPct val="0"/>
              </a:spcBef>
              <a:spcAft>
                <a:spcPct val="0"/>
              </a:spcAft>
              <a:buFont typeface="Wingdings" panose="05000000000000000000" pitchFamily="2" charset="2"/>
              <a:buChar char="ü"/>
            </a:pPr>
            <a:r>
              <a:rPr lang="es-CL" sz="1900" dirty="0" smtClean="0">
                <a:solidFill>
                  <a:srgbClr val="333333"/>
                </a:solidFill>
                <a:ea typeface="MS PGothic" pitchFamily="34" charset="-128"/>
                <a:cs typeface="Calibri"/>
              </a:rPr>
              <a:t>39,2% </a:t>
            </a:r>
            <a:r>
              <a:rPr lang="es-CL" sz="1900" dirty="0">
                <a:solidFill>
                  <a:srgbClr val="333333"/>
                </a:solidFill>
                <a:ea typeface="MS PGothic" pitchFamily="34" charset="-128"/>
                <a:cs typeface="Calibri"/>
              </a:rPr>
              <a:t>pertenece a algún pueblo originario</a:t>
            </a:r>
          </a:p>
          <a:p>
            <a:pPr marL="0" lvl="0" indent="0" algn="just" eaLnBrk="0" fontAlgn="base" hangingPunct="0">
              <a:spcBef>
                <a:spcPct val="0"/>
              </a:spcBef>
              <a:spcAft>
                <a:spcPct val="0"/>
              </a:spcAft>
              <a:buNone/>
            </a:pPr>
            <a:endParaRPr lang="es-CL" sz="1900" dirty="0">
              <a:solidFill>
                <a:srgbClr val="333333"/>
              </a:solidFill>
              <a:ea typeface="MS PGothic" pitchFamily="34" charset="-128"/>
              <a:cs typeface="Calibri"/>
            </a:endParaRPr>
          </a:p>
          <a:p>
            <a:pPr marL="285750" lvl="0" indent="-285750" algn="just" eaLnBrk="0" fontAlgn="base" hangingPunct="0">
              <a:spcBef>
                <a:spcPct val="0"/>
              </a:spcBef>
              <a:spcAft>
                <a:spcPct val="0"/>
              </a:spcAft>
              <a:buFont typeface="Wingdings" panose="05000000000000000000" pitchFamily="2" charset="2"/>
              <a:buChar char="ü"/>
            </a:pPr>
            <a:r>
              <a:rPr lang="es-CL" sz="1900" dirty="0">
                <a:solidFill>
                  <a:srgbClr val="333333"/>
                </a:solidFill>
                <a:ea typeface="MS PGothic" pitchFamily="34" charset="-128"/>
                <a:cs typeface="Calibri"/>
              </a:rPr>
              <a:t>La edad promedio es de </a:t>
            </a:r>
            <a:r>
              <a:rPr lang="es-CL" sz="1900" dirty="0" smtClean="0">
                <a:solidFill>
                  <a:srgbClr val="333333"/>
                </a:solidFill>
                <a:ea typeface="MS PGothic" pitchFamily="34" charset="-128"/>
                <a:cs typeface="Calibri"/>
              </a:rPr>
              <a:t>57 </a:t>
            </a:r>
            <a:r>
              <a:rPr lang="es-CL" sz="1900" dirty="0">
                <a:solidFill>
                  <a:srgbClr val="333333"/>
                </a:solidFill>
                <a:ea typeface="MS PGothic" pitchFamily="34" charset="-128"/>
                <a:cs typeface="Calibri"/>
              </a:rPr>
              <a:t>años</a:t>
            </a:r>
          </a:p>
          <a:p>
            <a:pPr marL="285750" lvl="0" indent="-285750" algn="just" eaLnBrk="0" fontAlgn="base" hangingPunct="0">
              <a:spcBef>
                <a:spcPct val="0"/>
              </a:spcBef>
              <a:spcAft>
                <a:spcPct val="0"/>
              </a:spcAft>
              <a:buFont typeface="Wingdings" panose="05000000000000000000" pitchFamily="2" charset="2"/>
              <a:buChar char="ü"/>
            </a:pPr>
            <a:endParaRPr lang="es-CL" sz="1900" dirty="0">
              <a:solidFill>
                <a:srgbClr val="333333"/>
              </a:solidFill>
              <a:ea typeface="MS PGothic" pitchFamily="34" charset="-128"/>
              <a:cs typeface="Calibri"/>
            </a:endParaRPr>
          </a:p>
          <a:p>
            <a:pPr marL="0" lvl="0" indent="-285750" algn="just" eaLnBrk="0" fontAlgn="base" hangingPunct="0">
              <a:spcBef>
                <a:spcPct val="0"/>
              </a:spcBef>
              <a:spcAft>
                <a:spcPct val="0"/>
              </a:spcAft>
              <a:buFont typeface="Wingdings" pitchFamily="2" charset="2"/>
              <a:buChar char="ü"/>
            </a:pPr>
            <a:r>
              <a:rPr lang="es-CL" sz="1900" dirty="0" smtClean="0">
                <a:solidFill>
                  <a:srgbClr val="333333"/>
                </a:solidFill>
                <a:ea typeface="MS PGothic" pitchFamily="34" charset="-128"/>
                <a:cs typeface="Calibri"/>
              </a:rPr>
              <a:t>82% </a:t>
            </a:r>
            <a:r>
              <a:rPr lang="es-CL" sz="1900" dirty="0">
                <a:solidFill>
                  <a:srgbClr val="333333"/>
                </a:solidFill>
                <a:ea typeface="MS PGothic" pitchFamily="34" charset="-128"/>
                <a:cs typeface="Calibri"/>
              </a:rPr>
              <a:t>recibe asistencia técnica</a:t>
            </a:r>
          </a:p>
          <a:p>
            <a:pPr marL="0" lvl="0" indent="-285750" algn="just" eaLnBrk="0" fontAlgn="base" hangingPunct="0">
              <a:spcBef>
                <a:spcPct val="0"/>
              </a:spcBef>
              <a:spcAft>
                <a:spcPct val="0"/>
              </a:spcAft>
              <a:buFont typeface="Wingdings" pitchFamily="2" charset="2"/>
              <a:buChar char="ü"/>
            </a:pPr>
            <a:endParaRPr lang="es-CL" sz="1900" dirty="0">
              <a:solidFill>
                <a:srgbClr val="333333"/>
              </a:solidFill>
              <a:ea typeface="MS PGothic" pitchFamily="34" charset="-128"/>
              <a:cs typeface="Calibri"/>
            </a:endParaRPr>
          </a:p>
          <a:p>
            <a:pPr marL="0" lvl="0" indent="-285750" algn="just" eaLnBrk="0" fontAlgn="base" hangingPunct="0">
              <a:spcBef>
                <a:spcPct val="0"/>
              </a:spcBef>
              <a:spcAft>
                <a:spcPct val="0"/>
              </a:spcAft>
              <a:buFont typeface="Wingdings" pitchFamily="2" charset="2"/>
              <a:buChar char="ü"/>
            </a:pPr>
            <a:r>
              <a:rPr lang="es-CL" sz="1900" dirty="0" smtClean="0">
                <a:solidFill>
                  <a:srgbClr val="333333"/>
                </a:solidFill>
                <a:ea typeface="MS PGothic" pitchFamily="34" charset="-128"/>
                <a:cs typeface="Calibri"/>
              </a:rPr>
              <a:t>73% </a:t>
            </a:r>
            <a:r>
              <a:rPr lang="es-CL" sz="1900" dirty="0">
                <a:solidFill>
                  <a:srgbClr val="333333"/>
                </a:solidFill>
                <a:ea typeface="MS PGothic" pitchFamily="34" charset="-128"/>
                <a:cs typeface="Calibri"/>
              </a:rPr>
              <a:t>recibió subsidio a la </a:t>
            </a:r>
            <a:r>
              <a:rPr lang="es-CL" sz="1900" dirty="0" smtClean="0">
                <a:solidFill>
                  <a:srgbClr val="333333"/>
                </a:solidFill>
                <a:ea typeface="MS PGothic" pitchFamily="34" charset="-128"/>
                <a:cs typeface="Calibri"/>
              </a:rPr>
              <a:t>inversión</a:t>
            </a:r>
          </a:p>
          <a:p>
            <a:pPr marL="0" lvl="0" indent="-285750" algn="just" eaLnBrk="0" fontAlgn="base" hangingPunct="0">
              <a:spcBef>
                <a:spcPct val="0"/>
              </a:spcBef>
              <a:spcAft>
                <a:spcPct val="0"/>
              </a:spcAft>
              <a:buFont typeface="Wingdings" pitchFamily="2" charset="2"/>
              <a:buChar char="ü"/>
            </a:pPr>
            <a:endParaRPr lang="es-CL" sz="1900" dirty="0" smtClean="0">
              <a:solidFill>
                <a:srgbClr val="333333"/>
              </a:solidFill>
              <a:ea typeface="MS PGothic" pitchFamily="34" charset="-128"/>
              <a:cs typeface="Calibri"/>
            </a:endParaRPr>
          </a:p>
          <a:p>
            <a:pPr marL="0" lvl="0" indent="-285750" algn="just" eaLnBrk="0" fontAlgn="base" hangingPunct="0">
              <a:spcBef>
                <a:spcPct val="0"/>
              </a:spcBef>
              <a:spcAft>
                <a:spcPct val="0"/>
              </a:spcAft>
              <a:buFont typeface="Wingdings" pitchFamily="2" charset="2"/>
              <a:buChar char="ü"/>
            </a:pPr>
            <a:r>
              <a:rPr lang="es-CL" sz="1900" dirty="0" smtClean="0">
                <a:solidFill>
                  <a:srgbClr val="333333"/>
                </a:solidFill>
                <a:ea typeface="MS PGothic" pitchFamily="34" charset="-128"/>
                <a:cs typeface="Calibri"/>
              </a:rPr>
              <a:t>38% </a:t>
            </a:r>
            <a:r>
              <a:rPr lang="es-CL" sz="1900" dirty="0">
                <a:solidFill>
                  <a:srgbClr val="333333"/>
                </a:solidFill>
                <a:ea typeface="MS PGothic" pitchFamily="34" charset="-128"/>
                <a:cs typeface="Calibri"/>
              </a:rPr>
              <a:t>obtuvo crédito</a:t>
            </a:r>
          </a:p>
          <a:p>
            <a:pPr marL="0" indent="0" algn="ctr">
              <a:buNone/>
            </a:pPr>
            <a:r>
              <a:rPr lang="es-CL" sz="1800" dirty="0" smtClean="0">
                <a:solidFill>
                  <a:srgbClr val="333333"/>
                </a:solidFill>
              </a:rPr>
              <a:t> </a:t>
            </a:r>
            <a:endParaRPr lang="es-CL" sz="1800" dirty="0">
              <a:solidFill>
                <a:srgbClr val="333333"/>
              </a:solidFill>
            </a:endParaRPr>
          </a:p>
        </p:txBody>
      </p:sp>
      <p:sp>
        <p:nvSpPr>
          <p:cNvPr id="6" name="CuadroTexto 5"/>
          <p:cNvSpPr txBox="1"/>
          <p:nvPr/>
        </p:nvSpPr>
        <p:spPr>
          <a:xfrm>
            <a:off x="385591" y="6161265"/>
            <a:ext cx="4680520" cy="276999"/>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22</a:t>
            </a:fld>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369" y="3236976"/>
            <a:ext cx="4059084" cy="2735198"/>
          </a:xfrm>
          <a:prstGeom prst="rect">
            <a:avLst/>
          </a:prstGeom>
        </p:spPr>
      </p:pic>
    </p:spTree>
    <p:extLst>
      <p:ext uri="{BB962C8B-B14F-4D97-AF65-F5344CB8AC3E}">
        <p14:creationId xmlns:p14="http://schemas.microsoft.com/office/powerpoint/2010/main" val="35924590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p:cNvSpPr txBox="1"/>
          <p:nvPr/>
        </p:nvSpPr>
        <p:spPr>
          <a:xfrm>
            <a:off x="395935" y="1177133"/>
            <a:ext cx="8362474" cy="861774"/>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indent="-285750" algn="just" defTabSz="457200" eaLnBrk="0" fontAlgn="base" hangingPunct="0">
              <a:spcBef>
                <a:spcPct val="0"/>
              </a:spcBef>
              <a:spcAft>
                <a:spcPct val="0"/>
              </a:spcAft>
            </a:pPr>
            <a:r>
              <a:rPr lang="es-CL" sz="1600" b="0" dirty="0" smtClean="0">
                <a:solidFill>
                  <a:srgbClr val="333333"/>
                </a:solidFill>
                <a:latin typeface="Calibri"/>
                <a:ea typeface="MS PGothic" pitchFamily="34" charset="-128"/>
                <a:cs typeface="Calibri"/>
              </a:rPr>
              <a:t>Durante el 2020, INDAP ha apoyado a 74.667* usuarias a través de los programas regulares. </a:t>
            </a:r>
          </a:p>
          <a:p>
            <a:pPr indent="-285750" algn="just" defTabSz="457200" eaLnBrk="0" fontAlgn="base" hangingPunct="0">
              <a:spcBef>
                <a:spcPct val="0"/>
              </a:spcBef>
              <a:spcAft>
                <a:spcPct val="0"/>
              </a:spcAft>
            </a:pPr>
            <a:r>
              <a:rPr lang="es-CL" sz="1600" b="0" dirty="0" smtClean="0">
                <a:solidFill>
                  <a:srgbClr val="333333"/>
                </a:solidFill>
                <a:latin typeface="Calibri"/>
                <a:ea typeface="MS PGothic" pitchFamily="34" charset="-128"/>
                <a:cs typeface="Calibri"/>
              </a:rPr>
              <a:t>La distribución regional de ellas se muestra en la siguiente gráfica: </a:t>
            </a:r>
            <a:endParaRPr lang="es-CL" sz="1600" b="0" dirty="0">
              <a:solidFill>
                <a:srgbClr val="333333"/>
              </a:solidFill>
              <a:latin typeface="Calibri"/>
              <a:ea typeface="MS PGothic" pitchFamily="34" charset="-128"/>
              <a:cs typeface="Calibri"/>
            </a:endParaRPr>
          </a:p>
          <a:p>
            <a:pPr defTabSz="457200" eaLnBrk="0" fontAlgn="base" hangingPunct="0">
              <a:spcBef>
                <a:spcPct val="0"/>
              </a:spcBef>
              <a:spcAft>
                <a:spcPct val="0"/>
              </a:spcAft>
            </a:pPr>
            <a:endParaRPr lang="es-CL" sz="1800" b="0" dirty="0">
              <a:solidFill>
                <a:srgbClr val="1F497D">
                  <a:lumMod val="50000"/>
                </a:srgbClr>
              </a:solidFill>
              <a:latin typeface="Calibri"/>
              <a:ea typeface="MS PGothic" pitchFamily="34" charset="-128"/>
              <a:cs typeface="Calibri"/>
            </a:endParaRPr>
          </a:p>
        </p:txBody>
      </p:sp>
      <p:sp>
        <p:nvSpPr>
          <p:cNvPr id="8" name="CuadroTexto 7"/>
          <p:cNvSpPr txBox="1"/>
          <p:nvPr/>
        </p:nvSpPr>
        <p:spPr>
          <a:xfrm>
            <a:off x="479960" y="6215748"/>
            <a:ext cx="7908463" cy="461665"/>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pPr algn="just"/>
            <a:r>
              <a:rPr lang="es-CL" dirty="0">
                <a:solidFill>
                  <a:srgbClr val="4D4D4D"/>
                </a:solidFill>
              </a:rPr>
              <a:t>* Número y porcentaje de mujeres son de acuerdo al universo de </a:t>
            </a:r>
            <a:r>
              <a:rPr lang="es-CL" dirty="0" smtClean="0">
                <a:solidFill>
                  <a:srgbClr val="4D4D4D"/>
                </a:solidFill>
              </a:rPr>
              <a:t>usuarios/as </a:t>
            </a:r>
            <a:r>
              <a:rPr lang="es-CL" dirty="0">
                <a:solidFill>
                  <a:srgbClr val="4D4D4D"/>
                </a:solidFill>
              </a:rPr>
              <a:t>que declararon </a:t>
            </a:r>
            <a:r>
              <a:rPr lang="es-CL" dirty="0" smtClean="0">
                <a:solidFill>
                  <a:srgbClr val="4D4D4D"/>
                </a:solidFill>
              </a:rPr>
              <a:t>género, </a:t>
            </a:r>
            <a:r>
              <a:rPr lang="es-CL" dirty="0">
                <a:solidFill>
                  <a:srgbClr val="4D4D4D"/>
                </a:solidFill>
              </a:rPr>
              <a:t>el cual es de </a:t>
            </a:r>
            <a:r>
              <a:rPr lang="es-CL" dirty="0" smtClean="0">
                <a:solidFill>
                  <a:srgbClr val="4D4D4D"/>
                </a:solidFill>
              </a:rPr>
              <a:t>164.549.</a:t>
            </a:r>
            <a:endParaRPr lang="es-CL" dirty="0">
              <a:solidFill>
                <a:srgbClr val="4D4D4D"/>
              </a:solidFill>
            </a:endParaRPr>
          </a:p>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3" name="Título 2"/>
          <p:cNvSpPr>
            <a:spLocks noGrp="1"/>
          </p:cNvSpPr>
          <p:nvPr>
            <p:ph type="title"/>
          </p:nvPr>
        </p:nvSpPr>
        <p:spPr>
          <a:xfrm>
            <a:off x="385591" y="273196"/>
            <a:ext cx="8229600" cy="1143000"/>
          </a:xfrm>
        </p:spPr>
        <p:txBody>
          <a:bodyPr>
            <a:normAutofit/>
          </a:bodyPr>
          <a:lstStyle/>
          <a:p>
            <a:r>
              <a:rPr lang="es-ES" sz="2800" dirty="0">
                <a:solidFill>
                  <a:srgbClr val="333333"/>
                </a:solidFill>
                <a:latin typeface="Berlin Sans FB" panose="020E0602020502020306" pitchFamily="34" charset="0"/>
              </a:rPr>
              <a:t>Nuestros Usuarios y Usuarias: </a:t>
            </a:r>
            <a:r>
              <a:rPr lang="es-ES" sz="2800" dirty="0" smtClean="0">
                <a:solidFill>
                  <a:srgbClr val="333333"/>
                </a:solidFill>
                <a:latin typeface="Berlin Sans FB" panose="020E0602020502020306" pitchFamily="34" charset="0"/>
              </a:rPr>
              <a:t>Mujeres</a:t>
            </a:r>
            <a:endParaRPr lang="es-CL" sz="40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23</a:t>
            </a:fld>
            <a:endParaRPr lang="en-US" dirty="0"/>
          </a:p>
        </p:txBody>
      </p:sp>
      <p:graphicFrame>
        <p:nvGraphicFramePr>
          <p:cNvPr id="9" name="Gráfico 8"/>
          <p:cNvGraphicFramePr>
            <a:graphicFrameLocks/>
          </p:cNvGraphicFramePr>
          <p:nvPr>
            <p:extLst>
              <p:ext uri="{D42A27DB-BD31-4B8C-83A1-F6EECF244321}">
                <p14:modId xmlns:p14="http://schemas.microsoft.com/office/powerpoint/2010/main" val="3876936684"/>
              </p:ext>
            </p:extLst>
          </p:nvPr>
        </p:nvGraphicFramePr>
        <p:xfrm>
          <a:off x="585216" y="1801368"/>
          <a:ext cx="7803208" cy="4319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2299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85591" y="1251523"/>
            <a:ext cx="8438921" cy="5160294"/>
          </a:xfrm>
        </p:spPr>
        <p:txBody>
          <a:bodyPr>
            <a:normAutofit/>
          </a:bodyPr>
          <a:lstStyle/>
          <a:p>
            <a:pPr marL="0" indent="0">
              <a:buNone/>
            </a:pPr>
            <a:endParaRPr lang="es-CL" sz="2000" dirty="0">
              <a:latin typeface="Berlin Sans FB" panose="020E0602020502020306" pitchFamily="34" charset="0"/>
            </a:endParaRPr>
          </a:p>
          <a:p>
            <a:pPr marL="0" indent="0">
              <a:buNone/>
            </a:pPr>
            <a:r>
              <a:rPr lang="es-CL" sz="1900" dirty="0" smtClean="0">
                <a:solidFill>
                  <a:srgbClr val="333333"/>
                </a:solidFill>
              </a:rPr>
              <a:t> </a:t>
            </a:r>
            <a:endParaRPr lang="es-CL" sz="1900" dirty="0">
              <a:solidFill>
                <a:srgbClr val="333333"/>
              </a:solidFill>
              <a:ea typeface="MS PGothic" pitchFamily="34" charset="-128"/>
              <a:cs typeface="Calibri"/>
            </a:endParaRPr>
          </a:p>
          <a:p>
            <a:pPr marL="0" indent="0" algn="ctr">
              <a:buNone/>
            </a:pPr>
            <a:r>
              <a:rPr lang="es-CL" sz="1800" dirty="0" smtClean="0">
                <a:solidFill>
                  <a:srgbClr val="333333"/>
                </a:solidFill>
              </a:rPr>
              <a:t> </a:t>
            </a:r>
            <a:endParaRPr lang="es-CL" sz="1800" dirty="0">
              <a:solidFill>
                <a:srgbClr val="333333"/>
              </a:solidFill>
            </a:endParaRPr>
          </a:p>
        </p:txBody>
      </p:sp>
      <p:sp>
        <p:nvSpPr>
          <p:cNvPr id="4" name="CuadroTexto 3"/>
          <p:cNvSpPr txBox="1"/>
          <p:nvPr/>
        </p:nvSpPr>
        <p:spPr>
          <a:xfrm>
            <a:off x="5422391" y="1253434"/>
            <a:ext cx="3393167" cy="3170099"/>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indent="-285750" algn="just" defTabSz="457200" eaLnBrk="0" fontAlgn="base" hangingPunct="0">
              <a:spcBef>
                <a:spcPct val="0"/>
              </a:spcBef>
              <a:spcAft>
                <a:spcPct val="0"/>
              </a:spcAft>
            </a:pPr>
            <a:r>
              <a:rPr lang="es-CL" sz="1800" b="0" dirty="0" smtClean="0">
                <a:solidFill>
                  <a:srgbClr val="333333"/>
                </a:solidFill>
                <a:latin typeface="Calibri"/>
                <a:ea typeface="MS PGothic" pitchFamily="34" charset="-128"/>
                <a:cs typeface="Calibri"/>
              </a:rPr>
              <a:t>Del total de usuarias de </a:t>
            </a:r>
            <a:r>
              <a:rPr lang="es-CL" sz="1800" b="0" dirty="0">
                <a:solidFill>
                  <a:srgbClr val="333333"/>
                </a:solidFill>
                <a:latin typeface="Calibri"/>
                <a:ea typeface="MS PGothic" pitchFamily="34" charset="-128"/>
                <a:cs typeface="Calibri"/>
              </a:rPr>
              <a:t>programas regulares* </a:t>
            </a:r>
            <a:r>
              <a:rPr lang="es-CL" sz="1800" b="0" dirty="0" smtClean="0">
                <a:solidFill>
                  <a:srgbClr val="333333"/>
                </a:solidFill>
                <a:latin typeface="Calibri"/>
                <a:ea typeface="MS PGothic" pitchFamily="34" charset="-128"/>
                <a:cs typeface="Calibri"/>
              </a:rPr>
              <a:t>2020:   </a:t>
            </a: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pP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83%</a:t>
            </a:r>
            <a:r>
              <a:rPr lang="es-CL" sz="1800" b="0" dirty="0" smtClean="0">
                <a:solidFill>
                  <a:srgbClr val="333333"/>
                </a:solidFill>
                <a:latin typeface="Calibri"/>
                <a:ea typeface="MS PGothic" pitchFamily="34" charset="-128"/>
                <a:cs typeface="Calibri"/>
              </a:rPr>
              <a:t> recibe asistencia técnica</a:t>
            </a: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pP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80%</a:t>
            </a:r>
            <a:r>
              <a:rPr lang="es-CL" sz="1800" b="0" dirty="0" smtClean="0">
                <a:solidFill>
                  <a:srgbClr val="333333"/>
                </a:solidFill>
                <a:latin typeface="Calibri"/>
                <a:ea typeface="MS PGothic" pitchFamily="34" charset="-128"/>
                <a:cs typeface="Calibri"/>
              </a:rPr>
              <a:t> recibió subsidio a la inversión</a:t>
            </a: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pP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32%</a:t>
            </a:r>
            <a:r>
              <a:rPr lang="es-CL" sz="1800" b="0" dirty="0" smtClean="0">
                <a:solidFill>
                  <a:srgbClr val="333333"/>
                </a:solidFill>
                <a:latin typeface="Calibri"/>
                <a:ea typeface="MS PGothic" pitchFamily="34" charset="-128"/>
                <a:cs typeface="Calibri"/>
              </a:rPr>
              <a:t> obtuvo crédito </a:t>
            </a: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buFont typeface="Wingdings" pitchFamily="2" charset="2"/>
              <a:buChar char="ü"/>
            </a:pPr>
            <a:endParaRPr lang="es-CL" sz="1800" b="0" dirty="0">
              <a:solidFill>
                <a:srgbClr val="333333"/>
              </a:solidFill>
              <a:latin typeface="Calibri"/>
              <a:ea typeface="MS PGothic" pitchFamily="34" charset="-128"/>
              <a:cs typeface="Calibri"/>
            </a:endParaRPr>
          </a:p>
          <a:p>
            <a:pPr indent="-285750" algn="just" defTabSz="457200" eaLnBrk="0" fontAlgn="base" hangingPunct="0">
              <a:spcBef>
                <a:spcPct val="0"/>
              </a:spcBef>
              <a:spcAft>
                <a:spcPct val="0"/>
              </a:spcAft>
            </a:pPr>
            <a:endParaRPr lang="es-CL" sz="2000" b="0" dirty="0">
              <a:solidFill>
                <a:srgbClr val="1F497D">
                  <a:lumMod val="50000"/>
                </a:srgbClr>
              </a:solidFill>
              <a:latin typeface="Calibri"/>
              <a:ea typeface="MS PGothic" pitchFamily="34" charset="-128"/>
              <a:cs typeface="Calibri"/>
            </a:endParaRPr>
          </a:p>
        </p:txBody>
      </p:sp>
      <p:sp>
        <p:nvSpPr>
          <p:cNvPr id="10" name="Título 2"/>
          <p:cNvSpPr>
            <a:spLocks noGrp="1"/>
          </p:cNvSpPr>
          <p:nvPr>
            <p:ph type="title"/>
          </p:nvPr>
        </p:nvSpPr>
        <p:spPr>
          <a:xfrm>
            <a:off x="385591" y="273196"/>
            <a:ext cx="8229600" cy="1143000"/>
          </a:xfrm>
        </p:spPr>
        <p:txBody>
          <a:bodyPr>
            <a:normAutofit/>
          </a:bodyPr>
          <a:lstStyle/>
          <a:p>
            <a:r>
              <a:rPr lang="es-ES" sz="2800" dirty="0">
                <a:solidFill>
                  <a:srgbClr val="333333"/>
                </a:solidFill>
                <a:latin typeface="Berlin Sans FB" panose="020E0602020502020306" pitchFamily="34" charset="0"/>
              </a:rPr>
              <a:t>Nuestros Usuarios y Usuarias: </a:t>
            </a:r>
            <a:r>
              <a:rPr lang="es-ES" sz="2800" dirty="0" smtClean="0">
                <a:solidFill>
                  <a:srgbClr val="333333"/>
                </a:solidFill>
                <a:latin typeface="Berlin Sans FB" panose="020E0602020502020306" pitchFamily="34" charset="0"/>
              </a:rPr>
              <a:t>Mujeres</a:t>
            </a:r>
            <a:endParaRPr lang="es-CL" sz="4000" dirty="0"/>
          </a:p>
        </p:txBody>
      </p:sp>
      <p:sp>
        <p:nvSpPr>
          <p:cNvPr id="8" name="CuadroTexto 7"/>
          <p:cNvSpPr txBox="1"/>
          <p:nvPr/>
        </p:nvSpPr>
        <p:spPr>
          <a:xfrm>
            <a:off x="479960" y="6128066"/>
            <a:ext cx="7908463" cy="461665"/>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pPr algn="just"/>
            <a:r>
              <a:rPr lang="es-CL" dirty="0">
                <a:solidFill>
                  <a:srgbClr val="4D4D4D"/>
                </a:solidFill>
              </a:rPr>
              <a:t>* Número y porcentaje de mujeres son de acuerdo al universo de </a:t>
            </a:r>
            <a:r>
              <a:rPr lang="es-CL" dirty="0" smtClean="0">
                <a:solidFill>
                  <a:srgbClr val="4D4D4D"/>
                </a:solidFill>
              </a:rPr>
              <a:t>usuarios/as </a:t>
            </a:r>
            <a:r>
              <a:rPr lang="es-CL" dirty="0">
                <a:solidFill>
                  <a:srgbClr val="4D4D4D"/>
                </a:solidFill>
              </a:rPr>
              <a:t>que declararon </a:t>
            </a:r>
            <a:r>
              <a:rPr lang="es-CL" dirty="0" smtClean="0">
                <a:solidFill>
                  <a:srgbClr val="4D4D4D"/>
                </a:solidFill>
              </a:rPr>
              <a:t>género, </a:t>
            </a:r>
            <a:r>
              <a:rPr lang="es-CL" dirty="0">
                <a:solidFill>
                  <a:srgbClr val="4D4D4D"/>
                </a:solidFill>
              </a:rPr>
              <a:t>el cual es de </a:t>
            </a:r>
            <a:r>
              <a:rPr lang="es-CL" dirty="0" smtClean="0">
                <a:solidFill>
                  <a:srgbClr val="4D4D4D"/>
                </a:solidFill>
              </a:rPr>
              <a:t>164.549.</a:t>
            </a:r>
            <a:endParaRPr lang="es-CL" dirty="0">
              <a:solidFill>
                <a:srgbClr val="4D4D4D"/>
              </a:solidFill>
            </a:endParaRPr>
          </a:p>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24</a:t>
            </a:fld>
            <a:endParaRPr lang="en-US"/>
          </a:p>
        </p:txBody>
      </p:sp>
      <p:pic>
        <p:nvPicPr>
          <p:cNvPr id="1026" name="Picture 2" descr="MC Online Natalia Alv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60" y="1253434"/>
            <a:ext cx="4756531" cy="298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725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85591" y="418641"/>
            <a:ext cx="8438921" cy="5993176"/>
          </a:xfrm>
        </p:spPr>
        <p:txBody>
          <a:bodyPr>
            <a:normAutofit/>
          </a:bodyPr>
          <a:lstStyle/>
          <a:p>
            <a:pPr marL="0" indent="0">
              <a:buNone/>
            </a:pPr>
            <a:r>
              <a:rPr lang="es-ES" sz="2000" dirty="0" smtClean="0">
                <a:solidFill>
                  <a:srgbClr val="333333"/>
                </a:solidFill>
                <a:latin typeface="Berlin Sans FB" panose="020E0602020502020306" pitchFamily="34" charset="0"/>
              </a:rPr>
              <a:t> </a:t>
            </a:r>
          </a:p>
          <a:p>
            <a:pPr marL="0" indent="0">
              <a:buNone/>
            </a:pPr>
            <a:endParaRPr lang="es-CL" sz="2000" dirty="0">
              <a:latin typeface="Berlin Sans FB" panose="020E0602020502020306" pitchFamily="34" charset="0"/>
            </a:endParaRPr>
          </a:p>
          <a:p>
            <a:pPr marL="0" indent="0">
              <a:buNone/>
            </a:pPr>
            <a:r>
              <a:rPr lang="es-CL" sz="1900" dirty="0" smtClean="0">
                <a:solidFill>
                  <a:srgbClr val="333333"/>
                </a:solidFill>
              </a:rPr>
              <a:t> </a:t>
            </a:r>
            <a:endParaRPr lang="es-CL" sz="1900" dirty="0">
              <a:solidFill>
                <a:srgbClr val="333333"/>
              </a:solidFill>
              <a:ea typeface="MS PGothic" pitchFamily="34" charset="-128"/>
              <a:cs typeface="Calibri"/>
            </a:endParaRPr>
          </a:p>
          <a:p>
            <a:pPr marL="0" indent="0" algn="ctr">
              <a:buNone/>
            </a:pPr>
            <a:r>
              <a:rPr lang="es-CL" sz="1800" dirty="0" smtClean="0">
                <a:solidFill>
                  <a:srgbClr val="333333"/>
                </a:solidFill>
              </a:rPr>
              <a:t> </a:t>
            </a:r>
            <a:endParaRPr lang="es-CL" sz="1800" dirty="0">
              <a:solidFill>
                <a:srgbClr val="333333"/>
              </a:solidFill>
            </a:endParaRPr>
          </a:p>
        </p:txBody>
      </p:sp>
      <p:sp>
        <p:nvSpPr>
          <p:cNvPr id="8" name="Marcador de contenido 3"/>
          <p:cNvSpPr txBox="1">
            <a:spLocks/>
          </p:cNvSpPr>
          <p:nvPr/>
        </p:nvSpPr>
        <p:spPr>
          <a:xfrm>
            <a:off x="561702" y="1205771"/>
            <a:ext cx="8229600" cy="584775"/>
          </a:xfrm>
          <a:prstGeom prst="rect">
            <a:avLst/>
          </a:prstGeom>
          <a:noFill/>
        </p:spPr>
        <p:txBody>
          <a:bodyPr vert="horz" wrap="square" lIns="91440" tIns="45720" rIns="91440" bIns="45720" rtlCol="0">
            <a:spAutoFit/>
          </a:bodyPr>
          <a:lstStyle>
            <a:defPPr>
              <a:defRPr lang="es-CL"/>
            </a:defPPr>
            <a:lvl1pPr marL="342900" indent="-342900" algn="l" defTabSz="457200" rtl="0" eaLnBrk="1" latinLnBrk="0" hangingPunct="1">
              <a:spcBef>
                <a:spcPct val="20000"/>
              </a:spcBef>
              <a:buFont typeface="Arial"/>
              <a:buChar char="•"/>
              <a:defRPr sz="2400" b="1" kern="1200">
                <a:solidFill>
                  <a:srgbClr val="0070C0"/>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0" fontAlgn="base" hangingPunct="0">
              <a:spcBef>
                <a:spcPct val="0"/>
              </a:spcBef>
              <a:spcAft>
                <a:spcPct val="0"/>
              </a:spcAft>
              <a:buNone/>
            </a:pPr>
            <a:r>
              <a:rPr lang="es-CL" sz="1600" b="0" dirty="0">
                <a:solidFill>
                  <a:srgbClr val="4D4D4D"/>
                </a:solidFill>
                <a:latin typeface="Calibri"/>
                <a:ea typeface="MS PGothic" pitchFamily="34" charset="-128"/>
                <a:cs typeface="Calibri"/>
              </a:rPr>
              <a:t>El </a:t>
            </a:r>
            <a:r>
              <a:rPr lang="es-CL" sz="1600" b="0" dirty="0" smtClean="0">
                <a:solidFill>
                  <a:srgbClr val="4D4D4D"/>
                </a:solidFill>
                <a:latin typeface="Calibri"/>
                <a:ea typeface="MS PGothic" pitchFamily="34" charset="-128"/>
                <a:cs typeface="Calibri"/>
              </a:rPr>
              <a:t>2020, </a:t>
            </a:r>
            <a:r>
              <a:rPr lang="es-CL" sz="1600" b="0" dirty="0">
                <a:solidFill>
                  <a:srgbClr val="4D4D4D"/>
                </a:solidFill>
                <a:latin typeface="Calibri"/>
                <a:ea typeface="MS PGothic" pitchFamily="34" charset="-128"/>
                <a:cs typeface="Calibri"/>
              </a:rPr>
              <a:t>INDAP beneficio a </a:t>
            </a:r>
            <a:r>
              <a:rPr lang="es-CL" sz="1600" b="0" dirty="0" smtClean="0">
                <a:solidFill>
                  <a:srgbClr val="4D4D4D"/>
                </a:solidFill>
                <a:latin typeface="Calibri"/>
                <a:ea typeface="MS PGothic" pitchFamily="34" charset="-128"/>
                <a:cs typeface="Calibri"/>
              </a:rPr>
              <a:t>12.882* </a:t>
            </a:r>
            <a:r>
              <a:rPr lang="es-CL" sz="1600" b="0" dirty="0">
                <a:solidFill>
                  <a:srgbClr val="4D4D4D"/>
                </a:solidFill>
                <a:latin typeface="Calibri"/>
                <a:ea typeface="MS PGothic" pitchFamily="34" charset="-128"/>
                <a:cs typeface="Calibri"/>
              </a:rPr>
              <a:t>usuarios/as </a:t>
            </a:r>
            <a:r>
              <a:rPr lang="es-CL" sz="1600" b="0" dirty="0" smtClean="0">
                <a:solidFill>
                  <a:srgbClr val="4D4D4D"/>
                </a:solidFill>
                <a:latin typeface="Calibri"/>
                <a:ea typeface="MS PGothic" pitchFamily="34" charset="-128"/>
                <a:cs typeface="Calibri"/>
              </a:rPr>
              <a:t>jóvenes. </a:t>
            </a:r>
          </a:p>
          <a:p>
            <a:pPr marL="0" indent="0" algn="just"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Su </a:t>
            </a:r>
            <a:r>
              <a:rPr lang="es-CL" sz="1600" b="0" dirty="0">
                <a:solidFill>
                  <a:srgbClr val="4D4D4D"/>
                </a:solidFill>
                <a:latin typeface="Calibri"/>
                <a:ea typeface="MS PGothic" pitchFamily="34" charset="-128"/>
                <a:cs typeface="Calibri"/>
              </a:rPr>
              <a:t>distribución regional se muestra en la </a:t>
            </a:r>
            <a:r>
              <a:rPr lang="es-CL" sz="1600" b="0" dirty="0" smtClean="0">
                <a:solidFill>
                  <a:srgbClr val="4D4D4D"/>
                </a:solidFill>
                <a:latin typeface="Calibri"/>
                <a:ea typeface="MS PGothic" pitchFamily="34" charset="-128"/>
                <a:cs typeface="Calibri"/>
              </a:rPr>
              <a:t>gráfica:</a:t>
            </a:r>
            <a:endParaRPr lang="es-CL" sz="1600" b="0" dirty="0">
              <a:solidFill>
                <a:srgbClr val="4D4D4D"/>
              </a:solidFill>
              <a:latin typeface="Calibri"/>
              <a:ea typeface="MS PGothic" pitchFamily="34" charset="-128"/>
              <a:cs typeface="Calibri"/>
            </a:endParaRPr>
          </a:p>
        </p:txBody>
      </p:sp>
      <p:sp>
        <p:nvSpPr>
          <p:cNvPr id="11" name="CuadroTexto 10"/>
          <p:cNvSpPr txBox="1"/>
          <p:nvPr/>
        </p:nvSpPr>
        <p:spPr>
          <a:xfrm>
            <a:off x="385590" y="6177385"/>
            <a:ext cx="7908463" cy="461665"/>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pPr algn="just"/>
            <a:r>
              <a:rPr lang="es-CL" dirty="0">
                <a:solidFill>
                  <a:srgbClr val="4D4D4D"/>
                </a:solidFill>
              </a:rPr>
              <a:t>* Número y porcentaje de jóvenes son de acuerdo al universo de usuarios/as que declararon </a:t>
            </a:r>
            <a:r>
              <a:rPr lang="es-CL" dirty="0" smtClean="0">
                <a:solidFill>
                  <a:srgbClr val="4D4D4D"/>
                </a:solidFill>
              </a:rPr>
              <a:t>edad</a:t>
            </a:r>
            <a:r>
              <a:rPr lang="es-CL" dirty="0">
                <a:solidFill>
                  <a:srgbClr val="4D4D4D"/>
                </a:solidFill>
              </a:rPr>
              <a:t>, el cual es de </a:t>
            </a:r>
            <a:r>
              <a:rPr lang="es-CL" dirty="0" smtClean="0">
                <a:solidFill>
                  <a:srgbClr val="4D4D4D"/>
                </a:solidFill>
              </a:rPr>
              <a:t>164.549.</a:t>
            </a:r>
            <a:endParaRPr lang="es-CL" dirty="0">
              <a:solidFill>
                <a:srgbClr val="4D4D4D"/>
              </a:solidFill>
            </a:endParaRPr>
          </a:p>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7" name="Título 2"/>
          <p:cNvSpPr>
            <a:spLocks noGrp="1"/>
          </p:cNvSpPr>
          <p:nvPr>
            <p:ph type="title"/>
          </p:nvPr>
        </p:nvSpPr>
        <p:spPr>
          <a:xfrm>
            <a:off x="352381" y="371006"/>
            <a:ext cx="8229600" cy="882401"/>
          </a:xfrm>
        </p:spPr>
        <p:txBody>
          <a:bodyPr>
            <a:normAutofit/>
          </a:bodyPr>
          <a:lstStyle/>
          <a:p>
            <a:r>
              <a:rPr lang="es-ES" sz="2800" dirty="0">
                <a:solidFill>
                  <a:srgbClr val="333333"/>
                </a:solidFill>
                <a:latin typeface="Berlin Sans FB" panose="020E0602020502020306" pitchFamily="34" charset="0"/>
              </a:rPr>
              <a:t>Nuestros Usuarios y Usuarias: </a:t>
            </a:r>
            <a:r>
              <a:rPr lang="es-ES" sz="2800" dirty="0" smtClean="0">
                <a:solidFill>
                  <a:srgbClr val="333333"/>
                </a:solidFill>
                <a:latin typeface="Berlin Sans FB" panose="020E0602020502020306" pitchFamily="34" charset="0"/>
              </a:rPr>
              <a:t>Jóvenes</a:t>
            </a:r>
            <a:endParaRPr lang="es-CL" sz="40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25</a:t>
            </a:fld>
            <a:endParaRPr lang="en-US"/>
          </a:p>
        </p:txBody>
      </p:sp>
      <p:graphicFrame>
        <p:nvGraphicFramePr>
          <p:cNvPr id="12" name="Gráfico 11"/>
          <p:cNvGraphicFramePr>
            <a:graphicFrameLocks/>
          </p:cNvGraphicFramePr>
          <p:nvPr>
            <p:extLst>
              <p:ext uri="{D42A27DB-BD31-4B8C-83A1-F6EECF244321}">
                <p14:modId xmlns:p14="http://schemas.microsoft.com/office/powerpoint/2010/main" val="1851375792"/>
              </p:ext>
            </p:extLst>
          </p:nvPr>
        </p:nvGraphicFramePr>
        <p:xfrm>
          <a:off x="772025" y="1838181"/>
          <a:ext cx="7522028" cy="41426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892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85591" y="1460309"/>
            <a:ext cx="8438921" cy="4951507"/>
          </a:xfrm>
        </p:spPr>
        <p:txBody>
          <a:bodyPr>
            <a:normAutofit/>
          </a:bodyPr>
          <a:lstStyle/>
          <a:p>
            <a:pPr marL="0" indent="0">
              <a:buNone/>
            </a:pPr>
            <a:endParaRPr lang="es-CL" sz="2000" dirty="0">
              <a:latin typeface="Berlin Sans FB" panose="020E0602020502020306" pitchFamily="34" charset="0"/>
            </a:endParaRPr>
          </a:p>
          <a:p>
            <a:pPr marL="0" indent="0">
              <a:buNone/>
            </a:pPr>
            <a:r>
              <a:rPr lang="es-CL" sz="1900" dirty="0" smtClean="0">
                <a:solidFill>
                  <a:srgbClr val="333333"/>
                </a:solidFill>
              </a:rPr>
              <a:t> </a:t>
            </a:r>
            <a:endParaRPr lang="es-CL" sz="1900" dirty="0">
              <a:solidFill>
                <a:srgbClr val="333333"/>
              </a:solidFill>
              <a:ea typeface="MS PGothic" pitchFamily="34" charset="-128"/>
              <a:cs typeface="Calibri"/>
            </a:endParaRPr>
          </a:p>
          <a:p>
            <a:pPr marL="0" indent="0" algn="ctr">
              <a:buNone/>
            </a:pPr>
            <a:r>
              <a:rPr lang="es-CL" sz="1800" dirty="0" smtClean="0">
                <a:solidFill>
                  <a:srgbClr val="333333"/>
                </a:solidFill>
              </a:rPr>
              <a:t> </a:t>
            </a:r>
            <a:endParaRPr lang="es-CL" sz="1800" dirty="0">
              <a:solidFill>
                <a:srgbClr val="333333"/>
              </a:solidFill>
            </a:endParaRPr>
          </a:p>
        </p:txBody>
      </p:sp>
      <p:sp>
        <p:nvSpPr>
          <p:cNvPr id="7" name="CuadroTexto 6"/>
          <p:cNvSpPr txBox="1"/>
          <p:nvPr/>
        </p:nvSpPr>
        <p:spPr>
          <a:xfrm>
            <a:off x="323528" y="1700808"/>
            <a:ext cx="6264696" cy="2769989"/>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800" b="0" dirty="0" smtClean="0">
                <a:solidFill>
                  <a:srgbClr val="4D4D4D"/>
                </a:solidFill>
                <a:latin typeface="Calibri"/>
                <a:ea typeface="MS PGothic" pitchFamily="34" charset="-128"/>
                <a:cs typeface="Calibri"/>
              </a:rPr>
              <a:t>Del total de usuarios/as jóvenes del 2020*: </a:t>
            </a:r>
            <a:endParaRPr lang="es-CL" sz="1800" b="0" dirty="0">
              <a:solidFill>
                <a:srgbClr val="4D4D4D"/>
              </a:solidFill>
              <a:latin typeface="Calibri"/>
              <a:ea typeface="MS PGothic" pitchFamily="34" charset="-128"/>
              <a:cs typeface="Calibri"/>
            </a:endParaRPr>
          </a:p>
          <a:p>
            <a:pPr algn="just" defTabSz="457200" eaLnBrk="0" fontAlgn="base" hangingPunct="0">
              <a:spcBef>
                <a:spcPct val="0"/>
              </a:spcBef>
              <a:spcAft>
                <a:spcPct val="0"/>
              </a:spcAft>
            </a:pP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   69%</a:t>
            </a:r>
            <a:r>
              <a:rPr lang="es-CL" sz="1800" b="0" dirty="0" smtClean="0">
                <a:solidFill>
                  <a:srgbClr val="333333"/>
                </a:solidFill>
                <a:latin typeface="Calibri"/>
                <a:ea typeface="MS PGothic" pitchFamily="34" charset="-128"/>
                <a:cs typeface="Calibri"/>
              </a:rPr>
              <a:t> recibe asistencia técnica</a:t>
            </a: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buFont typeface="Wingdings" pitchFamily="2" charset="2"/>
              <a:buChar char="ü"/>
            </a:pP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   59%</a:t>
            </a:r>
            <a:r>
              <a:rPr lang="es-CL" sz="1800" b="0" dirty="0" smtClean="0">
                <a:solidFill>
                  <a:srgbClr val="333333"/>
                </a:solidFill>
                <a:latin typeface="Calibri"/>
                <a:ea typeface="MS PGothic" pitchFamily="34" charset="-128"/>
                <a:cs typeface="Calibri"/>
              </a:rPr>
              <a:t> recibió subsidio a la inversión</a:t>
            </a: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pP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buFont typeface="Wingdings" pitchFamily="2" charset="2"/>
              <a:buChar char="ü"/>
            </a:pPr>
            <a:r>
              <a:rPr lang="es-CL" sz="1800" dirty="0" smtClean="0">
                <a:solidFill>
                  <a:srgbClr val="333333"/>
                </a:solidFill>
                <a:latin typeface="Calibri"/>
                <a:ea typeface="MS PGothic" pitchFamily="34" charset="-128"/>
                <a:cs typeface="Calibri"/>
              </a:rPr>
              <a:t>   47%</a:t>
            </a:r>
            <a:r>
              <a:rPr lang="es-CL" sz="1800" b="0" dirty="0" smtClean="0">
                <a:solidFill>
                  <a:srgbClr val="333333"/>
                </a:solidFill>
                <a:latin typeface="Calibri"/>
                <a:ea typeface="MS PGothic" pitchFamily="34" charset="-128"/>
                <a:cs typeface="Calibri"/>
              </a:rPr>
              <a:t> obtuvo crédito </a:t>
            </a:r>
            <a:endParaRPr lang="es-CL" sz="1800" b="0" dirty="0">
              <a:solidFill>
                <a:srgbClr val="333333"/>
              </a:solidFill>
              <a:latin typeface="Calibri"/>
              <a:ea typeface="MS PGothic" pitchFamily="34" charset="-128"/>
              <a:cs typeface="Calibri"/>
            </a:endParaRPr>
          </a:p>
          <a:p>
            <a:pPr algn="just" defTabSz="457200" eaLnBrk="0" fontAlgn="base" hangingPunct="0">
              <a:spcBef>
                <a:spcPct val="0"/>
              </a:spcBef>
              <a:spcAft>
                <a:spcPct val="0"/>
              </a:spcAft>
              <a:buFont typeface="Wingdings" pitchFamily="2" charset="2"/>
              <a:buChar char="ü"/>
            </a:pPr>
            <a:endParaRPr lang="es-CL" sz="1600" b="0" dirty="0">
              <a:solidFill>
                <a:srgbClr val="1F497D">
                  <a:lumMod val="50000"/>
                </a:srgbClr>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a:solidFill>
                <a:srgbClr val="1F497D">
                  <a:lumMod val="50000"/>
                </a:srgbClr>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a:solidFill>
                <a:srgbClr val="1F497D">
                  <a:lumMod val="50000"/>
                </a:srgbClr>
              </a:solidFill>
              <a:latin typeface="Calibri"/>
              <a:ea typeface="MS PGothic" pitchFamily="34" charset="-128"/>
              <a:cs typeface="Calibri"/>
            </a:endParaRPr>
          </a:p>
        </p:txBody>
      </p:sp>
      <p:sp>
        <p:nvSpPr>
          <p:cNvPr id="6" name="CuadroTexto 5"/>
          <p:cNvSpPr txBox="1"/>
          <p:nvPr/>
        </p:nvSpPr>
        <p:spPr>
          <a:xfrm>
            <a:off x="291577" y="5927136"/>
            <a:ext cx="7924167" cy="461665"/>
          </a:xfrm>
          <a:prstGeom prst="rect">
            <a:avLst/>
          </a:prstGeom>
          <a:noFill/>
        </p:spPr>
        <p:txBody>
          <a:bodyPr wrap="square" rtlCol="0">
            <a:spAutoFit/>
          </a:bodyPr>
          <a:lstStyle/>
          <a:p>
            <a:pPr algn="just"/>
            <a:r>
              <a:rPr lang="es-CL" sz="1200" dirty="0">
                <a:solidFill>
                  <a:srgbClr val="4D4D4D"/>
                </a:solidFill>
              </a:rPr>
              <a:t>* Número y porcentaje de jóvenes son de acuerdo al universo de usuarios/as que declararon edad, el cual es de </a:t>
            </a:r>
            <a:r>
              <a:rPr lang="es-CL" sz="1200" dirty="0" smtClean="0">
                <a:solidFill>
                  <a:srgbClr val="4D4D4D"/>
                </a:solidFill>
              </a:rPr>
              <a:t>164.549.</a:t>
            </a:r>
            <a:endParaRPr lang="es-CL" sz="1200" dirty="0">
              <a:solidFill>
                <a:srgbClr val="4D4D4D"/>
              </a:solidFill>
            </a:endParaRPr>
          </a:p>
          <a:p>
            <a:pPr algn="just"/>
            <a:r>
              <a:rPr lang="es-CL" sz="1200" b="1" dirty="0">
                <a:solidFill>
                  <a:srgbClr val="4D4D4D"/>
                </a:solidFill>
              </a:rPr>
              <a:t>Fuente: </a:t>
            </a:r>
            <a:r>
              <a:rPr lang="es-CL" sz="1200" dirty="0">
                <a:solidFill>
                  <a:srgbClr val="4D4D4D"/>
                </a:solidFill>
              </a:rPr>
              <a:t>Base Tesorería, 31 de diciembre del </a:t>
            </a:r>
            <a:r>
              <a:rPr lang="es-CL" sz="1200" dirty="0" smtClean="0">
                <a:solidFill>
                  <a:srgbClr val="4D4D4D"/>
                </a:solidFill>
              </a:rPr>
              <a:t>2020.</a:t>
            </a:r>
            <a:endParaRPr lang="es-CL" sz="1200" dirty="0">
              <a:solidFill>
                <a:srgbClr val="4D4D4D"/>
              </a:solidFill>
            </a:endParaRPr>
          </a:p>
        </p:txBody>
      </p:sp>
      <p:pic>
        <p:nvPicPr>
          <p:cNvPr id="1026" name="Picture 2" descr="filk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220" y="2130954"/>
            <a:ext cx="4690292" cy="3125538"/>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2"/>
          <p:cNvSpPr>
            <a:spLocks noGrp="1"/>
          </p:cNvSpPr>
          <p:nvPr>
            <p:ph type="title"/>
          </p:nvPr>
        </p:nvSpPr>
        <p:spPr>
          <a:xfrm>
            <a:off x="352381" y="371006"/>
            <a:ext cx="8229600" cy="882401"/>
          </a:xfrm>
        </p:spPr>
        <p:txBody>
          <a:bodyPr>
            <a:normAutofit/>
          </a:bodyPr>
          <a:lstStyle/>
          <a:p>
            <a:r>
              <a:rPr lang="es-ES" sz="2800" dirty="0">
                <a:solidFill>
                  <a:srgbClr val="333333"/>
                </a:solidFill>
                <a:latin typeface="Berlin Sans FB" panose="020E0602020502020306" pitchFamily="34" charset="0"/>
              </a:rPr>
              <a:t>Nuestros Usuarios y Usuarias: </a:t>
            </a:r>
            <a:r>
              <a:rPr lang="es-ES" sz="2800" dirty="0" smtClean="0">
                <a:solidFill>
                  <a:srgbClr val="333333"/>
                </a:solidFill>
                <a:latin typeface="Berlin Sans FB" panose="020E0602020502020306" pitchFamily="34" charset="0"/>
              </a:rPr>
              <a:t>Jóvenes</a:t>
            </a:r>
            <a:endParaRPr lang="es-CL" sz="40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26</a:t>
            </a:fld>
            <a:endParaRPr lang="en-US"/>
          </a:p>
        </p:txBody>
      </p:sp>
    </p:spTree>
    <p:extLst>
      <p:ext uri="{BB962C8B-B14F-4D97-AF65-F5344CB8AC3E}">
        <p14:creationId xmlns:p14="http://schemas.microsoft.com/office/powerpoint/2010/main" val="1077709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noAutofit/>
          </a:bodyPr>
          <a:lstStyle/>
          <a:p>
            <a:r>
              <a:rPr lang="es-ES" sz="2800" dirty="0">
                <a:solidFill>
                  <a:srgbClr val="333333"/>
                </a:solidFill>
                <a:latin typeface="Berlin Sans FB" panose="020E0602020502020306" pitchFamily="34" charset="0"/>
              </a:rPr>
              <a:t>Nuestros Usuarios y Usuarias: Pueblos </a:t>
            </a:r>
            <a:r>
              <a:rPr lang="es-ES" sz="2800" dirty="0" smtClean="0">
                <a:solidFill>
                  <a:srgbClr val="333333"/>
                </a:solidFill>
                <a:latin typeface="Berlin Sans FB" panose="020E0602020502020306" pitchFamily="34" charset="0"/>
              </a:rPr>
              <a:t>Originarios</a:t>
            </a:r>
            <a:endParaRPr lang="es-CL" sz="2800" dirty="0"/>
          </a:p>
        </p:txBody>
      </p:sp>
      <p:sp>
        <p:nvSpPr>
          <p:cNvPr id="6" name="Marcador de contenido 5"/>
          <p:cNvSpPr txBox="1">
            <a:spLocks noGrp="1"/>
          </p:cNvSpPr>
          <p:nvPr>
            <p:ph idx="1"/>
          </p:nvPr>
        </p:nvSpPr>
        <p:spPr>
          <a:xfrm>
            <a:off x="457200" y="1173480"/>
            <a:ext cx="8229600" cy="978729"/>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marL="0" indent="0" algn="just">
              <a:buNone/>
            </a:pPr>
            <a:r>
              <a:rPr lang="es-CL" sz="1800" b="0" dirty="0" smtClean="0">
                <a:solidFill>
                  <a:srgbClr val="333333"/>
                </a:solidFill>
                <a:latin typeface="Calibri"/>
                <a:cs typeface="Calibri"/>
              </a:rPr>
              <a:t>Durante el 2020, INDAP ha apoyado a través de los programas regulares a </a:t>
            </a:r>
          </a:p>
          <a:p>
            <a:pPr marL="0" indent="0" algn="just">
              <a:buNone/>
            </a:pPr>
            <a:r>
              <a:rPr lang="es-CL" sz="1800" b="0" dirty="0" smtClean="0">
                <a:solidFill>
                  <a:srgbClr val="333333"/>
                </a:solidFill>
                <a:latin typeface="Calibri"/>
                <a:cs typeface="Calibri"/>
              </a:rPr>
              <a:t>64.470* usuarios/as pertenecientes a pueblos originarios, su distribución se puede apreciar en la siguiente </a:t>
            </a:r>
            <a:r>
              <a:rPr lang="es-CL" sz="1800" b="0" dirty="0" smtClean="0">
                <a:solidFill>
                  <a:srgbClr val="4D4D4D"/>
                </a:solidFill>
                <a:latin typeface="Calibri"/>
                <a:cs typeface="Calibri"/>
              </a:rPr>
              <a:t>tabla:</a:t>
            </a:r>
            <a:r>
              <a:rPr lang="es-CL" sz="1800" b="0" dirty="0" smtClean="0">
                <a:solidFill>
                  <a:srgbClr val="333333"/>
                </a:solidFill>
                <a:latin typeface="Calibri"/>
                <a:cs typeface="Calibri"/>
              </a:rPr>
              <a:t> </a:t>
            </a:r>
            <a:endParaRPr lang="es-CL" sz="1800" b="0" dirty="0">
              <a:solidFill>
                <a:srgbClr val="333333"/>
              </a:solidFill>
              <a:latin typeface="Calibri"/>
              <a:cs typeface="Calibri"/>
            </a:endParaRPr>
          </a:p>
        </p:txBody>
      </p:sp>
      <p:sp>
        <p:nvSpPr>
          <p:cNvPr id="11" name="CuadroTexto 10"/>
          <p:cNvSpPr txBox="1"/>
          <p:nvPr/>
        </p:nvSpPr>
        <p:spPr>
          <a:xfrm>
            <a:off x="230530" y="5840618"/>
            <a:ext cx="8759234" cy="830997"/>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a:p>
            <a:pPr algn="just"/>
            <a:r>
              <a:rPr lang="es-CL" dirty="0" smtClean="0">
                <a:solidFill>
                  <a:srgbClr val="333333"/>
                </a:solidFill>
              </a:rPr>
              <a:t>* </a:t>
            </a:r>
            <a:r>
              <a:rPr lang="es-CL" dirty="0">
                <a:solidFill>
                  <a:srgbClr val="333333"/>
                </a:solidFill>
              </a:rPr>
              <a:t>Número y porcentaje de </a:t>
            </a:r>
            <a:r>
              <a:rPr lang="es-CL" dirty="0" smtClean="0">
                <a:solidFill>
                  <a:srgbClr val="333333"/>
                </a:solidFill>
              </a:rPr>
              <a:t>usuarios/as </a:t>
            </a:r>
            <a:r>
              <a:rPr lang="es-CL" dirty="0">
                <a:solidFill>
                  <a:srgbClr val="333333"/>
                </a:solidFill>
              </a:rPr>
              <a:t>perteneciente a </a:t>
            </a:r>
            <a:r>
              <a:rPr lang="es-CL" dirty="0" smtClean="0">
                <a:solidFill>
                  <a:srgbClr val="333333"/>
                </a:solidFill>
              </a:rPr>
              <a:t>pueblos originarios </a:t>
            </a:r>
            <a:r>
              <a:rPr lang="es-CL" dirty="0">
                <a:solidFill>
                  <a:srgbClr val="333333"/>
                </a:solidFill>
              </a:rPr>
              <a:t>son de acuerdo al universo de usuarios/as que </a:t>
            </a:r>
            <a:r>
              <a:rPr lang="es-CL" dirty="0" smtClean="0">
                <a:solidFill>
                  <a:srgbClr val="333333"/>
                </a:solidFill>
              </a:rPr>
              <a:t>declaró </a:t>
            </a:r>
            <a:r>
              <a:rPr lang="es-CL" dirty="0">
                <a:solidFill>
                  <a:srgbClr val="333333"/>
                </a:solidFill>
              </a:rPr>
              <a:t>pertenecer o no </a:t>
            </a:r>
            <a:r>
              <a:rPr lang="es-CL" dirty="0" smtClean="0">
                <a:solidFill>
                  <a:srgbClr val="333333"/>
                </a:solidFill>
              </a:rPr>
              <a:t>a </a:t>
            </a:r>
            <a:r>
              <a:rPr lang="es-CL" dirty="0">
                <a:solidFill>
                  <a:srgbClr val="333333"/>
                </a:solidFill>
              </a:rPr>
              <a:t>alguna etnia, el cual es de </a:t>
            </a:r>
            <a:r>
              <a:rPr lang="es-CL" dirty="0" smtClean="0">
                <a:solidFill>
                  <a:srgbClr val="333333"/>
                </a:solidFill>
              </a:rPr>
              <a:t>16</a:t>
            </a:r>
            <a:r>
              <a:rPr lang="es-CL" dirty="0" smtClean="0">
                <a:solidFill>
                  <a:srgbClr val="4D4D4D"/>
                </a:solidFill>
              </a:rPr>
              <a:t>4.549</a:t>
            </a:r>
            <a:endParaRPr lang="es-CL" dirty="0">
              <a:solidFill>
                <a:srgbClr val="333333"/>
              </a:solidFill>
            </a:endParaRPr>
          </a:p>
          <a:p>
            <a:pPr algn="just"/>
            <a:r>
              <a:rPr lang="es-CL" dirty="0">
                <a:solidFill>
                  <a:srgbClr val="333333"/>
                </a:solidFill>
              </a:rPr>
              <a:t>** Son usuarios/as del Programa de Desarrollo Territorial Indígena (</a:t>
            </a:r>
            <a:r>
              <a:rPr lang="es-CL" dirty="0" smtClean="0">
                <a:solidFill>
                  <a:srgbClr val="333333"/>
                </a:solidFill>
              </a:rPr>
              <a:t>PDTI) </a:t>
            </a:r>
            <a:r>
              <a:rPr lang="es-CL" dirty="0">
                <a:solidFill>
                  <a:srgbClr val="333333"/>
                </a:solidFill>
              </a:rPr>
              <a:t>que no declararon a que pueblo originario pertenecen</a:t>
            </a:r>
            <a:r>
              <a:rPr lang="es-CL" dirty="0" smtClean="0">
                <a:solidFill>
                  <a:srgbClr val="333333"/>
                </a:solidFill>
              </a:rPr>
              <a:t>.</a:t>
            </a:r>
            <a:endParaRPr lang="es-CL" dirty="0">
              <a:solidFill>
                <a:srgbClr val="333333"/>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83751423"/>
              </p:ext>
            </p:extLst>
          </p:nvPr>
        </p:nvGraphicFramePr>
        <p:xfrm>
          <a:off x="2066059" y="2285343"/>
          <a:ext cx="5011882" cy="3431072"/>
        </p:xfrm>
        <a:graphic>
          <a:graphicData uri="http://schemas.openxmlformats.org/drawingml/2006/table">
            <a:tbl>
              <a:tblPr firstRow="1" bandRow="1">
                <a:tableStyleId>{5C22544A-7EE6-4342-B048-85BDC9FD1C3A}</a:tableStyleId>
              </a:tblPr>
              <a:tblGrid>
                <a:gridCol w="2130137"/>
                <a:gridCol w="1485025"/>
                <a:gridCol w="1396720"/>
              </a:tblGrid>
              <a:tr h="533567">
                <a:tc>
                  <a:txBody>
                    <a:bodyPr/>
                    <a:lstStyle/>
                    <a:p>
                      <a:pPr algn="ctr" rtl="0" fontAlgn="ctr"/>
                      <a:r>
                        <a:rPr lang="es-CL" sz="1400" u="none" strike="noStrike" dirty="0">
                          <a:effectLst/>
                        </a:rPr>
                        <a:t>Pueblo originario</a:t>
                      </a:r>
                      <a:endParaRPr lang="es-CL"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CL" sz="1400" u="none" strike="noStrike" dirty="0">
                          <a:effectLst/>
                        </a:rPr>
                        <a:t>Número de usuarios/as</a:t>
                      </a:r>
                      <a:endParaRPr lang="es-CL"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CL" sz="1400" u="none" strike="noStrike">
                          <a:effectLst/>
                        </a:rPr>
                        <a:t>Participación (%)</a:t>
                      </a:r>
                      <a:endParaRPr lang="es-CL" sz="1400" b="1" i="0" u="none" strike="noStrike">
                        <a:solidFill>
                          <a:srgbClr val="FFFFFF"/>
                        </a:solidFill>
                        <a:effectLst/>
                        <a:latin typeface="Calibri" panose="020F0502020204030204" pitchFamily="34" charset="0"/>
                      </a:endParaRPr>
                    </a:p>
                  </a:txBody>
                  <a:tcPr marL="9525" marR="9525" marT="9525" marB="0" anchor="ctr"/>
                </a:tc>
              </a:tr>
              <a:tr h="220292">
                <a:tc>
                  <a:txBody>
                    <a:bodyPr/>
                    <a:lstStyle/>
                    <a:p>
                      <a:pPr algn="l" rtl="0" fontAlgn="b"/>
                      <a:r>
                        <a:rPr lang="es-CL" sz="1400" b="0" i="0" u="none" strike="noStrike">
                          <a:solidFill>
                            <a:srgbClr val="000000"/>
                          </a:solidFill>
                          <a:effectLst/>
                          <a:latin typeface="Calibri" panose="020F0502020204030204" pitchFamily="34" charset="0"/>
                        </a:rPr>
                        <a:t>Mapuche</a:t>
                      </a:r>
                    </a:p>
                  </a:txBody>
                  <a:tcPr marL="9525" marR="9525" marT="9525" marB="0" anchor="b"/>
                </a:tc>
                <a:tc>
                  <a:txBody>
                    <a:bodyPr/>
                    <a:lstStyle/>
                    <a:p>
                      <a:pPr algn="ctr" rtl="0" fontAlgn="b"/>
                      <a:r>
                        <a:rPr lang="es-CL" sz="1400" b="0" i="0" u="none" strike="noStrike" dirty="0" smtClean="0">
                          <a:solidFill>
                            <a:srgbClr val="000000"/>
                          </a:solidFill>
                          <a:effectLst/>
                          <a:latin typeface="Calibri" panose="020F0502020204030204" pitchFamily="34" charset="0"/>
                        </a:rPr>
                        <a:t>46.387</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72,0</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Huilliche</a:t>
                      </a:r>
                    </a:p>
                  </a:txBody>
                  <a:tcPr marL="9525" marR="9525" marT="9525" marB="0" anchor="b"/>
                </a:tc>
                <a:tc>
                  <a:txBody>
                    <a:bodyPr/>
                    <a:lstStyle/>
                    <a:p>
                      <a:pPr algn="ctr" rtl="0" fontAlgn="b"/>
                      <a:r>
                        <a:rPr lang="es-CL" sz="1400" b="0" i="0" u="none" strike="noStrike" dirty="0" smtClean="0">
                          <a:solidFill>
                            <a:srgbClr val="000000"/>
                          </a:solidFill>
                          <a:effectLst/>
                          <a:latin typeface="Calibri" panose="020F0502020204030204" pitchFamily="34" charset="0"/>
                        </a:rPr>
                        <a:t>6.417</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10,0</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Alacalufe</a:t>
                      </a:r>
                    </a:p>
                  </a:txBody>
                  <a:tcPr marL="9525" marR="9525" marT="9525" marB="0" anchor="b"/>
                </a:tc>
                <a:tc>
                  <a:txBody>
                    <a:bodyPr/>
                    <a:lstStyle/>
                    <a:p>
                      <a:pPr algn="ctr" rtl="0" fontAlgn="b"/>
                      <a:r>
                        <a:rPr lang="es-CL" sz="1400" b="0" i="0" u="none" strike="noStrike" dirty="0" smtClean="0">
                          <a:solidFill>
                            <a:srgbClr val="000000"/>
                          </a:solidFill>
                          <a:effectLst/>
                          <a:latin typeface="Calibri" panose="020F0502020204030204" pitchFamily="34" charset="0"/>
                        </a:rPr>
                        <a:t>3.063</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4,8</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Aymara</a:t>
                      </a:r>
                    </a:p>
                  </a:txBody>
                  <a:tcPr marL="9525" marR="9525" marT="9525" marB="0" anchor="b"/>
                </a:tc>
                <a:tc>
                  <a:txBody>
                    <a:bodyPr/>
                    <a:lstStyle/>
                    <a:p>
                      <a:pPr algn="ctr" rtl="0" fontAlgn="b"/>
                      <a:r>
                        <a:rPr lang="es-CL" sz="1400" b="0" i="0" u="none" strike="noStrike" dirty="0" smtClean="0">
                          <a:solidFill>
                            <a:srgbClr val="000000"/>
                          </a:solidFill>
                          <a:effectLst/>
                          <a:latin typeface="Calibri" panose="020F0502020204030204" pitchFamily="34" charset="0"/>
                        </a:rPr>
                        <a:t>1.998</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3,1</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Atacameño</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733</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1,1</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Rapa Nui</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173</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0,3</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Colla</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112</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0,2</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Quechua</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77</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0,1</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Diaguita</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106</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0,2</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Yagán</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17</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0,0</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Kawashkar</a:t>
                      </a:r>
                    </a:p>
                  </a:txBody>
                  <a:tcPr marL="9525" marR="9525" marT="9525" marB="0" anchor="b"/>
                </a:tc>
                <a:tc>
                  <a:txBody>
                    <a:bodyPr/>
                    <a:lstStyle/>
                    <a:p>
                      <a:pPr algn="ctr" rtl="0" fontAlgn="b"/>
                      <a:r>
                        <a:rPr lang="es-CL" sz="1400" b="0" i="0" u="none" strike="noStrike" dirty="0">
                          <a:solidFill>
                            <a:srgbClr val="000000"/>
                          </a:solidFill>
                          <a:effectLst/>
                          <a:latin typeface="Calibri" panose="020F0502020204030204" pitchFamily="34" charset="0"/>
                        </a:rPr>
                        <a:t>3</a:t>
                      </a: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0,0</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0" i="0" u="none" strike="noStrike">
                          <a:solidFill>
                            <a:srgbClr val="000000"/>
                          </a:solidFill>
                          <a:effectLst/>
                          <a:latin typeface="Calibri" panose="020F0502020204030204" pitchFamily="34" charset="0"/>
                        </a:rPr>
                        <a:t>Sin información (**)</a:t>
                      </a:r>
                    </a:p>
                  </a:txBody>
                  <a:tcPr marL="9525" marR="9525" marT="9525" marB="0" anchor="b"/>
                </a:tc>
                <a:tc>
                  <a:txBody>
                    <a:bodyPr/>
                    <a:lstStyle/>
                    <a:p>
                      <a:pPr algn="ctr" rtl="0" fontAlgn="b"/>
                      <a:r>
                        <a:rPr lang="es-CL" sz="1400" b="0" i="0" u="none" strike="noStrike" dirty="0" smtClean="0">
                          <a:solidFill>
                            <a:srgbClr val="000000"/>
                          </a:solidFill>
                          <a:effectLst/>
                          <a:latin typeface="Calibri" panose="020F0502020204030204" pitchFamily="34" charset="0"/>
                        </a:rPr>
                        <a:t>5.384</a:t>
                      </a:r>
                      <a:endParaRPr lang="es-CL"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0" i="0" u="none" strike="noStrike" dirty="0" smtClean="0">
                          <a:solidFill>
                            <a:srgbClr val="000000"/>
                          </a:solidFill>
                          <a:effectLst/>
                          <a:latin typeface="Calibri" panose="020F0502020204030204" pitchFamily="34" charset="0"/>
                        </a:rPr>
                        <a:t>8,4</a:t>
                      </a:r>
                      <a:r>
                        <a:rPr lang="es-CL" sz="1400" b="0" i="0" u="none" strike="noStrike" dirty="0">
                          <a:solidFill>
                            <a:srgbClr val="000000"/>
                          </a:solidFill>
                          <a:effectLst/>
                          <a:latin typeface="Calibri" panose="020F0502020204030204" pitchFamily="34" charset="0"/>
                        </a:rPr>
                        <a:t>%</a:t>
                      </a:r>
                    </a:p>
                  </a:txBody>
                  <a:tcPr marL="7620" marR="7620" marT="7620" marB="0" anchor="b"/>
                </a:tc>
              </a:tr>
              <a:tr h="210279">
                <a:tc>
                  <a:txBody>
                    <a:bodyPr/>
                    <a:lstStyle/>
                    <a:p>
                      <a:pPr algn="l" rtl="0" fontAlgn="b"/>
                      <a:r>
                        <a:rPr lang="es-CL" sz="1400" b="1" i="0" u="none" strike="noStrike">
                          <a:solidFill>
                            <a:srgbClr val="000000"/>
                          </a:solidFill>
                          <a:effectLst/>
                          <a:latin typeface="Calibri" panose="020F0502020204030204" pitchFamily="34" charset="0"/>
                        </a:rPr>
                        <a:t>Total </a:t>
                      </a:r>
                    </a:p>
                  </a:txBody>
                  <a:tcPr marL="9525" marR="9525" marT="9525" marB="0" anchor="b"/>
                </a:tc>
                <a:tc>
                  <a:txBody>
                    <a:bodyPr/>
                    <a:lstStyle/>
                    <a:p>
                      <a:pPr algn="ctr" rtl="0" fontAlgn="b"/>
                      <a:r>
                        <a:rPr lang="es-CL" sz="1400" b="1" i="0" u="none" strike="noStrike" dirty="0" smtClean="0">
                          <a:solidFill>
                            <a:srgbClr val="000000"/>
                          </a:solidFill>
                          <a:effectLst/>
                          <a:latin typeface="Calibri" panose="020F0502020204030204" pitchFamily="34" charset="0"/>
                        </a:rPr>
                        <a:t>64.470</a:t>
                      </a:r>
                      <a:endParaRPr lang="es-CL"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400" b="1" i="0" u="none" strike="noStrike" dirty="0" smtClean="0">
                          <a:solidFill>
                            <a:srgbClr val="000000"/>
                          </a:solidFill>
                          <a:effectLst/>
                          <a:latin typeface="Calibri" panose="020F0502020204030204" pitchFamily="34" charset="0"/>
                        </a:rPr>
                        <a:t>100%</a:t>
                      </a:r>
                      <a:endParaRPr lang="es-CL" sz="14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4" name="Marcador de número de diapositiva 3"/>
          <p:cNvSpPr>
            <a:spLocks noGrp="1"/>
          </p:cNvSpPr>
          <p:nvPr>
            <p:ph type="sldNum" sz="quarter" idx="12"/>
          </p:nvPr>
        </p:nvSpPr>
        <p:spPr/>
        <p:txBody>
          <a:bodyPr/>
          <a:lstStyle/>
          <a:p>
            <a:fld id="{B2AA1C21-4A01-FC47-935A-F64BC8B7BE09}" type="slidenum">
              <a:rPr lang="en-US" smtClean="0"/>
              <a:t>27</a:t>
            </a:fld>
            <a:endParaRPr lang="en-US"/>
          </a:p>
        </p:txBody>
      </p:sp>
    </p:spTree>
    <p:extLst>
      <p:ext uri="{BB962C8B-B14F-4D97-AF65-F5344CB8AC3E}">
        <p14:creationId xmlns:p14="http://schemas.microsoft.com/office/powerpoint/2010/main" val="711041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385591" y="418641"/>
            <a:ext cx="8438921" cy="5993176"/>
          </a:xfrm>
        </p:spPr>
        <p:txBody>
          <a:bodyPr>
            <a:normAutofit/>
          </a:bodyPr>
          <a:lstStyle/>
          <a:p>
            <a:pPr marL="0" indent="0">
              <a:buNone/>
            </a:pPr>
            <a:endParaRPr lang="es-CL" sz="2000" dirty="0">
              <a:latin typeface="Berlin Sans FB" panose="020E0602020502020306" pitchFamily="34" charset="0"/>
            </a:endParaRPr>
          </a:p>
          <a:p>
            <a:pPr marL="0" indent="0">
              <a:buNone/>
            </a:pPr>
            <a:r>
              <a:rPr lang="es-CL" sz="1900" dirty="0" smtClean="0">
                <a:solidFill>
                  <a:srgbClr val="333333"/>
                </a:solidFill>
              </a:rPr>
              <a:t> </a:t>
            </a:r>
            <a:endParaRPr lang="es-CL" sz="1900" dirty="0">
              <a:solidFill>
                <a:srgbClr val="333333"/>
              </a:solidFill>
              <a:ea typeface="MS PGothic" pitchFamily="34" charset="-128"/>
              <a:cs typeface="Calibri"/>
            </a:endParaRPr>
          </a:p>
          <a:p>
            <a:pPr marL="0" indent="0" algn="ctr">
              <a:buNone/>
            </a:pPr>
            <a:r>
              <a:rPr lang="es-CL" sz="1800" dirty="0" smtClean="0">
                <a:solidFill>
                  <a:srgbClr val="333333"/>
                </a:solidFill>
              </a:rPr>
              <a:t> </a:t>
            </a:r>
            <a:endParaRPr lang="es-CL" sz="1800" dirty="0">
              <a:solidFill>
                <a:srgbClr val="333333"/>
              </a:solidFill>
            </a:endParaRPr>
          </a:p>
        </p:txBody>
      </p:sp>
      <p:sp>
        <p:nvSpPr>
          <p:cNvPr id="6" name="CuadroTexto 5"/>
          <p:cNvSpPr txBox="1"/>
          <p:nvPr/>
        </p:nvSpPr>
        <p:spPr>
          <a:xfrm>
            <a:off x="385591" y="1378967"/>
            <a:ext cx="4925445" cy="2062103"/>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r>
              <a:rPr lang="es-CL" sz="1600" b="0" dirty="0" smtClean="0">
                <a:solidFill>
                  <a:srgbClr val="4D4D4D"/>
                </a:solidFill>
                <a:latin typeface="Calibri"/>
                <a:cs typeface="Calibri"/>
              </a:rPr>
              <a:t>Del total de usuarios/as pertenecientes a Pueblos Originarios*: </a:t>
            </a:r>
            <a:endParaRPr lang="es-CL" sz="1600" b="0" dirty="0">
              <a:solidFill>
                <a:srgbClr val="4D4D4D"/>
              </a:solidFill>
              <a:latin typeface="Calibri"/>
              <a:cs typeface="Calibri"/>
            </a:endParaRPr>
          </a:p>
          <a:p>
            <a:pPr algn="just"/>
            <a:endParaRPr lang="es-CL" sz="1600" b="0" dirty="0">
              <a:solidFill>
                <a:srgbClr val="4D4D4D"/>
              </a:solidFill>
              <a:latin typeface="Calibri"/>
              <a:cs typeface="Calibri"/>
            </a:endParaRPr>
          </a:p>
          <a:p>
            <a:pPr marL="285750" indent="-285750">
              <a:buFont typeface="Wingdings" panose="05000000000000000000" pitchFamily="2" charset="2"/>
              <a:buChar char="ü"/>
            </a:pPr>
            <a:r>
              <a:rPr lang="es-CL" sz="1600" dirty="0" smtClean="0">
                <a:solidFill>
                  <a:srgbClr val="4D4D4D"/>
                </a:solidFill>
                <a:latin typeface="Calibri"/>
                <a:cs typeface="Calibri"/>
              </a:rPr>
              <a:t>81%</a:t>
            </a:r>
            <a:r>
              <a:rPr lang="es-CL" sz="1600" b="0" dirty="0" smtClean="0">
                <a:solidFill>
                  <a:srgbClr val="4D4D4D"/>
                </a:solidFill>
                <a:latin typeface="Calibri"/>
                <a:cs typeface="Calibri"/>
              </a:rPr>
              <a:t> recibió asistencia técnica</a:t>
            </a:r>
            <a:endParaRPr lang="es-CL" sz="1600" b="0" dirty="0">
              <a:solidFill>
                <a:srgbClr val="4D4D4D"/>
              </a:solidFill>
              <a:latin typeface="Calibri"/>
              <a:cs typeface="Calibri"/>
            </a:endParaRPr>
          </a:p>
          <a:p>
            <a:pPr marL="285750" indent="-285750">
              <a:buFont typeface="Wingdings" panose="05000000000000000000" pitchFamily="2" charset="2"/>
              <a:buChar char="ü"/>
            </a:pPr>
            <a:endParaRPr lang="es-CL" sz="1600" b="0" dirty="0">
              <a:solidFill>
                <a:srgbClr val="4D4D4D"/>
              </a:solidFill>
              <a:latin typeface="Calibri"/>
              <a:cs typeface="Calibri"/>
            </a:endParaRPr>
          </a:p>
          <a:p>
            <a:pPr marL="285750" indent="-285750">
              <a:buFont typeface="Wingdings" panose="05000000000000000000" pitchFamily="2" charset="2"/>
              <a:buChar char="ü"/>
            </a:pPr>
            <a:r>
              <a:rPr lang="es-CL" sz="1600" dirty="0" smtClean="0">
                <a:solidFill>
                  <a:srgbClr val="4D4D4D"/>
                </a:solidFill>
                <a:latin typeface="Calibri"/>
                <a:cs typeface="Calibri"/>
              </a:rPr>
              <a:t>82%</a:t>
            </a:r>
            <a:r>
              <a:rPr lang="es-CL" sz="1600" b="0" dirty="0" smtClean="0">
                <a:solidFill>
                  <a:srgbClr val="4D4D4D"/>
                </a:solidFill>
                <a:latin typeface="Calibri"/>
                <a:cs typeface="Calibri"/>
              </a:rPr>
              <a:t> recibió subsidios a la inversión</a:t>
            </a:r>
            <a:r>
              <a:rPr lang="es-CL" sz="1600" b="0" dirty="0">
                <a:solidFill>
                  <a:srgbClr val="4D4D4D"/>
                </a:solidFill>
                <a:latin typeface="Calibri"/>
                <a:cs typeface="Calibri"/>
              </a:rPr>
              <a:t>:</a:t>
            </a:r>
          </a:p>
          <a:p>
            <a:pPr algn="just"/>
            <a:endParaRPr lang="es-CL" sz="1600" b="0" dirty="0">
              <a:solidFill>
                <a:srgbClr val="4D4D4D"/>
              </a:solidFill>
              <a:latin typeface="Calibri"/>
              <a:cs typeface="Calibri"/>
            </a:endParaRPr>
          </a:p>
          <a:p>
            <a:pPr marL="285750" indent="-285750" algn="just">
              <a:buFont typeface="Wingdings" panose="05000000000000000000" pitchFamily="2" charset="2"/>
              <a:buChar char="ü"/>
            </a:pPr>
            <a:r>
              <a:rPr lang="es-CL" sz="1600" dirty="0" smtClean="0">
                <a:solidFill>
                  <a:srgbClr val="4D4D4D"/>
                </a:solidFill>
                <a:latin typeface="Calibri"/>
                <a:cs typeface="Calibri"/>
              </a:rPr>
              <a:t>32%</a:t>
            </a:r>
            <a:r>
              <a:rPr lang="es-CL" sz="1600" b="0" dirty="0" smtClean="0">
                <a:solidFill>
                  <a:srgbClr val="4D4D4D"/>
                </a:solidFill>
                <a:latin typeface="Calibri"/>
                <a:cs typeface="Calibri"/>
              </a:rPr>
              <a:t> obtuvo créditos</a:t>
            </a:r>
            <a:endParaRPr lang="es-CL" sz="1600" b="0" dirty="0">
              <a:solidFill>
                <a:srgbClr val="4D4D4D"/>
              </a:solidFill>
              <a:latin typeface="Calibri"/>
              <a:cs typeface="Calibri"/>
            </a:endParaRPr>
          </a:p>
        </p:txBody>
      </p:sp>
      <p:sp>
        <p:nvSpPr>
          <p:cNvPr id="7" name="CuadroTexto 6"/>
          <p:cNvSpPr txBox="1"/>
          <p:nvPr/>
        </p:nvSpPr>
        <p:spPr>
          <a:xfrm>
            <a:off x="120115" y="5891658"/>
            <a:ext cx="8046872" cy="830997"/>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pPr algn="just"/>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a:p>
            <a:pPr algn="just"/>
            <a:r>
              <a:rPr lang="es-CL" dirty="0" smtClean="0">
                <a:solidFill>
                  <a:srgbClr val="333333"/>
                </a:solidFill>
              </a:rPr>
              <a:t>* </a:t>
            </a:r>
            <a:r>
              <a:rPr lang="es-CL" dirty="0">
                <a:solidFill>
                  <a:srgbClr val="333333"/>
                </a:solidFill>
              </a:rPr>
              <a:t>Número y porcentaje de usuarios/as perteneciente a pueblos originarios son de acuerdo al universo de usuarios/as que declaró pertenecer o no a alguna etnia, el cual es de </a:t>
            </a:r>
            <a:r>
              <a:rPr lang="es-CL" dirty="0" smtClean="0">
                <a:solidFill>
                  <a:srgbClr val="333333"/>
                </a:solidFill>
              </a:rPr>
              <a:t>164.549.</a:t>
            </a:r>
            <a:endParaRPr lang="es-CL" dirty="0">
              <a:solidFill>
                <a:srgbClr val="333333"/>
              </a:solidFill>
            </a:endParaRPr>
          </a:p>
          <a:p>
            <a:pPr algn="just"/>
            <a:endParaRPr lang="es-CL" dirty="0">
              <a:solidFill>
                <a:srgbClr val="FF0000"/>
              </a:solidFill>
            </a:endParaRPr>
          </a:p>
        </p:txBody>
      </p:sp>
      <p:pic>
        <p:nvPicPr>
          <p:cNvPr id="3074" name="Picture 2" descr="https://pbs.twimg.com/media/D92D-rNWkAEnKei.jpg"/>
          <p:cNvPicPr>
            <a:picLocks noChangeAspect="1" noChangeArrowheads="1"/>
          </p:cNvPicPr>
          <p:nvPr/>
        </p:nvPicPr>
        <p:blipFill rotWithShape="1">
          <a:blip r:embed="rId2">
            <a:extLst>
              <a:ext uri="{28A0092B-C50C-407E-A947-70E740481C1C}">
                <a14:useLocalDpi xmlns:a14="http://schemas.microsoft.com/office/drawing/2010/main" val="0"/>
              </a:ext>
            </a:extLst>
          </a:blip>
          <a:srcRect b="30819"/>
          <a:stretch/>
        </p:blipFill>
        <p:spPr bwMode="auto">
          <a:xfrm>
            <a:off x="4136127" y="1755309"/>
            <a:ext cx="4688385" cy="3243469"/>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2"/>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Nuestros Usuarios y Usuarias: Pueblos </a:t>
            </a:r>
            <a:r>
              <a:rPr lang="es-ES" sz="2800" dirty="0" smtClean="0">
                <a:solidFill>
                  <a:srgbClr val="333333"/>
                </a:solidFill>
                <a:latin typeface="Berlin Sans FB" panose="020E0602020502020306" pitchFamily="34" charset="0"/>
              </a:rPr>
              <a:t>Originarios</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28</a:t>
            </a:fld>
            <a:endParaRPr lang="en-US"/>
          </a:p>
        </p:txBody>
      </p:sp>
    </p:spTree>
    <p:extLst>
      <p:ext uri="{BB962C8B-B14F-4D97-AF65-F5344CB8AC3E}">
        <p14:creationId xmlns:p14="http://schemas.microsoft.com/office/powerpoint/2010/main" val="386417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98306" y="1256199"/>
            <a:ext cx="8438921" cy="5377012"/>
          </a:xfrm>
        </p:spPr>
        <p:txBody>
          <a:bodyPr>
            <a:normAutofit/>
          </a:bodyPr>
          <a:lstStyle/>
          <a:p>
            <a:pPr marL="0" indent="0">
              <a:buNone/>
            </a:pPr>
            <a:endParaRPr lang="es-CL" sz="2000" dirty="0">
              <a:latin typeface="Berlin Sans FB" panose="020E0602020502020306" pitchFamily="34" charset="0"/>
            </a:endParaRPr>
          </a:p>
          <a:p>
            <a:pPr marL="0" indent="0">
              <a:buNone/>
            </a:pPr>
            <a:r>
              <a:rPr lang="es-CL" sz="1900" dirty="0" smtClean="0">
                <a:solidFill>
                  <a:srgbClr val="333333"/>
                </a:solidFill>
              </a:rPr>
              <a:t> </a:t>
            </a:r>
            <a:endParaRPr lang="es-CL" sz="1900" dirty="0">
              <a:solidFill>
                <a:srgbClr val="333333"/>
              </a:solidFill>
              <a:ea typeface="MS PGothic" pitchFamily="34" charset="-128"/>
              <a:cs typeface="Calibri"/>
            </a:endParaRPr>
          </a:p>
          <a:p>
            <a:pPr marL="0" indent="0" algn="ctr">
              <a:buNone/>
            </a:pPr>
            <a:r>
              <a:rPr lang="es-CL" sz="1800" dirty="0" smtClean="0">
                <a:solidFill>
                  <a:srgbClr val="333333"/>
                </a:solidFill>
              </a:rPr>
              <a:t> </a:t>
            </a:r>
            <a:endParaRPr lang="es-CL" sz="1800" dirty="0">
              <a:solidFill>
                <a:srgbClr val="333333"/>
              </a:solidFill>
            </a:endParaRPr>
          </a:p>
        </p:txBody>
      </p:sp>
      <p:sp>
        <p:nvSpPr>
          <p:cNvPr id="7" name="CuadroTexto 6"/>
          <p:cNvSpPr txBox="1"/>
          <p:nvPr/>
        </p:nvSpPr>
        <p:spPr>
          <a:xfrm>
            <a:off x="198306" y="1256199"/>
            <a:ext cx="8138293" cy="923330"/>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800" b="0" dirty="0" smtClean="0">
                <a:solidFill>
                  <a:srgbClr val="4D4D4D"/>
                </a:solidFill>
                <a:latin typeface="Calibri"/>
                <a:ea typeface="MS PGothic" pitchFamily="34" charset="-128"/>
                <a:cs typeface="Calibri"/>
              </a:rPr>
              <a:t>Los programas PRODESAL y PDTI de manera conjunto apoyan a 55.620 personas pertenecientes a Pueblos Originarios; 5.938 PRODESAL y 49.682 PDTI. Este sub-universo se distribuye y observa en el siguiente gráfico: </a:t>
            </a:r>
            <a:endParaRPr lang="es-CL" sz="1800" b="0" dirty="0">
              <a:solidFill>
                <a:srgbClr val="4D4D4D"/>
              </a:solidFill>
              <a:latin typeface="Calibri"/>
              <a:ea typeface="MS PGothic" pitchFamily="34" charset="-128"/>
              <a:cs typeface="Calibri"/>
            </a:endParaRPr>
          </a:p>
        </p:txBody>
      </p:sp>
      <p:sp>
        <p:nvSpPr>
          <p:cNvPr id="8" name="CuadroTexto 7"/>
          <p:cNvSpPr txBox="1"/>
          <p:nvPr/>
        </p:nvSpPr>
        <p:spPr>
          <a:xfrm>
            <a:off x="467544" y="6237312"/>
            <a:ext cx="4824536"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10" name="Título 2"/>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Nuestros Usuarios y Usuarias: Pueblos </a:t>
            </a:r>
            <a:r>
              <a:rPr lang="es-ES" sz="2800" dirty="0" smtClean="0">
                <a:solidFill>
                  <a:srgbClr val="333333"/>
                </a:solidFill>
                <a:latin typeface="Berlin Sans FB" panose="020E0602020502020306" pitchFamily="34" charset="0"/>
              </a:rPr>
              <a:t>Originarios</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29</a:t>
            </a:fld>
            <a:endParaRPr lang="en-US"/>
          </a:p>
        </p:txBody>
      </p:sp>
      <p:graphicFrame>
        <p:nvGraphicFramePr>
          <p:cNvPr id="9" name="Gráfico 8"/>
          <p:cNvGraphicFramePr>
            <a:graphicFrameLocks/>
          </p:cNvGraphicFramePr>
          <p:nvPr>
            <p:extLst>
              <p:ext uri="{D42A27DB-BD31-4B8C-83A1-F6EECF244321}">
                <p14:modId xmlns:p14="http://schemas.microsoft.com/office/powerpoint/2010/main" val="1572092846"/>
              </p:ext>
            </p:extLst>
          </p:nvPr>
        </p:nvGraphicFramePr>
        <p:xfrm>
          <a:off x="457200" y="2164835"/>
          <a:ext cx="7879399" cy="3984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6614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800" dirty="0">
                <a:solidFill>
                  <a:srgbClr val="333333"/>
                </a:solidFill>
                <a:latin typeface="Berlin Sans FB" panose="020E0602020502020306" pitchFamily="34" charset="0"/>
              </a:rPr>
              <a:t>La </a:t>
            </a:r>
            <a:r>
              <a:rPr lang="es-CL" sz="2800" dirty="0" smtClean="0">
                <a:solidFill>
                  <a:srgbClr val="333333"/>
                </a:solidFill>
                <a:latin typeface="Berlin Sans FB" panose="020E0602020502020306" pitchFamily="34" charset="0"/>
              </a:rPr>
              <a:t>Institución</a:t>
            </a:r>
            <a:endParaRPr lang="es-CL" sz="2800" dirty="0"/>
          </a:p>
        </p:txBody>
      </p:sp>
      <p:sp>
        <p:nvSpPr>
          <p:cNvPr id="5" name="Marcador de contenido 4"/>
          <p:cNvSpPr>
            <a:spLocks noGrp="1"/>
          </p:cNvSpPr>
          <p:nvPr>
            <p:ph idx="1"/>
          </p:nvPr>
        </p:nvSpPr>
        <p:spPr/>
        <p:txBody>
          <a:bodyPr>
            <a:normAutofit/>
          </a:bodyPr>
          <a:lstStyle/>
          <a:p>
            <a:pPr marL="0" indent="0" algn="just">
              <a:buNone/>
            </a:pPr>
            <a:r>
              <a:rPr lang="es-ES" sz="1800" dirty="0"/>
              <a:t>El Instituto de Desarrollo Agropecuario (INDAP), es un servicio dependiente del Ministerio de Agricultura, creado el 27 de noviembre de 1962, cuyo mandato está establecido por la Ley Orgánica 18.910, modificada por la Ley 19.213 en mayo de 1993. Es un servicio descentralizado que tiene por objeto: </a:t>
            </a:r>
            <a:endParaRPr lang="es-ES" sz="1800" dirty="0" smtClean="0"/>
          </a:p>
          <a:p>
            <a:pPr marL="0" indent="0" algn="just">
              <a:buNone/>
            </a:pPr>
            <a:endParaRPr lang="es-ES" sz="1800" i="1" dirty="0"/>
          </a:p>
          <a:p>
            <a:pPr marL="0" indent="0" algn="ctr">
              <a:buNone/>
            </a:pPr>
            <a:r>
              <a:rPr lang="es-ES" sz="1800" i="1" dirty="0" smtClean="0"/>
              <a:t>“</a:t>
            </a:r>
            <a:r>
              <a:rPr lang="es-ES" sz="1800" i="1" dirty="0"/>
              <a:t>Promover el desarrollo económico, social y tecnológico de los pequeños productores agrícolas y campesinos, con el fin de contribuir a elevar su capacidad empresarial, organizacional y comercial, su integración al proceso de desarrollo rural y optimizar al mismo tiempo el uso de los recursos productivos”.</a:t>
            </a:r>
            <a:endParaRPr lang="es-CL" sz="1800" dirty="0">
              <a:solidFill>
                <a:srgbClr val="333333"/>
              </a:solidFill>
            </a:endParaRPr>
          </a:p>
        </p:txBody>
      </p:sp>
      <p:sp>
        <p:nvSpPr>
          <p:cNvPr id="4" name="CuadroTexto 3"/>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hlinkClick r:id="rId2"/>
              </a:rPr>
              <a:t>https</a:t>
            </a:r>
            <a:r>
              <a:rPr lang="es-CL" dirty="0">
                <a:hlinkClick r:id="rId2"/>
              </a:rPr>
              <a:t>://www.indap.gob.cl/indap/qu%C3%A9-es-indap</a:t>
            </a:r>
            <a:r>
              <a:rPr lang="es-CL" dirty="0" smtClean="0">
                <a:solidFill>
                  <a:srgbClr val="4D4D4D"/>
                </a:solidFill>
              </a:rPr>
              <a:t> </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3</a:t>
            </a:fld>
            <a:endParaRPr lang="en-US"/>
          </a:p>
        </p:txBody>
      </p:sp>
    </p:spTree>
    <p:extLst>
      <p:ext uri="{BB962C8B-B14F-4D97-AF65-F5344CB8AC3E}">
        <p14:creationId xmlns:p14="http://schemas.microsoft.com/office/powerpoint/2010/main" val="503337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5" name="Marcador de contenido 4"/>
          <p:cNvSpPr>
            <a:spLocks noGrp="1"/>
          </p:cNvSpPr>
          <p:nvPr>
            <p:ph idx="1"/>
          </p:nvPr>
        </p:nvSpPr>
        <p:spPr>
          <a:xfrm>
            <a:off x="457200" y="1417638"/>
            <a:ext cx="8229600" cy="4708525"/>
          </a:xfrm>
        </p:spPr>
        <p:txBody>
          <a:bodyPr>
            <a:normAutofit/>
          </a:bodyPr>
          <a:lstStyle/>
          <a:p>
            <a:pPr marL="0" indent="0">
              <a:buNone/>
            </a:pPr>
            <a:r>
              <a:rPr lang="es-CL" sz="1800" dirty="0" smtClean="0"/>
              <a:t>De acuerdo a los diferentes Programas Regulares de Fomento Productivo que INDAP tiene, podemos destacar los principales rubros en cada uno de éstos:</a:t>
            </a:r>
          </a:p>
          <a:p>
            <a:pPr marL="0" indent="0">
              <a:buNone/>
            </a:pPr>
            <a:endParaRPr lang="es-CL" sz="1800" dirty="0"/>
          </a:p>
          <a:p>
            <a:pPr marL="0" indent="0">
              <a:buNone/>
            </a:pPr>
            <a:r>
              <a:rPr lang="es-CL" sz="1800" b="1" dirty="0" smtClean="0">
                <a:solidFill>
                  <a:schemeClr val="tx2">
                    <a:lumMod val="75000"/>
                  </a:schemeClr>
                </a:solidFill>
              </a:rPr>
              <a:t>Alianzas Productivas</a:t>
            </a:r>
          </a:p>
          <a:p>
            <a:pPr marL="0" indent="0">
              <a:buNone/>
            </a:pPr>
            <a:endParaRPr lang="es-CL" sz="2000" dirty="0" smtClean="0"/>
          </a:p>
          <a:p>
            <a:pPr marL="0" indent="0">
              <a:buNone/>
            </a:pPr>
            <a:endParaRPr lang="es-CL" sz="2000" dirty="0"/>
          </a:p>
          <a:p>
            <a:pPr marL="0" indent="0">
              <a:buNone/>
            </a:pPr>
            <a:endParaRPr lang="es-CL" sz="2000" dirty="0"/>
          </a:p>
        </p:txBody>
      </p:sp>
      <p:graphicFrame>
        <p:nvGraphicFramePr>
          <p:cNvPr id="20" name="Gráfico 19"/>
          <p:cNvGraphicFramePr/>
          <p:nvPr>
            <p:extLst>
              <p:ext uri="{D42A27DB-BD31-4B8C-83A1-F6EECF244321}">
                <p14:modId xmlns:p14="http://schemas.microsoft.com/office/powerpoint/2010/main" val="103902882"/>
              </p:ext>
            </p:extLst>
          </p:nvPr>
        </p:nvGraphicFramePr>
        <p:xfrm>
          <a:off x="1200840" y="2390660"/>
          <a:ext cx="6312664" cy="3608024"/>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376567" y="6200304"/>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Muro Asesorías Técnicas, 31 de diciembre del </a:t>
            </a:r>
            <a:r>
              <a:rPr lang="es-CL" dirty="0" smtClean="0">
                <a:solidFill>
                  <a:srgbClr val="4D4D4D"/>
                </a:solidFill>
              </a:rPr>
              <a:t>2020.</a:t>
            </a:r>
            <a:endParaRPr lang="es-CL" dirty="0">
              <a:solidFill>
                <a:srgbClr val="FF0000"/>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30</a:t>
            </a:fld>
            <a:endParaRPr lang="en-US"/>
          </a:p>
        </p:txBody>
      </p:sp>
    </p:spTree>
    <p:extLst>
      <p:ext uri="{BB962C8B-B14F-4D97-AF65-F5344CB8AC3E}">
        <p14:creationId xmlns:p14="http://schemas.microsoft.com/office/powerpoint/2010/main" val="1851059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1428206"/>
            <a:ext cx="8438921" cy="4745767"/>
          </a:xfrm>
        </p:spPr>
        <p:txBody>
          <a:bodyPr>
            <a:normAutofit/>
          </a:bodyPr>
          <a:lstStyle/>
          <a:p>
            <a:pPr marL="0" indent="0">
              <a:buNone/>
            </a:pPr>
            <a:r>
              <a:rPr lang="es-CL" sz="2000" dirty="0" smtClean="0"/>
              <a:t> </a:t>
            </a:r>
            <a:r>
              <a:rPr lang="es-CL" sz="1800" b="1" dirty="0" smtClean="0">
                <a:solidFill>
                  <a:schemeClr val="tx2">
                    <a:lumMod val="75000"/>
                  </a:schemeClr>
                </a:solidFill>
              </a:rPr>
              <a:t>Servicio Asesoría Técnica, SAT</a:t>
            </a:r>
          </a:p>
          <a:p>
            <a:pPr marL="0" indent="0">
              <a:buNone/>
            </a:pPr>
            <a:endParaRPr lang="es-CL" sz="2000" dirty="0" smtClean="0"/>
          </a:p>
          <a:p>
            <a:pPr marL="0" indent="0">
              <a:buNone/>
            </a:pPr>
            <a:endParaRPr lang="es-CL" sz="2000" dirty="0"/>
          </a:p>
          <a:p>
            <a:pPr marL="0" indent="0">
              <a:buNone/>
            </a:pPr>
            <a:endParaRPr lang="es-CL" sz="2000" dirty="0"/>
          </a:p>
        </p:txBody>
      </p:sp>
      <p:graphicFrame>
        <p:nvGraphicFramePr>
          <p:cNvPr id="4" name="Gráfico 3"/>
          <p:cNvGraphicFramePr/>
          <p:nvPr>
            <p:extLst>
              <p:ext uri="{D42A27DB-BD31-4B8C-83A1-F6EECF244321}">
                <p14:modId xmlns:p14="http://schemas.microsoft.com/office/powerpoint/2010/main" val="1993632918"/>
              </p:ext>
            </p:extLst>
          </p:nvPr>
        </p:nvGraphicFramePr>
        <p:xfrm>
          <a:off x="1666255" y="1817160"/>
          <a:ext cx="5971143" cy="3922005"/>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298189" y="6173973"/>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smtClean="0">
                <a:solidFill>
                  <a:srgbClr val="4D4D4D"/>
                </a:solidFill>
              </a:rPr>
              <a:t>Muro Asesorías Técnicas, 31 </a:t>
            </a:r>
            <a:r>
              <a:rPr lang="es-CL" dirty="0">
                <a:solidFill>
                  <a:srgbClr val="4D4D4D"/>
                </a:solidFill>
              </a:rPr>
              <a:t>de diciembre del </a:t>
            </a:r>
            <a:r>
              <a:rPr lang="es-CL" dirty="0" smtClean="0">
                <a:solidFill>
                  <a:srgbClr val="4D4D4D"/>
                </a:solidFill>
              </a:rPr>
              <a:t>2020.</a:t>
            </a:r>
            <a:endParaRPr lang="es-CL" dirty="0">
              <a:solidFill>
                <a:srgbClr val="FF0000"/>
              </a:solidFill>
            </a:endParaRPr>
          </a:p>
        </p:txBody>
      </p:sp>
      <p:sp>
        <p:nvSpPr>
          <p:cNvPr id="6" name="Título 1"/>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31</a:t>
            </a:fld>
            <a:endParaRPr lang="en-US"/>
          </a:p>
        </p:txBody>
      </p:sp>
    </p:spTree>
    <p:extLst>
      <p:ext uri="{BB962C8B-B14F-4D97-AF65-F5344CB8AC3E}">
        <p14:creationId xmlns:p14="http://schemas.microsoft.com/office/powerpoint/2010/main" val="3585331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1436914"/>
            <a:ext cx="8438921" cy="4699481"/>
          </a:xfrm>
        </p:spPr>
        <p:txBody>
          <a:bodyPr>
            <a:normAutofit/>
          </a:bodyPr>
          <a:lstStyle/>
          <a:p>
            <a:pPr marL="0" indent="0">
              <a:buNone/>
            </a:pPr>
            <a:r>
              <a:rPr lang="es-CL" sz="2000" dirty="0" smtClean="0"/>
              <a:t> </a:t>
            </a:r>
            <a:r>
              <a:rPr lang="es-CL" sz="1800" b="1" dirty="0" smtClean="0">
                <a:solidFill>
                  <a:schemeClr val="tx2">
                    <a:lumMod val="75000"/>
                  </a:schemeClr>
                </a:solidFill>
              </a:rPr>
              <a:t>Programa Desarrollo Local, PRODESAL </a:t>
            </a:r>
          </a:p>
          <a:p>
            <a:pPr marL="0" indent="0">
              <a:buNone/>
            </a:pPr>
            <a:endParaRPr lang="es-CL" sz="2000" dirty="0" smtClean="0"/>
          </a:p>
          <a:p>
            <a:pPr marL="0" indent="0">
              <a:buNone/>
            </a:pPr>
            <a:endParaRPr lang="es-CL" sz="2000" dirty="0"/>
          </a:p>
          <a:p>
            <a:pPr marL="0" indent="0">
              <a:buNone/>
            </a:pPr>
            <a:endParaRPr lang="es-CL" sz="2000" dirty="0"/>
          </a:p>
        </p:txBody>
      </p:sp>
      <p:graphicFrame>
        <p:nvGraphicFramePr>
          <p:cNvPr id="7" name="Gráfico 6"/>
          <p:cNvGraphicFramePr/>
          <p:nvPr>
            <p:extLst>
              <p:ext uri="{D42A27DB-BD31-4B8C-83A1-F6EECF244321}">
                <p14:modId xmlns:p14="http://schemas.microsoft.com/office/powerpoint/2010/main" val="1391260170"/>
              </p:ext>
            </p:extLst>
          </p:nvPr>
        </p:nvGraphicFramePr>
        <p:xfrm>
          <a:off x="1299990" y="1828800"/>
          <a:ext cx="6378766" cy="3933022"/>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24314" y="6223902"/>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Muro Asesorías Técnicas, 31 de diciembre del </a:t>
            </a:r>
            <a:r>
              <a:rPr lang="es-CL" dirty="0" smtClean="0">
                <a:solidFill>
                  <a:srgbClr val="4D4D4D"/>
                </a:solidFill>
              </a:rPr>
              <a:t>2020.</a:t>
            </a:r>
            <a:endParaRPr lang="es-CL" dirty="0">
              <a:solidFill>
                <a:srgbClr val="FF0000"/>
              </a:solidFill>
            </a:endParaRPr>
          </a:p>
        </p:txBody>
      </p:sp>
      <p:sp>
        <p:nvSpPr>
          <p:cNvPr id="8" name="Título 1"/>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32</a:t>
            </a:fld>
            <a:endParaRPr lang="en-US"/>
          </a:p>
        </p:txBody>
      </p:sp>
    </p:spTree>
    <p:extLst>
      <p:ext uri="{BB962C8B-B14F-4D97-AF65-F5344CB8AC3E}">
        <p14:creationId xmlns:p14="http://schemas.microsoft.com/office/powerpoint/2010/main" val="1977768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1349829"/>
            <a:ext cx="8438921" cy="4786566"/>
          </a:xfrm>
        </p:spPr>
        <p:txBody>
          <a:bodyPr>
            <a:normAutofit/>
          </a:bodyPr>
          <a:lstStyle/>
          <a:p>
            <a:pPr marL="0" indent="0">
              <a:buNone/>
            </a:pPr>
            <a:r>
              <a:rPr lang="es-CL" sz="2000" dirty="0" smtClean="0"/>
              <a:t> </a:t>
            </a:r>
            <a:r>
              <a:rPr lang="es-CL" sz="1800" b="1" dirty="0" smtClean="0">
                <a:solidFill>
                  <a:schemeClr val="tx2">
                    <a:lumMod val="75000"/>
                  </a:schemeClr>
                </a:solidFill>
              </a:rPr>
              <a:t>Programa Desarrollo Territorial Indígena, PDTI</a:t>
            </a:r>
          </a:p>
          <a:p>
            <a:pPr marL="0" indent="0">
              <a:buNone/>
            </a:pPr>
            <a:endParaRPr lang="es-CL" sz="2000" dirty="0" smtClean="0"/>
          </a:p>
          <a:p>
            <a:pPr marL="0" indent="0">
              <a:buNone/>
            </a:pPr>
            <a:endParaRPr lang="es-CL" sz="2000" dirty="0"/>
          </a:p>
          <a:p>
            <a:pPr marL="0" indent="0">
              <a:buNone/>
            </a:pPr>
            <a:endParaRPr lang="es-CL" sz="2000" dirty="0"/>
          </a:p>
        </p:txBody>
      </p:sp>
      <p:graphicFrame>
        <p:nvGraphicFramePr>
          <p:cNvPr id="4" name="Gráfico 3"/>
          <p:cNvGraphicFramePr/>
          <p:nvPr>
            <p:extLst>
              <p:ext uri="{D42A27DB-BD31-4B8C-83A1-F6EECF244321}">
                <p14:modId xmlns:p14="http://schemas.microsoft.com/office/powerpoint/2010/main" val="4179173976"/>
              </p:ext>
            </p:extLst>
          </p:nvPr>
        </p:nvGraphicFramePr>
        <p:xfrm>
          <a:off x="1265129" y="1766170"/>
          <a:ext cx="6651319" cy="3692688"/>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315606" y="6198164"/>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Muro Asesorías Técnicas, 31 de diciembre del </a:t>
            </a:r>
            <a:r>
              <a:rPr lang="es-CL" dirty="0" smtClean="0">
                <a:solidFill>
                  <a:srgbClr val="4D4D4D"/>
                </a:solidFill>
              </a:rPr>
              <a:t>2020.</a:t>
            </a:r>
            <a:endParaRPr lang="es-CL" dirty="0">
              <a:solidFill>
                <a:srgbClr val="FF0000"/>
              </a:solidFill>
            </a:endParaRPr>
          </a:p>
        </p:txBody>
      </p:sp>
      <p:sp>
        <p:nvSpPr>
          <p:cNvPr id="6" name="Título 1"/>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33</a:t>
            </a:fld>
            <a:endParaRPr lang="en-US"/>
          </a:p>
        </p:txBody>
      </p:sp>
    </p:spTree>
    <p:extLst>
      <p:ext uri="{BB962C8B-B14F-4D97-AF65-F5344CB8AC3E}">
        <p14:creationId xmlns:p14="http://schemas.microsoft.com/office/powerpoint/2010/main" val="1848992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1393371"/>
            <a:ext cx="8813495" cy="4743024"/>
          </a:xfrm>
        </p:spPr>
        <p:txBody>
          <a:bodyPr>
            <a:normAutofit/>
          </a:bodyPr>
          <a:lstStyle/>
          <a:p>
            <a:pPr marL="0" indent="0">
              <a:buNone/>
            </a:pPr>
            <a:r>
              <a:rPr lang="es-CL" sz="2000" dirty="0" smtClean="0"/>
              <a:t> </a:t>
            </a:r>
            <a:r>
              <a:rPr lang="es-CL" sz="1800" b="1" dirty="0" smtClean="0">
                <a:solidFill>
                  <a:schemeClr val="tx2">
                    <a:lumMod val="75000"/>
                  </a:schemeClr>
                </a:solidFill>
              </a:rPr>
              <a:t>Programa Desarrollo Integral Pequeños Productores Campesinos del Secano,   </a:t>
            </a:r>
          </a:p>
          <a:p>
            <a:pPr marL="0" indent="0">
              <a:buNone/>
            </a:pPr>
            <a:r>
              <a:rPr lang="es-CL" sz="1800" b="1" dirty="0">
                <a:solidFill>
                  <a:schemeClr val="tx2">
                    <a:lumMod val="75000"/>
                  </a:schemeClr>
                </a:solidFill>
              </a:rPr>
              <a:t> </a:t>
            </a:r>
            <a:r>
              <a:rPr lang="es-CL" sz="1800" b="1" dirty="0" smtClean="0">
                <a:solidFill>
                  <a:schemeClr val="tx2">
                    <a:lumMod val="75000"/>
                  </a:schemeClr>
                </a:solidFill>
              </a:rPr>
              <a:t>PADIS</a:t>
            </a:r>
          </a:p>
          <a:p>
            <a:pPr marL="0" indent="0">
              <a:buNone/>
            </a:pPr>
            <a:endParaRPr lang="es-CL" sz="2000" dirty="0" smtClean="0"/>
          </a:p>
          <a:p>
            <a:pPr marL="0" indent="0">
              <a:buNone/>
            </a:pPr>
            <a:endParaRPr lang="es-CL" sz="2000" dirty="0"/>
          </a:p>
          <a:p>
            <a:pPr marL="0" indent="0">
              <a:buNone/>
            </a:pPr>
            <a:endParaRPr lang="es-CL" sz="2000" dirty="0"/>
          </a:p>
        </p:txBody>
      </p:sp>
      <p:graphicFrame>
        <p:nvGraphicFramePr>
          <p:cNvPr id="4" name="Gráfico 3"/>
          <p:cNvGraphicFramePr/>
          <p:nvPr>
            <p:extLst>
              <p:ext uri="{D42A27DB-BD31-4B8C-83A1-F6EECF244321}">
                <p14:modId xmlns:p14="http://schemas.microsoft.com/office/powerpoint/2010/main" val="1993087804"/>
              </p:ext>
            </p:extLst>
          </p:nvPr>
        </p:nvGraphicFramePr>
        <p:xfrm>
          <a:off x="1014608" y="1916482"/>
          <a:ext cx="6300592" cy="3757808"/>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315606" y="6228948"/>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Muro Asesorías Técnicas, 31 de diciembre del </a:t>
            </a:r>
            <a:r>
              <a:rPr lang="es-CL" dirty="0" smtClean="0">
                <a:solidFill>
                  <a:srgbClr val="4D4D4D"/>
                </a:solidFill>
              </a:rPr>
              <a:t>2020.</a:t>
            </a:r>
            <a:endParaRPr lang="es-CL" dirty="0">
              <a:solidFill>
                <a:srgbClr val="FF0000"/>
              </a:solidFill>
            </a:endParaRPr>
          </a:p>
        </p:txBody>
      </p:sp>
      <p:sp>
        <p:nvSpPr>
          <p:cNvPr id="6" name="Título 1"/>
          <p:cNvSpPr>
            <a:spLocks noGrp="1"/>
          </p:cNvSpPr>
          <p:nvPr>
            <p:ph type="title"/>
          </p:nvPr>
        </p:nvSpPr>
        <p:spPr>
          <a:xfrm>
            <a:off x="457200" y="274638"/>
            <a:ext cx="8229600" cy="1143000"/>
          </a:xfrm>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34</a:t>
            </a:fld>
            <a:endParaRPr lang="en-US"/>
          </a:p>
        </p:txBody>
      </p:sp>
    </p:spTree>
    <p:extLst>
      <p:ext uri="{BB962C8B-B14F-4D97-AF65-F5344CB8AC3E}">
        <p14:creationId xmlns:p14="http://schemas.microsoft.com/office/powerpoint/2010/main" val="4027737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247879" y="883850"/>
            <a:ext cx="8438921" cy="4699481"/>
          </a:xfrm>
        </p:spPr>
        <p:txBody>
          <a:bodyPr>
            <a:normAutofit/>
          </a:bodyPr>
          <a:lstStyle/>
          <a:p>
            <a:pPr marL="0" indent="0">
              <a:buNone/>
            </a:pPr>
            <a:r>
              <a:rPr lang="es-CL" sz="1800" dirty="0"/>
              <a:t>Resumen de Cobertura de usuarios PRODESAL </a:t>
            </a:r>
            <a:r>
              <a:rPr lang="es-CL" sz="1800" dirty="0" smtClean="0"/>
              <a:t>y PDTI 2020 </a:t>
            </a:r>
            <a:r>
              <a:rPr lang="es-CL" sz="1800" dirty="0"/>
              <a:t>por </a:t>
            </a:r>
            <a:r>
              <a:rPr lang="es-CL" sz="1800" dirty="0" smtClean="0"/>
              <a:t>región:</a:t>
            </a:r>
            <a:endParaRPr lang="es-CL" sz="1800" dirty="0"/>
          </a:p>
          <a:p>
            <a:pPr marL="0" indent="0">
              <a:buNone/>
            </a:pPr>
            <a:endParaRPr lang="es-CL" sz="2000" dirty="0"/>
          </a:p>
          <a:p>
            <a:pPr marL="0" indent="0">
              <a:buNone/>
            </a:pPr>
            <a:endParaRPr lang="es-CL" sz="2000" dirty="0"/>
          </a:p>
        </p:txBody>
      </p:sp>
      <p:sp>
        <p:nvSpPr>
          <p:cNvPr id="6" name="CuadroTexto 5"/>
          <p:cNvSpPr txBox="1"/>
          <p:nvPr/>
        </p:nvSpPr>
        <p:spPr>
          <a:xfrm>
            <a:off x="324314" y="6223902"/>
            <a:ext cx="572242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ES" dirty="0" smtClean="0">
                <a:solidFill>
                  <a:srgbClr val="4D4D4D"/>
                </a:solidFill>
              </a:rPr>
              <a:t>INFORME </a:t>
            </a:r>
            <a:r>
              <a:rPr lang="es-ES" dirty="0">
                <a:solidFill>
                  <a:srgbClr val="4D4D4D"/>
                </a:solidFill>
              </a:rPr>
              <a:t>CUMPLIMIENTO  INDICADOR PRODESAL y PDTI </a:t>
            </a:r>
            <a:r>
              <a:rPr lang="es-ES" dirty="0" smtClean="0">
                <a:solidFill>
                  <a:srgbClr val="4D4D4D"/>
                </a:solidFill>
              </a:rPr>
              <a:t>2020.</a:t>
            </a:r>
            <a:endParaRPr lang="es-CL" dirty="0">
              <a:solidFill>
                <a:srgbClr val="FF0000"/>
              </a:solidFill>
            </a:endParaRPr>
          </a:p>
        </p:txBody>
      </p:sp>
      <p:sp>
        <p:nvSpPr>
          <p:cNvPr id="8" name="Título 1"/>
          <p:cNvSpPr>
            <a:spLocks noGrp="1"/>
          </p:cNvSpPr>
          <p:nvPr>
            <p:ph type="title"/>
          </p:nvPr>
        </p:nvSpPr>
        <p:spPr>
          <a:xfrm>
            <a:off x="665072" y="39436"/>
            <a:ext cx="8229600" cy="1143000"/>
          </a:xfrm>
        </p:spPr>
        <p:txBody>
          <a:bodyPr>
            <a:noAutofit/>
          </a:bodyPr>
          <a:lstStyle/>
          <a:p>
            <a:r>
              <a:rPr lang="es-ES" sz="2800" dirty="0">
                <a:solidFill>
                  <a:srgbClr val="333333"/>
                </a:solidFill>
                <a:latin typeface="Berlin Sans FB" panose="020E0602020502020306" pitchFamily="34" charset="0"/>
              </a:rPr>
              <a:t>Los Rubros que nuestros usuarios y usuarias </a:t>
            </a:r>
            <a:r>
              <a:rPr lang="es-ES" sz="2800" dirty="0" smtClean="0">
                <a:solidFill>
                  <a:srgbClr val="333333"/>
                </a:solidFill>
                <a:latin typeface="Berlin Sans FB" panose="020E0602020502020306" pitchFamily="34" charset="0"/>
              </a:rPr>
              <a:t>trabajan</a:t>
            </a:r>
            <a:endParaRPr lang="es-CL"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35</a:t>
            </a:fld>
            <a:endParaRPr lang="en-US"/>
          </a:p>
        </p:txBody>
      </p:sp>
      <p:pic>
        <p:nvPicPr>
          <p:cNvPr id="4" name="Imagen 3"/>
          <p:cNvPicPr>
            <a:picLocks noChangeAspect="1"/>
          </p:cNvPicPr>
          <p:nvPr/>
        </p:nvPicPr>
        <p:blipFill>
          <a:blip r:embed="rId2"/>
          <a:stretch>
            <a:fillRect/>
          </a:stretch>
        </p:blipFill>
        <p:spPr>
          <a:xfrm>
            <a:off x="324314" y="2632166"/>
            <a:ext cx="4455558" cy="3504229"/>
          </a:xfrm>
          <a:prstGeom prst="rect">
            <a:avLst/>
          </a:prstGeom>
        </p:spPr>
      </p:pic>
      <p:pic>
        <p:nvPicPr>
          <p:cNvPr id="7" name="Imagen 6"/>
          <p:cNvPicPr>
            <a:picLocks noChangeAspect="1"/>
          </p:cNvPicPr>
          <p:nvPr/>
        </p:nvPicPr>
        <p:blipFill>
          <a:blip r:embed="rId3"/>
          <a:stretch>
            <a:fillRect/>
          </a:stretch>
        </p:blipFill>
        <p:spPr>
          <a:xfrm>
            <a:off x="5023649" y="2632166"/>
            <a:ext cx="3278139" cy="274373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2148565471"/>
              </p:ext>
            </p:extLst>
          </p:nvPr>
        </p:nvGraphicFramePr>
        <p:xfrm>
          <a:off x="373386" y="1339611"/>
          <a:ext cx="4738110" cy="1211580"/>
        </p:xfrm>
        <a:graphic>
          <a:graphicData uri="http://schemas.openxmlformats.org/drawingml/2006/table">
            <a:tbl>
              <a:tblPr>
                <a:tableStyleId>{5C22544A-7EE6-4342-B048-85BDC9FD1C3A}</a:tableStyleId>
              </a:tblPr>
              <a:tblGrid>
                <a:gridCol w="1437071"/>
                <a:gridCol w="1106479"/>
                <a:gridCol w="1170432"/>
                <a:gridCol w="1024128"/>
              </a:tblGrid>
              <a:tr h="167640">
                <a:tc>
                  <a:txBody>
                    <a:bodyPr/>
                    <a:lstStyle/>
                    <a:p>
                      <a:pPr algn="l" fontAlgn="b"/>
                      <a:r>
                        <a:rPr lang="es-CL" sz="1100" b="1" u="none" strike="noStrike" dirty="0">
                          <a:effectLst/>
                        </a:rPr>
                        <a:t>Programa año 2020</a:t>
                      </a:r>
                      <a:endParaRPr lang="es-CL" sz="1100" b="1"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L" sz="1100" b="1" u="none" strike="noStrike" dirty="0">
                          <a:effectLst/>
                        </a:rPr>
                        <a:t>Mujeres Atendidas año 2020</a:t>
                      </a:r>
                      <a:endParaRPr lang="es-CL" sz="1100" b="1"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L" sz="1100" b="1" u="none" strike="noStrike" dirty="0">
                          <a:effectLst/>
                        </a:rPr>
                        <a:t>Hombres Atendidos año 2020</a:t>
                      </a:r>
                      <a:endParaRPr lang="es-CL" sz="1100" b="1"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L" sz="1100" b="1" u="none" strike="noStrike" dirty="0">
                          <a:effectLst/>
                        </a:rPr>
                        <a:t>Total 2020</a:t>
                      </a:r>
                      <a:endParaRPr lang="es-CL" sz="1100" b="1"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67640">
                <a:tc>
                  <a:txBody>
                    <a:bodyPr/>
                    <a:lstStyle/>
                    <a:p>
                      <a:pPr algn="l" fontAlgn="b"/>
                      <a:r>
                        <a:rPr lang="es-CL" sz="1100" u="none" strike="noStrike" dirty="0">
                          <a:effectLst/>
                        </a:rPr>
                        <a:t>PRODESAL</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33.419</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35.146</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68.565</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640">
                <a:tc>
                  <a:txBody>
                    <a:bodyPr/>
                    <a:lstStyle/>
                    <a:p>
                      <a:pPr algn="l" fontAlgn="b"/>
                      <a:r>
                        <a:rPr lang="es-CL" sz="1100" u="none" strike="noStrike" dirty="0">
                          <a:effectLst/>
                        </a:rPr>
                        <a:t>PDTI</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25.501</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22.515</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s-CL" sz="1100" u="none" strike="noStrike" dirty="0" smtClean="0">
                          <a:effectLst/>
                        </a:rPr>
                        <a:t>48.016</a:t>
                      </a:r>
                      <a:endParaRPr lang="es-CL" sz="1100" b="0"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7640">
                <a:tc>
                  <a:txBody>
                    <a:bodyPr/>
                    <a:lstStyle/>
                    <a:p>
                      <a:pPr algn="l" fontAlgn="b"/>
                      <a:r>
                        <a:rPr lang="es-CL" sz="1100" b="1" u="none" strike="noStrike" dirty="0">
                          <a:effectLst/>
                        </a:rPr>
                        <a:t>Total</a:t>
                      </a:r>
                      <a:endParaRPr lang="es-CL" sz="1100" b="1"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dirty="0" smtClean="0">
                          <a:effectLst/>
                        </a:rPr>
                        <a:t>58.920</a:t>
                      </a:r>
                      <a:endParaRPr lang="es-CL" sz="1100" b="1"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dirty="0" smtClean="0">
                          <a:effectLst/>
                        </a:rPr>
                        <a:t>57.661</a:t>
                      </a:r>
                      <a:endParaRPr lang="es-CL" sz="1100" b="1"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dirty="0" smtClean="0">
                          <a:effectLst/>
                        </a:rPr>
                        <a:t>116.581</a:t>
                      </a:r>
                      <a:endParaRPr lang="es-CL" sz="1100" b="1"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67640">
                <a:tc>
                  <a:txBody>
                    <a:bodyPr/>
                    <a:lstStyle/>
                    <a:p>
                      <a:pPr algn="l" fontAlgn="b"/>
                      <a:r>
                        <a:rPr lang="es-CL" sz="1100" b="1" u="none" strike="noStrike">
                          <a:effectLst/>
                        </a:rPr>
                        <a:t>%</a:t>
                      </a:r>
                      <a:endParaRPr lang="es-CL" sz="1100" b="1" i="0" u="none" strike="noStrike">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a:effectLst/>
                        </a:rPr>
                        <a:t>50,54</a:t>
                      </a:r>
                      <a:endParaRPr lang="es-CL" sz="1100" b="1" i="0" u="none" strike="noStrike">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a:effectLst/>
                        </a:rPr>
                        <a:t>49,46</a:t>
                      </a:r>
                      <a:endParaRPr lang="es-CL" sz="1100" b="1" i="0" u="none" strike="noStrike">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s-CL" sz="1100" b="1" u="none" strike="noStrike" dirty="0">
                          <a:effectLst/>
                        </a:rPr>
                        <a:t>100</a:t>
                      </a:r>
                      <a:endParaRPr lang="es-CL" sz="1100" b="1" i="0" u="none" strike="noStrike" dirty="0">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34633434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528810"/>
            <a:ext cx="8813495" cy="811475"/>
          </a:xfrm>
        </p:spPr>
        <p:txBody>
          <a:bodyPr>
            <a:normAutofit/>
          </a:bodyPr>
          <a:lstStyle/>
          <a:p>
            <a:pPr marL="0" indent="0" algn="ctr">
              <a:buNone/>
            </a:pPr>
            <a:r>
              <a:rPr lang="es-ES" sz="2800" dirty="0">
                <a:solidFill>
                  <a:srgbClr val="333333"/>
                </a:solidFill>
                <a:latin typeface="Berlin Sans FB" panose="020E0602020502020306" pitchFamily="34" charset="0"/>
              </a:rPr>
              <a:t>Nuestra Población de Usuarios/as</a:t>
            </a:r>
            <a:r>
              <a:rPr lang="es-ES" sz="2800" dirty="0" smtClean="0">
                <a:solidFill>
                  <a:srgbClr val="333333"/>
                </a:solidFill>
                <a:latin typeface="Berlin Sans FB" panose="020E0602020502020306" pitchFamily="34" charset="0"/>
              </a:rPr>
              <a:t>:</a:t>
            </a:r>
            <a:endParaRPr lang="es-CL" sz="2000" dirty="0"/>
          </a:p>
          <a:p>
            <a:pPr marL="0" indent="0">
              <a:buNone/>
            </a:pPr>
            <a:endParaRPr lang="es-CL" sz="2000" dirty="0"/>
          </a:p>
        </p:txBody>
      </p:sp>
      <p:sp>
        <p:nvSpPr>
          <p:cNvPr id="6" name="CuadroTexto 5"/>
          <p:cNvSpPr txBox="1"/>
          <p:nvPr/>
        </p:nvSpPr>
        <p:spPr>
          <a:xfrm>
            <a:off x="467544" y="1556792"/>
            <a:ext cx="7704856" cy="338554"/>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600" b="0" dirty="0" smtClean="0">
                <a:solidFill>
                  <a:srgbClr val="4D4D4D"/>
                </a:solidFill>
                <a:latin typeface="Calibri"/>
                <a:ea typeface="MS PGothic" pitchFamily="34" charset="-128"/>
                <a:cs typeface="Calibri"/>
              </a:rPr>
              <a:t>Evolución histórica del universo usuario/as. Período 2009 – 2020.</a:t>
            </a:r>
            <a:endParaRPr lang="es-CL" sz="1600" b="0" dirty="0">
              <a:solidFill>
                <a:srgbClr val="4D4D4D"/>
              </a:solidFill>
              <a:latin typeface="Calibri"/>
              <a:ea typeface="MS PGothic" pitchFamily="34" charset="-128"/>
              <a:cs typeface="Calibri"/>
            </a:endParaRPr>
          </a:p>
        </p:txBody>
      </p:sp>
      <p:sp>
        <p:nvSpPr>
          <p:cNvPr id="9" name="CuadroTexto 8"/>
          <p:cNvSpPr txBox="1"/>
          <p:nvPr/>
        </p:nvSpPr>
        <p:spPr>
          <a:xfrm>
            <a:off x="323528" y="6311346"/>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a:t>
            </a:r>
            <a:r>
              <a:rPr lang="es-CL" dirty="0" smtClean="0">
                <a:solidFill>
                  <a:srgbClr val="4D4D4D"/>
                </a:solidFill>
              </a:rPr>
              <a:t>Tesorería y SIGFE,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36</a:t>
            </a:fld>
            <a:endParaRPr lang="en-US"/>
          </a:p>
        </p:txBody>
      </p:sp>
      <p:graphicFrame>
        <p:nvGraphicFramePr>
          <p:cNvPr id="7" name="Gráfico 6"/>
          <p:cNvGraphicFramePr>
            <a:graphicFrameLocks/>
          </p:cNvGraphicFramePr>
          <p:nvPr>
            <p:extLst>
              <p:ext uri="{D42A27DB-BD31-4B8C-83A1-F6EECF244321}">
                <p14:modId xmlns:p14="http://schemas.microsoft.com/office/powerpoint/2010/main" val="3112153098"/>
              </p:ext>
            </p:extLst>
          </p:nvPr>
        </p:nvGraphicFramePr>
        <p:xfrm>
          <a:off x="355070" y="1890977"/>
          <a:ext cx="8433860" cy="3910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43979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76269" y="174172"/>
            <a:ext cx="8813495" cy="986904"/>
          </a:xfrm>
        </p:spPr>
        <p:txBody>
          <a:bodyPr>
            <a:normAutofit lnSpcReduction="10000"/>
          </a:bodyPr>
          <a:lstStyle/>
          <a:p>
            <a:pPr marL="0" indent="0" algn="ctr">
              <a:buNone/>
            </a:pPr>
            <a:endParaRPr lang="es-ES" sz="2800" dirty="0" smtClean="0">
              <a:solidFill>
                <a:srgbClr val="333333"/>
              </a:solidFill>
              <a:latin typeface="Berlin Sans FB" panose="020E0602020502020306" pitchFamily="34" charset="0"/>
            </a:endParaRPr>
          </a:p>
          <a:p>
            <a:pPr marL="0" indent="0" algn="ctr">
              <a:buNone/>
            </a:pPr>
            <a:r>
              <a:rPr lang="es-ES" sz="2800" dirty="0" smtClean="0">
                <a:solidFill>
                  <a:srgbClr val="333333"/>
                </a:solidFill>
                <a:latin typeface="Berlin Sans FB" panose="020E0602020502020306" pitchFamily="34" charset="0"/>
              </a:rPr>
              <a:t>Nuestra </a:t>
            </a:r>
            <a:r>
              <a:rPr lang="es-ES" sz="2800" dirty="0">
                <a:solidFill>
                  <a:srgbClr val="333333"/>
                </a:solidFill>
                <a:latin typeface="Berlin Sans FB" panose="020E0602020502020306" pitchFamily="34" charset="0"/>
              </a:rPr>
              <a:t>Población de Usuarios/as</a:t>
            </a:r>
            <a:r>
              <a:rPr lang="es-ES" sz="2800" dirty="0" smtClean="0">
                <a:solidFill>
                  <a:srgbClr val="333333"/>
                </a:solidFill>
                <a:latin typeface="Berlin Sans FB" panose="020E0602020502020306" pitchFamily="34" charset="0"/>
              </a:rPr>
              <a:t>:</a:t>
            </a:r>
            <a:endParaRPr lang="es-CL" sz="2000" dirty="0"/>
          </a:p>
        </p:txBody>
      </p:sp>
      <p:sp>
        <p:nvSpPr>
          <p:cNvPr id="6" name="CuadroTexto 5"/>
          <p:cNvSpPr txBox="1"/>
          <p:nvPr/>
        </p:nvSpPr>
        <p:spPr>
          <a:xfrm>
            <a:off x="323528" y="1099520"/>
            <a:ext cx="7704856" cy="338554"/>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600" b="0" dirty="0" smtClean="0">
                <a:solidFill>
                  <a:srgbClr val="4D4D4D"/>
                </a:solidFill>
                <a:latin typeface="Calibri"/>
                <a:ea typeface="MS PGothic" pitchFamily="34" charset="-128"/>
                <a:cs typeface="Calibri"/>
              </a:rPr>
              <a:t>Evolución histórica del universo usuario/as. Período 2009 al 2020.</a:t>
            </a:r>
            <a:endParaRPr lang="es-CL" sz="1600" b="0" dirty="0">
              <a:solidFill>
                <a:srgbClr val="4D4D4D"/>
              </a:solidFill>
              <a:latin typeface="Calibri"/>
              <a:ea typeface="MS PGothic" pitchFamily="34" charset="-128"/>
              <a:cs typeface="Calibri"/>
            </a:endParaRPr>
          </a:p>
        </p:txBody>
      </p:sp>
      <p:sp>
        <p:nvSpPr>
          <p:cNvPr id="9" name="CuadroTexto 8"/>
          <p:cNvSpPr txBox="1"/>
          <p:nvPr/>
        </p:nvSpPr>
        <p:spPr>
          <a:xfrm>
            <a:off x="323528" y="6312555"/>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37</a:t>
            </a:fld>
            <a:endParaRPr lang="en-US"/>
          </a:p>
        </p:txBody>
      </p:sp>
      <p:graphicFrame>
        <p:nvGraphicFramePr>
          <p:cNvPr id="10" name="Gráfico 9"/>
          <p:cNvGraphicFramePr>
            <a:graphicFrameLocks/>
          </p:cNvGraphicFramePr>
          <p:nvPr>
            <p:extLst>
              <p:ext uri="{D42A27DB-BD31-4B8C-83A1-F6EECF244321}">
                <p14:modId xmlns:p14="http://schemas.microsoft.com/office/powerpoint/2010/main" val="1076095591"/>
              </p:ext>
            </p:extLst>
          </p:nvPr>
        </p:nvGraphicFramePr>
        <p:xfrm>
          <a:off x="238602" y="1481870"/>
          <a:ext cx="8448198" cy="4830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7825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77118" y="1002535"/>
            <a:ext cx="8637224" cy="4859223"/>
          </a:xfrm>
        </p:spPr>
        <p:txBody>
          <a:bodyPr/>
          <a:lstStyle/>
          <a:p>
            <a:pPr marL="0" indent="0">
              <a:buNone/>
            </a:pPr>
            <a:r>
              <a:rPr lang="es-CL" dirty="0" smtClean="0"/>
              <a:t>    </a:t>
            </a:r>
            <a:r>
              <a:rPr lang="es-CL" sz="2000" b="1" dirty="0" smtClean="0"/>
              <a:t>Arica y Parinacota                                                          </a:t>
            </a:r>
          </a:p>
          <a:p>
            <a:pPr marL="0" indent="0">
              <a:buNone/>
            </a:pPr>
            <a:r>
              <a:rPr lang="es-CL" sz="1800" dirty="0">
                <a:solidFill>
                  <a:srgbClr val="333333"/>
                </a:solidFill>
              </a:rPr>
              <a:t> </a:t>
            </a:r>
            <a:r>
              <a:rPr lang="es-CL" sz="1800" dirty="0" smtClean="0">
                <a:solidFill>
                  <a:srgbClr val="333333"/>
                </a:solidFill>
              </a:rPr>
              <a:t>                                                                                                                     Agencias de área </a:t>
            </a:r>
          </a:p>
          <a:p>
            <a:pPr marL="0" indent="0">
              <a:buNone/>
            </a:pPr>
            <a:r>
              <a:rPr lang="es-CL" sz="1800" dirty="0">
                <a:solidFill>
                  <a:srgbClr val="333333"/>
                </a:solidFill>
              </a:rPr>
              <a:t> </a:t>
            </a:r>
            <a:r>
              <a:rPr lang="es-CL" sz="1800" dirty="0" smtClean="0">
                <a:solidFill>
                  <a:srgbClr val="333333"/>
                </a:solidFill>
              </a:rPr>
              <a:t>                                                                                                                       Arica</a:t>
            </a:r>
          </a:p>
          <a:p>
            <a:pPr marL="0" indent="0">
              <a:buNone/>
            </a:pPr>
            <a:r>
              <a:rPr lang="es-CL" sz="1800" dirty="0">
                <a:solidFill>
                  <a:srgbClr val="333333"/>
                </a:solidFill>
              </a:rPr>
              <a:t> </a:t>
            </a:r>
            <a:r>
              <a:rPr lang="es-CL" sz="1800" dirty="0" smtClean="0">
                <a:solidFill>
                  <a:srgbClr val="333333"/>
                </a:solidFill>
              </a:rPr>
              <a:t>                                                                                                                       Putre </a:t>
            </a:r>
            <a:endParaRPr lang="es-CL" sz="1800" dirty="0">
              <a:solidFill>
                <a:srgbClr val="333333"/>
              </a:solidFill>
            </a:endParaRPr>
          </a:p>
          <a:p>
            <a:pPr marL="0" indent="0">
              <a:buNone/>
            </a:pPr>
            <a:endParaRPr lang="es-CL" dirty="0"/>
          </a:p>
        </p:txBody>
      </p:sp>
      <p:pic>
        <p:nvPicPr>
          <p:cNvPr id="2" name="Imagen 1"/>
          <p:cNvPicPr>
            <a:picLocks noChangeAspect="1"/>
          </p:cNvPicPr>
          <p:nvPr/>
        </p:nvPicPr>
        <p:blipFill>
          <a:blip r:embed="rId2"/>
          <a:stretch>
            <a:fillRect/>
          </a:stretch>
        </p:blipFill>
        <p:spPr>
          <a:xfrm>
            <a:off x="5743587" y="2625881"/>
            <a:ext cx="2712955" cy="3334801"/>
          </a:xfrm>
          <a:prstGeom prst="rect">
            <a:avLst/>
          </a:prstGeom>
          <a:solidFill>
            <a:schemeClr val="accent1">
              <a:lumMod val="60000"/>
              <a:lumOff val="40000"/>
            </a:schemeClr>
          </a:solidFill>
        </p:spPr>
      </p:pic>
      <p:graphicFrame>
        <p:nvGraphicFramePr>
          <p:cNvPr id="10" name="Tabla 9"/>
          <p:cNvGraphicFramePr>
            <a:graphicFrameLocks noGrp="1"/>
          </p:cNvGraphicFramePr>
          <p:nvPr>
            <p:extLst>
              <p:ext uri="{D42A27DB-BD31-4B8C-83A1-F6EECF244321}">
                <p14:modId xmlns:p14="http://schemas.microsoft.com/office/powerpoint/2010/main" val="2205074866"/>
              </p:ext>
            </p:extLst>
          </p:nvPr>
        </p:nvGraphicFramePr>
        <p:xfrm>
          <a:off x="497352" y="1677534"/>
          <a:ext cx="4802741" cy="1576679"/>
        </p:xfrm>
        <a:graphic>
          <a:graphicData uri="http://schemas.openxmlformats.org/drawingml/2006/table">
            <a:tbl>
              <a:tblPr firstRow="1" bandRow="1">
                <a:tableStyleId>{5C22544A-7EE6-4342-B048-85BDC9FD1C3A}</a:tableStyleId>
              </a:tblPr>
              <a:tblGrid>
                <a:gridCol w="3668004"/>
                <a:gridCol w="616944"/>
                <a:gridCol w="517793"/>
              </a:tblGrid>
              <a:tr h="243638">
                <a:tc>
                  <a:txBody>
                    <a:bodyPr/>
                    <a:lstStyle/>
                    <a:p>
                      <a:r>
                        <a:rPr lang="es-CL" sz="1100" dirty="0" smtClean="0"/>
                        <a:t>ITEM</a:t>
                      </a:r>
                      <a:endParaRPr lang="es-CL" sz="1100" dirty="0"/>
                    </a:p>
                  </a:txBody>
                  <a:tcPr/>
                </a:tc>
                <a:tc>
                  <a:txBody>
                    <a:bodyPr/>
                    <a:lstStyle/>
                    <a:p>
                      <a:r>
                        <a:rPr lang="es-CL" sz="1100" dirty="0" smtClean="0"/>
                        <a:t>2020</a:t>
                      </a:r>
                      <a:endParaRPr lang="es-CL" sz="1100" dirty="0"/>
                    </a:p>
                  </a:txBody>
                  <a:tcPr/>
                </a:tc>
                <a:tc>
                  <a:txBody>
                    <a:bodyPr/>
                    <a:lstStyle/>
                    <a:p>
                      <a:pPr algn="ctr"/>
                      <a:r>
                        <a:rPr lang="es-CL" sz="1100" dirty="0" smtClean="0"/>
                        <a:t>%</a:t>
                      </a:r>
                      <a:endParaRPr lang="es-CL" sz="1100" dirty="0"/>
                    </a:p>
                  </a:txBody>
                  <a:tcPr/>
                </a:tc>
              </a:tr>
              <a:tr h="248963">
                <a:tc>
                  <a:txBody>
                    <a:bodyPr/>
                    <a:lstStyle/>
                    <a:p>
                      <a:r>
                        <a:rPr lang="es-CL" sz="1100" dirty="0" smtClean="0"/>
                        <a:t>Número</a:t>
                      </a:r>
                      <a:r>
                        <a:rPr lang="es-CL" sz="1100" baseline="0" dirty="0" smtClean="0"/>
                        <a:t> de usuarios/as total (incluidos Emergencia)</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1125</a:t>
                      </a:r>
                      <a:endParaRPr lang="es-CL"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L" sz="1100" b="0" i="0" u="none" strike="noStrike" dirty="0" smtClean="0">
                          <a:solidFill>
                            <a:srgbClr val="000000"/>
                          </a:solidFill>
                          <a:effectLst/>
                          <a:latin typeface="Calibri" panose="020F0502020204030204" pitchFamily="34" charset="0"/>
                        </a:rPr>
                        <a:t>100</a:t>
                      </a:r>
                      <a:endParaRPr lang="es-CL" sz="1100" b="0" i="0" u="none" strike="noStrike" dirty="0">
                        <a:solidFill>
                          <a:srgbClr val="000000"/>
                        </a:solidFill>
                        <a:effectLst/>
                        <a:latin typeface="Calibri" panose="020F0502020204030204" pitchFamily="34" charset="0"/>
                      </a:endParaRPr>
                    </a:p>
                  </a:txBody>
                  <a:tcPr marL="9525" marR="9525" marT="9525" marB="0" anchor="ctr"/>
                </a:tc>
              </a:tr>
              <a:tr h="276322">
                <a:tc>
                  <a:txBody>
                    <a:bodyPr/>
                    <a:lstStyle/>
                    <a:p>
                      <a:r>
                        <a:rPr lang="es-CL" sz="1100" dirty="0" smtClean="0"/>
                        <a:t>Número</a:t>
                      </a:r>
                      <a:r>
                        <a:rPr lang="es-CL" sz="1100" baseline="0" dirty="0" smtClean="0"/>
                        <a:t> de usuarios/as pertenecientes a pueblos originarios </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1012</a:t>
                      </a:r>
                      <a:endParaRPr lang="es-CL"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L" sz="1100" b="0" i="0" u="none" strike="noStrike" dirty="0" smtClean="0">
                          <a:solidFill>
                            <a:srgbClr val="000000"/>
                          </a:solidFill>
                          <a:effectLst/>
                          <a:latin typeface="Calibri" panose="020F0502020204030204" pitchFamily="34" charset="0"/>
                        </a:rPr>
                        <a:t>90</a:t>
                      </a:r>
                      <a:endParaRPr lang="es-CL" sz="1100" b="0" i="0" u="none" strike="noStrike" dirty="0">
                        <a:solidFill>
                          <a:srgbClr val="000000"/>
                        </a:solidFill>
                        <a:effectLst/>
                        <a:latin typeface="Calibri" panose="020F0502020204030204" pitchFamily="34" charset="0"/>
                      </a:endParaRPr>
                    </a:p>
                  </a:txBody>
                  <a:tcPr marL="9525" marR="9525" marT="9525" marB="0" anchor="ctr"/>
                </a:tc>
              </a:tr>
              <a:tr h="242371">
                <a:tc>
                  <a:txBody>
                    <a:bodyPr/>
                    <a:lstStyle/>
                    <a:p>
                      <a:r>
                        <a:rPr lang="es-CL" sz="1100" dirty="0" smtClean="0"/>
                        <a:t>Número total usuarias</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565</a:t>
                      </a:r>
                      <a:endParaRPr lang="es-CL"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L" sz="1100" b="0" i="0" u="none" strike="noStrike" dirty="0" smtClean="0">
                          <a:solidFill>
                            <a:srgbClr val="000000"/>
                          </a:solidFill>
                          <a:effectLst/>
                          <a:latin typeface="Calibri" panose="020F0502020204030204" pitchFamily="34" charset="0"/>
                        </a:rPr>
                        <a:t>50</a:t>
                      </a:r>
                      <a:endParaRPr lang="es-CL" sz="1100" b="0" i="0" u="none" strike="noStrike" dirty="0">
                        <a:solidFill>
                          <a:srgbClr val="000000"/>
                        </a:solidFill>
                        <a:effectLst/>
                        <a:latin typeface="Calibri" panose="020F0502020204030204" pitchFamily="34" charset="0"/>
                      </a:endParaRPr>
                    </a:p>
                  </a:txBody>
                  <a:tcPr marL="9525" marR="9525" marT="9525" marB="0" anchor="ctr"/>
                </a:tc>
              </a:tr>
              <a:tr h="214645">
                <a:tc>
                  <a:txBody>
                    <a:bodyPr/>
                    <a:lstStyle/>
                    <a:p>
                      <a:r>
                        <a:rPr lang="es-CL" sz="1100" dirty="0" smtClean="0"/>
                        <a:t>Número usuarios/as jóvenes</a:t>
                      </a:r>
                      <a:r>
                        <a:rPr lang="es-CL" sz="1100" baseline="0" dirty="0" smtClean="0"/>
                        <a:t> </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115</a:t>
                      </a:r>
                      <a:endParaRPr lang="es-CL"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L" sz="1100" b="0" i="0" u="none" strike="noStrike" dirty="0" smtClean="0">
                          <a:solidFill>
                            <a:srgbClr val="000000"/>
                          </a:solidFill>
                          <a:effectLst/>
                          <a:latin typeface="Calibri" panose="020F0502020204030204" pitchFamily="34" charset="0"/>
                        </a:rPr>
                        <a:t>10</a:t>
                      </a:r>
                      <a:endParaRPr lang="es-CL" sz="1100" b="0" i="0" u="none" strike="noStrike" dirty="0">
                        <a:solidFill>
                          <a:srgbClr val="000000"/>
                        </a:solidFill>
                        <a:effectLst/>
                        <a:latin typeface="Calibri" panose="020F0502020204030204" pitchFamily="34" charset="0"/>
                      </a:endParaRPr>
                    </a:p>
                  </a:txBody>
                  <a:tcPr marL="9525" marR="9525" marT="9525" marB="0" anchor="ctr"/>
                </a:tc>
              </a:tr>
              <a:tr h="264037">
                <a:tc>
                  <a:txBody>
                    <a:bodyPr/>
                    <a:lstStyle/>
                    <a:p>
                      <a:r>
                        <a:rPr lang="es-CL" sz="1100" dirty="0" smtClean="0"/>
                        <a:t>Promedio de edad</a:t>
                      </a:r>
                      <a:endParaRPr lang="es-CL" sz="1100" dirty="0"/>
                    </a:p>
                  </a:txBody>
                  <a:tcPr/>
                </a:tc>
                <a:tc gridSpan="2">
                  <a:txBody>
                    <a:bodyPr/>
                    <a:lstStyle/>
                    <a:p>
                      <a:r>
                        <a:rPr lang="es-CL" sz="1100" dirty="0" smtClean="0"/>
                        <a:t>        58 años </a:t>
                      </a:r>
                      <a:endParaRPr lang="es-CL" sz="1100" dirty="0"/>
                    </a:p>
                  </a:txBody>
                  <a:tcPr/>
                </a:tc>
                <a:tc hMerge="1">
                  <a:txBody>
                    <a:bodyPr/>
                    <a:lstStyle/>
                    <a:p>
                      <a:endParaRPr lang="es-CL" sz="1100" dirty="0"/>
                    </a:p>
                  </a:txBody>
                  <a:tcP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563576413"/>
              </p:ext>
            </p:extLst>
          </p:nvPr>
        </p:nvGraphicFramePr>
        <p:xfrm>
          <a:off x="491708" y="3452060"/>
          <a:ext cx="4837289" cy="1964238"/>
        </p:xfrm>
        <a:graphic>
          <a:graphicData uri="http://schemas.openxmlformats.org/drawingml/2006/table">
            <a:tbl>
              <a:tblPr firstRow="1" bandRow="1">
                <a:tableStyleId>{5C22544A-7EE6-4342-B048-85BDC9FD1C3A}</a:tableStyleId>
              </a:tblPr>
              <a:tblGrid>
                <a:gridCol w="2032000"/>
                <a:gridCol w="1484489"/>
                <a:gridCol w="1320800"/>
              </a:tblGrid>
              <a:tr h="295692">
                <a:tc>
                  <a:txBody>
                    <a:bodyPr/>
                    <a:lstStyle/>
                    <a:p>
                      <a:r>
                        <a:rPr lang="es-CL" sz="1100" dirty="0" smtClean="0"/>
                        <a:t>Subtítulo </a:t>
                      </a:r>
                      <a:endParaRPr lang="es-CL" sz="1100" dirty="0"/>
                    </a:p>
                  </a:txBody>
                  <a:tcPr/>
                </a:tc>
                <a:tc>
                  <a:txBody>
                    <a:bodyPr/>
                    <a:lstStyle/>
                    <a:p>
                      <a:pPr algn="ctr" rtl="0" fontAlgn="ctr"/>
                      <a:r>
                        <a:rPr lang="es-CL" sz="1100" b="1" i="0" u="none" strike="noStrike" dirty="0">
                          <a:solidFill>
                            <a:srgbClr val="FFFFFF"/>
                          </a:solidFill>
                          <a:effectLst/>
                          <a:latin typeface="Calibri" panose="020F0502020204030204" pitchFamily="34" charset="0"/>
                        </a:rPr>
                        <a:t>Presupuesto M$ </a:t>
                      </a:r>
                      <a:r>
                        <a:rPr lang="es-CL" sz="1100" b="1" i="0" u="none" strike="noStrike" dirty="0" smtClean="0">
                          <a:solidFill>
                            <a:srgbClr val="FFFFFF"/>
                          </a:solidFill>
                          <a:effectLst/>
                          <a:latin typeface="Calibri" panose="020F0502020204030204" pitchFamily="34" charset="0"/>
                        </a:rPr>
                        <a:t>2020</a:t>
                      </a:r>
                      <a:endParaRPr lang="es-CL" sz="11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CL" sz="1100" b="1" i="0" u="none" strike="noStrike" dirty="0">
                          <a:solidFill>
                            <a:srgbClr val="FFFFFF"/>
                          </a:solidFill>
                          <a:effectLst/>
                          <a:latin typeface="Calibri" panose="020F0502020204030204" pitchFamily="34" charset="0"/>
                        </a:rPr>
                        <a:t>Ejecución M$ </a:t>
                      </a:r>
                      <a:r>
                        <a:rPr lang="es-CL" sz="1100" b="1" i="0" u="none" strike="noStrike" dirty="0" smtClean="0">
                          <a:solidFill>
                            <a:srgbClr val="FFFFFF"/>
                          </a:solidFill>
                          <a:effectLst/>
                          <a:latin typeface="Calibri" panose="020F0502020204030204" pitchFamily="34" charset="0"/>
                        </a:rPr>
                        <a:t>2020</a:t>
                      </a:r>
                      <a:endParaRPr lang="es-CL" sz="1100" b="1" i="0" u="none" strike="noStrike" dirty="0">
                        <a:solidFill>
                          <a:srgbClr val="FFFFFF"/>
                        </a:solidFill>
                        <a:effectLst/>
                        <a:latin typeface="Calibri" panose="020F0502020204030204" pitchFamily="34" charset="0"/>
                      </a:endParaRPr>
                    </a:p>
                  </a:txBody>
                  <a:tcPr marL="9525" marR="9525" marT="9525" marB="0" anchor="ctr"/>
                </a:tc>
              </a:tr>
              <a:tr h="278091">
                <a:tc>
                  <a:txBody>
                    <a:bodyPr/>
                    <a:lstStyle/>
                    <a:p>
                      <a:r>
                        <a:rPr lang="es-CL" sz="1100" dirty="0" smtClean="0"/>
                        <a:t>24 Transferencias</a:t>
                      </a:r>
                      <a:r>
                        <a:rPr lang="es-CL" sz="1100" baseline="0" dirty="0" smtClean="0"/>
                        <a:t> corrientes </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585.995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smtClean="0">
                          <a:solidFill>
                            <a:srgbClr val="000000"/>
                          </a:solidFill>
                          <a:effectLst/>
                          <a:latin typeface="Calibri" panose="020F0502020204030204" pitchFamily="34" charset="0"/>
                        </a:rPr>
                        <a:t>585.995 </a:t>
                      </a:r>
                      <a:endParaRPr lang="es-CL" sz="1100" b="0" i="0" u="none" strike="noStrike" dirty="0">
                        <a:solidFill>
                          <a:srgbClr val="000000"/>
                        </a:solidFill>
                        <a:effectLst/>
                        <a:latin typeface="Calibri" panose="020F0502020204030204" pitchFamily="34" charset="0"/>
                      </a:endParaRPr>
                    </a:p>
                  </a:txBody>
                  <a:tcPr marL="7620" marR="7620" marT="7620" marB="0" anchor="ctr"/>
                </a:tc>
              </a:tr>
              <a:tr h="278091">
                <a:tc>
                  <a:txBody>
                    <a:bodyPr/>
                    <a:lstStyle/>
                    <a:p>
                      <a:r>
                        <a:rPr lang="es-CL" sz="1100" dirty="0" smtClean="0"/>
                        <a:t>32 Préstamos </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1.769.553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smtClean="0">
                          <a:solidFill>
                            <a:srgbClr val="000000"/>
                          </a:solidFill>
                          <a:effectLst/>
                          <a:latin typeface="Calibri" panose="020F0502020204030204" pitchFamily="34" charset="0"/>
                        </a:rPr>
                        <a:t>1.752.499 </a:t>
                      </a:r>
                      <a:endParaRPr lang="es-CL" sz="1100" b="0" i="0" u="none" strike="noStrike" dirty="0">
                        <a:solidFill>
                          <a:srgbClr val="000000"/>
                        </a:solidFill>
                        <a:effectLst/>
                        <a:latin typeface="Calibri" panose="020F0502020204030204" pitchFamily="34" charset="0"/>
                      </a:endParaRPr>
                    </a:p>
                  </a:txBody>
                  <a:tcPr marL="7620" marR="7620" marT="7620" marB="0" anchor="ctr"/>
                </a:tc>
              </a:tr>
              <a:tr h="278091">
                <a:tc>
                  <a:txBody>
                    <a:bodyPr/>
                    <a:lstStyle/>
                    <a:p>
                      <a:r>
                        <a:rPr lang="es-CL" sz="1100" dirty="0" smtClean="0"/>
                        <a:t>33 Transferencias de capital </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703.606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smtClean="0">
                          <a:solidFill>
                            <a:srgbClr val="000000"/>
                          </a:solidFill>
                          <a:effectLst/>
                          <a:latin typeface="Calibri" panose="020F0502020204030204" pitchFamily="34" charset="0"/>
                        </a:rPr>
                        <a:t>700.504 </a:t>
                      </a:r>
                      <a:endParaRPr lang="es-CL" sz="1100" b="0" i="0" u="none" strike="noStrike" dirty="0">
                        <a:solidFill>
                          <a:srgbClr val="000000"/>
                        </a:solidFill>
                        <a:effectLst/>
                        <a:latin typeface="Calibri" panose="020F0502020204030204" pitchFamily="34" charset="0"/>
                      </a:endParaRPr>
                    </a:p>
                  </a:txBody>
                  <a:tcPr marL="7620" marR="7620" marT="7620" marB="0" anchor="ctr"/>
                </a:tc>
              </a:tr>
              <a:tr h="278091">
                <a:tc>
                  <a:txBody>
                    <a:bodyPr/>
                    <a:lstStyle/>
                    <a:p>
                      <a:r>
                        <a:rPr lang="es-CL" sz="1100" b="1" dirty="0" smtClean="0"/>
                        <a:t>Subtotal Productos estratégicos </a:t>
                      </a:r>
                      <a:endParaRPr lang="es-CL" sz="1100" b="1"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3.059.155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1" i="0" u="none" strike="noStrike" dirty="0" smtClean="0">
                          <a:solidFill>
                            <a:srgbClr val="000000"/>
                          </a:solidFill>
                          <a:effectLst/>
                          <a:latin typeface="Calibri" panose="020F0502020204030204" pitchFamily="34" charset="0"/>
                        </a:rPr>
                        <a:t>3.038.999 </a:t>
                      </a:r>
                      <a:endParaRPr lang="es-CL" sz="1100" b="1" i="0" u="none" strike="noStrike" dirty="0">
                        <a:solidFill>
                          <a:srgbClr val="000000"/>
                        </a:solidFill>
                        <a:effectLst/>
                        <a:latin typeface="Calibri" panose="020F0502020204030204" pitchFamily="34" charset="0"/>
                      </a:endParaRPr>
                    </a:p>
                  </a:txBody>
                  <a:tcPr marL="7620" marR="7620" marT="7620" marB="0" anchor="ctr"/>
                </a:tc>
              </a:tr>
              <a:tr h="278091">
                <a:tc>
                  <a:txBody>
                    <a:bodyPr/>
                    <a:lstStyle/>
                    <a:p>
                      <a:r>
                        <a:rPr lang="es-CL" sz="1100" b="1" dirty="0" smtClean="0"/>
                        <a:t>Subtotal Gestión Interna </a:t>
                      </a:r>
                      <a:endParaRPr lang="es-CL" sz="1100" b="1"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966.026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smtClean="0">
                          <a:solidFill>
                            <a:srgbClr val="000000"/>
                          </a:solidFill>
                          <a:effectLst/>
                          <a:latin typeface="Calibri" panose="020F0502020204030204" pitchFamily="34" charset="0"/>
                        </a:rPr>
                        <a:t>965.720 </a:t>
                      </a:r>
                      <a:endParaRPr lang="es-CL" sz="1100" b="0" i="0" u="none" strike="noStrike" dirty="0">
                        <a:solidFill>
                          <a:srgbClr val="000000"/>
                        </a:solidFill>
                        <a:effectLst/>
                        <a:latin typeface="Calibri" panose="020F0502020204030204" pitchFamily="34" charset="0"/>
                      </a:endParaRPr>
                    </a:p>
                  </a:txBody>
                  <a:tcPr marL="7620" marR="7620" marT="7620" marB="0" anchor="ctr"/>
                </a:tc>
              </a:tr>
              <a:tr h="278091">
                <a:tc>
                  <a:txBody>
                    <a:bodyPr/>
                    <a:lstStyle/>
                    <a:p>
                      <a:r>
                        <a:rPr lang="es-CL" sz="1100" dirty="0" smtClean="0"/>
                        <a:t>Total General</a:t>
                      </a:r>
                      <a:r>
                        <a:rPr lang="es-CL" sz="1100" baseline="0" dirty="0" smtClean="0"/>
                        <a:t> </a:t>
                      </a:r>
                      <a:endParaRPr lang="es-CL" sz="1100"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4.025.180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1" i="0" u="none" strike="noStrike" dirty="0" smtClean="0">
                          <a:solidFill>
                            <a:srgbClr val="000000"/>
                          </a:solidFill>
                          <a:effectLst/>
                          <a:latin typeface="Calibri" panose="020F0502020204030204" pitchFamily="34" charset="0"/>
                        </a:rPr>
                        <a:t>4.004.719 </a:t>
                      </a:r>
                      <a:endParaRPr lang="es-CL" sz="1100" b="1" i="0" u="none" strike="noStrike" dirty="0">
                        <a:solidFill>
                          <a:srgbClr val="000000"/>
                        </a:solidFill>
                        <a:effectLst/>
                        <a:latin typeface="Calibri" panose="020F0502020204030204" pitchFamily="34" charset="0"/>
                      </a:endParaRPr>
                    </a:p>
                  </a:txBody>
                  <a:tcPr marL="7620" marR="7620" marT="7620" marB="0" anchor="ctr"/>
                </a:tc>
              </a:tr>
            </a:tbl>
          </a:graphicData>
        </a:graphic>
      </p:graphicFrame>
      <p:sp>
        <p:nvSpPr>
          <p:cNvPr id="12" name="Conector 11"/>
          <p:cNvSpPr/>
          <p:nvPr/>
        </p:nvSpPr>
        <p:spPr>
          <a:xfrm>
            <a:off x="6153112" y="1941536"/>
            <a:ext cx="201848" cy="187287"/>
          </a:xfrm>
          <a:prstGeom prst="flowChartConnector">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13" name="Imagen 12"/>
          <p:cNvPicPr>
            <a:picLocks noChangeAspect="1"/>
          </p:cNvPicPr>
          <p:nvPr/>
        </p:nvPicPr>
        <p:blipFill>
          <a:blip r:embed="rId3"/>
          <a:stretch>
            <a:fillRect/>
          </a:stretch>
        </p:blipFill>
        <p:spPr>
          <a:xfrm>
            <a:off x="6122056" y="2252424"/>
            <a:ext cx="286216" cy="274534"/>
          </a:xfrm>
          <a:prstGeom prst="rect">
            <a:avLst/>
          </a:prstGeom>
        </p:spPr>
      </p:pic>
      <p:sp>
        <p:nvSpPr>
          <p:cNvPr id="14" name="CuadroTexto 13"/>
          <p:cNvSpPr txBox="1"/>
          <p:nvPr/>
        </p:nvSpPr>
        <p:spPr>
          <a:xfrm>
            <a:off x="323528" y="6191063"/>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5" name="Picture 3"/>
          <p:cNvPicPr>
            <a:picLocks noChangeAspect="1" noChangeArrowheads="1"/>
          </p:cNvPicPr>
          <p:nvPr/>
        </p:nvPicPr>
        <p:blipFill>
          <a:blip r:embed="rId4" cstate="print"/>
          <a:srcRect/>
          <a:stretch>
            <a:fillRect/>
          </a:stretch>
        </p:blipFill>
        <p:spPr bwMode="auto">
          <a:xfrm>
            <a:off x="7516865" y="1941155"/>
            <a:ext cx="1214574" cy="684726"/>
          </a:xfrm>
          <a:prstGeom prst="rect">
            <a:avLst/>
          </a:prstGeom>
          <a:noFill/>
          <a:ln w="9525">
            <a:noFill/>
            <a:miter lim="800000"/>
            <a:headEnd/>
            <a:tailEnd/>
          </a:ln>
        </p:spPr>
      </p:pic>
      <p:graphicFrame>
        <p:nvGraphicFramePr>
          <p:cNvPr id="5" name="Tabla 4"/>
          <p:cNvGraphicFramePr>
            <a:graphicFrameLocks noGrp="1"/>
          </p:cNvGraphicFramePr>
          <p:nvPr>
            <p:extLst>
              <p:ext uri="{D42A27DB-BD31-4B8C-83A1-F6EECF244321}">
                <p14:modId xmlns:p14="http://schemas.microsoft.com/office/powerpoint/2010/main" val="4243980684"/>
              </p:ext>
            </p:extLst>
          </p:nvPr>
        </p:nvGraphicFramePr>
        <p:xfrm>
          <a:off x="184256" y="5416298"/>
          <a:ext cx="5559331" cy="774765"/>
        </p:xfrm>
        <a:graphic>
          <a:graphicData uri="http://schemas.openxmlformats.org/drawingml/2006/table">
            <a:tbl>
              <a:tblPr/>
              <a:tblGrid>
                <a:gridCol w="1091091"/>
                <a:gridCol w="4468240"/>
              </a:tblGrid>
              <a:tr h="774765">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Pimentón, Cebolla Dulce, Tomate, Alfalfa, Cebolla, Pepino, Pepino ensalada, Zapallo italiano, Maíz, Betarraga, Papas, Maíz </a:t>
                      </a:r>
                      <a:r>
                        <a:rPr lang="es-CL" sz="1000" b="0" i="0" u="none" strike="noStrike" dirty="0" err="1" smtClean="0">
                          <a:solidFill>
                            <a:srgbClr val="4D4D4D"/>
                          </a:solidFill>
                          <a:latin typeface="+mn-lt"/>
                        </a:rPr>
                        <a:t>Lluteño</a:t>
                      </a:r>
                      <a:r>
                        <a:rPr lang="es-CL" sz="1000" b="0" i="0" u="none" strike="noStrike" dirty="0" smtClean="0">
                          <a:solidFill>
                            <a:srgbClr val="4D4D4D"/>
                          </a:solidFill>
                          <a:latin typeface="+mn-lt"/>
                        </a:rPr>
                        <a:t>, Alpaca, Limones, Tunas, Ovinos, Caprinos-leche, Guayabo, Paltos, </a:t>
                      </a:r>
                      <a:r>
                        <a:rPr lang="es-CL" sz="1000" b="0" i="0" u="none" strike="noStrike" dirty="0" err="1" smtClean="0">
                          <a:solidFill>
                            <a:srgbClr val="4D4D4D"/>
                          </a:solidFill>
                          <a:latin typeface="+mn-lt"/>
                        </a:rPr>
                        <a:t>Lilium</a:t>
                      </a:r>
                      <a:r>
                        <a:rPr lang="es-CL" sz="1000" b="0" i="0" u="none" strike="noStrike" dirty="0" smtClean="0">
                          <a:solidFill>
                            <a:srgbClr val="4D4D4D"/>
                          </a:solidFill>
                          <a:latin typeface="+mn-lt"/>
                        </a:rPr>
                        <a:t>, Ají, Frutilla;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83%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77%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6" name="Marcador de número de diapositiva 5"/>
          <p:cNvSpPr>
            <a:spLocks noGrp="1"/>
          </p:cNvSpPr>
          <p:nvPr>
            <p:ph type="sldNum" sz="quarter" idx="12"/>
          </p:nvPr>
        </p:nvSpPr>
        <p:spPr/>
        <p:txBody>
          <a:bodyPr/>
          <a:lstStyle/>
          <a:p>
            <a:fld id="{B2AA1C21-4A01-FC47-935A-F64BC8B7BE09}" type="slidenum">
              <a:rPr lang="en-US" smtClean="0"/>
              <a:t>38</a:t>
            </a:fld>
            <a:endParaRPr lang="en-US"/>
          </a:p>
        </p:txBody>
      </p:sp>
    </p:spTree>
    <p:extLst>
      <p:ext uri="{BB962C8B-B14F-4D97-AF65-F5344CB8AC3E}">
        <p14:creationId xmlns:p14="http://schemas.microsoft.com/office/powerpoint/2010/main" val="1820845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1002535"/>
            <a:ext cx="8229600" cy="4859223"/>
          </a:xfrm>
        </p:spPr>
        <p:txBody>
          <a:bodyPr>
            <a:normAutofit/>
          </a:bodyPr>
          <a:lstStyle/>
          <a:p>
            <a:pPr marL="0" indent="0">
              <a:buNone/>
            </a:pPr>
            <a:r>
              <a:rPr lang="es-CL" sz="2000" b="1" dirty="0" smtClean="0"/>
              <a:t>Tarapacá</a:t>
            </a:r>
            <a:r>
              <a:rPr lang="es-CL" sz="2000" dirty="0" smtClean="0"/>
              <a:t> </a:t>
            </a:r>
          </a:p>
          <a:p>
            <a:pPr marL="0" indent="0">
              <a:buNone/>
            </a:pPr>
            <a:endParaRPr lang="es-CL" sz="2000" dirty="0"/>
          </a:p>
          <a:p>
            <a:pPr marL="0" indent="0">
              <a:buNone/>
            </a:pPr>
            <a:endParaRPr lang="es-CL" sz="2000" dirty="0" smtClean="0"/>
          </a:p>
          <a:p>
            <a:pPr marL="0" indent="0">
              <a:buNone/>
            </a:pPr>
            <a:endParaRPr lang="es-CL" sz="2000" dirty="0"/>
          </a:p>
          <a:p>
            <a:pPr marL="0" indent="0">
              <a:buNone/>
            </a:pPr>
            <a:endParaRPr lang="es-CL" sz="2000" dirty="0" smtClean="0"/>
          </a:p>
          <a:p>
            <a:pPr marL="0" indent="0">
              <a:buNone/>
            </a:pPr>
            <a:endParaRPr lang="es-CL" sz="2000" dirty="0"/>
          </a:p>
          <a:p>
            <a:pPr marL="0" indent="0">
              <a:buNone/>
            </a:pPr>
            <a:endParaRPr lang="es-CL" sz="2000" dirty="0" smtClean="0"/>
          </a:p>
          <a:p>
            <a:pPr marL="0" indent="0">
              <a:buNone/>
            </a:pPr>
            <a:endParaRPr lang="es-CL" sz="2000" dirty="0"/>
          </a:p>
          <a:p>
            <a:pPr marL="0" indent="0">
              <a:buNone/>
            </a:pPr>
            <a:endParaRPr lang="es-CL" sz="2000" dirty="0" smtClean="0"/>
          </a:p>
          <a:p>
            <a:pPr marL="0" indent="0">
              <a:buNone/>
            </a:pPr>
            <a:endParaRPr lang="es-CL" sz="2000" dirty="0"/>
          </a:p>
          <a:p>
            <a:pPr marL="0" indent="0">
              <a:buNone/>
            </a:pPr>
            <a:r>
              <a:rPr lang="es-CL" sz="2000" dirty="0" smtClean="0"/>
              <a:t>                                                                                                 Agencias de área </a:t>
            </a:r>
            <a:endParaRPr lang="es-CL" sz="2000" dirty="0"/>
          </a:p>
          <a:p>
            <a:pPr marL="0" indent="0">
              <a:buNone/>
            </a:pPr>
            <a:r>
              <a:rPr lang="es-CL" sz="2000" dirty="0" smtClean="0"/>
              <a:t>                                                                                                     Pozo Almonte </a:t>
            </a:r>
            <a:endParaRPr lang="es-CL" sz="2000" dirty="0"/>
          </a:p>
        </p:txBody>
      </p:sp>
      <p:pic>
        <p:nvPicPr>
          <p:cNvPr id="9" name="Imagen 8"/>
          <p:cNvPicPr>
            <a:picLocks noChangeAspect="1"/>
          </p:cNvPicPr>
          <p:nvPr/>
        </p:nvPicPr>
        <p:blipFill>
          <a:blip r:embed="rId2"/>
          <a:stretch>
            <a:fillRect/>
          </a:stretch>
        </p:blipFill>
        <p:spPr>
          <a:xfrm>
            <a:off x="6087219" y="1984063"/>
            <a:ext cx="2152075" cy="2761727"/>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522635395"/>
              </p:ext>
            </p:extLst>
          </p:nvPr>
        </p:nvGraphicFramePr>
        <p:xfrm>
          <a:off x="505930" y="3695302"/>
          <a:ext cx="5047276" cy="2109737"/>
        </p:xfrm>
        <a:graphic>
          <a:graphicData uri="http://schemas.openxmlformats.org/drawingml/2006/table">
            <a:tbl>
              <a:tblPr firstRow="1" bandRow="1">
                <a:tableStyleId>{5C22544A-7EE6-4342-B048-85BDC9FD1C3A}</a:tableStyleId>
              </a:tblPr>
              <a:tblGrid>
                <a:gridCol w="2123031"/>
                <a:gridCol w="1528583"/>
                <a:gridCol w="1395662"/>
              </a:tblGrid>
              <a:tr h="336021">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75422">
                <a:tc>
                  <a:txBody>
                    <a:bodyPr/>
                    <a:lstStyle/>
                    <a:p>
                      <a:r>
                        <a:rPr lang="es-CL" sz="1100" dirty="0" smtClean="0"/>
                        <a:t>24 Transferencias corrientes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974.466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974.466 </a:t>
                      </a:r>
                    </a:p>
                  </a:txBody>
                  <a:tcPr marL="7620" marR="7620" marT="7620" marB="0" anchor="ctr"/>
                </a:tc>
              </a:tr>
              <a:tr h="308472">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439.629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439.580 </a:t>
                      </a:r>
                    </a:p>
                  </a:txBody>
                  <a:tcPr marL="7620" marR="7620" marT="7620" marB="0" anchor="ctr"/>
                </a:tc>
              </a:tr>
              <a:tr h="286439">
                <a:tc>
                  <a:txBody>
                    <a:bodyPr/>
                    <a:lstStyle/>
                    <a:p>
                      <a:r>
                        <a:rPr lang="es-CL" sz="1100" dirty="0" smtClean="0"/>
                        <a:t>33 Transferencias de</a:t>
                      </a:r>
                      <a:r>
                        <a:rPr lang="es-CL" sz="1100" baseline="0" dirty="0" smtClean="0"/>
                        <a:t>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424.796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424.796 </a:t>
                      </a:r>
                    </a:p>
                  </a:txBody>
                  <a:tcPr marL="7620" marR="7620" marT="7620" marB="0" anchor="ctr"/>
                </a:tc>
              </a:tr>
              <a:tr h="308472">
                <a:tc>
                  <a:txBody>
                    <a:bodyPr/>
                    <a:lstStyle/>
                    <a:p>
                      <a:r>
                        <a:rPr lang="es-CL" sz="1100" b="1" dirty="0" smtClean="0"/>
                        <a:t>Subtotal Productos Estratégicos</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1.838.892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1.838.843 </a:t>
                      </a:r>
                    </a:p>
                  </a:txBody>
                  <a:tcPr marL="7620" marR="7620" marT="7620" marB="0" anchor="ctr"/>
                </a:tc>
              </a:tr>
              <a:tr h="308473">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685.975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685.975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2.524.867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2.524.818 </a:t>
                      </a:r>
                    </a:p>
                  </a:txBody>
                  <a:tcPr marL="7620" marR="7620" marT="762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542730966"/>
              </p:ext>
            </p:extLst>
          </p:nvPr>
        </p:nvGraphicFramePr>
        <p:xfrm>
          <a:off x="505931" y="1634138"/>
          <a:ext cx="4988309" cy="1811241"/>
        </p:xfrm>
        <a:graphic>
          <a:graphicData uri="http://schemas.openxmlformats.org/drawingml/2006/table">
            <a:tbl>
              <a:tblPr firstRow="1" bandRow="1">
                <a:tableStyleId>{5C22544A-7EE6-4342-B048-85BDC9FD1C3A}</a:tableStyleId>
              </a:tblPr>
              <a:tblGrid>
                <a:gridCol w="3674971"/>
                <a:gridCol w="605928"/>
                <a:gridCol w="707410"/>
              </a:tblGrid>
              <a:tr h="345997">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total usuarios/as totales (incluidos Emergencia)</a:t>
                      </a:r>
                      <a:endParaRPr lang="es-CL" sz="1100" dirty="0"/>
                    </a:p>
                  </a:txBody>
                  <a:tcPr/>
                </a:tc>
                <a:tc>
                  <a:txBody>
                    <a:bodyPr/>
                    <a:lstStyle/>
                    <a:p>
                      <a:pPr algn="ctr"/>
                      <a:r>
                        <a:rPr lang="es-CL" sz="1100" dirty="0" smtClean="0"/>
                        <a:t>1202</a:t>
                      </a:r>
                      <a:endParaRPr lang="es-CL" sz="1100" dirty="0"/>
                    </a:p>
                  </a:txBody>
                  <a:tcPr/>
                </a:tc>
                <a:tc>
                  <a:txBody>
                    <a:bodyPr/>
                    <a:lstStyle/>
                    <a:p>
                      <a:pPr algn="ctr"/>
                      <a:r>
                        <a:rPr lang="es-CL" sz="1100" dirty="0" smtClean="0"/>
                        <a:t>100</a:t>
                      </a:r>
                      <a:endParaRPr lang="es-CL" sz="1100" dirty="0"/>
                    </a:p>
                  </a:txBody>
                  <a:tcPr/>
                </a:tc>
              </a:tr>
              <a:tr h="297455">
                <a:tc>
                  <a:txBody>
                    <a:bodyPr/>
                    <a:lstStyle/>
                    <a:p>
                      <a:r>
                        <a:rPr lang="es-CL" sz="1100" dirty="0" smtClean="0"/>
                        <a:t>Número de usuarios/as pertenecientes</a:t>
                      </a:r>
                      <a:r>
                        <a:rPr lang="es-CL" sz="1100" baseline="0" dirty="0" smtClean="0"/>
                        <a:t> a pueblos originarios </a:t>
                      </a:r>
                      <a:endParaRPr lang="es-CL" sz="1100" dirty="0"/>
                    </a:p>
                  </a:txBody>
                  <a:tcPr/>
                </a:tc>
                <a:tc>
                  <a:txBody>
                    <a:bodyPr/>
                    <a:lstStyle/>
                    <a:p>
                      <a:pPr algn="ctr"/>
                      <a:r>
                        <a:rPr lang="es-CL" sz="1100" dirty="0" smtClean="0"/>
                        <a:t>1138</a:t>
                      </a:r>
                      <a:endParaRPr lang="es-CL" sz="1100" dirty="0"/>
                    </a:p>
                  </a:txBody>
                  <a:tcPr/>
                </a:tc>
                <a:tc>
                  <a:txBody>
                    <a:bodyPr/>
                    <a:lstStyle/>
                    <a:p>
                      <a:pPr algn="ctr"/>
                      <a:r>
                        <a:rPr lang="es-CL" sz="1100" dirty="0" smtClean="0"/>
                        <a:t>95</a:t>
                      </a:r>
                      <a:endParaRPr lang="es-CL" sz="1100" dirty="0"/>
                    </a:p>
                  </a:txBody>
                  <a:tcPr/>
                </a:tc>
              </a:tr>
              <a:tr h="297456">
                <a:tc>
                  <a:txBody>
                    <a:bodyPr/>
                    <a:lstStyle/>
                    <a:p>
                      <a:r>
                        <a:rPr lang="es-CL" sz="1100" dirty="0" smtClean="0"/>
                        <a:t>Número total usuarias</a:t>
                      </a:r>
                      <a:endParaRPr lang="es-CL" sz="1100" dirty="0"/>
                    </a:p>
                  </a:txBody>
                  <a:tcPr/>
                </a:tc>
                <a:tc>
                  <a:txBody>
                    <a:bodyPr/>
                    <a:lstStyle/>
                    <a:p>
                      <a:pPr algn="ctr"/>
                      <a:r>
                        <a:rPr lang="es-CL" sz="1100" dirty="0" smtClean="0"/>
                        <a:t>568</a:t>
                      </a:r>
                      <a:endParaRPr lang="es-CL" sz="1100" dirty="0"/>
                    </a:p>
                  </a:txBody>
                  <a:tcPr/>
                </a:tc>
                <a:tc>
                  <a:txBody>
                    <a:bodyPr/>
                    <a:lstStyle/>
                    <a:p>
                      <a:pPr algn="ctr"/>
                      <a:r>
                        <a:rPr lang="es-CL" sz="1100" dirty="0" smtClean="0"/>
                        <a:t>47</a:t>
                      </a:r>
                      <a:endParaRPr lang="es-CL" sz="1100" dirty="0"/>
                    </a:p>
                  </a:txBody>
                  <a:tcPr/>
                </a:tc>
              </a:tr>
              <a:tr h="297455">
                <a:tc>
                  <a:txBody>
                    <a:bodyPr/>
                    <a:lstStyle/>
                    <a:p>
                      <a:r>
                        <a:rPr lang="es-CL" sz="1100" dirty="0" smtClean="0"/>
                        <a:t>Número de usuarios/as</a:t>
                      </a:r>
                      <a:r>
                        <a:rPr lang="es-CL" sz="1100" baseline="0" dirty="0" smtClean="0"/>
                        <a:t> jóvenes </a:t>
                      </a:r>
                      <a:endParaRPr lang="es-CL" sz="1100" dirty="0"/>
                    </a:p>
                  </a:txBody>
                  <a:tcPr/>
                </a:tc>
                <a:tc>
                  <a:txBody>
                    <a:bodyPr/>
                    <a:lstStyle/>
                    <a:p>
                      <a:pPr algn="ctr"/>
                      <a:r>
                        <a:rPr lang="es-CL" sz="1100" dirty="0" smtClean="0"/>
                        <a:t>87</a:t>
                      </a:r>
                      <a:endParaRPr lang="es-CL" sz="1100" dirty="0"/>
                    </a:p>
                  </a:txBody>
                  <a:tcPr/>
                </a:tc>
                <a:tc>
                  <a:txBody>
                    <a:bodyPr/>
                    <a:lstStyle/>
                    <a:p>
                      <a:pPr algn="ctr"/>
                      <a:r>
                        <a:rPr lang="es-CL" sz="1100" dirty="0" smtClean="0"/>
                        <a:t>7</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  59</a:t>
                      </a:r>
                      <a:r>
                        <a:rPr lang="es-CL" sz="1100" baseline="0" dirty="0" smtClean="0"/>
                        <a:t> </a:t>
                      </a:r>
                      <a:r>
                        <a:rPr lang="es-CL" sz="1100" dirty="0" smtClean="0"/>
                        <a:t>años </a:t>
                      </a:r>
                      <a:endParaRPr lang="es-CL" sz="1100" dirty="0"/>
                    </a:p>
                  </a:txBody>
                  <a:tcPr/>
                </a:tc>
                <a:tc hMerge="1">
                  <a:txBody>
                    <a:bodyPr/>
                    <a:lstStyle/>
                    <a:p>
                      <a:endParaRPr lang="es-CL" dirty="0"/>
                    </a:p>
                  </a:txBody>
                  <a:tcPr/>
                </a:tc>
              </a:tr>
            </a:tbl>
          </a:graphicData>
        </a:graphic>
      </p:graphicFrame>
      <p:pic>
        <p:nvPicPr>
          <p:cNvPr id="13" name="Imagen 12"/>
          <p:cNvPicPr>
            <a:picLocks noChangeAspect="1"/>
          </p:cNvPicPr>
          <p:nvPr/>
        </p:nvPicPr>
        <p:blipFill>
          <a:blip r:embed="rId3"/>
          <a:stretch>
            <a:fillRect/>
          </a:stretch>
        </p:blipFill>
        <p:spPr>
          <a:xfrm>
            <a:off x="5982806" y="5105150"/>
            <a:ext cx="298730" cy="286537"/>
          </a:xfrm>
          <a:prstGeom prst="rect">
            <a:avLst/>
          </a:prstGeom>
        </p:spPr>
      </p:pic>
      <p:sp>
        <p:nvSpPr>
          <p:cNvPr id="11" name="CuadroTexto 10"/>
          <p:cNvSpPr txBox="1"/>
          <p:nvPr/>
        </p:nvSpPr>
        <p:spPr>
          <a:xfrm>
            <a:off x="323528" y="6207645"/>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0" name="Picture 3"/>
          <p:cNvPicPr>
            <a:picLocks noChangeAspect="1" noChangeArrowheads="1"/>
          </p:cNvPicPr>
          <p:nvPr/>
        </p:nvPicPr>
        <p:blipFill>
          <a:blip r:embed="rId4" cstate="print"/>
          <a:srcRect/>
          <a:stretch>
            <a:fillRect/>
          </a:stretch>
        </p:blipFill>
        <p:spPr bwMode="auto">
          <a:xfrm>
            <a:off x="6132171" y="1170004"/>
            <a:ext cx="1419225" cy="800100"/>
          </a:xfrm>
          <a:prstGeom prst="rect">
            <a:avLst/>
          </a:prstGeom>
          <a:noFill/>
          <a:ln w="9525">
            <a:noFill/>
            <a:miter lim="800000"/>
            <a:headEnd/>
            <a:tailEnd/>
          </a:ln>
        </p:spPr>
      </p:pic>
      <p:graphicFrame>
        <p:nvGraphicFramePr>
          <p:cNvPr id="12" name="Tabla 11"/>
          <p:cNvGraphicFramePr>
            <a:graphicFrameLocks noGrp="1"/>
          </p:cNvGraphicFramePr>
          <p:nvPr>
            <p:extLst>
              <p:ext uri="{D42A27DB-BD31-4B8C-83A1-F6EECF244321}">
                <p14:modId xmlns:p14="http://schemas.microsoft.com/office/powerpoint/2010/main" val="2338254887"/>
              </p:ext>
            </p:extLst>
          </p:nvPr>
        </p:nvGraphicFramePr>
        <p:xfrm>
          <a:off x="4336869" y="5796278"/>
          <a:ext cx="4666955" cy="865779"/>
        </p:xfrm>
        <a:graphic>
          <a:graphicData uri="http://schemas.openxmlformats.org/drawingml/2006/table">
            <a:tbl>
              <a:tblPr/>
              <a:tblGrid>
                <a:gridCol w="915951"/>
                <a:gridCol w="3751004"/>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Zanahoria, Alfalfa, Naranjo, Tangerinas, Maíz, Melón, Limones, Quínoa, Ajo, Lechuga, Orégano, Textilería, Choclo, Betarraga, Ovinos, Mango, Gallinas, Cebolla, Ajo Rosado, Tomate, Ilusiones, Apicultura, Frutilla, Llama;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85%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91%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2" name="Marcador de número de diapositiva 1"/>
          <p:cNvSpPr>
            <a:spLocks noGrp="1"/>
          </p:cNvSpPr>
          <p:nvPr>
            <p:ph type="sldNum" sz="quarter" idx="12"/>
          </p:nvPr>
        </p:nvSpPr>
        <p:spPr/>
        <p:txBody>
          <a:bodyPr/>
          <a:lstStyle/>
          <a:p>
            <a:fld id="{B2AA1C21-4A01-FC47-935A-F64BC8B7BE09}" type="slidenum">
              <a:rPr lang="en-US" smtClean="0"/>
              <a:t>39</a:t>
            </a:fld>
            <a:endParaRPr lang="en-US"/>
          </a:p>
        </p:txBody>
      </p:sp>
    </p:spTree>
    <p:extLst>
      <p:ext uri="{BB962C8B-B14F-4D97-AF65-F5344CB8AC3E}">
        <p14:creationId xmlns:p14="http://schemas.microsoft.com/office/powerpoint/2010/main" val="1812171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2800" dirty="0">
                <a:solidFill>
                  <a:srgbClr val="333333"/>
                </a:solidFill>
                <a:latin typeface="Berlin Sans FB" panose="020E0602020502020306" pitchFamily="34" charset="0"/>
              </a:rPr>
              <a:t>Nuestra </a:t>
            </a:r>
            <a:r>
              <a:rPr lang="es-CL" sz="2800" dirty="0" smtClean="0">
                <a:solidFill>
                  <a:srgbClr val="333333"/>
                </a:solidFill>
                <a:latin typeface="Berlin Sans FB" panose="020E0602020502020306" pitchFamily="34" charset="0"/>
              </a:rPr>
              <a:t>Misión</a:t>
            </a:r>
            <a:endParaRPr lang="es-CL" sz="2800" dirty="0"/>
          </a:p>
        </p:txBody>
      </p:sp>
      <p:sp>
        <p:nvSpPr>
          <p:cNvPr id="5" name="Marcador de contenido 4"/>
          <p:cNvSpPr>
            <a:spLocks noGrp="1"/>
          </p:cNvSpPr>
          <p:nvPr>
            <p:ph idx="1"/>
          </p:nvPr>
        </p:nvSpPr>
        <p:spPr/>
        <p:txBody>
          <a:bodyPr>
            <a:normAutofit/>
          </a:bodyPr>
          <a:lstStyle/>
          <a:p>
            <a:pPr marL="0" indent="0" algn="just">
              <a:buNone/>
            </a:pPr>
            <a:r>
              <a:rPr lang="es-ES" sz="1800" dirty="0"/>
              <a:t>Contribuir al desarrollo económico sostenible y a la valorización de la Agricultura Familiar Campesina y sus organizaciones, mediante una acción de fomento tendiente a fortalecer el capital humano, social, productivo, natural y cultural, de hombres, mujeres, jóvenes y pueblos originarios en los territorios</a:t>
            </a:r>
            <a:r>
              <a:rPr lang="es-ES" sz="1800" dirty="0" smtClean="0"/>
              <a:t>.</a:t>
            </a:r>
            <a:r>
              <a:rPr lang="es-CL" sz="1800" dirty="0" smtClean="0">
                <a:solidFill>
                  <a:srgbClr val="333333"/>
                </a:solidFill>
              </a:rPr>
              <a:t> </a:t>
            </a:r>
            <a:endParaRPr lang="es-CL" sz="1800" b="1" dirty="0">
              <a:solidFill>
                <a:srgbClr val="333333"/>
              </a:solidFill>
            </a:endParaRPr>
          </a:p>
          <a:p>
            <a:pPr marL="0" indent="0" algn="just">
              <a:buNone/>
            </a:pPr>
            <a:endParaRPr lang="es-CL" sz="2000" b="1" dirty="0">
              <a:solidFill>
                <a:srgbClr val="333333"/>
              </a:solidFill>
            </a:endParaRPr>
          </a:p>
          <a:p>
            <a:pPr marL="0" indent="0" algn="ctr">
              <a:buNone/>
            </a:pPr>
            <a:r>
              <a:rPr lang="es-CL" sz="2800" dirty="0" smtClean="0">
                <a:solidFill>
                  <a:srgbClr val="333333"/>
                </a:solidFill>
                <a:latin typeface="Berlin Sans FB" panose="020E0602020502020306" pitchFamily="34" charset="0"/>
              </a:rPr>
              <a:t>Nuestra Visión</a:t>
            </a:r>
          </a:p>
          <a:p>
            <a:pPr marL="0" indent="0">
              <a:buNone/>
            </a:pPr>
            <a:endParaRPr lang="es-CL" sz="2000" b="1" dirty="0">
              <a:solidFill>
                <a:srgbClr val="333333"/>
              </a:solidFill>
              <a:latin typeface="Arial Rounded MT Bold" panose="020F0704030504030204" pitchFamily="34" charset="0"/>
            </a:endParaRPr>
          </a:p>
          <a:p>
            <a:pPr marL="0" indent="0" algn="just">
              <a:buNone/>
            </a:pPr>
            <a:r>
              <a:rPr lang="es-ES" sz="1800" dirty="0"/>
              <a:t>Ser una institución pública de excelencia, plural, dialogante y que trabaja en red con otros actores públicos y privados, en beneficio de la Agricultura Familiar Campesina del país.</a:t>
            </a:r>
            <a:r>
              <a:rPr lang="es-CL" sz="1800" dirty="0">
                <a:solidFill>
                  <a:srgbClr val="333333"/>
                </a:solidFill>
              </a:rPr>
              <a:t> </a:t>
            </a:r>
          </a:p>
          <a:p>
            <a:pPr marL="0" indent="0">
              <a:buNone/>
            </a:pPr>
            <a:endParaRPr lang="es-CL" sz="1800" dirty="0"/>
          </a:p>
        </p:txBody>
      </p:sp>
      <p:sp>
        <p:nvSpPr>
          <p:cNvPr id="4" name="CuadroTexto 3"/>
          <p:cNvSpPr txBox="1"/>
          <p:nvPr/>
        </p:nvSpPr>
        <p:spPr>
          <a:xfrm>
            <a:off x="319488" y="6207453"/>
            <a:ext cx="525658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smtClean="0">
                <a:solidFill>
                  <a:srgbClr val="4D4D4D"/>
                </a:solidFill>
              </a:rPr>
              <a:t>Fuente: </a:t>
            </a:r>
            <a:r>
              <a:rPr lang="es-CL" dirty="0" smtClean="0">
                <a:hlinkClick r:id="rId2"/>
              </a:rPr>
              <a:t>https</a:t>
            </a:r>
            <a:r>
              <a:rPr lang="es-CL" dirty="0">
                <a:hlinkClick r:id="rId2"/>
              </a:rPr>
              <a:t>://www.indap.gob.cl/mision-vision-objetivos</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4</a:t>
            </a:fld>
            <a:endParaRPr lang="en-US"/>
          </a:p>
        </p:txBody>
      </p:sp>
    </p:spTree>
    <p:extLst>
      <p:ext uri="{BB962C8B-B14F-4D97-AF65-F5344CB8AC3E}">
        <p14:creationId xmlns:p14="http://schemas.microsoft.com/office/powerpoint/2010/main" val="3256212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1002535"/>
            <a:ext cx="8229600" cy="4859223"/>
          </a:xfrm>
        </p:spPr>
        <p:txBody>
          <a:bodyPr>
            <a:normAutofit fontScale="92500" lnSpcReduction="10000"/>
          </a:bodyPr>
          <a:lstStyle/>
          <a:p>
            <a:pPr marL="0" indent="0">
              <a:buNone/>
            </a:pPr>
            <a:r>
              <a:rPr lang="es-CL" sz="2000" b="1" dirty="0" smtClean="0"/>
              <a:t>Antofagasta</a:t>
            </a:r>
            <a:r>
              <a:rPr lang="es-CL" dirty="0" smtClean="0"/>
              <a:t> </a:t>
            </a:r>
          </a:p>
          <a:p>
            <a:pPr marL="0" indent="0">
              <a:buNone/>
            </a:pPr>
            <a:endParaRPr lang="es-CL" dirty="0"/>
          </a:p>
          <a:p>
            <a:pPr marL="0" indent="0">
              <a:buNone/>
            </a:pPr>
            <a:endParaRPr lang="es-CL" dirty="0" smtClean="0"/>
          </a:p>
          <a:p>
            <a:pPr marL="0" indent="0">
              <a:buNone/>
            </a:pPr>
            <a:endParaRPr lang="es-CL" dirty="0"/>
          </a:p>
          <a:p>
            <a:pPr marL="0" indent="0">
              <a:buNone/>
            </a:pPr>
            <a:endParaRPr lang="es-CL" dirty="0" smtClean="0"/>
          </a:p>
          <a:p>
            <a:pPr marL="0" indent="0">
              <a:buNone/>
            </a:pPr>
            <a:endParaRPr lang="es-CL" dirty="0"/>
          </a:p>
          <a:p>
            <a:pPr marL="0" indent="0">
              <a:buNone/>
            </a:pPr>
            <a:endParaRPr lang="es-CL" dirty="0" smtClean="0"/>
          </a:p>
          <a:p>
            <a:pPr marL="0" indent="0">
              <a:buNone/>
            </a:pPr>
            <a:r>
              <a:rPr lang="es-CL" dirty="0" smtClean="0"/>
              <a:t>                                                               </a:t>
            </a:r>
          </a:p>
          <a:p>
            <a:pPr marL="0" indent="0">
              <a:buNone/>
            </a:pPr>
            <a:r>
              <a:rPr lang="es-CL" sz="1800" dirty="0"/>
              <a:t> </a:t>
            </a:r>
            <a:r>
              <a:rPr lang="es-CL" sz="1800" dirty="0" smtClean="0"/>
              <a:t>                                                                                                                    Agencias de Área </a:t>
            </a:r>
          </a:p>
          <a:p>
            <a:pPr marL="0" indent="0">
              <a:buNone/>
            </a:pPr>
            <a:r>
              <a:rPr lang="es-CL" sz="1800" dirty="0" smtClean="0"/>
              <a:t>                                                                                                                            Calama</a:t>
            </a:r>
            <a:endParaRPr lang="es-CL" sz="1800" dirty="0"/>
          </a:p>
        </p:txBody>
      </p:sp>
      <p:pic>
        <p:nvPicPr>
          <p:cNvPr id="9" name="Imagen 8"/>
          <p:cNvPicPr>
            <a:picLocks noChangeAspect="1"/>
          </p:cNvPicPr>
          <p:nvPr/>
        </p:nvPicPr>
        <p:blipFill>
          <a:blip r:embed="rId2"/>
          <a:stretch>
            <a:fillRect/>
          </a:stretch>
        </p:blipFill>
        <p:spPr>
          <a:xfrm>
            <a:off x="6047218" y="1594447"/>
            <a:ext cx="2694666" cy="3383573"/>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790906839"/>
              </p:ext>
            </p:extLst>
          </p:nvPr>
        </p:nvGraphicFramePr>
        <p:xfrm>
          <a:off x="484742" y="1676369"/>
          <a:ext cx="4876800" cy="1689266"/>
        </p:xfrm>
        <a:graphic>
          <a:graphicData uri="http://schemas.openxmlformats.org/drawingml/2006/table">
            <a:tbl>
              <a:tblPr firstRow="1" bandRow="1">
                <a:tableStyleId>{5C22544A-7EE6-4342-B048-85BDC9FD1C3A}</a:tableStyleId>
              </a:tblPr>
              <a:tblGrid>
                <a:gridCol w="3631894"/>
                <a:gridCol w="738130"/>
                <a:gridCol w="506776"/>
              </a:tblGrid>
              <a:tr h="279107">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usuarios/as total (incluidos</a:t>
                      </a:r>
                      <a:r>
                        <a:rPr lang="es-CL" sz="1100" baseline="0" dirty="0" smtClean="0"/>
                        <a:t> Emergencia)</a:t>
                      </a:r>
                      <a:endParaRPr lang="es-CL" sz="1100" dirty="0"/>
                    </a:p>
                  </a:txBody>
                  <a:tcPr/>
                </a:tc>
                <a:tc>
                  <a:txBody>
                    <a:bodyPr/>
                    <a:lstStyle/>
                    <a:p>
                      <a:pPr algn="ctr"/>
                      <a:r>
                        <a:rPr lang="es-CL" sz="1100" dirty="0" smtClean="0"/>
                        <a:t>1052</a:t>
                      </a:r>
                      <a:endParaRPr lang="es-CL" sz="1100" dirty="0"/>
                    </a:p>
                  </a:txBody>
                  <a:tcPr/>
                </a:tc>
                <a:tc>
                  <a:txBody>
                    <a:bodyPr/>
                    <a:lstStyle/>
                    <a:p>
                      <a:pPr algn="ctr"/>
                      <a:r>
                        <a:rPr lang="es-CL" sz="1100" dirty="0" smtClean="0"/>
                        <a:t>100</a:t>
                      </a:r>
                      <a:endParaRPr lang="es-CL" sz="1100" dirty="0"/>
                    </a:p>
                  </a:txBody>
                  <a:tcPr/>
                </a:tc>
              </a:tr>
              <a:tr h="275422">
                <a:tc>
                  <a:txBody>
                    <a:bodyPr/>
                    <a:lstStyle/>
                    <a:p>
                      <a:r>
                        <a:rPr lang="es-CL" sz="1100" dirty="0" smtClean="0"/>
                        <a:t>Número de usuarios/as pertenecientes a pueblos originarios</a:t>
                      </a:r>
                      <a:r>
                        <a:rPr lang="es-CL" sz="1100" baseline="0" dirty="0" smtClean="0"/>
                        <a:t> </a:t>
                      </a:r>
                      <a:endParaRPr lang="es-CL" sz="1100" dirty="0"/>
                    </a:p>
                  </a:txBody>
                  <a:tcPr/>
                </a:tc>
                <a:tc>
                  <a:txBody>
                    <a:bodyPr/>
                    <a:lstStyle/>
                    <a:p>
                      <a:pPr algn="ctr"/>
                      <a:r>
                        <a:rPr lang="es-ES" sz="1100" dirty="0" smtClean="0"/>
                        <a:t>828</a:t>
                      </a:r>
                      <a:endParaRPr lang="es-CL" sz="1100" dirty="0"/>
                    </a:p>
                  </a:txBody>
                  <a:tcPr/>
                </a:tc>
                <a:tc>
                  <a:txBody>
                    <a:bodyPr/>
                    <a:lstStyle/>
                    <a:p>
                      <a:pPr algn="ctr"/>
                      <a:r>
                        <a:rPr lang="es-CL" sz="1100" dirty="0" smtClean="0"/>
                        <a:t>79</a:t>
                      </a:r>
                      <a:endParaRPr lang="es-CL" sz="1100" dirty="0"/>
                    </a:p>
                  </a:txBody>
                  <a:tcPr/>
                </a:tc>
              </a:tr>
              <a:tr h="286438">
                <a:tc>
                  <a:txBody>
                    <a:bodyPr/>
                    <a:lstStyle/>
                    <a:p>
                      <a:r>
                        <a:rPr lang="es-CL" sz="1100" dirty="0" smtClean="0"/>
                        <a:t>Número</a:t>
                      </a:r>
                      <a:r>
                        <a:rPr lang="es-CL" sz="1100" baseline="0" dirty="0" smtClean="0"/>
                        <a:t> total de usuarias </a:t>
                      </a:r>
                      <a:endParaRPr lang="es-CL" sz="1100" dirty="0"/>
                    </a:p>
                  </a:txBody>
                  <a:tcPr/>
                </a:tc>
                <a:tc>
                  <a:txBody>
                    <a:bodyPr/>
                    <a:lstStyle/>
                    <a:p>
                      <a:pPr algn="ctr"/>
                      <a:r>
                        <a:rPr lang="es-CL" sz="1100" dirty="0" smtClean="0"/>
                        <a:t>622</a:t>
                      </a:r>
                      <a:endParaRPr lang="es-CL" sz="1100" dirty="0"/>
                    </a:p>
                  </a:txBody>
                  <a:tcPr/>
                </a:tc>
                <a:tc>
                  <a:txBody>
                    <a:bodyPr/>
                    <a:lstStyle/>
                    <a:p>
                      <a:pPr algn="ctr"/>
                      <a:r>
                        <a:rPr lang="es-CL" sz="1100" dirty="0" smtClean="0"/>
                        <a:t>59</a:t>
                      </a:r>
                      <a:endParaRPr lang="es-CL" sz="1100" dirty="0"/>
                    </a:p>
                  </a:txBody>
                  <a:tcPr/>
                </a:tc>
              </a:tr>
              <a:tr h="286439">
                <a:tc>
                  <a:txBody>
                    <a:bodyPr/>
                    <a:lstStyle/>
                    <a:p>
                      <a:r>
                        <a:rPr lang="es-CL" sz="1100" dirty="0" smtClean="0"/>
                        <a:t>Número total de usuarios/as jóvenes </a:t>
                      </a:r>
                      <a:endParaRPr lang="es-CL" sz="1100" dirty="0"/>
                    </a:p>
                  </a:txBody>
                  <a:tcPr/>
                </a:tc>
                <a:tc>
                  <a:txBody>
                    <a:bodyPr/>
                    <a:lstStyle/>
                    <a:p>
                      <a:pPr algn="ctr"/>
                      <a:r>
                        <a:rPr lang="es-CL" sz="1100" dirty="0" smtClean="0"/>
                        <a:t>70</a:t>
                      </a:r>
                      <a:endParaRPr lang="es-CL" sz="1100" dirty="0"/>
                    </a:p>
                  </a:txBody>
                  <a:tcPr/>
                </a:tc>
                <a:tc>
                  <a:txBody>
                    <a:bodyPr/>
                    <a:lstStyle/>
                    <a:p>
                      <a:pPr algn="ctr"/>
                      <a:r>
                        <a:rPr lang="es-CL" sz="1100" dirty="0" smtClean="0"/>
                        <a:t>7</a:t>
                      </a:r>
                      <a:endParaRPr lang="es-CL" sz="1100" dirty="0"/>
                    </a:p>
                  </a:txBody>
                  <a:tcPr/>
                </a:tc>
              </a:tr>
              <a:tr h="275421">
                <a:tc>
                  <a:txBody>
                    <a:bodyPr/>
                    <a:lstStyle/>
                    <a:p>
                      <a:r>
                        <a:rPr lang="es-CL" sz="1100" dirty="0" smtClean="0"/>
                        <a:t>Promedio de edad</a:t>
                      </a:r>
                      <a:endParaRPr lang="es-CL" sz="1100" dirty="0"/>
                    </a:p>
                  </a:txBody>
                  <a:tcPr/>
                </a:tc>
                <a:tc gridSpan="2">
                  <a:txBody>
                    <a:bodyPr/>
                    <a:lstStyle/>
                    <a:p>
                      <a:pPr algn="ctr"/>
                      <a:r>
                        <a:rPr lang="es-CL" sz="1100" dirty="0" smtClean="0"/>
                        <a:t>62 años</a:t>
                      </a:r>
                      <a:r>
                        <a:rPr lang="es-CL" sz="1100" baseline="0" dirty="0" smtClean="0"/>
                        <a:t> </a:t>
                      </a:r>
                      <a:endParaRPr lang="es-CL" sz="1100" dirty="0"/>
                    </a:p>
                  </a:txBody>
                  <a:tcPr/>
                </a:tc>
                <a:tc hMerge="1">
                  <a:txBody>
                    <a:bodyPr/>
                    <a:lstStyle/>
                    <a:p>
                      <a:endParaRPr lang="es-CL" sz="1100" dirty="0"/>
                    </a:p>
                  </a:txBody>
                  <a:tcPr/>
                </a:tc>
              </a:tr>
            </a:tbl>
          </a:graphicData>
        </a:graphic>
      </p:graphicFrame>
      <p:pic>
        <p:nvPicPr>
          <p:cNvPr id="5" name="Imagen 4"/>
          <p:cNvPicPr>
            <a:picLocks noChangeAspect="1"/>
          </p:cNvPicPr>
          <p:nvPr/>
        </p:nvPicPr>
        <p:blipFill>
          <a:blip r:embed="rId3"/>
          <a:stretch>
            <a:fillRect/>
          </a:stretch>
        </p:blipFill>
        <p:spPr>
          <a:xfrm>
            <a:off x="6335428" y="5332797"/>
            <a:ext cx="298730" cy="286537"/>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906778202"/>
              </p:ext>
            </p:extLst>
          </p:nvPr>
        </p:nvGraphicFramePr>
        <p:xfrm>
          <a:off x="488414" y="3595091"/>
          <a:ext cx="4909851" cy="2023511"/>
        </p:xfrm>
        <a:graphic>
          <a:graphicData uri="http://schemas.openxmlformats.org/drawingml/2006/table">
            <a:tbl>
              <a:tblPr firstRow="1" bandRow="1">
                <a:tableStyleId>{5C22544A-7EE6-4342-B048-85BDC9FD1C3A}</a:tableStyleId>
              </a:tblPr>
              <a:tblGrid>
                <a:gridCol w="2078516"/>
                <a:gridCol w="1487277"/>
                <a:gridCol w="1344058"/>
              </a:tblGrid>
              <a:tr h="29386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9">
                <a:tc>
                  <a:txBody>
                    <a:bodyPr/>
                    <a:lstStyle/>
                    <a:p>
                      <a:r>
                        <a:rPr lang="es-CL" sz="1100" dirty="0" smtClean="0"/>
                        <a:t>24 Transferencias</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713.164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711.952 </a:t>
                      </a:r>
                    </a:p>
                  </a:txBody>
                  <a:tcPr marL="7620" marR="7620" marT="7620" marB="0" anchor="ctr"/>
                </a:tc>
              </a:tr>
              <a:tr h="286438">
                <a:tc>
                  <a:txBody>
                    <a:bodyPr/>
                    <a:lstStyle/>
                    <a:p>
                      <a:r>
                        <a:rPr lang="es-CL" sz="1100" dirty="0" smtClean="0"/>
                        <a:t>32 Préstamos</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1.357.063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1.356.973 </a:t>
                      </a:r>
                    </a:p>
                  </a:txBody>
                  <a:tcPr marL="7620" marR="7620" marT="7620" marB="0" anchor="ctr"/>
                </a:tc>
              </a:tr>
              <a:tr h="308473">
                <a:tc>
                  <a:txBody>
                    <a:bodyPr/>
                    <a:lstStyle/>
                    <a:p>
                      <a:r>
                        <a:rPr lang="es-CL" sz="1100" dirty="0" smtClean="0"/>
                        <a:t>33 Transferencias de capital</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1.020.227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1.020.227 </a:t>
                      </a:r>
                    </a:p>
                  </a:txBody>
                  <a:tcPr marL="7620" marR="7620" marT="7620" marB="0" anchor="ctr"/>
                </a:tc>
              </a:tr>
              <a:tr h="279156">
                <a:tc>
                  <a:txBody>
                    <a:bodyPr/>
                    <a:lstStyle/>
                    <a:p>
                      <a:r>
                        <a:rPr lang="es-CL" sz="1100" b="1" dirty="0" smtClean="0"/>
                        <a:t>Subtotal Productos</a:t>
                      </a:r>
                      <a:r>
                        <a:rPr lang="es-CL" sz="1100" b="1" baseline="0" dirty="0" smtClean="0"/>
                        <a:t> Estratégicos </a:t>
                      </a:r>
                      <a:endParaRPr lang="es-CL" sz="1100" b="1"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3.090.453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3.089.152 </a:t>
                      </a:r>
                    </a:p>
                  </a:txBody>
                  <a:tcPr marL="7620" marR="7620" marT="7620" marB="0" anchor="ctr"/>
                </a:tc>
              </a:tr>
              <a:tr h="304738">
                <a:tc>
                  <a:txBody>
                    <a:bodyPr/>
                    <a:lstStyle/>
                    <a:p>
                      <a:r>
                        <a:rPr lang="es-CL" sz="1100" b="1" dirty="0" smtClean="0"/>
                        <a:t>Subtotal Gestión Interna </a:t>
                      </a:r>
                      <a:endParaRPr lang="es-CL" sz="1100" b="1"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629.754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629.754 </a:t>
                      </a:r>
                    </a:p>
                  </a:txBody>
                  <a:tcPr marL="7620" marR="7620" marT="7620" marB="0" anchor="ctr"/>
                </a:tc>
              </a:tr>
              <a:tr h="264404">
                <a:tc>
                  <a:txBody>
                    <a:bodyPr/>
                    <a:lstStyle/>
                    <a:p>
                      <a:r>
                        <a:rPr lang="es-CL" sz="1100" dirty="0" smtClean="0"/>
                        <a:t>Total General </a:t>
                      </a:r>
                      <a:endParaRPr lang="es-CL" sz="1100"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3.720.208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3.718.906 </a:t>
                      </a:r>
                    </a:p>
                  </a:txBody>
                  <a:tcPr marL="7620" marR="7620" marT="7620" marB="0" anchor="ctr"/>
                </a:tc>
              </a:tr>
            </a:tbl>
          </a:graphicData>
        </a:graphic>
      </p:graphicFrame>
      <p:sp>
        <p:nvSpPr>
          <p:cNvPr id="11" name="CuadroTexto 10"/>
          <p:cNvSpPr txBox="1"/>
          <p:nvPr/>
        </p:nvSpPr>
        <p:spPr>
          <a:xfrm>
            <a:off x="323528" y="6216535"/>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0" name="Picture 3"/>
          <p:cNvPicPr>
            <a:picLocks noChangeAspect="1" noChangeArrowheads="1"/>
          </p:cNvPicPr>
          <p:nvPr/>
        </p:nvPicPr>
        <p:blipFill>
          <a:blip r:embed="rId4" cstate="print"/>
          <a:srcRect/>
          <a:stretch>
            <a:fillRect/>
          </a:stretch>
        </p:blipFill>
        <p:spPr bwMode="auto">
          <a:xfrm>
            <a:off x="6335428" y="920811"/>
            <a:ext cx="1419225" cy="800100"/>
          </a:xfrm>
          <a:prstGeom prst="rect">
            <a:avLst/>
          </a:prstGeom>
          <a:noFill/>
          <a:ln w="9525">
            <a:noFill/>
            <a:miter lim="800000"/>
            <a:headEnd/>
            <a:tailEnd/>
          </a:ln>
        </p:spPr>
      </p:pic>
      <p:graphicFrame>
        <p:nvGraphicFramePr>
          <p:cNvPr id="12" name="Tabla 11"/>
          <p:cNvGraphicFramePr>
            <a:graphicFrameLocks noGrp="1"/>
          </p:cNvGraphicFramePr>
          <p:nvPr>
            <p:extLst>
              <p:ext uri="{D42A27DB-BD31-4B8C-83A1-F6EECF244321}">
                <p14:modId xmlns:p14="http://schemas.microsoft.com/office/powerpoint/2010/main" val="1033311233"/>
              </p:ext>
            </p:extLst>
          </p:nvPr>
        </p:nvGraphicFramePr>
        <p:xfrm>
          <a:off x="4336869" y="5796278"/>
          <a:ext cx="4666955" cy="865779"/>
        </p:xfrm>
        <a:graphic>
          <a:graphicData uri="http://schemas.openxmlformats.org/drawingml/2006/table">
            <a:tbl>
              <a:tblPr/>
              <a:tblGrid>
                <a:gridCol w="915951"/>
                <a:gridCol w="3751004"/>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Lechuga, Ovinos, Alfalfa, Maíz, Gallinas, Llamas, Caprinos, Tunas, Zanahoria, Acelga, Choclo, Habas, Olivos-aceite, Cunicultura, Ajo, Membrillo, Textilería, Papas, Uva vinífera, Apicultura, Olivo;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96%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90%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7" name="Marcador de número de diapositiva 6"/>
          <p:cNvSpPr>
            <a:spLocks noGrp="1"/>
          </p:cNvSpPr>
          <p:nvPr>
            <p:ph type="sldNum" sz="quarter" idx="12"/>
          </p:nvPr>
        </p:nvSpPr>
        <p:spPr/>
        <p:txBody>
          <a:bodyPr/>
          <a:lstStyle/>
          <a:p>
            <a:fld id="{B2AA1C21-4A01-FC47-935A-F64BC8B7BE09}" type="slidenum">
              <a:rPr lang="en-US" smtClean="0"/>
              <a:t>40</a:t>
            </a:fld>
            <a:endParaRPr lang="en-US"/>
          </a:p>
        </p:txBody>
      </p:sp>
    </p:spTree>
    <p:extLst>
      <p:ext uri="{BB962C8B-B14F-4D97-AF65-F5344CB8AC3E}">
        <p14:creationId xmlns:p14="http://schemas.microsoft.com/office/powerpoint/2010/main" val="2389785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1002535"/>
            <a:ext cx="8229600" cy="4859223"/>
          </a:xfrm>
        </p:spPr>
        <p:txBody>
          <a:bodyPr/>
          <a:lstStyle/>
          <a:p>
            <a:pPr marL="0" indent="0">
              <a:buNone/>
            </a:pPr>
            <a:r>
              <a:rPr lang="es-CL" sz="2000" b="1" dirty="0" smtClean="0"/>
              <a:t>Atacama</a:t>
            </a:r>
          </a:p>
          <a:p>
            <a:pPr marL="0" indent="0">
              <a:buNone/>
            </a:pPr>
            <a:endParaRPr lang="es-CL" dirty="0"/>
          </a:p>
          <a:p>
            <a:pPr marL="0" indent="0">
              <a:buNone/>
            </a:pPr>
            <a:endParaRPr lang="es-CL" dirty="0" smtClean="0"/>
          </a:p>
          <a:p>
            <a:pPr marL="0" indent="0">
              <a:buNone/>
            </a:pPr>
            <a:endParaRPr lang="es-CL" dirty="0"/>
          </a:p>
          <a:p>
            <a:pPr marL="0" indent="0">
              <a:buNone/>
            </a:pPr>
            <a:endParaRPr lang="es-CL" dirty="0" smtClean="0"/>
          </a:p>
          <a:p>
            <a:pPr marL="0" indent="0">
              <a:buNone/>
            </a:pPr>
            <a:endParaRPr lang="es-CL" dirty="0"/>
          </a:p>
          <a:p>
            <a:pPr marL="0" indent="0">
              <a:buNone/>
            </a:pPr>
            <a:r>
              <a:rPr lang="es-CL" sz="1800" dirty="0" smtClean="0"/>
              <a:t>                       </a:t>
            </a:r>
          </a:p>
          <a:p>
            <a:pPr marL="0" indent="0">
              <a:buNone/>
            </a:pPr>
            <a:r>
              <a:rPr lang="es-CL" sz="1800" dirty="0"/>
              <a:t> </a:t>
            </a:r>
            <a:r>
              <a:rPr lang="es-CL" sz="1800" dirty="0" smtClean="0"/>
              <a:t>                                                                                                                      Agencias de Área </a:t>
            </a:r>
          </a:p>
          <a:p>
            <a:pPr marL="0" indent="0">
              <a:buNone/>
            </a:pPr>
            <a:r>
              <a:rPr lang="es-CL" sz="1800" dirty="0" smtClean="0"/>
              <a:t>    														     Vallenar</a:t>
            </a:r>
          </a:p>
          <a:p>
            <a:pPr marL="0" indent="0">
              <a:buNone/>
            </a:pPr>
            <a:r>
              <a:rPr lang="es-CL" sz="1800" dirty="0" smtClean="0"/>
              <a:t>														     Copiapó</a:t>
            </a:r>
            <a:endParaRPr lang="es-CL" sz="1800" dirty="0"/>
          </a:p>
        </p:txBody>
      </p:sp>
      <p:pic>
        <p:nvPicPr>
          <p:cNvPr id="9" name="Imagen 8"/>
          <p:cNvPicPr>
            <a:picLocks noChangeAspect="1"/>
          </p:cNvPicPr>
          <p:nvPr/>
        </p:nvPicPr>
        <p:blipFill>
          <a:blip r:embed="rId2"/>
          <a:stretch>
            <a:fillRect/>
          </a:stretch>
        </p:blipFill>
        <p:spPr>
          <a:xfrm>
            <a:off x="5928763" y="1256023"/>
            <a:ext cx="2438611" cy="3414056"/>
          </a:xfrm>
          <a:prstGeom prst="rect">
            <a:avLst/>
          </a:prstGeom>
        </p:spPr>
      </p:pic>
      <p:pic>
        <p:nvPicPr>
          <p:cNvPr id="2" name="Imagen 1"/>
          <p:cNvPicPr>
            <a:picLocks noChangeAspect="1"/>
          </p:cNvPicPr>
          <p:nvPr/>
        </p:nvPicPr>
        <p:blipFill>
          <a:blip r:embed="rId3"/>
          <a:stretch>
            <a:fillRect/>
          </a:stretch>
        </p:blipFill>
        <p:spPr>
          <a:xfrm>
            <a:off x="6928308" y="5298726"/>
            <a:ext cx="298730" cy="286537"/>
          </a:xfrm>
          <a:prstGeom prst="rect">
            <a:avLst/>
          </a:prstGeom>
        </p:spPr>
      </p:pic>
      <p:pic>
        <p:nvPicPr>
          <p:cNvPr id="5" name="Imagen 4"/>
          <p:cNvPicPr>
            <a:picLocks noChangeAspect="1"/>
          </p:cNvPicPr>
          <p:nvPr/>
        </p:nvPicPr>
        <p:blipFill>
          <a:blip r:embed="rId3"/>
          <a:stretch>
            <a:fillRect/>
          </a:stretch>
        </p:blipFill>
        <p:spPr>
          <a:xfrm>
            <a:off x="6928308" y="4979381"/>
            <a:ext cx="298730" cy="286537"/>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100574974"/>
              </p:ext>
            </p:extLst>
          </p:nvPr>
        </p:nvGraphicFramePr>
        <p:xfrm>
          <a:off x="523752" y="3913902"/>
          <a:ext cx="5058043" cy="1947856"/>
        </p:xfrm>
        <a:graphic>
          <a:graphicData uri="http://schemas.openxmlformats.org/drawingml/2006/table">
            <a:tbl>
              <a:tblPr firstRow="1" bandRow="1">
                <a:tableStyleId>{5C22544A-7EE6-4342-B048-85BDC9FD1C3A}</a:tableStyleId>
              </a:tblPr>
              <a:tblGrid>
                <a:gridCol w="2171624"/>
                <a:gridCol w="1520328"/>
                <a:gridCol w="1366091"/>
              </a:tblGrid>
              <a:tr h="251259">
                <a:tc>
                  <a:txBody>
                    <a:bodyPr/>
                    <a:lstStyle/>
                    <a:p>
                      <a:pPr algn="l"/>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9634">
                <a:tc>
                  <a:txBody>
                    <a:bodyPr/>
                    <a:lstStyle/>
                    <a:p>
                      <a:pPr algn="l"/>
                      <a:r>
                        <a:rPr lang="es-CL" sz="1100" dirty="0" smtClean="0"/>
                        <a:t>24 Transferencias</a:t>
                      </a:r>
                      <a:r>
                        <a:rPr lang="es-CL" sz="1100" baseline="0" dirty="0" smtClean="0"/>
                        <a:t> corrientes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938.648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935.925 </a:t>
                      </a:r>
                    </a:p>
                  </a:txBody>
                  <a:tcPr marL="7620" marR="7620" marT="7620" marB="0" anchor="ctr"/>
                </a:tc>
              </a:tr>
              <a:tr h="253388">
                <a:tc>
                  <a:txBody>
                    <a:bodyPr/>
                    <a:lstStyle/>
                    <a:p>
                      <a:pPr algn="l"/>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373.634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370.340 </a:t>
                      </a:r>
                    </a:p>
                  </a:txBody>
                  <a:tcPr marL="7620" marR="7620" marT="7620" marB="0" anchor="ctr"/>
                </a:tc>
              </a:tr>
              <a:tr h="280746">
                <a:tc>
                  <a:txBody>
                    <a:bodyPr/>
                    <a:lstStyle/>
                    <a:p>
                      <a:pPr algn="l"/>
                      <a:r>
                        <a:rPr lang="es-CL" sz="1100" dirty="0" smtClean="0"/>
                        <a:t>33</a:t>
                      </a:r>
                      <a:r>
                        <a:rPr lang="es-CL" sz="1100" baseline="0" dirty="0" smtClean="0"/>
                        <a:t> Transferencias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880.748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880.748 </a:t>
                      </a:r>
                    </a:p>
                  </a:txBody>
                  <a:tcPr marL="7620" marR="7620" marT="7620" marB="0" anchor="ctr"/>
                </a:tc>
              </a:tr>
              <a:tr h="297456">
                <a:tc>
                  <a:txBody>
                    <a:bodyPr/>
                    <a:lstStyle/>
                    <a:p>
                      <a:pPr algn="l"/>
                      <a:r>
                        <a:rPr lang="es-CL" sz="1100" dirty="0" smtClean="0"/>
                        <a:t>Subtotal</a:t>
                      </a:r>
                      <a:r>
                        <a:rPr lang="es-CL" sz="1100" baseline="0" dirty="0" smtClean="0"/>
                        <a:t> Productos Estratégicos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2.193.029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2.187.013 </a:t>
                      </a:r>
                    </a:p>
                  </a:txBody>
                  <a:tcPr marL="7620" marR="7620" marT="7620" marB="0" anchor="ctr"/>
                </a:tc>
              </a:tr>
              <a:tr h="297455">
                <a:tc>
                  <a:txBody>
                    <a:bodyPr/>
                    <a:lstStyle/>
                    <a:p>
                      <a:pPr algn="l"/>
                      <a:r>
                        <a:rPr lang="es-CL" sz="1100" dirty="0" smtClean="0"/>
                        <a:t>Subtotal</a:t>
                      </a:r>
                      <a:r>
                        <a:rPr lang="es-CL" sz="1100" baseline="0" dirty="0" smtClean="0"/>
                        <a:t> Gestión Interna</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744.724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744.009 </a:t>
                      </a:r>
                    </a:p>
                  </a:txBody>
                  <a:tcPr marL="7620" marR="7620" marT="7620" marB="0" anchor="ctr"/>
                </a:tc>
              </a:tr>
              <a:tr h="264405">
                <a:tc>
                  <a:txBody>
                    <a:bodyPr/>
                    <a:lstStyle/>
                    <a:p>
                      <a:pPr algn="l"/>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2.937.753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2.931.022 </a:t>
                      </a:r>
                    </a:p>
                  </a:txBody>
                  <a:tcPr marL="7620" marR="7620" marT="762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461397020"/>
              </p:ext>
            </p:extLst>
          </p:nvPr>
        </p:nvGraphicFramePr>
        <p:xfrm>
          <a:off x="527424" y="1746057"/>
          <a:ext cx="4992027" cy="1799997"/>
        </p:xfrm>
        <a:graphic>
          <a:graphicData uri="http://schemas.openxmlformats.org/drawingml/2006/table">
            <a:tbl>
              <a:tblPr firstRow="1" bandRow="1">
                <a:tableStyleId>{5C22544A-7EE6-4342-B048-85BDC9FD1C3A}</a:tableStyleId>
              </a:tblPr>
              <a:tblGrid>
                <a:gridCol w="3681019"/>
                <a:gridCol w="716097"/>
                <a:gridCol w="594911"/>
              </a:tblGrid>
              <a:tr h="278616">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351125">
                <a:tc>
                  <a:txBody>
                    <a:bodyPr/>
                    <a:lstStyle/>
                    <a:p>
                      <a:r>
                        <a:rPr lang="es-CL" sz="1100" dirty="0" smtClean="0"/>
                        <a:t>Número usuarios/as</a:t>
                      </a:r>
                      <a:r>
                        <a:rPr lang="es-CL" sz="1100" baseline="0" dirty="0" smtClean="0"/>
                        <a:t> total (incluidos Emergencia)</a:t>
                      </a:r>
                      <a:endParaRPr lang="es-CL" sz="1100" dirty="0"/>
                    </a:p>
                  </a:txBody>
                  <a:tcPr/>
                </a:tc>
                <a:tc>
                  <a:txBody>
                    <a:bodyPr/>
                    <a:lstStyle/>
                    <a:p>
                      <a:pPr algn="ctr"/>
                      <a:r>
                        <a:rPr lang="es-CL" sz="1100" dirty="0" smtClean="0"/>
                        <a:t>1346</a:t>
                      </a:r>
                      <a:endParaRPr lang="es-CL" sz="1100" dirty="0"/>
                    </a:p>
                  </a:txBody>
                  <a:tcPr/>
                </a:tc>
                <a:tc>
                  <a:txBody>
                    <a:bodyPr/>
                    <a:lstStyle/>
                    <a:p>
                      <a:pPr algn="ctr"/>
                      <a:r>
                        <a:rPr lang="es-CL" sz="1100" dirty="0" smtClean="0"/>
                        <a:t>100</a:t>
                      </a:r>
                      <a:endParaRPr lang="es-CL" sz="1100" dirty="0"/>
                    </a:p>
                  </a:txBody>
                  <a:tcPr/>
                </a:tc>
              </a:tr>
              <a:tr h="305248">
                <a:tc>
                  <a:txBody>
                    <a:bodyPr/>
                    <a:lstStyle/>
                    <a:p>
                      <a:r>
                        <a:rPr lang="es-CL" sz="1100" dirty="0" smtClean="0"/>
                        <a:t>Número de</a:t>
                      </a:r>
                      <a:r>
                        <a:rPr lang="es-CL" sz="1100" baseline="0" dirty="0" smtClean="0"/>
                        <a:t> usuarios/as pertenecientes a pueblos originarios </a:t>
                      </a:r>
                      <a:endParaRPr lang="es-CL" sz="1100" dirty="0"/>
                    </a:p>
                  </a:txBody>
                  <a:tcPr/>
                </a:tc>
                <a:tc>
                  <a:txBody>
                    <a:bodyPr/>
                    <a:lstStyle/>
                    <a:p>
                      <a:pPr algn="ctr"/>
                      <a:r>
                        <a:rPr lang="es-ES" sz="1100" dirty="0" smtClean="0"/>
                        <a:t>151</a:t>
                      </a:r>
                      <a:endParaRPr lang="es-CL" sz="1100" dirty="0"/>
                    </a:p>
                  </a:txBody>
                  <a:tcPr/>
                </a:tc>
                <a:tc>
                  <a:txBody>
                    <a:bodyPr/>
                    <a:lstStyle/>
                    <a:p>
                      <a:pPr algn="ctr"/>
                      <a:r>
                        <a:rPr lang="es-CL" sz="1100" dirty="0" smtClean="0"/>
                        <a:t>11</a:t>
                      </a:r>
                      <a:endParaRPr lang="es-CL" sz="1100" dirty="0"/>
                    </a:p>
                  </a:txBody>
                  <a:tcPr/>
                </a:tc>
              </a:tr>
              <a:tr h="308472">
                <a:tc>
                  <a:txBody>
                    <a:bodyPr/>
                    <a:lstStyle/>
                    <a:p>
                      <a:r>
                        <a:rPr lang="es-CL" sz="1100" dirty="0" smtClean="0"/>
                        <a:t>Número total de usuarias</a:t>
                      </a:r>
                      <a:endParaRPr lang="es-CL" sz="1100" dirty="0"/>
                    </a:p>
                  </a:txBody>
                  <a:tcPr/>
                </a:tc>
                <a:tc>
                  <a:txBody>
                    <a:bodyPr/>
                    <a:lstStyle/>
                    <a:p>
                      <a:pPr algn="ctr"/>
                      <a:r>
                        <a:rPr lang="es-CL" sz="1100" dirty="0" smtClean="0"/>
                        <a:t>616</a:t>
                      </a:r>
                      <a:endParaRPr lang="es-CL" sz="1100" dirty="0"/>
                    </a:p>
                  </a:txBody>
                  <a:tcPr/>
                </a:tc>
                <a:tc>
                  <a:txBody>
                    <a:bodyPr/>
                    <a:lstStyle/>
                    <a:p>
                      <a:pPr algn="ctr"/>
                      <a:r>
                        <a:rPr lang="es-CL" sz="1100" dirty="0" smtClean="0"/>
                        <a:t>46</a:t>
                      </a:r>
                      <a:endParaRPr lang="es-CL" sz="1100" dirty="0"/>
                    </a:p>
                  </a:txBody>
                  <a:tcPr/>
                </a:tc>
              </a:tr>
              <a:tr h="297456">
                <a:tc>
                  <a:txBody>
                    <a:bodyPr/>
                    <a:lstStyle/>
                    <a:p>
                      <a:r>
                        <a:rPr lang="es-CL" sz="1100" dirty="0" smtClean="0"/>
                        <a:t>Número total de usuarios/as jóvenes </a:t>
                      </a:r>
                      <a:endParaRPr lang="es-CL" sz="1100" dirty="0"/>
                    </a:p>
                  </a:txBody>
                  <a:tcPr/>
                </a:tc>
                <a:tc>
                  <a:txBody>
                    <a:bodyPr/>
                    <a:lstStyle/>
                    <a:p>
                      <a:pPr algn="ctr"/>
                      <a:r>
                        <a:rPr lang="es-CL" sz="1100" dirty="0" smtClean="0"/>
                        <a:t>41</a:t>
                      </a:r>
                      <a:endParaRPr lang="es-CL" sz="1100" dirty="0"/>
                    </a:p>
                  </a:txBody>
                  <a:tcPr/>
                </a:tc>
                <a:tc>
                  <a:txBody>
                    <a:bodyPr/>
                    <a:lstStyle/>
                    <a:p>
                      <a:pPr algn="ctr"/>
                      <a:r>
                        <a:rPr lang="es-ES" sz="1100" dirty="0" smtClean="0"/>
                        <a:t>3</a:t>
                      </a:r>
                      <a:endParaRPr lang="es-CL" sz="1100" dirty="0"/>
                    </a:p>
                  </a:txBody>
                  <a:tcPr/>
                </a:tc>
              </a:tr>
              <a:tr h="253388">
                <a:tc>
                  <a:txBody>
                    <a:bodyPr/>
                    <a:lstStyle/>
                    <a:p>
                      <a:r>
                        <a:rPr lang="es-CL" sz="1100" dirty="0" smtClean="0"/>
                        <a:t>Promedio de edad</a:t>
                      </a:r>
                      <a:endParaRPr lang="es-CL" sz="1100" dirty="0"/>
                    </a:p>
                  </a:txBody>
                  <a:tcPr/>
                </a:tc>
                <a:tc gridSpan="2">
                  <a:txBody>
                    <a:bodyPr/>
                    <a:lstStyle/>
                    <a:p>
                      <a:pPr algn="ctr"/>
                      <a:r>
                        <a:rPr lang="es-CL" sz="1100" dirty="0" smtClean="0"/>
                        <a:t>63 años </a:t>
                      </a:r>
                      <a:endParaRPr lang="es-CL" sz="1100" dirty="0"/>
                    </a:p>
                  </a:txBody>
                  <a:tcPr/>
                </a:tc>
                <a:tc hMerge="1">
                  <a:txBody>
                    <a:bodyPr/>
                    <a:lstStyle/>
                    <a:p>
                      <a:endParaRPr lang="es-CL" dirty="0"/>
                    </a:p>
                  </a:txBody>
                  <a:tcPr/>
                </a:tc>
              </a:tr>
            </a:tbl>
          </a:graphicData>
        </a:graphic>
      </p:graphicFrame>
      <p:sp>
        <p:nvSpPr>
          <p:cNvPr id="11" name="CuadroTexto 10"/>
          <p:cNvSpPr txBox="1"/>
          <p:nvPr/>
        </p:nvSpPr>
        <p:spPr>
          <a:xfrm>
            <a:off x="323528" y="6238964"/>
            <a:ext cx="4013341"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0" name="Picture 3"/>
          <p:cNvPicPr>
            <a:picLocks noChangeAspect="1" noChangeArrowheads="1"/>
          </p:cNvPicPr>
          <p:nvPr/>
        </p:nvPicPr>
        <p:blipFill>
          <a:blip r:embed="rId4" cstate="print"/>
          <a:srcRect/>
          <a:stretch>
            <a:fillRect/>
          </a:stretch>
        </p:blipFill>
        <p:spPr bwMode="auto">
          <a:xfrm>
            <a:off x="6182185" y="946721"/>
            <a:ext cx="1172197" cy="660836"/>
          </a:xfrm>
          <a:prstGeom prst="rect">
            <a:avLst/>
          </a:prstGeom>
          <a:noFill/>
          <a:ln w="9525">
            <a:noFill/>
            <a:miter lim="800000"/>
            <a:headEnd/>
            <a:tailEnd/>
          </a:ln>
        </p:spPr>
      </p:pic>
      <p:graphicFrame>
        <p:nvGraphicFramePr>
          <p:cNvPr id="12" name="Tabla 11"/>
          <p:cNvGraphicFramePr>
            <a:graphicFrameLocks noGrp="1"/>
          </p:cNvGraphicFramePr>
          <p:nvPr>
            <p:extLst>
              <p:ext uri="{D42A27DB-BD31-4B8C-83A1-F6EECF244321}">
                <p14:modId xmlns:p14="http://schemas.microsoft.com/office/powerpoint/2010/main" val="1572676186"/>
              </p:ext>
            </p:extLst>
          </p:nvPr>
        </p:nvGraphicFramePr>
        <p:xfrm>
          <a:off x="4336869" y="5861758"/>
          <a:ext cx="4632842" cy="800299"/>
        </p:xfrm>
        <a:graphic>
          <a:graphicData uri="http://schemas.openxmlformats.org/drawingml/2006/table">
            <a:tbl>
              <a:tblPr/>
              <a:tblGrid>
                <a:gridCol w="881838"/>
                <a:gridCol w="3751004"/>
              </a:tblGrid>
              <a:tr h="80029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Caprinos, Uva de mesa, Tomate, Olivo, Alfalfa, Paltos, Uva pisquera, Ají, Lechuga, Nogales, Naranjo, Ovinos, Limones, Sandía, Gallinas, Cebolla, Turístico Rural, Zapallo italiano, Mermeladas, Melón, Betarraga, Apicultura, </a:t>
                      </a:r>
                      <a:r>
                        <a:rPr lang="es-CL" sz="1000" b="0" i="0" u="none" strike="noStrike" dirty="0" err="1" smtClean="0">
                          <a:solidFill>
                            <a:srgbClr val="4D4D4D"/>
                          </a:solidFill>
                          <a:latin typeface="+mn-lt"/>
                        </a:rPr>
                        <a:t>Lilium</a:t>
                      </a:r>
                      <a:r>
                        <a:rPr lang="es-CL" sz="1000" b="0" i="0" u="none" strike="noStrike" dirty="0" smtClean="0">
                          <a:solidFill>
                            <a:srgbClr val="4D4D4D"/>
                          </a:solidFill>
                          <a:latin typeface="+mn-lt"/>
                        </a:rPr>
                        <a:t>;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87%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83%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8" name="Marcador de número de diapositiva 7"/>
          <p:cNvSpPr>
            <a:spLocks noGrp="1"/>
          </p:cNvSpPr>
          <p:nvPr>
            <p:ph type="sldNum" sz="quarter" idx="12"/>
          </p:nvPr>
        </p:nvSpPr>
        <p:spPr/>
        <p:txBody>
          <a:bodyPr/>
          <a:lstStyle/>
          <a:p>
            <a:fld id="{B2AA1C21-4A01-FC47-935A-F64BC8B7BE09}" type="slidenum">
              <a:rPr lang="en-US" smtClean="0"/>
              <a:t>41</a:t>
            </a:fld>
            <a:endParaRPr lang="en-US"/>
          </a:p>
        </p:txBody>
      </p:sp>
    </p:spTree>
    <p:extLst>
      <p:ext uri="{BB962C8B-B14F-4D97-AF65-F5344CB8AC3E}">
        <p14:creationId xmlns:p14="http://schemas.microsoft.com/office/powerpoint/2010/main" val="29390356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5975531" y="426108"/>
            <a:ext cx="1835055" cy="3450635"/>
          </a:xfrm>
          <a:prstGeom prst="rect">
            <a:avLst/>
          </a:prstGeom>
        </p:spPr>
      </p:pic>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143219" y="727113"/>
            <a:ext cx="8835527" cy="5438482"/>
          </a:xfrm>
        </p:spPr>
        <p:txBody>
          <a:bodyPr>
            <a:normAutofit/>
          </a:bodyPr>
          <a:lstStyle/>
          <a:p>
            <a:pPr marL="0" indent="0">
              <a:buNone/>
            </a:pPr>
            <a:r>
              <a:rPr lang="es-CL" sz="2000" b="1" dirty="0" smtClean="0"/>
              <a:t>     Coquimbo</a:t>
            </a:r>
            <a:r>
              <a:rPr lang="es-CL" dirty="0" smtClean="0"/>
              <a:t> </a:t>
            </a:r>
          </a:p>
          <a:p>
            <a:pPr marL="0" indent="0">
              <a:buNone/>
            </a:pPr>
            <a:endParaRPr lang="es-CL" dirty="0"/>
          </a:p>
          <a:p>
            <a:pPr marL="0" indent="0">
              <a:buNone/>
            </a:pPr>
            <a:endParaRPr lang="es-CL" dirty="0" smtClean="0"/>
          </a:p>
          <a:p>
            <a:pPr marL="0" indent="0">
              <a:buNone/>
            </a:pPr>
            <a:endParaRPr lang="es-CL" dirty="0"/>
          </a:p>
          <a:p>
            <a:pPr marL="0" indent="0">
              <a:buNone/>
            </a:pPr>
            <a:endParaRPr lang="es-CL" dirty="0" smtClean="0"/>
          </a:p>
          <a:p>
            <a:pPr marL="0" indent="0">
              <a:buNone/>
            </a:pPr>
            <a:endParaRPr lang="es-CL" dirty="0" smtClean="0"/>
          </a:p>
          <a:p>
            <a:pPr marL="0" indent="0">
              <a:buNone/>
            </a:pPr>
            <a:r>
              <a:rPr lang="es-CL" sz="1800" dirty="0" smtClean="0"/>
              <a:t>                                          				                                          </a:t>
            </a:r>
            <a:r>
              <a:rPr lang="es-CL" sz="1600" dirty="0" smtClean="0"/>
              <a:t>Agencias de Área</a:t>
            </a:r>
          </a:p>
          <a:p>
            <a:pPr marL="0" indent="0">
              <a:buNone/>
            </a:pPr>
            <a:r>
              <a:rPr lang="es-CL" sz="1600" dirty="0" smtClean="0"/>
              <a:t>											</a:t>
            </a:r>
            <a:r>
              <a:rPr lang="es-CL" sz="1600" dirty="0"/>
              <a:t> </a:t>
            </a:r>
            <a:r>
              <a:rPr lang="es-CL" sz="1600" dirty="0" smtClean="0"/>
              <a:t>                  </a:t>
            </a:r>
            <a:r>
              <a:rPr lang="es-CL" sz="1600" dirty="0" err="1" smtClean="0"/>
              <a:t>Combarbalá</a:t>
            </a:r>
            <a:endParaRPr lang="es-CL" sz="1600" dirty="0" smtClean="0"/>
          </a:p>
          <a:p>
            <a:pPr marL="0" indent="0">
              <a:buNone/>
            </a:pPr>
            <a:r>
              <a:rPr lang="es-CL" sz="1600" dirty="0" smtClean="0"/>
              <a:t>											</a:t>
            </a:r>
            <a:r>
              <a:rPr lang="es-CL" sz="1600" dirty="0"/>
              <a:t> </a:t>
            </a:r>
            <a:r>
              <a:rPr lang="es-CL" sz="1600" dirty="0" smtClean="0"/>
              <a:t>                  La Serena </a:t>
            </a:r>
            <a:r>
              <a:rPr lang="es-CL" sz="1600" dirty="0" smtClean="0">
                <a:sym typeface="Wingdings" panose="05000000000000000000" pitchFamily="2" charset="2"/>
              </a:rPr>
              <a:t> Of. De Área Vicuña </a:t>
            </a:r>
            <a:endParaRPr lang="es-CL" sz="1600" dirty="0" smtClean="0"/>
          </a:p>
          <a:p>
            <a:pPr marL="0" indent="0">
              <a:buNone/>
            </a:pPr>
            <a:r>
              <a:rPr lang="es-CL" sz="1600" dirty="0" smtClean="0"/>
              <a:t>											</a:t>
            </a:r>
            <a:r>
              <a:rPr lang="es-CL" sz="1600" dirty="0"/>
              <a:t> </a:t>
            </a:r>
            <a:r>
              <a:rPr lang="es-CL" sz="1600" dirty="0" smtClean="0"/>
              <a:t>                  </a:t>
            </a:r>
            <a:r>
              <a:rPr lang="es-CL" sz="1600" dirty="0" err="1" smtClean="0"/>
              <a:t>Illapel</a:t>
            </a:r>
            <a:r>
              <a:rPr lang="es-CL" sz="1600" dirty="0" smtClean="0"/>
              <a:t> </a:t>
            </a:r>
          </a:p>
          <a:p>
            <a:pPr marL="0" indent="0">
              <a:buNone/>
            </a:pPr>
            <a:r>
              <a:rPr lang="es-CL" sz="1600" dirty="0" smtClean="0"/>
              <a:t>											</a:t>
            </a:r>
            <a:r>
              <a:rPr lang="es-CL" sz="1600" dirty="0"/>
              <a:t> </a:t>
            </a:r>
            <a:r>
              <a:rPr lang="es-CL" sz="1600" dirty="0" smtClean="0"/>
              <a:t>                  Ovalle</a:t>
            </a:r>
            <a:endParaRPr lang="es-CL" sz="1600" dirty="0"/>
          </a:p>
        </p:txBody>
      </p:sp>
      <p:pic>
        <p:nvPicPr>
          <p:cNvPr id="2" name="Imagen 1"/>
          <p:cNvPicPr>
            <a:picLocks noChangeAspect="1"/>
          </p:cNvPicPr>
          <p:nvPr/>
        </p:nvPicPr>
        <p:blipFill>
          <a:blip r:embed="rId4"/>
          <a:stretch>
            <a:fillRect/>
          </a:stretch>
        </p:blipFill>
        <p:spPr>
          <a:xfrm>
            <a:off x="5871043" y="5481482"/>
            <a:ext cx="224441" cy="215279"/>
          </a:xfrm>
          <a:prstGeom prst="rect">
            <a:avLst/>
          </a:prstGeom>
        </p:spPr>
      </p:pic>
      <p:pic>
        <p:nvPicPr>
          <p:cNvPr id="5" name="Imagen 4"/>
          <p:cNvPicPr>
            <a:picLocks noChangeAspect="1"/>
          </p:cNvPicPr>
          <p:nvPr/>
        </p:nvPicPr>
        <p:blipFill>
          <a:blip r:embed="rId4"/>
          <a:stretch>
            <a:fillRect/>
          </a:stretch>
        </p:blipFill>
        <p:spPr>
          <a:xfrm>
            <a:off x="5863310" y="5173059"/>
            <a:ext cx="232174" cy="222697"/>
          </a:xfrm>
          <a:prstGeom prst="rect">
            <a:avLst/>
          </a:prstGeom>
        </p:spPr>
      </p:pic>
      <p:pic>
        <p:nvPicPr>
          <p:cNvPr id="6" name="Imagen 5"/>
          <p:cNvPicPr>
            <a:picLocks noChangeAspect="1"/>
          </p:cNvPicPr>
          <p:nvPr/>
        </p:nvPicPr>
        <p:blipFill>
          <a:blip r:embed="rId4"/>
          <a:stretch>
            <a:fillRect/>
          </a:stretch>
        </p:blipFill>
        <p:spPr>
          <a:xfrm>
            <a:off x="5859031" y="4874102"/>
            <a:ext cx="233108" cy="223594"/>
          </a:xfrm>
          <a:prstGeom prst="rect">
            <a:avLst/>
          </a:prstGeom>
        </p:spPr>
      </p:pic>
      <p:pic>
        <p:nvPicPr>
          <p:cNvPr id="7" name="Imagen 6"/>
          <p:cNvPicPr>
            <a:picLocks noChangeAspect="1"/>
          </p:cNvPicPr>
          <p:nvPr/>
        </p:nvPicPr>
        <p:blipFill>
          <a:blip r:embed="rId4"/>
          <a:stretch>
            <a:fillRect/>
          </a:stretch>
        </p:blipFill>
        <p:spPr>
          <a:xfrm>
            <a:off x="5863310" y="4607157"/>
            <a:ext cx="220975" cy="211956"/>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463919521"/>
              </p:ext>
            </p:extLst>
          </p:nvPr>
        </p:nvGraphicFramePr>
        <p:xfrm>
          <a:off x="270248" y="3430917"/>
          <a:ext cx="5260219" cy="1912264"/>
        </p:xfrm>
        <a:graphic>
          <a:graphicData uri="http://schemas.openxmlformats.org/drawingml/2006/table">
            <a:tbl>
              <a:tblPr firstRow="1" bandRow="1">
                <a:tableStyleId>{5C22544A-7EE6-4342-B048-85BDC9FD1C3A}</a:tableStyleId>
              </a:tblPr>
              <a:tblGrid>
                <a:gridCol w="2112476"/>
                <a:gridCol w="1595593"/>
                <a:gridCol w="1552150"/>
              </a:tblGrid>
              <a:tr h="27782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8">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5.197.224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5.126.593 </a:t>
                      </a:r>
                    </a:p>
                  </a:txBody>
                  <a:tcPr marL="7620" marR="7620" marT="7620" marB="0" anchor="ctr"/>
                </a:tc>
              </a:tr>
              <a:tr h="218590">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1.643.422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1.614.915 </a:t>
                      </a:r>
                    </a:p>
                  </a:txBody>
                  <a:tcPr marL="7620" marR="7620" marT="7620" marB="0" anchor="ctr"/>
                </a:tc>
              </a:tr>
              <a:tr h="275421">
                <a:tc>
                  <a:txBody>
                    <a:bodyPr/>
                    <a:lstStyle/>
                    <a:p>
                      <a:r>
                        <a:rPr lang="es-CL" sz="1100" dirty="0" smtClean="0"/>
                        <a:t>33 Transferencias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3.209.976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3.195.699 </a:t>
                      </a:r>
                    </a:p>
                  </a:txBody>
                  <a:tcPr marL="7620" marR="7620" marT="7620" marB="0" anchor="ctr"/>
                </a:tc>
              </a:tr>
              <a:tr h="290017">
                <a:tc>
                  <a:txBody>
                    <a:bodyPr/>
                    <a:lstStyle/>
                    <a:p>
                      <a:r>
                        <a:rPr lang="es-CL" sz="1100" b="1" dirty="0" smtClean="0"/>
                        <a:t>Subtotal</a:t>
                      </a:r>
                      <a:r>
                        <a:rPr lang="es-CL" sz="1100" b="1" baseline="0" dirty="0" smtClean="0"/>
                        <a:t> Productos Estratégicos</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10.050.622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9.937.207 </a:t>
                      </a:r>
                    </a:p>
                  </a:txBody>
                  <a:tcPr marL="7620" marR="7620" marT="7620" marB="0" anchor="ctr"/>
                </a:tc>
              </a:tr>
              <a:tr h="264405">
                <a:tc>
                  <a:txBody>
                    <a:bodyPr/>
                    <a:lstStyle/>
                    <a:p>
                      <a:r>
                        <a:rPr lang="es-CL" sz="1100" b="1" dirty="0" smtClean="0"/>
                        <a:t>Subtotal</a:t>
                      </a:r>
                      <a:r>
                        <a:rPr lang="es-CL" sz="1100" b="1" baseline="0" dirty="0" smtClean="0"/>
                        <a:t>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2.627.189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2.627.189 </a:t>
                      </a:r>
                    </a:p>
                  </a:txBody>
                  <a:tcPr marL="7620" marR="7620" marT="7620" marB="0" anchor="ctr"/>
                </a:tc>
              </a:tr>
              <a:tr h="187287">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12.677.811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12.564.397 </a:t>
                      </a:r>
                    </a:p>
                  </a:txBody>
                  <a:tcPr marL="7620" marR="7620" marT="762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34669204"/>
              </p:ext>
            </p:extLst>
          </p:nvPr>
        </p:nvGraphicFramePr>
        <p:xfrm>
          <a:off x="270248" y="1509507"/>
          <a:ext cx="5260554" cy="1692197"/>
        </p:xfrm>
        <a:graphic>
          <a:graphicData uri="http://schemas.openxmlformats.org/drawingml/2006/table">
            <a:tbl>
              <a:tblPr firstRow="1" bandRow="1">
                <a:tableStyleId>{5C22544A-7EE6-4342-B048-85BDC9FD1C3A}</a:tableStyleId>
              </a:tblPr>
              <a:tblGrid>
                <a:gridCol w="3685142"/>
                <a:gridCol w="705079"/>
                <a:gridCol w="870333"/>
              </a:tblGrid>
              <a:tr h="296222">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3923">
                <a:tc>
                  <a:txBody>
                    <a:bodyPr/>
                    <a:lstStyle/>
                    <a:p>
                      <a:r>
                        <a:rPr lang="es-CL" sz="1100" dirty="0" smtClean="0"/>
                        <a:t>Número de usuarios/as</a:t>
                      </a:r>
                      <a:r>
                        <a:rPr lang="es-CL" sz="1100" baseline="0" dirty="0" smtClean="0"/>
                        <a:t> total (incluidos Emergencia)</a:t>
                      </a:r>
                      <a:endParaRPr lang="es-CL" sz="1100" dirty="0"/>
                    </a:p>
                  </a:txBody>
                  <a:tcPr/>
                </a:tc>
                <a:tc>
                  <a:txBody>
                    <a:bodyPr/>
                    <a:lstStyle/>
                    <a:p>
                      <a:pPr algn="ctr"/>
                      <a:r>
                        <a:rPr lang="es-CL" sz="1100" dirty="0" smtClean="0"/>
                        <a:t>8999</a:t>
                      </a:r>
                      <a:endParaRPr lang="es-CL" sz="1100" dirty="0"/>
                    </a:p>
                  </a:txBody>
                  <a:tcPr/>
                </a:tc>
                <a:tc>
                  <a:txBody>
                    <a:bodyPr/>
                    <a:lstStyle/>
                    <a:p>
                      <a:pPr algn="ctr"/>
                      <a:r>
                        <a:rPr lang="es-CL" sz="1100" dirty="0" smtClean="0"/>
                        <a:t>100</a:t>
                      </a:r>
                      <a:endParaRPr lang="es-CL" sz="1100" dirty="0"/>
                    </a:p>
                  </a:txBody>
                  <a:tcPr/>
                </a:tc>
              </a:tr>
              <a:tr h="297456">
                <a:tc>
                  <a:txBody>
                    <a:bodyPr/>
                    <a:lstStyle/>
                    <a:p>
                      <a:r>
                        <a:rPr lang="es-CL" sz="1100" dirty="0" smtClean="0"/>
                        <a:t>Número de usuarios/as pertenecientes a pueblos originarios</a:t>
                      </a:r>
                      <a:endParaRPr lang="es-CL" sz="1100" dirty="0"/>
                    </a:p>
                  </a:txBody>
                  <a:tcPr>
                    <a:solidFill>
                      <a:srgbClr val="E9EDF4"/>
                    </a:solidFill>
                  </a:tcPr>
                </a:tc>
                <a:tc>
                  <a:txBody>
                    <a:bodyPr/>
                    <a:lstStyle/>
                    <a:p>
                      <a:pPr algn="ctr"/>
                      <a:r>
                        <a:rPr lang="es-CL" sz="1100" dirty="0" smtClean="0"/>
                        <a:t>36</a:t>
                      </a:r>
                      <a:endParaRPr lang="es-CL" sz="1100" dirty="0"/>
                    </a:p>
                  </a:txBody>
                  <a:tcPr>
                    <a:solidFill>
                      <a:srgbClr val="E9EDF4"/>
                    </a:solidFill>
                  </a:tcPr>
                </a:tc>
                <a:tc>
                  <a:txBody>
                    <a:bodyPr/>
                    <a:lstStyle/>
                    <a:p>
                      <a:pPr algn="ctr"/>
                      <a:r>
                        <a:rPr lang="es-ES" sz="1100" dirty="0" smtClean="0"/>
                        <a:t>6</a:t>
                      </a:r>
                      <a:endParaRPr lang="es-CL" sz="1100" dirty="0"/>
                    </a:p>
                  </a:txBody>
                  <a:tcPr>
                    <a:solidFill>
                      <a:srgbClr val="E9EDF4"/>
                    </a:solidFill>
                  </a:tcPr>
                </a:tc>
              </a:tr>
              <a:tr h="269078">
                <a:tc>
                  <a:txBody>
                    <a:bodyPr/>
                    <a:lstStyle/>
                    <a:p>
                      <a:r>
                        <a:rPr lang="es-CL" sz="1100" dirty="0" smtClean="0"/>
                        <a:t>Número total</a:t>
                      </a:r>
                      <a:r>
                        <a:rPr lang="es-CL" sz="1100" baseline="0" dirty="0" smtClean="0"/>
                        <a:t> de usuarias</a:t>
                      </a:r>
                      <a:endParaRPr lang="es-CL" sz="1100" dirty="0"/>
                    </a:p>
                  </a:txBody>
                  <a:tcPr/>
                </a:tc>
                <a:tc>
                  <a:txBody>
                    <a:bodyPr/>
                    <a:lstStyle/>
                    <a:p>
                      <a:pPr algn="ctr"/>
                      <a:r>
                        <a:rPr lang="es-CL" sz="1100" dirty="0" smtClean="0"/>
                        <a:t>3557</a:t>
                      </a:r>
                      <a:endParaRPr lang="es-CL" sz="1100" dirty="0"/>
                    </a:p>
                  </a:txBody>
                  <a:tcPr/>
                </a:tc>
                <a:tc>
                  <a:txBody>
                    <a:bodyPr/>
                    <a:lstStyle/>
                    <a:p>
                      <a:pPr algn="ctr"/>
                      <a:r>
                        <a:rPr lang="es-CL" sz="1100" dirty="0" smtClean="0"/>
                        <a:t>40</a:t>
                      </a:r>
                      <a:endParaRPr lang="es-CL" sz="1100" dirty="0"/>
                    </a:p>
                  </a:txBody>
                  <a:tcPr/>
                </a:tc>
              </a:tr>
              <a:tr h="286438">
                <a:tc>
                  <a:txBody>
                    <a:bodyPr/>
                    <a:lstStyle/>
                    <a:p>
                      <a:r>
                        <a:rPr lang="es-CL" sz="1100" dirty="0" smtClean="0"/>
                        <a:t>Número total de usuarios/as jóvenes</a:t>
                      </a:r>
                      <a:endParaRPr lang="es-CL" sz="1100" dirty="0"/>
                    </a:p>
                  </a:txBody>
                  <a:tcPr/>
                </a:tc>
                <a:tc>
                  <a:txBody>
                    <a:bodyPr/>
                    <a:lstStyle/>
                    <a:p>
                      <a:pPr algn="ctr"/>
                      <a:r>
                        <a:rPr lang="es-CL" sz="1100" dirty="0" smtClean="0"/>
                        <a:t>413</a:t>
                      </a:r>
                      <a:endParaRPr lang="es-CL" sz="1100" dirty="0"/>
                    </a:p>
                  </a:txBody>
                  <a:tcPr/>
                </a:tc>
                <a:tc>
                  <a:txBody>
                    <a:bodyPr/>
                    <a:lstStyle/>
                    <a:p>
                      <a:pPr algn="ctr"/>
                      <a:r>
                        <a:rPr lang="es-ES" sz="1100" dirty="0" smtClean="0"/>
                        <a:t>5</a:t>
                      </a:r>
                      <a:endParaRPr lang="es-CL" sz="1100" dirty="0"/>
                    </a:p>
                  </a:txBody>
                  <a:tcPr/>
                </a:tc>
              </a:tr>
              <a:tr h="220338">
                <a:tc>
                  <a:txBody>
                    <a:bodyPr/>
                    <a:lstStyle/>
                    <a:p>
                      <a:r>
                        <a:rPr lang="es-CL" sz="1100" dirty="0" smtClean="0"/>
                        <a:t>Promedio de edad</a:t>
                      </a:r>
                      <a:endParaRPr lang="es-CL" sz="1100" dirty="0"/>
                    </a:p>
                  </a:txBody>
                  <a:tcPr/>
                </a:tc>
                <a:tc gridSpan="2">
                  <a:txBody>
                    <a:bodyPr/>
                    <a:lstStyle/>
                    <a:p>
                      <a:pPr algn="ctr"/>
                      <a:r>
                        <a:rPr lang="es-CL" sz="1100" dirty="0" smtClean="0"/>
                        <a:t>60 años </a:t>
                      </a:r>
                      <a:endParaRPr lang="es-CL" sz="1100" dirty="0"/>
                    </a:p>
                  </a:txBody>
                  <a:tcPr/>
                </a:tc>
                <a:tc hMerge="1">
                  <a:txBody>
                    <a:bodyPr/>
                    <a:lstStyle/>
                    <a:p>
                      <a:endParaRPr lang="es-CL" dirty="0"/>
                    </a:p>
                  </a:txBody>
                  <a:tcPr/>
                </a:tc>
              </a:tr>
            </a:tbl>
          </a:graphicData>
        </a:graphic>
      </p:graphicFrame>
      <p:sp>
        <p:nvSpPr>
          <p:cNvPr id="15" name="CuadroTexto 14"/>
          <p:cNvSpPr txBox="1"/>
          <p:nvPr/>
        </p:nvSpPr>
        <p:spPr>
          <a:xfrm>
            <a:off x="323528" y="6204900"/>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2" name="Picture 3"/>
          <p:cNvPicPr>
            <a:picLocks noChangeAspect="1" noChangeArrowheads="1"/>
          </p:cNvPicPr>
          <p:nvPr/>
        </p:nvPicPr>
        <p:blipFill>
          <a:blip r:embed="rId5" cstate="print"/>
          <a:srcRect/>
          <a:stretch>
            <a:fillRect/>
          </a:stretch>
        </p:blipFill>
        <p:spPr bwMode="auto">
          <a:xfrm>
            <a:off x="7745370" y="2571091"/>
            <a:ext cx="1233376" cy="695326"/>
          </a:xfrm>
          <a:prstGeom prst="rect">
            <a:avLst/>
          </a:prstGeom>
          <a:noFill/>
          <a:ln w="9525">
            <a:noFill/>
            <a:miter lim="800000"/>
            <a:headEnd/>
            <a:tailEnd/>
          </a:ln>
        </p:spPr>
      </p:pic>
      <p:graphicFrame>
        <p:nvGraphicFramePr>
          <p:cNvPr id="16" name="Tabla 15"/>
          <p:cNvGraphicFramePr>
            <a:graphicFrameLocks noGrp="1"/>
          </p:cNvGraphicFramePr>
          <p:nvPr>
            <p:extLst>
              <p:ext uri="{D42A27DB-BD31-4B8C-83A1-F6EECF244321}">
                <p14:modId xmlns:p14="http://schemas.microsoft.com/office/powerpoint/2010/main" val="1100128491"/>
              </p:ext>
            </p:extLst>
          </p:nvPr>
        </p:nvGraphicFramePr>
        <p:xfrm>
          <a:off x="4311791" y="5732705"/>
          <a:ext cx="4666955" cy="865779"/>
        </p:xfrm>
        <a:graphic>
          <a:graphicData uri="http://schemas.openxmlformats.org/drawingml/2006/table">
            <a:tbl>
              <a:tblPr/>
              <a:tblGrid>
                <a:gridCol w="915951"/>
                <a:gridCol w="3751004"/>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Caprinos, Nogales, Uva pisquera, Paltos, Limones, Alfalfa, Olivo, Durazno, Tomate, Pepino dulce, Lechuga, Uva de mesa, Apicultura, Papas, Ovinos, Gallinas, Pimentón, Poroto Verde, Bovinos, </a:t>
                      </a:r>
                      <a:r>
                        <a:rPr lang="es-CL" sz="1000" b="0" i="0" u="none" strike="noStrike" dirty="0" err="1" smtClean="0">
                          <a:solidFill>
                            <a:srgbClr val="4D4D4D"/>
                          </a:solidFill>
                          <a:latin typeface="+mn-lt"/>
                        </a:rPr>
                        <a:t>Lilium</a:t>
                      </a:r>
                      <a:r>
                        <a:rPr lang="es-CL" sz="1000" b="0" i="0" u="none" strike="noStrike" dirty="0" smtClean="0">
                          <a:solidFill>
                            <a:srgbClr val="4D4D4D"/>
                          </a:solidFill>
                          <a:latin typeface="+mn-lt"/>
                        </a:rPr>
                        <a:t>, Ají, Damascos;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89%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90%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8" name="Marcador de número de diapositiva 7"/>
          <p:cNvSpPr>
            <a:spLocks noGrp="1"/>
          </p:cNvSpPr>
          <p:nvPr>
            <p:ph type="sldNum" sz="quarter" idx="12"/>
          </p:nvPr>
        </p:nvSpPr>
        <p:spPr/>
        <p:txBody>
          <a:bodyPr/>
          <a:lstStyle/>
          <a:p>
            <a:fld id="{B2AA1C21-4A01-FC47-935A-F64BC8B7BE09}" type="slidenum">
              <a:rPr lang="en-US" smtClean="0"/>
              <a:t>42</a:t>
            </a:fld>
            <a:endParaRPr lang="en-US"/>
          </a:p>
        </p:txBody>
      </p:sp>
    </p:spTree>
    <p:extLst>
      <p:ext uri="{BB962C8B-B14F-4D97-AF65-F5344CB8AC3E}">
        <p14:creationId xmlns:p14="http://schemas.microsoft.com/office/powerpoint/2010/main" val="2905814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57200" y="782198"/>
            <a:ext cx="8229600" cy="5029919"/>
          </a:xfrm>
        </p:spPr>
        <p:txBody>
          <a:bodyPr/>
          <a:lstStyle/>
          <a:p>
            <a:pPr marL="0" indent="0">
              <a:buNone/>
            </a:pPr>
            <a:r>
              <a:rPr lang="es-CL" sz="2000" b="1" dirty="0" smtClean="0"/>
              <a:t>Valparaíso</a:t>
            </a:r>
            <a:r>
              <a:rPr lang="es-CL" dirty="0" smtClean="0"/>
              <a:t> </a:t>
            </a:r>
            <a:endParaRPr lang="es-CL" dirty="0"/>
          </a:p>
        </p:txBody>
      </p:sp>
      <p:pic>
        <p:nvPicPr>
          <p:cNvPr id="10" name="Imagen 9"/>
          <p:cNvPicPr>
            <a:picLocks noChangeAspect="1"/>
          </p:cNvPicPr>
          <p:nvPr/>
        </p:nvPicPr>
        <p:blipFill>
          <a:blip r:embed="rId2"/>
          <a:stretch>
            <a:fillRect/>
          </a:stretch>
        </p:blipFill>
        <p:spPr>
          <a:xfrm>
            <a:off x="188177" y="1508961"/>
            <a:ext cx="2920237" cy="3426249"/>
          </a:xfrm>
          <a:prstGeom prst="rect">
            <a:avLst/>
          </a:prstGeom>
        </p:spPr>
      </p:pic>
      <p:pic>
        <p:nvPicPr>
          <p:cNvPr id="13" name="Imagen 12"/>
          <p:cNvPicPr>
            <a:picLocks noChangeAspect="1"/>
          </p:cNvPicPr>
          <p:nvPr/>
        </p:nvPicPr>
        <p:blipFill>
          <a:blip r:embed="rId3"/>
          <a:stretch>
            <a:fillRect/>
          </a:stretch>
        </p:blipFill>
        <p:spPr>
          <a:xfrm>
            <a:off x="1387207" y="3828690"/>
            <a:ext cx="2121592" cy="221304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229423731"/>
              </p:ext>
            </p:extLst>
          </p:nvPr>
        </p:nvGraphicFramePr>
        <p:xfrm>
          <a:off x="3630060" y="1508961"/>
          <a:ext cx="5325763" cy="1607838"/>
        </p:xfrm>
        <a:graphic>
          <a:graphicData uri="http://schemas.openxmlformats.org/drawingml/2006/table">
            <a:tbl>
              <a:tblPr firstRow="1" bandRow="1">
                <a:tableStyleId>{5C22544A-7EE6-4342-B048-85BDC9FD1C3A}</a:tableStyleId>
              </a:tblPr>
              <a:tblGrid>
                <a:gridCol w="3839168"/>
                <a:gridCol w="783015"/>
                <a:gridCol w="703580"/>
              </a:tblGrid>
              <a:tr h="267766">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54726">
                <a:tc>
                  <a:txBody>
                    <a:bodyPr/>
                    <a:lstStyle/>
                    <a:p>
                      <a:r>
                        <a:rPr lang="es-CL" sz="1100" dirty="0" smtClean="0"/>
                        <a:t>Número de usuarios/as total</a:t>
                      </a:r>
                      <a:r>
                        <a:rPr lang="es-CL" sz="1100" baseline="0" dirty="0" smtClean="0"/>
                        <a:t> (incluidos Emergencia)</a:t>
                      </a:r>
                      <a:endParaRPr lang="es-CL" sz="1100" dirty="0"/>
                    </a:p>
                  </a:txBody>
                  <a:tcPr/>
                </a:tc>
                <a:tc>
                  <a:txBody>
                    <a:bodyPr/>
                    <a:lstStyle/>
                    <a:p>
                      <a:pPr algn="ctr"/>
                      <a:r>
                        <a:rPr lang="es-CL" sz="1100" dirty="0" smtClean="0"/>
                        <a:t>7915</a:t>
                      </a:r>
                      <a:endParaRPr lang="es-CL" sz="1100" dirty="0"/>
                    </a:p>
                  </a:txBody>
                  <a:tcPr/>
                </a:tc>
                <a:tc>
                  <a:txBody>
                    <a:bodyPr/>
                    <a:lstStyle/>
                    <a:p>
                      <a:pPr algn="ctr"/>
                      <a:r>
                        <a:rPr lang="es-CL" sz="1100" dirty="0" smtClean="0"/>
                        <a:t>100</a:t>
                      </a:r>
                      <a:endParaRPr lang="es-CL" sz="1100" dirty="0"/>
                    </a:p>
                  </a:txBody>
                  <a:tcPr/>
                </a:tc>
              </a:tr>
              <a:tr h="260051">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465</a:t>
                      </a:r>
                      <a:endParaRPr lang="es-CL" sz="1100" dirty="0"/>
                    </a:p>
                  </a:txBody>
                  <a:tcPr/>
                </a:tc>
                <a:tc>
                  <a:txBody>
                    <a:bodyPr/>
                    <a:lstStyle/>
                    <a:p>
                      <a:pPr algn="ctr"/>
                      <a:r>
                        <a:rPr lang="es-ES" sz="1100" dirty="0" smtClean="0"/>
                        <a:t>6</a:t>
                      </a:r>
                      <a:endParaRPr lang="es-CL" sz="1100" dirty="0"/>
                    </a:p>
                  </a:txBody>
                  <a:tcPr/>
                </a:tc>
              </a:tr>
              <a:tr h="275422">
                <a:tc>
                  <a:txBody>
                    <a:bodyPr/>
                    <a:lstStyle/>
                    <a:p>
                      <a:r>
                        <a:rPr lang="es-CL" sz="1100" dirty="0" smtClean="0"/>
                        <a:t>Número total de usuarias</a:t>
                      </a:r>
                      <a:endParaRPr lang="es-CL" sz="1100" dirty="0"/>
                    </a:p>
                  </a:txBody>
                  <a:tcPr/>
                </a:tc>
                <a:tc>
                  <a:txBody>
                    <a:bodyPr/>
                    <a:lstStyle/>
                    <a:p>
                      <a:pPr algn="ctr"/>
                      <a:r>
                        <a:rPr lang="es-CL" sz="1100" dirty="0" smtClean="0"/>
                        <a:t>3013</a:t>
                      </a:r>
                      <a:endParaRPr lang="es-CL" sz="1100" dirty="0"/>
                    </a:p>
                  </a:txBody>
                  <a:tcPr/>
                </a:tc>
                <a:tc>
                  <a:txBody>
                    <a:bodyPr/>
                    <a:lstStyle/>
                    <a:p>
                      <a:pPr algn="ctr"/>
                      <a:r>
                        <a:rPr lang="es-CL" sz="1100" dirty="0" smtClean="0"/>
                        <a:t>38</a:t>
                      </a:r>
                      <a:endParaRPr lang="es-CL" sz="1100" dirty="0"/>
                    </a:p>
                  </a:txBody>
                  <a:tcPr/>
                </a:tc>
              </a:tr>
              <a:tr h="253388">
                <a:tc>
                  <a:txBody>
                    <a:bodyPr/>
                    <a:lstStyle/>
                    <a:p>
                      <a:r>
                        <a:rPr lang="es-CL" sz="1100" dirty="0" smtClean="0"/>
                        <a:t>Número total de usuarios/as jóvenes</a:t>
                      </a:r>
                      <a:endParaRPr lang="es-CL" sz="1100" dirty="0"/>
                    </a:p>
                  </a:txBody>
                  <a:tcPr/>
                </a:tc>
                <a:tc>
                  <a:txBody>
                    <a:bodyPr/>
                    <a:lstStyle/>
                    <a:p>
                      <a:pPr algn="ctr"/>
                      <a:r>
                        <a:rPr lang="es-CL" sz="1100" dirty="0" smtClean="0"/>
                        <a:t>544</a:t>
                      </a:r>
                      <a:endParaRPr lang="es-CL" sz="1100" dirty="0"/>
                    </a:p>
                  </a:txBody>
                  <a:tcPr/>
                </a:tc>
                <a:tc>
                  <a:txBody>
                    <a:bodyPr/>
                    <a:lstStyle/>
                    <a:p>
                      <a:pPr algn="ctr"/>
                      <a:r>
                        <a:rPr lang="es-ES" sz="1100" dirty="0" smtClean="0"/>
                        <a:t>7</a:t>
                      </a:r>
                      <a:endParaRPr lang="es-CL" sz="1100" dirty="0"/>
                    </a:p>
                  </a:txBody>
                  <a:tcPr/>
                </a:tc>
              </a:tr>
              <a:tr h="286439">
                <a:tc>
                  <a:txBody>
                    <a:bodyPr/>
                    <a:lstStyle/>
                    <a:p>
                      <a:r>
                        <a:rPr lang="es-CL" sz="1100" dirty="0" smtClean="0"/>
                        <a:t>Promedio de edad </a:t>
                      </a:r>
                      <a:endParaRPr lang="es-CL" sz="1100" dirty="0"/>
                    </a:p>
                  </a:txBody>
                  <a:tcPr/>
                </a:tc>
                <a:tc gridSpan="2">
                  <a:txBody>
                    <a:bodyPr/>
                    <a:lstStyle/>
                    <a:p>
                      <a:pPr algn="ctr"/>
                      <a:r>
                        <a:rPr lang="es-CL" sz="1100" dirty="0" smtClean="0"/>
                        <a:t>59 años </a:t>
                      </a:r>
                      <a:endParaRPr lang="es-CL" sz="1100" dirty="0"/>
                    </a:p>
                  </a:txBody>
                  <a:tcPr/>
                </a:tc>
                <a:tc hMerge="1">
                  <a:txBody>
                    <a:bodyPr/>
                    <a:lstStyle/>
                    <a:p>
                      <a:endParaRPr lang="es-CL" sz="1100"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177572639"/>
              </p:ext>
            </p:extLst>
          </p:nvPr>
        </p:nvGraphicFramePr>
        <p:xfrm>
          <a:off x="3630060" y="3395409"/>
          <a:ext cx="5325762" cy="1968848"/>
        </p:xfrm>
        <a:graphic>
          <a:graphicData uri="http://schemas.openxmlformats.org/drawingml/2006/table">
            <a:tbl>
              <a:tblPr firstRow="1" bandRow="1">
                <a:tableStyleId>{5C22544A-7EE6-4342-B048-85BDC9FD1C3A}</a:tableStyleId>
              </a:tblPr>
              <a:tblGrid>
                <a:gridCol w="2256234"/>
                <a:gridCol w="1664066"/>
                <a:gridCol w="1405462"/>
              </a:tblGrid>
              <a:tr h="261234">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8">
                <a:tc>
                  <a:txBody>
                    <a:bodyPr/>
                    <a:lstStyle/>
                    <a:p>
                      <a:r>
                        <a:rPr lang="es-CL" sz="1100" dirty="0" smtClean="0"/>
                        <a:t>24 Transferencias corrientes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3.165.014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3.150.493 </a:t>
                      </a:r>
                    </a:p>
                  </a:txBody>
                  <a:tcPr marL="7620" marR="7620" marT="7620" marB="0" anchor="ctr"/>
                </a:tc>
              </a:tr>
              <a:tr h="286439">
                <a:tc>
                  <a:txBody>
                    <a:bodyPr/>
                    <a:lstStyle/>
                    <a:p>
                      <a:r>
                        <a:rPr lang="es-CL" sz="1100" dirty="0" smtClean="0"/>
                        <a:t>32 Préstamos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3.615.202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3.605.480 </a:t>
                      </a:r>
                    </a:p>
                  </a:txBody>
                  <a:tcPr marL="7620" marR="7620" marT="7620" marB="0" anchor="ctr"/>
                </a:tc>
              </a:tr>
              <a:tr h="275422">
                <a:tc>
                  <a:txBody>
                    <a:bodyPr/>
                    <a:lstStyle/>
                    <a:p>
                      <a:r>
                        <a:rPr lang="es-CL" sz="1100" dirty="0" smtClean="0"/>
                        <a:t>33 Transferencias de capital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4.212.596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4.212.596 </a:t>
                      </a:r>
                    </a:p>
                  </a:txBody>
                  <a:tcPr marL="7620" marR="7620" marT="7620" marB="0" anchor="ctr"/>
                </a:tc>
              </a:tr>
              <a:tr h="286438">
                <a:tc>
                  <a:txBody>
                    <a:bodyPr/>
                    <a:lstStyle/>
                    <a:p>
                      <a:r>
                        <a:rPr lang="es-CL" sz="1100" b="1" dirty="0" smtClean="0"/>
                        <a:t>Subtotal Productos Estratégicos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10.992.811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10.968.569 </a:t>
                      </a:r>
                    </a:p>
                  </a:txBody>
                  <a:tcPr marL="7620" marR="7620" marT="7620" marB="0" anchor="ctr"/>
                </a:tc>
              </a:tr>
              <a:tr h="286439">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2.879.940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2.879.940 </a:t>
                      </a:r>
                    </a:p>
                  </a:txBody>
                  <a:tcPr marL="7620" marR="7620" marT="7620" marB="0" anchor="ctr"/>
                </a:tc>
              </a:tr>
              <a:tr h="286438">
                <a:tc>
                  <a:txBody>
                    <a:bodyPr/>
                    <a:lstStyle/>
                    <a:p>
                      <a:r>
                        <a:rPr lang="es-CL" sz="1100" dirty="0" smtClean="0"/>
                        <a:t>Total General</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13.872.751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13.848.510 </a:t>
                      </a:r>
                    </a:p>
                  </a:txBody>
                  <a:tcPr marL="7620" marR="7620" marT="7620" marB="0" anchor="ctr"/>
                </a:tc>
              </a:tr>
            </a:tbl>
          </a:graphicData>
        </a:graphic>
      </p:graphicFrame>
      <p:sp>
        <p:nvSpPr>
          <p:cNvPr id="11" name="CuadroTexto 10"/>
          <p:cNvSpPr txBox="1"/>
          <p:nvPr/>
        </p:nvSpPr>
        <p:spPr>
          <a:xfrm>
            <a:off x="323528" y="6229965"/>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9" name="Picture 3"/>
          <p:cNvPicPr>
            <a:picLocks noChangeAspect="1" noChangeArrowheads="1"/>
          </p:cNvPicPr>
          <p:nvPr/>
        </p:nvPicPr>
        <p:blipFill>
          <a:blip r:embed="rId4" cstate="print"/>
          <a:srcRect/>
          <a:stretch>
            <a:fillRect/>
          </a:stretch>
        </p:blipFill>
        <p:spPr bwMode="auto">
          <a:xfrm>
            <a:off x="-32018" y="5123445"/>
            <a:ext cx="1107233" cy="624212"/>
          </a:xfrm>
          <a:prstGeom prst="rect">
            <a:avLst/>
          </a:prstGeom>
          <a:noFill/>
          <a:ln w="9525">
            <a:noFill/>
            <a:miter lim="800000"/>
            <a:headEnd/>
            <a:tailEnd/>
          </a:ln>
        </p:spPr>
      </p:pic>
      <p:graphicFrame>
        <p:nvGraphicFramePr>
          <p:cNvPr id="12" name="Tabla 11"/>
          <p:cNvGraphicFramePr>
            <a:graphicFrameLocks noGrp="1"/>
          </p:cNvGraphicFramePr>
          <p:nvPr>
            <p:extLst>
              <p:ext uri="{D42A27DB-BD31-4B8C-83A1-F6EECF244321}">
                <p14:modId xmlns:p14="http://schemas.microsoft.com/office/powerpoint/2010/main" val="668393728"/>
              </p:ext>
            </p:extLst>
          </p:nvPr>
        </p:nvGraphicFramePr>
        <p:xfrm>
          <a:off x="3630060" y="5349215"/>
          <a:ext cx="5325763" cy="865779"/>
        </p:xfrm>
        <a:graphic>
          <a:graphicData uri="http://schemas.openxmlformats.org/drawingml/2006/table">
            <a:tbl>
              <a:tblPr/>
              <a:tblGrid>
                <a:gridCol w="1045251"/>
                <a:gridCol w="4280512"/>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Paltos, Gallinas, Bovinos, Lechuga, Tomate, Nogales, Apicultura, Clavel, Limones, Caprinos, Uva de mesa, Papas, Alfalfa, Flores en invernadero, Ornamentales, Equinos, Durazno, Pimentón, Frutilla, Ovinos, Alstroemerias, </a:t>
                      </a:r>
                      <a:r>
                        <a:rPr lang="es-CL" sz="1000" b="0" i="0" u="none" strike="noStrike" dirty="0" err="1" smtClean="0">
                          <a:solidFill>
                            <a:srgbClr val="4D4D4D"/>
                          </a:solidFill>
                          <a:latin typeface="+mn-lt"/>
                        </a:rPr>
                        <a:t>Lilium</a:t>
                      </a:r>
                      <a:r>
                        <a:rPr lang="es-CL" sz="1000" b="0" i="0" u="none" strike="noStrike" dirty="0" smtClean="0">
                          <a:solidFill>
                            <a:srgbClr val="4D4D4D"/>
                          </a:solidFill>
                          <a:latin typeface="+mn-lt"/>
                        </a:rPr>
                        <a:t>, Durazno;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82%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82%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6" name="Marcador de número de diapositiva 5"/>
          <p:cNvSpPr>
            <a:spLocks noGrp="1"/>
          </p:cNvSpPr>
          <p:nvPr>
            <p:ph type="sldNum" sz="quarter" idx="12"/>
          </p:nvPr>
        </p:nvSpPr>
        <p:spPr/>
        <p:txBody>
          <a:bodyPr/>
          <a:lstStyle/>
          <a:p>
            <a:fld id="{B2AA1C21-4A01-FC47-935A-F64BC8B7BE09}" type="slidenum">
              <a:rPr lang="en-US" smtClean="0"/>
              <a:t>43</a:t>
            </a:fld>
            <a:endParaRPr lang="en-US"/>
          </a:p>
        </p:txBody>
      </p:sp>
    </p:spTree>
    <p:extLst>
      <p:ext uri="{BB962C8B-B14F-4D97-AF65-F5344CB8AC3E}">
        <p14:creationId xmlns:p14="http://schemas.microsoft.com/office/powerpoint/2010/main" val="745912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1002535"/>
            <a:ext cx="8229600" cy="4859223"/>
          </a:xfrm>
        </p:spPr>
        <p:txBody>
          <a:bodyPr>
            <a:normAutofit/>
          </a:bodyPr>
          <a:lstStyle/>
          <a:p>
            <a:pPr marL="0" indent="0">
              <a:buNone/>
            </a:pPr>
            <a:r>
              <a:rPr lang="es-CL" sz="2000" b="1" dirty="0" smtClean="0"/>
              <a:t>Metropolitana </a:t>
            </a:r>
            <a:endParaRPr lang="es-CL" sz="2000" b="1" dirty="0"/>
          </a:p>
        </p:txBody>
      </p:sp>
      <p:pic>
        <p:nvPicPr>
          <p:cNvPr id="9" name="Imagen 8"/>
          <p:cNvPicPr>
            <a:picLocks noChangeAspect="1"/>
          </p:cNvPicPr>
          <p:nvPr/>
        </p:nvPicPr>
        <p:blipFill>
          <a:blip r:embed="rId2"/>
          <a:stretch>
            <a:fillRect/>
          </a:stretch>
        </p:blipFill>
        <p:spPr>
          <a:xfrm>
            <a:off x="242373" y="4326845"/>
            <a:ext cx="3133615" cy="1066892"/>
          </a:xfrm>
          <a:prstGeom prst="rect">
            <a:avLst/>
          </a:prstGeom>
        </p:spPr>
      </p:pic>
      <p:pic>
        <p:nvPicPr>
          <p:cNvPr id="10" name="Imagen 9"/>
          <p:cNvPicPr>
            <a:picLocks noChangeAspect="1"/>
          </p:cNvPicPr>
          <p:nvPr/>
        </p:nvPicPr>
        <p:blipFill>
          <a:blip r:embed="rId3"/>
          <a:stretch>
            <a:fillRect/>
          </a:stretch>
        </p:blipFill>
        <p:spPr>
          <a:xfrm>
            <a:off x="286139" y="1516345"/>
            <a:ext cx="2993395" cy="28105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143540018"/>
              </p:ext>
            </p:extLst>
          </p:nvPr>
        </p:nvGraphicFramePr>
        <p:xfrm>
          <a:off x="3546848" y="1493934"/>
          <a:ext cx="5434807" cy="1764841"/>
        </p:xfrm>
        <a:graphic>
          <a:graphicData uri="http://schemas.openxmlformats.org/drawingml/2006/table">
            <a:tbl>
              <a:tblPr firstRow="1" bandRow="1">
                <a:tableStyleId>{5C22544A-7EE6-4342-B048-85BDC9FD1C3A}</a:tableStyleId>
              </a:tblPr>
              <a:tblGrid>
                <a:gridCol w="3874265"/>
                <a:gridCol w="679193"/>
                <a:gridCol w="881349"/>
              </a:tblGrid>
              <a:tr h="299598">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97455">
                <a:tc>
                  <a:txBody>
                    <a:bodyPr/>
                    <a:lstStyle/>
                    <a:p>
                      <a:r>
                        <a:rPr lang="es-CL" sz="1100" dirty="0" smtClean="0"/>
                        <a:t>Número de usuarios7as</a:t>
                      </a:r>
                      <a:r>
                        <a:rPr lang="es-CL" sz="1100" baseline="0" dirty="0" smtClean="0"/>
                        <a:t> totales (incluidos Emergencia) </a:t>
                      </a:r>
                      <a:endParaRPr lang="es-CL" sz="1100" dirty="0"/>
                    </a:p>
                  </a:txBody>
                  <a:tcPr/>
                </a:tc>
                <a:tc>
                  <a:txBody>
                    <a:bodyPr/>
                    <a:lstStyle/>
                    <a:p>
                      <a:pPr algn="ctr"/>
                      <a:r>
                        <a:rPr lang="es-CL" sz="1100" dirty="0" smtClean="0"/>
                        <a:t>5140</a:t>
                      </a:r>
                      <a:endParaRPr lang="es-CL" sz="1100" dirty="0"/>
                    </a:p>
                  </a:txBody>
                  <a:tcPr/>
                </a:tc>
                <a:tc>
                  <a:txBody>
                    <a:bodyPr/>
                    <a:lstStyle/>
                    <a:p>
                      <a:pPr algn="ctr"/>
                      <a:r>
                        <a:rPr lang="es-CL" sz="1100" dirty="0" smtClean="0"/>
                        <a:t>100</a:t>
                      </a:r>
                      <a:endParaRPr lang="es-CL" sz="1100" dirty="0"/>
                    </a:p>
                  </a:txBody>
                  <a:tcPr/>
                </a:tc>
              </a:tr>
              <a:tr h="308472">
                <a:tc>
                  <a:txBody>
                    <a:bodyPr/>
                    <a:lstStyle/>
                    <a:p>
                      <a:r>
                        <a:rPr lang="es-CL" sz="1100" dirty="0" smtClean="0"/>
                        <a:t>Número de usuarios/as pertenecientes a pueblos originarios</a:t>
                      </a:r>
                      <a:r>
                        <a:rPr lang="es-CL" sz="1100" baseline="0" dirty="0" smtClean="0"/>
                        <a:t> </a:t>
                      </a:r>
                      <a:endParaRPr lang="es-CL" sz="1100" dirty="0"/>
                    </a:p>
                  </a:txBody>
                  <a:tcPr/>
                </a:tc>
                <a:tc>
                  <a:txBody>
                    <a:bodyPr/>
                    <a:lstStyle/>
                    <a:p>
                      <a:pPr algn="ctr"/>
                      <a:r>
                        <a:rPr lang="es-CL" sz="1100" dirty="0" smtClean="0"/>
                        <a:t>154</a:t>
                      </a:r>
                      <a:endParaRPr lang="es-CL" sz="1100" dirty="0"/>
                    </a:p>
                  </a:txBody>
                  <a:tcPr/>
                </a:tc>
                <a:tc>
                  <a:txBody>
                    <a:bodyPr/>
                    <a:lstStyle/>
                    <a:p>
                      <a:pPr algn="ctr"/>
                      <a:r>
                        <a:rPr lang="es-CL" sz="1100" dirty="0" smtClean="0"/>
                        <a:t>3</a:t>
                      </a:r>
                      <a:endParaRPr lang="es-CL" sz="1100" dirty="0"/>
                    </a:p>
                  </a:txBody>
                  <a:tcPr/>
                </a:tc>
              </a:tr>
              <a:tr h="286439">
                <a:tc>
                  <a:txBody>
                    <a:bodyPr/>
                    <a:lstStyle/>
                    <a:p>
                      <a:r>
                        <a:rPr lang="es-CL" sz="1100" dirty="0" smtClean="0"/>
                        <a:t>Número</a:t>
                      </a:r>
                      <a:r>
                        <a:rPr lang="es-CL" sz="1100" baseline="0" dirty="0" smtClean="0"/>
                        <a:t> total de usuarias</a:t>
                      </a:r>
                      <a:endParaRPr lang="es-CL" sz="1100" dirty="0"/>
                    </a:p>
                  </a:txBody>
                  <a:tcPr/>
                </a:tc>
                <a:tc>
                  <a:txBody>
                    <a:bodyPr/>
                    <a:lstStyle/>
                    <a:p>
                      <a:pPr algn="ctr"/>
                      <a:r>
                        <a:rPr lang="es-ES" sz="1100" dirty="0" smtClean="0"/>
                        <a:t>2141</a:t>
                      </a:r>
                      <a:endParaRPr lang="es-CL" sz="1100" dirty="0"/>
                    </a:p>
                  </a:txBody>
                  <a:tcPr/>
                </a:tc>
                <a:tc>
                  <a:txBody>
                    <a:bodyPr/>
                    <a:lstStyle/>
                    <a:p>
                      <a:pPr algn="ctr"/>
                      <a:r>
                        <a:rPr lang="es-CL" sz="1100" dirty="0" smtClean="0"/>
                        <a:t>42</a:t>
                      </a:r>
                      <a:endParaRPr lang="es-CL" sz="1100" dirty="0"/>
                    </a:p>
                  </a:txBody>
                  <a:tcPr/>
                </a:tc>
              </a:tr>
              <a:tr h="308472">
                <a:tc>
                  <a:txBody>
                    <a:bodyPr/>
                    <a:lstStyle/>
                    <a:p>
                      <a:r>
                        <a:rPr lang="es-CL" sz="1100" dirty="0" smtClean="0"/>
                        <a:t>Número de usuarias/os jóvenes</a:t>
                      </a:r>
                      <a:endParaRPr lang="es-CL" sz="1100" dirty="0"/>
                    </a:p>
                  </a:txBody>
                  <a:tcPr/>
                </a:tc>
                <a:tc>
                  <a:txBody>
                    <a:bodyPr/>
                    <a:lstStyle/>
                    <a:p>
                      <a:pPr algn="ctr"/>
                      <a:r>
                        <a:rPr lang="es-ES" sz="1100" dirty="0" smtClean="0"/>
                        <a:t>393</a:t>
                      </a:r>
                      <a:endParaRPr lang="es-CL" sz="1100" dirty="0"/>
                    </a:p>
                  </a:txBody>
                  <a:tcPr/>
                </a:tc>
                <a:tc>
                  <a:txBody>
                    <a:bodyPr/>
                    <a:lstStyle/>
                    <a:p>
                      <a:pPr algn="ctr"/>
                      <a:r>
                        <a:rPr lang="es-ES" sz="1100" dirty="0" smtClean="0"/>
                        <a:t>8</a:t>
                      </a:r>
                      <a:endParaRPr lang="es-CL" sz="1100" dirty="0"/>
                    </a:p>
                  </a:txBody>
                  <a:tcPr/>
                </a:tc>
              </a:tr>
              <a:tr h="264405">
                <a:tc>
                  <a:txBody>
                    <a:bodyPr/>
                    <a:lstStyle/>
                    <a:p>
                      <a:r>
                        <a:rPr lang="es-CL" sz="1100" dirty="0" smtClean="0"/>
                        <a:t>Promedio</a:t>
                      </a:r>
                      <a:r>
                        <a:rPr lang="es-CL" sz="1100" baseline="0" dirty="0" smtClean="0"/>
                        <a:t> de edad</a:t>
                      </a:r>
                      <a:endParaRPr lang="es-CL" sz="1100" dirty="0"/>
                    </a:p>
                  </a:txBody>
                  <a:tcPr/>
                </a:tc>
                <a:tc gridSpan="2">
                  <a:txBody>
                    <a:bodyPr/>
                    <a:lstStyle/>
                    <a:p>
                      <a:pPr algn="ctr"/>
                      <a:r>
                        <a:rPr lang="es-CL" sz="1100" dirty="0" smtClean="0"/>
                        <a:t>58 años </a:t>
                      </a:r>
                      <a:endParaRPr lang="es-CL" sz="1100" dirty="0"/>
                    </a:p>
                  </a:txBody>
                  <a:tcPr/>
                </a:tc>
                <a:tc hMerge="1">
                  <a:txBody>
                    <a:bodyPr/>
                    <a:lstStyle/>
                    <a:p>
                      <a:endParaRPr lang="es-CL"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915829219"/>
              </p:ext>
            </p:extLst>
          </p:nvPr>
        </p:nvGraphicFramePr>
        <p:xfrm>
          <a:off x="3546847" y="3482208"/>
          <a:ext cx="5409864" cy="2018229"/>
        </p:xfrm>
        <a:graphic>
          <a:graphicData uri="http://schemas.openxmlformats.org/drawingml/2006/table">
            <a:tbl>
              <a:tblPr firstRow="1" bandRow="1">
                <a:tableStyleId>{5C22544A-7EE6-4342-B048-85BDC9FD1C3A}</a:tableStyleId>
              </a:tblPr>
              <a:tblGrid>
                <a:gridCol w="2419934"/>
                <a:gridCol w="1473141"/>
                <a:gridCol w="1516789"/>
              </a:tblGrid>
              <a:tr h="299598">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8">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2.160.147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2.121.052 </a:t>
                      </a:r>
                    </a:p>
                  </a:txBody>
                  <a:tcPr marL="7620" marR="7620" marT="7620" marB="0" anchor="ctr"/>
                </a:tc>
              </a:tr>
              <a:tr h="253388">
                <a:tc>
                  <a:txBody>
                    <a:bodyPr/>
                    <a:lstStyle/>
                    <a:p>
                      <a:r>
                        <a:rPr lang="es-CL" sz="1100" dirty="0" smtClean="0"/>
                        <a:t>32 Préstamos </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2.351.954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2.241.395 </a:t>
                      </a:r>
                    </a:p>
                  </a:txBody>
                  <a:tcPr marL="7620" marR="7620" marT="7620" marB="0" anchor="ctr"/>
                </a:tc>
              </a:tr>
              <a:tr h="302780">
                <a:tc>
                  <a:txBody>
                    <a:bodyPr/>
                    <a:lstStyle/>
                    <a:p>
                      <a:r>
                        <a:rPr lang="es-CL" sz="1100" dirty="0" smtClean="0"/>
                        <a:t>33 Transferencias de capitales</a:t>
                      </a:r>
                      <a:endParaRPr lang="es-CL" sz="1100"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2.310.335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2.290.423 </a:t>
                      </a:r>
                    </a:p>
                  </a:txBody>
                  <a:tcPr marL="7620" marR="7620" marT="7620" marB="0" anchor="ctr"/>
                </a:tc>
              </a:tr>
              <a:tr h="297456">
                <a:tc>
                  <a:txBody>
                    <a:bodyPr/>
                    <a:lstStyle/>
                    <a:p>
                      <a:r>
                        <a:rPr lang="es-CL" sz="1100" b="1" dirty="0" smtClean="0"/>
                        <a:t>Subtotal Productos Estratégicos</a:t>
                      </a:r>
                      <a:endParaRPr lang="es-CL" sz="1100" b="1" dirty="0"/>
                    </a:p>
                  </a:txBody>
                  <a:tcPr/>
                </a:tc>
                <a:tc>
                  <a:txBody>
                    <a:bodyPr/>
                    <a:lstStyle/>
                    <a:p>
                      <a:pPr algn="ctr" rtl="0" fontAlgn="ctr"/>
                      <a:r>
                        <a:rPr lang="es-CL" sz="1100" b="1" i="0" u="none" strike="noStrike" dirty="0" smtClean="0">
                          <a:solidFill>
                            <a:srgbClr val="000000"/>
                          </a:solidFill>
                          <a:effectLst/>
                          <a:latin typeface="Calibri" panose="020F0502020204030204" pitchFamily="34" charset="0"/>
                        </a:rPr>
                        <a:t>6.822.436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6.652.870 </a:t>
                      </a:r>
                    </a:p>
                  </a:txBody>
                  <a:tcPr marL="7620" marR="7620" marT="7620" marB="0" anchor="ctr"/>
                </a:tc>
              </a:tr>
              <a:tr h="308472">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dirty="0" smtClean="0">
                          <a:solidFill>
                            <a:srgbClr val="000000"/>
                          </a:solidFill>
                          <a:effectLst/>
                          <a:latin typeface="Calibri" panose="020F0502020204030204" pitchFamily="34" charset="0"/>
                        </a:rPr>
                        <a:t>1.913.290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1.911.624 </a:t>
                      </a:r>
                    </a:p>
                  </a:txBody>
                  <a:tcPr marL="7620" marR="7620" marT="7620" marB="0" anchor="ctr"/>
                </a:tc>
              </a:tr>
              <a:tr h="264405">
                <a:tc>
                  <a:txBody>
                    <a:bodyPr/>
                    <a:lstStyle/>
                    <a:p>
                      <a:r>
                        <a:rPr lang="es-CL" sz="1100" dirty="0" smtClean="0"/>
                        <a:t>Total General</a:t>
                      </a:r>
                      <a:r>
                        <a:rPr lang="es-CL" sz="1100" baseline="0" dirty="0" smtClean="0"/>
                        <a:t> </a:t>
                      </a:r>
                      <a:endParaRPr lang="es-CL" sz="1100" dirty="0"/>
                    </a:p>
                  </a:txBody>
                  <a:tcPr/>
                </a:tc>
                <a:tc>
                  <a:txBody>
                    <a:bodyPr/>
                    <a:lstStyle/>
                    <a:p>
                      <a:pPr algn="ctr" rtl="0" fontAlgn="ctr"/>
                      <a:r>
                        <a:rPr lang="es-CL" sz="1100" b="1" i="0" u="none" strike="noStrike" dirty="0" smtClean="0">
                          <a:solidFill>
                            <a:srgbClr val="000000"/>
                          </a:solidFill>
                          <a:effectLst/>
                          <a:latin typeface="Calibri" panose="020F0502020204030204" pitchFamily="34" charset="0"/>
                        </a:rPr>
                        <a:t>8.735.726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8.564.493 </a:t>
                      </a:r>
                    </a:p>
                  </a:txBody>
                  <a:tcPr marL="7620" marR="7620" marT="7620" marB="0" anchor="ctr"/>
                </a:tc>
              </a:tr>
            </a:tbl>
          </a:graphicData>
        </a:graphic>
      </p:graphicFrame>
      <p:sp>
        <p:nvSpPr>
          <p:cNvPr id="12" name="CuadroTexto 11"/>
          <p:cNvSpPr txBox="1"/>
          <p:nvPr/>
        </p:nvSpPr>
        <p:spPr>
          <a:xfrm>
            <a:off x="286139" y="6353157"/>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4" cstate="print"/>
          <a:srcRect/>
          <a:stretch>
            <a:fillRect/>
          </a:stretch>
        </p:blipFill>
        <p:spPr bwMode="auto">
          <a:xfrm>
            <a:off x="43770" y="1464917"/>
            <a:ext cx="1060312" cy="597760"/>
          </a:xfrm>
          <a:prstGeom prst="rect">
            <a:avLst/>
          </a:prstGeom>
          <a:noFill/>
          <a:ln w="9525">
            <a:noFill/>
            <a:miter lim="800000"/>
            <a:headEnd/>
            <a:tailEnd/>
          </a:ln>
        </p:spPr>
      </p:pic>
      <p:graphicFrame>
        <p:nvGraphicFramePr>
          <p:cNvPr id="13" name="Tabla 12"/>
          <p:cNvGraphicFramePr>
            <a:graphicFrameLocks noGrp="1"/>
          </p:cNvGraphicFramePr>
          <p:nvPr>
            <p:extLst>
              <p:ext uri="{D42A27DB-BD31-4B8C-83A1-F6EECF244321}">
                <p14:modId xmlns:p14="http://schemas.microsoft.com/office/powerpoint/2010/main" val="862962719"/>
              </p:ext>
            </p:extLst>
          </p:nvPr>
        </p:nvGraphicFramePr>
        <p:xfrm>
          <a:off x="3918301" y="5490365"/>
          <a:ext cx="5038410" cy="865779"/>
        </p:xfrm>
        <a:graphic>
          <a:graphicData uri="http://schemas.openxmlformats.org/drawingml/2006/table">
            <a:tbl>
              <a:tblPr/>
              <a:tblGrid>
                <a:gridCol w="988854"/>
                <a:gridCol w="4049556"/>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Frutilla, Gallinas, Lechuga, Bovinos, Apicultura, Tomate, Paltos, Animal, Nogales, Cebolla, Alfalfa, Papas, Limones, Ornamentales, Ovinos, Bovinos, Porotos granados, Sandía, Choclo, </a:t>
                      </a:r>
                      <a:r>
                        <a:rPr lang="es-CL" sz="1000" b="0" i="0" u="none" strike="noStrike" dirty="0" err="1" smtClean="0">
                          <a:solidFill>
                            <a:srgbClr val="4D4D4D"/>
                          </a:solidFill>
                          <a:latin typeface="+mn-lt"/>
                        </a:rPr>
                        <a:t>Lisianthus</a:t>
                      </a:r>
                      <a:r>
                        <a:rPr lang="es-CL" sz="1000" b="0" i="0" u="none" strike="noStrike" dirty="0" smtClean="0">
                          <a:solidFill>
                            <a:srgbClr val="4D4D4D"/>
                          </a:solidFill>
                          <a:latin typeface="+mn-lt"/>
                        </a:rPr>
                        <a:t>, Acelga, Durazno, Clavel, Maíz;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80%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82%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6" name="Marcador de número de diapositiva 5"/>
          <p:cNvSpPr>
            <a:spLocks noGrp="1"/>
          </p:cNvSpPr>
          <p:nvPr>
            <p:ph type="sldNum" sz="quarter" idx="12"/>
          </p:nvPr>
        </p:nvSpPr>
        <p:spPr/>
        <p:txBody>
          <a:bodyPr/>
          <a:lstStyle/>
          <a:p>
            <a:fld id="{B2AA1C21-4A01-FC47-935A-F64BC8B7BE09}" type="slidenum">
              <a:rPr lang="en-US" smtClean="0"/>
              <a:t>44</a:t>
            </a:fld>
            <a:endParaRPr lang="en-US"/>
          </a:p>
        </p:txBody>
      </p:sp>
    </p:spTree>
    <p:extLst>
      <p:ext uri="{BB962C8B-B14F-4D97-AF65-F5344CB8AC3E}">
        <p14:creationId xmlns:p14="http://schemas.microsoft.com/office/powerpoint/2010/main" val="39198211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1002535"/>
            <a:ext cx="8229600" cy="4859223"/>
          </a:xfrm>
        </p:spPr>
        <p:txBody>
          <a:bodyPr/>
          <a:lstStyle/>
          <a:p>
            <a:pPr marL="0" indent="0">
              <a:buNone/>
            </a:pPr>
            <a:r>
              <a:rPr lang="es-CL" sz="2000" b="1" dirty="0" smtClean="0"/>
              <a:t>O´Higgins</a:t>
            </a:r>
            <a:r>
              <a:rPr lang="es-CL" dirty="0" smtClean="0"/>
              <a:t> </a:t>
            </a:r>
            <a:endParaRPr lang="es-CL" dirty="0"/>
          </a:p>
        </p:txBody>
      </p:sp>
      <p:pic>
        <p:nvPicPr>
          <p:cNvPr id="9" name="Imagen 8"/>
          <p:cNvPicPr>
            <a:picLocks noChangeAspect="1"/>
          </p:cNvPicPr>
          <p:nvPr/>
        </p:nvPicPr>
        <p:blipFill>
          <a:blip r:embed="rId2"/>
          <a:stretch>
            <a:fillRect/>
          </a:stretch>
        </p:blipFill>
        <p:spPr>
          <a:xfrm>
            <a:off x="291226" y="1663105"/>
            <a:ext cx="2639797" cy="2078916"/>
          </a:xfrm>
          <a:prstGeom prst="rect">
            <a:avLst/>
          </a:prstGeom>
        </p:spPr>
      </p:pic>
      <p:pic>
        <p:nvPicPr>
          <p:cNvPr id="10" name="Imagen 9"/>
          <p:cNvPicPr>
            <a:picLocks noChangeAspect="1"/>
          </p:cNvPicPr>
          <p:nvPr/>
        </p:nvPicPr>
        <p:blipFill>
          <a:blip r:embed="rId3"/>
          <a:stretch>
            <a:fillRect/>
          </a:stretch>
        </p:blipFill>
        <p:spPr>
          <a:xfrm>
            <a:off x="550328" y="3698418"/>
            <a:ext cx="2121592" cy="2206943"/>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986203065"/>
              </p:ext>
            </p:extLst>
          </p:nvPr>
        </p:nvGraphicFramePr>
        <p:xfrm>
          <a:off x="3238702" y="1473378"/>
          <a:ext cx="5669156" cy="1699480"/>
        </p:xfrm>
        <a:graphic>
          <a:graphicData uri="http://schemas.openxmlformats.org/drawingml/2006/table">
            <a:tbl>
              <a:tblPr firstRow="1" bandRow="1">
                <a:tableStyleId>{5C22544A-7EE6-4342-B048-85BDC9FD1C3A}</a:tableStyleId>
              </a:tblPr>
              <a:tblGrid>
                <a:gridCol w="3955312"/>
                <a:gridCol w="914400"/>
                <a:gridCol w="799444"/>
              </a:tblGrid>
              <a:tr h="278304">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75422">
                <a:tc>
                  <a:txBody>
                    <a:bodyPr/>
                    <a:lstStyle/>
                    <a:p>
                      <a:r>
                        <a:rPr lang="es-CL" sz="1100" dirty="0" smtClean="0"/>
                        <a:t>Número de usuarios/as total</a:t>
                      </a:r>
                      <a:r>
                        <a:rPr lang="es-CL" sz="1100" baseline="0" dirty="0" smtClean="0"/>
                        <a:t> (incluidos Emergencia) </a:t>
                      </a:r>
                      <a:endParaRPr lang="es-CL" sz="1100" dirty="0"/>
                    </a:p>
                  </a:txBody>
                  <a:tcPr/>
                </a:tc>
                <a:tc>
                  <a:txBody>
                    <a:bodyPr/>
                    <a:lstStyle/>
                    <a:p>
                      <a:pPr algn="ctr"/>
                      <a:r>
                        <a:rPr lang="es-CL" sz="1100" dirty="0" smtClean="0"/>
                        <a:t>11804</a:t>
                      </a:r>
                      <a:endParaRPr lang="es-CL" sz="1100" dirty="0"/>
                    </a:p>
                  </a:txBody>
                  <a:tcPr/>
                </a:tc>
                <a:tc>
                  <a:txBody>
                    <a:bodyPr/>
                    <a:lstStyle/>
                    <a:p>
                      <a:pPr algn="ctr"/>
                      <a:r>
                        <a:rPr lang="es-CL" sz="1100" dirty="0" smtClean="0"/>
                        <a:t>100</a:t>
                      </a:r>
                      <a:endParaRPr lang="es-CL" sz="1100" dirty="0"/>
                    </a:p>
                  </a:txBody>
                  <a:tcPr/>
                </a:tc>
              </a:tr>
              <a:tr h="297455">
                <a:tc>
                  <a:txBody>
                    <a:bodyPr/>
                    <a:lstStyle/>
                    <a:p>
                      <a:r>
                        <a:rPr lang="es-CL" sz="1100" dirty="0" smtClean="0"/>
                        <a:t>Número</a:t>
                      </a:r>
                      <a:r>
                        <a:rPr lang="es-CL" sz="1100" baseline="0" dirty="0" smtClean="0"/>
                        <a:t> de usuarios/as pertenecientes a pueblos originarios</a:t>
                      </a:r>
                      <a:endParaRPr lang="es-CL" sz="1100" dirty="0"/>
                    </a:p>
                  </a:txBody>
                  <a:tcPr/>
                </a:tc>
                <a:tc>
                  <a:txBody>
                    <a:bodyPr/>
                    <a:lstStyle/>
                    <a:p>
                      <a:pPr algn="ctr"/>
                      <a:r>
                        <a:rPr lang="es-ES" sz="1100" dirty="0" smtClean="0"/>
                        <a:t>238</a:t>
                      </a:r>
                      <a:endParaRPr lang="es-CL" sz="1100" dirty="0"/>
                    </a:p>
                  </a:txBody>
                  <a:tcPr/>
                </a:tc>
                <a:tc>
                  <a:txBody>
                    <a:bodyPr/>
                    <a:lstStyle/>
                    <a:p>
                      <a:pPr algn="ctr"/>
                      <a:r>
                        <a:rPr lang="es-ES" sz="1100" dirty="0" smtClean="0"/>
                        <a:t>2</a:t>
                      </a:r>
                      <a:endParaRPr lang="es-CL" sz="1100" dirty="0"/>
                    </a:p>
                  </a:txBody>
                  <a:tcPr/>
                </a:tc>
              </a:tr>
              <a:tr h="264405">
                <a:tc>
                  <a:txBody>
                    <a:bodyPr/>
                    <a:lstStyle/>
                    <a:p>
                      <a:r>
                        <a:rPr lang="es-CL" sz="1100" dirty="0" smtClean="0"/>
                        <a:t>Número total de usuarias</a:t>
                      </a:r>
                      <a:endParaRPr lang="es-CL" sz="1100" dirty="0"/>
                    </a:p>
                  </a:txBody>
                  <a:tcPr/>
                </a:tc>
                <a:tc>
                  <a:txBody>
                    <a:bodyPr/>
                    <a:lstStyle/>
                    <a:p>
                      <a:pPr algn="ctr"/>
                      <a:r>
                        <a:rPr lang="es-ES" sz="1100" dirty="0" smtClean="0"/>
                        <a:t>4192</a:t>
                      </a:r>
                      <a:endParaRPr lang="es-CL" sz="1100" dirty="0"/>
                    </a:p>
                  </a:txBody>
                  <a:tcPr/>
                </a:tc>
                <a:tc>
                  <a:txBody>
                    <a:bodyPr/>
                    <a:lstStyle/>
                    <a:p>
                      <a:pPr algn="ctr"/>
                      <a:r>
                        <a:rPr lang="es-CL" sz="1100" dirty="0" smtClean="0"/>
                        <a:t>36</a:t>
                      </a:r>
                      <a:endParaRPr lang="es-CL" sz="1100" dirty="0"/>
                    </a:p>
                  </a:txBody>
                  <a:tcPr/>
                </a:tc>
              </a:tr>
              <a:tr h="275422">
                <a:tc>
                  <a:txBody>
                    <a:bodyPr/>
                    <a:lstStyle/>
                    <a:p>
                      <a:r>
                        <a:rPr lang="es-CL" sz="1100" dirty="0" smtClean="0"/>
                        <a:t>Número de</a:t>
                      </a:r>
                      <a:r>
                        <a:rPr lang="es-CL" sz="1100" baseline="0" dirty="0" smtClean="0"/>
                        <a:t> usuarias/os jóvenes</a:t>
                      </a:r>
                      <a:endParaRPr lang="es-CL" sz="1100" dirty="0"/>
                    </a:p>
                  </a:txBody>
                  <a:tcPr/>
                </a:tc>
                <a:tc>
                  <a:txBody>
                    <a:bodyPr/>
                    <a:lstStyle/>
                    <a:p>
                      <a:pPr algn="ctr"/>
                      <a:r>
                        <a:rPr lang="es-ES" sz="1100" dirty="0" smtClean="0"/>
                        <a:t>619</a:t>
                      </a:r>
                      <a:endParaRPr lang="es-CL" sz="1100" dirty="0"/>
                    </a:p>
                  </a:txBody>
                  <a:tcPr/>
                </a:tc>
                <a:tc>
                  <a:txBody>
                    <a:bodyPr/>
                    <a:lstStyle/>
                    <a:p>
                      <a:pPr algn="ctr"/>
                      <a:r>
                        <a:rPr lang="es-ES" sz="1100" dirty="0" smtClean="0"/>
                        <a:t>5</a:t>
                      </a:r>
                      <a:endParaRPr lang="es-CL" sz="1100" dirty="0"/>
                    </a:p>
                  </a:txBody>
                  <a:tcPr/>
                </a:tc>
              </a:tr>
              <a:tr h="308472">
                <a:tc>
                  <a:txBody>
                    <a:bodyPr/>
                    <a:lstStyle/>
                    <a:p>
                      <a:r>
                        <a:rPr lang="es-CL" sz="1100" dirty="0" smtClean="0"/>
                        <a:t>Promedio de edad</a:t>
                      </a:r>
                      <a:endParaRPr lang="es-CL" sz="1100" dirty="0"/>
                    </a:p>
                  </a:txBody>
                  <a:tcPr/>
                </a:tc>
                <a:tc gridSpan="2">
                  <a:txBody>
                    <a:bodyPr/>
                    <a:lstStyle/>
                    <a:p>
                      <a:pPr algn="ctr"/>
                      <a:r>
                        <a:rPr lang="es-CL" sz="1100" dirty="0" smtClean="0"/>
                        <a:t>59 años</a:t>
                      </a:r>
                      <a:r>
                        <a:rPr lang="es-CL" sz="1100" baseline="0" dirty="0" smtClean="0"/>
                        <a:t> </a:t>
                      </a:r>
                      <a:endParaRPr lang="es-CL" sz="1100" dirty="0"/>
                    </a:p>
                  </a:txBody>
                  <a:tcPr/>
                </a:tc>
                <a:tc hMerge="1">
                  <a:txBody>
                    <a:bodyPr/>
                    <a:lstStyle/>
                    <a:p>
                      <a:endParaRPr lang="es-CL"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294944947"/>
              </p:ext>
            </p:extLst>
          </p:nvPr>
        </p:nvGraphicFramePr>
        <p:xfrm>
          <a:off x="3238702" y="3459586"/>
          <a:ext cx="5669157" cy="1982747"/>
        </p:xfrm>
        <a:graphic>
          <a:graphicData uri="http://schemas.openxmlformats.org/drawingml/2006/table">
            <a:tbl>
              <a:tblPr firstRow="1" bandRow="1">
                <a:tableStyleId>{5C22544A-7EE6-4342-B048-85BDC9FD1C3A}</a:tableStyleId>
              </a:tblPr>
              <a:tblGrid>
                <a:gridCol w="2434985"/>
                <a:gridCol w="1773715"/>
                <a:gridCol w="1460457"/>
              </a:tblGrid>
              <a:tr h="28578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8">
                <a:tc>
                  <a:txBody>
                    <a:bodyPr/>
                    <a:lstStyle/>
                    <a:p>
                      <a:r>
                        <a:rPr lang="es-CL" sz="1100" dirty="0" smtClean="0"/>
                        <a:t>24 Transferencias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5.780.860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5.752.744 </a:t>
                      </a:r>
                    </a:p>
                  </a:txBody>
                  <a:tcPr marL="7620" marR="7620" marT="7620" marB="0" anchor="ctr"/>
                </a:tc>
              </a:tr>
              <a:tr h="275422">
                <a:tc>
                  <a:txBody>
                    <a:bodyPr/>
                    <a:lstStyle/>
                    <a:p>
                      <a:r>
                        <a:rPr lang="es-CL" sz="1100" dirty="0" smtClean="0"/>
                        <a:t>32 Préstamos </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11.496.694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11.489.039 </a:t>
                      </a:r>
                    </a:p>
                  </a:txBody>
                  <a:tcPr marL="7620" marR="7620" marT="7620" marB="0" anchor="ctr"/>
                </a:tc>
              </a:tr>
              <a:tr h="319489">
                <a:tc>
                  <a:txBody>
                    <a:bodyPr/>
                    <a:lstStyle/>
                    <a:p>
                      <a:r>
                        <a:rPr lang="es-CL" sz="1100" dirty="0" smtClean="0"/>
                        <a:t>33 Transferencias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4.704.713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4.703.661 </a:t>
                      </a:r>
                    </a:p>
                  </a:txBody>
                  <a:tcPr marL="7620" marR="7620" marT="7620" marB="0" anchor="ctr"/>
                </a:tc>
              </a:tr>
              <a:tr h="253388">
                <a:tc>
                  <a:txBody>
                    <a:bodyPr/>
                    <a:lstStyle/>
                    <a:p>
                      <a:r>
                        <a:rPr lang="es-CL" sz="1100" b="1" dirty="0" smtClean="0"/>
                        <a:t>Subtotal Productos</a:t>
                      </a:r>
                      <a:r>
                        <a:rPr lang="es-CL" sz="1100" b="1" baseline="0" dirty="0" smtClean="0"/>
                        <a:t> Estratégicos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21.982.267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21.945.444 </a:t>
                      </a:r>
                    </a:p>
                  </a:txBody>
                  <a:tcPr marL="7620" marR="7620" marT="7620" marB="0" anchor="ctr"/>
                </a:tc>
              </a:tr>
              <a:tr h="297455">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2.951.600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2.951.595 </a:t>
                      </a:r>
                    </a:p>
                  </a:txBody>
                  <a:tcPr marL="7620" marR="7620" marT="7620" marB="0" anchor="ctr"/>
                </a:tc>
              </a:tr>
              <a:tr h="225663">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24.933.867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24.897.039 </a:t>
                      </a:r>
                    </a:p>
                  </a:txBody>
                  <a:tcPr marL="7620" marR="7620" marT="7620" marB="0" anchor="ctr"/>
                </a:tc>
              </a:tr>
            </a:tbl>
          </a:graphicData>
        </a:graphic>
      </p:graphicFrame>
      <p:sp>
        <p:nvSpPr>
          <p:cNvPr id="12" name="CuadroTexto 11"/>
          <p:cNvSpPr txBox="1"/>
          <p:nvPr/>
        </p:nvSpPr>
        <p:spPr>
          <a:xfrm>
            <a:off x="291226" y="6290244"/>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4" cstate="print"/>
          <a:srcRect/>
          <a:stretch>
            <a:fillRect/>
          </a:stretch>
        </p:blipFill>
        <p:spPr bwMode="auto">
          <a:xfrm>
            <a:off x="1865181" y="945603"/>
            <a:ext cx="1180004" cy="665237"/>
          </a:xfrm>
          <a:prstGeom prst="rect">
            <a:avLst/>
          </a:prstGeom>
          <a:noFill/>
          <a:ln w="9525">
            <a:noFill/>
            <a:miter lim="800000"/>
            <a:headEnd/>
            <a:tailEnd/>
          </a:ln>
        </p:spPr>
      </p:pic>
      <p:graphicFrame>
        <p:nvGraphicFramePr>
          <p:cNvPr id="13" name="Tabla 12"/>
          <p:cNvGraphicFramePr>
            <a:graphicFrameLocks noGrp="1"/>
          </p:cNvGraphicFramePr>
          <p:nvPr>
            <p:extLst>
              <p:ext uri="{D42A27DB-BD31-4B8C-83A1-F6EECF244321}">
                <p14:modId xmlns:p14="http://schemas.microsoft.com/office/powerpoint/2010/main" val="1476612997"/>
              </p:ext>
            </p:extLst>
          </p:nvPr>
        </p:nvGraphicFramePr>
        <p:xfrm>
          <a:off x="3238702" y="5442333"/>
          <a:ext cx="5783319" cy="797315"/>
        </p:xfrm>
        <a:graphic>
          <a:graphicData uri="http://schemas.openxmlformats.org/drawingml/2006/table">
            <a:tbl>
              <a:tblPr/>
              <a:tblGrid>
                <a:gridCol w="1135052"/>
                <a:gridCol w="4648267"/>
              </a:tblGrid>
              <a:tr h="797315">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Gallinas, Maíz, Ovinos, Tomate, Lechuga, Apicultura, Durazno, Bovinos, Avena Forrajera, Alfalfa, Paltos, Sandía, Cebolla, Frutilla, Nectarines, Avena/Vicia, Cerezos, Melón Tuna, Bovinos, Cebolla Guarda con Proceso de Curado, Nogales, Limones, Uva vinífera;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73%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76%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6" name="Marcador de número de diapositiva 5"/>
          <p:cNvSpPr>
            <a:spLocks noGrp="1"/>
          </p:cNvSpPr>
          <p:nvPr>
            <p:ph type="sldNum" sz="quarter" idx="12"/>
          </p:nvPr>
        </p:nvSpPr>
        <p:spPr/>
        <p:txBody>
          <a:bodyPr/>
          <a:lstStyle/>
          <a:p>
            <a:fld id="{B2AA1C21-4A01-FC47-935A-F64BC8B7BE09}" type="slidenum">
              <a:rPr lang="en-US" smtClean="0"/>
              <a:t>45</a:t>
            </a:fld>
            <a:endParaRPr lang="en-US"/>
          </a:p>
        </p:txBody>
      </p:sp>
    </p:spTree>
    <p:extLst>
      <p:ext uri="{BB962C8B-B14F-4D97-AF65-F5344CB8AC3E}">
        <p14:creationId xmlns:p14="http://schemas.microsoft.com/office/powerpoint/2010/main" val="2311567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870333"/>
            <a:ext cx="8229600" cy="4991425"/>
          </a:xfrm>
        </p:spPr>
        <p:txBody>
          <a:bodyPr>
            <a:normAutofit/>
          </a:bodyPr>
          <a:lstStyle/>
          <a:p>
            <a:pPr marL="0" indent="0">
              <a:buNone/>
            </a:pPr>
            <a:r>
              <a:rPr lang="es-CL" sz="2000" b="1" dirty="0" smtClean="0"/>
              <a:t>Maule </a:t>
            </a:r>
            <a:endParaRPr lang="es-CL" sz="2000" b="1" dirty="0"/>
          </a:p>
        </p:txBody>
      </p:sp>
      <p:pic>
        <p:nvPicPr>
          <p:cNvPr id="2" name="Imagen 1"/>
          <p:cNvPicPr>
            <a:picLocks noChangeAspect="1"/>
          </p:cNvPicPr>
          <p:nvPr/>
        </p:nvPicPr>
        <p:blipFill>
          <a:blip r:embed="rId2"/>
          <a:stretch>
            <a:fillRect/>
          </a:stretch>
        </p:blipFill>
        <p:spPr>
          <a:xfrm>
            <a:off x="6356733" y="1358533"/>
            <a:ext cx="2627604" cy="2402032"/>
          </a:xfrm>
          <a:prstGeom prst="rect">
            <a:avLst/>
          </a:prstGeom>
        </p:spPr>
      </p:pic>
      <p:pic>
        <p:nvPicPr>
          <p:cNvPr id="9" name="Imagen 8"/>
          <p:cNvPicPr>
            <a:picLocks noChangeAspect="1"/>
          </p:cNvPicPr>
          <p:nvPr/>
        </p:nvPicPr>
        <p:blipFill>
          <a:blip r:embed="rId3"/>
          <a:stretch>
            <a:fillRect/>
          </a:stretch>
        </p:blipFill>
        <p:spPr>
          <a:xfrm>
            <a:off x="6675859" y="3709318"/>
            <a:ext cx="2121592" cy="2402032"/>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3307176163"/>
              </p:ext>
            </p:extLst>
          </p:nvPr>
        </p:nvGraphicFramePr>
        <p:xfrm>
          <a:off x="317561" y="3233517"/>
          <a:ext cx="6096000" cy="2103395"/>
        </p:xfrm>
        <a:graphic>
          <a:graphicData uri="http://schemas.openxmlformats.org/drawingml/2006/table">
            <a:tbl>
              <a:tblPr firstRow="1" bandRow="1">
                <a:tableStyleId>{5C22544A-7EE6-4342-B048-85BDC9FD1C3A}</a:tableStyleId>
              </a:tblPr>
              <a:tblGrid>
                <a:gridCol w="2596308"/>
                <a:gridCol w="1467692"/>
                <a:gridCol w="2032000"/>
              </a:tblGrid>
              <a:tr h="325621">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7455">
                <a:tc>
                  <a:txBody>
                    <a:bodyPr/>
                    <a:lstStyle/>
                    <a:p>
                      <a:r>
                        <a:rPr lang="es-CL" sz="1100" dirty="0" smtClean="0"/>
                        <a:t>24 Transferencias corrientes</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8.373.702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smtClean="0">
                          <a:solidFill>
                            <a:srgbClr val="000000"/>
                          </a:solidFill>
                          <a:effectLst/>
                          <a:latin typeface="Calibri" panose="020F0502020204030204" pitchFamily="34" charset="0"/>
                        </a:rPr>
                        <a:t>8.363.751 </a:t>
                      </a:r>
                      <a:endParaRPr lang="es-CL" sz="1100" b="0" i="0" u="none" strike="noStrike" dirty="0">
                        <a:solidFill>
                          <a:srgbClr val="000000"/>
                        </a:solidFill>
                        <a:effectLst/>
                        <a:latin typeface="Calibri" panose="020F0502020204030204" pitchFamily="34" charset="0"/>
                      </a:endParaRPr>
                    </a:p>
                  </a:txBody>
                  <a:tcPr marL="7620" marR="7620" marT="7620" marB="0" anchor="ctr"/>
                </a:tc>
              </a:tr>
              <a:tr h="284806">
                <a:tc>
                  <a:txBody>
                    <a:bodyPr/>
                    <a:lstStyle/>
                    <a:p>
                      <a:r>
                        <a:rPr lang="es-CL" sz="1100" dirty="0" smtClean="0"/>
                        <a:t>32 Préstamos</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13.708.879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a:solidFill>
                            <a:srgbClr val="000000"/>
                          </a:solidFill>
                          <a:effectLst/>
                          <a:latin typeface="Calibri" panose="020F0502020204030204" pitchFamily="34" charset="0"/>
                        </a:rPr>
                        <a:t>                     13.431.979 </a:t>
                      </a:r>
                    </a:p>
                  </a:txBody>
                  <a:tcPr marL="7620" marR="7620" marT="7620" marB="0" anchor="ctr"/>
                </a:tc>
              </a:tr>
              <a:tr h="308472">
                <a:tc>
                  <a:txBody>
                    <a:bodyPr/>
                    <a:lstStyle/>
                    <a:p>
                      <a:r>
                        <a:rPr lang="es-CL" sz="1100" dirty="0" smtClean="0"/>
                        <a:t>33 Transferencias de capital</a:t>
                      </a:r>
                      <a:endParaRPr lang="es-CL" sz="1100"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9.701.039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a:solidFill>
                            <a:srgbClr val="000000"/>
                          </a:solidFill>
                          <a:effectLst/>
                          <a:latin typeface="Calibri" panose="020F0502020204030204" pitchFamily="34" charset="0"/>
                        </a:rPr>
                        <a:t>                       9.684.555 </a:t>
                      </a:r>
                    </a:p>
                  </a:txBody>
                  <a:tcPr marL="7620" marR="7620" marT="7620" marB="0" anchor="ctr"/>
                </a:tc>
              </a:tr>
              <a:tr h="308472">
                <a:tc>
                  <a:txBody>
                    <a:bodyPr/>
                    <a:lstStyle/>
                    <a:p>
                      <a:r>
                        <a:rPr lang="es-CL" sz="1100" b="1" dirty="0" smtClean="0"/>
                        <a:t>Subtotal Productos Estratégicos </a:t>
                      </a:r>
                      <a:endParaRPr lang="es-CL" sz="1100" b="1"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31.783.621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1" i="0" u="none" strike="noStrike" dirty="0">
                          <a:solidFill>
                            <a:srgbClr val="000000"/>
                          </a:solidFill>
                          <a:effectLst/>
                          <a:latin typeface="Calibri" panose="020F0502020204030204" pitchFamily="34" charset="0"/>
                        </a:rPr>
                        <a:t>                     31.480.285 </a:t>
                      </a:r>
                    </a:p>
                  </a:txBody>
                  <a:tcPr marL="7620" marR="7620" marT="7620" marB="0" anchor="ctr"/>
                </a:tc>
              </a:tr>
              <a:tr h="319489">
                <a:tc>
                  <a:txBody>
                    <a:bodyPr/>
                    <a:lstStyle/>
                    <a:p>
                      <a:r>
                        <a:rPr lang="es-CL" sz="1100" b="1" dirty="0" smtClean="0"/>
                        <a:t>Subtotal Gestión Interna </a:t>
                      </a:r>
                      <a:endParaRPr lang="es-CL" sz="1100" b="1" dirty="0"/>
                    </a:p>
                  </a:txBody>
                  <a:tcPr/>
                </a:tc>
                <a:tc>
                  <a:txBody>
                    <a:bodyPr/>
                    <a:lstStyle/>
                    <a:p>
                      <a:pPr algn="r" rtl="0" fontAlgn="ctr"/>
                      <a:r>
                        <a:rPr lang="es-CL" sz="1100" b="0" i="0" u="none" strike="noStrike" dirty="0" smtClean="0">
                          <a:solidFill>
                            <a:srgbClr val="000000"/>
                          </a:solidFill>
                          <a:effectLst/>
                          <a:latin typeface="Calibri" panose="020F0502020204030204" pitchFamily="34" charset="0"/>
                        </a:rPr>
                        <a:t>4.382.550 </a:t>
                      </a:r>
                      <a:endParaRPr lang="es-CL"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0" i="0" u="none" strike="noStrike" dirty="0">
                          <a:solidFill>
                            <a:srgbClr val="000000"/>
                          </a:solidFill>
                          <a:effectLst/>
                          <a:latin typeface="Calibri" panose="020F0502020204030204" pitchFamily="34" charset="0"/>
                        </a:rPr>
                        <a:t>                       4.382.550 </a:t>
                      </a:r>
                    </a:p>
                  </a:txBody>
                  <a:tcPr marL="7620" marR="7620" marT="7620" marB="0" anchor="ctr"/>
                </a:tc>
              </a:tr>
              <a:tr h="253388">
                <a:tc>
                  <a:txBody>
                    <a:bodyPr/>
                    <a:lstStyle/>
                    <a:p>
                      <a:r>
                        <a:rPr lang="es-CL" sz="1100" dirty="0" smtClean="0"/>
                        <a:t>Total General</a:t>
                      </a:r>
                      <a:r>
                        <a:rPr lang="es-CL" sz="1100" baseline="0" dirty="0" smtClean="0"/>
                        <a:t> </a:t>
                      </a:r>
                      <a:endParaRPr lang="es-CL" sz="1100"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36.166.171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r" rtl="0" fontAlgn="ctr"/>
                      <a:r>
                        <a:rPr lang="es-CL" sz="1100" b="1" i="0" u="none" strike="noStrike" dirty="0">
                          <a:solidFill>
                            <a:srgbClr val="000000"/>
                          </a:solidFill>
                          <a:effectLst/>
                          <a:latin typeface="Calibri" panose="020F0502020204030204" pitchFamily="34" charset="0"/>
                        </a:rPr>
                        <a:t>                     35.862.836 </a:t>
                      </a:r>
                    </a:p>
                  </a:txBody>
                  <a:tcPr marL="7620" marR="7620" marT="7620" marB="0" anchor="ctr"/>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804282523"/>
              </p:ext>
            </p:extLst>
          </p:nvPr>
        </p:nvGraphicFramePr>
        <p:xfrm>
          <a:off x="316510" y="1303250"/>
          <a:ext cx="6040223" cy="1732402"/>
        </p:xfrm>
        <a:graphic>
          <a:graphicData uri="http://schemas.openxmlformats.org/drawingml/2006/table">
            <a:tbl>
              <a:tblPr firstRow="1" bandRow="1">
                <a:tableStyleId>{5C22544A-7EE6-4342-B048-85BDC9FD1C3A}</a:tableStyleId>
              </a:tblPr>
              <a:tblGrid>
                <a:gridCol w="4090237"/>
                <a:gridCol w="848299"/>
                <a:gridCol w="1101687"/>
              </a:tblGrid>
              <a:tr h="245125">
                <a:tc>
                  <a:txBody>
                    <a:bodyPr/>
                    <a:lstStyle/>
                    <a:p>
                      <a:r>
                        <a:rPr lang="es-CL" sz="1100" dirty="0" smtClean="0"/>
                        <a:t>ITEM </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305534">
                <a:tc>
                  <a:txBody>
                    <a:bodyPr/>
                    <a:lstStyle/>
                    <a:p>
                      <a:r>
                        <a:rPr lang="es-CL" sz="1100" dirty="0" smtClean="0"/>
                        <a:t>Número</a:t>
                      </a:r>
                      <a:r>
                        <a:rPr lang="es-CL" sz="1100" baseline="0" dirty="0" smtClean="0"/>
                        <a:t> de usuarios/as total (incluidos Emergencia) </a:t>
                      </a:r>
                      <a:endParaRPr lang="es-CL" sz="1100" dirty="0"/>
                    </a:p>
                  </a:txBody>
                  <a:tcPr/>
                </a:tc>
                <a:tc>
                  <a:txBody>
                    <a:bodyPr/>
                    <a:lstStyle/>
                    <a:p>
                      <a:pPr algn="ctr"/>
                      <a:r>
                        <a:rPr lang="es-CL" sz="1100" dirty="0" smtClean="0"/>
                        <a:t>19404</a:t>
                      </a:r>
                      <a:endParaRPr lang="es-CL" sz="1100" dirty="0"/>
                    </a:p>
                  </a:txBody>
                  <a:tcPr/>
                </a:tc>
                <a:tc>
                  <a:txBody>
                    <a:bodyPr/>
                    <a:lstStyle/>
                    <a:p>
                      <a:pPr algn="ctr"/>
                      <a:r>
                        <a:rPr lang="es-CL" sz="1100" dirty="0" smtClean="0"/>
                        <a:t>100</a:t>
                      </a:r>
                      <a:endParaRPr lang="es-CL" sz="1100" dirty="0"/>
                    </a:p>
                  </a:txBody>
                  <a:tcPr/>
                </a:tc>
              </a:tr>
              <a:tr h="286439">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474</a:t>
                      </a:r>
                      <a:endParaRPr lang="es-CL" sz="1100" dirty="0"/>
                    </a:p>
                  </a:txBody>
                  <a:tcPr/>
                </a:tc>
                <a:tc>
                  <a:txBody>
                    <a:bodyPr/>
                    <a:lstStyle/>
                    <a:p>
                      <a:pPr algn="ctr"/>
                      <a:r>
                        <a:rPr lang="es-CL" sz="1100" dirty="0" smtClean="0"/>
                        <a:t>2</a:t>
                      </a:r>
                      <a:endParaRPr lang="es-CL" sz="1100" dirty="0"/>
                    </a:p>
                  </a:txBody>
                  <a:tcPr/>
                </a:tc>
              </a:tr>
              <a:tr h="286438">
                <a:tc>
                  <a:txBody>
                    <a:bodyPr/>
                    <a:lstStyle/>
                    <a:p>
                      <a:r>
                        <a:rPr lang="es-CL" sz="1100" dirty="0" smtClean="0"/>
                        <a:t>Número</a:t>
                      </a:r>
                      <a:r>
                        <a:rPr lang="es-CL" sz="1100" baseline="0" dirty="0" smtClean="0"/>
                        <a:t> total de usuarias</a:t>
                      </a:r>
                      <a:endParaRPr lang="es-CL" sz="1100" dirty="0"/>
                    </a:p>
                  </a:txBody>
                  <a:tcPr/>
                </a:tc>
                <a:tc>
                  <a:txBody>
                    <a:bodyPr/>
                    <a:lstStyle/>
                    <a:p>
                      <a:pPr algn="ctr"/>
                      <a:r>
                        <a:rPr lang="es-CL" sz="1100" dirty="0" smtClean="0"/>
                        <a:t>7530</a:t>
                      </a:r>
                      <a:endParaRPr lang="es-CL" sz="1100" dirty="0"/>
                    </a:p>
                  </a:txBody>
                  <a:tcPr/>
                </a:tc>
                <a:tc>
                  <a:txBody>
                    <a:bodyPr/>
                    <a:lstStyle/>
                    <a:p>
                      <a:pPr algn="ctr"/>
                      <a:r>
                        <a:rPr lang="es-CL" sz="1100" dirty="0" smtClean="0"/>
                        <a:t>39</a:t>
                      </a:r>
                      <a:endParaRPr lang="es-CL" sz="1100" dirty="0"/>
                    </a:p>
                  </a:txBody>
                  <a:tcPr/>
                </a:tc>
              </a:tr>
              <a:tr h="308472">
                <a:tc>
                  <a:txBody>
                    <a:bodyPr/>
                    <a:lstStyle/>
                    <a:p>
                      <a:r>
                        <a:rPr lang="es-CL" sz="1100" dirty="0" smtClean="0"/>
                        <a:t>Número de usuarios/as jóvenes</a:t>
                      </a:r>
                      <a:endParaRPr lang="es-CL" sz="1100" dirty="0"/>
                    </a:p>
                  </a:txBody>
                  <a:tcPr/>
                </a:tc>
                <a:tc>
                  <a:txBody>
                    <a:bodyPr/>
                    <a:lstStyle/>
                    <a:p>
                      <a:pPr algn="ctr"/>
                      <a:r>
                        <a:rPr lang="es-ES" sz="1100" dirty="0" smtClean="0"/>
                        <a:t>1159</a:t>
                      </a:r>
                      <a:endParaRPr lang="es-CL" sz="1100" dirty="0"/>
                    </a:p>
                  </a:txBody>
                  <a:tcPr/>
                </a:tc>
                <a:tc>
                  <a:txBody>
                    <a:bodyPr/>
                    <a:lstStyle/>
                    <a:p>
                      <a:pPr algn="ctr"/>
                      <a:r>
                        <a:rPr lang="es-ES" sz="1100" dirty="0" smtClean="0"/>
                        <a:t>6</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57 años </a:t>
                      </a:r>
                      <a:endParaRPr lang="es-CL" sz="1100" dirty="0"/>
                    </a:p>
                  </a:txBody>
                  <a:tcPr/>
                </a:tc>
                <a:tc hMerge="1">
                  <a:txBody>
                    <a:bodyPr/>
                    <a:lstStyle/>
                    <a:p>
                      <a:endParaRPr lang="es-CL" dirty="0"/>
                    </a:p>
                  </a:txBody>
                  <a:tcPr/>
                </a:tc>
              </a:tr>
            </a:tbl>
          </a:graphicData>
        </a:graphic>
      </p:graphicFrame>
      <p:sp>
        <p:nvSpPr>
          <p:cNvPr id="11" name="CuadroTexto 10"/>
          <p:cNvSpPr txBox="1"/>
          <p:nvPr/>
        </p:nvSpPr>
        <p:spPr>
          <a:xfrm>
            <a:off x="323528" y="6376920"/>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0" name="Picture 3"/>
          <p:cNvPicPr>
            <a:picLocks noChangeAspect="1" noChangeArrowheads="1"/>
          </p:cNvPicPr>
          <p:nvPr/>
        </p:nvPicPr>
        <p:blipFill>
          <a:blip r:embed="rId4" cstate="print"/>
          <a:srcRect/>
          <a:stretch>
            <a:fillRect/>
          </a:stretch>
        </p:blipFill>
        <p:spPr bwMode="auto">
          <a:xfrm>
            <a:off x="6504181" y="548554"/>
            <a:ext cx="1166354" cy="657542"/>
          </a:xfrm>
          <a:prstGeom prst="rect">
            <a:avLst/>
          </a:prstGeom>
          <a:noFill/>
          <a:ln w="9525">
            <a:noFill/>
            <a:miter lim="800000"/>
            <a:headEnd/>
            <a:tailEnd/>
          </a:ln>
        </p:spPr>
      </p:pic>
      <p:graphicFrame>
        <p:nvGraphicFramePr>
          <p:cNvPr id="14" name="Tabla 13"/>
          <p:cNvGraphicFramePr>
            <a:graphicFrameLocks noGrp="1"/>
          </p:cNvGraphicFramePr>
          <p:nvPr>
            <p:extLst>
              <p:ext uri="{D42A27DB-BD31-4B8C-83A1-F6EECF244321}">
                <p14:modId xmlns:p14="http://schemas.microsoft.com/office/powerpoint/2010/main" val="1409523679"/>
              </p:ext>
            </p:extLst>
          </p:nvPr>
        </p:nvGraphicFramePr>
        <p:xfrm>
          <a:off x="270248" y="5425440"/>
          <a:ext cx="5999923" cy="651635"/>
        </p:xfrm>
        <a:graphic>
          <a:graphicData uri="http://schemas.openxmlformats.org/drawingml/2006/table">
            <a:tbl>
              <a:tblPr/>
              <a:tblGrid>
                <a:gridCol w="1177563"/>
                <a:gridCol w="4822360"/>
              </a:tblGrid>
              <a:tr h="651635">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Frambuesa, Cerezos, Lechuga, Tomate, Gallinas, Maíz, Apicultura, Arándanos, Ovinos, Bovinos, Mora, Uva vinífera, Frutilla, Arroz, Papas, Cebolla, Animal, Sandía, Maíz Grano, Porotos, Trigo, Espárragos, Alfalfa, Leña;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81%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81%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6"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46</a:t>
            </a:fld>
            <a:endParaRPr lang="en-US"/>
          </a:p>
        </p:txBody>
      </p:sp>
    </p:spTree>
    <p:extLst>
      <p:ext uri="{BB962C8B-B14F-4D97-AF65-F5344CB8AC3E}">
        <p14:creationId xmlns:p14="http://schemas.microsoft.com/office/powerpoint/2010/main" val="3559850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457200" y="97860"/>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4" name="Marcador de contenido 3"/>
          <p:cNvSpPr>
            <a:spLocks noGrp="1"/>
          </p:cNvSpPr>
          <p:nvPr>
            <p:ph idx="1"/>
          </p:nvPr>
        </p:nvSpPr>
        <p:spPr>
          <a:xfrm>
            <a:off x="484742" y="837283"/>
            <a:ext cx="8229600" cy="5024476"/>
          </a:xfrm>
        </p:spPr>
        <p:txBody>
          <a:bodyPr>
            <a:normAutofit/>
          </a:bodyPr>
          <a:lstStyle/>
          <a:p>
            <a:pPr marL="0" indent="0">
              <a:buNone/>
            </a:pPr>
            <a:r>
              <a:rPr lang="es-CL" sz="2000" b="1" dirty="0" smtClean="0"/>
              <a:t>Ñuble</a:t>
            </a:r>
            <a:endParaRPr lang="es-CL" sz="2000" b="1" dirty="0"/>
          </a:p>
        </p:txBody>
      </p:sp>
      <p:pic>
        <p:nvPicPr>
          <p:cNvPr id="11" name="Imagen 10"/>
          <p:cNvPicPr>
            <a:picLocks noChangeAspect="1"/>
          </p:cNvPicPr>
          <p:nvPr/>
        </p:nvPicPr>
        <p:blipFill>
          <a:blip r:embed="rId3"/>
          <a:stretch>
            <a:fillRect/>
          </a:stretch>
        </p:blipFill>
        <p:spPr>
          <a:xfrm>
            <a:off x="5691894" y="4019462"/>
            <a:ext cx="3273836" cy="1639966"/>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2034371246"/>
              </p:ext>
            </p:extLst>
          </p:nvPr>
        </p:nvGraphicFramePr>
        <p:xfrm>
          <a:off x="349694" y="3622831"/>
          <a:ext cx="4927386" cy="1995771"/>
        </p:xfrm>
        <a:graphic>
          <a:graphicData uri="http://schemas.openxmlformats.org/drawingml/2006/table">
            <a:tbl>
              <a:tblPr firstRow="1" bandRow="1">
                <a:tableStyleId>{5C22544A-7EE6-4342-B048-85BDC9FD1C3A}</a:tableStyleId>
              </a:tblPr>
              <a:tblGrid>
                <a:gridCol w="2074017"/>
                <a:gridCol w="1509311"/>
                <a:gridCol w="1344058"/>
              </a:tblGrid>
              <a:tr h="26612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9">
                <a:tc>
                  <a:txBody>
                    <a:bodyPr/>
                    <a:lstStyle/>
                    <a:p>
                      <a:r>
                        <a:rPr lang="es-CL" sz="1100" dirty="0" smtClean="0"/>
                        <a:t>24 Transferencias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5.221.717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5.211.938 </a:t>
                      </a:r>
                    </a:p>
                  </a:txBody>
                  <a:tcPr marL="7620" marR="7620" marT="7620" marB="0" anchor="ctr"/>
                </a:tc>
              </a:tr>
              <a:tr h="319489">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5.176.790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5.173.789 </a:t>
                      </a:r>
                    </a:p>
                  </a:txBody>
                  <a:tcPr marL="7620" marR="7620" marT="7620" marB="0" anchor="ctr"/>
                </a:tc>
              </a:tr>
              <a:tr h="264405">
                <a:tc>
                  <a:txBody>
                    <a:bodyPr/>
                    <a:lstStyle/>
                    <a:p>
                      <a:r>
                        <a:rPr lang="es-CL" sz="1100" dirty="0" smtClean="0"/>
                        <a:t>33 Transferencias</a:t>
                      </a:r>
                      <a:r>
                        <a:rPr lang="es-CL" sz="1100" baseline="0" dirty="0" smtClean="0"/>
                        <a:t>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4.193.121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4.186.706 </a:t>
                      </a:r>
                    </a:p>
                  </a:txBody>
                  <a:tcPr marL="7620" marR="7620" marT="7620" marB="0" anchor="ctr"/>
                </a:tc>
              </a:tr>
              <a:tr h="308472">
                <a:tc>
                  <a:txBody>
                    <a:bodyPr/>
                    <a:lstStyle/>
                    <a:p>
                      <a:r>
                        <a:rPr lang="es-CL" sz="1100" b="1" dirty="0" smtClean="0"/>
                        <a:t>Subtotal</a:t>
                      </a:r>
                      <a:r>
                        <a:rPr lang="es-CL" sz="1100" b="1" baseline="0" dirty="0" smtClean="0"/>
                        <a:t> Productos Estratégicos</a:t>
                      </a:r>
                      <a:endParaRPr lang="es-CL" sz="1100" b="1"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14.591.628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14.572.433 </a:t>
                      </a:r>
                    </a:p>
                  </a:txBody>
                  <a:tcPr marL="7620" marR="7620" marT="7620" marB="0" anchor="ctr"/>
                </a:tc>
              </a:tr>
              <a:tr h="286439">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dirty="0">
                          <a:solidFill>
                            <a:srgbClr val="000000"/>
                          </a:solidFill>
                          <a:effectLst/>
                          <a:latin typeface="Calibri" panose="020F0502020204030204" pitchFamily="34" charset="0"/>
                        </a:rPr>
                        <a:t>                             2.422.719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2.422.719 </a:t>
                      </a:r>
                    </a:p>
                  </a:txBody>
                  <a:tcPr marL="7620" marR="7620" marT="7620" marB="0" anchor="ctr"/>
                </a:tc>
              </a:tr>
              <a:tr h="264404">
                <a:tc>
                  <a:txBody>
                    <a:bodyPr/>
                    <a:lstStyle/>
                    <a:p>
                      <a:r>
                        <a:rPr lang="es-CL" sz="1100" dirty="0" smtClean="0"/>
                        <a:t>Total General </a:t>
                      </a:r>
                      <a:endParaRPr lang="es-CL" sz="1100" dirty="0"/>
                    </a:p>
                  </a:txBody>
                  <a:tcPr/>
                </a:tc>
                <a:tc>
                  <a:txBody>
                    <a:bodyPr/>
                    <a:lstStyle/>
                    <a:p>
                      <a:pPr algn="r" rtl="0" fontAlgn="ctr"/>
                      <a:r>
                        <a:rPr lang="es-CL" sz="1100" b="1" i="0" u="none" strike="noStrike" dirty="0" smtClean="0">
                          <a:solidFill>
                            <a:srgbClr val="000000"/>
                          </a:solidFill>
                          <a:effectLst/>
                          <a:latin typeface="Calibri" panose="020F0502020204030204" pitchFamily="34" charset="0"/>
                        </a:rPr>
                        <a:t>17.014.347 </a:t>
                      </a:r>
                      <a:endParaRPr lang="es-CL"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16.995.152 </a:t>
                      </a:r>
                    </a:p>
                  </a:txBody>
                  <a:tcPr marL="7620" marR="7620" marT="7620" marB="0" anchor="ctr"/>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4109662548"/>
              </p:ext>
            </p:extLst>
          </p:nvPr>
        </p:nvGraphicFramePr>
        <p:xfrm>
          <a:off x="349694" y="1457250"/>
          <a:ext cx="4927386" cy="1892271"/>
        </p:xfrm>
        <a:graphic>
          <a:graphicData uri="http://schemas.openxmlformats.org/drawingml/2006/table">
            <a:tbl>
              <a:tblPr firstRow="1" bandRow="1">
                <a:tableStyleId>{5C22544A-7EE6-4342-B048-85BDC9FD1C3A}</a:tableStyleId>
              </a:tblPr>
              <a:tblGrid>
                <a:gridCol w="3374007"/>
                <a:gridCol w="859316"/>
                <a:gridCol w="694063"/>
              </a:tblGrid>
              <a:tr h="327876">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341523">
                <a:tc>
                  <a:txBody>
                    <a:bodyPr/>
                    <a:lstStyle/>
                    <a:p>
                      <a:r>
                        <a:rPr lang="es-CL" sz="1100" dirty="0" smtClean="0"/>
                        <a:t>Número usuarios/as total (incluidos Emergencia) </a:t>
                      </a:r>
                      <a:endParaRPr lang="es-CL" sz="1100" dirty="0"/>
                    </a:p>
                  </a:txBody>
                  <a:tcPr/>
                </a:tc>
                <a:tc>
                  <a:txBody>
                    <a:bodyPr/>
                    <a:lstStyle/>
                    <a:p>
                      <a:pPr algn="ctr"/>
                      <a:r>
                        <a:rPr lang="es-CL" sz="1100" dirty="0" smtClean="0"/>
                        <a:t>11436</a:t>
                      </a:r>
                      <a:endParaRPr lang="es-CL" sz="1100" dirty="0"/>
                    </a:p>
                  </a:txBody>
                  <a:tcPr/>
                </a:tc>
                <a:tc>
                  <a:txBody>
                    <a:bodyPr/>
                    <a:lstStyle/>
                    <a:p>
                      <a:pPr algn="ctr"/>
                      <a:r>
                        <a:rPr lang="es-CL" sz="1100" dirty="0" smtClean="0"/>
                        <a:t>100</a:t>
                      </a:r>
                      <a:endParaRPr lang="es-CL" sz="1100" dirty="0"/>
                    </a:p>
                  </a:txBody>
                  <a:tcPr/>
                </a:tc>
              </a:tr>
              <a:tr h="319489">
                <a:tc>
                  <a:txBody>
                    <a:bodyPr/>
                    <a:lstStyle/>
                    <a:p>
                      <a:r>
                        <a:rPr lang="es-CL" sz="1100" dirty="0" smtClean="0"/>
                        <a:t>Número usuarios</a:t>
                      </a:r>
                      <a:r>
                        <a:rPr lang="es-CL" sz="1100" baseline="0" dirty="0" smtClean="0"/>
                        <a:t> pertenecientes a pueblos originarios </a:t>
                      </a:r>
                      <a:endParaRPr lang="es-CL" sz="1100" dirty="0"/>
                    </a:p>
                  </a:txBody>
                  <a:tcPr/>
                </a:tc>
                <a:tc>
                  <a:txBody>
                    <a:bodyPr/>
                    <a:lstStyle/>
                    <a:p>
                      <a:pPr algn="ctr"/>
                      <a:r>
                        <a:rPr lang="es-CL" sz="1100" dirty="0" smtClean="0"/>
                        <a:t>205</a:t>
                      </a:r>
                      <a:endParaRPr lang="es-CL" sz="1100" dirty="0"/>
                    </a:p>
                  </a:txBody>
                  <a:tcPr/>
                </a:tc>
                <a:tc>
                  <a:txBody>
                    <a:bodyPr/>
                    <a:lstStyle/>
                    <a:p>
                      <a:pPr algn="ctr"/>
                      <a:r>
                        <a:rPr lang="es-ES" sz="1100" dirty="0" smtClean="0"/>
                        <a:t>2</a:t>
                      </a:r>
                      <a:endParaRPr lang="es-CL" sz="1100" dirty="0"/>
                    </a:p>
                  </a:txBody>
                  <a:tcPr/>
                </a:tc>
              </a:tr>
              <a:tr h="319489">
                <a:tc>
                  <a:txBody>
                    <a:bodyPr/>
                    <a:lstStyle/>
                    <a:p>
                      <a:r>
                        <a:rPr lang="es-CL" sz="1100" dirty="0" smtClean="0"/>
                        <a:t>Número total usuarias</a:t>
                      </a:r>
                      <a:endParaRPr lang="es-CL" sz="1100" dirty="0"/>
                    </a:p>
                  </a:txBody>
                  <a:tcPr/>
                </a:tc>
                <a:tc>
                  <a:txBody>
                    <a:bodyPr/>
                    <a:lstStyle/>
                    <a:p>
                      <a:pPr algn="ctr"/>
                      <a:r>
                        <a:rPr lang="es-ES" sz="1100" dirty="0" smtClean="0"/>
                        <a:t>4684</a:t>
                      </a:r>
                      <a:endParaRPr lang="es-CL" sz="1100" dirty="0"/>
                    </a:p>
                  </a:txBody>
                  <a:tcPr/>
                </a:tc>
                <a:tc>
                  <a:txBody>
                    <a:bodyPr/>
                    <a:lstStyle/>
                    <a:p>
                      <a:pPr algn="ctr"/>
                      <a:r>
                        <a:rPr lang="es-CL" sz="1100" dirty="0" smtClean="0"/>
                        <a:t>41</a:t>
                      </a:r>
                      <a:endParaRPr lang="es-CL" sz="1100" dirty="0"/>
                    </a:p>
                  </a:txBody>
                  <a:tcPr/>
                </a:tc>
              </a:tr>
              <a:tr h="297456">
                <a:tc>
                  <a:txBody>
                    <a:bodyPr/>
                    <a:lstStyle/>
                    <a:p>
                      <a:r>
                        <a:rPr lang="es-CL" sz="1100" dirty="0" smtClean="0"/>
                        <a:t>Número de usuarias/os</a:t>
                      </a:r>
                      <a:r>
                        <a:rPr lang="es-CL" sz="1100" baseline="0" dirty="0" smtClean="0"/>
                        <a:t> jóvenes </a:t>
                      </a:r>
                      <a:endParaRPr lang="es-CL" sz="1100" dirty="0"/>
                    </a:p>
                  </a:txBody>
                  <a:tcPr/>
                </a:tc>
                <a:tc>
                  <a:txBody>
                    <a:bodyPr/>
                    <a:lstStyle/>
                    <a:p>
                      <a:pPr algn="ctr"/>
                      <a:r>
                        <a:rPr lang="es-ES" sz="1100" dirty="0" smtClean="0"/>
                        <a:t>535</a:t>
                      </a:r>
                      <a:endParaRPr lang="es-CL" sz="1100" dirty="0"/>
                    </a:p>
                  </a:txBody>
                  <a:tcPr/>
                </a:tc>
                <a:tc>
                  <a:txBody>
                    <a:bodyPr/>
                    <a:lstStyle/>
                    <a:p>
                      <a:pPr algn="ctr"/>
                      <a:r>
                        <a:rPr lang="es-ES" sz="1100" dirty="0" smtClean="0"/>
                        <a:t>5</a:t>
                      </a:r>
                      <a:endParaRPr lang="es-CL" sz="1100" dirty="0"/>
                    </a:p>
                  </a:txBody>
                  <a:tcPr/>
                </a:tc>
              </a:tr>
              <a:tr h="286438">
                <a:tc>
                  <a:txBody>
                    <a:bodyPr/>
                    <a:lstStyle/>
                    <a:p>
                      <a:r>
                        <a:rPr lang="es-CL" sz="1100" dirty="0" smtClean="0"/>
                        <a:t>Promedio de edad</a:t>
                      </a:r>
                      <a:endParaRPr lang="es-CL" sz="1100" dirty="0"/>
                    </a:p>
                  </a:txBody>
                  <a:tcPr/>
                </a:tc>
                <a:tc gridSpan="2">
                  <a:txBody>
                    <a:bodyPr/>
                    <a:lstStyle/>
                    <a:p>
                      <a:pPr algn="ctr"/>
                      <a:r>
                        <a:rPr lang="es-CL" sz="1100" dirty="0" smtClean="0"/>
                        <a:t>59 años </a:t>
                      </a:r>
                      <a:endParaRPr lang="es-CL" sz="1100" dirty="0"/>
                    </a:p>
                  </a:txBody>
                  <a:tcPr/>
                </a:tc>
                <a:tc hMerge="1">
                  <a:txBody>
                    <a:bodyPr/>
                    <a:lstStyle/>
                    <a:p>
                      <a:endParaRPr lang="es-CL" dirty="0"/>
                    </a:p>
                  </a:txBody>
                  <a:tcPr/>
                </a:tc>
              </a:tr>
            </a:tbl>
          </a:graphicData>
        </a:graphic>
      </p:graphicFrame>
      <p:sp>
        <p:nvSpPr>
          <p:cNvPr id="10" name="CuadroTexto 9"/>
          <p:cNvSpPr txBox="1"/>
          <p:nvPr/>
        </p:nvSpPr>
        <p:spPr>
          <a:xfrm>
            <a:off x="345378" y="6392823"/>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5" name="Imagen 4"/>
          <p:cNvPicPr>
            <a:picLocks noChangeAspect="1"/>
          </p:cNvPicPr>
          <p:nvPr/>
        </p:nvPicPr>
        <p:blipFill>
          <a:blip r:embed="rId4"/>
          <a:stretch>
            <a:fillRect/>
          </a:stretch>
        </p:blipFill>
        <p:spPr>
          <a:xfrm>
            <a:off x="5685865" y="1349845"/>
            <a:ext cx="3279865" cy="2467286"/>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874579762"/>
              </p:ext>
            </p:extLst>
          </p:nvPr>
        </p:nvGraphicFramePr>
        <p:xfrm>
          <a:off x="270248" y="5611050"/>
          <a:ext cx="5006832" cy="765826"/>
        </p:xfrm>
        <a:graphic>
          <a:graphicData uri="http://schemas.openxmlformats.org/drawingml/2006/table">
            <a:tbl>
              <a:tblPr/>
              <a:tblGrid>
                <a:gridCol w="982656"/>
                <a:gridCol w="4024176"/>
              </a:tblGrid>
              <a:tr h="765826">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Bovinos, Avena, Praderas, Uva vinífera, Ovinos, Lechuga, Tomate, Frutilla, Frambuesa, Gallinas, Trigo, Apicultura, Papas, Avena/Vicia,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Papas, Arroz, Trigo Alternativo, Cerezos, Avena, Maíz, Trigo Invierno, Acelga, Trigo Primavera;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86%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87%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2" name="Marcador de número de diapositiva 1"/>
          <p:cNvSpPr>
            <a:spLocks noGrp="1"/>
          </p:cNvSpPr>
          <p:nvPr>
            <p:ph type="sldNum" sz="quarter" idx="12"/>
          </p:nvPr>
        </p:nvSpPr>
        <p:spPr/>
        <p:txBody>
          <a:bodyPr/>
          <a:lstStyle/>
          <a:p>
            <a:fld id="{B2AA1C21-4A01-FC47-935A-F64BC8B7BE09}" type="slidenum">
              <a:rPr lang="en-US" smtClean="0"/>
              <a:t>47</a:t>
            </a:fld>
            <a:endParaRPr lang="en-US"/>
          </a:p>
        </p:txBody>
      </p:sp>
    </p:spTree>
    <p:extLst>
      <p:ext uri="{BB962C8B-B14F-4D97-AF65-F5344CB8AC3E}">
        <p14:creationId xmlns:p14="http://schemas.microsoft.com/office/powerpoint/2010/main" val="1682644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859317"/>
            <a:ext cx="8229600" cy="5002442"/>
          </a:xfrm>
        </p:spPr>
        <p:txBody>
          <a:bodyPr>
            <a:normAutofit/>
          </a:bodyPr>
          <a:lstStyle/>
          <a:p>
            <a:pPr marL="0" indent="0">
              <a:buNone/>
            </a:pPr>
            <a:r>
              <a:rPr lang="es-CL" sz="2000" b="1" dirty="0" smtClean="0"/>
              <a:t>Biobío </a:t>
            </a:r>
            <a:endParaRPr lang="es-CL" sz="2000" b="1" dirty="0"/>
          </a:p>
        </p:txBody>
      </p:sp>
      <p:pic>
        <p:nvPicPr>
          <p:cNvPr id="10" name="Imagen 9"/>
          <p:cNvPicPr>
            <a:picLocks noChangeAspect="1"/>
          </p:cNvPicPr>
          <p:nvPr/>
        </p:nvPicPr>
        <p:blipFill>
          <a:blip r:embed="rId2"/>
          <a:stretch>
            <a:fillRect/>
          </a:stretch>
        </p:blipFill>
        <p:spPr>
          <a:xfrm>
            <a:off x="6323681" y="4013023"/>
            <a:ext cx="2720291" cy="1704731"/>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081721432"/>
              </p:ext>
            </p:extLst>
          </p:nvPr>
        </p:nvGraphicFramePr>
        <p:xfrm>
          <a:off x="356211" y="1348979"/>
          <a:ext cx="5693421" cy="1779811"/>
        </p:xfrm>
        <a:graphic>
          <a:graphicData uri="http://schemas.openxmlformats.org/drawingml/2006/table">
            <a:tbl>
              <a:tblPr firstRow="1" bandRow="1">
                <a:tableStyleId>{5C22544A-7EE6-4342-B048-85BDC9FD1C3A}</a:tableStyleId>
              </a:tblPr>
              <a:tblGrid>
                <a:gridCol w="3842966"/>
                <a:gridCol w="1143918"/>
                <a:gridCol w="706537"/>
              </a:tblGrid>
              <a:tr h="270501">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308472">
                <a:tc>
                  <a:txBody>
                    <a:bodyPr/>
                    <a:lstStyle/>
                    <a:p>
                      <a:r>
                        <a:rPr lang="es-CL" sz="1100" dirty="0" smtClean="0"/>
                        <a:t>Número de usuarios/as total (incluidos Emergencia) </a:t>
                      </a:r>
                      <a:endParaRPr lang="es-CL" sz="1100" dirty="0"/>
                    </a:p>
                  </a:txBody>
                  <a:tcPr/>
                </a:tc>
                <a:tc>
                  <a:txBody>
                    <a:bodyPr/>
                    <a:lstStyle/>
                    <a:p>
                      <a:pPr algn="ctr"/>
                      <a:r>
                        <a:rPr lang="es-CL" sz="1100" dirty="0" smtClean="0"/>
                        <a:t>14521</a:t>
                      </a:r>
                      <a:endParaRPr lang="es-CL" sz="1100" dirty="0"/>
                    </a:p>
                  </a:txBody>
                  <a:tcPr/>
                </a:tc>
                <a:tc>
                  <a:txBody>
                    <a:bodyPr/>
                    <a:lstStyle/>
                    <a:p>
                      <a:pPr algn="ctr"/>
                      <a:r>
                        <a:rPr lang="es-CL" sz="1100" dirty="0" smtClean="0"/>
                        <a:t>100</a:t>
                      </a:r>
                      <a:endParaRPr lang="es-CL" sz="1100" dirty="0"/>
                    </a:p>
                  </a:txBody>
                  <a:tcPr/>
                </a:tc>
              </a:tr>
              <a:tr h="308472">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6194</a:t>
                      </a:r>
                      <a:endParaRPr lang="es-CL" sz="1100" dirty="0"/>
                    </a:p>
                  </a:txBody>
                  <a:tcPr/>
                </a:tc>
                <a:tc>
                  <a:txBody>
                    <a:bodyPr/>
                    <a:lstStyle/>
                    <a:p>
                      <a:pPr algn="ctr"/>
                      <a:r>
                        <a:rPr lang="es-CL" sz="1100" dirty="0" smtClean="0"/>
                        <a:t>43</a:t>
                      </a:r>
                      <a:endParaRPr lang="es-CL" sz="1100" dirty="0"/>
                    </a:p>
                  </a:txBody>
                  <a:tcPr/>
                </a:tc>
              </a:tr>
              <a:tr h="297456">
                <a:tc>
                  <a:txBody>
                    <a:bodyPr/>
                    <a:lstStyle/>
                    <a:p>
                      <a:r>
                        <a:rPr lang="es-CL" sz="1100" dirty="0" smtClean="0"/>
                        <a:t>Número total</a:t>
                      </a:r>
                      <a:r>
                        <a:rPr lang="es-CL" sz="1100" baseline="0" dirty="0" smtClean="0"/>
                        <a:t> de usuarias</a:t>
                      </a:r>
                      <a:endParaRPr lang="es-CL" sz="1100" dirty="0"/>
                    </a:p>
                  </a:txBody>
                  <a:tcPr/>
                </a:tc>
                <a:tc>
                  <a:txBody>
                    <a:bodyPr/>
                    <a:lstStyle/>
                    <a:p>
                      <a:pPr algn="ctr"/>
                      <a:r>
                        <a:rPr lang="es-CL" sz="1100" dirty="0" smtClean="0"/>
                        <a:t>7420</a:t>
                      </a:r>
                      <a:endParaRPr lang="es-CL" sz="1100" dirty="0"/>
                    </a:p>
                  </a:txBody>
                  <a:tcPr/>
                </a:tc>
                <a:tc>
                  <a:txBody>
                    <a:bodyPr/>
                    <a:lstStyle/>
                    <a:p>
                      <a:pPr algn="ctr"/>
                      <a:r>
                        <a:rPr lang="es-CL" sz="1100" dirty="0" smtClean="0"/>
                        <a:t>51</a:t>
                      </a:r>
                      <a:endParaRPr lang="es-CL" sz="1100" dirty="0"/>
                    </a:p>
                  </a:txBody>
                  <a:tcPr/>
                </a:tc>
              </a:tr>
              <a:tr h="308472">
                <a:tc>
                  <a:txBody>
                    <a:bodyPr/>
                    <a:lstStyle/>
                    <a:p>
                      <a:r>
                        <a:rPr lang="es-CL" sz="1100" dirty="0" smtClean="0"/>
                        <a:t>Número de usuarios/as jóvenes</a:t>
                      </a:r>
                      <a:r>
                        <a:rPr lang="es-CL" sz="1100" baseline="0" dirty="0" smtClean="0"/>
                        <a:t> </a:t>
                      </a:r>
                      <a:endParaRPr lang="es-CL" sz="1100" dirty="0"/>
                    </a:p>
                  </a:txBody>
                  <a:tcPr/>
                </a:tc>
                <a:tc>
                  <a:txBody>
                    <a:bodyPr/>
                    <a:lstStyle/>
                    <a:p>
                      <a:pPr algn="ctr"/>
                      <a:r>
                        <a:rPr lang="es-CL" sz="1100" dirty="0" smtClean="0"/>
                        <a:t>1538</a:t>
                      </a:r>
                      <a:endParaRPr lang="es-CL" sz="1100" dirty="0"/>
                    </a:p>
                  </a:txBody>
                  <a:tcPr/>
                </a:tc>
                <a:tc>
                  <a:txBody>
                    <a:bodyPr/>
                    <a:lstStyle/>
                    <a:p>
                      <a:pPr algn="ctr"/>
                      <a:r>
                        <a:rPr lang="es-ES" sz="1100" dirty="0" smtClean="0"/>
                        <a:t>11</a:t>
                      </a:r>
                      <a:endParaRPr lang="es-CL" sz="1100" dirty="0"/>
                    </a:p>
                  </a:txBody>
                  <a:tcPr/>
                </a:tc>
              </a:tr>
              <a:tr h="286438">
                <a:tc>
                  <a:txBody>
                    <a:bodyPr/>
                    <a:lstStyle/>
                    <a:p>
                      <a:r>
                        <a:rPr lang="es-CL" sz="1100" dirty="0" smtClean="0"/>
                        <a:t>Promedio de edad </a:t>
                      </a:r>
                      <a:endParaRPr lang="es-CL" sz="1100" dirty="0"/>
                    </a:p>
                  </a:txBody>
                  <a:tcPr/>
                </a:tc>
                <a:tc gridSpan="2">
                  <a:txBody>
                    <a:bodyPr/>
                    <a:lstStyle/>
                    <a:p>
                      <a:pPr algn="ctr"/>
                      <a:r>
                        <a:rPr lang="es-CL" sz="1100" dirty="0" smtClean="0"/>
                        <a:t>57 años </a:t>
                      </a:r>
                      <a:endParaRPr lang="es-CL" sz="1100" dirty="0"/>
                    </a:p>
                  </a:txBody>
                  <a:tcPr/>
                </a:tc>
                <a:tc hMerge="1">
                  <a:txBody>
                    <a:bodyPr/>
                    <a:lstStyle/>
                    <a:p>
                      <a:endParaRPr lang="es-CL"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512387389"/>
              </p:ext>
            </p:extLst>
          </p:nvPr>
        </p:nvGraphicFramePr>
        <p:xfrm>
          <a:off x="369065" y="3413246"/>
          <a:ext cx="5680568" cy="2106205"/>
        </p:xfrm>
        <a:graphic>
          <a:graphicData uri="http://schemas.openxmlformats.org/drawingml/2006/table">
            <a:tbl>
              <a:tblPr firstRow="1" bandRow="1">
                <a:tableStyleId>{5C22544A-7EE6-4342-B048-85BDC9FD1C3A}</a:tableStyleId>
              </a:tblPr>
              <a:tblGrid>
                <a:gridCol w="2517354"/>
                <a:gridCol w="1674564"/>
                <a:gridCol w="1488650"/>
              </a:tblGrid>
              <a:tr h="299438">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86439">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5.451.572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5.414.772 </a:t>
                      </a:r>
                    </a:p>
                  </a:txBody>
                  <a:tcPr marL="7620" marR="7620" marT="7620" marB="0" anchor="ctr"/>
                </a:tc>
              </a:tr>
              <a:tr h="308472">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3.395.388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3.385.721 </a:t>
                      </a:r>
                    </a:p>
                  </a:txBody>
                  <a:tcPr marL="7620" marR="7620" marT="7620" marB="0" anchor="ctr"/>
                </a:tc>
              </a:tr>
              <a:tr h="308472">
                <a:tc>
                  <a:txBody>
                    <a:bodyPr/>
                    <a:lstStyle/>
                    <a:p>
                      <a:r>
                        <a:rPr lang="es-CL" sz="1100" dirty="0" smtClean="0"/>
                        <a:t>33 Transferencias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4.892.228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4.891.998 </a:t>
                      </a:r>
                    </a:p>
                  </a:txBody>
                  <a:tcPr marL="7620" marR="7620" marT="7620" marB="0" anchor="ctr"/>
                </a:tc>
              </a:tr>
              <a:tr h="319490">
                <a:tc>
                  <a:txBody>
                    <a:bodyPr/>
                    <a:lstStyle/>
                    <a:p>
                      <a:r>
                        <a:rPr lang="es-CL" sz="1100" b="1" dirty="0" smtClean="0"/>
                        <a:t>Subtotal</a:t>
                      </a:r>
                      <a:r>
                        <a:rPr lang="es-CL" sz="1100" b="1" baseline="0" dirty="0" smtClean="0"/>
                        <a:t> Productos Estratégicos</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13.739.189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13.692.491 </a:t>
                      </a:r>
                    </a:p>
                  </a:txBody>
                  <a:tcPr marL="7620" marR="7620" marT="7620" marB="0" anchor="ctr"/>
                </a:tc>
              </a:tr>
              <a:tr h="275421">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3.113.494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3.113.494 </a:t>
                      </a:r>
                    </a:p>
                  </a:txBody>
                  <a:tcPr marL="7620" marR="7620" marT="7620" marB="0" anchor="ctr"/>
                </a:tc>
              </a:tr>
              <a:tr h="308473">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16.852.683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16.805.985 </a:t>
                      </a:r>
                    </a:p>
                  </a:txBody>
                  <a:tcPr marL="7620" marR="7620" marT="7620" marB="0" anchor="ctr"/>
                </a:tc>
              </a:tr>
            </a:tbl>
          </a:graphicData>
        </a:graphic>
      </p:graphicFrame>
      <p:sp>
        <p:nvSpPr>
          <p:cNvPr id="11" name="CuadroTexto 10"/>
          <p:cNvSpPr txBox="1"/>
          <p:nvPr/>
        </p:nvSpPr>
        <p:spPr>
          <a:xfrm>
            <a:off x="323528" y="6357516"/>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6" name="Imagen 5"/>
          <p:cNvPicPr>
            <a:picLocks noChangeAspect="1"/>
          </p:cNvPicPr>
          <p:nvPr/>
        </p:nvPicPr>
        <p:blipFill>
          <a:blip r:embed="rId3"/>
          <a:stretch>
            <a:fillRect/>
          </a:stretch>
        </p:blipFill>
        <p:spPr>
          <a:xfrm>
            <a:off x="6323682" y="1141642"/>
            <a:ext cx="2654212" cy="2585628"/>
          </a:xfrm>
          <a:prstGeom prst="rect">
            <a:avLst/>
          </a:prstGeom>
        </p:spPr>
      </p:pic>
      <p:pic>
        <p:nvPicPr>
          <p:cNvPr id="12" name="Picture 3"/>
          <p:cNvPicPr>
            <a:picLocks noChangeAspect="1" noChangeArrowheads="1"/>
          </p:cNvPicPr>
          <p:nvPr/>
        </p:nvPicPr>
        <p:blipFill>
          <a:blip r:embed="rId4" cstate="print"/>
          <a:srcRect/>
          <a:stretch>
            <a:fillRect/>
          </a:stretch>
        </p:blipFill>
        <p:spPr bwMode="auto">
          <a:xfrm>
            <a:off x="6323682" y="643513"/>
            <a:ext cx="1067473" cy="601797"/>
          </a:xfrm>
          <a:prstGeom prst="rect">
            <a:avLst/>
          </a:prstGeom>
          <a:noFill/>
          <a:ln w="9525">
            <a:noFill/>
            <a:miter lim="800000"/>
            <a:headEnd/>
            <a:tailEnd/>
          </a:ln>
        </p:spPr>
      </p:pic>
      <p:graphicFrame>
        <p:nvGraphicFramePr>
          <p:cNvPr id="14" name="Tabla 13"/>
          <p:cNvGraphicFramePr>
            <a:graphicFrameLocks noGrp="1"/>
          </p:cNvGraphicFramePr>
          <p:nvPr>
            <p:extLst>
              <p:ext uri="{D42A27DB-BD31-4B8C-83A1-F6EECF244321}">
                <p14:modId xmlns:p14="http://schemas.microsoft.com/office/powerpoint/2010/main" val="2640069485"/>
              </p:ext>
            </p:extLst>
          </p:nvPr>
        </p:nvGraphicFramePr>
        <p:xfrm>
          <a:off x="179662" y="5453772"/>
          <a:ext cx="5880467" cy="865779"/>
        </p:xfrm>
        <a:graphic>
          <a:graphicData uri="http://schemas.openxmlformats.org/drawingml/2006/table">
            <a:tbl>
              <a:tblPr/>
              <a:tblGrid>
                <a:gridCol w="1154119"/>
                <a:gridCol w="4726348"/>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Bovinos, Papas, Lechuga, Praderas, Avena Forrajera, Gallinas,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Cilantro, Acelga, Apicultura, Ovinos,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Tomate, Avena/Vicia, Uva vinífera, Trébol rosado, Leña, Frutilla, Frambuesa, Caprinos;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83%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86%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Título 2"/>
          <p:cNvSpPr txBox="1">
            <a:spLocks/>
          </p:cNvSpPr>
          <p:nvPr/>
        </p:nvSpPr>
        <p:spPr>
          <a:xfrm>
            <a:off x="457200" y="8735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s-CL" sz="2800" smtClean="0">
                <a:solidFill>
                  <a:srgbClr val="333333"/>
                </a:solidFill>
                <a:latin typeface="Berlin Sans FB" panose="020E0602020502020306" pitchFamily="34" charset="0"/>
                <a:ea typeface="+mn-ea"/>
                <a:cs typeface="+mn-cs"/>
              </a:rPr>
              <a:t>INDAP en REGIONES  </a:t>
            </a:r>
            <a:endParaRPr lang="es-CL" sz="2800" dirty="0">
              <a:solidFill>
                <a:srgbClr val="333333"/>
              </a:solidFill>
              <a:latin typeface="Berlin Sans FB" panose="020E0602020502020306" pitchFamily="34" charset="0"/>
              <a:ea typeface="+mn-ea"/>
              <a:cs typeface="+mn-cs"/>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48</a:t>
            </a:fld>
            <a:endParaRPr lang="en-US"/>
          </a:p>
        </p:txBody>
      </p:sp>
    </p:spTree>
    <p:extLst>
      <p:ext uri="{BB962C8B-B14F-4D97-AF65-F5344CB8AC3E}">
        <p14:creationId xmlns:p14="http://schemas.microsoft.com/office/powerpoint/2010/main" val="2042534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90251" y="741663"/>
            <a:ext cx="8229600" cy="4859223"/>
          </a:xfrm>
        </p:spPr>
        <p:txBody>
          <a:bodyPr>
            <a:normAutofit/>
          </a:bodyPr>
          <a:lstStyle/>
          <a:p>
            <a:pPr marL="0" indent="0">
              <a:buNone/>
            </a:pPr>
            <a:r>
              <a:rPr lang="es-CL" sz="2000" b="1" dirty="0" smtClean="0"/>
              <a:t>Araucanía </a:t>
            </a:r>
            <a:endParaRPr lang="es-CL" sz="2000" b="1" dirty="0"/>
          </a:p>
        </p:txBody>
      </p:sp>
      <p:pic>
        <p:nvPicPr>
          <p:cNvPr id="9" name="Imagen 8"/>
          <p:cNvPicPr>
            <a:picLocks noChangeAspect="1"/>
          </p:cNvPicPr>
          <p:nvPr/>
        </p:nvPicPr>
        <p:blipFill>
          <a:blip r:embed="rId2"/>
          <a:stretch>
            <a:fillRect/>
          </a:stretch>
        </p:blipFill>
        <p:spPr>
          <a:xfrm>
            <a:off x="6057562" y="257847"/>
            <a:ext cx="2002406" cy="1872897"/>
          </a:xfrm>
          <a:prstGeom prst="rect">
            <a:avLst/>
          </a:prstGeom>
        </p:spPr>
      </p:pic>
      <p:pic>
        <p:nvPicPr>
          <p:cNvPr id="10" name="Imagen 9"/>
          <p:cNvPicPr>
            <a:picLocks noChangeAspect="1"/>
          </p:cNvPicPr>
          <p:nvPr/>
        </p:nvPicPr>
        <p:blipFill>
          <a:blip r:embed="rId3"/>
          <a:stretch>
            <a:fillRect/>
          </a:stretch>
        </p:blipFill>
        <p:spPr>
          <a:xfrm>
            <a:off x="5814721" y="2221223"/>
            <a:ext cx="3127519" cy="4005419"/>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057660321"/>
              </p:ext>
            </p:extLst>
          </p:nvPr>
        </p:nvGraphicFramePr>
        <p:xfrm>
          <a:off x="296705" y="1270700"/>
          <a:ext cx="5324469" cy="1957243"/>
        </p:xfrm>
        <a:graphic>
          <a:graphicData uri="http://schemas.openxmlformats.org/drawingml/2006/table">
            <a:tbl>
              <a:tblPr firstRow="1" bandRow="1">
                <a:tableStyleId>{5C22544A-7EE6-4342-B048-85BDC9FD1C3A}</a:tableStyleId>
              </a:tblPr>
              <a:tblGrid>
                <a:gridCol w="3521940"/>
                <a:gridCol w="1046603"/>
                <a:gridCol w="755926"/>
              </a:tblGrid>
              <a:tr h="370840">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de usuarios/as total (incluidos Emergencia) </a:t>
                      </a:r>
                      <a:endParaRPr lang="es-CL" sz="1100" dirty="0"/>
                    </a:p>
                  </a:txBody>
                  <a:tcPr/>
                </a:tc>
                <a:tc>
                  <a:txBody>
                    <a:bodyPr/>
                    <a:lstStyle/>
                    <a:p>
                      <a:pPr algn="ctr"/>
                      <a:r>
                        <a:rPr lang="es-CL" sz="1100" dirty="0" smtClean="0"/>
                        <a:t>46314</a:t>
                      </a:r>
                      <a:endParaRPr lang="es-CL" sz="1100" dirty="0"/>
                    </a:p>
                  </a:txBody>
                  <a:tcPr/>
                </a:tc>
                <a:tc>
                  <a:txBody>
                    <a:bodyPr/>
                    <a:lstStyle/>
                    <a:p>
                      <a:pPr algn="ctr"/>
                      <a:r>
                        <a:rPr lang="es-CL" sz="1100" dirty="0" smtClean="0"/>
                        <a:t>100</a:t>
                      </a:r>
                      <a:endParaRPr lang="es-CL" sz="1100" dirty="0"/>
                    </a:p>
                  </a:txBody>
                  <a:tcPr/>
                </a:tc>
              </a:tr>
              <a:tr h="370840">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38780</a:t>
                      </a:r>
                      <a:endParaRPr lang="es-CL" sz="1100" dirty="0"/>
                    </a:p>
                  </a:txBody>
                  <a:tcPr/>
                </a:tc>
                <a:tc>
                  <a:txBody>
                    <a:bodyPr/>
                    <a:lstStyle/>
                    <a:p>
                      <a:pPr algn="ctr"/>
                      <a:r>
                        <a:rPr lang="es-CL" sz="1100" dirty="0" smtClean="0"/>
                        <a:t>84</a:t>
                      </a:r>
                      <a:endParaRPr lang="es-CL" sz="1100" dirty="0"/>
                    </a:p>
                  </a:txBody>
                  <a:tcPr/>
                </a:tc>
              </a:tr>
              <a:tr h="300393">
                <a:tc>
                  <a:txBody>
                    <a:bodyPr/>
                    <a:lstStyle/>
                    <a:p>
                      <a:r>
                        <a:rPr lang="es-CL" sz="1100" dirty="0" smtClean="0"/>
                        <a:t>Número total de usuarias</a:t>
                      </a:r>
                      <a:endParaRPr lang="es-CL" sz="1100" dirty="0"/>
                    </a:p>
                  </a:txBody>
                  <a:tcPr/>
                </a:tc>
                <a:tc>
                  <a:txBody>
                    <a:bodyPr/>
                    <a:lstStyle/>
                    <a:p>
                      <a:pPr algn="ctr"/>
                      <a:r>
                        <a:rPr lang="es-CL" sz="1100" dirty="0" smtClean="0"/>
                        <a:t>22390</a:t>
                      </a:r>
                      <a:endParaRPr lang="es-CL" sz="1100" dirty="0"/>
                    </a:p>
                  </a:txBody>
                  <a:tcPr/>
                </a:tc>
                <a:tc>
                  <a:txBody>
                    <a:bodyPr/>
                    <a:lstStyle/>
                    <a:p>
                      <a:pPr algn="ctr"/>
                      <a:r>
                        <a:rPr lang="es-CL" sz="1100" dirty="0" smtClean="0"/>
                        <a:t>48</a:t>
                      </a:r>
                      <a:endParaRPr lang="es-CL" sz="1100" dirty="0"/>
                    </a:p>
                  </a:txBody>
                  <a:tcPr/>
                </a:tc>
              </a:tr>
              <a:tr h="286412">
                <a:tc>
                  <a:txBody>
                    <a:bodyPr/>
                    <a:lstStyle/>
                    <a:p>
                      <a:r>
                        <a:rPr lang="es-CL" sz="1100" dirty="0" smtClean="0"/>
                        <a:t>Número</a:t>
                      </a:r>
                      <a:r>
                        <a:rPr lang="es-CL" sz="1100" baseline="0" dirty="0" smtClean="0"/>
                        <a:t> total de usuarios/as jóvenes</a:t>
                      </a:r>
                      <a:endParaRPr lang="es-CL" sz="1100" dirty="0"/>
                    </a:p>
                  </a:txBody>
                  <a:tcPr/>
                </a:tc>
                <a:tc>
                  <a:txBody>
                    <a:bodyPr/>
                    <a:lstStyle/>
                    <a:p>
                      <a:pPr algn="ctr"/>
                      <a:r>
                        <a:rPr lang="es-CL" sz="1100" dirty="0" smtClean="0"/>
                        <a:t>4853</a:t>
                      </a:r>
                      <a:endParaRPr lang="es-CL" sz="1100" dirty="0"/>
                    </a:p>
                  </a:txBody>
                  <a:tcPr/>
                </a:tc>
                <a:tc>
                  <a:txBody>
                    <a:bodyPr/>
                    <a:lstStyle/>
                    <a:p>
                      <a:pPr algn="ctr"/>
                      <a:r>
                        <a:rPr lang="es-ES" sz="1100" dirty="0" smtClean="0"/>
                        <a:t>10</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55 años </a:t>
                      </a:r>
                      <a:endParaRPr lang="es-CL" sz="1100" dirty="0"/>
                    </a:p>
                  </a:txBody>
                  <a:tcPr/>
                </a:tc>
                <a:tc hMerge="1">
                  <a:txBody>
                    <a:bodyPr/>
                    <a:lstStyle/>
                    <a:p>
                      <a:endParaRPr lang="es-CL"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564051513"/>
              </p:ext>
            </p:extLst>
          </p:nvPr>
        </p:nvGraphicFramePr>
        <p:xfrm>
          <a:off x="296706" y="3534508"/>
          <a:ext cx="5324469" cy="2097359"/>
        </p:xfrm>
        <a:graphic>
          <a:graphicData uri="http://schemas.openxmlformats.org/drawingml/2006/table">
            <a:tbl>
              <a:tblPr firstRow="1" bandRow="1">
                <a:tableStyleId>{5C22544A-7EE6-4342-B048-85BDC9FD1C3A}</a:tableStyleId>
              </a:tblPr>
              <a:tblGrid>
                <a:gridCol w="2361712"/>
                <a:gridCol w="1564395"/>
                <a:gridCol w="1398362"/>
              </a:tblGrid>
              <a:tr h="33662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5493">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19.149.912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19.113.630 </a:t>
                      </a:r>
                    </a:p>
                  </a:txBody>
                  <a:tcPr marL="7620" marR="7620" marT="7620" marB="0" anchor="ctr"/>
                </a:tc>
              </a:tr>
              <a:tr h="264405">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14.307.394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14.084.314 </a:t>
                      </a:r>
                    </a:p>
                  </a:txBody>
                  <a:tcPr marL="7620" marR="7620" marT="7620" marB="0" anchor="ctr"/>
                </a:tc>
              </a:tr>
              <a:tr h="319489">
                <a:tc>
                  <a:txBody>
                    <a:bodyPr/>
                    <a:lstStyle/>
                    <a:p>
                      <a:r>
                        <a:rPr lang="es-CL" sz="1100" dirty="0" smtClean="0"/>
                        <a:t>33 Transferencia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18.869.809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18.844.087 </a:t>
                      </a:r>
                    </a:p>
                  </a:txBody>
                  <a:tcPr marL="7620" marR="7620" marT="7620" marB="0" anchor="ctr"/>
                </a:tc>
              </a:tr>
              <a:tr h="297455">
                <a:tc>
                  <a:txBody>
                    <a:bodyPr/>
                    <a:lstStyle/>
                    <a:p>
                      <a:r>
                        <a:rPr lang="es-CL" sz="1100" b="1" dirty="0" smtClean="0"/>
                        <a:t>Subtotal Productos Estratégicos</a:t>
                      </a:r>
                      <a:r>
                        <a:rPr lang="es-CL" sz="1100" b="1" baseline="0" dirty="0" smtClean="0"/>
                        <a:t>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52.327.116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52.042.030 </a:t>
                      </a:r>
                    </a:p>
                  </a:txBody>
                  <a:tcPr marL="7620" marR="7620" marT="7620" marB="0" anchor="ctr"/>
                </a:tc>
              </a:tr>
              <a:tr h="297456">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7.013.334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7.013.334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59.340.450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59.055.365 </a:t>
                      </a:r>
                    </a:p>
                  </a:txBody>
                  <a:tcPr marL="7620" marR="7620" marT="7620" marB="0" anchor="ctr"/>
                </a:tc>
              </a:tr>
            </a:tbl>
          </a:graphicData>
        </a:graphic>
      </p:graphicFrame>
      <p:sp>
        <p:nvSpPr>
          <p:cNvPr id="12" name="CuadroTexto 11"/>
          <p:cNvSpPr txBox="1"/>
          <p:nvPr/>
        </p:nvSpPr>
        <p:spPr>
          <a:xfrm>
            <a:off x="323528" y="6407600"/>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4" cstate="print"/>
          <a:srcRect/>
          <a:stretch>
            <a:fillRect/>
          </a:stretch>
        </p:blipFill>
        <p:spPr bwMode="auto">
          <a:xfrm>
            <a:off x="7627888" y="1511952"/>
            <a:ext cx="1203158" cy="678290"/>
          </a:xfrm>
          <a:prstGeom prst="rect">
            <a:avLst/>
          </a:prstGeom>
          <a:noFill/>
          <a:ln w="9525">
            <a:noFill/>
            <a:miter lim="800000"/>
            <a:headEnd/>
            <a:tailEnd/>
          </a:ln>
        </p:spPr>
      </p:pic>
      <p:graphicFrame>
        <p:nvGraphicFramePr>
          <p:cNvPr id="13" name="Tabla 12"/>
          <p:cNvGraphicFramePr>
            <a:graphicFrameLocks noGrp="1"/>
          </p:cNvGraphicFramePr>
          <p:nvPr>
            <p:extLst>
              <p:ext uri="{D42A27DB-BD31-4B8C-83A1-F6EECF244321}">
                <p14:modId xmlns:p14="http://schemas.microsoft.com/office/powerpoint/2010/main" val="61754492"/>
              </p:ext>
            </p:extLst>
          </p:nvPr>
        </p:nvGraphicFramePr>
        <p:xfrm>
          <a:off x="270248" y="5600886"/>
          <a:ext cx="5322084" cy="775431"/>
        </p:xfrm>
        <a:graphic>
          <a:graphicData uri="http://schemas.openxmlformats.org/drawingml/2006/table">
            <a:tbl>
              <a:tblPr/>
              <a:tblGrid>
                <a:gridCol w="1044529"/>
                <a:gridCol w="4277555"/>
              </a:tblGrid>
              <a:tr h="775431">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Bovinos, Praderas,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Ovinos, Lechuga, Trigo, Papas, Avena Forrajera, Gallinas, Avena, Frambuesa,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Bianual, Frutilla,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Anual, Porcinos, Acelga, Leña, Papas, Pradera natural;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78%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86%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49</a:t>
            </a:fld>
            <a:endParaRPr lang="en-US"/>
          </a:p>
        </p:txBody>
      </p:sp>
    </p:spTree>
    <p:extLst>
      <p:ext uri="{BB962C8B-B14F-4D97-AF65-F5344CB8AC3E}">
        <p14:creationId xmlns:p14="http://schemas.microsoft.com/office/powerpoint/2010/main" val="4101811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553200" y="6356352"/>
            <a:ext cx="2133600" cy="390265"/>
          </a:xfrm>
        </p:spPr>
        <p:txBody>
          <a:bodyPr/>
          <a:lstStyle/>
          <a:p>
            <a:fld id="{047A4E3D-670C-4DA6-9443-AA3065B68E44}" type="slidenum">
              <a:rPr lang="en-US" altLang="es-CL" smtClean="0"/>
              <a:pPr/>
              <a:t>5</a:t>
            </a:fld>
            <a:endParaRPr lang="en-US" altLang="es-CL"/>
          </a:p>
        </p:txBody>
      </p:sp>
      <p:graphicFrame>
        <p:nvGraphicFramePr>
          <p:cNvPr id="6" name="Diagrama 5"/>
          <p:cNvGraphicFramePr/>
          <p:nvPr>
            <p:extLst/>
          </p:nvPr>
        </p:nvGraphicFramePr>
        <p:xfrm>
          <a:off x="323528" y="1268760"/>
          <a:ext cx="8136904"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p:cNvSpPr txBox="1"/>
          <p:nvPr/>
        </p:nvSpPr>
        <p:spPr>
          <a:xfrm>
            <a:off x="4860032" y="1628800"/>
            <a:ext cx="1440160" cy="4893647"/>
          </a:xfrm>
          <a:prstGeom prst="rect">
            <a:avLst/>
          </a:prstGeom>
          <a:noFill/>
        </p:spPr>
        <p:txBody>
          <a:bodyPr wrap="square" rtlCol="0">
            <a:spAutoFit/>
          </a:bodyPr>
          <a:lstStyle/>
          <a:p>
            <a:r>
              <a:rPr lang="es-CL" sz="1200" b="1" dirty="0" smtClean="0"/>
              <a:t>1. Desarrollo Rural: </a:t>
            </a:r>
            <a:r>
              <a:rPr lang="es-CL" sz="1200" dirty="0" smtClean="0"/>
              <a:t>valorización de formas de habitar el territorio, oportunidades económicas, calidad de vida.</a:t>
            </a:r>
            <a:r>
              <a:rPr lang="es-CL" sz="1200" b="1" dirty="0" smtClean="0"/>
              <a:t> </a:t>
            </a:r>
          </a:p>
          <a:p>
            <a:r>
              <a:rPr lang="es-CL" sz="1200" b="1" dirty="0" smtClean="0"/>
              <a:t>2. Sustentabilidad: </a:t>
            </a:r>
            <a:r>
              <a:rPr lang="es-CL" sz="1200" dirty="0" smtClean="0"/>
              <a:t>agua, suelo, cambio climático.</a:t>
            </a:r>
            <a:endParaRPr lang="es-CL" sz="1200" b="1" dirty="0" smtClean="0"/>
          </a:p>
          <a:p>
            <a:r>
              <a:rPr lang="es-CL" sz="1200" b="1" dirty="0" smtClean="0"/>
              <a:t>3. Innovación: </a:t>
            </a:r>
            <a:r>
              <a:rPr lang="es-CL" sz="1200" dirty="0" smtClean="0"/>
              <a:t>tecnologías, inocuidad y calidad, diferenciación, valor agregado.</a:t>
            </a:r>
            <a:endParaRPr lang="es-CL" sz="1200" b="1" dirty="0" smtClean="0"/>
          </a:p>
          <a:p>
            <a:r>
              <a:rPr lang="es-CL" sz="1200" b="1" dirty="0" smtClean="0"/>
              <a:t>4. Modernización: </a:t>
            </a:r>
            <a:r>
              <a:rPr lang="es-CL" sz="1200" dirty="0" smtClean="0"/>
              <a:t>procedimientos y cadenas.</a:t>
            </a:r>
            <a:endParaRPr lang="es-CL" sz="1200" b="1" dirty="0" smtClean="0"/>
          </a:p>
          <a:p>
            <a:r>
              <a:rPr lang="es-CL" sz="1200" b="1" dirty="0" smtClean="0"/>
              <a:t>5. Competitividad: </a:t>
            </a:r>
            <a:r>
              <a:rPr lang="es-CL" sz="1200" dirty="0" smtClean="0"/>
              <a:t>apoyo técnico, comercial y financiero, participación y asociatividad, comercialización. </a:t>
            </a:r>
            <a:endParaRPr lang="es-CL" sz="1200" b="1" dirty="0" smtClean="0"/>
          </a:p>
        </p:txBody>
      </p:sp>
      <p:sp>
        <p:nvSpPr>
          <p:cNvPr id="9" name="CuadroTexto 8"/>
          <p:cNvSpPr txBox="1"/>
          <p:nvPr/>
        </p:nvSpPr>
        <p:spPr>
          <a:xfrm>
            <a:off x="539552" y="1843658"/>
            <a:ext cx="1512168" cy="3385542"/>
          </a:xfrm>
          <a:prstGeom prst="rect">
            <a:avLst/>
          </a:prstGeom>
          <a:noFill/>
        </p:spPr>
        <p:txBody>
          <a:bodyPr wrap="square" rtlCol="0">
            <a:spAutoFit/>
          </a:bodyPr>
          <a:lstStyle/>
          <a:p>
            <a:r>
              <a:rPr lang="es-CL" sz="1200" b="1" i="1" dirty="0" smtClean="0"/>
              <a:t>“El Estado puede y debe contribuir al desarrollo agrícola, ganadero y forestal fijando con claridad las reglas del juego y los incentivos que permitan desarrollar todo su potencial, generando un sistema de fomento e innovación que apoye el rol protagónico del sector privado”</a:t>
            </a:r>
          </a:p>
          <a:p>
            <a:endParaRPr lang="es-CL" sz="1200" b="1" i="1" dirty="0" smtClean="0"/>
          </a:p>
          <a:p>
            <a:r>
              <a:rPr lang="es-CL" sz="1100" i="1" dirty="0" smtClean="0"/>
              <a:t>(Programa de Gobierno Presidente S. Piñera)</a:t>
            </a:r>
            <a:endParaRPr lang="es-CL" sz="1100" i="1" dirty="0"/>
          </a:p>
        </p:txBody>
      </p:sp>
      <p:sp>
        <p:nvSpPr>
          <p:cNvPr id="7" name="Título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L" sz="2800" dirty="0" smtClean="0">
                <a:solidFill>
                  <a:srgbClr val="333333"/>
                </a:solidFill>
                <a:latin typeface="Berlin Sans FB" panose="020E0602020502020306" pitchFamily="34" charset="0"/>
              </a:rPr>
              <a:t>Lineamientos Estratégicos</a:t>
            </a:r>
            <a:endParaRPr lang="es-CL" sz="2800" dirty="0"/>
          </a:p>
        </p:txBody>
      </p:sp>
    </p:spTree>
    <p:extLst>
      <p:ext uri="{BB962C8B-B14F-4D97-AF65-F5344CB8AC3E}">
        <p14:creationId xmlns:p14="http://schemas.microsoft.com/office/powerpoint/2010/main" val="1103315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1002535"/>
            <a:ext cx="8229600" cy="4859223"/>
          </a:xfrm>
        </p:spPr>
        <p:txBody>
          <a:bodyPr>
            <a:normAutofit/>
          </a:bodyPr>
          <a:lstStyle/>
          <a:p>
            <a:pPr marL="0" indent="0">
              <a:buNone/>
            </a:pPr>
            <a:r>
              <a:rPr lang="es-CL" sz="2000" b="1" dirty="0" smtClean="0"/>
              <a:t>Los Ríos </a:t>
            </a:r>
            <a:endParaRPr lang="es-CL" sz="2000" b="1" dirty="0"/>
          </a:p>
        </p:txBody>
      </p:sp>
      <p:pic>
        <p:nvPicPr>
          <p:cNvPr id="9" name="Imagen 8"/>
          <p:cNvPicPr>
            <a:picLocks noChangeAspect="1"/>
          </p:cNvPicPr>
          <p:nvPr/>
        </p:nvPicPr>
        <p:blipFill>
          <a:blip r:embed="rId2"/>
          <a:stretch>
            <a:fillRect/>
          </a:stretch>
        </p:blipFill>
        <p:spPr>
          <a:xfrm>
            <a:off x="397743" y="1453724"/>
            <a:ext cx="2279356" cy="2078772"/>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321525676"/>
              </p:ext>
            </p:extLst>
          </p:nvPr>
        </p:nvGraphicFramePr>
        <p:xfrm>
          <a:off x="3358866" y="1453724"/>
          <a:ext cx="5324469" cy="1957243"/>
        </p:xfrm>
        <a:graphic>
          <a:graphicData uri="http://schemas.openxmlformats.org/drawingml/2006/table">
            <a:tbl>
              <a:tblPr firstRow="1" bandRow="1">
                <a:tableStyleId>{5C22544A-7EE6-4342-B048-85BDC9FD1C3A}</a:tableStyleId>
              </a:tblPr>
              <a:tblGrid>
                <a:gridCol w="3521940"/>
                <a:gridCol w="1046603"/>
                <a:gridCol w="755926"/>
              </a:tblGrid>
              <a:tr h="370840">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de usuarios/as total (incluidos Emergencia) </a:t>
                      </a:r>
                      <a:endParaRPr lang="es-CL" sz="1100" dirty="0"/>
                    </a:p>
                  </a:txBody>
                  <a:tcPr/>
                </a:tc>
                <a:tc>
                  <a:txBody>
                    <a:bodyPr/>
                    <a:lstStyle/>
                    <a:p>
                      <a:pPr algn="ctr"/>
                      <a:r>
                        <a:rPr lang="es-CL" sz="1100" dirty="0" smtClean="0"/>
                        <a:t>11091</a:t>
                      </a:r>
                      <a:endParaRPr lang="es-CL" sz="1100" dirty="0"/>
                    </a:p>
                  </a:txBody>
                  <a:tcPr/>
                </a:tc>
                <a:tc>
                  <a:txBody>
                    <a:bodyPr/>
                    <a:lstStyle/>
                    <a:p>
                      <a:pPr algn="ctr"/>
                      <a:r>
                        <a:rPr lang="es-CL" sz="1100" dirty="0" smtClean="0"/>
                        <a:t>100</a:t>
                      </a:r>
                      <a:endParaRPr lang="es-CL" sz="1100" dirty="0"/>
                    </a:p>
                  </a:txBody>
                  <a:tcPr/>
                </a:tc>
              </a:tr>
              <a:tr h="370840">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5971</a:t>
                      </a:r>
                      <a:endParaRPr lang="es-CL" sz="1100" dirty="0"/>
                    </a:p>
                  </a:txBody>
                  <a:tcPr/>
                </a:tc>
                <a:tc>
                  <a:txBody>
                    <a:bodyPr/>
                    <a:lstStyle/>
                    <a:p>
                      <a:pPr algn="ctr"/>
                      <a:r>
                        <a:rPr lang="es-ES" sz="1100" dirty="0" smtClean="0"/>
                        <a:t>54</a:t>
                      </a:r>
                      <a:endParaRPr lang="es-CL" sz="1100" dirty="0"/>
                    </a:p>
                  </a:txBody>
                  <a:tcPr/>
                </a:tc>
              </a:tr>
              <a:tr h="300393">
                <a:tc>
                  <a:txBody>
                    <a:bodyPr/>
                    <a:lstStyle/>
                    <a:p>
                      <a:r>
                        <a:rPr lang="es-CL" sz="1100" dirty="0" smtClean="0"/>
                        <a:t>Número total de usuarias</a:t>
                      </a:r>
                      <a:endParaRPr lang="es-CL" sz="1100" dirty="0"/>
                    </a:p>
                  </a:txBody>
                  <a:tcPr/>
                </a:tc>
                <a:tc>
                  <a:txBody>
                    <a:bodyPr/>
                    <a:lstStyle/>
                    <a:p>
                      <a:pPr algn="ctr"/>
                      <a:r>
                        <a:rPr lang="es-CL" sz="1100" dirty="0" smtClean="0"/>
                        <a:t>6019</a:t>
                      </a:r>
                      <a:endParaRPr lang="es-CL" sz="1100" dirty="0"/>
                    </a:p>
                  </a:txBody>
                  <a:tcPr/>
                </a:tc>
                <a:tc>
                  <a:txBody>
                    <a:bodyPr/>
                    <a:lstStyle/>
                    <a:p>
                      <a:pPr algn="ctr"/>
                      <a:r>
                        <a:rPr lang="es-CL" sz="1100" dirty="0" smtClean="0"/>
                        <a:t>54</a:t>
                      </a:r>
                      <a:endParaRPr lang="es-CL" sz="1100" dirty="0"/>
                    </a:p>
                  </a:txBody>
                  <a:tcPr/>
                </a:tc>
              </a:tr>
              <a:tr h="286412">
                <a:tc>
                  <a:txBody>
                    <a:bodyPr/>
                    <a:lstStyle/>
                    <a:p>
                      <a:r>
                        <a:rPr lang="es-CL" sz="1100" dirty="0" smtClean="0"/>
                        <a:t>Número</a:t>
                      </a:r>
                      <a:r>
                        <a:rPr lang="es-CL" sz="1100" baseline="0" dirty="0" smtClean="0"/>
                        <a:t> total de usuarios/as jóvenes</a:t>
                      </a:r>
                      <a:endParaRPr lang="es-CL" sz="1100" dirty="0"/>
                    </a:p>
                  </a:txBody>
                  <a:tcPr/>
                </a:tc>
                <a:tc>
                  <a:txBody>
                    <a:bodyPr/>
                    <a:lstStyle/>
                    <a:p>
                      <a:pPr algn="ctr"/>
                      <a:r>
                        <a:rPr lang="es-CL" sz="1100" dirty="0" smtClean="0"/>
                        <a:t>826</a:t>
                      </a:r>
                      <a:endParaRPr lang="es-CL" sz="1100" dirty="0"/>
                    </a:p>
                  </a:txBody>
                  <a:tcPr/>
                </a:tc>
                <a:tc>
                  <a:txBody>
                    <a:bodyPr/>
                    <a:lstStyle/>
                    <a:p>
                      <a:pPr algn="ctr"/>
                      <a:r>
                        <a:rPr lang="es-ES" sz="1100" dirty="0" smtClean="0"/>
                        <a:t>7</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56 años </a:t>
                      </a:r>
                      <a:endParaRPr lang="es-CL" sz="1100" dirty="0"/>
                    </a:p>
                  </a:txBody>
                  <a:tcPr/>
                </a:tc>
                <a:tc hMerge="1">
                  <a:txBody>
                    <a:bodyPr/>
                    <a:lstStyle/>
                    <a:p>
                      <a:endParaRPr lang="es-CL" dirty="0"/>
                    </a:p>
                  </a:txBody>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343770267"/>
              </p:ext>
            </p:extLst>
          </p:nvPr>
        </p:nvGraphicFramePr>
        <p:xfrm>
          <a:off x="3347100" y="3603399"/>
          <a:ext cx="5324469" cy="2097359"/>
        </p:xfrm>
        <a:graphic>
          <a:graphicData uri="http://schemas.openxmlformats.org/drawingml/2006/table">
            <a:tbl>
              <a:tblPr firstRow="1" bandRow="1">
                <a:tableStyleId>{5C22544A-7EE6-4342-B048-85BDC9FD1C3A}</a:tableStyleId>
              </a:tblPr>
              <a:tblGrid>
                <a:gridCol w="2361712"/>
                <a:gridCol w="1564395"/>
                <a:gridCol w="1398362"/>
              </a:tblGrid>
              <a:tr h="33662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5493">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5.227.765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5.226.933 </a:t>
                      </a:r>
                    </a:p>
                  </a:txBody>
                  <a:tcPr marL="7620" marR="7620" marT="7620" marB="0" anchor="ctr"/>
                </a:tc>
              </a:tr>
              <a:tr h="264405">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6.419.943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6.416.399 </a:t>
                      </a:r>
                    </a:p>
                  </a:txBody>
                  <a:tcPr marL="7620" marR="7620" marT="7620" marB="0" anchor="ctr"/>
                </a:tc>
              </a:tr>
              <a:tr h="319489">
                <a:tc>
                  <a:txBody>
                    <a:bodyPr/>
                    <a:lstStyle/>
                    <a:p>
                      <a:r>
                        <a:rPr lang="es-CL" sz="1100" dirty="0" smtClean="0"/>
                        <a:t>33 Transferencia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5.676.331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5.675.269 </a:t>
                      </a:r>
                    </a:p>
                  </a:txBody>
                  <a:tcPr marL="7620" marR="7620" marT="7620" marB="0" anchor="ctr"/>
                </a:tc>
              </a:tr>
              <a:tr h="297455">
                <a:tc>
                  <a:txBody>
                    <a:bodyPr/>
                    <a:lstStyle/>
                    <a:p>
                      <a:r>
                        <a:rPr lang="es-CL" sz="1100" b="1" dirty="0" smtClean="0"/>
                        <a:t>Subtotal Productos Estratégicos</a:t>
                      </a:r>
                      <a:r>
                        <a:rPr lang="es-CL" sz="1100" b="1" baseline="0" dirty="0" smtClean="0"/>
                        <a:t>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17.324.038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17.318.601 </a:t>
                      </a:r>
                    </a:p>
                  </a:txBody>
                  <a:tcPr marL="7620" marR="7620" marT="7620" marB="0" anchor="ctr"/>
                </a:tc>
              </a:tr>
              <a:tr h="297456">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3.093.520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3.093.520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20.417.558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20.412.120 </a:t>
                      </a:r>
                    </a:p>
                  </a:txBody>
                  <a:tcPr marL="7620" marR="7620" marT="7620" marB="0" anchor="ctr"/>
                </a:tc>
              </a:tr>
            </a:tbl>
          </a:graphicData>
        </a:graphic>
      </p:graphicFrame>
      <p:sp>
        <p:nvSpPr>
          <p:cNvPr id="12" name="CuadroTexto 11"/>
          <p:cNvSpPr txBox="1"/>
          <p:nvPr/>
        </p:nvSpPr>
        <p:spPr>
          <a:xfrm>
            <a:off x="328904" y="6185035"/>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3" cstate="print"/>
          <a:srcRect/>
          <a:stretch>
            <a:fillRect/>
          </a:stretch>
        </p:blipFill>
        <p:spPr bwMode="auto">
          <a:xfrm>
            <a:off x="2132010" y="961442"/>
            <a:ext cx="1145261" cy="645650"/>
          </a:xfrm>
          <a:prstGeom prst="rect">
            <a:avLst/>
          </a:prstGeom>
          <a:noFill/>
          <a:ln w="9525">
            <a:noFill/>
            <a:miter lim="800000"/>
            <a:headEnd/>
            <a:tailEnd/>
          </a:ln>
        </p:spPr>
      </p:pic>
      <p:graphicFrame>
        <p:nvGraphicFramePr>
          <p:cNvPr id="15" name="Tabla 14"/>
          <p:cNvGraphicFramePr>
            <a:graphicFrameLocks noGrp="1"/>
          </p:cNvGraphicFramePr>
          <p:nvPr>
            <p:extLst>
              <p:ext uri="{D42A27DB-BD31-4B8C-83A1-F6EECF244321}">
                <p14:modId xmlns:p14="http://schemas.microsoft.com/office/powerpoint/2010/main" val="254013730"/>
              </p:ext>
            </p:extLst>
          </p:nvPr>
        </p:nvGraphicFramePr>
        <p:xfrm>
          <a:off x="4235116" y="5685792"/>
          <a:ext cx="4783055" cy="865779"/>
        </p:xfrm>
        <a:graphic>
          <a:graphicData uri="http://schemas.openxmlformats.org/drawingml/2006/table">
            <a:tbl>
              <a:tblPr/>
              <a:tblGrid>
                <a:gridCol w="938737"/>
                <a:gridCol w="3844318"/>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Praderas, Bovinos, Lechuga, Pradera natural, Ovinos,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Papas, Acelga, Gallinas,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Bianual, Cilantro,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Frutilla, Frambuesa, Porcinos, Arveja, Apicultura, Restaurantes, Turístico Rural, Avena;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90%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94%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7"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pic>
        <p:nvPicPr>
          <p:cNvPr id="3" name="Imagen 2"/>
          <p:cNvPicPr>
            <a:picLocks noChangeAspect="1"/>
          </p:cNvPicPr>
          <p:nvPr/>
        </p:nvPicPr>
        <p:blipFill>
          <a:blip r:embed="rId4"/>
          <a:stretch>
            <a:fillRect/>
          </a:stretch>
        </p:blipFill>
        <p:spPr>
          <a:xfrm>
            <a:off x="354611" y="3755869"/>
            <a:ext cx="2548481" cy="2004069"/>
          </a:xfrm>
          <a:prstGeom prst="rect">
            <a:avLst/>
          </a:prstGeom>
        </p:spPr>
      </p:pic>
      <p:sp>
        <p:nvSpPr>
          <p:cNvPr id="2" name="Marcador de número de diapositiva 1"/>
          <p:cNvSpPr>
            <a:spLocks noGrp="1"/>
          </p:cNvSpPr>
          <p:nvPr>
            <p:ph type="sldNum" sz="quarter" idx="12"/>
          </p:nvPr>
        </p:nvSpPr>
        <p:spPr/>
        <p:txBody>
          <a:bodyPr/>
          <a:lstStyle/>
          <a:p>
            <a:fld id="{B2AA1C21-4A01-FC47-935A-F64BC8B7BE09}" type="slidenum">
              <a:rPr lang="en-US" smtClean="0"/>
              <a:t>50</a:t>
            </a:fld>
            <a:endParaRPr lang="en-US"/>
          </a:p>
        </p:txBody>
      </p:sp>
    </p:spTree>
    <p:extLst>
      <p:ext uri="{BB962C8B-B14F-4D97-AF65-F5344CB8AC3E}">
        <p14:creationId xmlns:p14="http://schemas.microsoft.com/office/powerpoint/2010/main" val="12343549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848299"/>
            <a:ext cx="8229600" cy="4859223"/>
          </a:xfrm>
        </p:spPr>
        <p:txBody>
          <a:bodyPr>
            <a:normAutofit/>
          </a:bodyPr>
          <a:lstStyle/>
          <a:p>
            <a:pPr marL="0" indent="0">
              <a:buNone/>
            </a:pPr>
            <a:r>
              <a:rPr lang="es-CL" sz="2000" b="1" dirty="0" smtClean="0"/>
              <a:t>Los Lagos </a:t>
            </a:r>
            <a:endParaRPr lang="es-CL" sz="2000" b="1" dirty="0"/>
          </a:p>
        </p:txBody>
      </p:sp>
      <p:pic>
        <p:nvPicPr>
          <p:cNvPr id="9" name="Imagen 8"/>
          <p:cNvPicPr>
            <a:picLocks noChangeAspect="1"/>
          </p:cNvPicPr>
          <p:nvPr/>
        </p:nvPicPr>
        <p:blipFill>
          <a:blip r:embed="rId2"/>
          <a:stretch>
            <a:fillRect/>
          </a:stretch>
        </p:blipFill>
        <p:spPr>
          <a:xfrm>
            <a:off x="180982" y="1288619"/>
            <a:ext cx="2507134" cy="2135684"/>
          </a:xfrm>
          <a:prstGeom prst="rect">
            <a:avLst/>
          </a:prstGeom>
        </p:spPr>
      </p:pic>
      <p:pic>
        <p:nvPicPr>
          <p:cNvPr id="11" name="Imagen 10"/>
          <p:cNvPicPr>
            <a:picLocks noChangeAspect="1"/>
          </p:cNvPicPr>
          <p:nvPr/>
        </p:nvPicPr>
        <p:blipFill>
          <a:blip r:embed="rId3"/>
          <a:stretch>
            <a:fillRect/>
          </a:stretch>
        </p:blipFill>
        <p:spPr>
          <a:xfrm>
            <a:off x="180983" y="3424303"/>
            <a:ext cx="2700022" cy="2665271"/>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058873484"/>
              </p:ext>
            </p:extLst>
          </p:nvPr>
        </p:nvGraphicFramePr>
        <p:xfrm>
          <a:off x="3131069" y="1420239"/>
          <a:ext cx="5704459" cy="1901363"/>
        </p:xfrm>
        <a:graphic>
          <a:graphicData uri="http://schemas.openxmlformats.org/drawingml/2006/table">
            <a:tbl>
              <a:tblPr firstRow="1" bandRow="1">
                <a:tableStyleId>{5C22544A-7EE6-4342-B048-85BDC9FD1C3A}</a:tableStyleId>
              </a:tblPr>
              <a:tblGrid>
                <a:gridCol w="4118030"/>
                <a:gridCol w="914400"/>
                <a:gridCol w="672029"/>
              </a:tblGrid>
              <a:tr h="370840">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de usuarios/as total (incluidos Emergencia) </a:t>
                      </a:r>
                      <a:endParaRPr lang="es-CL" sz="1100" dirty="0"/>
                    </a:p>
                  </a:txBody>
                  <a:tcPr/>
                </a:tc>
                <a:tc>
                  <a:txBody>
                    <a:bodyPr/>
                    <a:lstStyle/>
                    <a:p>
                      <a:pPr algn="ctr"/>
                      <a:r>
                        <a:rPr lang="es-CL" sz="1100" dirty="0" smtClean="0"/>
                        <a:t>20744</a:t>
                      </a:r>
                      <a:endParaRPr lang="es-CL" sz="1100" dirty="0"/>
                    </a:p>
                  </a:txBody>
                  <a:tcPr/>
                </a:tc>
                <a:tc>
                  <a:txBody>
                    <a:bodyPr/>
                    <a:lstStyle/>
                    <a:p>
                      <a:pPr algn="ctr"/>
                      <a:r>
                        <a:rPr lang="es-CL" sz="1100" dirty="0" smtClean="0"/>
                        <a:t>100</a:t>
                      </a:r>
                      <a:endParaRPr lang="es-CL" sz="1100" dirty="0"/>
                    </a:p>
                  </a:txBody>
                  <a:tcPr/>
                </a:tc>
              </a:tr>
              <a:tr h="370840">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8172</a:t>
                      </a:r>
                      <a:endParaRPr lang="es-CL" sz="1100" dirty="0"/>
                    </a:p>
                  </a:txBody>
                  <a:tcPr/>
                </a:tc>
                <a:tc>
                  <a:txBody>
                    <a:bodyPr/>
                    <a:lstStyle/>
                    <a:p>
                      <a:pPr algn="ctr"/>
                      <a:r>
                        <a:rPr lang="es-CL" sz="1100" dirty="0" smtClean="0"/>
                        <a:t>39</a:t>
                      </a:r>
                      <a:endParaRPr lang="es-CL" sz="1100" dirty="0"/>
                    </a:p>
                  </a:txBody>
                  <a:tcPr/>
                </a:tc>
              </a:tr>
              <a:tr h="300393">
                <a:tc>
                  <a:txBody>
                    <a:bodyPr/>
                    <a:lstStyle/>
                    <a:p>
                      <a:r>
                        <a:rPr lang="es-CL" sz="1100" dirty="0" smtClean="0"/>
                        <a:t>Número total de usuarias</a:t>
                      </a:r>
                      <a:endParaRPr lang="es-CL" sz="1100" dirty="0"/>
                    </a:p>
                  </a:txBody>
                  <a:tcPr/>
                </a:tc>
                <a:tc>
                  <a:txBody>
                    <a:bodyPr/>
                    <a:lstStyle/>
                    <a:p>
                      <a:pPr algn="ctr"/>
                      <a:r>
                        <a:rPr lang="es-CL" sz="1100" dirty="0" smtClean="0"/>
                        <a:t>10289</a:t>
                      </a:r>
                      <a:endParaRPr lang="es-CL" sz="1100" dirty="0"/>
                    </a:p>
                  </a:txBody>
                  <a:tcPr/>
                </a:tc>
                <a:tc>
                  <a:txBody>
                    <a:bodyPr/>
                    <a:lstStyle/>
                    <a:p>
                      <a:pPr algn="ctr"/>
                      <a:r>
                        <a:rPr lang="es-CL" sz="1100" dirty="0" smtClean="0"/>
                        <a:t>50</a:t>
                      </a:r>
                      <a:endParaRPr lang="es-CL" sz="1100" dirty="0"/>
                    </a:p>
                  </a:txBody>
                  <a:tcPr/>
                </a:tc>
              </a:tr>
              <a:tr h="286412">
                <a:tc>
                  <a:txBody>
                    <a:bodyPr/>
                    <a:lstStyle/>
                    <a:p>
                      <a:r>
                        <a:rPr lang="es-CL" sz="1100" dirty="0" smtClean="0"/>
                        <a:t>Número</a:t>
                      </a:r>
                      <a:r>
                        <a:rPr lang="es-CL" sz="1100" baseline="0" dirty="0" smtClean="0"/>
                        <a:t> total de usuarios/as jóvenes</a:t>
                      </a:r>
                      <a:endParaRPr lang="es-CL" sz="1100" dirty="0"/>
                    </a:p>
                  </a:txBody>
                  <a:tcPr/>
                </a:tc>
                <a:tc>
                  <a:txBody>
                    <a:bodyPr/>
                    <a:lstStyle/>
                    <a:p>
                      <a:pPr algn="ctr"/>
                      <a:r>
                        <a:rPr lang="es-CL" sz="1100" dirty="0" smtClean="0"/>
                        <a:t>1499</a:t>
                      </a:r>
                      <a:endParaRPr lang="es-CL" sz="1100" dirty="0"/>
                    </a:p>
                  </a:txBody>
                  <a:tcPr/>
                </a:tc>
                <a:tc>
                  <a:txBody>
                    <a:bodyPr/>
                    <a:lstStyle/>
                    <a:p>
                      <a:pPr algn="ctr"/>
                      <a:r>
                        <a:rPr lang="es-ES" sz="1100" dirty="0" smtClean="0"/>
                        <a:t>7</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57 años </a:t>
                      </a:r>
                      <a:endParaRPr lang="es-CL" sz="1100" dirty="0"/>
                    </a:p>
                  </a:txBody>
                  <a:tcPr/>
                </a:tc>
                <a:tc hMerge="1">
                  <a:txBody>
                    <a:bodyPr/>
                    <a:lstStyle/>
                    <a:p>
                      <a:endParaRPr lang="es-CL" dirty="0"/>
                    </a:p>
                  </a:txBody>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446907582"/>
              </p:ext>
            </p:extLst>
          </p:nvPr>
        </p:nvGraphicFramePr>
        <p:xfrm>
          <a:off x="3131069" y="3520066"/>
          <a:ext cx="5704460" cy="2097359"/>
        </p:xfrm>
        <a:graphic>
          <a:graphicData uri="http://schemas.openxmlformats.org/drawingml/2006/table">
            <a:tbl>
              <a:tblPr firstRow="1" bandRow="1">
                <a:tableStyleId>{5C22544A-7EE6-4342-B048-85BDC9FD1C3A}</a:tableStyleId>
              </a:tblPr>
              <a:tblGrid>
                <a:gridCol w="2530260"/>
                <a:gridCol w="1676041"/>
                <a:gridCol w="1498159"/>
              </a:tblGrid>
              <a:tr h="336623">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5493">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9.169.776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9.136.726 </a:t>
                      </a:r>
                    </a:p>
                  </a:txBody>
                  <a:tcPr marL="7620" marR="7620" marT="7620" marB="0" anchor="ctr"/>
                </a:tc>
              </a:tr>
              <a:tr h="264405">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11.657.860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11.591.587 </a:t>
                      </a:r>
                    </a:p>
                  </a:txBody>
                  <a:tcPr marL="7620" marR="7620" marT="7620" marB="0" anchor="ctr"/>
                </a:tc>
              </a:tr>
              <a:tr h="319489">
                <a:tc>
                  <a:txBody>
                    <a:bodyPr/>
                    <a:lstStyle/>
                    <a:p>
                      <a:r>
                        <a:rPr lang="es-CL" sz="1100" dirty="0" smtClean="0"/>
                        <a:t>33 Transferencia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7.685.966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7.685.911 </a:t>
                      </a:r>
                    </a:p>
                  </a:txBody>
                  <a:tcPr marL="7620" marR="7620" marT="7620" marB="0" anchor="ctr"/>
                </a:tc>
              </a:tr>
              <a:tr h="297455">
                <a:tc>
                  <a:txBody>
                    <a:bodyPr/>
                    <a:lstStyle/>
                    <a:p>
                      <a:r>
                        <a:rPr lang="es-CL" sz="1100" b="1" dirty="0" smtClean="0"/>
                        <a:t>Subtotal Productos Estratégicos</a:t>
                      </a:r>
                      <a:r>
                        <a:rPr lang="es-CL" sz="1100" b="1" baseline="0" dirty="0" smtClean="0"/>
                        <a:t>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28.513.602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28.414.223 </a:t>
                      </a:r>
                    </a:p>
                  </a:txBody>
                  <a:tcPr marL="7620" marR="7620" marT="7620" marB="0" anchor="ctr"/>
                </a:tc>
              </a:tr>
              <a:tr h="297456">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4.922.409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4.922.409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33.436.011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33.336.632 </a:t>
                      </a:r>
                    </a:p>
                  </a:txBody>
                  <a:tcPr marL="7620" marR="7620" marT="7620" marB="0" anchor="ctr"/>
                </a:tc>
              </a:tr>
            </a:tbl>
          </a:graphicData>
        </a:graphic>
      </p:graphicFrame>
      <p:sp>
        <p:nvSpPr>
          <p:cNvPr id="12" name="CuadroTexto 11"/>
          <p:cNvSpPr txBox="1"/>
          <p:nvPr/>
        </p:nvSpPr>
        <p:spPr>
          <a:xfrm>
            <a:off x="323528" y="6202493"/>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0" name="Picture 3"/>
          <p:cNvPicPr>
            <a:picLocks noChangeAspect="1" noChangeArrowheads="1"/>
          </p:cNvPicPr>
          <p:nvPr/>
        </p:nvPicPr>
        <p:blipFill>
          <a:blip r:embed="rId4" cstate="print"/>
          <a:srcRect/>
          <a:stretch>
            <a:fillRect/>
          </a:stretch>
        </p:blipFill>
        <p:spPr bwMode="auto">
          <a:xfrm>
            <a:off x="2024361" y="886564"/>
            <a:ext cx="1106708" cy="623916"/>
          </a:xfrm>
          <a:prstGeom prst="rect">
            <a:avLst/>
          </a:prstGeom>
          <a:noFill/>
          <a:ln w="9525">
            <a:noFill/>
            <a:miter lim="800000"/>
            <a:headEnd/>
            <a:tailEnd/>
          </a:ln>
        </p:spPr>
      </p:pic>
      <p:graphicFrame>
        <p:nvGraphicFramePr>
          <p:cNvPr id="15" name="Tabla 14"/>
          <p:cNvGraphicFramePr>
            <a:graphicFrameLocks noGrp="1"/>
          </p:cNvGraphicFramePr>
          <p:nvPr>
            <p:extLst>
              <p:ext uri="{D42A27DB-BD31-4B8C-83A1-F6EECF244321}">
                <p14:modId xmlns:p14="http://schemas.microsoft.com/office/powerpoint/2010/main" val="3994264558"/>
              </p:ext>
            </p:extLst>
          </p:nvPr>
        </p:nvGraphicFramePr>
        <p:xfrm>
          <a:off x="4282003" y="5707522"/>
          <a:ext cx="4666955" cy="865779"/>
        </p:xfrm>
        <a:graphic>
          <a:graphicData uri="http://schemas.openxmlformats.org/drawingml/2006/table">
            <a:tbl>
              <a:tblPr/>
              <a:tblGrid>
                <a:gridCol w="915951"/>
                <a:gridCol w="3751004"/>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Pradera natural,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Bovinos, Lechuga, Ovinos, Papas,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Bianual, Papas, Bovinos, Ajo, Cilantro, Leña, Gallinas, Acelga, Porcinos, Turístico Rural, Arveja, Restaurantes,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94%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96%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7"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51</a:t>
            </a:fld>
            <a:endParaRPr lang="en-US"/>
          </a:p>
        </p:txBody>
      </p:sp>
    </p:spTree>
    <p:extLst>
      <p:ext uri="{BB962C8B-B14F-4D97-AF65-F5344CB8AC3E}">
        <p14:creationId xmlns:p14="http://schemas.microsoft.com/office/powerpoint/2010/main" val="6353610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793215"/>
            <a:ext cx="8229600" cy="5068544"/>
          </a:xfrm>
        </p:spPr>
        <p:txBody>
          <a:bodyPr>
            <a:normAutofit/>
          </a:bodyPr>
          <a:lstStyle/>
          <a:p>
            <a:pPr marL="0" indent="0">
              <a:buNone/>
            </a:pPr>
            <a:r>
              <a:rPr lang="es-CL" sz="2000" b="1" dirty="0" smtClean="0"/>
              <a:t>Aysén </a:t>
            </a:r>
            <a:endParaRPr lang="es-CL" sz="2000" b="1" dirty="0"/>
          </a:p>
        </p:txBody>
      </p:sp>
      <p:pic>
        <p:nvPicPr>
          <p:cNvPr id="9" name="Imagen 8"/>
          <p:cNvPicPr>
            <a:picLocks noChangeAspect="1"/>
          </p:cNvPicPr>
          <p:nvPr/>
        </p:nvPicPr>
        <p:blipFill>
          <a:blip r:embed="rId2"/>
          <a:stretch>
            <a:fillRect/>
          </a:stretch>
        </p:blipFill>
        <p:spPr>
          <a:xfrm>
            <a:off x="309399" y="1327826"/>
            <a:ext cx="2136346" cy="2365642"/>
          </a:xfrm>
          <a:prstGeom prst="rect">
            <a:avLst/>
          </a:prstGeom>
        </p:spPr>
      </p:pic>
      <p:pic>
        <p:nvPicPr>
          <p:cNvPr id="10" name="Imagen 9"/>
          <p:cNvPicPr>
            <a:picLocks noChangeAspect="1"/>
          </p:cNvPicPr>
          <p:nvPr/>
        </p:nvPicPr>
        <p:blipFill>
          <a:blip r:embed="rId3"/>
          <a:stretch>
            <a:fillRect/>
          </a:stretch>
        </p:blipFill>
        <p:spPr>
          <a:xfrm>
            <a:off x="159251" y="3800818"/>
            <a:ext cx="2939811" cy="1302933"/>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943649968"/>
              </p:ext>
            </p:extLst>
          </p:nvPr>
        </p:nvGraphicFramePr>
        <p:xfrm>
          <a:off x="3131069" y="1420239"/>
          <a:ext cx="5704459" cy="1901363"/>
        </p:xfrm>
        <a:graphic>
          <a:graphicData uri="http://schemas.openxmlformats.org/drawingml/2006/table">
            <a:tbl>
              <a:tblPr firstRow="1" bandRow="1">
                <a:tableStyleId>{5C22544A-7EE6-4342-B048-85BDC9FD1C3A}</a:tableStyleId>
              </a:tblPr>
              <a:tblGrid>
                <a:gridCol w="4118030"/>
                <a:gridCol w="914400"/>
                <a:gridCol w="672029"/>
              </a:tblGrid>
              <a:tr h="370840">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de usuarios/as total (incluidos Emergencia) </a:t>
                      </a:r>
                      <a:endParaRPr lang="es-CL" sz="1100" dirty="0"/>
                    </a:p>
                  </a:txBody>
                  <a:tcPr/>
                </a:tc>
                <a:tc>
                  <a:txBody>
                    <a:bodyPr/>
                    <a:lstStyle/>
                    <a:p>
                      <a:pPr algn="ctr"/>
                      <a:r>
                        <a:rPr lang="es-CL" sz="1100" dirty="0" smtClean="0"/>
                        <a:t>2032</a:t>
                      </a:r>
                      <a:endParaRPr lang="es-CL" sz="1100" dirty="0"/>
                    </a:p>
                  </a:txBody>
                  <a:tcPr/>
                </a:tc>
                <a:tc>
                  <a:txBody>
                    <a:bodyPr/>
                    <a:lstStyle/>
                    <a:p>
                      <a:pPr algn="ctr"/>
                      <a:r>
                        <a:rPr lang="es-CL" sz="1100" dirty="0" smtClean="0"/>
                        <a:t>100</a:t>
                      </a:r>
                      <a:endParaRPr lang="es-CL" sz="1100" dirty="0"/>
                    </a:p>
                  </a:txBody>
                  <a:tcPr/>
                </a:tc>
              </a:tr>
              <a:tr h="370840">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247</a:t>
                      </a:r>
                      <a:endParaRPr lang="es-CL" sz="1100" dirty="0"/>
                    </a:p>
                  </a:txBody>
                  <a:tcPr/>
                </a:tc>
                <a:tc>
                  <a:txBody>
                    <a:bodyPr/>
                    <a:lstStyle/>
                    <a:p>
                      <a:pPr algn="ctr"/>
                      <a:r>
                        <a:rPr lang="es-CL" sz="1100" dirty="0" smtClean="0"/>
                        <a:t>12</a:t>
                      </a:r>
                      <a:endParaRPr lang="es-CL" sz="1100" dirty="0"/>
                    </a:p>
                  </a:txBody>
                  <a:tcPr/>
                </a:tc>
              </a:tr>
              <a:tr h="300393">
                <a:tc>
                  <a:txBody>
                    <a:bodyPr/>
                    <a:lstStyle/>
                    <a:p>
                      <a:r>
                        <a:rPr lang="es-CL" sz="1100" dirty="0" smtClean="0"/>
                        <a:t>Número total de usuarias</a:t>
                      </a:r>
                      <a:endParaRPr lang="es-CL" sz="1100" dirty="0"/>
                    </a:p>
                  </a:txBody>
                  <a:tcPr/>
                </a:tc>
                <a:tc>
                  <a:txBody>
                    <a:bodyPr/>
                    <a:lstStyle/>
                    <a:p>
                      <a:pPr algn="ctr"/>
                      <a:r>
                        <a:rPr lang="es-CL" sz="1100" dirty="0" smtClean="0"/>
                        <a:t>852</a:t>
                      </a:r>
                      <a:endParaRPr lang="es-CL" sz="1100" dirty="0"/>
                    </a:p>
                  </a:txBody>
                  <a:tcPr/>
                </a:tc>
                <a:tc>
                  <a:txBody>
                    <a:bodyPr/>
                    <a:lstStyle/>
                    <a:p>
                      <a:pPr algn="ctr"/>
                      <a:r>
                        <a:rPr lang="es-CL" sz="1100" dirty="0" smtClean="0"/>
                        <a:t>42</a:t>
                      </a:r>
                      <a:endParaRPr lang="es-CL" sz="1100" dirty="0"/>
                    </a:p>
                  </a:txBody>
                  <a:tcPr/>
                </a:tc>
              </a:tr>
              <a:tr h="286412">
                <a:tc>
                  <a:txBody>
                    <a:bodyPr/>
                    <a:lstStyle/>
                    <a:p>
                      <a:r>
                        <a:rPr lang="es-CL" sz="1100" dirty="0" smtClean="0"/>
                        <a:t>Número</a:t>
                      </a:r>
                      <a:r>
                        <a:rPr lang="es-CL" sz="1100" baseline="0" dirty="0" smtClean="0"/>
                        <a:t> total de usuarios/as jóvenes</a:t>
                      </a:r>
                      <a:endParaRPr lang="es-CL" sz="1100" dirty="0"/>
                    </a:p>
                  </a:txBody>
                  <a:tcPr/>
                </a:tc>
                <a:tc>
                  <a:txBody>
                    <a:bodyPr/>
                    <a:lstStyle/>
                    <a:p>
                      <a:pPr algn="ctr"/>
                      <a:r>
                        <a:rPr lang="es-CL" sz="1100" dirty="0" smtClean="0"/>
                        <a:t>164</a:t>
                      </a:r>
                      <a:endParaRPr lang="es-CL" sz="1100" dirty="0"/>
                    </a:p>
                  </a:txBody>
                  <a:tcPr/>
                </a:tc>
                <a:tc>
                  <a:txBody>
                    <a:bodyPr/>
                    <a:lstStyle/>
                    <a:p>
                      <a:pPr algn="ctr"/>
                      <a:r>
                        <a:rPr lang="es-ES" sz="1100" dirty="0" smtClean="0"/>
                        <a:t>8</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58 años </a:t>
                      </a:r>
                      <a:endParaRPr lang="es-CL" sz="1100" dirty="0"/>
                    </a:p>
                  </a:txBody>
                  <a:tcPr/>
                </a:tc>
                <a:tc hMerge="1">
                  <a:txBody>
                    <a:bodyPr/>
                    <a:lstStyle/>
                    <a:p>
                      <a:endParaRPr lang="es-CL" dirty="0"/>
                    </a:p>
                  </a:txBody>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473932152"/>
              </p:ext>
            </p:extLst>
          </p:nvPr>
        </p:nvGraphicFramePr>
        <p:xfrm>
          <a:off x="3131069" y="3491523"/>
          <a:ext cx="5704460" cy="2103083"/>
        </p:xfrm>
        <a:graphic>
          <a:graphicData uri="http://schemas.openxmlformats.org/drawingml/2006/table">
            <a:tbl>
              <a:tblPr firstRow="1" bandRow="1">
                <a:tableStyleId>{5C22544A-7EE6-4342-B048-85BDC9FD1C3A}</a:tableStyleId>
              </a:tblPr>
              <a:tblGrid>
                <a:gridCol w="2530260"/>
                <a:gridCol w="1676041"/>
                <a:gridCol w="1498159"/>
              </a:tblGrid>
              <a:tr h="342347">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5493">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1.454.782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1.445.445 </a:t>
                      </a:r>
                    </a:p>
                  </a:txBody>
                  <a:tcPr marL="7620" marR="7620" marT="7620" marB="0" anchor="ctr"/>
                </a:tc>
              </a:tr>
              <a:tr h="264405">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2.152.058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2.132.183 </a:t>
                      </a:r>
                    </a:p>
                  </a:txBody>
                  <a:tcPr marL="7620" marR="7620" marT="7620" marB="0" anchor="ctr"/>
                </a:tc>
              </a:tr>
              <a:tr h="319489">
                <a:tc>
                  <a:txBody>
                    <a:bodyPr/>
                    <a:lstStyle/>
                    <a:p>
                      <a:r>
                        <a:rPr lang="es-CL" sz="1100" dirty="0" smtClean="0"/>
                        <a:t>33 Transferencia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830.657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829.251 </a:t>
                      </a:r>
                    </a:p>
                  </a:txBody>
                  <a:tcPr marL="7620" marR="7620" marT="7620" marB="0" anchor="ctr"/>
                </a:tc>
              </a:tr>
              <a:tr h="297455">
                <a:tc>
                  <a:txBody>
                    <a:bodyPr/>
                    <a:lstStyle/>
                    <a:p>
                      <a:r>
                        <a:rPr lang="es-CL" sz="1100" b="1" dirty="0" smtClean="0"/>
                        <a:t>Subtotal Productos Estratégicos</a:t>
                      </a:r>
                      <a:r>
                        <a:rPr lang="es-CL" sz="1100" b="1" baseline="0" dirty="0" smtClean="0"/>
                        <a:t>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4.437.497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4.406.878 </a:t>
                      </a:r>
                    </a:p>
                  </a:txBody>
                  <a:tcPr marL="7620" marR="7620" marT="7620" marB="0" anchor="ctr"/>
                </a:tc>
              </a:tr>
              <a:tr h="297456">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2.417.128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2.417.128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6.854.626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6.824.006 </a:t>
                      </a:r>
                    </a:p>
                  </a:txBody>
                  <a:tcPr marL="7620" marR="7620" marT="7620" marB="0" anchor="ctr"/>
                </a:tc>
              </a:tr>
            </a:tbl>
          </a:graphicData>
        </a:graphic>
      </p:graphicFrame>
      <p:sp>
        <p:nvSpPr>
          <p:cNvPr id="12" name="CuadroTexto 11"/>
          <p:cNvSpPr txBox="1"/>
          <p:nvPr/>
        </p:nvSpPr>
        <p:spPr>
          <a:xfrm>
            <a:off x="323528" y="6211784"/>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4" cstate="print"/>
          <a:srcRect/>
          <a:stretch>
            <a:fillRect/>
          </a:stretch>
        </p:blipFill>
        <p:spPr bwMode="auto">
          <a:xfrm>
            <a:off x="1904692" y="2927438"/>
            <a:ext cx="1146119" cy="646134"/>
          </a:xfrm>
          <a:prstGeom prst="rect">
            <a:avLst/>
          </a:prstGeom>
          <a:noFill/>
          <a:ln w="9525">
            <a:noFill/>
            <a:miter lim="800000"/>
            <a:headEnd/>
            <a:tailEnd/>
          </a:ln>
        </p:spPr>
      </p:pic>
      <p:graphicFrame>
        <p:nvGraphicFramePr>
          <p:cNvPr id="15" name="Tabla 14"/>
          <p:cNvGraphicFramePr>
            <a:graphicFrameLocks noGrp="1"/>
          </p:cNvGraphicFramePr>
          <p:nvPr>
            <p:extLst>
              <p:ext uri="{D42A27DB-BD31-4B8C-83A1-F6EECF244321}">
                <p14:modId xmlns:p14="http://schemas.microsoft.com/office/powerpoint/2010/main" val="1106882357"/>
              </p:ext>
            </p:extLst>
          </p:nvPr>
        </p:nvGraphicFramePr>
        <p:xfrm>
          <a:off x="3050812" y="5603882"/>
          <a:ext cx="5989022" cy="770792"/>
        </p:xfrm>
        <a:graphic>
          <a:graphicData uri="http://schemas.openxmlformats.org/drawingml/2006/table">
            <a:tbl>
              <a:tblPr/>
              <a:tblGrid>
                <a:gridCol w="1175424"/>
                <a:gridCol w="4813598"/>
              </a:tblGrid>
              <a:tr h="770792">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solidFill>
                        <a:schemeClr val="tx1"/>
                      </a:solidFill>
                      <a:prstDash val="sysDash"/>
                      <a:round/>
                      <a:headEnd type="none" w="med" len="med"/>
                      <a:tailEnd type="none" w="med" len="med"/>
                    </a:lnB>
                  </a:tcPr>
                </a:tc>
                <a:tc>
                  <a:txBody>
                    <a:bodyPr/>
                    <a:lstStyle/>
                    <a:p>
                      <a:pPr algn="just" fontAlgn="b"/>
                      <a:r>
                        <a:rPr lang="es-CL" sz="1000" b="0" i="0" u="none" strike="noStrike" dirty="0" smtClean="0">
                          <a:solidFill>
                            <a:srgbClr val="4D4D4D"/>
                          </a:solidFill>
                          <a:latin typeface="+mn-lt"/>
                        </a:rPr>
                        <a:t>Bovinos, Lechuga, Ovinos, Pradera natural, Leña,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Frutilla, Papas, Gallinas, Avena Forrajera, Madera,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Alfalfa, Frambuesa, Cilantro, Trébol rosado, Mermeladas, Especies Nativas, Acelga, Ajo;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95%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96%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solidFill>
                        <a:schemeClr val="tx1"/>
                      </a:solidFill>
                      <a:prstDash val="sysDash"/>
                      <a:round/>
                      <a:headEnd type="none" w="med" len="med"/>
                      <a:tailEnd type="none" w="med" len="med"/>
                    </a:lnB>
                  </a:tcPr>
                </a:tc>
              </a:tr>
            </a:tbl>
          </a:graphicData>
        </a:graphic>
      </p:graphicFrame>
      <p:sp>
        <p:nvSpPr>
          <p:cNvPr id="16"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52</a:t>
            </a:fld>
            <a:endParaRPr lang="en-US"/>
          </a:p>
        </p:txBody>
      </p:sp>
    </p:spTree>
    <p:extLst>
      <p:ext uri="{BB962C8B-B14F-4D97-AF65-F5344CB8AC3E}">
        <p14:creationId xmlns:p14="http://schemas.microsoft.com/office/powerpoint/2010/main" val="13881141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4742" y="1002535"/>
            <a:ext cx="8229600" cy="4859223"/>
          </a:xfrm>
        </p:spPr>
        <p:txBody>
          <a:bodyPr/>
          <a:lstStyle/>
          <a:p>
            <a:pPr marL="0" indent="0">
              <a:buNone/>
            </a:pPr>
            <a:r>
              <a:rPr lang="es-CL" sz="2000" b="1" dirty="0" smtClean="0"/>
              <a:t>Magallanes </a:t>
            </a:r>
          </a:p>
          <a:p>
            <a:pPr marL="0" indent="0">
              <a:buNone/>
            </a:pPr>
            <a:endParaRPr lang="es-CL" sz="2000" b="1" dirty="0"/>
          </a:p>
          <a:p>
            <a:pPr marL="0" indent="0">
              <a:buNone/>
            </a:pPr>
            <a:endParaRPr lang="es-CL" sz="2000" b="1" dirty="0" smtClean="0"/>
          </a:p>
          <a:p>
            <a:pPr marL="0" indent="0">
              <a:buNone/>
            </a:pPr>
            <a:endParaRPr lang="es-CL" sz="2000" b="1" dirty="0"/>
          </a:p>
          <a:p>
            <a:pPr marL="0" indent="0">
              <a:buNone/>
            </a:pPr>
            <a:endParaRPr lang="es-CL" sz="2000" b="1" dirty="0" smtClean="0"/>
          </a:p>
          <a:p>
            <a:pPr marL="0" indent="0">
              <a:buNone/>
            </a:pPr>
            <a:endParaRPr lang="es-CL" sz="2000" b="1" dirty="0"/>
          </a:p>
          <a:p>
            <a:pPr marL="0" indent="0">
              <a:buNone/>
            </a:pPr>
            <a:endParaRPr lang="es-CL" sz="2000" b="1" dirty="0" smtClean="0"/>
          </a:p>
          <a:p>
            <a:pPr marL="0" indent="0">
              <a:buNone/>
            </a:pPr>
            <a:endParaRPr lang="es-CL" sz="2000" b="1" dirty="0" smtClean="0"/>
          </a:p>
          <a:p>
            <a:pPr marL="0" indent="0">
              <a:buNone/>
            </a:pPr>
            <a:endParaRPr lang="es-CL" sz="2000" b="1" dirty="0"/>
          </a:p>
          <a:p>
            <a:pPr marL="0" indent="0">
              <a:buNone/>
            </a:pPr>
            <a:r>
              <a:rPr lang="es-CL" sz="1800" dirty="0" smtClean="0"/>
              <a:t>Agencias de Área</a:t>
            </a:r>
          </a:p>
          <a:p>
            <a:pPr marL="0" indent="0">
              <a:buNone/>
            </a:pPr>
            <a:r>
              <a:rPr lang="es-CL" sz="1800" dirty="0" smtClean="0"/>
              <a:t>Puerto Natales</a:t>
            </a:r>
          </a:p>
          <a:p>
            <a:pPr marL="0" indent="0">
              <a:buNone/>
            </a:pPr>
            <a:r>
              <a:rPr lang="es-CL" sz="1800" dirty="0" smtClean="0"/>
              <a:t>Puerto Porvenir</a:t>
            </a:r>
          </a:p>
          <a:p>
            <a:pPr marL="0" indent="0">
              <a:buNone/>
            </a:pPr>
            <a:r>
              <a:rPr lang="es-CL" sz="1800" dirty="0" smtClean="0"/>
              <a:t>Punta Arenas </a:t>
            </a:r>
            <a:endParaRPr lang="es-CL" sz="1800" dirty="0"/>
          </a:p>
        </p:txBody>
      </p:sp>
      <p:pic>
        <p:nvPicPr>
          <p:cNvPr id="9" name="Imagen 8"/>
          <p:cNvPicPr>
            <a:picLocks noChangeAspect="1"/>
          </p:cNvPicPr>
          <p:nvPr/>
        </p:nvPicPr>
        <p:blipFill>
          <a:blip r:embed="rId2"/>
          <a:stretch>
            <a:fillRect/>
          </a:stretch>
        </p:blipFill>
        <p:spPr>
          <a:xfrm>
            <a:off x="484742" y="1846950"/>
            <a:ext cx="1896020" cy="2255716"/>
          </a:xfrm>
          <a:prstGeom prst="rect">
            <a:avLst/>
          </a:prstGeom>
        </p:spPr>
      </p:pic>
      <p:pic>
        <p:nvPicPr>
          <p:cNvPr id="2" name="Imagen 1"/>
          <p:cNvPicPr>
            <a:picLocks noChangeAspect="1"/>
          </p:cNvPicPr>
          <p:nvPr/>
        </p:nvPicPr>
        <p:blipFill>
          <a:blip r:embed="rId3"/>
          <a:stretch>
            <a:fillRect/>
          </a:stretch>
        </p:blipFill>
        <p:spPr>
          <a:xfrm>
            <a:off x="333758" y="4720539"/>
            <a:ext cx="246885" cy="236807"/>
          </a:xfrm>
          <a:prstGeom prst="rect">
            <a:avLst/>
          </a:prstGeom>
        </p:spPr>
      </p:pic>
      <p:pic>
        <p:nvPicPr>
          <p:cNvPr id="5" name="Imagen 4"/>
          <p:cNvPicPr>
            <a:picLocks noChangeAspect="1"/>
          </p:cNvPicPr>
          <p:nvPr/>
        </p:nvPicPr>
        <p:blipFill>
          <a:blip r:embed="rId3"/>
          <a:stretch>
            <a:fillRect/>
          </a:stretch>
        </p:blipFill>
        <p:spPr>
          <a:xfrm>
            <a:off x="333758" y="5389756"/>
            <a:ext cx="246885" cy="236807"/>
          </a:xfrm>
          <a:prstGeom prst="rect">
            <a:avLst/>
          </a:prstGeom>
        </p:spPr>
      </p:pic>
      <p:pic>
        <p:nvPicPr>
          <p:cNvPr id="6" name="Imagen 5"/>
          <p:cNvPicPr>
            <a:picLocks noChangeAspect="1"/>
          </p:cNvPicPr>
          <p:nvPr/>
        </p:nvPicPr>
        <p:blipFill>
          <a:blip r:embed="rId3"/>
          <a:stretch>
            <a:fillRect/>
          </a:stretch>
        </p:blipFill>
        <p:spPr>
          <a:xfrm>
            <a:off x="347529" y="5042715"/>
            <a:ext cx="246885" cy="236807"/>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34722022"/>
              </p:ext>
            </p:extLst>
          </p:nvPr>
        </p:nvGraphicFramePr>
        <p:xfrm>
          <a:off x="2973603" y="1476796"/>
          <a:ext cx="5704459" cy="1901363"/>
        </p:xfrm>
        <a:graphic>
          <a:graphicData uri="http://schemas.openxmlformats.org/drawingml/2006/table">
            <a:tbl>
              <a:tblPr firstRow="1" bandRow="1">
                <a:tableStyleId>{5C22544A-7EE6-4342-B048-85BDC9FD1C3A}</a:tableStyleId>
              </a:tblPr>
              <a:tblGrid>
                <a:gridCol w="4118030"/>
                <a:gridCol w="914400"/>
                <a:gridCol w="672029"/>
              </a:tblGrid>
              <a:tr h="370840">
                <a:tc>
                  <a:txBody>
                    <a:bodyPr/>
                    <a:lstStyle/>
                    <a:p>
                      <a:r>
                        <a:rPr lang="es-CL" sz="1100" dirty="0" smtClean="0"/>
                        <a:t>ITEM</a:t>
                      </a:r>
                      <a:endParaRPr lang="es-CL" sz="1100" dirty="0"/>
                    </a:p>
                  </a:txBody>
                  <a:tcPr/>
                </a:tc>
                <a:tc>
                  <a:txBody>
                    <a:bodyPr/>
                    <a:lstStyle/>
                    <a:p>
                      <a:pPr algn="ctr"/>
                      <a:r>
                        <a:rPr lang="es-CL" sz="1100" dirty="0" smtClean="0"/>
                        <a:t>2020</a:t>
                      </a:r>
                      <a:endParaRPr lang="es-CL" sz="1100" dirty="0"/>
                    </a:p>
                  </a:txBody>
                  <a:tcPr/>
                </a:tc>
                <a:tc>
                  <a:txBody>
                    <a:bodyPr/>
                    <a:lstStyle/>
                    <a:p>
                      <a:pPr algn="ctr"/>
                      <a:r>
                        <a:rPr lang="es-CL" sz="1100" dirty="0" smtClean="0"/>
                        <a:t>%</a:t>
                      </a:r>
                      <a:endParaRPr lang="es-CL" sz="1100" dirty="0"/>
                    </a:p>
                  </a:txBody>
                  <a:tcPr/>
                </a:tc>
              </a:tr>
              <a:tr h="286439">
                <a:tc>
                  <a:txBody>
                    <a:bodyPr/>
                    <a:lstStyle/>
                    <a:p>
                      <a:r>
                        <a:rPr lang="es-CL" sz="1100" dirty="0" smtClean="0"/>
                        <a:t>Número de usuarios/as total (incluidos Emergencia) </a:t>
                      </a:r>
                      <a:endParaRPr lang="es-CL" sz="1100" dirty="0"/>
                    </a:p>
                  </a:txBody>
                  <a:tcPr/>
                </a:tc>
                <a:tc>
                  <a:txBody>
                    <a:bodyPr/>
                    <a:lstStyle/>
                    <a:p>
                      <a:pPr algn="ctr"/>
                      <a:r>
                        <a:rPr lang="es-CL" sz="1100" dirty="0" smtClean="0"/>
                        <a:t>421</a:t>
                      </a:r>
                      <a:endParaRPr lang="es-CL" sz="1100" dirty="0"/>
                    </a:p>
                  </a:txBody>
                  <a:tcPr/>
                </a:tc>
                <a:tc>
                  <a:txBody>
                    <a:bodyPr/>
                    <a:lstStyle/>
                    <a:p>
                      <a:pPr algn="ctr"/>
                      <a:r>
                        <a:rPr lang="es-CL" sz="1100" dirty="0" smtClean="0"/>
                        <a:t>100</a:t>
                      </a:r>
                      <a:endParaRPr lang="es-CL" sz="1100" dirty="0"/>
                    </a:p>
                  </a:txBody>
                  <a:tcPr/>
                </a:tc>
              </a:tr>
              <a:tr h="370840">
                <a:tc>
                  <a:txBody>
                    <a:bodyPr/>
                    <a:lstStyle/>
                    <a:p>
                      <a:r>
                        <a:rPr lang="es-CL" sz="1100" dirty="0" smtClean="0"/>
                        <a:t>Número de usuarios/as pertenecientes a pueblos originarios </a:t>
                      </a:r>
                      <a:endParaRPr lang="es-CL" sz="1100" dirty="0"/>
                    </a:p>
                  </a:txBody>
                  <a:tcPr/>
                </a:tc>
                <a:tc>
                  <a:txBody>
                    <a:bodyPr/>
                    <a:lstStyle/>
                    <a:p>
                      <a:pPr algn="ctr"/>
                      <a:r>
                        <a:rPr lang="es-CL" sz="1100" dirty="0" smtClean="0"/>
                        <a:t>115</a:t>
                      </a:r>
                      <a:endParaRPr lang="es-CL" sz="1100" dirty="0"/>
                    </a:p>
                  </a:txBody>
                  <a:tcPr/>
                </a:tc>
                <a:tc>
                  <a:txBody>
                    <a:bodyPr/>
                    <a:lstStyle/>
                    <a:p>
                      <a:pPr algn="ctr"/>
                      <a:r>
                        <a:rPr lang="es-CL" sz="1100" dirty="0" smtClean="0"/>
                        <a:t>27</a:t>
                      </a:r>
                      <a:endParaRPr lang="es-CL" sz="1100" dirty="0"/>
                    </a:p>
                  </a:txBody>
                  <a:tcPr/>
                </a:tc>
              </a:tr>
              <a:tr h="300393">
                <a:tc>
                  <a:txBody>
                    <a:bodyPr/>
                    <a:lstStyle/>
                    <a:p>
                      <a:r>
                        <a:rPr lang="es-CL" sz="1100" dirty="0" smtClean="0"/>
                        <a:t>Número total de usuarias</a:t>
                      </a:r>
                      <a:endParaRPr lang="es-CL" sz="1100" dirty="0"/>
                    </a:p>
                  </a:txBody>
                  <a:tcPr/>
                </a:tc>
                <a:tc>
                  <a:txBody>
                    <a:bodyPr/>
                    <a:lstStyle/>
                    <a:p>
                      <a:pPr algn="ctr"/>
                      <a:r>
                        <a:rPr lang="es-CL" sz="1100" dirty="0" smtClean="0"/>
                        <a:t>213</a:t>
                      </a:r>
                      <a:endParaRPr lang="es-CL" sz="1100" dirty="0"/>
                    </a:p>
                  </a:txBody>
                  <a:tcPr/>
                </a:tc>
                <a:tc>
                  <a:txBody>
                    <a:bodyPr/>
                    <a:lstStyle/>
                    <a:p>
                      <a:pPr algn="ctr"/>
                      <a:r>
                        <a:rPr lang="es-CL" sz="1100" dirty="0" smtClean="0"/>
                        <a:t>51</a:t>
                      </a:r>
                      <a:endParaRPr lang="es-CL" sz="1100" dirty="0"/>
                    </a:p>
                  </a:txBody>
                  <a:tcPr/>
                </a:tc>
              </a:tr>
              <a:tr h="286412">
                <a:tc>
                  <a:txBody>
                    <a:bodyPr/>
                    <a:lstStyle/>
                    <a:p>
                      <a:r>
                        <a:rPr lang="es-CL" sz="1100" dirty="0" smtClean="0"/>
                        <a:t>Número</a:t>
                      </a:r>
                      <a:r>
                        <a:rPr lang="es-CL" sz="1100" baseline="0" dirty="0" smtClean="0"/>
                        <a:t> total de usuarios/as jóvenes</a:t>
                      </a:r>
                      <a:endParaRPr lang="es-CL" sz="1100" dirty="0"/>
                    </a:p>
                  </a:txBody>
                  <a:tcPr/>
                </a:tc>
                <a:tc>
                  <a:txBody>
                    <a:bodyPr/>
                    <a:lstStyle/>
                    <a:p>
                      <a:pPr algn="ctr"/>
                      <a:r>
                        <a:rPr lang="es-CL" sz="1100" dirty="0" smtClean="0"/>
                        <a:t>27</a:t>
                      </a:r>
                      <a:endParaRPr lang="es-CL" sz="1100" dirty="0"/>
                    </a:p>
                  </a:txBody>
                  <a:tcPr/>
                </a:tc>
                <a:tc>
                  <a:txBody>
                    <a:bodyPr/>
                    <a:lstStyle/>
                    <a:p>
                      <a:pPr algn="ctr"/>
                      <a:r>
                        <a:rPr lang="es-ES" sz="1100" dirty="0" smtClean="0"/>
                        <a:t>6</a:t>
                      </a:r>
                      <a:endParaRPr lang="es-CL" sz="1100" dirty="0"/>
                    </a:p>
                  </a:txBody>
                  <a:tcPr/>
                </a:tc>
              </a:tr>
              <a:tr h="286439">
                <a:tc>
                  <a:txBody>
                    <a:bodyPr/>
                    <a:lstStyle/>
                    <a:p>
                      <a:r>
                        <a:rPr lang="es-CL" sz="1100" dirty="0" smtClean="0"/>
                        <a:t>Promedio de edad</a:t>
                      </a:r>
                      <a:endParaRPr lang="es-CL" sz="1100" dirty="0"/>
                    </a:p>
                  </a:txBody>
                  <a:tcPr/>
                </a:tc>
                <a:tc gridSpan="2">
                  <a:txBody>
                    <a:bodyPr/>
                    <a:lstStyle/>
                    <a:p>
                      <a:pPr algn="ctr"/>
                      <a:r>
                        <a:rPr lang="es-CL" sz="1100" dirty="0" smtClean="0"/>
                        <a:t>60 años </a:t>
                      </a:r>
                      <a:endParaRPr lang="es-CL" sz="1100" dirty="0"/>
                    </a:p>
                  </a:txBody>
                  <a:tcPr/>
                </a:tc>
                <a:tc hMerge="1">
                  <a:txBody>
                    <a:bodyPr/>
                    <a:lstStyle/>
                    <a:p>
                      <a:endParaRPr lang="es-CL" dirty="0"/>
                    </a:p>
                  </a:txBody>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062750256"/>
              </p:ext>
            </p:extLst>
          </p:nvPr>
        </p:nvGraphicFramePr>
        <p:xfrm>
          <a:off x="2995636" y="3491523"/>
          <a:ext cx="5704460" cy="2103083"/>
        </p:xfrm>
        <a:graphic>
          <a:graphicData uri="http://schemas.openxmlformats.org/drawingml/2006/table">
            <a:tbl>
              <a:tblPr firstRow="1" bandRow="1">
                <a:tableStyleId>{5C22544A-7EE6-4342-B048-85BDC9FD1C3A}</a:tableStyleId>
              </a:tblPr>
              <a:tblGrid>
                <a:gridCol w="2530260"/>
                <a:gridCol w="1676041"/>
                <a:gridCol w="1498159"/>
              </a:tblGrid>
              <a:tr h="342347">
                <a:tc>
                  <a:txBody>
                    <a:bodyPr/>
                    <a:lstStyle/>
                    <a:p>
                      <a:r>
                        <a:rPr lang="es-CL" sz="1100" dirty="0" smtClean="0"/>
                        <a:t>Subtítulo</a:t>
                      </a:r>
                      <a:endParaRPr lang="es-CL" sz="1100" dirty="0"/>
                    </a:p>
                  </a:txBody>
                  <a:tcPr/>
                </a:tc>
                <a:tc>
                  <a:txBody>
                    <a:bodyPr/>
                    <a:lstStyle/>
                    <a:p>
                      <a:pPr algn="ctr" rtl="0" fontAlgn="ctr"/>
                      <a:r>
                        <a:rPr lang="es-CL" sz="1100" b="1" i="0" u="none" strike="noStrike">
                          <a:solidFill>
                            <a:srgbClr val="FFFFFF"/>
                          </a:solidFill>
                          <a:effectLst/>
                          <a:latin typeface="Calibri" panose="020F0502020204030204" pitchFamily="34" charset="0"/>
                        </a:rPr>
                        <a:t>Presupuesto M$ 2020</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Ejecución M$ 2020</a:t>
                      </a:r>
                    </a:p>
                  </a:txBody>
                  <a:tcPr marL="7620" marR="7620" marT="7620" marB="0" anchor="ctr"/>
                </a:tc>
              </a:tr>
              <a:tr h="295493">
                <a:tc>
                  <a:txBody>
                    <a:bodyPr/>
                    <a:lstStyle/>
                    <a:p>
                      <a:r>
                        <a:rPr lang="es-CL" sz="1100" dirty="0" smtClean="0"/>
                        <a:t>24 Transferencias</a:t>
                      </a:r>
                      <a:r>
                        <a:rPr lang="es-CL" sz="1100" baseline="0" dirty="0" smtClean="0"/>
                        <a:t> corrientes</a:t>
                      </a:r>
                      <a:endParaRPr lang="es-CL" sz="1100" dirty="0"/>
                    </a:p>
                  </a:txBody>
                  <a:tcPr/>
                </a:tc>
                <a:tc>
                  <a:txBody>
                    <a:bodyPr/>
                    <a:lstStyle/>
                    <a:p>
                      <a:pPr algn="ctr" rtl="0" fontAlgn="ctr"/>
                      <a:r>
                        <a:rPr lang="es-CL" sz="1100" b="0" i="0" u="none" strike="noStrike" dirty="0">
                          <a:solidFill>
                            <a:srgbClr val="000000"/>
                          </a:solidFill>
                          <a:effectLst/>
                          <a:latin typeface="Calibri" panose="020F0502020204030204" pitchFamily="34" charset="0"/>
                        </a:rPr>
                        <a:t>                                356.364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348.235 </a:t>
                      </a:r>
                    </a:p>
                  </a:txBody>
                  <a:tcPr marL="7620" marR="7620" marT="7620" marB="0" anchor="ctr"/>
                </a:tc>
              </a:tr>
              <a:tr h="264405">
                <a:tc>
                  <a:txBody>
                    <a:bodyPr/>
                    <a:lstStyle/>
                    <a:p>
                      <a:r>
                        <a:rPr lang="es-CL" sz="1100" dirty="0" smtClean="0"/>
                        <a:t>32 Préstamos</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351.186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332.899 </a:t>
                      </a:r>
                    </a:p>
                  </a:txBody>
                  <a:tcPr marL="7620" marR="7620" marT="7620" marB="0" anchor="ctr"/>
                </a:tc>
              </a:tr>
              <a:tr h="319489">
                <a:tc>
                  <a:txBody>
                    <a:bodyPr/>
                    <a:lstStyle/>
                    <a:p>
                      <a:r>
                        <a:rPr lang="es-CL" sz="1100" dirty="0" smtClean="0"/>
                        <a:t>33 Transferencia de capital</a:t>
                      </a:r>
                      <a:endParaRPr lang="es-CL" sz="1100" dirty="0"/>
                    </a:p>
                  </a:txBody>
                  <a:tcPr/>
                </a:tc>
                <a:tc>
                  <a:txBody>
                    <a:bodyPr/>
                    <a:lstStyle/>
                    <a:p>
                      <a:pPr algn="ctr" rtl="0" fontAlgn="ctr"/>
                      <a:r>
                        <a:rPr lang="es-CL" sz="1100" b="0" i="0" u="none" strike="noStrike">
                          <a:solidFill>
                            <a:srgbClr val="000000"/>
                          </a:solidFill>
                          <a:effectLst/>
                          <a:latin typeface="Calibri" panose="020F0502020204030204" pitchFamily="34" charset="0"/>
                        </a:rPr>
                        <a:t>                                215.577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215.577 </a:t>
                      </a:r>
                    </a:p>
                  </a:txBody>
                  <a:tcPr marL="7620" marR="7620" marT="7620" marB="0" anchor="ctr"/>
                </a:tc>
              </a:tr>
              <a:tr h="297455">
                <a:tc>
                  <a:txBody>
                    <a:bodyPr/>
                    <a:lstStyle/>
                    <a:p>
                      <a:r>
                        <a:rPr lang="es-CL" sz="1100" b="1" dirty="0" smtClean="0"/>
                        <a:t>Subtotal Productos Estratégicos</a:t>
                      </a:r>
                      <a:r>
                        <a:rPr lang="es-CL" sz="1100" b="1" baseline="0" dirty="0" smtClean="0"/>
                        <a:t> </a:t>
                      </a:r>
                      <a:endParaRPr lang="es-CL" sz="1100" b="1" dirty="0"/>
                    </a:p>
                  </a:txBody>
                  <a:tcPr/>
                </a:tc>
                <a:tc>
                  <a:txBody>
                    <a:bodyPr/>
                    <a:lstStyle/>
                    <a:p>
                      <a:pPr algn="ctr" rtl="0" fontAlgn="ctr"/>
                      <a:r>
                        <a:rPr lang="es-CL" sz="1100" b="1" i="0" u="none" strike="noStrike">
                          <a:solidFill>
                            <a:srgbClr val="000000"/>
                          </a:solidFill>
                          <a:effectLst/>
                          <a:latin typeface="Calibri" panose="020F0502020204030204" pitchFamily="34" charset="0"/>
                        </a:rPr>
                        <a:t>                                923.127 </a:t>
                      </a:r>
                    </a:p>
                  </a:txBody>
                  <a:tcPr marL="7620" marR="7620" marT="7620" marB="0" anchor="ctr"/>
                </a:tc>
                <a:tc>
                  <a:txBody>
                    <a:bodyPr/>
                    <a:lstStyle/>
                    <a:p>
                      <a:pPr algn="ctr" rtl="0" fontAlgn="ctr"/>
                      <a:r>
                        <a:rPr lang="es-CL" sz="1100" b="1" i="0" u="none" strike="noStrike">
                          <a:solidFill>
                            <a:srgbClr val="000000"/>
                          </a:solidFill>
                          <a:effectLst/>
                          <a:latin typeface="Calibri" panose="020F0502020204030204" pitchFamily="34" charset="0"/>
                        </a:rPr>
                        <a:t>                           896.711 </a:t>
                      </a:r>
                    </a:p>
                  </a:txBody>
                  <a:tcPr marL="7620" marR="7620" marT="7620" marB="0" anchor="ctr"/>
                </a:tc>
              </a:tr>
              <a:tr h="297456">
                <a:tc>
                  <a:txBody>
                    <a:bodyPr/>
                    <a:lstStyle/>
                    <a:p>
                      <a:r>
                        <a:rPr lang="es-CL" sz="1100" b="1" dirty="0" smtClean="0"/>
                        <a:t>Subtotal Gestión Interna </a:t>
                      </a:r>
                      <a:endParaRPr lang="es-CL" sz="1100" b="1" dirty="0"/>
                    </a:p>
                  </a:txBody>
                  <a:tcPr/>
                </a:tc>
                <a:tc>
                  <a:txBody>
                    <a:bodyPr/>
                    <a:lstStyle/>
                    <a:p>
                      <a:pPr algn="ctr" rtl="0" fontAlgn="ctr"/>
                      <a:r>
                        <a:rPr lang="es-CL" sz="1100" b="0" i="0" u="none" strike="noStrike">
                          <a:solidFill>
                            <a:srgbClr val="000000"/>
                          </a:solidFill>
                          <a:effectLst/>
                          <a:latin typeface="Calibri" panose="020F0502020204030204" pitchFamily="34" charset="0"/>
                        </a:rPr>
                        <a:t>                                842.559 </a:t>
                      </a:r>
                    </a:p>
                  </a:txBody>
                  <a:tcPr marL="7620" marR="7620" marT="7620" marB="0" anchor="ctr"/>
                </a:tc>
                <a:tc>
                  <a:txBody>
                    <a:bodyPr/>
                    <a:lstStyle/>
                    <a:p>
                      <a:pPr algn="ctr" rtl="0" fontAlgn="ctr"/>
                      <a:r>
                        <a:rPr lang="es-CL" sz="1100" b="0" i="0" u="none" strike="noStrike">
                          <a:solidFill>
                            <a:srgbClr val="000000"/>
                          </a:solidFill>
                          <a:effectLst/>
                          <a:latin typeface="Calibri" panose="020F0502020204030204" pitchFamily="34" charset="0"/>
                        </a:rPr>
                        <a:t>                           842.559 </a:t>
                      </a:r>
                    </a:p>
                  </a:txBody>
                  <a:tcPr marL="7620" marR="7620" marT="7620" marB="0" anchor="ctr"/>
                </a:tc>
              </a:tr>
              <a:tr h="286438">
                <a:tc>
                  <a:txBody>
                    <a:bodyPr/>
                    <a:lstStyle/>
                    <a:p>
                      <a:r>
                        <a:rPr lang="es-CL" sz="1100" dirty="0" smtClean="0"/>
                        <a:t>Total General </a:t>
                      </a:r>
                      <a:endParaRPr lang="es-CL" sz="1100" dirty="0"/>
                    </a:p>
                  </a:txBody>
                  <a:tcPr/>
                </a:tc>
                <a:tc>
                  <a:txBody>
                    <a:bodyPr/>
                    <a:lstStyle/>
                    <a:p>
                      <a:pPr algn="ctr" rtl="0" fontAlgn="ctr"/>
                      <a:r>
                        <a:rPr lang="es-CL" sz="1100" b="1" i="0" u="none" strike="noStrike">
                          <a:solidFill>
                            <a:srgbClr val="000000"/>
                          </a:solidFill>
                          <a:effectLst/>
                          <a:latin typeface="Calibri" panose="020F0502020204030204" pitchFamily="34" charset="0"/>
                        </a:rPr>
                        <a:t>                             1.765.686 </a:t>
                      </a:r>
                    </a:p>
                  </a:txBody>
                  <a:tcPr marL="7620" marR="7620" marT="7620" marB="0" anchor="ctr"/>
                </a:tc>
                <a:tc>
                  <a:txBody>
                    <a:bodyPr/>
                    <a:lstStyle/>
                    <a:p>
                      <a:pPr algn="ctr" rtl="0" fontAlgn="ctr"/>
                      <a:r>
                        <a:rPr lang="es-CL" sz="1100" b="1" i="0" u="none" strike="noStrike" dirty="0">
                          <a:solidFill>
                            <a:srgbClr val="000000"/>
                          </a:solidFill>
                          <a:effectLst/>
                          <a:latin typeface="Calibri" panose="020F0502020204030204" pitchFamily="34" charset="0"/>
                        </a:rPr>
                        <a:t>                       1.739.270 </a:t>
                      </a:r>
                    </a:p>
                  </a:txBody>
                  <a:tcPr marL="7620" marR="7620" marT="7620" marB="0" anchor="ctr"/>
                </a:tc>
              </a:tr>
            </a:tbl>
          </a:graphicData>
        </a:graphic>
      </p:graphicFrame>
      <p:sp>
        <p:nvSpPr>
          <p:cNvPr id="12" name="CuadroTexto 11"/>
          <p:cNvSpPr txBox="1"/>
          <p:nvPr/>
        </p:nvSpPr>
        <p:spPr>
          <a:xfrm>
            <a:off x="323528" y="6193283"/>
            <a:ext cx="698343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a:t>
            </a:r>
            <a:r>
              <a:rPr lang="es-CL" dirty="0">
                <a:solidFill>
                  <a:srgbClr val="4D4D4D"/>
                </a:solidFill>
              </a:rPr>
              <a:t> Sistema Tesorería y SIGFE, 31 de diciembre del </a:t>
            </a:r>
            <a:r>
              <a:rPr lang="es-CL" dirty="0" smtClean="0">
                <a:solidFill>
                  <a:srgbClr val="4D4D4D"/>
                </a:solidFill>
              </a:rPr>
              <a:t>2020.</a:t>
            </a:r>
            <a:endParaRPr lang="es-CL" dirty="0">
              <a:solidFill>
                <a:srgbClr val="4D4D4D"/>
              </a:solidFill>
            </a:endParaRPr>
          </a:p>
        </p:txBody>
      </p:sp>
      <p:pic>
        <p:nvPicPr>
          <p:cNvPr id="11" name="Picture 3"/>
          <p:cNvPicPr>
            <a:picLocks noChangeAspect="1" noChangeArrowheads="1"/>
          </p:cNvPicPr>
          <p:nvPr/>
        </p:nvPicPr>
        <p:blipFill>
          <a:blip r:embed="rId4" cstate="print"/>
          <a:srcRect/>
          <a:stretch>
            <a:fillRect/>
          </a:stretch>
        </p:blipFill>
        <p:spPr bwMode="auto">
          <a:xfrm>
            <a:off x="1419958" y="2073336"/>
            <a:ext cx="1111788" cy="626780"/>
          </a:xfrm>
          <a:prstGeom prst="rect">
            <a:avLst/>
          </a:prstGeom>
          <a:noFill/>
          <a:ln w="9525">
            <a:noFill/>
            <a:miter lim="800000"/>
            <a:headEnd/>
            <a:tailEnd/>
          </a:ln>
        </p:spPr>
      </p:pic>
      <p:graphicFrame>
        <p:nvGraphicFramePr>
          <p:cNvPr id="15" name="Tabla 14"/>
          <p:cNvGraphicFramePr>
            <a:graphicFrameLocks noGrp="1"/>
          </p:cNvGraphicFramePr>
          <p:nvPr>
            <p:extLst>
              <p:ext uri="{D42A27DB-BD31-4B8C-83A1-F6EECF244321}">
                <p14:modId xmlns:p14="http://schemas.microsoft.com/office/powerpoint/2010/main" val="3013612746"/>
              </p:ext>
            </p:extLst>
          </p:nvPr>
        </p:nvGraphicFramePr>
        <p:xfrm>
          <a:off x="4373379" y="5626563"/>
          <a:ext cx="4666955" cy="865779"/>
        </p:xfrm>
        <a:graphic>
          <a:graphicData uri="http://schemas.openxmlformats.org/drawingml/2006/table">
            <a:tbl>
              <a:tblPr/>
              <a:tblGrid>
                <a:gridCol w="915951"/>
                <a:gridCol w="3751004"/>
              </a:tblGrid>
              <a:tr h="865779">
                <a:tc>
                  <a:txBody>
                    <a:bodyPr/>
                    <a:lstStyle/>
                    <a:p>
                      <a:pPr algn="l" rtl="0" fontAlgn="ctr"/>
                      <a:r>
                        <a:rPr lang="es-CL" sz="1000" b="1" i="0" u="none" strike="noStrike" dirty="0">
                          <a:solidFill>
                            <a:srgbClr val="4D4D4D"/>
                          </a:solidFill>
                          <a:latin typeface="Calibri"/>
                        </a:rPr>
                        <a:t>Principalmente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los </a:t>
                      </a:r>
                      <a:r>
                        <a:rPr lang="es-CL" sz="1000" b="1" i="0" u="none" strike="noStrike" dirty="0">
                          <a:solidFill>
                            <a:srgbClr val="4D4D4D"/>
                          </a:solidFill>
                          <a:latin typeface="Calibri"/>
                        </a:rPr>
                        <a:t>productores </a:t>
                      </a:r>
                      <a:endParaRPr lang="es-CL" sz="1000" b="1" i="0" u="none" strike="noStrike" dirty="0" smtClean="0">
                        <a:solidFill>
                          <a:srgbClr val="4D4D4D"/>
                        </a:solidFill>
                        <a:latin typeface="Calibri"/>
                      </a:endParaRPr>
                    </a:p>
                    <a:p>
                      <a:pPr algn="l" rtl="0" fontAlgn="ctr"/>
                      <a:r>
                        <a:rPr lang="es-CL" sz="1000" b="1" i="0" u="none" strike="noStrike" dirty="0" smtClean="0">
                          <a:solidFill>
                            <a:srgbClr val="4D4D4D"/>
                          </a:solidFill>
                          <a:latin typeface="Calibri"/>
                        </a:rPr>
                        <a:t>se </a:t>
                      </a:r>
                      <a:r>
                        <a:rPr lang="es-CL" sz="1000" b="1" i="0" u="none" strike="noStrike" dirty="0">
                          <a:solidFill>
                            <a:srgbClr val="4D4D4D"/>
                          </a:solidFill>
                          <a:latin typeface="Calibri"/>
                        </a:rPr>
                        <a:t>dedican a: </a:t>
                      </a: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just" fontAlgn="b"/>
                      <a:r>
                        <a:rPr lang="es-CL" sz="1000" b="0" i="0" u="none" strike="noStrike" dirty="0" smtClean="0">
                          <a:solidFill>
                            <a:srgbClr val="4D4D4D"/>
                          </a:solidFill>
                          <a:latin typeface="+mn-lt"/>
                        </a:rPr>
                        <a:t>Lechuga, Papas, Ovinos, Gallinas, Bovinos, Avena Forrajera, Cilantro, Acelga, Tomate, Frutilla, Alfalfa, Pradera natural, </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/Trébol, Avena/</a:t>
                      </a:r>
                      <a:r>
                        <a:rPr lang="es-CL" sz="1000" b="0" i="0" u="none" strike="noStrike" dirty="0" err="1" smtClean="0">
                          <a:solidFill>
                            <a:srgbClr val="4D4D4D"/>
                          </a:solidFill>
                          <a:latin typeface="+mn-lt"/>
                        </a:rPr>
                        <a:t>Ballica</a:t>
                      </a:r>
                      <a:r>
                        <a:rPr lang="es-CL" sz="1000" b="0" i="0" u="none" strike="noStrike" dirty="0" smtClean="0">
                          <a:solidFill>
                            <a:srgbClr val="4D4D4D"/>
                          </a:solidFill>
                          <a:latin typeface="+mn-lt"/>
                        </a:rPr>
                        <a:t>, Pepino, </a:t>
                      </a:r>
                      <a:r>
                        <a:rPr lang="es-CL" sz="1000" b="0" i="0" u="none" strike="noStrike" dirty="0" err="1" smtClean="0">
                          <a:solidFill>
                            <a:srgbClr val="4D4D4D"/>
                          </a:solidFill>
                          <a:latin typeface="+mn-lt"/>
                        </a:rPr>
                        <a:t>Lilium</a:t>
                      </a:r>
                      <a:r>
                        <a:rPr lang="es-CL" sz="1000" b="0" i="0" u="none" strike="noStrike" dirty="0" smtClean="0">
                          <a:solidFill>
                            <a:srgbClr val="4D4D4D"/>
                          </a:solidFill>
                          <a:latin typeface="+mn-lt"/>
                        </a:rPr>
                        <a:t>, Flores, Equinos, Cilantro, Zapallo italiano, </a:t>
                      </a:r>
                      <a:r>
                        <a:rPr lang="es-CL" sz="1000" b="0" i="0" u="none" strike="noStrike" dirty="0" err="1" smtClean="0">
                          <a:solidFill>
                            <a:srgbClr val="4D4D4D"/>
                          </a:solidFill>
                          <a:latin typeface="+mn-lt"/>
                        </a:rPr>
                        <a:t>Ciboulette</a:t>
                      </a:r>
                      <a:r>
                        <a:rPr lang="es-CL" sz="1000" b="0" i="0" u="none" strike="noStrike" dirty="0" smtClean="0">
                          <a:solidFill>
                            <a:srgbClr val="4D4D4D"/>
                          </a:solidFill>
                          <a:latin typeface="+mn-lt"/>
                        </a:rPr>
                        <a:t>, Frambuesa; </a:t>
                      </a:r>
                      <a:r>
                        <a:rPr lang="es-CL" sz="1000" b="0" i="0" u="none" strike="noStrike" dirty="0">
                          <a:solidFill>
                            <a:srgbClr val="4D4D4D"/>
                          </a:solidFill>
                          <a:latin typeface="Calibri"/>
                        </a:rPr>
                        <a:t>estos representan el </a:t>
                      </a:r>
                      <a:r>
                        <a:rPr lang="es-CL" sz="1000" b="0" i="0" u="none" strike="noStrike" dirty="0" smtClean="0">
                          <a:solidFill>
                            <a:srgbClr val="4D4D4D"/>
                          </a:solidFill>
                          <a:latin typeface="Calibri"/>
                        </a:rPr>
                        <a:t>99% </a:t>
                      </a:r>
                      <a:r>
                        <a:rPr lang="es-CL" sz="1000" b="0" i="0" u="none" strike="noStrike" dirty="0">
                          <a:solidFill>
                            <a:srgbClr val="4D4D4D"/>
                          </a:solidFill>
                          <a:latin typeface="Calibri"/>
                        </a:rPr>
                        <a:t>de los recursos monetarios </a:t>
                      </a:r>
                      <a:r>
                        <a:rPr lang="es-CL" sz="1000" b="0" i="0" u="none" strike="noStrike" dirty="0" smtClean="0">
                          <a:solidFill>
                            <a:srgbClr val="4D4D4D"/>
                          </a:solidFill>
                          <a:latin typeface="+mn-lt"/>
                        </a:rPr>
                        <a:t>entregados  y el 99% de las Solicitudes realizadas.</a:t>
                      </a:r>
                      <a:endParaRPr lang="es-CL" sz="1000" b="0" i="0" u="none" strike="noStrike" dirty="0">
                        <a:solidFill>
                          <a:srgbClr val="4D4D4D"/>
                        </a:solidFill>
                        <a:latin typeface="Calibri"/>
                      </a:endParaRPr>
                    </a:p>
                  </a:txBody>
                  <a:tcPr marL="1975" marR="1975" marT="1975" marB="0" anchor="ctr">
                    <a:lnL>
                      <a:noFill/>
                    </a:lnL>
                    <a:lnR>
                      <a:noFill/>
                    </a:lnR>
                    <a:lnT>
                      <a:noFill/>
                    </a:lnT>
                    <a:lnB w="3175" cap="flat" cmpd="sng" algn="ctr">
                      <a:noFill/>
                      <a:prstDash val="sysDash"/>
                      <a:round/>
                      <a:headEnd type="none" w="med" len="med"/>
                      <a:tailEnd type="none" w="med" len="med"/>
                    </a:lnB>
                    <a:lnTlToBr w="12700" cmpd="sng">
                      <a:noFill/>
                      <a:prstDash val="solid"/>
                    </a:lnTlToBr>
                    <a:lnBlToTr w="12700" cmpd="sng">
                      <a:noFill/>
                      <a:prstDash val="solid"/>
                    </a:lnBlToTr>
                  </a:tcPr>
                </a:tc>
              </a:tr>
            </a:tbl>
          </a:graphicData>
        </a:graphic>
      </p:graphicFrame>
      <p:sp>
        <p:nvSpPr>
          <p:cNvPr id="17" name="Título 2"/>
          <p:cNvSpPr>
            <a:spLocks noGrp="1"/>
          </p:cNvSpPr>
          <p:nvPr>
            <p:ph type="title"/>
          </p:nvPr>
        </p:nvSpPr>
        <p:spPr>
          <a:xfrm>
            <a:off x="457200" y="87351"/>
            <a:ext cx="8229600" cy="1143000"/>
          </a:xfrm>
        </p:spPr>
        <p:txBody>
          <a:bodyPr>
            <a:normAutofit/>
          </a:bodyPr>
          <a:lstStyle/>
          <a:p>
            <a:pPr>
              <a:spcBef>
                <a:spcPct val="20000"/>
              </a:spcBef>
            </a:pPr>
            <a:r>
              <a:rPr lang="es-CL" sz="2800" dirty="0">
                <a:solidFill>
                  <a:srgbClr val="333333"/>
                </a:solidFill>
                <a:latin typeface="Berlin Sans FB" panose="020E0602020502020306" pitchFamily="34" charset="0"/>
                <a:ea typeface="+mn-ea"/>
                <a:cs typeface="+mn-cs"/>
              </a:rPr>
              <a:t>INDAP en REGIONES  </a:t>
            </a: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53</a:t>
            </a:fld>
            <a:endParaRPr lang="en-US"/>
          </a:p>
        </p:txBody>
      </p:sp>
    </p:spTree>
    <p:extLst>
      <p:ext uri="{BB962C8B-B14F-4D97-AF65-F5344CB8AC3E}">
        <p14:creationId xmlns:p14="http://schemas.microsoft.com/office/powerpoint/2010/main" val="25800590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ítulo 5"/>
          <p:cNvSpPr>
            <a:spLocks noGrp="1"/>
          </p:cNvSpPr>
          <p:nvPr>
            <p:ph type="title"/>
          </p:nvPr>
        </p:nvSpPr>
        <p:spPr>
          <a:xfrm>
            <a:off x="457200" y="252458"/>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Nuestros Aliados Estratégicos </a:t>
            </a:r>
          </a:p>
        </p:txBody>
      </p:sp>
      <p:sp>
        <p:nvSpPr>
          <p:cNvPr id="3" name="Marcador de contenido 2"/>
          <p:cNvSpPr>
            <a:spLocks noGrp="1"/>
          </p:cNvSpPr>
          <p:nvPr>
            <p:ph idx="1"/>
          </p:nvPr>
        </p:nvSpPr>
        <p:spPr>
          <a:xfrm>
            <a:off x="203811" y="1166948"/>
            <a:ext cx="8505022" cy="4959215"/>
          </a:xfrm>
        </p:spPr>
        <p:txBody>
          <a:bodyPr/>
          <a:lstStyle/>
          <a:p>
            <a:pPr marL="0" lvl="0" indent="0" algn="just" eaLnBrk="0" fontAlgn="base" hangingPunct="0">
              <a:spcBef>
                <a:spcPct val="0"/>
              </a:spcBef>
              <a:spcAft>
                <a:spcPct val="0"/>
              </a:spcAft>
              <a:buNone/>
            </a:pPr>
            <a:r>
              <a:rPr lang="es-CL" sz="1800" dirty="0">
                <a:solidFill>
                  <a:srgbClr val="4D4D4D"/>
                </a:solidFill>
                <a:ea typeface="MS PGothic" pitchFamily="34" charset="-128"/>
                <a:cs typeface="Calibri"/>
              </a:rPr>
              <a:t>INDAP trabaja a lo largo de todo Chile con </a:t>
            </a:r>
            <a:r>
              <a:rPr lang="es-CL" sz="1800" dirty="0" smtClean="0">
                <a:solidFill>
                  <a:srgbClr val="4D4D4D"/>
                </a:solidFill>
                <a:ea typeface="MS PGothic" pitchFamily="34" charset="-128"/>
                <a:cs typeface="Calibri"/>
              </a:rPr>
              <a:t>277 </a:t>
            </a:r>
            <a:r>
              <a:rPr lang="es-CL" sz="1800" dirty="0">
                <a:solidFill>
                  <a:srgbClr val="4D4D4D"/>
                </a:solidFill>
                <a:ea typeface="MS PGothic" pitchFamily="34" charset="-128"/>
                <a:cs typeface="Calibri"/>
              </a:rPr>
              <a:t>municipalidades, </a:t>
            </a:r>
            <a:r>
              <a:rPr lang="es-CL" sz="1800" dirty="0" smtClean="0">
                <a:solidFill>
                  <a:srgbClr val="4D4D4D"/>
                </a:solidFill>
                <a:ea typeface="MS PGothic" pitchFamily="34" charset="-128"/>
                <a:cs typeface="Calibri"/>
              </a:rPr>
              <a:t>que se distribuyen </a:t>
            </a:r>
          </a:p>
          <a:p>
            <a:pPr marL="0" lvl="0" indent="0" algn="just" eaLnBrk="0" fontAlgn="base" hangingPunct="0">
              <a:spcBef>
                <a:spcPct val="0"/>
              </a:spcBef>
              <a:spcAft>
                <a:spcPct val="0"/>
              </a:spcAft>
              <a:buNone/>
            </a:pPr>
            <a:r>
              <a:rPr lang="es-CL" sz="1800" dirty="0" smtClean="0">
                <a:solidFill>
                  <a:srgbClr val="4D4D4D"/>
                </a:solidFill>
                <a:ea typeface="MS PGothic" pitchFamily="34" charset="-128"/>
                <a:cs typeface="Calibri"/>
              </a:rPr>
              <a:t>de </a:t>
            </a:r>
            <a:r>
              <a:rPr lang="es-CL" sz="1800" dirty="0">
                <a:solidFill>
                  <a:srgbClr val="4D4D4D"/>
                </a:solidFill>
                <a:ea typeface="MS PGothic" pitchFamily="34" charset="-128"/>
                <a:cs typeface="Calibri"/>
              </a:rPr>
              <a:t>la siguiente </a:t>
            </a:r>
            <a:r>
              <a:rPr lang="es-CL" sz="1800" dirty="0" smtClean="0">
                <a:solidFill>
                  <a:srgbClr val="4D4D4D"/>
                </a:solidFill>
                <a:ea typeface="MS PGothic" pitchFamily="34" charset="-128"/>
                <a:cs typeface="Calibri"/>
              </a:rPr>
              <a:t>forma: </a:t>
            </a:r>
            <a:endParaRPr lang="es-CL" sz="1800" dirty="0">
              <a:solidFill>
                <a:srgbClr val="4D4D4D"/>
              </a:solidFill>
              <a:ea typeface="MS PGothic" pitchFamily="34" charset="-128"/>
              <a:cs typeface="Calibri"/>
            </a:endParaRPr>
          </a:p>
        </p:txBody>
      </p:sp>
      <p:sp>
        <p:nvSpPr>
          <p:cNvPr id="7" name="CuadroTexto 6"/>
          <p:cNvSpPr txBox="1"/>
          <p:nvPr/>
        </p:nvSpPr>
        <p:spPr>
          <a:xfrm>
            <a:off x="358093" y="6217852"/>
            <a:ext cx="3979129"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Muro Asesorías Técnicas, 31 de diciembre del </a:t>
            </a:r>
            <a:r>
              <a:rPr lang="es-CL" dirty="0" smtClean="0">
                <a:solidFill>
                  <a:srgbClr val="4D4D4D"/>
                </a:solidFill>
              </a:rPr>
              <a:t>2020.</a:t>
            </a:r>
            <a:endParaRPr lang="es-CL" dirty="0">
              <a:solidFill>
                <a:srgbClr val="4D4D4D"/>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518962398"/>
              </p:ext>
            </p:extLst>
          </p:nvPr>
        </p:nvGraphicFramePr>
        <p:xfrm>
          <a:off x="1700422" y="1821431"/>
          <a:ext cx="5511800" cy="3629025"/>
        </p:xfrm>
        <a:graphic>
          <a:graphicData uri="http://schemas.openxmlformats.org/drawingml/2006/table">
            <a:tbl>
              <a:tblPr firstRow="1" bandRow="1">
                <a:tableStyleId>{5C22544A-7EE6-4342-B048-85BDC9FD1C3A}</a:tableStyleId>
              </a:tblPr>
              <a:tblGrid>
                <a:gridCol w="2819400"/>
                <a:gridCol w="2692400"/>
              </a:tblGrid>
              <a:tr h="200025">
                <a:tc>
                  <a:txBody>
                    <a:bodyPr/>
                    <a:lstStyle/>
                    <a:p>
                      <a:pPr algn="ctr" rtl="0" fontAlgn="b"/>
                      <a:r>
                        <a:rPr lang="es-CL" sz="1100" u="none" strike="noStrike" dirty="0">
                          <a:effectLst/>
                        </a:rPr>
                        <a:t>REGION</a:t>
                      </a:r>
                      <a:endParaRPr lang="es-CL" sz="1100" b="1" i="0" u="none" strike="noStrike" dirty="0">
                        <a:solidFill>
                          <a:srgbClr val="FFFFFF"/>
                        </a:solidFill>
                        <a:effectLst/>
                        <a:latin typeface="Calibri" panose="020F0502020204030204" pitchFamily="34" charset="0"/>
                      </a:endParaRPr>
                    </a:p>
                  </a:txBody>
                  <a:tcPr marL="9525" marR="9525" marT="9525" marB="0" anchor="b"/>
                </a:tc>
                <a:tc>
                  <a:txBody>
                    <a:bodyPr/>
                    <a:lstStyle/>
                    <a:p>
                      <a:pPr algn="ctr" rtl="0" fontAlgn="b"/>
                      <a:r>
                        <a:rPr lang="es-CL" sz="1100" u="none" strike="noStrike" dirty="0">
                          <a:effectLst/>
                        </a:rPr>
                        <a:t>N° MUNICIPALIDADES </a:t>
                      </a:r>
                      <a:r>
                        <a:rPr lang="es-CL" sz="1100" u="none" strike="noStrike" dirty="0" smtClean="0">
                          <a:effectLst/>
                        </a:rPr>
                        <a:t>2020</a:t>
                      </a:r>
                      <a:endParaRPr lang="es-CL" sz="1100" b="1" i="0" u="none" strike="noStrike" dirty="0">
                        <a:solidFill>
                          <a:srgbClr val="FFFFFF"/>
                        </a:solidFill>
                        <a:effectLst/>
                        <a:latin typeface="Calibri" panose="020F0502020204030204" pitchFamily="34" charset="0"/>
                      </a:endParaRPr>
                    </a:p>
                  </a:txBody>
                  <a:tcPr marL="9525" marR="9525" marT="9525" marB="0" anchor="b"/>
                </a:tc>
              </a:tr>
              <a:tr h="209550">
                <a:tc>
                  <a:txBody>
                    <a:bodyPr/>
                    <a:lstStyle/>
                    <a:p>
                      <a:pPr algn="ctr" rtl="0" fontAlgn="b"/>
                      <a:r>
                        <a:rPr lang="es-CL" sz="1100" u="none" strike="noStrike" dirty="0">
                          <a:effectLst/>
                        </a:rPr>
                        <a:t>ARICA Y PARINACOTA</a:t>
                      </a:r>
                      <a:endParaRPr lang="es-C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a:t>
                      </a:r>
                    </a:p>
                  </a:txBody>
                  <a:tcPr marL="7620" marR="7620" marT="7620" marB="0" anchor="b"/>
                </a:tc>
              </a:tr>
              <a:tr h="200025">
                <a:tc>
                  <a:txBody>
                    <a:bodyPr/>
                    <a:lstStyle/>
                    <a:p>
                      <a:pPr algn="ctr" rtl="0" fontAlgn="b"/>
                      <a:r>
                        <a:rPr lang="es-CL" sz="1100" u="none" strike="noStrike" dirty="0">
                          <a:effectLst/>
                        </a:rPr>
                        <a:t>TARAPACA</a:t>
                      </a:r>
                      <a:endParaRPr lang="es-C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5</a:t>
                      </a:r>
                    </a:p>
                  </a:txBody>
                  <a:tcPr marL="7620" marR="7620" marT="7620" marB="0" anchor="b"/>
                </a:tc>
              </a:tr>
              <a:tr h="200025">
                <a:tc>
                  <a:txBody>
                    <a:bodyPr/>
                    <a:lstStyle/>
                    <a:p>
                      <a:pPr algn="ctr" rtl="0" fontAlgn="b"/>
                      <a:r>
                        <a:rPr lang="es-CL" sz="1100" u="none" strike="noStrike" dirty="0">
                          <a:effectLst/>
                        </a:rPr>
                        <a:t>ANTOFAGASTA</a:t>
                      </a:r>
                      <a:endParaRPr lang="es-C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0</a:t>
                      </a:r>
                    </a:p>
                  </a:txBody>
                  <a:tcPr marL="7620" marR="7620" marT="7620" marB="0" anchor="b"/>
                </a:tc>
              </a:tr>
              <a:tr h="200025">
                <a:tc>
                  <a:txBody>
                    <a:bodyPr/>
                    <a:lstStyle/>
                    <a:p>
                      <a:pPr algn="ctr" rtl="0" fontAlgn="b"/>
                      <a:r>
                        <a:rPr lang="es-CL" sz="1100" u="none" strike="noStrike" dirty="0">
                          <a:effectLst/>
                        </a:rPr>
                        <a:t>ATACAMA</a:t>
                      </a:r>
                      <a:endParaRPr lang="es-C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6</a:t>
                      </a:r>
                    </a:p>
                  </a:txBody>
                  <a:tcPr marL="7620" marR="7620" marT="7620" marB="0" anchor="b"/>
                </a:tc>
              </a:tr>
              <a:tr h="200025">
                <a:tc>
                  <a:txBody>
                    <a:bodyPr/>
                    <a:lstStyle/>
                    <a:p>
                      <a:pPr algn="ctr" rtl="0" fontAlgn="b"/>
                      <a:r>
                        <a:rPr lang="es-CL" sz="1100" u="none" strike="noStrike" dirty="0">
                          <a:effectLst/>
                        </a:rPr>
                        <a:t>COQUIMBO</a:t>
                      </a:r>
                      <a:endParaRPr lang="es-C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15</a:t>
                      </a:r>
                    </a:p>
                  </a:txBody>
                  <a:tcPr marL="7620" marR="7620" marT="7620" marB="0" anchor="b"/>
                </a:tc>
              </a:tr>
              <a:tr h="200025">
                <a:tc>
                  <a:txBody>
                    <a:bodyPr/>
                    <a:lstStyle/>
                    <a:p>
                      <a:pPr algn="ctr" rtl="0" fontAlgn="b"/>
                      <a:r>
                        <a:rPr lang="es-CL" sz="1100" u="none" strike="noStrike">
                          <a:effectLst/>
                        </a:rPr>
                        <a:t>VALPARAISO</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30</a:t>
                      </a:r>
                    </a:p>
                  </a:txBody>
                  <a:tcPr marL="7620" marR="7620" marT="7620" marB="0" anchor="b"/>
                </a:tc>
              </a:tr>
              <a:tr h="200025">
                <a:tc>
                  <a:txBody>
                    <a:bodyPr/>
                    <a:lstStyle/>
                    <a:p>
                      <a:pPr algn="ctr" rtl="0" fontAlgn="b"/>
                      <a:r>
                        <a:rPr lang="es-CL" sz="1100" u="none" strike="noStrike">
                          <a:effectLst/>
                        </a:rPr>
                        <a:t>METROPOLITANA</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20</a:t>
                      </a:r>
                    </a:p>
                  </a:txBody>
                  <a:tcPr marL="7620" marR="7620" marT="7620" marB="0" anchor="b"/>
                </a:tc>
              </a:tr>
              <a:tr h="200025">
                <a:tc>
                  <a:txBody>
                    <a:bodyPr/>
                    <a:lstStyle/>
                    <a:p>
                      <a:pPr algn="ctr" rtl="0" fontAlgn="b"/>
                      <a:r>
                        <a:rPr lang="es-CL" sz="1100" u="none" strike="noStrike">
                          <a:effectLst/>
                        </a:rPr>
                        <a:t>O´HIGGINS</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32</a:t>
                      </a:r>
                    </a:p>
                  </a:txBody>
                  <a:tcPr marL="7620" marR="7620" marT="7620" marB="0" anchor="b"/>
                </a:tc>
              </a:tr>
              <a:tr h="209550">
                <a:tc>
                  <a:txBody>
                    <a:bodyPr/>
                    <a:lstStyle/>
                    <a:p>
                      <a:pPr algn="ctr" rtl="0" fontAlgn="b"/>
                      <a:r>
                        <a:rPr lang="es-CL" sz="1100" u="none" strike="noStrike">
                          <a:effectLst/>
                        </a:rPr>
                        <a:t>MAULE</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30</a:t>
                      </a:r>
                    </a:p>
                  </a:txBody>
                  <a:tcPr marL="7620" marR="7620" marT="7620" marB="0" anchor="b"/>
                </a:tc>
              </a:tr>
              <a:tr h="200025">
                <a:tc>
                  <a:txBody>
                    <a:bodyPr/>
                    <a:lstStyle/>
                    <a:p>
                      <a:pPr algn="ctr" rtl="0" fontAlgn="b"/>
                      <a:r>
                        <a:rPr lang="es-CL" sz="1100" u="none" strike="noStrike">
                          <a:effectLst/>
                        </a:rPr>
                        <a:t>ÑUBLE</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21</a:t>
                      </a:r>
                    </a:p>
                  </a:txBody>
                  <a:tcPr marL="7620" marR="7620" marT="7620" marB="0" anchor="b"/>
                </a:tc>
              </a:tr>
              <a:tr h="200025">
                <a:tc>
                  <a:txBody>
                    <a:bodyPr/>
                    <a:lstStyle/>
                    <a:p>
                      <a:pPr algn="ctr" rtl="0" fontAlgn="b"/>
                      <a:r>
                        <a:rPr lang="es-CL" sz="1100" u="none" strike="noStrike">
                          <a:effectLst/>
                        </a:rPr>
                        <a:t>BIOBIO</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27</a:t>
                      </a:r>
                    </a:p>
                  </a:txBody>
                  <a:tcPr marL="7620" marR="7620" marT="7620" marB="0" anchor="b"/>
                </a:tc>
              </a:tr>
              <a:tr h="200025">
                <a:tc>
                  <a:txBody>
                    <a:bodyPr/>
                    <a:lstStyle/>
                    <a:p>
                      <a:pPr algn="ctr" rtl="0" fontAlgn="b"/>
                      <a:r>
                        <a:rPr lang="es-CL" sz="1100" u="none" strike="noStrike">
                          <a:effectLst/>
                        </a:rPr>
                        <a:t>ARAUCANIA</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32</a:t>
                      </a:r>
                    </a:p>
                  </a:txBody>
                  <a:tcPr marL="7620" marR="7620" marT="7620" marB="0" anchor="b"/>
                </a:tc>
              </a:tr>
              <a:tr h="200025">
                <a:tc>
                  <a:txBody>
                    <a:bodyPr/>
                    <a:lstStyle/>
                    <a:p>
                      <a:pPr algn="ctr" rtl="0" fontAlgn="b"/>
                      <a:r>
                        <a:rPr lang="es-CL" sz="1100" u="none" strike="noStrike">
                          <a:effectLst/>
                        </a:rPr>
                        <a:t>LOS RIOS</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12</a:t>
                      </a:r>
                    </a:p>
                  </a:txBody>
                  <a:tcPr marL="7620" marR="7620" marT="7620" marB="0" anchor="b"/>
                </a:tc>
              </a:tr>
              <a:tr h="200025">
                <a:tc>
                  <a:txBody>
                    <a:bodyPr/>
                    <a:lstStyle/>
                    <a:p>
                      <a:pPr algn="ctr" rtl="0" fontAlgn="b"/>
                      <a:r>
                        <a:rPr lang="es-CL" sz="1100" u="none" strike="noStrike">
                          <a:effectLst/>
                        </a:rPr>
                        <a:t>LOS LAGOS</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30</a:t>
                      </a:r>
                    </a:p>
                  </a:txBody>
                  <a:tcPr marL="7620" marR="7620" marT="7620" marB="0" anchor="b"/>
                </a:tc>
              </a:tr>
              <a:tr h="200025">
                <a:tc>
                  <a:txBody>
                    <a:bodyPr/>
                    <a:lstStyle/>
                    <a:p>
                      <a:pPr algn="ctr" rtl="0" fontAlgn="b"/>
                      <a:r>
                        <a:rPr lang="es-CL" sz="1100" u="none" strike="noStrike">
                          <a:effectLst/>
                        </a:rPr>
                        <a:t>AYSEN</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10</a:t>
                      </a:r>
                    </a:p>
                  </a:txBody>
                  <a:tcPr marL="7620" marR="7620" marT="7620" marB="0" anchor="b"/>
                </a:tc>
              </a:tr>
              <a:tr h="200025">
                <a:tc>
                  <a:txBody>
                    <a:bodyPr/>
                    <a:lstStyle/>
                    <a:p>
                      <a:pPr algn="ctr" rtl="0" fontAlgn="b"/>
                      <a:r>
                        <a:rPr lang="es-CL" sz="1100" u="none" strike="noStrike">
                          <a:effectLst/>
                        </a:rPr>
                        <a:t>MAGALLANES</a:t>
                      </a:r>
                      <a:endParaRPr lang="es-CL"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0" i="0" u="none" strike="noStrike">
                          <a:solidFill>
                            <a:srgbClr val="000000"/>
                          </a:solidFill>
                          <a:effectLst/>
                          <a:latin typeface="Calibri" panose="020F0502020204030204" pitchFamily="34" charset="0"/>
                        </a:rPr>
                        <a:t>4</a:t>
                      </a:r>
                    </a:p>
                  </a:txBody>
                  <a:tcPr marL="7620" marR="7620" marT="7620" marB="0" anchor="b"/>
                </a:tc>
              </a:tr>
              <a:tr h="209550">
                <a:tc>
                  <a:txBody>
                    <a:bodyPr/>
                    <a:lstStyle/>
                    <a:p>
                      <a:pPr algn="ctr" rtl="0" fontAlgn="b"/>
                      <a:r>
                        <a:rPr lang="es-CL" sz="1100" b="1" u="none" strike="noStrike">
                          <a:effectLst/>
                        </a:rPr>
                        <a:t> </a:t>
                      </a:r>
                      <a:r>
                        <a:rPr lang="es-CL" sz="1200" b="1" u="none" strike="noStrike">
                          <a:effectLst/>
                        </a:rPr>
                        <a:t>TOTAL </a:t>
                      </a:r>
                      <a:endParaRPr lang="es-CL"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1100" b="1" i="0" u="none" strike="noStrike" dirty="0">
                          <a:solidFill>
                            <a:srgbClr val="000000"/>
                          </a:solidFill>
                          <a:effectLst/>
                          <a:latin typeface="Calibri" panose="020F0502020204030204" pitchFamily="34" charset="0"/>
                        </a:rPr>
                        <a:t>277</a:t>
                      </a:r>
                    </a:p>
                  </a:txBody>
                  <a:tcPr marL="7620" marR="7620" marT="7620" marB="0" anchor="b"/>
                </a:tc>
              </a:tr>
            </a:tbl>
          </a:graphicData>
        </a:graphic>
      </p:graphicFrame>
      <p:sp>
        <p:nvSpPr>
          <p:cNvPr id="4" name="Marcador de número de diapositiva 3"/>
          <p:cNvSpPr>
            <a:spLocks noGrp="1"/>
          </p:cNvSpPr>
          <p:nvPr>
            <p:ph type="sldNum" sz="quarter" idx="12"/>
          </p:nvPr>
        </p:nvSpPr>
        <p:spPr/>
        <p:txBody>
          <a:bodyPr/>
          <a:lstStyle/>
          <a:p>
            <a:fld id="{B2AA1C21-4A01-FC47-935A-F64BC8B7BE09}" type="slidenum">
              <a:rPr lang="en-US" smtClean="0"/>
              <a:t>54</a:t>
            </a:fld>
            <a:endParaRPr lang="en-US"/>
          </a:p>
        </p:txBody>
      </p:sp>
    </p:spTree>
    <p:extLst>
      <p:ext uri="{BB962C8B-B14F-4D97-AF65-F5344CB8AC3E}">
        <p14:creationId xmlns:p14="http://schemas.microsoft.com/office/powerpoint/2010/main" val="34475361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92481"/>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Asociatividad Económica y Cooperativismo</a:t>
            </a:r>
          </a:p>
        </p:txBody>
      </p:sp>
      <p:sp>
        <p:nvSpPr>
          <p:cNvPr id="3" name="Marcador de contenido 2"/>
          <p:cNvSpPr>
            <a:spLocks noGrp="1"/>
          </p:cNvSpPr>
          <p:nvPr>
            <p:ph idx="1"/>
          </p:nvPr>
        </p:nvSpPr>
        <p:spPr>
          <a:xfrm>
            <a:off x="457200" y="1189824"/>
            <a:ext cx="8229600" cy="4936341"/>
          </a:xfrm>
        </p:spPr>
        <p:txBody>
          <a:bodyPr>
            <a:normAutofit lnSpcReduction="10000"/>
          </a:bodyPr>
          <a:lstStyle/>
          <a:p>
            <a:pPr marL="0" indent="0">
              <a:buNone/>
            </a:pPr>
            <a:r>
              <a:rPr lang="es-CL" sz="1800" dirty="0">
                <a:solidFill>
                  <a:srgbClr val="4D4D4D"/>
                </a:solidFill>
              </a:rPr>
              <a:t>Actualmente contamos con </a:t>
            </a:r>
            <a:r>
              <a:rPr lang="es-CL" sz="1800" dirty="0" smtClean="0">
                <a:solidFill>
                  <a:srgbClr val="4D4D4D"/>
                </a:solidFill>
              </a:rPr>
              <a:t>152 </a:t>
            </a:r>
            <a:r>
              <a:rPr lang="es-CL" sz="1800" dirty="0">
                <a:solidFill>
                  <a:srgbClr val="4D4D4D"/>
                </a:solidFill>
              </a:rPr>
              <a:t>Empresas Asociativas Campesinas (EAC), </a:t>
            </a:r>
            <a:r>
              <a:rPr lang="es-CL" sz="1800" dirty="0">
                <a:solidFill>
                  <a:srgbClr val="4D4D4D"/>
                </a:solidFill>
                <a:ea typeface="MS PGothic" pitchFamily="34" charset="-128"/>
                <a:cs typeface="Calibri"/>
              </a:rPr>
              <a:t>siendo la Cooperativa la que abarca el mayor número de casos, con </a:t>
            </a:r>
            <a:r>
              <a:rPr lang="es-CL" sz="1800" dirty="0" smtClean="0">
                <a:solidFill>
                  <a:srgbClr val="4D4D4D"/>
                </a:solidFill>
                <a:ea typeface="MS PGothic" pitchFamily="34" charset="-128"/>
                <a:cs typeface="Calibri"/>
              </a:rPr>
              <a:t>96 </a:t>
            </a:r>
            <a:r>
              <a:rPr lang="es-CL" sz="1800" dirty="0">
                <a:solidFill>
                  <a:srgbClr val="4D4D4D"/>
                </a:solidFill>
                <a:ea typeface="MS PGothic" pitchFamily="34" charset="-128"/>
                <a:cs typeface="Calibri"/>
              </a:rPr>
              <a:t>empresa, </a:t>
            </a:r>
            <a:r>
              <a:rPr lang="es-CL" sz="1800" dirty="0">
                <a:solidFill>
                  <a:srgbClr val="4D4D4D"/>
                </a:solidFill>
              </a:rPr>
              <a:t>que de acuerdo a su calidad jurídica se distribuyen de la siguiente manera:</a:t>
            </a:r>
          </a:p>
          <a:p>
            <a:pPr marL="0" indent="0">
              <a:buNone/>
            </a:pPr>
            <a:endParaRPr lang="es-CL" dirty="0" smtClean="0">
              <a:solidFill>
                <a:srgbClr val="4D4D4D"/>
              </a:solidFill>
            </a:endParaRPr>
          </a:p>
          <a:p>
            <a:pPr marL="0" indent="0">
              <a:buNone/>
            </a:pPr>
            <a:endParaRPr lang="es-CL" dirty="0" smtClean="0">
              <a:solidFill>
                <a:srgbClr val="4D4D4D"/>
              </a:solidFill>
            </a:endParaRPr>
          </a:p>
          <a:p>
            <a:pPr marL="0" indent="0">
              <a:buNone/>
            </a:pPr>
            <a:endParaRPr lang="es-CL" dirty="0">
              <a:solidFill>
                <a:srgbClr val="4D4D4D"/>
              </a:solidFill>
            </a:endParaRPr>
          </a:p>
          <a:p>
            <a:pPr marL="0" indent="0">
              <a:buNone/>
            </a:pPr>
            <a:endParaRPr lang="es-CL" dirty="0" smtClean="0">
              <a:solidFill>
                <a:srgbClr val="4D4D4D"/>
              </a:solidFill>
            </a:endParaRPr>
          </a:p>
          <a:p>
            <a:pPr marL="0" indent="0">
              <a:buNone/>
            </a:pPr>
            <a:endParaRPr lang="es-CL" dirty="0">
              <a:solidFill>
                <a:srgbClr val="4D4D4D"/>
              </a:solidFill>
            </a:endParaRPr>
          </a:p>
          <a:p>
            <a:pPr marL="0" indent="0">
              <a:buNone/>
            </a:pPr>
            <a:endParaRPr lang="es-CL" sz="1800" dirty="0">
              <a:solidFill>
                <a:srgbClr val="4D4D4D"/>
              </a:solidFill>
            </a:endParaRPr>
          </a:p>
          <a:p>
            <a:pPr marL="0" indent="0">
              <a:buNone/>
            </a:pPr>
            <a:r>
              <a:rPr lang="es-CL" sz="1800" dirty="0">
                <a:solidFill>
                  <a:srgbClr val="4D4D4D"/>
                </a:solidFill>
              </a:rPr>
              <a:t>Es importante destacar que las Cooperativas </a:t>
            </a:r>
            <a:r>
              <a:rPr lang="es-CL" sz="1800" dirty="0" smtClean="0">
                <a:solidFill>
                  <a:srgbClr val="4D4D4D"/>
                </a:solidFill>
              </a:rPr>
              <a:t>(96) </a:t>
            </a:r>
            <a:r>
              <a:rPr lang="es-CL" sz="1800" dirty="0">
                <a:solidFill>
                  <a:srgbClr val="4D4D4D"/>
                </a:solidFill>
              </a:rPr>
              <a:t>son las que se encuentran en mayor número, en relación al total de EAC </a:t>
            </a:r>
            <a:r>
              <a:rPr lang="es-CL" sz="1800" dirty="0" smtClean="0">
                <a:solidFill>
                  <a:srgbClr val="4D4D4D"/>
                </a:solidFill>
              </a:rPr>
              <a:t>(152), </a:t>
            </a:r>
            <a:r>
              <a:rPr lang="es-CL" sz="1800" dirty="0">
                <a:solidFill>
                  <a:srgbClr val="4D4D4D"/>
                </a:solidFill>
              </a:rPr>
              <a:t>lo que demuestra que es una forma de trabajo reconocida por los pequeños productores.  </a:t>
            </a: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55</a:t>
            </a:fld>
            <a:endParaRPr lang="en-US"/>
          </a:p>
        </p:txBody>
      </p:sp>
      <p:graphicFrame>
        <p:nvGraphicFramePr>
          <p:cNvPr id="7" name="Tabla 6"/>
          <p:cNvGraphicFramePr>
            <a:graphicFrameLocks noGrp="1"/>
          </p:cNvGraphicFramePr>
          <p:nvPr>
            <p:extLst/>
          </p:nvPr>
        </p:nvGraphicFramePr>
        <p:xfrm>
          <a:off x="1189829" y="2044496"/>
          <a:ext cx="6124073" cy="2294999"/>
        </p:xfrm>
        <a:graphic>
          <a:graphicData uri="http://schemas.openxmlformats.org/drawingml/2006/table">
            <a:tbl>
              <a:tblPr firstRow="1" bandRow="1">
                <a:tableStyleId>{5C22544A-7EE6-4342-B048-85BDC9FD1C3A}</a:tableStyleId>
              </a:tblPr>
              <a:tblGrid>
                <a:gridCol w="3184755"/>
                <a:gridCol w="1526928"/>
                <a:gridCol w="1412390"/>
              </a:tblGrid>
              <a:tr h="350821">
                <a:tc>
                  <a:txBody>
                    <a:bodyPr/>
                    <a:lstStyle/>
                    <a:p>
                      <a:pPr fontAlgn="t">
                        <a:lnSpc>
                          <a:spcPct val="107000"/>
                        </a:lnSpc>
                        <a:spcAft>
                          <a:spcPts val="0"/>
                        </a:spcAft>
                      </a:pPr>
                      <a:r>
                        <a:rPr lang="es-CL" sz="1600" kern="1200" dirty="0">
                          <a:effectLst/>
                        </a:rPr>
                        <a:t>Forma Jurídica</a:t>
                      </a:r>
                      <a:endParaRPr lang="es-CL"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t">
                        <a:lnSpc>
                          <a:spcPct val="107000"/>
                        </a:lnSpc>
                        <a:spcAft>
                          <a:spcPts val="0"/>
                        </a:spcAft>
                      </a:pPr>
                      <a:r>
                        <a:rPr lang="es-CL" sz="1600" kern="1200" dirty="0">
                          <a:effectLst/>
                        </a:rPr>
                        <a:t>Nº EAC</a:t>
                      </a:r>
                      <a:endParaRPr lang="es-CL"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t">
                        <a:lnSpc>
                          <a:spcPct val="107000"/>
                        </a:lnSpc>
                        <a:spcAft>
                          <a:spcPts val="0"/>
                        </a:spcAft>
                      </a:pPr>
                      <a:r>
                        <a:rPr lang="es-CL" sz="1600" kern="1200" dirty="0">
                          <a:effectLst/>
                        </a:rPr>
                        <a:t>%</a:t>
                      </a:r>
                      <a:endParaRPr lang="es-CL"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350821">
                <a:tc>
                  <a:txBody>
                    <a:bodyPr/>
                    <a:lstStyle/>
                    <a:p>
                      <a:pPr fontAlgn="b">
                        <a:lnSpc>
                          <a:spcPct val="107000"/>
                        </a:lnSpc>
                        <a:spcAft>
                          <a:spcPts val="0"/>
                        </a:spcAft>
                      </a:pPr>
                      <a:r>
                        <a:rPr lang="es-CL" sz="1600" kern="1200">
                          <a:effectLst/>
                        </a:rPr>
                        <a:t>Cooperativa</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96</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kern="1200" dirty="0" smtClean="0">
                          <a:effectLst/>
                        </a:rPr>
                        <a:t>63%</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350821">
                <a:tc>
                  <a:txBody>
                    <a:bodyPr/>
                    <a:lstStyle/>
                    <a:p>
                      <a:pPr fontAlgn="b">
                        <a:lnSpc>
                          <a:spcPct val="107000"/>
                        </a:lnSpc>
                        <a:spcAft>
                          <a:spcPts val="0"/>
                        </a:spcAft>
                      </a:pPr>
                      <a:r>
                        <a:rPr lang="es-CL" sz="1600" kern="1200" dirty="0" smtClean="0">
                          <a:effectLst/>
                        </a:rPr>
                        <a:t>Limitada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18</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kern="1200" dirty="0" smtClean="0">
                          <a:effectLst/>
                        </a:rPr>
                        <a:t>12%</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175411">
                <a:tc>
                  <a:txBody>
                    <a:bodyPr/>
                    <a:lstStyle/>
                    <a:p>
                      <a:pP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Anónima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17</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kern="1200" dirty="0" smtClean="0">
                          <a:effectLst/>
                        </a:rPr>
                        <a:t>11%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175411">
                <a:tc>
                  <a:txBody>
                    <a:bodyPr/>
                    <a:lstStyle/>
                    <a:p>
                      <a:pPr fontAlgn="b">
                        <a:lnSpc>
                          <a:spcPct val="107000"/>
                        </a:lnSpc>
                        <a:spcAft>
                          <a:spcPts val="0"/>
                        </a:spcAft>
                      </a:pPr>
                      <a:r>
                        <a:rPr lang="es-CL" sz="1600" kern="1200" dirty="0" smtClean="0">
                          <a:effectLst/>
                          <a:latin typeface="+mn-lt"/>
                          <a:ea typeface="+mn-ea"/>
                          <a:cs typeface="+mn-cs"/>
                        </a:rPr>
                        <a:t>SPA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17</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kern="1200" dirty="0" smtClean="0">
                          <a:effectLst/>
                        </a:rPr>
                        <a:t>11%</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350821">
                <a:tc>
                  <a:txBody>
                    <a:bodyPr/>
                    <a:lstStyle/>
                    <a:p>
                      <a:pPr fontAlgn="b">
                        <a:lnSpc>
                          <a:spcPct val="107000"/>
                        </a:lnSpc>
                        <a:spcAft>
                          <a:spcPts val="0"/>
                        </a:spcAft>
                      </a:pPr>
                      <a:r>
                        <a:rPr lang="es-CL" sz="1600" kern="1200" dirty="0" smtClean="0">
                          <a:effectLst/>
                        </a:rPr>
                        <a:t>Otras formas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kern="1200" dirty="0" smtClean="0">
                          <a:effectLst/>
                        </a:rPr>
                        <a:t>3%</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r h="350821">
                <a:tc>
                  <a:txBody>
                    <a:bodyPr/>
                    <a:lstStyle/>
                    <a:p>
                      <a:pPr fontAlgn="b">
                        <a:lnSpc>
                          <a:spcPct val="107000"/>
                        </a:lnSpc>
                        <a:spcAft>
                          <a:spcPts val="0"/>
                        </a:spcAft>
                      </a:pPr>
                      <a:r>
                        <a:rPr lang="es-CL" sz="1600" b="1" kern="1200" dirty="0">
                          <a:effectLst/>
                        </a:rPr>
                        <a:t>Total general</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b="1" dirty="0" smtClean="0">
                          <a:effectLst/>
                          <a:latin typeface="Calibri" panose="020F0502020204030204" pitchFamily="34" charset="0"/>
                          <a:ea typeface="Calibri" panose="020F0502020204030204" pitchFamily="34" charset="0"/>
                          <a:cs typeface="Times New Roman" panose="02020603050405020304" pitchFamily="18" charset="0"/>
                        </a:rPr>
                        <a:t>152</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fontAlgn="b">
                        <a:lnSpc>
                          <a:spcPct val="107000"/>
                        </a:lnSpc>
                        <a:spcAft>
                          <a:spcPts val="0"/>
                        </a:spcAft>
                      </a:pPr>
                      <a:r>
                        <a:rPr lang="es-CL" sz="1600" b="1" kern="1200" dirty="0">
                          <a:effectLst/>
                        </a:rPr>
                        <a:t>100%</a:t>
                      </a:r>
                      <a:endParaRPr lang="es-C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r>
            </a:tbl>
          </a:graphicData>
        </a:graphic>
      </p:graphicFrame>
      <p:sp>
        <p:nvSpPr>
          <p:cNvPr id="9" name="CuadroTexto 8"/>
          <p:cNvSpPr txBox="1"/>
          <p:nvPr/>
        </p:nvSpPr>
        <p:spPr>
          <a:xfrm>
            <a:off x="371750" y="6261916"/>
            <a:ext cx="4680520" cy="276999"/>
          </a:xfrm>
          <a:prstGeom prst="rect">
            <a:avLst/>
          </a:prstGeom>
          <a:noFill/>
        </p:spPr>
        <p:txBody>
          <a:bodyPr wrap="square" rtlCol="0">
            <a:spAutoFit/>
          </a:bodyPr>
          <a:lstStyle/>
          <a:p>
            <a:pPr defTabSz="457200"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INDAP Diciembre </a:t>
            </a:r>
            <a:r>
              <a:rPr lang="es-CL" sz="1200" i="1" dirty="0" smtClean="0">
                <a:solidFill>
                  <a:srgbClr val="4D4D4D"/>
                </a:solidFill>
                <a:ea typeface="MS PGothic" pitchFamily="34" charset="-128"/>
              </a:rPr>
              <a:t>2020, </a:t>
            </a:r>
            <a:r>
              <a:rPr lang="es-CL" sz="1200" i="1" dirty="0">
                <a:solidFill>
                  <a:srgbClr val="4D4D4D"/>
                </a:solidFill>
                <a:ea typeface="MS PGothic" pitchFamily="34" charset="-128"/>
              </a:rPr>
              <a:t>Programa de Asociatividad Económica.</a:t>
            </a:r>
          </a:p>
        </p:txBody>
      </p:sp>
    </p:spTree>
    <p:extLst>
      <p:ext uri="{BB962C8B-B14F-4D97-AF65-F5344CB8AC3E}">
        <p14:creationId xmlns:p14="http://schemas.microsoft.com/office/powerpoint/2010/main" val="1841400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79233" y="153925"/>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Asociatividad Económica y Cooperativismo</a:t>
            </a:r>
          </a:p>
        </p:txBody>
      </p:sp>
      <p:sp>
        <p:nvSpPr>
          <p:cNvPr id="3" name="Marcador de contenido 2"/>
          <p:cNvSpPr>
            <a:spLocks noGrp="1"/>
          </p:cNvSpPr>
          <p:nvPr>
            <p:ph idx="1"/>
          </p:nvPr>
        </p:nvSpPr>
        <p:spPr>
          <a:xfrm>
            <a:off x="203811" y="1158240"/>
            <a:ext cx="8505022" cy="4594860"/>
          </a:xfrm>
        </p:spPr>
        <p:txBody>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INDAP trabaja a lo largo de Chile con </a:t>
            </a:r>
            <a:r>
              <a:rPr lang="es-CL" sz="1800" dirty="0" smtClean="0">
                <a:solidFill>
                  <a:srgbClr val="4D4D4D"/>
                </a:solidFill>
                <a:ea typeface="MS PGothic" pitchFamily="34" charset="-128"/>
                <a:cs typeface="Calibri"/>
              </a:rPr>
              <a:t>152 </a:t>
            </a:r>
            <a:r>
              <a:rPr lang="es-CL" sz="1800" dirty="0">
                <a:solidFill>
                  <a:srgbClr val="4D4D4D"/>
                </a:solidFill>
                <a:ea typeface="MS PGothic" pitchFamily="34" charset="-128"/>
                <a:cs typeface="Calibri"/>
              </a:rPr>
              <a:t>Empresas Asociativas Campesinas (EAC)</a:t>
            </a:r>
          </a:p>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 y </a:t>
            </a:r>
            <a:r>
              <a:rPr lang="es-CL" sz="1800" dirty="0" smtClean="0">
                <a:solidFill>
                  <a:srgbClr val="4D4D4D"/>
                </a:solidFill>
                <a:ea typeface="MS PGothic" pitchFamily="34" charset="-128"/>
                <a:cs typeface="Calibri"/>
              </a:rPr>
              <a:t>56 </a:t>
            </a:r>
            <a:r>
              <a:rPr lang="es-CL" sz="1800" dirty="0">
                <a:solidFill>
                  <a:srgbClr val="4D4D4D"/>
                </a:solidFill>
                <a:ea typeface="MS PGothic" pitchFamily="34" charset="-128"/>
                <a:cs typeface="Calibri"/>
              </a:rPr>
              <a:t>Grupos P</a:t>
            </a:r>
            <a:r>
              <a:rPr lang="es-CL" sz="1800" dirty="0" smtClean="0">
                <a:solidFill>
                  <a:srgbClr val="4D4D4D"/>
                </a:solidFill>
                <a:ea typeface="MS PGothic" pitchFamily="34" charset="-128"/>
                <a:cs typeface="Calibri"/>
              </a:rPr>
              <a:t>re-asociativos. </a:t>
            </a:r>
            <a:r>
              <a:rPr lang="es-CL" sz="1800" dirty="0">
                <a:solidFill>
                  <a:srgbClr val="4D4D4D"/>
                </a:solidFill>
                <a:ea typeface="MS PGothic" pitchFamily="34" charset="-128"/>
                <a:cs typeface="Calibri"/>
              </a:rPr>
              <a:t>Su distribución por región se muestra a continuación : </a:t>
            </a: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56</a:t>
            </a:fld>
            <a:endParaRPr lang="en-US"/>
          </a:p>
        </p:txBody>
      </p:sp>
      <p:sp>
        <p:nvSpPr>
          <p:cNvPr id="9" name="CuadroTexto 8"/>
          <p:cNvSpPr txBox="1"/>
          <p:nvPr/>
        </p:nvSpPr>
        <p:spPr>
          <a:xfrm>
            <a:off x="328207" y="6261916"/>
            <a:ext cx="4680520" cy="276999"/>
          </a:xfrm>
          <a:prstGeom prst="rect">
            <a:avLst/>
          </a:prstGeom>
          <a:noFill/>
        </p:spPr>
        <p:txBody>
          <a:bodyPr wrap="square" rtlCol="0">
            <a:spAutoFit/>
          </a:bodyPr>
          <a:lstStyle/>
          <a:p>
            <a:pPr defTabSz="457200"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INDAP Diciembre </a:t>
            </a:r>
            <a:r>
              <a:rPr lang="es-CL" sz="1200" i="1" dirty="0" smtClean="0">
                <a:solidFill>
                  <a:srgbClr val="4D4D4D"/>
                </a:solidFill>
                <a:ea typeface="MS PGothic" pitchFamily="34" charset="-128"/>
              </a:rPr>
              <a:t>2020, </a:t>
            </a:r>
            <a:r>
              <a:rPr lang="es-CL" sz="1200" i="1" dirty="0">
                <a:solidFill>
                  <a:srgbClr val="4D4D4D"/>
                </a:solidFill>
                <a:ea typeface="MS PGothic" pitchFamily="34" charset="-128"/>
              </a:rPr>
              <a:t>Programa de Asociatividad Económica.</a:t>
            </a:r>
          </a:p>
        </p:txBody>
      </p:sp>
      <p:graphicFrame>
        <p:nvGraphicFramePr>
          <p:cNvPr id="5" name="Tabla 4"/>
          <p:cNvGraphicFramePr>
            <a:graphicFrameLocks noGrp="1"/>
          </p:cNvGraphicFramePr>
          <p:nvPr>
            <p:extLst/>
          </p:nvPr>
        </p:nvGraphicFramePr>
        <p:xfrm>
          <a:off x="2246522" y="2003833"/>
          <a:ext cx="4419600" cy="4003675"/>
        </p:xfrm>
        <a:graphic>
          <a:graphicData uri="http://schemas.openxmlformats.org/drawingml/2006/table">
            <a:tbl>
              <a:tblPr firstRow="1" firstCol="1" bandRow="1">
                <a:tableStyleId>{5C22544A-7EE6-4342-B048-85BDC9FD1C3A}</a:tableStyleId>
              </a:tblPr>
              <a:tblGrid>
                <a:gridCol w="977900"/>
                <a:gridCol w="825500"/>
                <a:gridCol w="762000"/>
                <a:gridCol w="762000"/>
                <a:gridCol w="1092200"/>
              </a:tblGrid>
              <a:tr h="390525">
                <a:tc>
                  <a:txBody>
                    <a:bodyPr/>
                    <a:lstStyle/>
                    <a:p>
                      <a:pPr>
                        <a:lnSpc>
                          <a:spcPct val="107000"/>
                        </a:lnSpc>
                        <a:spcAft>
                          <a:spcPts val="0"/>
                        </a:spcAft>
                      </a:pPr>
                      <a:r>
                        <a:rPr lang="es-CL" sz="1100">
                          <a:effectLst/>
                        </a:rPr>
                        <a:t>Región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L" sz="1100">
                          <a:effectLst/>
                        </a:rPr>
                        <a:t>N° EAC</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L" sz="1100">
                          <a:effectLst/>
                        </a:rPr>
                        <a:t>N° Grupos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L" sz="1100">
                          <a:effectLst/>
                        </a:rPr>
                        <a:t>Total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L" sz="1100">
                          <a:effectLst/>
                        </a:rPr>
                        <a:t>Presupuesto Ejecutado (M$)</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90525">
                <a:tc>
                  <a:txBody>
                    <a:bodyPr/>
                    <a:lstStyle/>
                    <a:p>
                      <a:pPr>
                        <a:lnSpc>
                          <a:spcPct val="107000"/>
                        </a:lnSpc>
                        <a:spcAft>
                          <a:spcPts val="0"/>
                        </a:spcAft>
                      </a:pPr>
                      <a:r>
                        <a:rPr lang="es-CL" sz="1100">
                          <a:effectLst/>
                        </a:rPr>
                        <a:t>Arica y Parinacota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25.904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Tarapacá</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50.854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Antofagasta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8.265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Atacama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19.395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Coquimbo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62.400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Valparaíso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22.380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22250">
                <a:tc>
                  <a:txBody>
                    <a:bodyPr/>
                    <a:lstStyle/>
                    <a:p>
                      <a:pPr>
                        <a:lnSpc>
                          <a:spcPct val="107000"/>
                        </a:lnSpc>
                        <a:spcAft>
                          <a:spcPts val="0"/>
                        </a:spcAft>
                      </a:pPr>
                      <a:r>
                        <a:rPr lang="es-CL" sz="1100">
                          <a:effectLst/>
                        </a:rPr>
                        <a:t>Metropolitana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8.738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O´Higgins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50.690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Maule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37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574.075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Ñuble</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17.316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Biobío</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180.832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Araucanía</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29</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34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190.835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Los Ríos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37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226.651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Los Lagos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23</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27</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189.516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Aysén</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4</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29.800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Magallanes</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0</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27.115</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es-CL" sz="1100">
                          <a:effectLst/>
                        </a:rPr>
                        <a:t>Total</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152</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56</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a:effectLst/>
                        </a:rPr>
                        <a:t>208</a:t>
                      </a:r>
                      <a:endParaRPr lang="es-CL"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CL" sz="1100" dirty="0">
                          <a:effectLst/>
                        </a:rPr>
                        <a:t>1.684.766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5755131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23282" y="10099"/>
            <a:ext cx="7799942"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 </a:t>
            </a:r>
            <a:r>
              <a:rPr lang="es-CL" sz="2800" dirty="0" smtClean="0">
                <a:solidFill>
                  <a:srgbClr val="333333"/>
                </a:solidFill>
                <a:latin typeface="Berlin Sans FB" panose="020E0602020502020306" pitchFamily="34" charset="0"/>
                <a:ea typeface="+mn-ea"/>
                <a:cs typeface="+mn-cs"/>
              </a:rPr>
              <a:t>Qué </a:t>
            </a:r>
            <a:r>
              <a:rPr lang="es-CL" sz="2800" dirty="0">
                <a:solidFill>
                  <a:srgbClr val="333333"/>
                </a:solidFill>
                <a:latin typeface="Berlin Sans FB" panose="020E0602020502020306" pitchFamily="34" charset="0"/>
                <a:ea typeface="+mn-ea"/>
                <a:cs typeface="+mn-cs"/>
              </a:rPr>
              <a:t>y </a:t>
            </a:r>
            <a:r>
              <a:rPr lang="es-CL" sz="2800" dirty="0" smtClean="0">
                <a:solidFill>
                  <a:srgbClr val="333333"/>
                </a:solidFill>
                <a:latin typeface="Berlin Sans FB" panose="020E0602020502020306" pitchFamily="34" charset="0"/>
                <a:ea typeface="+mn-ea"/>
                <a:cs typeface="+mn-cs"/>
              </a:rPr>
              <a:t>cómo </a:t>
            </a:r>
            <a:r>
              <a:rPr lang="es-CL" sz="2800" dirty="0">
                <a:solidFill>
                  <a:srgbClr val="333333"/>
                </a:solidFill>
                <a:latin typeface="Berlin Sans FB" panose="020E0602020502020306" pitchFamily="34" charset="0"/>
                <a:ea typeface="+mn-ea"/>
                <a:cs typeface="+mn-cs"/>
              </a:rPr>
              <a:t>queremos fomentar la Asociatividad Económica y el Cooperativismo</a:t>
            </a:r>
          </a:p>
        </p:txBody>
      </p:sp>
      <p:pic>
        <p:nvPicPr>
          <p:cNvPr id="5" name="Marcador de contenido 4"/>
          <p:cNvPicPr>
            <a:picLocks noGrp="1" noChangeAspect="1"/>
          </p:cNvPicPr>
          <p:nvPr>
            <p:ph idx="1"/>
          </p:nvPr>
        </p:nvPicPr>
        <p:blipFill>
          <a:blip r:embed="rId2"/>
          <a:stretch>
            <a:fillRect/>
          </a:stretch>
        </p:blipFill>
        <p:spPr>
          <a:xfrm>
            <a:off x="823282" y="1881869"/>
            <a:ext cx="7362251" cy="3595118"/>
          </a:xfrm>
          <a:prstGeom prst="rect">
            <a:avLst/>
          </a:prstGeom>
        </p:spPr>
      </p:pic>
      <p:sp>
        <p:nvSpPr>
          <p:cNvPr id="3" name="Marcador de número de diapositiva 2"/>
          <p:cNvSpPr>
            <a:spLocks noGrp="1"/>
          </p:cNvSpPr>
          <p:nvPr>
            <p:ph type="sldNum" sz="quarter" idx="12"/>
          </p:nvPr>
        </p:nvSpPr>
        <p:spPr/>
        <p:txBody>
          <a:bodyPr/>
          <a:lstStyle/>
          <a:p>
            <a:fld id="{B2AA1C21-4A01-FC47-935A-F64BC8B7BE09}" type="slidenum">
              <a:rPr lang="en-US" smtClean="0"/>
              <a:t>57</a:t>
            </a:fld>
            <a:endParaRPr lang="en-US"/>
          </a:p>
        </p:txBody>
      </p:sp>
    </p:spTree>
    <p:extLst>
      <p:ext uri="{BB962C8B-B14F-4D97-AF65-F5344CB8AC3E}">
        <p14:creationId xmlns:p14="http://schemas.microsoft.com/office/powerpoint/2010/main" val="3259312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34154" y="101211"/>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Con </a:t>
            </a:r>
            <a:r>
              <a:rPr lang="es-CL" sz="2800" dirty="0" smtClean="0">
                <a:solidFill>
                  <a:srgbClr val="333333"/>
                </a:solidFill>
                <a:latin typeface="Berlin Sans FB" panose="020E0602020502020306" pitchFamily="34" charset="0"/>
                <a:ea typeface="+mn-ea"/>
                <a:cs typeface="+mn-cs"/>
              </a:rPr>
              <a:t>quiénes </a:t>
            </a:r>
            <a:r>
              <a:rPr lang="es-CL" sz="2800" dirty="0">
                <a:solidFill>
                  <a:srgbClr val="333333"/>
                </a:solidFill>
                <a:latin typeface="Berlin Sans FB" panose="020E0602020502020306" pitchFamily="34" charset="0"/>
                <a:ea typeface="+mn-ea"/>
                <a:cs typeface="+mn-cs"/>
              </a:rPr>
              <a:t>trabajamos en Asociatividad </a:t>
            </a:r>
            <a:r>
              <a:rPr lang="es-CL" sz="2800" dirty="0" smtClean="0">
                <a:solidFill>
                  <a:srgbClr val="333333"/>
                </a:solidFill>
                <a:latin typeface="Berlin Sans FB" panose="020E0602020502020306" pitchFamily="34" charset="0"/>
                <a:ea typeface="+mn-ea"/>
                <a:cs typeface="+mn-cs"/>
              </a:rPr>
              <a:t/>
            </a:r>
            <a:br>
              <a:rPr lang="es-CL" sz="2800" dirty="0" smtClean="0">
                <a:solidFill>
                  <a:srgbClr val="333333"/>
                </a:solidFill>
                <a:latin typeface="Berlin Sans FB" panose="020E0602020502020306" pitchFamily="34" charset="0"/>
                <a:ea typeface="+mn-ea"/>
                <a:cs typeface="+mn-cs"/>
              </a:rPr>
            </a:br>
            <a:r>
              <a:rPr lang="es-CL" sz="2800" dirty="0" smtClean="0">
                <a:solidFill>
                  <a:srgbClr val="333333"/>
                </a:solidFill>
                <a:latin typeface="Berlin Sans FB" panose="020E0602020502020306" pitchFamily="34" charset="0"/>
                <a:ea typeface="+mn-ea"/>
                <a:cs typeface="+mn-cs"/>
              </a:rPr>
              <a:t>Económica </a:t>
            </a:r>
            <a:r>
              <a:rPr lang="es-CL" sz="2800" dirty="0">
                <a:solidFill>
                  <a:srgbClr val="333333"/>
                </a:solidFill>
                <a:latin typeface="Berlin Sans FB" panose="020E0602020502020306" pitchFamily="34" charset="0"/>
                <a:ea typeface="+mn-ea"/>
                <a:cs typeface="+mn-cs"/>
              </a:rPr>
              <a:t>y Cooperativismo </a:t>
            </a:r>
          </a:p>
        </p:txBody>
      </p:sp>
      <p:pic>
        <p:nvPicPr>
          <p:cNvPr id="5" name="Marcador de contenido 4"/>
          <p:cNvPicPr>
            <a:picLocks noGrp="1" noChangeAspect="1"/>
          </p:cNvPicPr>
          <p:nvPr>
            <p:ph idx="1"/>
          </p:nvPr>
        </p:nvPicPr>
        <p:blipFill>
          <a:blip r:embed="rId2"/>
          <a:stretch>
            <a:fillRect/>
          </a:stretch>
        </p:blipFill>
        <p:spPr>
          <a:xfrm>
            <a:off x="1420134" y="1836085"/>
            <a:ext cx="2694666" cy="3859102"/>
          </a:xfrm>
          <a:prstGeom prst="rect">
            <a:avLst/>
          </a:prstGeom>
        </p:spPr>
      </p:pic>
      <p:pic>
        <p:nvPicPr>
          <p:cNvPr id="6" name="Imagen 5"/>
          <p:cNvPicPr>
            <a:picLocks noChangeAspect="1"/>
          </p:cNvPicPr>
          <p:nvPr/>
        </p:nvPicPr>
        <p:blipFill>
          <a:blip r:embed="rId3"/>
          <a:stretch>
            <a:fillRect/>
          </a:stretch>
        </p:blipFill>
        <p:spPr>
          <a:xfrm>
            <a:off x="4748954" y="1836085"/>
            <a:ext cx="2840982" cy="3956647"/>
          </a:xfrm>
          <a:prstGeom prst="rect">
            <a:avLst/>
          </a:prstGeom>
        </p:spPr>
      </p:pic>
      <p:pic>
        <p:nvPicPr>
          <p:cNvPr id="8" name="Imagen 7"/>
          <p:cNvPicPr>
            <a:picLocks noChangeAspect="1"/>
          </p:cNvPicPr>
          <p:nvPr/>
        </p:nvPicPr>
        <p:blipFill>
          <a:blip r:embed="rId4"/>
          <a:stretch>
            <a:fillRect/>
          </a:stretch>
        </p:blipFill>
        <p:spPr>
          <a:xfrm>
            <a:off x="1721912" y="2777998"/>
            <a:ext cx="2091109" cy="1036410"/>
          </a:xfrm>
          <a:prstGeom prst="rect">
            <a:avLst/>
          </a:prstGeom>
        </p:spPr>
      </p:pic>
      <p:pic>
        <p:nvPicPr>
          <p:cNvPr id="9" name="Imagen 8"/>
          <p:cNvPicPr>
            <a:picLocks noChangeAspect="1"/>
          </p:cNvPicPr>
          <p:nvPr/>
        </p:nvPicPr>
        <p:blipFill>
          <a:blip r:embed="rId5"/>
          <a:stretch>
            <a:fillRect/>
          </a:stretch>
        </p:blipFill>
        <p:spPr>
          <a:xfrm>
            <a:off x="1721912" y="3942802"/>
            <a:ext cx="2091109" cy="1396105"/>
          </a:xfrm>
          <a:prstGeom prst="rect">
            <a:avLst/>
          </a:prstGeom>
        </p:spPr>
      </p:pic>
      <p:pic>
        <p:nvPicPr>
          <p:cNvPr id="11" name="Imagen 10"/>
          <p:cNvPicPr>
            <a:picLocks noChangeAspect="1"/>
          </p:cNvPicPr>
          <p:nvPr/>
        </p:nvPicPr>
        <p:blipFill>
          <a:blip r:embed="rId6"/>
          <a:stretch>
            <a:fillRect/>
          </a:stretch>
        </p:blipFill>
        <p:spPr>
          <a:xfrm>
            <a:off x="5178759" y="2639806"/>
            <a:ext cx="1981372" cy="975445"/>
          </a:xfrm>
          <a:prstGeom prst="rect">
            <a:avLst/>
          </a:prstGeom>
        </p:spPr>
      </p:pic>
      <p:pic>
        <p:nvPicPr>
          <p:cNvPr id="13" name="Imagen 12"/>
          <p:cNvPicPr>
            <a:picLocks noChangeAspect="1"/>
          </p:cNvPicPr>
          <p:nvPr/>
        </p:nvPicPr>
        <p:blipFill>
          <a:blip r:embed="rId7"/>
          <a:stretch>
            <a:fillRect/>
          </a:stretch>
        </p:blipFill>
        <p:spPr>
          <a:xfrm>
            <a:off x="5178759" y="3615251"/>
            <a:ext cx="1981372" cy="1012024"/>
          </a:xfrm>
          <a:prstGeom prst="rect">
            <a:avLst/>
          </a:prstGeom>
        </p:spPr>
      </p:pic>
      <p:pic>
        <p:nvPicPr>
          <p:cNvPr id="14" name="Imagen 13"/>
          <p:cNvPicPr>
            <a:picLocks noChangeAspect="1"/>
          </p:cNvPicPr>
          <p:nvPr/>
        </p:nvPicPr>
        <p:blipFill>
          <a:blip r:embed="rId8"/>
          <a:stretch>
            <a:fillRect/>
          </a:stretch>
        </p:blipFill>
        <p:spPr>
          <a:xfrm>
            <a:off x="5178759" y="4627275"/>
            <a:ext cx="2060627" cy="932769"/>
          </a:xfrm>
          <a:prstGeom prst="rect">
            <a:avLst/>
          </a:prstGeom>
        </p:spPr>
      </p:pic>
      <p:sp>
        <p:nvSpPr>
          <p:cNvPr id="3" name="Marcador de número de diapositiva 2"/>
          <p:cNvSpPr>
            <a:spLocks noGrp="1"/>
          </p:cNvSpPr>
          <p:nvPr>
            <p:ph type="sldNum" sz="quarter" idx="12"/>
          </p:nvPr>
        </p:nvSpPr>
        <p:spPr/>
        <p:txBody>
          <a:bodyPr/>
          <a:lstStyle/>
          <a:p>
            <a:fld id="{B2AA1C21-4A01-FC47-935A-F64BC8B7BE09}" type="slidenum">
              <a:rPr lang="en-US" smtClean="0"/>
              <a:t>58</a:t>
            </a:fld>
            <a:endParaRPr lang="en-US"/>
          </a:p>
        </p:txBody>
      </p:sp>
    </p:spTree>
    <p:extLst>
      <p:ext uri="{BB962C8B-B14F-4D97-AF65-F5344CB8AC3E}">
        <p14:creationId xmlns:p14="http://schemas.microsoft.com/office/powerpoint/2010/main" val="162250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2662" y="130804"/>
            <a:ext cx="7298675"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Organizaciones de Representación Nacional </a:t>
            </a:r>
          </a:p>
        </p:txBody>
      </p:sp>
      <p:sp>
        <p:nvSpPr>
          <p:cNvPr id="6" name="CuadroTexto 5"/>
          <p:cNvSpPr txBox="1"/>
          <p:nvPr/>
        </p:nvSpPr>
        <p:spPr>
          <a:xfrm>
            <a:off x="248348" y="6403162"/>
            <a:ext cx="4608512" cy="276999"/>
          </a:xfrm>
          <a:prstGeom prst="rect">
            <a:avLst/>
          </a:prstGeom>
          <a:noFill/>
        </p:spPr>
        <p:txBody>
          <a:bodyPr wrap="square" rtlCol="0">
            <a:spAutoFit/>
          </a:bodyPr>
          <a:lstStyle/>
          <a:p>
            <a:pPr defTabSz="457200" eaLnBrk="0" fontAlgn="base" hangingPunct="0">
              <a:spcBef>
                <a:spcPct val="0"/>
              </a:spcBef>
              <a:spcAft>
                <a:spcPct val="0"/>
              </a:spcAft>
            </a:pPr>
            <a:r>
              <a:rPr lang="es-CL" sz="1200" b="1" i="1" dirty="0" smtClean="0">
                <a:solidFill>
                  <a:srgbClr val="4D4D4D"/>
                </a:solidFill>
                <a:ea typeface="MS PGothic" pitchFamily="34" charset="-128"/>
              </a:rPr>
              <a:t>Fuente: </a:t>
            </a:r>
            <a:r>
              <a:rPr lang="es-CL" sz="1200" i="1" dirty="0" smtClean="0">
                <a:solidFill>
                  <a:srgbClr val="4D4D4D"/>
                </a:solidFill>
                <a:ea typeface="MS PGothic" pitchFamily="34" charset="-128"/>
              </a:rPr>
              <a:t>Departamento de Organizaciones, 31 de diciembre del 2020.</a:t>
            </a:r>
            <a:endParaRPr lang="es-CL" sz="1200" i="1" dirty="0">
              <a:solidFill>
                <a:srgbClr val="4D4D4D"/>
              </a:solidFill>
              <a:ea typeface="MS PGothic" pitchFamily="34" charset="-128"/>
            </a:endParaRPr>
          </a:p>
        </p:txBody>
      </p:sp>
      <p:sp>
        <p:nvSpPr>
          <p:cNvPr id="10" name="Marcador de contenido 6"/>
          <p:cNvSpPr>
            <a:spLocks noGrp="1"/>
          </p:cNvSpPr>
          <p:nvPr>
            <p:ph idx="1"/>
          </p:nvPr>
        </p:nvSpPr>
        <p:spPr>
          <a:xfrm>
            <a:off x="457200" y="1600200"/>
            <a:ext cx="8014996" cy="732453"/>
          </a:xfrm>
        </p:spPr>
        <p:txBody>
          <a:bodyPr>
            <a:noAutofit/>
          </a:bodyPr>
          <a:lstStyle/>
          <a:p>
            <a:pPr marL="0" indent="0">
              <a:buNone/>
            </a:pPr>
            <a:r>
              <a:rPr lang="es-CL" sz="1800" dirty="0">
                <a:solidFill>
                  <a:srgbClr val="4D4D4D"/>
                </a:solidFill>
              </a:rPr>
              <a:t>Actualmente 19 Organizaciones de Representación Campesina están trabajando con INDAP, las cuales representan a 128.793 socios.</a:t>
            </a:r>
          </a:p>
        </p:txBody>
      </p:sp>
      <p:graphicFrame>
        <p:nvGraphicFramePr>
          <p:cNvPr id="7" name="Tabla 6"/>
          <p:cNvGraphicFramePr>
            <a:graphicFrameLocks noGrp="1"/>
          </p:cNvGraphicFramePr>
          <p:nvPr>
            <p:extLst>
              <p:ext uri="{D42A27DB-BD31-4B8C-83A1-F6EECF244321}">
                <p14:modId xmlns:p14="http://schemas.microsoft.com/office/powerpoint/2010/main" val="1484725397"/>
              </p:ext>
            </p:extLst>
          </p:nvPr>
        </p:nvGraphicFramePr>
        <p:xfrm>
          <a:off x="457200" y="2255515"/>
          <a:ext cx="7937862" cy="4147655"/>
        </p:xfrm>
        <a:graphic>
          <a:graphicData uri="http://schemas.openxmlformats.org/drawingml/2006/table">
            <a:tbl>
              <a:tblPr firstRow="1" firstCol="1" bandRow="1">
                <a:tableStyleId>{5C22544A-7EE6-4342-B048-85BDC9FD1C3A}</a:tableStyleId>
              </a:tblPr>
              <a:tblGrid>
                <a:gridCol w="2031727"/>
                <a:gridCol w="911090"/>
                <a:gridCol w="1168471"/>
                <a:gridCol w="1093307"/>
                <a:gridCol w="1093307"/>
                <a:gridCol w="1093307"/>
                <a:gridCol w="546653"/>
              </a:tblGrid>
              <a:tr h="528246">
                <a:tc>
                  <a:txBody>
                    <a:bodyPr/>
                    <a:lstStyle/>
                    <a:p>
                      <a:pPr algn="ctr" fontAlgn="b"/>
                      <a:r>
                        <a:rPr lang="es-CL" sz="1000" u="none" strike="noStrike" dirty="0">
                          <a:effectLst/>
                        </a:rPr>
                        <a:t>Organización</a:t>
                      </a:r>
                      <a:endParaRPr lang="es-CL" sz="1000" b="1" i="0" u="none" strike="noStrike" dirty="0">
                        <a:solidFill>
                          <a:schemeClr val="bg1"/>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a:effectLst/>
                        </a:rPr>
                        <a:t>Antigüedad (Años)</a:t>
                      </a:r>
                      <a:endParaRPr lang="es-CL" sz="1000" b="1" i="0" u="none" strike="noStrike" dirty="0">
                        <a:solidFill>
                          <a:srgbClr val="000000"/>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a:effectLst/>
                        </a:rPr>
                        <a:t>N° de Regiones en la que se encuentra presente</a:t>
                      </a:r>
                      <a:endParaRPr lang="es-CL" sz="1000" b="1" i="0" u="none" strike="noStrike" dirty="0">
                        <a:solidFill>
                          <a:srgbClr val="000000"/>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a:effectLst/>
                        </a:rPr>
                        <a:t>N° Organizaciones Afiliadas</a:t>
                      </a:r>
                      <a:endParaRPr lang="es-CL" sz="1000" b="1" i="0" u="none" strike="noStrike" dirty="0">
                        <a:solidFill>
                          <a:srgbClr val="000000"/>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err="1">
                          <a:effectLst/>
                        </a:rPr>
                        <a:t>Org</a:t>
                      </a:r>
                      <a:r>
                        <a:rPr lang="es-CL" sz="1000" u="none" strike="noStrike" dirty="0">
                          <a:effectLst/>
                        </a:rPr>
                        <a:t>. Segundo nivel</a:t>
                      </a:r>
                      <a:endParaRPr lang="es-CL" sz="1000" b="1" i="0" u="none" strike="noStrike" dirty="0">
                        <a:solidFill>
                          <a:srgbClr val="000000"/>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err="1">
                          <a:effectLst/>
                        </a:rPr>
                        <a:t>Org</a:t>
                      </a:r>
                      <a:r>
                        <a:rPr lang="es-CL" sz="1000" u="none" strike="noStrike" dirty="0">
                          <a:effectLst/>
                        </a:rPr>
                        <a:t>. Primer nivel</a:t>
                      </a:r>
                      <a:endParaRPr lang="es-CL" sz="1000" b="1" i="0" u="none" strike="noStrike" dirty="0">
                        <a:solidFill>
                          <a:srgbClr val="000000"/>
                        </a:solidFill>
                        <a:effectLst/>
                        <a:latin typeface="Calibri" panose="020F0502020204030204" pitchFamily="34" charset="0"/>
                      </a:endParaRPr>
                    </a:p>
                  </a:txBody>
                  <a:tcPr marL="5315" marR="5315" marT="5315" marB="0" anchor="ctr"/>
                </a:tc>
                <a:tc>
                  <a:txBody>
                    <a:bodyPr/>
                    <a:lstStyle/>
                    <a:p>
                      <a:pPr algn="ctr" fontAlgn="b"/>
                      <a:r>
                        <a:rPr lang="es-CL" sz="1000" u="none" strike="noStrike" dirty="0">
                          <a:effectLst/>
                        </a:rPr>
                        <a:t>N° de socios</a:t>
                      </a:r>
                      <a:endParaRPr lang="es-CL" sz="1000" b="1" i="0" u="none" strike="noStrike" dirty="0">
                        <a:solidFill>
                          <a:srgbClr val="000000"/>
                        </a:solidFill>
                        <a:effectLst/>
                        <a:latin typeface="Calibri" panose="020F0502020204030204" pitchFamily="34" charset="0"/>
                      </a:endParaRPr>
                    </a:p>
                  </a:txBody>
                  <a:tcPr marL="5315" marR="5315" marT="5315" marB="0" anchor="ctr"/>
                </a:tc>
              </a:tr>
              <a:tr h="189154">
                <a:tc>
                  <a:txBody>
                    <a:bodyPr/>
                    <a:lstStyle/>
                    <a:p>
                      <a:pPr algn="l" fontAlgn="ctr"/>
                      <a:r>
                        <a:rPr lang="es-CL" sz="1000" u="none" strike="noStrike" dirty="0">
                          <a:effectLst/>
                        </a:rPr>
                        <a:t>ACHITUR</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11</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13</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a:effectLst/>
                        </a:rPr>
                        <a:t>0</a:t>
                      </a:r>
                      <a:endParaRPr lang="es-CL" sz="10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a:effectLst/>
                        </a:rPr>
                        <a:t>13</a:t>
                      </a:r>
                      <a:endParaRPr lang="es-CL" sz="10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309 </a:t>
                      </a:r>
                      <a:endParaRPr lang="es-CL" sz="1000" b="0" i="0" u="none" strike="noStrike" dirty="0">
                        <a:solidFill>
                          <a:srgbClr val="000000"/>
                        </a:solidFill>
                        <a:effectLst/>
                        <a:latin typeface="Calibri" panose="020F0502020204030204" pitchFamily="34" charset="0"/>
                      </a:endParaRPr>
                    </a:p>
                  </a:txBody>
                  <a:tcPr marL="7144" marR="7144" marT="7144" marB="0" anchor="ctr"/>
                </a:tc>
              </a:tr>
              <a:tr h="214637">
                <a:tc>
                  <a:txBody>
                    <a:bodyPr/>
                    <a:lstStyle/>
                    <a:p>
                      <a:pPr algn="l" fontAlgn="ctr"/>
                      <a:r>
                        <a:rPr lang="es-CL" sz="1000" u="none" strike="noStrike" dirty="0">
                          <a:effectLst/>
                        </a:rPr>
                        <a:t>AD KIMVN</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5</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47</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a:effectLst/>
                        </a:rPr>
                        <a:t>0</a:t>
                      </a:r>
                      <a:endParaRPr lang="es-CL" sz="10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47</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2.000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ANAMURI</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chemeClr val="dk1"/>
                          </a:solidFill>
                          <a:effectLst/>
                          <a:latin typeface="+mn-lt"/>
                        </a:rPr>
                        <a:t>21</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13</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166</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164</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8.000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a:effectLst/>
                        </a:rPr>
                        <a:t>CALIDER</a:t>
                      </a:r>
                      <a:endParaRPr lang="es-CL" sz="1000" b="1" i="0" u="none" strike="noStrike">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8</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10</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167</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165</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16.365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CAMPOCOOP</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50</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62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a:effectLst/>
                        </a:rPr>
                        <a:t>6</a:t>
                      </a:r>
                      <a:endParaRPr lang="es-CL" sz="10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56</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3.200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CNC</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52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9</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77</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12</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65</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27.280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CONAGRO</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14</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7</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50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8</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42</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4.100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CONAPROCH</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28</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9</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51</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4</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47</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3.750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LEFTRARU</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16</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7</a:t>
                      </a: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93</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0</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93</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600</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MUCECH</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22</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9</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73</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8</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65</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7.600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NEHUEN</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32</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9</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69</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chemeClr val="tx1"/>
                          </a:solidFill>
                          <a:effectLst/>
                          <a:latin typeface="Calibri" panose="020F0502020204030204" pitchFamily="34" charset="0"/>
                        </a:rPr>
                        <a:t>6</a:t>
                      </a:r>
                    </a:p>
                  </a:txBody>
                  <a:tcPr marL="0" marR="0" marT="0" marB="0" anchor="ctr"/>
                </a:tc>
                <a:tc>
                  <a:txBody>
                    <a:bodyPr/>
                    <a:lstStyle/>
                    <a:p>
                      <a:pPr algn="ctr" fontAlgn="ctr"/>
                      <a:r>
                        <a:rPr lang="es-CL" sz="1000" b="0" i="0" u="none" strike="noStrike" dirty="0" smtClean="0">
                          <a:solidFill>
                            <a:schemeClr val="tx1"/>
                          </a:solidFill>
                          <a:effectLst/>
                          <a:latin typeface="Calibri" panose="020F0502020204030204" pitchFamily="34" charset="0"/>
                        </a:rPr>
                        <a:t>63</a:t>
                      </a:r>
                      <a:endParaRPr lang="es-CL" sz="1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4.490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NEWENCHE</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17</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5</a:t>
                      </a: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106</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0</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106</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6.528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RANQUIL</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50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9</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96</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9</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87</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11.000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RED APICOLA</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20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8</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95</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85</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2.000</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TRIUNFO CAMPESINO</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26</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7</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113</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10</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103</a:t>
                      </a:r>
                    </a:p>
                  </a:txBody>
                  <a:tcPr marL="0" marR="0" marT="0" marB="0" anchor="ctr"/>
                </a:tc>
                <a:tc>
                  <a:txBody>
                    <a:bodyPr/>
                    <a:lstStyle/>
                    <a:p>
                      <a:pPr algn="ctr" fontAlgn="ctr"/>
                      <a:r>
                        <a:rPr lang="es-CL" sz="1000" u="none" strike="noStrike" dirty="0" smtClean="0">
                          <a:effectLst/>
                        </a:rPr>
                        <a:t>9.200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UNAF</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9</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13</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119</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0</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119</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5.155 </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UOC</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48</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a:solidFill>
                            <a:srgbClr val="000000"/>
                          </a:solidFill>
                          <a:effectLst/>
                          <a:latin typeface="Calibri" panose="020F0502020204030204" pitchFamily="34" charset="0"/>
                        </a:rPr>
                        <a:t>8</a:t>
                      </a: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70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5</a:t>
                      </a:r>
                    </a:p>
                  </a:txBody>
                  <a:tcPr marL="0" marR="0" marT="0" marB="0" anchor="ctr"/>
                </a:tc>
                <a:tc>
                  <a:txBody>
                    <a:bodyPr/>
                    <a:lstStyle/>
                    <a:p>
                      <a:pPr algn="ctr" fontAlgn="ctr"/>
                      <a:r>
                        <a:rPr lang="es-CL" sz="1000" b="0" i="0" u="none" strike="noStrike" dirty="0">
                          <a:solidFill>
                            <a:srgbClr val="000000"/>
                          </a:solidFill>
                          <a:effectLst/>
                          <a:latin typeface="Calibri" panose="020F0502020204030204" pitchFamily="34" charset="0"/>
                        </a:rPr>
                        <a:t>65</a:t>
                      </a:r>
                    </a:p>
                  </a:txBody>
                  <a:tcPr marL="0" marR="0" marT="0" marB="0" anchor="ctr"/>
                </a:tc>
                <a:tc>
                  <a:txBody>
                    <a:bodyPr/>
                    <a:lstStyle/>
                    <a:p>
                      <a:pPr algn="ctr" fontAlgn="ctr"/>
                      <a:r>
                        <a:rPr lang="es-CL" sz="1000" u="none" strike="noStrike" dirty="0" smtClean="0">
                          <a:effectLst/>
                        </a:rPr>
                        <a:t>6.270</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VOZ DEL CAMPO</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b="0" i="0" u="none" strike="noStrike" dirty="0" smtClean="0">
                          <a:solidFill>
                            <a:srgbClr val="000000"/>
                          </a:solidFill>
                          <a:effectLst/>
                          <a:latin typeface="Calibri" panose="020F0502020204030204" pitchFamily="34" charset="0"/>
                        </a:rPr>
                        <a:t>30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rgbClr val="000000"/>
                          </a:solidFill>
                          <a:effectLst/>
                          <a:latin typeface="Calibri" panose="020F0502020204030204" pitchFamily="34" charset="0"/>
                        </a:rPr>
                        <a:t>10</a:t>
                      </a:r>
                      <a:endParaRPr lang="es-CL" sz="1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chemeClr val="tx1"/>
                          </a:solidFill>
                          <a:effectLst/>
                          <a:latin typeface="Calibri" panose="020F0502020204030204" pitchFamily="34" charset="0"/>
                        </a:rPr>
                        <a:t>121</a:t>
                      </a:r>
                      <a:endParaRPr lang="es-CL" sz="1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chemeClr val="tx1"/>
                          </a:solidFill>
                          <a:effectLst/>
                          <a:latin typeface="Calibri" panose="020F0502020204030204" pitchFamily="34" charset="0"/>
                        </a:rPr>
                        <a:t>15</a:t>
                      </a:r>
                      <a:endParaRPr lang="es-CL" sz="1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s-CL" sz="1000" b="0" i="0" u="none" strike="noStrike" dirty="0" smtClean="0">
                          <a:solidFill>
                            <a:schemeClr val="tx1"/>
                          </a:solidFill>
                          <a:effectLst/>
                          <a:latin typeface="Calibri" panose="020F0502020204030204" pitchFamily="34" charset="0"/>
                        </a:rPr>
                        <a:t>106</a:t>
                      </a:r>
                      <a:endParaRPr lang="es-CL" sz="1000" b="0" i="0" u="none" strike="noStrike" dirty="0">
                        <a:solidFill>
                          <a:schemeClr val="tx1"/>
                        </a:solidFill>
                        <a:effectLst/>
                        <a:latin typeface="Calibri" panose="020F0502020204030204" pitchFamily="34" charset="0"/>
                      </a:endParaRPr>
                    </a:p>
                  </a:txBody>
                  <a:tcPr marL="0" marR="0" marT="0" marB="0" anchor="ctr"/>
                </a:tc>
                <a:tc>
                  <a:txBody>
                    <a:bodyPr/>
                    <a:lstStyle/>
                    <a:p>
                      <a:pPr algn="ctr" fontAlgn="ctr"/>
                      <a:r>
                        <a:rPr lang="es-CL" sz="1000" u="none" strike="noStrike" dirty="0" smtClean="0">
                          <a:effectLst/>
                        </a:rPr>
                        <a:t>10.246</a:t>
                      </a:r>
                      <a:endParaRPr lang="es-CL" sz="1000" b="0" i="0" u="none" strike="noStrike" dirty="0">
                        <a:solidFill>
                          <a:srgbClr val="000000"/>
                        </a:solidFill>
                        <a:effectLst/>
                        <a:latin typeface="Calibri" panose="020F0502020204030204" pitchFamily="34" charset="0"/>
                      </a:endParaRPr>
                    </a:p>
                  </a:txBody>
                  <a:tcPr marL="7144" marR="7144" marT="7144" marB="0" anchor="ctr"/>
                </a:tc>
              </a:tr>
              <a:tr h="189154">
                <a:tc>
                  <a:txBody>
                    <a:bodyPr/>
                    <a:lstStyle/>
                    <a:p>
                      <a:pPr algn="l" fontAlgn="ctr"/>
                      <a:r>
                        <a:rPr lang="es-CL" sz="1000" u="none" strike="noStrike" dirty="0">
                          <a:effectLst/>
                        </a:rPr>
                        <a:t>Coordinadora Comercio Justo</a:t>
                      </a:r>
                      <a:endParaRPr lang="es-CL" sz="1000" b="1" i="0" u="none" strike="noStrike" dirty="0">
                        <a:solidFill>
                          <a:schemeClr val="bg1"/>
                        </a:solidFill>
                        <a:effectLst/>
                        <a:latin typeface="Calibri" panose="020F0502020204030204" pitchFamily="34" charset="0"/>
                      </a:endParaRPr>
                    </a:p>
                  </a:txBody>
                  <a:tcPr marL="7144" marR="7144" marT="7144" marB="0" anchor="ctr"/>
                </a:tc>
                <a:tc>
                  <a:txBody>
                    <a:bodyPr/>
                    <a:lstStyle/>
                    <a:p>
                      <a:pPr algn="ctr" fontAlgn="ctr"/>
                      <a:r>
                        <a:rPr lang="es-CL" sz="1000" u="none" strike="noStrike" smtClean="0">
                          <a:effectLst/>
                        </a:rPr>
                        <a:t>3</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6</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a:effectLst/>
                        </a:rPr>
                        <a:t>14</a:t>
                      </a:r>
                      <a:endParaRPr lang="es-CL" sz="1000" b="0" i="0" u="none" strike="noStrike">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0</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a:effectLst/>
                        </a:rPr>
                        <a:t>14</a:t>
                      </a:r>
                      <a:endParaRPr lang="es-CL" sz="10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ctr"/>
                      <a:r>
                        <a:rPr lang="es-CL" sz="1000" u="none" strike="noStrike" dirty="0" smtClean="0">
                          <a:effectLst/>
                        </a:rPr>
                        <a:t>1.131 </a:t>
                      </a:r>
                      <a:endParaRPr lang="es-CL" sz="1000" b="0" i="0" u="none" strike="noStrike" dirty="0">
                        <a:solidFill>
                          <a:srgbClr val="000000"/>
                        </a:solidFill>
                        <a:effectLst/>
                        <a:latin typeface="Calibri" panose="020F0502020204030204" pitchFamily="34" charset="0"/>
                      </a:endParaRPr>
                    </a:p>
                  </a:txBody>
                  <a:tcPr marL="7144" marR="7144" marT="7144" marB="0" anchor="ctr"/>
                </a:tc>
              </a:tr>
            </a:tbl>
          </a:graphicData>
        </a:graphic>
      </p:graphicFrame>
      <p:sp>
        <p:nvSpPr>
          <p:cNvPr id="3" name="Marcador de número de diapositiva 2"/>
          <p:cNvSpPr>
            <a:spLocks noGrp="1"/>
          </p:cNvSpPr>
          <p:nvPr>
            <p:ph type="sldNum" sz="quarter" idx="12"/>
          </p:nvPr>
        </p:nvSpPr>
        <p:spPr/>
        <p:txBody>
          <a:bodyPr/>
          <a:lstStyle/>
          <a:p>
            <a:fld id="{B2AA1C21-4A01-FC47-935A-F64BC8B7BE09}" type="slidenum">
              <a:rPr lang="en-US" smtClean="0"/>
              <a:t>59</a:t>
            </a:fld>
            <a:endParaRPr lang="en-US"/>
          </a:p>
        </p:txBody>
      </p:sp>
    </p:spTree>
    <p:extLst>
      <p:ext uri="{BB962C8B-B14F-4D97-AF65-F5344CB8AC3E}">
        <p14:creationId xmlns:p14="http://schemas.microsoft.com/office/powerpoint/2010/main" val="4240998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p:cNvSpPr>
            <a:spLocks noGrp="1"/>
          </p:cNvSpPr>
          <p:nvPr>
            <p:ph type="title"/>
          </p:nvPr>
        </p:nvSpPr>
        <p:spPr>
          <a:xfrm>
            <a:off x="398207" y="327156"/>
            <a:ext cx="8229600" cy="1143000"/>
          </a:xfrm>
        </p:spPr>
        <p:txBody>
          <a:bodyPr>
            <a:normAutofit/>
          </a:bodyPr>
          <a:lstStyle/>
          <a:p>
            <a:r>
              <a:rPr lang="es-CL" sz="2800" dirty="0" smtClean="0">
                <a:solidFill>
                  <a:srgbClr val="333333"/>
                </a:solidFill>
                <a:latin typeface="Berlin Sans FB" panose="020E0602020502020306" pitchFamily="34" charset="0"/>
              </a:rPr>
              <a:t>Objetivos Estratégicos 2018-2022</a:t>
            </a:r>
            <a:endParaRPr lang="es-CL" sz="2800" dirty="0">
              <a:solidFill>
                <a:srgbClr val="333333"/>
              </a:solidFill>
              <a:latin typeface="Berlin Sans FB" panose="020E0602020502020306" pitchFamily="34" charset="0"/>
            </a:endParaRPr>
          </a:p>
        </p:txBody>
      </p:sp>
      <p:sp>
        <p:nvSpPr>
          <p:cNvPr id="6" name="Marcador de contenido 4"/>
          <p:cNvSpPr>
            <a:spLocks noGrp="1"/>
          </p:cNvSpPr>
          <p:nvPr>
            <p:ph idx="1"/>
          </p:nvPr>
        </p:nvSpPr>
        <p:spPr>
          <a:xfrm>
            <a:off x="398207" y="1292735"/>
            <a:ext cx="7927187" cy="4525963"/>
          </a:xfrm>
        </p:spPr>
        <p:txBody>
          <a:bodyPr>
            <a:normAutofit/>
          </a:bodyPr>
          <a:lstStyle/>
          <a:p>
            <a:pPr marL="0" indent="0">
              <a:buNone/>
            </a:pPr>
            <a:endParaRPr lang="es-ES" sz="2400" dirty="0">
              <a:latin typeface="Berlin Sans FB" panose="020E0602020502020306" pitchFamily="34" charset="0"/>
            </a:endParaRPr>
          </a:p>
          <a:p>
            <a:pPr algn="just">
              <a:buBlip>
                <a:blip r:embed="rId2"/>
              </a:buBlip>
            </a:pPr>
            <a:r>
              <a:rPr lang="es-ES" sz="2400" dirty="0" smtClean="0"/>
              <a:t>Promover </a:t>
            </a:r>
            <a:r>
              <a:rPr lang="es-ES" sz="2400" dirty="0"/>
              <a:t>la </a:t>
            </a:r>
            <a:r>
              <a:rPr lang="es-ES" sz="2400" dirty="0" smtClean="0"/>
              <a:t>asociatividad de </a:t>
            </a:r>
            <a:r>
              <a:rPr lang="es-ES" sz="2400" dirty="0"/>
              <a:t>los pequeños agricultores y acercarlos al </a:t>
            </a:r>
            <a:r>
              <a:rPr lang="es-ES" sz="2400" dirty="0" smtClean="0"/>
              <a:t>mercado.</a:t>
            </a:r>
          </a:p>
          <a:p>
            <a:pPr algn="just">
              <a:buBlip>
                <a:blip r:embed="rId2"/>
              </a:buBlip>
            </a:pPr>
            <a:r>
              <a:rPr lang="es-ES" sz="2400" dirty="0" smtClean="0"/>
              <a:t>Potenciar </a:t>
            </a:r>
            <a:r>
              <a:rPr lang="es-ES" sz="2400" dirty="0"/>
              <a:t>el uso eficiente del agua adoptando nuevas </a:t>
            </a:r>
            <a:r>
              <a:rPr lang="es-CL" sz="2400" dirty="0" smtClean="0"/>
              <a:t>tecnologías.</a:t>
            </a:r>
          </a:p>
          <a:p>
            <a:pPr algn="just">
              <a:buBlip>
                <a:blip r:embed="rId2"/>
              </a:buBlip>
            </a:pPr>
            <a:r>
              <a:rPr lang="es-ES" sz="2400" dirty="0" smtClean="0"/>
              <a:t>Fortalecer </a:t>
            </a:r>
            <a:r>
              <a:rPr lang="es-ES" sz="2400" dirty="0"/>
              <a:t>el Desarrollo Rural Territorial a través de la implementación de la Política Nacional de Desarrollo </a:t>
            </a:r>
            <a:r>
              <a:rPr lang="es-ES" sz="2400" dirty="0" smtClean="0"/>
              <a:t>rural.</a:t>
            </a:r>
          </a:p>
          <a:p>
            <a:pPr algn="just">
              <a:buBlip>
                <a:blip r:embed="rId2"/>
              </a:buBlip>
            </a:pPr>
            <a:r>
              <a:rPr lang="es-CL" sz="2400" dirty="0" smtClean="0"/>
              <a:t>Modernizar </a:t>
            </a:r>
            <a:r>
              <a:rPr lang="es-CL" sz="2400" dirty="0"/>
              <a:t>Programas eje de </a:t>
            </a:r>
            <a:r>
              <a:rPr lang="es-CL" sz="2400" dirty="0" smtClean="0"/>
              <a:t>INDAP.</a:t>
            </a:r>
          </a:p>
          <a:p>
            <a:pPr algn="just">
              <a:buBlip>
                <a:blip r:embed="rId2"/>
              </a:buBlip>
            </a:pPr>
            <a:r>
              <a:rPr lang="es-ES" sz="2400" dirty="0" smtClean="0"/>
              <a:t>Liderar</a:t>
            </a:r>
            <a:r>
              <a:rPr lang="es-ES" sz="2400" dirty="0"/>
              <a:t>, promover y apoyar el desarrollo del Turismo Rural </a:t>
            </a:r>
            <a:r>
              <a:rPr lang="es-CL" sz="2100" dirty="0" smtClean="0">
                <a:solidFill>
                  <a:srgbClr val="333333"/>
                </a:solidFill>
              </a:rPr>
              <a:t>. </a:t>
            </a:r>
            <a:endParaRPr lang="es-CL" sz="2100" dirty="0">
              <a:solidFill>
                <a:srgbClr val="333333"/>
              </a:solidFill>
            </a:endParaRPr>
          </a:p>
          <a:p>
            <a:pPr marL="457200" indent="-457200">
              <a:buAutoNum type="arabicPeriod"/>
            </a:pPr>
            <a:endParaRPr lang="es-CL" sz="2100" dirty="0">
              <a:solidFill>
                <a:srgbClr val="333333"/>
              </a:solidFill>
            </a:endParaRPr>
          </a:p>
          <a:p>
            <a:pPr marL="0" indent="0" algn="just">
              <a:buNone/>
            </a:pPr>
            <a:r>
              <a:rPr lang="es-ES" sz="1800" dirty="0" smtClean="0">
                <a:solidFill>
                  <a:srgbClr val="333333"/>
                </a:solidFill>
              </a:rPr>
              <a:t>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6</a:t>
            </a:fld>
            <a:endParaRPr lang="en-US"/>
          </a:p>
        </p:txBody>
      </p:sp>
    </p:spTree>
    <p:extLst>
      <p:ext uri="{BB962C8B-B14F-4D97-AF65-F5344CB8AC3E}">
        <p14:creationId xmlns:p14="http://schemas.microsoft.com/office/powerpoint/2010/main" val="28312004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04397" y="2236925"/>
            <a:ext cx="7298675" cy="1143000"/>
          </a:xfrm>
        </p:spPr>
        <p:txBody>
          <a:bodyPr vert="horz" lIns="91440" tIns="45720" rIns="91440" bIns="45720" rtlCol="0" anchor="ctr">
            <a:normAutofit fontScale="90000"/>
          </a:bodyPr>
          <a:lstStyle/>
          <a:p>
            <a:r>
              <a:rPr lang="es-CL" dirty="0"/>
              <a:t>Presupuesto Institucional</a:t>
            </a:r>
            <a:br>
              <a:rPr lang="es-CL" dirty="0"/>
            </a:br>
            <a:r>
              <a:rPr lang="es-CL" dirty="0" smtClean="0"/>
              <a:t>2020</a:t>
            </a:r>
            <a:endParaRPr lang="es-CL" dirty="0"/>
          </a:p>
        </p:txBody>
      </p:sp>
      <p:sp>
        <p:nvSpPr>
          <p:cNvPr id="3" name="Marcador de número de diapositiva 2"/>
          <p:cNvSpPr>
            <a:spLocks noGrp="1"/>
          </p:cNvSpPr>
          <p:nvPr>
            <p:ph type="sldNum" sz="quarter" idx="12"/>
          </p:nvPr>
        </p:nvSpPr>
        <p:spPr/>
        <p:txBody>
          <a:bodyPr/>
          <a:lstStyle/>
          <a:p>
            <a:fld id="{B2AA1C21-4A01-FC47-935A-F64BC8B7BE09}" type="slidenum">
              <a:rPr lang="en-US" smtClean="0"/>
              <a:t>60</a:t>
            </a:fld>
            <a:endParaRPr lang="en-US"/>
          </a:p>
        </p:txBody>
      </p:sp>
    </p:spTree>
    <p:extLst>
      <p:ext uri="{BB962C8B-B14F-4D97-AF65-F5344CB8AC3E}">
        <p14:creationId xmlns:p14="http://schemas.microsoft.com/office/powerpoint/2010/main" val="3073738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2"/>
          <p:cNvSpPr>
            <a:spLocks noGrp="1"/>
          </p:cNvSpPr>
          <p:nvPr>
            <p:ph type="title"/>
          </p:nvPr>
        </p:nvSpPr>
        <p:spPr>
          <a:xfrm>
            <a:off x="462372" y="277951"/>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Presupuesto Institucional</a:t>
            </a:r>
          </a:p>
        </p:txBody>
      </p:sp>
      <p:sp>
        <p:nvSpPr>
          <p:cNvPr id="5" name="CuadroTexto 4"/>
          <p:cNvSpPr txBox="1"/>
          <p:nvPr/>
        </p:nvSpPr>
        <p:spPr>
          <a:xfrm>
            <a:off x="142821" y="1302611"/>
            <a:ext cx="8301608" cy="646331"/>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800" b="0" dirty="0" smtClean="0">
                <a:solidFill>
                  <a:srgbClr val="4D4D4D"/>
                </a:solidFill>
                <a:latin typeface="Calibri"/>
                <a:ea typeface="MS PGothic" pitchFamily="34" charset="-128"/>
                <a:cs typeface="Calibri"/>
              </a:rPr>
              <a:t>La composición del gasto presupuestario 2020, se puede observar en el siguiente gráfico:</a:t>
            </a:r>
            <a:endParaRPr lang="es-CL" sz="1800" b="0" dirty="0">
              <a:solidFill>
                <a:srgbClr val="4D4D4D"/>
              </a:solidFill>
              <a:latin typeface="Calibri"/>
              <a:ea typeface="MS PGothic" pitchFamily="34" charset="-128"/>
              <a:cs typeface="Calibri"/>
            </a:endParaRPr>
          </a:p>
        </p:txBody>
      </p:sp>
      <p:sp>
        <p:nvSpPr>
          <p:cNvPr id="10" name="CuadroTexto 9"/>
          <p:cNvSpPr txBox="1"/>
          <p:nvPr/>
        </p:nvSpPr>
        <p:spPr>
          <a:xfrm>
            <a:off x="328700" y="6217852"/>
            <a:ext cx="4248472" cy="276999"/>
          </a:xfrm>
          <a:prstGeom prst="rect">
            <a:avLst/>
          </a:prstGeom>
          <a:noFill/>
        </p:spPr>
        <p:txBody>
          <a:bodyPr wrap="square" rtlCol="0">
            <a:spAutoFit/>
          </a:bodyPr>
          <a:lstStyle/>
          <a:p>
            <a:r>
              <a:rPr lang="es-CL" sz="1200" b="1" i="1" dirty="0" smtClean="0">
                <a:solidFill>
                  <a:srgbClr val="4D4D4D"/>
                </a:solidFill>
                <a:ea typeface="MS PGothic" pitchFamily="34" charset="-128"/>
              </a:rPr>
              <a:t>Fuente: </a:t>
            </a:r>
            <a:r>
              <a:rPr lang="es-CL" sz="1200" i="1" dirty="0" smtClean="0">
                <a:solidFill>
                  <a:srgbClr val="4D4D4D"/>
                </a:solidFill>
                <a:ea typeface="MS PGothic" pitchFamily="34" charset="-128"/>
              </a:rPr>
              <a:t>SIGFE, </a:t>
            </a:r>
            <a:r>
              <a:rPr lang="es-CL" sz="1200" dirty="0" smtClean="0">
                <a:solidFill>
                  <a:srgbClr val="4D4D4D"/>
                </a:solidFill>
              </a:rPr>
              <a:t>31 </a:t>
            </a:r>
            <a:r>
              <a:rPr lang="es-CL" sz="1200" dirty="0">
                <a:solidFill>
                  <a:srgbClr val="4D4D4D"/>
                </a:solidFill>
              </a:rPr>
              <a:t>de </a:t>
            </a:r>
            <a:r>
              <a:rPr lang="es-CL" sz="1200" dirty="0" smtClean="0">
                <a:solidFill>
                  <a:srgbClr val="4D4D4D"/>
                </a:solidFill>
              </a:rPr>
              <a:t>diciembre del 2020.</a:t>
            </a:r>
            <a:endParaRPr lang="es-CL" sz="1200"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61</a:t>
            </a:fld>
            <a:endParaRPr lang="en-US"/>
          </a:p>
        </p:txBody>
      </p:sp>
      <p:graphicFrame>
        <p:nvGraphicFramePr>
          <p:cNvPr id="8" name="Gráfico 7"/>
          <p:cNvGraphicFramePr>
            <a:graphicFrameLocks/>
          </p:cNvGraphicFramePr>
          <p:nvPr>
            <p:extLst>
              <p:ext uri="{D42A27DB-BD31-4B8C-83A1-F6EECF244321}">
                <p14:modId xmlns:p14="http://schemas.microsoft.com/office/powerpoint/2010/main" val="3308676504"/>
              </p:ext>
            </p:extLst>
          </p:nvPr>
        </p:nvGraphicFramePr>
        <p:xfrm>
          <a:off x="462372" y="2010727"/>
          <a:ext cx="7982057" cy="4207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665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2"/>
          <p:cNvSpPr>
            <a:spLocks noGrp="1"/>
          </p:cNvSpPr>
          <p:nvPr>
            <p:ph type="title"/>
          </p:nvPr>
        </p:nvSpPr>
        <p:spPr>
          <a:xfrm>
            <a:off x="462372" y="277951"/>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Presupuesto Institucional</a:t>
            </a:r>
          </a:p>
        </p:txBody>
      </p:sp>
      <p:sp>
        <p:nvSpPr>
          <p:cNvPr id="5" name="CuadroTexto 4"/>
          <p:cNvSpPr txBox="1"/>
          <p:nvPr/>
        </p:nvSpPr>
        <p:spPr>
          <a:xfrm>
            <a:off x="142821" y="1302611"/>
            <a:ext cx="8301608" cy="369332"/>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800" b="0" dirty="0" smtClean="0">
                <a:solidFill>
                  <a:srgbClr val="4D4D4D"/>
                </a:solidFill>
                <a:latin typeface="Calibri"/>
                <a:ea typeface="MS PGothic" pitchFamily="34" charset="-128"/>
                <a:cs typeface="Calibri"/>
              </a:rPr>
              <a:t>La composición del gasto presupuestario 2020, se realizo de la siguiente manera:</a:t>
            </a:r>
            <a:endParaRPr lang="es-CL" sz="1800" b="0" dirty="0">
              <a:solidFill>
                <a:srgbClr val="4D4D4D"/>
              </a:solidFill>
              <a:latin typeface="Calibri"/>
              <a:ea typeface="MS PGothic" pitchFamily="34" charset="-128"/>
              <a:cs typeface="Calibri"/>
            </a:endParaRPr>
          </a:p>
        </p:txBody>
      </p:sp>
      <p:sp>
        <p:nvSpPr>
          <p:cNvPr id="10" name="CuadroTexto 9"/>
          <p:cNvSpPr txBox="1"/>
          <p:nvPr/>
        </p:nvSpPr>
        <p:spPr>
          <a:xfrm>
            <a:off x="328700" y="6217852"/>
            <a:ext cx="4248472" cy="276999"/>
          </a:xfrm>
          <a:prstGeom prst="rect">
            <a:avLst/>
          </a:prstGeom>
          <a:noFill/>
        </p:spPr>
        <p:txBody>
          <a:bodyPr wrap="square" rtlCol="0">
            <a:spAutoFit/>
          </a:bodyPr>
          <a:lstStyle/>
          <a:p>
            <a:r>
              <a:rPr lang="es-CL" sz="1200" b="1" i="1" dirty="0" smtClean="0">
                <a:solidFill>
                  <a:srgbClr val="4D4D4D"/>
                </a:solidFill>
                <a:ea typeface="MS PGothic" pitchFamily="34" charset="-128"/>
              </a:rPr>
              <a:t>Fuente: </a:t>
            </a:r>
            <a:r>
              <a:rPr lang="es-CL" sz="1200" i="1" dirty="0" smtClean="0">
                <a:solidFill>
                  <a:srgbClr val="4D4D4D"/>
                </a:solidFill>
                <a:ea typeface="MS PGothic" pitchFamily="34" charset="-128"/>
              </a:rPr>
              <a:t>SIGFE, </a:t>
            </a:r>
            <a:r>
              <a:rPr lang="es-CL" sz="1200" dirty="0" smtClean="0">
                <a:solidFill>
                  <a:srgbClr val="4D4D4D"/>
                </a:solidFill>
              </a:rPr>
              <a:t>31 </a:t>
            </a:r>
            <a:r>
              <a:rPr lang="es-CL" sz="1200" dirty="0">
                <a:solidFill>
                  <a:srgbClr val="4D4D4D"/>
                </a:solidFill>
              </a:rPr>
              <a:t>de </a:t>
            </a:r>
            <a:r>
              <a:rPr lang="es-CL" sz="1200" dirty="0" smtClean="0">
                <a:solidFill>
                  <a:srgbClr val="4D4D4D"/>
                </a:solidFill>
              </a:rPr>
              <a:t>diciembre del 2020.</a:t>
            </a:r>
            <a:endParaRPr lang="es-CL" sz="1200"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62</a:t>
            </a:fld>
            <a:endParaRPr lang="en-US"/>
          </a:p>
        </p:txBody>
      </p:sp>
      <p:graphicFrame>
        <p:nvGraphicFramePr>
          <p:cNvPr id="8" name="Diagrama 7"/>
          <p:cNvGraphicFramePr/>
          <p:nvPr>
            <p:extLst>
              <p:ext uri="{D42A27DB-BD31-4B8C-83A1-F6EECF244321}">
                <p14:modId xmlns:p14="http://schemas.microsoft.com/office/powerpoint/2010/main" val="1225848954"/>
              </p:ext>
            </p:extLst>
          </p:nvPr>
        </p:nvGraphicFramePr>
        <p:xfrm>
          <a:off x="462372" y="661999"/>
          <a:ext cx="7982057" cy="4268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9527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62099" y="66541"/>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Presupuesto Institucional: Recursos Apalancados </a:t>
            </a:r>
          </a:p>
        </p:txBody>
      </p:sp>
      <p:sp>
        <p:nvSpPr>
          <p:cNvPr id="4" name="Marcador de contenido 3"/>
          <p:cNvSpPr txBox="1">
            <a:spLocks noGrp="1"/>
          </p:cNvSpPr>
          <p:nvPr>
            <p:ph idx="1"/>
          </p:nvPr>
        </p:nvSpPr>
        <p:spPr>
          <a:xfrm>
            <a:off x="220337" y="917154"/>
            <a:ext cx="7722823" cy="830997"/>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INDAP apalanca recursos de los Gobiernos Regionales y otros servicios públicos destinados al desarrollo que se han ejecutado durante el 2020. La distribución se puede observar en lo siguiente: </a:t>
            </a:r>
            <a:endParaRPr lang="es-CL" sz="1600" b="0" dirty="0">
              <a:solidFill>
                <a:srgbClr val="4D4D4D"/>
              </a:solidFill>
              <a:latin typeface="Calibri"/>
              <a:ea typeface="MS PGothic" pitchFamily="34" charset="-128"/>
              <a:cs typeface="Calibri"/>
            </a:endParaRPr>
          </a:p>
        </p:txBody>
      </p:sp>
      <p:graphicFrame>
        <p:nvGraphicFramePr>
          <p:cNvPr id="5" name="Tabla 4"/>
          <p:cNvGraphicFramePr>
            <a:graphicFrameLocks noGrp="1"/>
          </p:cNvGraphicFramePr>
          <p:nvPr>
            <p:extLst>
              <p:ext uri="{D42A27DB-BD31-4B8C-83A1-F6EECF244321}">
                <p14:modId xmlns:p14="http://schemas.microsoft.com/office/powerpoint/2010/main" val="221936588"/>
              </p:ext>
            </p:extLst>
          </p:nvPr>
        </p:nvGraphicFramePr>
        <p:xfrm>
          <a:off x="562099" y="1791495"/>
          <a:ext cx="7682918" cy="4125357"/>
        </p:xfrm>
        <a:graphic>
          <a:graphicData uri="http://schemas.openxmlformats.org/drawingml/2006/table">
            <a:tbl>
              <a:tblPr firstRow="1" bandRow="1">
                <a:tableStyleId>{5C22544A-7EE6-4342-B048-85BDC9FD1C3A}</a:tableStyleId>
              </a:tblPr>
              <a:tblGrid>
                <a:gridCol w="1351641"/>
                <a:gridCol w="1169094"/>
                <a:gridCol w="1297577"/>
                <a:gridCol w="1532709"/>
                <a:gridCol w="1164834"/>
                <a:gridCol w="1167063"/>
              </a:tblGrid>
              <a:tr h="905985">
                <a:tc>
                  <a:txBody>
                    <a:bodyPr/>
                    <a:lstStyle/>
                    <a:p>
                      <a:pPr algn="ctr" rtl="0" fontAlgn="ctr"/>
                      <a:r>
                        <a:rPr lang="es-CL" sz="1100" b="1" i="0" u="none" strike="noStrike" dirty="0">
                          <a:solidFill>
                            <a:srgbClr val="FFFFFF"/>
                          </a:solidFill>
                          <a:effectLst/>
                          <a:latin typeface="Calibri" panose="020F0502020204030204" pitchFamily="34" charset="0"/>
                        </a:rPr>
                        <a:t>Región </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Fondos Apalancados GORE - FNDR (M$)</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Fondos Apalancados CONADI (M$)</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Fondos Apalancados SENCE - SUB. AGRICULTURA - SUB. ENERGÍA - SUB. PREV. DEL DELITO (M$)</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Fondos Apalancados ANGLO AMERICAN (M$)</a:t>
                      </a:r>
                    </a:p>
                  </a:txBody>
                  <a:tcPr marL="7620" marR="7620" marT="7620" marB="0" anchor="ctr"/>
                </a:tc>
                <a:tc>
                  <a:txBody>
                    <a:bodyPr/>
                    <a:lstStyle/>
                    <a:p>
                      <a:pPr algn="ctr" rtl="0" fontAlgn="ctr"/>
                      <a:r>
                        <a:rPr lang="es-CL" sz="1100" b="1" i="0" u="none" strike="noStrike">
                          <a:solidFill>
                            <a:srgbClr val="FFFFFF"/>
                          </a:solidFill>
                          <a:effectLst/>
                          <a:latin typeface="Calibri" panose="020F0502020204030204" pitchFamily="34" charset="0"/>
                        </a:rPr>
                        <a:t>Total Fondos Apalancados  (M$)</a:t>
                      </a:r>
                    </a:p>
                  </a:txBody>
                  <a:tcPr marL="7620" marR="7620" marT="7620" marB="0" anchor="ctr"/>
                </a:tc>
              </a:tr>
              <a:tr h="139798">
                <a:tc>
                  <a:txBody>
                    <a:bodyPr/>
                    <a:lstStyle/>
                    <a:p>
                      <a:pPr algn="l" rtl="0" fontAlgn="b"/>
                      <a:r>
                        <a:rPr lang="es-CL" sz="1100" b="0" i="0" u="none" strike="noStrike">
                          <a:solidFill>
                            <a:srgbClr val="000000"/>
                          </a:solidFill>
                          <a:effectLst/>
                          <a:latin typeface="Calibri" panose="020F0502020204030204" pitchFamily="34" charset="0"/>
                        </a:rPr>
                        <a:t>Arica y Parinacota</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0</a:t>
                      </a:r>
                    </a:p>
                  </a:txBody>
                  <a:tcPr marL="7620" marR="7620" marT="7620" marB="0" anchor="b"/>
                </a:tc>
              </a:tr>
              <a:tr h="93261">
                <a:tc>
                  <a:txBody>
                    <a:bodyPr/>
                    <a:lstStyle/>
                    <a:p>
                      <a:pPr algn="l" rtl="0" fontAlgn="b"/>
                      <a:r>
                        <a:rPr lang="es-CL" sz="1100" b="0" i="0" u="none" strike="noStrike">
                          <a:solidFill>
                            <a:srgbClr val="000000"/>
                          </a:solidFill>
                          <a:effectLst/>
                          <a:latin typeface="Calibri" panose="020F0502020204030204" pitchFamily="34" charset="0"/>
                        </a:rPr>
                        <a:t>Tarapacá</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83.572</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117.137</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200.709</a:t>
                      </a:r>
                    </a:p>
                  </a:txBody>
                  <a:tcPr marL="7620" marR="7620" marT="7620" marB="0" anchor="b"/>
                </a:tc>
              </a:tr>
              <a:tr h="125102">
                <a:tc>
                  <a:txBody>
                    <a:bodyPr/>
                    <a:lstStyle/>
                    <a:p>
                      <a:pPr algn="l" rtl="0" fontAlgn="b"/>
                      <a:r>
                        <a:rPr lang="es-CL" sz="1100" b="0" i="0" u="none" strike="noStrike">
                          <a:solidFill>
                            <a:srgbClr val="000000"/>
                          </a:solidFill>
                          <a:effectLst/>
                          <a:latin typeface="Calibri" panose="020F0502020204030204" pitchFamily="34" charset="0"/>
                        </a:rPr>
                        <a:t>Antofagasta</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0</a:t>
                      </a:r>
                    </a:p>
                  </a:txBody>
                  <a:tcPr marL="7620" marR="7620" marT="7620" marB="0" anchor="b"/>
                </a:tc>
              </a:tr>
              <a:tr h="236546">
                <a:tc>
                  <a:txBody>
                    <a:bodyPr/>
                    <a:lstStyle/>
                    <a:p>
                      <a:pPr algn="l" rtl="0" fontAlgn="b"/>
                      <a:r>
                        <a:rPr lang="es-CL" sz="1100" b="0" i="0" u="none" strike="noStrike">
                          <a:solidFill>
                            <a:srgbClr val="000000"/>
                          </a:solidFill>
                          <a:effectLst/>
                          <a:latin typeface="Calibri" panose="020F0502020204030204" pitchFamily="34" charset="0"/>
                        </a:rPr>
                        <a:t>Atacama</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183.822</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183.822</a:t>
                      </a:r>
                    </a:p>
                  </a:txBody>
                  <a:tcPr marL="7620" marR="7620" marT="7620" marB="0" anchor="b"/>
                </a:tc>
              </a:tr>
              <a:tr h="0">
                <a:tc>
                  <a:txBody>
                    <a:bodyPr/>
                    <a:lstStyle/>
                    <a:p>
                      <a:pPr algn="l" rtl="0" fontAlgn="b"/>
                      <a:r>
                        <a:rPr lang="es-CL" sz="1100" b="0" i="0" u="none" strike="noStrike">
                          <a:solidFill>
                            <a:srgbClr val="000000"/>
                          </a:solidFill>
                          <a:effectLst/>
                          <a:latin typeface="Calibri" panose="020F0502020204030204" pitchFamily="34" charset="0"/>
                        </a:rPr>
                        <a:t>Coquimbo</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338.500</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338.500</a:t>
                      </a:r>
                    </a:p>
                  </a:txBody>
                  <a:tcPr marL="7620" marR="7620" marT="7620" marB="0" anchor="b"/>
                </a:tc>
              </a:tr>
              <a:tr h="164243">
                <a:tc>
                  <a:txBody>
                    <a:bodyPr/>
                    <a:lstStyle/>
                    <a:p>
                      <a:pPr algn="l" rtl="0" fontAlgn="b"/>
                      <a:r>
                        <a:rPr lang="es-CL" sz="1100" b="0" i="0" u="none" strike="noStrike">
                          <a:solidFill>
                            <a:srgbClr val="000000"/>
                          </a:solidFill>
                          <a:effectLst/>
                          <a:latin typeface="Calibri" panose="020F0502020204030204" pitchFamily="34" charset="0"/>
                        </a:rPr>
                        <a:t>Valparaíso</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650.429</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208.459</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858.888</a:t>
                      </a:r>
                    </a:p>
                  </a:txBody>
                  <a:tcPr marL="7620" marR="7620" marT="7620" marB="0" anchor="b"/>
                </a:tc>
              </a:tr>
              <a:tr h="178666">
                <a:tc>
                  <a:txBody>
                    <a:bodyPr/>
                    <a:lstStyle/>
                    <a:p>
                      <a:pPr algn="l" rtl="0" fontAlgn="b"/>
                      <a:r>
                        <a:rPr lang="es-CL" sz="1100" b="0" i="0" u="none" strike="noStrike">
                          <a:solidFill>
                            <a:srgbClr val="000000"/>
                          </a:solidFill>
                          <a:effectLst/>
                          <a:latin typeface="Calibri" panose="020F0502020204030204" pitchFamily="34" charset="0"/>
                        </a:rPr>
                        <a:t>Metropolitana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72.960</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72.960</a:t>
                      </a:r>
                    </a:p>
                  </a:txBody>
                  <a:tcPr marL="7620" marR="7620" marT="7620" marB="0" anchor="b"/>
                </a:tc>
              </a:tr>
              <a:tr h="145046">
                <a:tc>
                  <a:txBody>
                    <a:bodyPr/>
                    <a:lstStyle/>
                    <a:p>
                      <a:pPr algn="l" rtl="0" fontAlgn="b"/>
                      <a:r>
                        <a:rPr lang="es-CL" sz="1100" b="0" i="0" u="none" strike="noStrike">
                          <a:solidFill>
                            <a:srgbClr val="000000"/>
                          </a:solidFill>
                          <a:effectLst/>
                          <a:latin typeface="Calibri" panose="020F0502020204030204" pitchFamily="34" charset="0"/>
                        </a:rPr>
                        <a:t>O'Higgins </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2.696.888</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2.696.888</a:t>
                      </a:r>
                    </a:p>
                  </a:txBody>
                  <a:tcPr marL="7620" marR="7620" marT="7620" marB="0" anchor="b"/>
                </a:tc>
              </a:tr>
              <a:tr h="124636">
                <a:tc>
                  <a:txBody>
                    <a:bodyPr/>
                    <a:lstStyle/>
                    <a:p>
                      <a:pPr algn="l" rtl="0" fontAlgn="b"/>
                      <a:r>
                        <a:rPr lang="es-CL" sz="1100" b="0" i="0" u="none" strike="noStrike">
                          <a:solidFill>
                            <a:srgbClr val="000000"/>
                          </a:solidFill>
                          <a:effectLst/>
                          <a:latin typeface="Calibri" panose="020F0502020204030204" pitchFamily="34" charset="0"/>
                        </a:rPr>
                        <a:t>Maule</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1.453.599</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1.453.599</a:t>
                      </a:r>
                    </a:p>
                  </a:txBody>
                  <a:tcPr marL="7620" marR="7620" marT="7620" marB="0" anchor="b"/>
                </a:tc>
              </a:tr>
              <a:tr h="118273">
                <a:tc>
                  <a:txBody>
                    <a:bodyPr/>
                    <a:lstStyle/>
                    <a:p>
                      <a:pPr algn="l" rtl="0" fontAlgn="b"/>
                      <a:r>
                        <a:rPr lang="es-CL" sz="1100" b="0" i="0" u="none" strike="noStrike">
                          <a:solidFill>
                            <a:srgbClr val="000000"/>
                          </a:solidFill>
                          <a:effectLst/>
                          <a:latin typeface="Calibri" panose="020F0502020204030204" pitchFamily="34" charset="0"/>
                        </a:rPr>
                        <a:t>Ñuble</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1.116.931</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1.116.931</a:t>
                      </a:r>
                    </a:p>
                  </a:txBody>
                  <a:tcPr marL="7620" marR="7620" marT="7620" marB="0" anchor="b"/>
                </a:tc>
              </a:tr>
              <a:tr h="118273">
                <a:tc>
                  <a:txBody>
                    <a:bodyPr/>
                    <a:lstStyle/>
                    <a:p>
                      <a:pPr algn="l" rtl="0" fontAlgn="b"/>
                      <a:r>
                        <a:rPr lang="es-CL" sz="1100" b="0" i="0" u="none" strike="noStrike">
                          <a:solidFill>
                            <a:srgbClr val="000000"/>
                          </a:solidFill>
                          <a:effectLst/>
                          <a:latin typeface="Calibri" panose="020F0502020204030204" pitchFamily="34" charset="0"/>
                        </a:rPr>
                        <a:t>Biobío</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0</a:t>
                      </a:r>
                    </a:p>
                  </a:txBody>
                  <a:tcPr marL="7620" marR="7620" marT="7620" marB="0" anchor="b"/>
                </a:tc>
              </a:tr>
              <a:tr h="150489">
                <a:tc>
                  <a:txBody>
                    <a:bodyPr/>
                    <a:lstStyle/>
                    <a:p>
                      <a:pPr algn="l" rtl="0" fontAlgn="b"/>
                      <a:r>
                        <a:rPr lang="es-CL" sz="1100" b="0" i="0" u="none" strike="noStrike">
                          <a:solidFill>
                            <a:srgbClr val="000000"/>
                          </a:solidFill>
                          <a:effectLst/>
                          <a:latin typeface="Calibri" panose="020F0502020204030204" pitchFamily="34" charset="0"/>
                        </a:rPr>
                        <a:t>Araucanía</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2.155.031</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25.000</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2.180.031</a:t>
                      </a:r>
                    </a:p>
                  </a:txBody>
                  <a:tcPr marL="7620" marR="7620" marT="7620" marB="0" anchor="b"/>
                </a:tc>
              </a:tr>
              <a:tr h="130079">
                <a:tc>
                  <a:txBody>
                    <a:bodyPr/>
                    <a:lstStyle/>
                    <a:p>
                      <a:pPr algn="l" rtl="0" fontAlgn="b"/>
                      <a:r>
                        <a:rPr lang="es-CL" sz="1100" b="0" i="0" u="none" strike="noStrike">
                          <a:solidFill>
                            <a:srgbClr val="000000"/>
                          </a:solidFill>
                          <a:effectLst/>
                          <a:latin typeface="Calibri" panose="020F0502020204030204" pitchFamily="34" charset="0"/>
                        </a:rPr>
                        <a:t>Los Ríos</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0</a:t>
                      </a:r>
                    </a:p>
                  </a:txBody>
                  <a:tcPr marL="7620" marR="7620" marT="7620" marB="0" anchor="b"/>
                </a:tc>
              </a:tr>
              <a:tr h="153211">
                <a:tc>
                  <a:txBody>
                    <a:bodyPr/>
                    <a:lstStyle/>
                    <a:p>
                      <a:pPr algn="l" rtl="0" fontAlgn="b"/>
                      <a:r>
                        <a:rPr lang="es-CL" sz="1100" b="0" i="0" u="none" strike="noStrike">
                          <a:solidFill>
                            <a:srgbClr val="000000"/>
                          </a:solidFill>
                          <a:effectLst/>
                          <a:latin typeface="Calibri" panose="020F0502020204030204" pitchFamily="34" charset="0"/>
                        </a:rPr>
                        <a:t>Los Lagos</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368.228</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368.228</a:t>
                      </a:r>
                    </a:p>
                  </a:txBody>
                  <a:tcPr marL="7620" marR="7620" marT="7620" marB="0" anchor="b"/>
                </a:tc>
              </a:tr>
              <a:tr h="45714">
                <a:tc>
                  <a:txBody>
                    <a:bodyPr/>
                    <a:lstStyle/>
                    <a:p>
                      <a:pPr algn="l" rtl="0" fontAlgn="b"/>
                      <a:r>
                        <a:rPr lang="es-CL" sz="1100" b="0" i="0" u="none" strike="noStrike">
                          <a:solidFill>
                            <a:srgbClr val="000000"/>
                          </a:solidFill>
                          <a:effectLst/>
                          <a:latin typeface="Calibri" panose="020F0502020204030204" pitchFamily="34" charset="0"/>
                        </a:rPr>
                        <a:t>Aysén</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1.050.483</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1.050.483</a:t>
                      </a:r>
                    </a:p>
                  </a:txBody>
                  <a:tcPr marL="7620" marR="7620" marT="7620" marB="0" anchor="b"/>
                </a:tc>
              </a:tr>
              <a:tr h="0">
                <a:tc>
                  <a:txBody>
                    <a:bodyPr/>
                    <a:lstStyle/>
                    <a:p>
                      <a:pPr algn="l" rtl="0" fontAlgn="b"/>
                      <a:r>
                        <a:rPr lang="es-CL" sz="1100" b="0" i="0" u="none" strike="noStrike">
                          <a:solidFill>
                            <a:srgbClr val="000000"/>
                          </a:solidFill>
                          <a:effectLst/>
                          <a:latin typeface="Calibri" panose="020F0502020204030204" pitchFamily="34" charset="0"/>
                        </a:rPr>
                        <a:t>Magallanes</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443.965</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443.965</a:t>
                      </a:r>
                    </a:p>
                  </a:txBody>
                  <a:tcPr marL="7620" marR="7620" marT="7620" marB="0" anchor="b"/>
                </a:tc>
              </a:tr>
              <a:tr h="0">
                <a:tc>
                  <a:txBody>
                    <a:bodyPr/>
                    <a:lstStyle/>
                    <a:p>
                      <a:pPr algn="l" rtl="0" fontAlgn="b"/>
                      <a:r>
                        <a:rPr lang="es-CL" sz="1100" b="0" i="0" u="none" strike="noStrike">
                          <a:solidFill>
                            <a:srgbClr val="000000"/>
                          </a:solidFill>
                          <a:effectLst/>
                          <a:latin typeface="Calibri" panose="020F0502020204030204" pitchFamily="34" charset="0"/>
                        </a:rPr>
                        <a:t>Nivel Central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0" i="0" u="none" strike="noStrike" dirty="0" smtClean="0">
                          <a:solidFill>
                            <a:srgbClr val="000000"/>
                          </a:solidFill>
                          <a:effectLst/>
                          <a:latin typeface="Calibri" panose="020F0502020204030204" pitchFamily="34" charset="0"/>
                        </a:rPr>
                        <a:t>287.785</a:t>
                      </a:r>
                      <a:endParaRPr lang="es-CL"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rtl="0" fontAlgn="b"/>
                      <a:r>
                        <a:rPr lang="es-CL" sz="11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287.785</a:t>
                      </a:r>
                    </a:p>
                  </a:txBody>
                  <a:tcPr marL="7620" marR="7620" marT="7620" marB="0" anchor="b"/>
                </a:tc>
              </a:tr>
              <a:tr h="0">
                <a:tc>
                  <a:txBody>
                    <a:bodyPr/>
                    <a:lstStyle/>
                    <a:p>
                      <a:pPr algn="l" rtl="0" fontAlgn="b"/>
                      <a:r>
                        <a:rPr lang="es-CL" sz="1100" b="1" i="0" u="none" strike="noStrike">
                          <a:solidFill>
                            <a:srgbClr val="000000"/>
                          </a:solidFill>
                          <a:effectLst/>
                          <a:latin typeface="Calibri" panose="020F0502020204030204" pitchFamily="34" charset="0"/>
                        </a:rPr>
                        <a:t>Total General </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10.357.626</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325.960</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287.785</a:t>
                      </a:r>
                    </a:p>
                  </a:txBody>
                  <a:tcPr marL="7620" marR="7620" marT="7620" marB="0" anchor="b"/>
                </a:tc>
                <a:tc>
                  <a:txBody>
                    <a:bodyPr/>
                    <a:lstStyle/>
                    <a:p>
                      <a:pPr algn="r" rtl="0" fontAlgn="b"/>
                      <a:r>
                        <a:rPr lang="es-CL" sz="1100" b="1" i="0" u="none" strike="noStrike">
                          <a:solidFill>
                            <a:srgbClr val="000000"/>
                          </a:solidFill>
                          <a:effectLst/>
                          <a:latin typeface="Calibri" panose="020F0502020204030204" pitchFamily="34" charset="0"/>
                        </a:rPr>
                        <a:t>281.419</a:t>
                      </a:r>
                    </a:p>
                  </a:txBody>
                  <a:tcPr marL="7620" marR="7620" marT="7620" marB="0" anchor="b"/>
                </a:tc>
                <a:tc>
                  <a:txBody>
                    <a:bodyPr/>
                    <a:lstStyle/>
                    <a:p>
                      <a:pPr algn="r" rtl="0" fontAlgn="b"/>
                      <a:r>
                        <a:rPr lang="es-CL" sz="1100" b="1" i="0" u="none" strike="noStrike" dirty="0">
                          <a:solidFill>
                            <a:srgbClr val="000000"/>
                          </a:solidFill>
                          <a:effectLst/>
                          <a:latin typeface="Calibri" panose="020F0502020204030204" pitchFamily="34" charset="0"/>
                        </a:rPr>
                        <a:t>11.252.789</a:t>
                      </a:r>
                    </a:p>
                  </a:txBody>
                  <a:tcPr marL="7620" marR="7620" marT="7620" marB="0" anchor="b"/>
                </a:tc>
              </a:tr>
            </a:tbl>
          </a:graphicData>
        </a:graphic>
      </p:graphicFrame>
      <p:sp>
        <p:nvSpPr>
          <p:cNvPr id="6" name="CuadroTexto 5"/>
          <p:cNvSpPr txBox="1"/>
          <p:nvPr/>
        </p:nvSpPr>
        <p:spPr>
          <a:xfrm>
            <a:off x="418008" y="6341802"/>
            <a:ext cx="7416824"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333333"/>
                </a:solidFill>
              </a:rPr>
              <a:t>Fuente: </a:t>
            </a:r>
            <a:r>
              <a:rPr lang="es-CL" dirty="0" smtClean="0">
                <a:solidFill>
                  <a:srgbClr val="333333"/>
                </a:solidFill>
              </a:rPr>
              <a:t>División de Administración y Finanzas, </a:t>
            </a:r>
            <a:r>
              <a:rPr lang="es-CL" dirty="0" smtClean="0">
                <a:solidFill>
                  <a:srgbClr val="4D4D4D"/>
                </a:solidFill>
              </a:rPr>
              <a:t>31 </a:t>
            </a:r>
            <a:r>
              <a:rPr lang="es-CL" dirty="0">
                <a:solidFill>
                  <a:srgbClr val="4D4D4D"/>
                </a:solidFill>
              </a:rPr>
              <a:t>de </a:t>
            </a:r>
            <a:r>
              <a:rPr lang="es-CL" dirty="0" smtClean="0">
                <a:solidFill>
                  <a:srgbClr val="4D4D4D"/>
                </a:solidFill>
              </a:rPr>
              <a:t>diciembre del 2020.</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63</a:t>
            </a:fld>
            <a:endParaRPr lang="en-US"/>
          </a:p>
        </p:txBody>
      </p:sp>
    </p:spTree>
    <p:extLst>
      <p:ext uri="{BB962C8B-B14F-4D97-AF65-F5344CB8AC3E}">
        <p14:creationId xmlns:p14="http://schemas.microsoft.com/office/powerpoint/2010/main" val="40801029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78923" y="1146411"/>
            <a:ext cx="5308981" cy="1909007"/>
          </a:xfrm>
        </p:spPr>
        <p:txBody>
          <a:bodyPr vert="horz" lIns="91440" tIns="45720" rIns="91440" bIns="45720" rtlCol="0" anchor="ctr">
            <a:normAutofit/>
          </a:bodyPr>
          <a:lstStyle/>
          <a:p>
            <a:pPr algn="ctr">
              <a:spcBef>
                <a:spcPct val="0"/>
              </a:spcBef>
              <a:buNone/>
            </a:pPr>
            <a:r>
              <a:rPr lang="es-CL" sz="4400" dirty="0">
                <a:latin typeface="+mj-lt"/>
                <a:ea typeface="+mj-ea"/>
                <a:cs typeface="+mj-cs"/>
              </a:rPr>
              <a:t> </a:t>
            </a:r>
          </a:p>
          <a:p>
            <a:pPr algn="just">
              <a:spcBef>
                <a:spcPct val="0"/>
              </a:spcBef>
              <a:buNone/>
            </a:pPr>
            <a:r>
              <a:rPr lang="es-CL" sz="4000" dirty="0" smtClean="0">
                <a:latin typeface="+mj-lt"/>
                <a:ea typeface="+mj-ea"/>
                <a:cs typeface="+mj-cs"/>
              </a:rPr>
              <a:t>Plataforma de </a:t>
            </a:r>
            <a:r>
              <a:rPr lang="es-CL" sz="4000" dirty="0">
                <a:latin typeface="+mj-lt"/>
                <a:ea typeface="+mj-ea"/>
                <a:cs typeface="+mj-cs"/>
              </a:rPr>
              <a:t>Servicios </a:t>
            </a: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56275"/>
          <a:stretch/>
        </p:blipFill>
        <p:spPr>
          <a:xfrm>
            <a:off x="3259011" y="2817159"/>
            <a:ext cx="2748803" cy="1905000"/>
          </a:xfrm>
          <a:prstGeom prst="rect">
            <a:avLst/>
          </a:prstGeom>
        </p:spPr>
      </p:pic>
      <p:sp>
        <p:nvSpPr>
          <p:cNvPr id="4" name="Marcador de número de diapositiva 3"/>
          <p:cNvSpPr>
            <a:spLocks noGrp="1"/>
          </p:cNvSpPr>
          <p:nvPr>
            <p:ph type="sldNum" sz="quarter" idx="12"/>
          </p:nvPr>
        </p:nvSpPr>
        <p:spPr/>
        <p:txBody>
          <a:bodyPr/>
          <a:lstStyle/>
          <a:p>
            <a:fld id="{B2AA1C21-4A01-FC47-935A-F64BC8B7BE09}" type="slidenum">
              <a:rPr lang="en-US" smtClean="0"/>
              <a:t>64</a:t>
            </a:fld>
            <a:endParaRPr lang="en-US"/>
          </a:p>
        </p:txBody>
      </p:sp>
    </p:spTree>
    <p:extLst>
      <p:ext uri="{BB962C8B-B14F-4D97-AF65-F5344CB8AC3E}">
        <p14:creationId xmlns:p14="http://schemas.microsoft.com/office/powerpoint/2010/main" val="4215603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0675" y="-264405"/>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 Plataforma de Servicios </a:t>
            </a:r>
          </a:p>
        </p:txBody>
      </p:sp>
      <p:sp>
        <p:nvSpPr>
          <p:cNvPr id="4" name="Rectángulo redondeado 3"/>
          <p:cNvSpPr/>
          <p:nvPr/>
        </p:nvSpPr>
        <p:spPr>
          <a:xfrm>
            <a:off x="1696598" y="670369"/>
            <a:ext cx="5764572" cy="1244905"/>
          </a:xfrm>
          <a:prstGeom prst="roundRect">
            <a:avLst/>
          </a:prstGeom>
          <a:solidFill>
            <a:srgbClr val="FF0000"/>
          </a:solidFill>
          <a:effectLst>
            <a:outerShdw dist="23000" dir="540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b="1" dirty="0" smtClean="0"/>
              <a:t>Programas Transversales </a:t>
            </a:r>
          </a:p>
          <a:p>
            <a:pPr algn="ctr"/>
            <a:r>
              <a:rPr lang="es-CL" sz="1100" b="1" dirty="0" smtClean="0"/>
              <a:t>Programa Extensión Rural </a:t>
            </a:r>
          </a:p>
          <a:p>
            <a:pPr algn="ctr"/>
            <a:r>
              <a:rPr lang="es-CL" sz="1100" b="1" dirty="0" smtClean="0"/>
              <a:t>Programa </a:t>
            </a:r>
            <a:r>
              <a:rPr lang="es-CL" sz="1100" b="1" dirty="0"/>
              <a:t>Yo Joven y Rural  </a:t>
            </a:r>
            <a:endParaRPr lang="es-CL" sz="1100" b="1" dirty="0" smtClean="0"/>
          </a:p>
          <a:p>
            <a:r>
              <a:rPr lang="es-CL" sz="1100" b="1" dirty="0" smtClean="0"/>
              <a:t>                                                   Programa </a:t>
            </a:r>
            <a:r>
              <a:rPr lang="es-CL" sz="1100" b="1" dirty="0"/>
              <a:t>de </a:t>
            </a:r>
            <a:r>
              <a:rPr lang="es-CL" sz="1100" b="1" dirty="0" smtClean="0"/>
              <a:t>Comercialización</a:t>
            </a:r>
          </a:p>
          <a:p>
            <a:r>
              <a:rPr lang="es-CL" sz="1100" b="1" dirty="0" smtClean="0"/>
              <a:t>                                             Programa </a:t>
            </a:r>
            <a:r>
              <a:rPr lang="es-CL" sz="1100" b="1" dirty="0"/>
              <a:t>de Agricultura </a:t>
            </a:r>
            <a:r>
              <a:rPr lang="es-CL" sz="1100" b="1" dirty="0" smtClean="0"/>
              <a:t>Sustentable</a:t>
            </a:r>
          </a:p>
          <a:p>
            <a:r>
              <a:rPr lang="es-CL" sz="1100" b="1" dirty="0" smtClean="0"/>
              <a:t>                                        Programa Estrategia Comparativa por Rubro </a:t>
            </a:r>
            <a:endParaRPr lang="es-CL" sz="1100" b="1" dirty="0"/>
          </a:p>
        </p:txBody>
      </p:sp>
      <p:sp>
        <p:nvSpPr>
          <p:cNvPr id="5" name="Rectángulo redondeado 4"/>
          <p:cNvSpPr/>
          <p:nvPr/>
        </p:nvSpPr>
        <p:spPr>
          <a:xfrm>
            <a:off x="1696598" y="1915274"/>
            <a:ext cx="2798284" cy="447662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endParaRPr lang="es-CL" sz="1100" dirty="0" smtClean="0"/>
          </a:p>
          <a:p>
            <a:pPr marL="171450" indent="-171450" algn="just">
              <a:buFont typeface="Arial" panose="020B0604020202020204" pitchFamily="34" charset="0"/>
              <a:buChar char="•"/>
            </a:pPr>
            <a:endParaRPr lang="es-CL" sz="1100" dirty="0"/>
          </a:p>
          <a:p>
            <a:pPr marL="171450" indent="-171450" algn="just">
              <a:buFont typeface="Arial" panose="020B0604020202020204" pitchFamily="34" charset="0"/>
              <a:buChar char="•"/>
            </a:pPr>
            <a:endParaRPr lang="es-CL" sz="1100" dirty="0" smtClean="0"/>
          </a:p>
          <a:p>
            <a:pPr algn="just"/>
            <a:endParaRPr lang="es-CL" sz="1100" dirty="0" smtClean="0"/>
          </a:p>
          <a:p>
            <a:pPr algn="just"/>
            <a:endParaRPr lang="es-CL" sz="1100" dirty="0"/>
          </a:p>
          <a:p>
            <a:pPr marL="171450" indent="-171450" algn="just">
              <a:buFont typeface="Arial" panose="020B0604020202020204" pitchFamily="34" charset="0"/>
              <a:buChar char="•"/>
            </a:pPr>
            <a:r>
              <a:rPr lang="es-CL" sz="1100" dirty="0" smtClean="0"/>
              <a:t>Programa Desarrollo de Acción Local (PRODESAL) </a:t>
            </a:r>
          </a:p>
          <a:p>
            <a:pPr marL="171450" indent="-171450" algn="just">
              <a:buFont typeface="Arial" panose="020B0604020202020204" pitchFamily="34" charset="0"/>
              <a:buChar char="•"/>
            </a:pPr>
            <a:r>
              <a:rPr lang="es-CL" sz="1050" dirty="0" smtClean="0"/>
              <a:t>Programa Desarrollo Territorial Indígena (PDTI) </a:t>
            </a:r>
          </a:p>
          <a:p>
            <a:pPr marL="171450" indent="-171450" algn="just">
              <a:buFont typeface="Arial" panose="020B0604020202020204" pitchFamily="34" charset="0"/>
              <a:buChar char="•"/>
            </a:pPr>
            <a:r>
              <a:rPr lang="es-CL" sz="1050" dirty="0" smtClean="0"/>
              <a:t>Programa Mujeres Rurales</a:t>
            </a:r>
          </a:p>
          <a:p>
            <a:pPr marL="171450" indent="-171450" algn="just">
              <a:buFont typeface="Arial" panose="020B0604020202020204" pitchFamily="34" charset="0"/>
              <a:buChar char="•"/>
            </a:pPr>
            <a:r>
              <a:rPr lang="es-CL" sz="1050" dirty="0" smtClean="0"/>
              <a:t>Programa PADIS</a:t>
            </a:r>
          </a:p>
          <a:p>
            <a:pPr marL="171450" indent="-171450" algn="just">
              <a:buFont typeface="Arial" panose="020B0604020202020204" pitchFamily="34" charset="0"/>
              <a:buChar char="•"/>
            </a:pPr>
            <a:r>
              <a:rPr lang="es-CL" sz="1050" dirty="0" smtClean="0"/>
              <a:t>Servicio Asesoría Técnica (SAT)</a:t>
            </a:r>
          </a:p>
          <a:p>
            <a:pPr marL="171450" indent="-171450" algn="just">
              <a:buFont typeface="Arial" panose="020B0604020202020204" pitchFamily="34" charset="0"/>
              <a:buChar char="•"/>
            </a:pPr>
            <a:r>
              <a:rPr lang="es-CL" sz="1050" dirty="0" smtClean="0"/>
              <a:t>Programa Alianzas Productivas</a:t>
            </a:r>
          </a:p>
          <a:p>
            <a:pPr marL="171450" indent="-171450" algn="just">
              <a:buFont typeface="Arial" panose="020B0604020202020204" pitchFamily="34" charset="0"/>
              <a:buChar char="•"/>
            </a:pPr>
            <a:r>
              <a:rPr lang="es-CL" sz="1050" dirty="0" smtClean="0"/>
              <a:t>Programa de Asociatividad Económica (PAE)</a:t>
            </a:r>
          </a:p>
          <a:p>
            <a:pPr marL="171450" indent="-171450" algn="just">
              <a:buFont typeface="Arial" panose="020B0604020202020204" pitchFamily="34" charset="0"/>
              <a:buChar char="•"/>
            </a:pPr>
            <a:r>
              <a:rPr lang="es-CL" sz="1050" dirty="0" smtClean="0"/>
              <a:t>Programa Asesoría Especializada y Gestor Comercial </a:t>
            </a:r>
          </a:p>
          <a:p>
            <a:pPr marL="171450" indent="-171450" algn="just">
              <a:buFont typeface="Arial" panose="020B0604020202020204" pitchFamily="34" charset="0"/>
              <a:buChar char="•"/>
            </a:pPr>
            <a:r>
              <a:rPr lang="es-CL" sz="1050" dirty="0" smtClean="0"/>
              <a:t>Programa Capacitación INDAP-SENCE </a:t>
            </a:r>
          </a:p>
          <a:p>
            <a:pPr marL="171450" indent="-171450" algn="just">
              <a:buFont typeface="Arial" panose="020B0604020202020204" pitchFamily="34" charset="0"/>
              <a:buChar char="•"/>
            </a:pPr>
            <a:r>
              <a:rPr lang="es-CL" sz="1050" dirty="0" smtClean="0"/>
              <a:t>Programa Gestión y Soporte Organizacional (PROGYSO)</a:t>
            </a:r>
          </a:p>
          <a:p>
            <a:pPr marL="171450" indent="-171450" algn="just">
              <a:buFont typeface="Arial" panose="020B0604020202020204" pitchFamily="34" charset="0"/>
              <a:buChar char="•"/>
            </a:pPr>
            <a:r>
              <a:rPr lang="es-CL" sz="1050" dirty="0" smtClean="0"/>
              <a:t>Directorio Talentos Rurales</a:t>
            </a:r>
          </a:p>
          <a:p>
            <a:pPr marL="171450" indent="-171450" algn="just">
              <a:buFont typeface="Arial" panose="020B0604020202020204" pitchFamily="34" charset="0"/>
              <a:buChar char="•"/>
            </a:pPr>
            <a:r>
              <a:rPr lang="es-CL" sz="1050" dirty="0" smtClean="0"/>
              <a:t>Red de Tiendas Mundo Rural</a:t>
            </a:r>
          </a:p>
          <a:p>
            <a:pPr marL="171450" indent="-171450" algn="just">
              <a:buFont typeface="Arial" panose="020B0604020202020204" pitchFamily="34" charset="0"/>
              <a:buChar char="•"/>
            </a:pPr>
            <a:r>
              <a:rPr lang="es-CL" sz="1050" dirty="0" smtClean="0"/>
              <a:t>Sello Manos Campesinas</a:t>
            </a:r>
          </a:p>
          <a:p>
            <a:pPr marL="171450" indent="-171450" algn="just">
              <a:buFont typeface="Arial" panose="020B0604020202020204" pitchFamily="34" charset="0"/>
              <a:buChar char="•"/>
            </a:pPr>
            <a:r>
              <a:rPr lang="es-CL" sz="1050" dirty="0" err="1" smtClean="0"/>
              <a:t>ExpoMundoRural</a:t>
            </a:r>
            <a:r>
              <a:rPr lang="es-CL" sz="1050" dirty="0" smtClean="0"/>
              <a:t>, Ferias y Mercados Campesinos</a:t>
            </a:r>
          </a:p>
          <a:p>
            <a:pPr marL="171450" indent="-171450" algn="just">
              <a:buFont typeface="Arial" panose="020B0604020202020204" pitchFamily="34" charset="0"/>
              <a:buChar char="•"/>
            </a:pPr>
            <a:r>
              <a:rPr lang="es-CL" sz="1050" dirty="0" smtClean="0"/>
              <a:t>Programa Saberes del Campo</a:t>
            </a:r>
          </a:p>
          <a:p>
            <a:pPr marL="171450" indent="-171450" algn="just">
              <a:buFont typeface="Arial" panose="020B0604020202020204" pitchFamily="34" charset="0"/>
              <a:buChar char="•"/>
            </a:pPr>
            <a:endParaRPr lang="es-CL" sz="1050" dirty="0" smtClean="0"/>
          </a:p>
          <a:p>
            <a:pPr algn="ctr"/>
            <a:endParaRPr lang="es-CL" dirty="0" smtClean="0"/>
          </a:p>
          <a:p>
            <a:pPr algn="ctr"/>
            <a:endParaRPr lang="es-CL" dirty="0"/>
          </a:p>
        </p:txBody>
      </p:sp>
      <p:sp>
        <p:nvSpPr>
          <p:cNvPr id="6" name="Rectángulo redondeado 5"/>
          <p:cNvSpPr/>
          <p:nvPr/>
        </p:nvSpPr>
        <p:spPr>
          <a:xfrm>
            <a:off x="2263966" y="1936753"/>
            <a:ext cx="1663547" cy="371426"/>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100" dirty="0" smtClean="0"/>
              <a:t>Sistema Desarrollo de Capacidades </a:t>
            </a:r>
            <a:endParaRPr lang="es-CL" sz="1100" dirty="0"/>
          </a:p>
        </p:txBody>
      </p:sp>
      <p:sp>
        <p:nvSpPr>
          <p:cNvPr id="7" name="Rectángulo redondeado 6"/>
          <p:cNvSpPr/>
          <p:nvPr/>
        </p:nvSpPr>
        <p:spPr>
          <a:xfrm>
            <a:off x="4494881" y="1936753"/>
            <a:ext cx="2966289" cy="4455142"/>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sz="1200" b="1" dirty="0" smtClean="0">
              <a:solidFill>
                <a:srgbClr val="4D4D4D"/>
              </a:solidFill>
            </a:endParaRPr>
          </a:p>
          <a:p>
            <a:pPr algn="ctr"/>
            <a:endParaRPr lang="es-CL" sz="1200" b="1" dirty="0">
              <a:solidFill>
                <a:srgbClr val="4D4D4D"/>
              </a:solidFill>
            </a:endParaRPr>
          </a:p>
          <a:p>
            <a:pPr algn="ctr"/>
            <a:endParaRPr lang="es-CL" sz="1200" b="1" dirty="0" smtClean="0">
              <a:solidFill>
                <a:srgbClr val="4D4D4D"/>
              </a:solidFill>
            </a:endParaRPr>
          </a:p>
          <a:p>
            <a:pPr algn="ctr"/>
            <a:r>
              <a:rPr lang="es-CL" sz="1200" b="1" dirty="0" smtClean="0">
                <a:solidFill>
                  <a:srgbClr val="4D4D4D"/>
                </a:solidFill>
              </a:rPr>
              <a:t>INCENTIVOS NO REEMBOLSABLES </a:t>
            </a:r>
          </a:p>
          <a:p>
            <a:pPr marL="285750" indent="-285750">
              <a:buFont typeface="Arial" panose="020B0604020202020204" pitchFamily="34" charset="0"/>
              <a:buChar char="•"/>
            </a:pPr>
            <a:r>
              <a:rPr lang="es-CL" sz="1050" dirty="0" smtClean="0"/>
              <a:t>Programa Desarrollo de Inversiones (PDI)</a:t>
            </a:r>
          </a:p>
          <a:p>
            <a:pPr marL="285750" indent="-285750">
              <a:buFont typeface="Arial" panose="020B0604020202020204" pitchFamily="34" charset="0"/>
              <a:buChar char="•"/>
            </a:pPr>
            <a:r>
              <a:rPr lang="es-CL" sz="1050" dirty="0" smtClean="0"/>
              <a:t>Inversiones y Capital de Trabajo (PRODESAL/PDTI)</a:t>
            </a:r>
          </a:p>
          <a:p>
            <a:pPr marL="285750" indent="-285750">
              <a:buFont typeface="Arial" panose="020B0604020202020204" pitchFamily="34" charset="0"/>
              <a:buChar char="•"/>
            </a:pPr>
            <a:r>
              <a:rPr lang="es-CL" sz="1050" dirty="0" smtClean="0"/>
              <a:t>Programa para el Incentivo y Sustentabilidad Agroambiental de los Suelos Agropecuarios  (SIRSD-S)</a:t>
            </a:r>
          </a:p>
          <a:p>
            <a:pPr marL="285750" indent="-285750">
              <a:buFont typeface="Arial" panose="020B0604020202020204" pitchFamily="34" charset="0"/>
              <a:buChar char="•"/>
            </a:pPr>
            <a:r>
              <a:rPr lang="es-CL" sz="1050" dirty="0" smtClean="0"/>
              <a:t>Programa Praderas Suplementarias y Recursos Forrajeros (PPSRF)</a:t>
            </a:r>
          </a:p>
          <a:p>
            <a:pPr marL="285750" indent="-285750">
              <a:buFont typeface="Arial" panose="020B0604020202020204" pitchFamily="34" charset="0"/>
              <a:buChar char="•"/>
            </a:pPr>
            <a:r>
              <a:rPr lang="es-CL" sz="1050" dirty="0" smtClean="0"/>
              <a:t>Programa Suelo Indígena</a:t>
            </a:r>
          </a:p>
          <a:p>
            <a:pPr marL="285750" indent="-285750">
              <a:buFont typeface="Arial" panose="020B0604020202020204" pitchFamily="34" charset="0"/>
              <a:buChar char="•"/>
            </a:pPr>
            <a:r>
              <a:rPr lang="es-CL" sz="1050" dirty="0" smtClean="0"/>
              <a:t>Programa de Riego</a:t>
            </a:r>
          </a:p>
          <a:p>
            <a:pPr marL="285750" indent="-285750">
              <a:buFont typeface="Arial" panose="020B0604020202020204" pitchFamily="34" charset="0"/>
              <a:buChar char="•"/>
            </a:pPr>
            <a:r>
              <a:rPr lang="es-CL" sz="1050" dirty="0" smtClean="0"/>
              <a:t>Bono Legal de Aguas</a:t>
            </a:r>
          </a:p>
          <a:p>
            <a:pPr marL="285750" indent="-285750">
              <a:buFont typeface="Arial" panose="020B0604020202020204" pitchFamily="34" charset="0"/>
              <a:buChar char="•"/>
            </a:pPr>
            <a:r>
              <a:rPr lang="es-CL" sz="1050" dirty="0" smtClean="0"/>
              <a:t>Programa para la Consolidación de la Tenencia de la Tierra </a:t>
            </a:r>
          </a:p>
          <a:p>
            <a:pPr marL="285750" indent="-285750">
              <a:buFont typeface="Arial" panose="020B0604020202020204" pitchFamily="34" charset="0"/>
              <a:buChar char="•"/>
            </a:pPr>
            <a:r>
              <a:rPr lang="es-CL" sz="1050" dirty="0" smtClean="0"/>
              <a:t>Programa Tierra Joven</a:t>
            </a:r>
          </a:p>
          <a:p>
            <a:pPr marL="285750" indent="-285750">
              <a:buFont typeface="Arial" panose="020B0604020202020204" pitchFamily="34" charset="0"/>
              <a:buChar char="•"/>
            </a:pPr>
            <a:r>
              <a:rPr lang="es-CL" sz="1050" dirty="0" smtClean="0"/>
              <a:t>Programa Apoyo a la Contratación del Seguro Agrícola y Ganadero (PACSA) </a:t>
            </a:r>
          </a:p>
          <a:p>
            <a:r>
              <a:rPr lang="es-CL" sz="1050" b="1" dirty="0" smtClean="0">
                <a:solidFill>
                  <a:srgbClr val="4D4D4D"/>
                </a:solidFill>
              </a:rPr>
              <a:t>      </a:t>
            </a:r>
            <a:r>
              <a:rPr lang="es-CL" sz="1200" b="1" dirty="0" smtClean="0">
                <a:solidFill>
                  <a:srgbClr val="4D4D4D"/>
                </a:solidFill>
              </a:rPr>
              <a:t>CRÉDITOS</a:t>
            </a:r>
          </a:p>
          <a:p>
            <a:pPr marL="285750" indent="-285750">
              <a:buFont typeface="Arial" panose="020B0604020202020204" pitchFamily="34" charset="0"/>
              <a:buChar char="•"/>
            </a:pPr>
            <a:r>
              <a:rPr lang="es-CL" sz="1050" dirty="0" smtClean="0"/>
              <a:t>Créditos de Largo Plazo</a:t>
            </a:r>
          </a:p>
          <a:p>
            <a:pPr marL="285750" indent="-285750">
              <a:buFont typeface="Arial" panose="020B0604020202020204" pitchFamily="34" charset="0"/>
              <a:buChar char="•"/>
            </a:pPr>
            <a:r>
              <a:rPr lang="es-CL" sz="1050" dirty="0" smtClean="0"/>
              <a:t>Créditos de Corto Plazo </a:t>
            </a:r>
          </a:p>
          <a:p>
            <a:pPr marL="285750" indent="-285750">
              <a:buFont typeface="Arial" panose="020B0604020202020204" pitchFamily="34" charset="0"/>
              <a:buChar char="•"/>
            </a:pPr>
            <a:r>
              <a:rPr lang="es-CL" sz="1050" dirty="0" smtClean="0"/>
              <a:t>Créditos Especiales (Mujer, Jóvenes, Turismo Rural)</a:t>
            </a:r>
          </a:p>
          <a:p>
            <a:pPr marL="285750" indent="-285750">
              <a:buFont typeface="Arial" panose="020B0604020202020204" pitchFamily="34" charset="0"/>
              <a:buChar char="•"/>
            </a:pPr>
            <a:r>
              <a:rPr lang="es-CL" sz="1050" dirty="0" smtClean="0"/>
              <a:t>Crédito Enlace Riego e Inversiones </a:t>
            </a:r>
          </a:p>
          <a:p>
            <a:pPr marL="285750" indent="-285750" algn="ctr">
              <a:buFont typeface="Arial" panose="020B0604020202020204" pitchFamily="34" charset="0"/>
              <a:buChar char="•"/>
            </a:pPr>
            <a:endParaRPr lang="es-CL" sz="1050" dirty="0"/>
          </a:p>
        </p:txBody>
      </p:sp>
      <p:sp>
        <p:nvSpPr>
          <p:cNvPr id="8" name="Rectángulo redondeado 7"/>
          <p:cNvSpPr/>
          <p:nvPr/>
        </p:nvSpPr>
        <p:spPr>
          <a:xfrm>
            <a:off x="5062250" y="1956242"/>
            <a:ext cx="1663547" cy="371426"/>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100" dirty="0" smtClean="0"/>
              <a:t>Sistema de Financiamiento </a:t>
            </a:r>
            <a:endParaRPr lang="es-CL" sz="1100" dirty="0"/>
          </a:p>
        </p:txBody>
      </p:sp>
      <p:sp>
        <p:nvSpPr>
          <p:cNvPr id="3" name="Marcador de número de diapositiva 2"/>
          <p:cNvSpPr>
            <a:spLocks noGrp="1"/>
          </p:cNvSpPr>
          <p:nvPr>
            <p:ph type="sldNum" sz="quarter" idx="12"/>
          </p:nvPr>
        </p:nvSpPr>
        <p:spPr/>
        <p:txBody>
          <a:bodyPr/>
          <a:lstStyle/>
          <a:p>
            <a:fld id="{B2AA1C21-4A01-FC47-935A-F64BC8B7BE09}" type="slidenum">
              <a:rPr lang="en-US" smtClean="0"/>
              <a:t>65</a:t>
            </a:fld>
            <a:endParaRPr lang="en-US"/>
          </a:p>
        </p:txBody>
      </p:sp>
    </p:spTree>
    <p:extLst>
      <p:ext uri="{BB962C8B-B14F-4D97-AF65-F5344CB8AC3E}">
        <p14:creationId xmlns:p14="http://schemas.microsoft.com/office/powerpoint/2010/main" val="32466703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47827" y="435441"/>
            <a:ext cx="8560107" cy="80775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Plataforma de Servicios </a:t>
            </a:r>
          </a:p>
        </p:txBody>
      </p:sp>
      <p:sp>
        <p:nvSpPr>
          <p:cNvPr id="4" name="Marcador de contenido 3"/>
          <p:cNvSpPr txBox="1">
            <a:spLocks noGrp="1"/>
          </p:cNvSpPr>
          <p:nvPr>
            <p:ph idx="1"/>
          </p:nvPr>
        </p:nvSpPr>
        <p:spPr>
          <a:xfrm>
            <a:off x="324997" y="1322066"/>
            <a:ext cx="8229600" cy="584775"/>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marL="0" indent="0" algn="just">
              <a:buNone/>
            </a:pPr>
            <a:r>
              <a:rPr lang="es-CL" sz="1600" b="0" dirty="0" smtClean="0">
                <a:solidFill>
                  <a:srgbClr val="4D4D4D"/>
                </a:solidFill>
                <a:latin typeface="Calibri"/>
                <a:cs typeface="Calibri"/>
              </a:rPr>
              <a:t>El número de usuarios/as atendidos a través de los programas regulares, en el 2020 se puede observar en el siguiente gráfico: </a:t>
            </a:r>
            <a:endParaRPr lang="es-CL" sz="1600" b="0" dirty="0">
              <a:solidFill>
                <a:srgbClr val="4D4D4D"/>
              </a:solidFill>
              <a:latin typeface="Calibri"/>
              <a:cs typeface="Calibri"/>
            </a:endParaRPr>
          </a:p>
        </p:txBody>
      </p:sp>
      <p:sp>
        <p:nvSpPr>
          <p:cNvPr id="8" name="CuadroTexto 7"/>
          <p:cNvSpPr txBox="1"/>
          <p:nvPr/>
        </p:nvSpPr>
        <p:spPr>
          <a:xfrm>
            <a:off x="324997" y="6187074"/>
            <a:ext cx="4608512" cy="276999"/>
          </a:xfrm>
          <a:prstGeom prst="rect">
            <a:avLst/>
          </a:prstGeom>
          <a:noFill/>
        </p:spPr>
        <p:txBody>
          <a:bodyPr wrap="square" rtlCol="0">
            <a:spAutoFit/>
          </a:bodyPr>
          <a:lstStyle>
            <a:defPPr>
              <a:defRPr lang="es-CL"/>
            </a:defPPr>
            <a:lvl1pPr>
              <a:defRPr sz="1200" i="1">
                <a:solidFill>
                  <a:schemeClr val="tx2">
                    <a:lumMod val="50000"/>
                  </a:schemeClr>
                </a:solidFill>
                <a:cs typeface="Arial" panose="020B0604020202020204" pitchFamily="34" charset="0"/>
              </a:defRPr>
            </a:lvl1pPr>
          </a:lstStyle>
          <a:p>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66</a:t>
            </a:fld>
            <a:endParaRPr lang="en-US"/>
          </a:p>
        </p:txBody>
      </p:sp>
      <p:graphicFrame>
        <p:nvGraphicFramePr>
          <p:cNvPr id="9" name="Gráfico 8"/>
          <p:cNvGraphicFramePr>
            <a:graphicFrameLocks/>
          </p:cNvGraphicFramePr>
          <p:nvPr>
            <p:extLst>
              <p:ext uri="{D42A27DB-BD31-4B8C-83A1-F6EECF244321}">
                <p14:modId xmlns:p14="http://schemas.microsoft.com/office/powerpoint/2010/main" val="1734663821"/>
              </p:ext>
            </p:extLst>
          </p:nvPr>
        </p:nvGraphicFramePr>
        <p:xfrm>
          <a:off x="447827" y="2040466"/>
          <a:ext cx="8106770" cy="41466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49352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336347"/>
            <a:ext cx="8229600" cy="804231"/>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Plataforma de Servicios </a:t>
            </a:r>
          </a:p>
        </p:txBody>
      </p:sp>
      <p:sp>
        <p:nvSpPr>
          <p:cNvPr id="4" name="Marcador de contenido 3"/>
          <p:cNvSpPr txBox="1">
            <a:spLocks noGrp="1"/>
          </p:cNvSpPr>
          <p:nvPr>
            <p:ph idx="1"/>
          </p:nvPr>
        </p:nvSpPr>
        <p:spPr>
          <a:xfrm>
            <a:off x="313980" y="1309363"/>
            <a:ext cx="8229600" cy="584775"/>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marL="0" indent="0" algn="just">
              <a:buNone/>
            </a:pPr>
            <a:r>
              <a:rPr lang="es-CL" sz="1600" b="0" dirty="0" smtClean="0">
                <a:solidFill>
                  <a:srgbClr val="4D4D4D"/>
                </a:solidFill>
                <a:latin typeface="Calibri"/>
                <a:cs typeface="Calibri"/>
              </a:rPr>
              <a:t>El número de usuarios/as atendidos por programa y su distribución regional en 2020 es la siguiente: </a:t>
            </a:r>
            <a:endParaRPr lang="es-CL" sz="1600" b="0" dirty="0">
              <a:solidFill>
                <a:srgbClr val="4D4D4D"/>
              </a:solidFill>
              <a:latin typeface="Calibri"/>
              <a:cs typeface="Calibri"/>
            </a:endParaRPr>
          </a:p>
        </p:txBody>
      </p:sp>
      <p:sp>
        <p:nvSpPr>
          <p:cNvPr id="6" name="CuadroTexto 5"/>
          <p:cNvSpPr txBox="1"/>
          <p:nvPr/>
        </p:nvSpPr>
        <p:spPr>
          <a:xfrm>
            <a:off x="251524" y="6191111"/>
            <a:ext cx="4968552" cy="461665"/>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p>
          <a:p>
            <a:r>
              <a:rPr lang="es-ES" dirty="0" smtClean="0">
                <a:solidFill>
                  <a:srgbClr val="4D4D4D"/>
                </a:solidFill>
              </a:rPr>
              <a:t>	*</a:t>
            </a:r>
            <a:r>
              <a:rPr lang="es-CL" dirty="0" smtClean="0"/>
              <a:t> </a:t>
            </a:r>
            <a:r>
              <a:rPr lang="es-CL" u="sng" dirty="0">
                <a:hlinkClick r:id="rId2"/>
              </a:rPr>
              <a:t>https://</a:t>
            </a:r>
            <a:r>
              <a:rPr lang="es-CL" u="sng" dirty="0" smtClean="0">
                <a:hlinkClick r:id="rId2"/>
              </a:rPr>
              <a:t>sistemas.indap.cl</a:t>
            </a:r>
            <a:endParaRPr lang="es-CL" dirty="0">
              <a:solidFill>
                <a:srgbClr val="4D4D4D"/>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093075074"/>
              </p:ext>
            </p:extLst>
          </p:nvPr>
        </p:nvGraphicFramePr>
        <p:xfrm>
          <a:off x="251524" y="2092364"/>
          <a:ext cx="8640951" cy="3385510"/>
        </p:xfrm>
        <a:graphic>
          <a:graphicData uri="http://schemas.openxmlformats.org/drawingml/2006/table">
            <a:tbl>
              <a:tblPr bandRow="1">
                <a:tableStyleId>{0505E3EF-67EA-436B-97B2-0124C06EBD24}</a:tableStyleId>
              </a:tblPr>
              <a:tblGrid>
                <a:gridCol w="1002510"/>
                <a:gridCol w="496389"/>
                <a:gridCol w="661851"/>
                <a:gridCol w="513806"/>
                <a:gridCol w="592183"/>
                <a:gridCol w="609600"/>
                <a:gridCol w="505097"/>
                <a:gridCol w="522514"/>
                <a:gridCol w="461555"/>
                <a:gridCol w="583474"/>
                <a:gridCol w="566057"/>
                <a:gridCol w="539931"/>
                <a:gridCol w="478972"/>
                <a:gridCol w="548244"/>
                <a:gridCol w="558768"/>
              </a:tblGrid>
              <a:tr h="352046">
                <a:tc>
                  <a:txBody>
                    <a:bodyPr/>
                    <a:lstStyle/>
                    <a:p>
                      <a:pPr algn="ctr" rtl="0" fontAlgn="b"/>
                      <a:r>
                        <a:rPr lang="es-CL" sz="800" b="1" u="none" strike="noStrike" dirty="0">
                          <a:effectLst/>
                        </a:rPr>
                        <a:t>Región</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i="0" u="none" strike="noStrike">
                          <a:solidFill>
                            <a:srgbClr val="000000"/>
                          </a:solidFill>
                          <a:effectLst/>
                          <a:latin typeface="Calibri" panose="020F0502020204030204" pitchFamily="34" charset="0"/>
                        </a:rPr>
                        <a:t>Suelo</a:t>
                      </a:r>
                    </a:p>
                  </a:txBody>
                  <a:tcPr marL="9525" marR="9525" marT="9525" marB="0" anchor="b"/>
                </a:tc>
                <a:tc>
                  <a:txBody>
                    <a:bodyPr/>
                    <a:lstStyle/>
                    <a:p>
                      <a:pPr algn="ctr" rtl="0" fontAlgn="b"/>
                      <a:r>
                        <a:rPr lang="es-CL" sz="800" b="1" i="0" u="none" strike="noStrike" dirty="0">
                          <a:solidFill>
                            <a:srgbClr val="000000"/>
                          </a:solidFill>
                          <a:effectLst/>
                          <a:latin typeface="Calibri" panose="020F0502020204030204" pitchFamily="34" charset="0"/>
                        </a:rPr>
                        <a:t>Emergencia</a:t>
                      </a: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SAT</a:t>
                      </a:r>
                    </a:p>
                  </a:txBody>
                  <a:tcPr marL="9525" marR="9525" marT="9525" marB="0" anchor="b"/>
                </a:tc>
                <a:tc>
                  <a:txBody>
                    <a:bodyPr/>
                    <a:lstStyle/>
                    <a:p>
                      <a:pPr algn="ctr" rtl="0" fontAlgn="b"/>
                      <a:r>
                        <a:rPr lang="es-CL" sz="800" b="1" i="0" u="none" strike="noStrike" dirty="0" smtClean="0">
                          <a:solidFill>
                            <a:srgbClr val="000000"/>
                          </a:solidFill>
                          <a:effectLst/>
                          <a:latin typeface="Calibri" panose="020F0502020204030204" pitchFamily="34" charset="0"/>
                        </a:rPr>
                        <a:t>PRODESAL*</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PRODEMU</a:t>
                      </a:r>
                    </a:p>
                  </a:txBody>
                  <a:tcPr marL="9525" marR="9525" marT="9525" marB="0" anchor="b"/>
                </a:tc>
                <a:tc>
                  <a:txBody>
                    <a:bodyPr/>
                    <a:lstStyle/>
                    <a:p>
                      <a:pPr algn="ctr" rtl="0" fontAlgn="b"/>
                      <a:r>
                        <a:rPr lang="es-CL" sz="800" b="1" i="0" u="none" strike="noStrike" dirty="0" smtClean="0">
                          <a:solidFill>
                            <a:srgbClr val="000000"/>
                          </a:solidFill>
                          <a:effectLst/>
                          <a:latin typeface="Calibri" panose="020F0502020204030204" pitchFamily="34" charset="0"/>
                        </a:rPr>
                        <a:t>PDTI*</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1" i="0" u="none" strike="noStrike" dirty="0">
                          <a:solidFill>
                            <a:srgbClr val="000000"/>
                          </a:solidFill>
                          <a:effectLst/>
                          <a:latin typeface="Calibri" panose="020F0502020204030204" pitchFamily="34" charset="0"/>
                        </a:rPr>
                        <a:t>PADIS</a:t>
                      </a: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PAP</a:t>
                      </a: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Crédito Corto Plazo</a:t>
                      </a:r>
                    </a:p>
                  </a:txBody>
                  <a:tcPr marL="9525" marR="9525" marT="9525" marB="0" anchor="b"/>
                </a:tc>
                <a:tc>
                  <a:txBody>
                    <a:bodyPr/>
                    <a:lstStyle/>
                    <a:p>
                      <a:pPr algn="ctr" rtl="0" fontAlgn="b"/>
                      <a:r>
                        <a:rPr lang="es-CL" sz="800" b="1" i="0" u="none" strike="noStrike" dirty="0">
                          <a:solidFill>
                            <a:srgbClr val="000000"/>
                          </a:solidFill>
                          <a:effectLst/>
                          <a:latin typeface="Calibri" panose="020F0502020204030204" pitchFamily="34" charset="0"/>
                        </a:rPr>
                        <a:t>Crédito Largo Plazo</a:t>
                      </a: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Riego</a:t>
                      </a: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PDI</a:t>
                      </a:r>
                    </a:p>
                  </a:txBody>
                  <a:tcPr marL="9525" marR="9525" marT="9525" marB="0" anchor="b"/>
                </a:tc>
                <a:tc>
                  <a:txBody>
                    <a:bodyPr/>
                    <a:lstStyle/>
                    <a:p>
                      <a:pPr algn="ctr" rtl="0" fontAlgn="b"/>
                      <a:r>
                        <a:rPr lang="es-CL" sz="800" b="1" i="0" u="none" strike="noStrike" dirty="0" smtClean="0">
                          <a:solidFill>
                            <a:srgbClr val="000000"/>
                          </a:solidFill>
                          <a:effectLst/>
                          <a:latin typeface="Calibri" panose="020F0502020204030204" pitchFamily="34" charset="0"/>
                        </a:rPr>
                        <a:t>Comercial.</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1" i="0" u="none" strike="noStrike">
                          <a:solidFill>
                            <a:srgbClr val="000000"/>
                          </a:solidFill>
                          <a:effectLst/>
                          <a:latin typeface="Calibri" panose="020F0502020204030204" pitchFamily="34" charset="0"/>
                        </a:rPr>
                        <a:t>Praderas</a:t>
                      </a:r>
                    </a:p>
                  </a:txBody>
                  <a:tcPr marL="9525" marR="9525" marT="9525"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Magallanes</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dirty="0">
                          <a:solidFill>
                            <a:srgbClr val="000000"/>
                          </a:solidFill>
                          <a:effectLst/>
                          <a:latin typeface="Calibri" panose="020F0502020204030204" pitchFamily="34" charset="0"/>
                        </a:rPr>
                        <a:t>40</a:t>
                      </a:r>
                    </a:p>
                  </a:txBody>
                  <a:tcPr marL="7620" marR="7620" marT="7620" marB="0" anchor="b"/>
                </a:tc>
                <a:tc>
                  <a:txBody>
                    <a:bodyPr/>
                    <a:lstStyle/>
                    <a:p>
                      <a:pPr algn="ctr" fontAlgn="b"/>
                      <a:endParaRPr lang="es-CL" sz="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L" sz="800" b="0" i="0" u="none" strike="noStrike" dirty="0">
                          <a:solidFill>
                            <a:srgbClr val="000000"/>
                          </a:solidFill>
                          <a:effectLst/>
                          <a:latin typeface="Calibri" panose="020F0502020204030204" pitchFamily="34" charset="0"/>
                        </a:rPr>
                        <a:t>72</a:t>
                      </a:r>
                    </a:p>
                  </a:txBody>
                  <a:tcPr marL="7620" marR="7620" marT="7620" marB="0" anchor="b"/>
                </a:tc>
                <a:tc>
                  <a:txBody>
                    <a:bodyPr/>
                    <a:lstStyle/>
                    <a:p>
                      <a:pPr algn="ctr" fontAlgn="b"/>
                      <a:r>
                        <a:rPr lang="es-CL" sz="800" b="0" i="0" u="none" strike="noStrike">
                          <a:solidFill>
                            <a:srgbClr val="000000"/>
                          </a:solidFill>
                          <a:effectLst/>
                          <a:latin typeface="Calibri" panose="020F0502020204030204" pitchFamily="34" charset="0"/>
                        </a:rPr>
                        <a:t>250</a:t>
                      </a:r>
                    </a:p>
                  </a:txBody>
                  <a:tcPr marL="7620" marR="7620" marT="7620" marB="0" anchor="b"/>
                </a:tc>
                <a:tc>
                  <a:txBody>
                    <a:bodyPr/>
                    <a:lstStyle/>
                    <a:p>
                      <a:pPr algn="ctr" fontAlgn="b"/>
                      <a:endParaRPr lang="es-CL" sz="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s-CL" sz="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es-CL" sz="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L" sz="800" b="0" i="0" u="none" strike="noStrike">
                          <a:solidFill>
                            <a:srgbClr val="000000"/>
                          </a:solidFill>
                          <a:effectLst/>
                          <a:latin typeface="Calibri" panose="020F0502020204030204" pitchFamily="34" charset="0"/>
                        </a:rPr>
                        <a:t>21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148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15</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14</a:t>
                      </a:r>
                    </a:p>
                  </a:txBody>
                  <a:tcPr marL="7620" marR="7620" marT="7620" marB="0" anchor="b"/>
                </a:tc>
              </a:tr>
              <a:tr h="180481">
                <a:tc>
                  <a:txBody>
                    <a:bodyPr/>
                    <a:lstStyle/>
                    <a:p>
                      <a:pPr algn="l" rtl="0" fontAlgn="b"/>
                      <a:r>
                        <a:rPr lang="es-ES" sz="800" b="1" i="0" u="none" strike="noStrike" dirty="0" smtClean="0">
                          <a:solidFill>
                            <a:srgbClr val="000000"/>
                          </a:solidFill>
                          <a:effectLst/>
                          <a:latin typeface="Calibri" panose="020F0502020204030204" pitchFamily="34" charset="0"/>
                        </a:rPr>
                        <a:t>General Carlos Ibáñez del Campo</a:t>
                      </a:r>
                      <a:endParaRPr lang="es-ES"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324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45</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839</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28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936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841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60</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Los Lagos</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dirty="0">
                          <a:solidFill>
                            <a:srgbClr val="000000"/>
                          </a:solidFill>
                          <a:effectLst/>
                          <a:latin typeface="Calibri" panose="020F0502020204030204" pitchFamily="34" charset="0"/>
                        </a:rPr>
                        <a:t>3834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256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976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9.494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150</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4750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6397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6181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268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417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3797</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Los Rios</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1609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157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854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4.160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95</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3297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446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4787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3393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624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1991</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Araucanía</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3397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5579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1187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4.657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313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33753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21</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9055</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5887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780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2747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4254</a:t>
                      </a:r>
                    </a:p>
                  </a:txBody>
                  <a:tcPr marL="7620" marR="7620" marT="7620" marB="0" anchor="b"/>
                </a:tc>
              </a:tr>
              <a:tr h="180481">
                <a:tc>
                  <a:txBody>
                    <a:bodyPr/>
                    <a:lstStyle/>
                    <a:p>
                      <a:pPr algn="l" rtl="0" fontAlgn="b"/>
                      <a:r>
                        <a:rPr lang="es-CL" sz="800" b="1" i="0" u="none" strike="noStrike" dirty="0" err="1" smtClean="0">
                          <a:solidFill>
                            <a:srgbClr val="000000"/>
                          </a:solidFill>
                          <a:effectLst/>
                          <a:latin typeface="Calibri" panose="020F0502020204030204" pitchFamily="34" charset="0"/>
                        </a:rPr>
                        <a:t>Bio</a:t>
                      </a:r>
                      <a:r>
                        <a:rPr lang="es-CL" sz="800" b="1" i="0" u="none" strike="noStrike" dirty="0" smtClean="0">
                          <a:solidFill>
                            <a:srgbClr val="000000"/>
                          </a:solidFill>
                          <a:effectLst/>
                          <a:latin typeface="Calibri" panose="020F0502020204030204" pitchFamily="34" charset="0"/>
                        </a:rPr>
                        <a:t> </a:t>
                      </a:r>
                      <a:r>
                        <a:rPr lang="es-CL" sz="800" b="1" i="0" u="none" strike="noStrike" dirty="0" err="1" smtClean="0">
                          <a:solidFill>
                            <a:srgbClr val="000000"/>
                          </a:solidFill>
                          <a:effectLst/>
                          <a:latin typeface="Calibri" panose="020F0502020204030204" pitchFamily="34" charset="0"/>
                        </a:rPr>
                        <a:t>Bio</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1194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2257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496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6.847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104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4124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134</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2906</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2038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253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129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1000</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Ñuble</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1289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1350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1244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8.196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70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210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3087</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1970</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393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400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1661</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Maule</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2150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861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3299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12.734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1302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6068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4440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1369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909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74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Libertador Bernardo O'Higgins</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1364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3542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1871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7.818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101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4046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1712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950</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39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259</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Metropolitana</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310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1742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788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3.781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969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883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186</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137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Valparaíso</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339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858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1343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5.219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1713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2033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508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344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Coquimbo</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238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6427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3.314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2308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181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1230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973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521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53</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Atacama</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210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263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143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916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188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183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48</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34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Antofagasta</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350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219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511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233</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80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Tarapacá</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272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97</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1058</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179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25</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49</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 </a:t>
                      </a:r>
                    </a:p>
                  </a:txBody>
                  <a:tcPr marL="7620" marR="7620" marT="7620" marB="0" anchor="b"/>
                </a:tc>
              </a:tr>
              <a:tr h="180481">
                <a:tc>
                  <a:txBody>
                    <a:bodyPr/>
                    <a:lstStyle/>
                    <a:p>
                      <a:pPr algn="l" rtl="0" fontAlgn="b"/>
                      <a:r>
                        <a:rPr lang="es-CL" sz="800" b="1" i="0" u="none" strike="noStrike" dirty="0" smtClean="0">
                          <a:solidFill>
                            <a:srgbClr val="000000"/>
                          </a:solidFill>
                          <a:effectLst/>
                          <a:latin typeface="Calibri" panose="020F0502020204030204" pitchFamily="34" charset="0"/>
                        </a:rPr>
                        <a:t>Arica y Parinacota</a:t>
                      </a:r>
                      <a:endParaRPr lang="es-CL" sz="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CL" sz="800" b="0" i="0" u="none" strike="noStrike">
                          <a:solidFill>
                            <a:srgbClr val="000000"/>
                          </a:solidFill>
                          <a:effectLst/>
                          <a:latin typeface="Calibri" panose="020F0502020204030204" pitchFamily="34" charset="0"/>
                        </a:rPr>
                        <a:t>141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169</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121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345</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1</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490</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204</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56</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62</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6</a:t>
                      </a:r>
                    </a:p>
                  </a:txBody>
                  <a:tcPr marL="7620" marR="7620" marT="7620" marB="0" anchor="b"/>
                </a:tc>
                <a:tc>
                  <a:txBody>
                    <a:bodyPr/>
                    <a:lstStyle/>
                    <a:p>
                      <a:pPr algn="ctr" rtl="0" fontAlgn="b"/>
                      <a:r>
                        <a:rPr lang="es-CL" sz="800" b="0" i="0" u="none" strike="noStrike" dirty="0">
                          <a:solidFill>
                            <a:srgbClr val="000000"/>
                          </a:solidFill>
                          <a:effectLst/>
                          <a:latin typeface="Calibri" panose="020F0502020204030204" pitchFamily="34" charset="0"/>
                        </a:rPr>
                        <a:t> </a:t>
                      </a:r>
                    </a:p>
                  </a:txBody>
                  <a:tcPr marL="7620" marR="7620" marT="7620" marB="0" anchor="b"/>
                </a:tc>
              </a:tr>
            </a:tbl>
          </a:graphicData>
        </a:graphic>
      </p:graphicFrame>
      <p:sp>
        <p:nvSpPr>
          <p:cNvPr id="3" name="Marcador de número de diapositiva 2"/>
          <p:cNvSpPr>
            <a:spLocks noGrp="1"/>
          </p:cNvSpPr>
          <p:nvPr>
            <p:ph type="sldNum" sz="quarter" idx="12"/>
          </p:nvPr>
        </p:nvSpPr>
        <p:spPr/>
        <p:txBody>
          <a:bodyPr/>
          <a:lstStyle/>
          <a:p>
            <a:fld id="{B2AA1C21-4A01-FC47-935A-F64BC8B7BE09}" type="slidenum">
              <a:rPr lang="en-US" smtClean="0"/>
              <a:t>67</a:t>
            </a:fld>
            <a:endParaRPr lang="en-US"/>
          </a:p>
        </p:txBody>
      </p:sp>
    </p:spTree>
    <p:extLst>
      <p:ext uri="{BB962C8B-B14F-4D97-AF65-F5344CB8AC3E}">
        <p14:creationId xmlns:p14="http://schemas.microsoft.com/office/powerpoint/2010/main" val="1782312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arcador de contenido 4"/>
          <p:cNvSpPr txBox="1">
            <a:spLocks noGrp="1"/>
          </p:cNvSpPr>
          <p:nvPr>
            <p:ph idx="1"/>
          </p:nvPr>
        </p:nvSpPr>
        <p:spPr>
          <a:xfrm>
            <a:off x="313980" y="1224353"/>
            <a:ext cx="8229600" cy="338554"/>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El presupuesto disponible (M$) por programa del año 2020, se observa en el siguiente gráfico: </a:t>
            </a:r>
            <a:endParaRPr lang="es-CL" sz="1600" b="0" dirty="0">
              <a:solidFill>
                <a:srgbClr val="4D4D4D"/>
              </a:solidFill>
              <a:latin typeface="Calibri"/>
              <a:ea typeface="MS PGothic" pitchFamily="34" charset="-128"/>
              <a:cs typeface="Calibri"/>
            </a:endParaRPr>
          </a:p>
        </p:txBody>
      </p:sp>
      <p:sp>
        <p:nvSpPr>
          <p:cNvPr id="8" name="CuadroTexto 7"/>
          <p:cNvSpPr txBox="1"/>
          <p:nvPr/>
        </p:nvSpPr>
        <p:spPr>
          <a:xfrm>
            <a:off x="313980" y="6199008"/>
            <a:ext cx="8080243"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SIGFE, </a:t>
            </a:r>
            <a:r>
              <a:rPr lang="es-CL" dirty="0" smtClean="0">
                <a:solidFill>
                  <a:srgbClr val="4D4D4D"/>
                </a:solidFill>
              </a:rPr>
              <a:t>31 </a:t>
            </a:r>
            <a:r>
              <a:rPr lang="es-CL" dirty="0">
                <a:solidFill>
                  <a:srgbClr val="4D4D4D"/>
                </a:solidFill>
              </a:rPr>
              <a:t>de </a:t>
            </a:r>
            <a:r>
              <a:rPr lang="es-CL" dirty="0" smtClean="0">
                <a:solidFill>
                  <a:srgbClr val="4D4D4D"/>
                </a:solidFill>
              </a:rPr>
              <a:t>diciembre del 2020.</a:t>
            </a:r>
            <a:endParaRPr lang="es-CL" dirty="0">
              <a:solidFill>
                <a:srgbClr val="4D4D4D"/>
              </a:solidFill>
            </a:endParaRPr>
          </a:p>
        </p:txBody>
      </p:sp>
      <p:sp>
        <p:nvSpPr>
          <p:cNvPr id="7" name="Título 1"/>
          <p:cNvSpPr>
            <a:spLocks noGrp="1"/>
          </p:cNvSpPr>
          <p:nvPr>
            <p:ph type="title"/>
          </p:nvPr>
        </p:nvSpPr>
        <p:spPr>
          <a:xfrm>
            <a:off x="457200" y="420122"/>
            <a:ext cx="8229600" cy="804231"/>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Plataforma de Servicios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68</a:t>
            </a:fld>
            <a:endParaRPr lang="en-US"/>
          </a:p>
        </p:txBody>
      </p:sp>
      <p:graphicFrame>
        <p:nvGraphicFramePr>
          <p:cNvPr id="10" name="Gráfico 9"/>
          <p:cNvGraphicFramePr>
            <a:graphicFrameLocks/>
          </p:cNvGraphicFramePr>
          <p:nvPr>
            <p:extLst>
              <p:ext uri="{D42A27DB-BD31-4B8C-83A1-F6EECF244321}">
                <p14:modId xmlns:p14="http://schemas.microsoft.com/office/powerpoint/2010/main" val="2744498869"/>
              </p:ext>
            </p:extLst>
          </p:nvPr>
        </p:nvGraphicFramePr>
        <p:xfrm>
          <a:off x="496491" y="1668660"/>
          <a:ext cx="8151018" cy="4349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83812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p:cNvSpPr txBox="1"/>
          <p:nvPr/>
        </p:nvSpPr>
        <p:spPr>
          <a:xfrm>
            <a:off x="457200" y="1035421"/>
            <a:ext cx="7386618" cy="584775"/>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600" b="0" dirty="0" smtClean="0">
                <a:solidFill>
                  <a:srgbClr val="4D4D4D"/>
                </a:solidFill>
                <a:latin typeface="Calibri"/>
                <a:ea typeface="MS PGothic" pitchFamily="34" charset="-128"/>
                <a:cs typeface="Calibri"/>
              </a:rPr>
              <a:t>La asignación del presupuesto disponible por programa, durante el 2020 fue la siguiente: </a:t>
            </a:r>
            <a:endParaRPr lang="es-CL" sz="1600" b="0" dirty="0">
              <a:solidFill>
                <a:srgbClr val="4D4D4D"/>
              </a:solidFill>
              <a:latin typeface="Calibri"/>
              <a:ea typeface="MS PGothic" pitchFamily="34" charset="-128"/>
              <a:cs typeface="Calibri"/>
            </a:endParaRPr>
          </a:p>
        </p:txBody>
      </p:sp>
      <p:sp>
        <p:nvSpPr>
          <p:cNvPr id="9" name="CuadroTexto 8"/>
          <p:cNvSpPr txBox="1"/>
          <p:nvPr/>
        </p:nvSpPr>
        <p:spPr>
          <a:xfrm>
            <a:off x="313980" y="6212436"/>
            <a:ext cx="8080243"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SIGFE, 31 de diciembre del </a:t>
            </a:r>
            <a:r>
              <a:rPr lang="es-CL" dirty="0" smtClean="0">
                <a:solidFill>
                  <a:srgbClr val="4D4D4D"/>
                </a:solidFill>
              </a:rPr>
              <a:t>2020.</a:t>
            </a:r>
            <a:endParaRPr lang="es-CL" dirty="0">
              <a:solidFill>
                <a:srgbClr val="4D4D4D"/>
              </a:solidFill>
            </a:endParaRPr>
          </a:p>
        </p:txBody>
      </p:sp>
      <p:sp>
        <p:nvSpPr>
          <p:cNvPr id="7" name="Título 1"/>
          <p:cNvSpPr>
            <a:spLocks noGrp="1"/>
          </p:cNvSpPr>
          <p:nvPr>
            <p:ph type="title"/>
          </p:nvPr>
        </p:nvSpPr>
        <p:spPr>
          <a:xfrm>
            <a:off x="457200" y="361140"/>
            <a:ext cx="8229600" cy="804231"/>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Plataforma de Servicios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69</a:t>
            </a:fld>
            <a:endParaRPr lang="en-US"/>
          </a:p>
        </p:txBody>
      </p:sp>
      <p:graphicFrame>
        <p:nvGraphicFramePr>
          <p:cNvPr id="10" name="Gráfico 9"/>
          <p:cNvGraphicFramePr>
            <a:graphicFrameLocks/>
          </p:cNvGraphicFramePr>
          <p:nvPr>
            <p:extLst>
              <p:ext uri="{D42A27DB-BD31-4B8C-83A1-F6EECF244321}">
                <p14:modId xmlns:p14="http://schemas.microsoft.com/office/powerpoint/2010/main" val="325437715"/>
              </p:ext>
            </p:extLst>
          </p:nvPr>
        </p:nvGraphicFramePr>
        <p:xfrm>
          <a:off x="457201" y="1566267"/>
          <a:ext cx="8229600" cy="4646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0388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8207" y="327156"/>
            <a:ext cx="8229600" cy="1143000"/>
          </a:xfrm>
        </p:spPr>
        <p:txBody>
          <a:bodyPr>
            <a:normAutofit/>
          </a:bodyPr>
          <a:lstStyle/>
          <a:p>
            <a:r>
              <a:rPr lang="es-CL" sz="2800" dirty="0" smtClean="0">
                <a:solidFill>
                  <a:srgbClr val="333333"/>
                </a:solidFill>
                <a:latin typeface="Berlin Sans FB" panose="020E0602020502020306" pitchFamily="34" charset="0"/>
              </a:rPr>
              <a:t>Objetivos Estratégicos 2018-2022</a:t>
            </a:r>
            <a:endParaRPr lang="es-CL" sz="2800" dirty="0">
              <a:solidFill>
                <a:srgbClr val="333333"/>
              </a:solidFill>
              <a:latin typeface="Berlin Sans FB" panose="020E0602020502020306" pitchFamily="34" charset="0"/>
            </a:endParaRPr>
          </a:p>
        </p:txBody>
      </p:sp>
      <p:sp>
        <p:nvSpPr>
          <p:cNvPr id="6" name="Marcador de contenido 4"/>
          <p:cNvSpPr>
            <a:spLocks noGrp="1"/>
          </p:cNvSpPr>
          <p:nvPr>
            <p:ph idx="1"/>
          </p:nvPr>
        </p:nvSpPr>
        <p:spPr>
          <a:xfrm>
            <a:off x="398207" y="1292735"/>
            <a:ext cx="7927187" cy="4525963"/>
          </a:xfrm>
        </p:spPr>
        <p:txBody>
          <a:bodyPr>
            <a:normAutofit fontScale="77500" lnSpcReduction="20000"/>
          </a:bodyPr>
          <a:lstStyle/>
          <a:p>
            <a:pPr marL="0" indent="0">
              <a:buNone/>
            </a:pPr>
            <a:endParaRPr lang="es-ES" sz="2400" dirty="0">
              <a:latin typeface="Berlin Sans FB" panose="020E0602020502020306" pitchFamily="34" charset="0"/>
            </a:endParaRPr>
          </a:p>
          <a:p>
            <a:pPr algn="just">
              <a:buBlip>
                <a:blip r:embed="rId2"/>
              </a:buBlip>
            </a:pPr>
            <a:r>
              <a:rPr lang="en-US" sz="2400" dirty="0" err="1"/>
              <a:t>Promover</a:t>
            </a:r>
            <a:r>
              <a:rPr lang="en-US" sz="2400" dirty="0"/>
              <a:t> el </a:t>
            </a:r>
            <a:r>
              <a:rPr lang="en-US" sz="2400" dirty="0" err="1"/>
              <a:t>desarrollo</a:t>
            </a:r>
            <a:r>
              <a:rPr lang="en-US" sz="2400" dirty="0"/>
              <a:t> </a:t>
            </a:r>
            <a:r>
              <a:rPr lang="en-US" sz="2400" dirty="0" err="1"/>
              <a:t>productivo</a:t>
            </a:r>
            <a:r>
              <a:rPr lang="en-US" sz="2400" dirty="0"/>
              <a:t> </a:t>
            </a:r>
            <a:r>
              <a:rPr lang="en-US" sz="2400" dirty="0" err="1"/>
              <a:t>agropecuario</a:t>
            </a:r>
            <a:r>
              <a:rPr lang="en-US" sz="2400" dirty="0"/>
              <a:t> y de </a:t>
            </a:r>
            <a:r>
              <a:rPr lang="en-US" sz="2400" dirty="0" err="1"/>
              <a:t>actividades</a:t>
            </a:r>
            <a:r>
              <a:rPr lang="en-US" sz="2400" dirty="0"/>
              <a:t> </a:t>
            </a:r>
            <a:r>
              <a:rPr lang="en-US" sz="2400" dirty="0" err="1"/>
              <a:t>conexas</a:t>
            </a:r>
            <a:r>
              <a:rPr lang="en-US" sz="2400" dirty="0"/>
              <a:t> de </a:t>
            </a:r>
            <a:r>
              <a:rPr lang="en-US" sz="2400" dirty="0" err="1"/>
              <a:t>pequeños</a:t>
            </a:r>
            <a:r>
              <a:rPr lang="en-US" sz="2400" dirty="0"/>
              <a:t> </a:t>
            </a:r>
            <a:r>
              <a:rPr lang="en-US" sz="2400" dirty="0" err="1"/>
              <a:t>agricultores</a:t>
            </a:r>
            <a:r>
              <a:rPr lang="en-US" sz="2400" dirty="0"/>
              <a:t> de la </a:t>
            </a:r>
            <a:r>
              <a:rPr lang="en-US" sz="2400" dirty="0" err="1"/>
              <a:t>Agricultura</a:t>
            </a:r>
            <a:r>
              <a:rPr lang="en-US" sz="2400" dirty="0"/>
              <a:t> Familiar </a:t>
            </a:r>
            <a:r>
              <a:rPr lang="en-US" sz="2400" dirty="0" err="1"/>
              <a:t>Campesina</a:t>
            </a:r>
            <a:r>
              <a:rPr lang="en-US" sz="2400" dirty="0"/>
              <a:t>, </a:t>
            </a:r>
            <a:r>
              <a:rPr lang="en-US" sz="2400" dirty="0" err="1"/>
              <a:t>mediante</a:t>
            </a:r>
            <a:r>
              <a:rPr lang="en-US" sz="2400" dirty="0"/>
              <a:t> la </a:t>
            </a:r>
            <a:r>
              <a:rPr lang="en-US" sz="2400" dirty="0" err="1"/>
              <a:t>provisión</a:t>
            </a:r>
            <a:r>
              <a:rPr lang="en-US" sz="2400" dirty="0"/>
              <a:t> de un </a:t>
            </a:r>
            <a:r>
              <a:rPr lang="en-US" sz="2400" dirty="0" err="1"/>
              <a:t>sistema</a:t>
            </a:r>
            <a:r>
              <a:rPr lang="en-US" sz="2400" dirty="0"/>
              <a:t> de </a:t>
            </a:r>
            <a:r>
              <a:rPr lang="en-US" sz="2400" dirty="0" err="1"/>
              <a:t>asistencia</a:t>
            </a:r>
            <a:r>
              <a:rPr lang="en-US" sz="2400" dirty="0"/>
              <a:t> </a:t>
            </a:r>
            <a:r>
              <a:rPr lang="en-US" sz="2400" dirty="0" err="1"/>
              <a:t>técnica</a:t>
            </a:r>
            <a:r>
              <a:rPr lang="en-US" sz="2400" dirty="0"/>
              <a:t> y </a:t>
            </a:r>
            <a:r>
              <a:rPr lang="en-US" sz="2400" dirty="0" err="1"/>
              <a:t>financiamiento</a:t>
            </a:r>
            <a:r>
              <a:rPr lang="en-US" sz="2400" dirty="0"/>
              <a:t> (</a:t>
            </a:r>
            <a:r>
              <a:rPr lang="en-US" sz="2400" dirty="0" err="1"/>
              <a:t>créditos</a:t>
            </a:r>
            <a:r>
              <a:rPr lang="en-US" sz="2400" dirty="0"/>
              <a:t> e </a:t>
            </a:r>
            <a:r>
              <a:rPr lang="en-US" sz="2400" dirty="0" err="1"/>
              <a:t>incentivos</a:t>
            </a:r>
            <a:r>
              <a:rPr lang="en-US" sz="2400" dirty="0"/>
              <a:t>), que </a:t>
            </a:r>
            <a:r>
              <a:rPr lang="en-US" sz="2400" dirty="0" err="1"/>
              <a:t>los</a:t>
            </a:r>
            <a:r>
              <a:rPr lang="en-US" sz="2400" dirty="0"/>
              <a:t> </a:t>
            </a:r>
            <a:r>
              <a:rPr lang="en-US" sz="2400" dirty="0" err="1"/>
              <a:t>lleve</a:t>
            </a:r>
            <a:r>
              <a:rPr lang="en-US" sz="2400" dirty="0"/>
              <a:t> a </a:t>
            </a:r>
            <a:r>
              <a:rPr lang="en-US" sz="2400" dirty="0" err="1"/>
              <a:t>generar</a:t>
            </a:r>
            <a:r>
              <a:rPr lang="en-US" sz="2400" dirty="0"/>
              <a:t> de forma </a:t>
            </a:r>
            <a:r>
              <a:rPr lang="en-US" sz="2400" dirty="0" err="1"/>
              <a:t>competitiva</a:t>
            </a:r>
            <a:r>
              <a:rPr lang="en-US" sz="2400" dirty="0"/>
              <a:t> </a:t>
            </a:r>
            <a:r>
              <a:rPr lang="en-US" sz="2400" dirty="0" err="1"/>
              <a:t>productos</a:t>
            </a:r>
            <a:r>
              <a:rPr lang="en-US" sz="2400" dirty="0"/>
              <a:t> </a:t>
            </a:r>
            <a:r>
              <a:rPr lang="en-US" sz="2400" dirty="0" err="1"/>
              <a:t>orientados</a:t>
            </a:r>
            <a:r>
              <a:rPr lang="en-US" sz="2400" dirty="0"/>
              <a:t>  a </a:t>
            </a:r>
            <a:r>
              <a:rPr lang="en-US" sz="2400" dirty="0" err="1"/>
              <a:t>satisfacer</a:t>
            </a:r>
            <a:r>
              <a:rPr lang="en-US" sz="2400" dirty="0"/>
              <a:t> las </a:t>
            </a:r>
            <a:r>
              <a:rPr lang="en-US" sz="2400" dirty="0" err="1"/>
              <a:t>necesidades</a:t>
            </a:r>
            <a:r>
              <a:rPr lang="en-US" sz="2400" dirty="0"/>
              <a:t> de </a:t>
            </a:r>
            <a:r>
              <a:rPr lang="en-US" sz="2400" dirty="0" err="1"/>
              <a:t>los</a:t>
            </a:r>
            <a:r>
              <a:rPr lang="en-US" sz="2400" dirty="0"/>
              <a:t> </a:t>
            </a:r>
            <a:r>
              <a:rPr lang="en-US" sz="2400" dirty="0" err="1"/>
              <a:t>consumidores</a:t>
            </a:r>
            <a:r>
              <a:rPr lang="en-US" sz="2400" dirty="0"/>
              <a:t> locales e </a:t>
            </a:r>
            <a:r>
              <a:rPr lang="en-US" sz="2400" dirty="0" err="1" smtClean="0"/>
              <a:t>internacionales</a:t>
            </a:r>
            <a:r>
              <a:rPr lang="en-US" sz="2400" dirty="0" smtClean="0"/>
              <a:t>.</a:t>
            </a:r>
          </a:p>
          <a:p>
            <a:pPr algn="just">
              <a:buBlip>
                <a:blip r:embed="rId2"/>
              </a:buBlip>
            </a:pPr>
            <a:r>
              <a:rPr lang="en-US" sz="2400" dirty="0" err="1"/>
              <a:t>Promover</a:t>
            </a:r>
            <a:r>
              <a:rPr lang="en-US" sz="2400" dirty="0"/>
              <a:t> la asociatividad de </a:t>
            </a:r>
            <a:r>
              <a:rPr lang="en-US" sz="2400" dirty="0" err="1"/>
              <a:t>los</a:t>
            </a:r>
            <a:r>
              <a:rPr lang="en-US" sz="2400" dirty="0"/>
              <a:t> </a:t>
            </a:r>
            <a:r>
              <a:rPr lang="en-US" sz="2400" dirty="0" err="1"/>
              <a:t>pequeños</a:t>
            </a:r>
            <a:r>
              <a:rPr lang="en-US" sz="2400" dirty="0"/>
              <a:t> </a:t>
            </a:r>
            <a:r>
              <a:rPr lang="en-US" sz="2400" dirty="0" err="1"/>
              <a:t>agricultores</a:t>
            </a:r>
            <a:r>
              <a:rPr lang="en-US" sz="2400" dirty="0"/>
              <a:t> de la </a:t>
            </a:r>
            <a:r>
              <a:rPr lang="en-US" sz="2400" dirty="0" err="1"/>
              <a:t>Agricultura</a:t>
            </a:r>
            <a:r>
              <a:rPr lang="en-US" sz="2400" dirty="0"/>
              <a:t> Familiar </a:t>
            </a:r>
            <a:r>
              <a:rPr lang="en-US" sz="2400" dirty="0" err="1"/>
              <a:t>Campesina</a:t>
            </a:r>
            <a:r>
              <a:rPr lang="en-US" sz="2400" dirty="0"/>
              <a:t>, </a:t>
            </a:r>
            <a:r>
              <a:rPr lang="en-US" sz="2400" dirty="0" err="1"/>
              <a:t>buscando</a:t>
            </a:r>
            <a:r>
              <a:rPr lang="en-US" sz="2400" dirty="0"/>
              <a:t> </a:t>
            </a:r>
            <a:r>
              <a:rPr lang="en-US" sz="2400" dirty="0" err="1"/>
              <a:t>generar</a:t>
            </a:r>
            <a:r>
              <a:rPr lang="en-US" sz="2400" dirty="0"/>
              <a:t> las </a:t>
            </a:r>
            <a:r>
              <a:rPr lang="en-US" sz="2400" dirty="0" err="1"/>
              <a:t>economías</a:t>
            </a:r>
            <a:r>
              <a:rPr lang="en-US" sz="2400" dirty="0"/>
              <a:t> de </a:t>
            </a:r>
            <a:r>
              <a:rPr lang="en-US" sz="2400" dirty="0" err="1"/>
              <a:t>escala</a:t>
            </a:r>
            <a:r>
              <a:rPr lang="en-US" sz="2400" dirty="0"/>
              <a:t> que les </a:t>
            </a:r>
            <a:r>
              <a:rPr lang="en-US" sz="2400" dirty="0" err="1"/>
              <a:t>permitan</a:t>
            </a:r>
            <a:r>
              <a:rPr lang="en-US" sz="2400" dirty="0"/>
              <a:t> </a:t>
            </a:r>
            <a:r>
              <a:rPr lang="en-US" sz="2400" dirty="0" err="1"/>
              <a:t>aumentar</a:t>
            </a:r>
            <a:r>
              <a:rPr lang="en-US" sz="2400" dirty="0"/>
              <a:t> </a:t>
            </a:r>
            <a:r>
              <a:rPr lang="en-US" sz="2400" dirty="0" err="1"/>
              <a:t>su</a:t>
            </a:r>
            <a:r>
              <a:rPr lang="en-US" sz="2400" dirty="0"/>
              <a:t> </a:t>
            </a:r>
            <a:r>
              <a:rPr lang="en-US" sz="2400" dirty="0" err="1"/>
              <a:t>productividad</a:t>
            </a:r>
            <a:r>
              <a:rPr lang="en-US" sz="2400" dirty="0"/>
              <a:t>, </a:t>
            </a:r>
            <a:r>
              <a:rPr lang="en-US" sz="2400" dirty="0" err="1"/>
              <a:t>así</a:t>
            </a:r>
            <a:r>
              <a:rPr lang="en-US" sz="2400" dirty="0"/>
              <a:t> </a:t>
            </a:r>
            <a:r>
              <a:rPr lang="en-US" sz="2400" dirty="0" err="1"/>
              <a:t>como</a:t>
            </a:r>
            <a:r>
              <a:rPr lang="en-US" sz="2400" dirty="0"/>
              <a:t> </a:t>
            </a:r>
            <a:r>
              <a:rPr lang="en-US" sz="2400" dirty="0" err="1"/>
              <a:t>acceder</a:t>
            </a:r>
            <a:r>
              <a:rPr lang="en-US" sz="2400" dirty="0"/>
              <a:t> a </a:t>
            </a:r>
            <a:r>
              <a:rPr lang="en-US" sz="2400" dirty="0" err="1"/>
              <a:t>canales</a:t>
            </a:r>
            <a:r>
              <a:rPr lang="en-US" sz="2400" dirty="0"/>
              <a:t> </a:t>
            </a:r>
            <a:r>
              <a:rPr lang="en-US" sz="2400" dirty="0" err="1"/>
              <a:t>dinámicos</a:t>
            </a:r>
            <a:r>
              <a:rPr lang="en-US" sz="2400" dirty="0"/>
              <a:t> de </a:t>
            </a:r>
            <a:r>
              <a:rPr lang="en-US" sz="2400" dirty="0" err="1"/>
              <a:t>comercialización</a:t>
            </a:r>
            <a:r>
              <a:rPr lang="en-US" sz="2400" dirty="0"/>
              <a:t> de </a:t>
            </a:r>
            <a:r>
              <a:rPr lang="en-US" sz="2400" dirty="0" err="1"/>
              <a:t>sus</a:t>
            </a:r>
            <a:r>
              <a:rPr lang="en-US" sz="2400" dirty="0"/>
              <a:t> </a:t>
            </a:r>
            <a:r>
              <a:rPr lang="en-US" sz="2400" dirty="0" err="1"/>
              <a:t>productos</a:t>
            </a:r>
            <a:r>
              <a:rPr lang="en-US" sz="2400" dirty="0"/>
              <a:t>. </a:t>
            </a:r>
            <a:endParaRPr lang="en-US" sz="2400" dirty="0" smtClean="0"/>
          </a:p>
          <a:p>
            <a:pPr algn="just">
              <a:buBlip>
                <a:blip r:embed="rId2"/>
              </a:buBlip>
            </a:pPr>
            <a:r>
              <a:rPr lang="en-US" sz="2400" dirty="0" err="1"/>
              <a:t>Potenciar</a:t>
            </a:r>
            <a:r>
              <a:rPr lang="en-US" sz="2400" dirty="0"/>
              <a:t> la </a:t>
            </a:r>
            <a:r>
              <a:rPr lang="en-US" sz="2400" dirty="0" err="1"/>
              <a:t>adopción</a:t>
            </a:r>
            <a:r>
              <a:rPr lang="en-US" sz="2400" dirty="0"/>
              <a:t> </a:t>
            </a:r>
            <a:r>
              <a:rPr lang="en-US" sz="2400" dirty="0" err="1"/>
              <a:t>por</a:t>
            </a:r>
            <a:r>
              <a:rPr lang="en-US" sz="2400" dirty="0"/>
              <a:t> parte de </a:t>
            </a:r>
            <a:r>
              <a:rPr lang="en-US" sz="2400" dirty="0" err="1"/>
              <a:t>los</a:t>
            </a:r>
            <a:r>
              <a:rPr lang="en-US" sz="2400" dirty="0"/>
              <a:t> </a:t>
            </a:r>
            <a:r>
              <a:rPr lang="en-US" sz="2400" dirty="0" err="1"/>
              <a:t>pequeños</a:t>
            </a:r>
            <a:r>
              <a:rPr lang="en-US" sz="2400" dirty="0"/>
              <a:t> </a:t>
            </a:r>
            <a:r>
              <a:rPr lang="en-US" sz="2400" dirty="0" err="1"/>
              <a:t>agricultores</a:t>
            </a:r>
            <a:r>
              <a:rPr lang="en-US" sz="2400" dirty="0"/>
              <a:t> de la </a:t>
            </a:r>
            <a:r>
              <a:rPr lang="en-US" sz="2400" dirty="0" err="1"/>
              <a:t>Agricultura</a:t>
            </a:r>
            <a:r>
              <a:rPr lang="en-US" sz="2400" dirty="0"/>
              <a:t> Familiar </a:t>
            </a:r>
            <a:r>
              <a:rPr lang="en-US" sz="2400" dirty="0" err="1"/>
              <a:t>Campesina</a:t>
            </a:r>
            <a:r>
              <a:rPr lang="en-US" sz="2400" dirty="0"/>
              <a:t> de </a:t>
            </a:r>
            <a:r>
              <a:rPr lang="en-US" sz="2400" dirty="0" err="1"/>
              <a:t>nuevas</a:t>
            </a:r>
            <a:r>
              <a:rPr lang="en-US" sz="2400" dirty="0"/>
              <a:t> </a:t>
            </a:r>
            <a:r>
              <a:rPr lang="en-US" sz="2400" dirty="0" err="1"/>
              <a:t>tecnologías</a:t>
            </a:r>
            <a:r>
              <a:rPr lang="en-US" sz="2400" dirty="0"/>
              <a:t> </a:t>
            </a:r>
            <a:r>
              <a:rPr lang="en-US" sz="2400" dirty="0" err="1"/>
              <a:t>conducentes</a:t>
            </a:r>
            <a:r>
              <a:rPr lang="en-US" sz="2400" dirty="0"/>
              <a:t> a la </a:t>
            </a:r>
            <a:r>
              <a:rPr lang="en-US" sz="2400" dirty="0" err="1"/>
              <a:t>optimización</a:t>
            </a:r>
            <a:r>
              <a:rPr lang="en-US" sz="2400" dirty="0"/>
              <a:t> del </a:t>
            </a:r>
            <a:r>
              <a:rPr lang="en-US" sz="2400" dirty="0" err="1"/>
              <a:t>aprovechamiento</a:t>
            </a:r>
            <a:r>
              <a:rPr lang="en-US" sz="2400" dirty="0"/>
              <a:t> del </a:t>
            </a:r>
            <a:r>
              <a:rPr lang="en-US" sz="2400" dirty="0" err="1"/>
              <a:t>agua</a:t>
            </a:r>
            <a:r>
              <a:rPr lang="en-US" sz="2400" dirty="0"/>
              <a:t>, </a:t>
            </a:r>
            <a:r>
              <a:rPr lang="en-US" sz="2400" dirty="0" err="1"/>
              <a:t>pilar</a:t>
            </a:r>
            <a:r>
              <a:rPr lang="en-US" sz="2400" dirty="0"/>
              <a:t> fundamental para el </a:t>
            </a:r>
            <a:r>
              <a:rPr lang="en-US" sz="2400" dirty="0" err="1"/>
              <a:t>desarrollo</a:t>
            </a:r>
            <a:r>
              <a:rPr lang="en-US" sz="2400" dirty="0"/>
              <a:t> </a:t>
            </a:r>
            <a:r>
              <a:rPr lang="en-US" sz="2400" dirty="0" err="1"/>
              <a:t>sustentable</a:t>
            </a:r>
            <a:r>
              <a:rPr lang="en-US" sz="2400" dirty="0"/>
              <a:t> del sector. </a:t>
            </a:r>
            <a:endParaRPr lang="es-CL" sz="2400" dirty="0">
              <a:latin typeface="Times New Roman" panose="02020603050405020304" pitchFamily="18" charset="0"/>
              <a:ea typeface="Times New Roman" panose="02020603050405020304" pitchFamily="18" charset="0"/>
            </a:endParaRPr>
          </a:p>
          <a:p>
            <a:pPr algn="just">
              <a:buBlip>
                <a:blip r:embed="rId2"/>
              </a:buBlip>
            </a:pPr>
            <a:r>
              <a:rPr lang="en-US" sz="2400" dirty="0" err="1"/>
              <a:t>Promover</a:t>
            </a:r>
            <a:r>
              <a:rPr lang="en-US" sz="2400" dirty="0"/>
              <a:t> </a:t>
            </a:r>
            <a:r>
              <a:rPr lang="en-US" sz="2400" dirty="0" err="1"/>
              <a:t>acciones</a:t>
            </a:r>
            <a:r>
              <a:rPr lang="en-US" sz="2400" dirty="0"/>
              <a:t> e </a:t>
            </a:r>
            <a:r>
              <a:rPr lang="en-US" sz="2400" dirty="0" err="1"/>
              <a:t>instrumentos</a:t>
            </a:r>
            <a:r>
              <a:rPr lang="en-US" sz="2400" dirty="0"/>
              <a:t> que </a:t>
            </a:r>
            <a:r>
              <a:rPr lang="en-US" sz="2400" dirty="0" err="1"/>
              <a:t>acerquen</a:t>
            </a:r>
            <a:r>
              <a:rPr lang="en-US" sz="2400" dirty="0"/>
              <a:t> a </a:t>
            </a:r>
            <a:r>
              <a:rPr lang="en-US" sz="2400" dirty="0" err="1"/>
              <a:t>los</a:t>
            </a:r>
            <a:r>
              <a:rPr lang="en-US" sz="2400" dirty="0"/>
              <a:t> </a:t>
            </a:r>
            <a:r>
              <a:rPr lang="en-US" sz="2400" dirty="0" err="1"/>
              <a:t>pequeños</a:t>
            </a:r>
            <a:r>
              <a:rPr lang="en-US" sz="2400" dirty="0"/>
              <a:t> </a:t>
            </a:r>
            <a:r>
              <a:rPr lang="en-US" sz="2400" dirty="0" err="1"/>
              <a:t>agricultores</a:t>
            </a:r>
            <a:r>
              <a:rPr lang="en-US" sz="2400" dirty="0"/>
              <a:t> de la </a:t>
            </a:r>
            <a:r>
              <a:rPr lang="en-US" sz="2400" dirty="0" err="1"/>
              <a:t>Agricultura</a:t>
            </a:r>
            <a:r>
              <a:rPr lang="en-US" sz="2400" dirty="0"/>
              <a:t> Familiar </a:t>
            </a:r>
            <a:r>
              <a:rPr lang="en-US" sz="2400" dirty="0" err="1"/>
              <a:t>Campesina</a:t>
            </a:r>
            <a:r>
              <a:rPr lang="en-US" sz="2400" dirty="0"/>
              <a:t> al </a:t>
            </a:r>
            <a:r>
              <a:rPr lang="en-US" sz="2400" dirty="0" err="1"/>
              <a:t>mercado</a:t>
            </a:r>
            <a:r>
              <a:rPr lang="en-US" sz="2400" dirty="0"/>
              <a:t>, </a:t>
            </a:r>
            <a:r>
              <a:rPr lang="en-US" sz="2400" dirty="0" err="1"/>
              <a:t>impulsando</a:t>
            </a:r>
            <a:r>
              <a:rPr lang="en-US" sz="2400" dirty="0"/>
              <a:t> </a:t>
            </a:r>
            <a:r>
              <a:rPr lang="en-US" sz="2400" dirty="0" err="1"/>
              <a:t>así</a:t>
            </a:r>
            <a:r>
              <a:rPr lang="en-US" sz="2400" dirty="0"/>
              <a:t> un </a:t>
            </a:r>
            <a:r>
              <a:rPr lang="en-US" sz="2400" dirty="0" err="1"/>
              <a:t>enfoque</a:t>
            </a:r>
            <a:r>
              <a:rPr lang="en-US" sz="2400" dirty="0"/>
              <a:t> </a:t>
            </a:r>
            <a:r>
              <a:rPr lang="en-US" sz="2400" dirty="0" err="1"/>
              <a:t>permanente</a:t>
            </a:r>
            <a:r>
              <a:rPr lang="en-US" sz="2400" dirty="0"/>
              <a:t> de </a:t>
            </a:r>
            <a:r>
              <a:rPr lang="en-US" sz="2400" dirty="0" err="1"/>
              <a:t>comercialización</a:t>
            </a:r>
            <a:r>
              <a:rPr lang="en-US" sz="2400" dirty="0"/>
              <a:t> en el </a:t>
            </a:r>
            <a:r>
              <a:rPr lang="en-US" sz="2400" dirty="0" err="1"/>
              <a:t>quehacer</a:t>
            </a:r>
            <a:r>
              <a:rPr lang="en-US" sz="2400" dirty="0"/>
              <a:t> de </a:t>
            </a:r>
            <a:r>
              <a:rPr lang="en-US" sz="2400" dirty="0" smtClean="0"/>
              <a:t>INDAP.</a:t>
            </a:r>
            <a:r>
              <a:rPr lang="es-ES" sz="1800" dirty="0" smtClean="0">
                <a:solidFill>
                  <a:srgbClr val="333333"/>
                </a:solidFill>
              </a:rPr>
              <a:t>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a:t>
            </a:fld>
            <a:endParaRPr lang="en-US"/>
          </a:p>
        </p:txBody>
      </p:sp>
    </p:spTree>
    <p:extLst>
      <p:ext uri="{BB962C8B-B14F-4D97-AF65-F5344CB8AC3E}">
        <p14:creationId xmlns:p14="http://schemas.microsoft.com/office/powerpoint/2010/main" val="29400012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6"/>
          <p:cNvSpPr txBox="1"/>
          <p:nvPr/>
        </p:nvSpPr>
        <p:spPr>
          <a:xfrm>
            <a:off x="457200" y="1232286"/>
            <a:ext cx="7947916" cy="1569660"/>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pPr>
            <a:r>
              <a:rPr lang="es-CL" sz="1600" b="0" dirty="0" smtClean="0">
                <a:solidFill>
                  <a:srgbClr val="4D4D4D"/>
                </a:solidFill>
                <a:latin typeface="Calibri"/>
                <a:ea typeface="MS PGothic" pitchFamily="34" charset="-128"/>
                <a:cs typeface="Calibri"/>
              </a:rPr>
              <a:t>A continuación se puede observar el presupuesto ejecutado M($), por región de 2020:</a:t>
            </a:r>
          </a:p>
          <a:p>
            <a:pPr algn="just" defTabSz="457200" eaLnBrk="0" fontAlgn="base" hangingPunct="0">
              <a:spcBef>
                <a:spcPct val="0"/>
              </a:spcBef>
              <a:spcAft>
                <a:spcPct val="0"/>
              </a:spcAft>
            </a:pPr>
            <a:endParaRPr lang="es-CL" sz="1600" b="0" dirty="0">
              <a:solidFill>
                <a:srgbClr val="4D4D4D"/>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smtClean="0">
              <a:solidFill>
                <a:srgbClr val="4D4D4D"/>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a:solidFill>
                <a:srgbClr val="4D4D4D"/>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smtClean="0">
              <a:solidFill>
                <a:srgbClr val="4D4D4D"/>
              </a:solidFill>
              <a:latin typeface="Calibri"/>
              <a:ea typeface="MS PGothic" pitchFamily="34" charset="-128"/>
              <a:cs typeface="Calibri"/>
            </a:endParaRPr>
          </a:p>
          <a:p>
            <a:pPr algn="just" defTabSz="457200" eaLnBrk="0" fontAlgn="base" hangingPunct="0">
              <a:spcBef>
                <a:spcPct val="0"/>
              </a:spcBef>
              <a:spcAft>
                <a:spcPct val="0"/>
              </a:spcAft>
            </a:pPr>
            <a:endParaRPr lang="es-CL" sz="1600" b="0" dirty="0">
              <a:solidFill>
                <a:srgbClr val="4D4D4D"/>
              </a:solidFill>
              <a:latin typeface="Calibri"/>
              <a:ea typeface="MS PGothic" pitchFamily="34" charset="-128"/>
              <a:cs typeface="Calibri"/>
            </a:endParaRPr>
          </a:p>
        </p:txBody>
      </p:sp>
      <p:sp>
        <p:nvSpPr>
          <p:cNvPr id="9" name="CuadroTexto 8"/>
          <p:cNvSpPr txBox="1"/>
          <p:nvPr/>
        </p:nvSpPr>
        <p:spPr>
          <a:xfrm>
            <a:off x="378823" y="6191111"/>
            <a:ext cx="496855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SIGFE, 31 de diciembre del </a:t>
            </a:r>
            <a:r>
              <a:rPr lang="es-CL" dirty="0" smtClean="0">
                <a:solidFill>
                  <a:srgbClr val="4D4D4D"/>
                </a:solidFill>
              </a:rPr>
              <a:t>2020.</a:t>
            </a:r>
            <a:endParaRPr lang="es-CL" dirty="0">
              <a:solidFill>
                <a:srgbClr val="4D4D4D"/>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2735855767"/>
              </p:ext>
            </p:extLst>
          </p:nvPr>
        </p:nvGraphicFramePr>
        <p:xfrm>
          <a:off x="160596" y="1804988"/>
          <a:ext cx="8831516" cy="3692812"/>
        </p:xfrm>
        <a:graphic>
          <a:graphicData uri="http://schemas.openxmlformats.org/drawingml/2006/table">
            <a:tbl>
              <a:tblPr bandRow="1">
                <a:tableStyleId>{0505E3EF-67EA-436B-97B2-0124C06EBD24}</a:tableStyleId>
              </a:tblPr>
              <a:tblGrid>
                <a:gridCol w="1063470"/>
                <a:gridCol w="522515"/>
                <a:gridCol w="592182"/>
                <a:gridCol w="539932"/>
                <a:gridCol w="574766"/>
                <a:gridCol w="531222"/>
                <a:gridCol w="496389"/>
                <a:gridCol w="470263"/>
                <a:gridCol w="487680"/>
                <a:gridCol w="574766"/>
                <a:gridCol w="557348"/>
                <a:gridCol w="505097"/>
                <a:gridCol w="505097"/>
                <a:gridCol w="505098"/>
                <a:gridCol w="452845"/>
                <a:gridCol w="452846"/>
              </a:tblGrid>
              <a:tr h="352046">
                <a:tc>
                  <a:txBody>
                    <a:bodyPr/>
                    <a:lstStyle/>
                    <a:p>
                      <a:pPr algn="ctr" rtl="0" fontAlgn="b"/>
                      <a:r>
                        <a:rPr lang="es-CL" sz="800" b="1" u="none" strike="noStrike" dirty="0">
                          <a:effectLst/>
                        </a:rPr>
                        <a:t>Región</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Suelo</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Emergencia</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SAT</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PRODESAL</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PRODEMU</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PDTI</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PADIS</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PAP</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Crédito Corto Plazo</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Crédito Largo Plazo</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smtClean="0">
                          <a:effectLst/>
                        </a:rPr>
                        <a:t>Fondo Rotatorio</a:t>
                      </a:r>
                    </a:p>
                  </a:txBody>
                  <a:tcPr marL="6337" marR="6337" marT="6337" marB="0" anchor="b"/>
                </a:tc>
                <a:tc>
                  <a:txBody>
                    <a:bodyPr/>
                    <a:lstStyle/>
                    <a:p>
                      <a:pPr algn="ctr" rtl="0" fontAlgn="b"/>
                      <a:r>
                        <a:rPr lang="es-CL" sz="800" b="1" u="none" strike="noStrike" dirty="0" smtClean="0">
                          <a:effectLst/>
                        </a:rPr>
                        <a:t>Riego</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PDI</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ES" sz="800" b="1" i="0" u="none" strike="noStrike" dirty="0" err="1" smtClean="0">
                          <a:solidFill>
                            <a:srgbClr val="000000"/>
                          </a:solidFill>
                          <a:effectLst/>
                          <a:latin typeface="Calibri" panose="020F0502020204030204" pitchFamily="34" charset="0"/>
                        </a:rPr>
                        <a:t>Comerc</a:t>
                      </a:r>
                      <a:r>
                        <a:rPr lang="es-ES" sz="800" b="1" i="0" u="none" strike="noStrike" dirty="0" smtClean="0">
                          <a:solidFill>
                            <a:srgbClr val="000000"/>
                          </a:solidFill>
                          <a:effectLst/>
                          <a:latin typeface="Calibri" panose="020F0502020204030204" pitchFamily="34" charset="0"/>
                        </a:rPr>
                        <a:t>.</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u="none" strike="noStrike" dirty="0">
                          <a:effectLst/>
                        </a:rPr>
                        <a:t>Praderas</a:t>
                      </a:r>
                      <a:endParaRPr lang="es-CL" sz="800" b="1" i="0" u="none" strike="noStrike" dirty="0">
                        <a:solidFill>
                          <a:srgbClr val="000000"/>
                        </a:solidFill>
                        <a:effectLst/>
                        <a:latin typeface="Calibri" panose="020F0502020204030204" pitchFamily="34" charset="0"/>
                      </a:endParaRPr>
                    </a:p>
                  </a:txBody>
                  <a:tcPr marL="6337" marR="6337" marT="6337" marB="0" anchor="b"/>
                </a:tc>
              </a:tr>
              <a:tr h="180481">
                <a:tc>
                  <a:txBody>
                    <a:bodyPr/>
                    <a:lstStyle/>
                    <a:p>
                      <a:pPr algn="l" rtl="0" fontAlgn="b"/>
                      <a:r>
                        <a:rPr lang="es-CL" sz="800" u="none" strike="noStrike" dirty="0">
                          <a:effectLst/>
                        </a:rPr>
                        <a:t>ARICA Y PARINACOTA</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181.364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88.055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52.934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131.483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3.630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286.546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8.000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1.536.116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215.427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957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283.068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198.981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27.035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TARAPACA</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367.889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41.150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74.263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9.216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704.534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349.107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90.473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136.958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26.361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21.211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ANTOFAGASTA</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303.645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35.000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40.894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190.576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369.634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3.916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431.555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197.341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728.077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748.018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8.265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ATACAMA</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340.108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113.577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109.514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602.705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13.199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26.691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244.830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125.510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437.285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121.623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30.595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COQUIMBO</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694.748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2.658.253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191.004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1.677.437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16.500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1.321.887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123.000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1.169.781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415.144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29.990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1.452.118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122.467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1.707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VALPARAISO</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522.799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209.246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801.797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2.975.514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39.350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207.374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21.652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1.913.117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1.582.176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110.188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1.808.543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738.187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2.000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METROPOLITANA</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337.752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211.594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476.949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2.210.279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23.768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17.274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1.682.441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489.870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69.083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755.586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357.852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6.988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LIB. B. O´HIGGINS</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1.260.230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845.308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1.309.588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4.445.459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32.825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37.955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9.731.583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1.660.557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96.899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2.286.382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57.556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125.102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MAULE</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1.818.564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178.230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2.520.955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6.890.973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56.386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896.658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10.407.015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2.928.072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96.893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3.744.459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1.870.006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27.921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9.453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ÑUBLE</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1.745.082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224.022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665.534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4.455.453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23.760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331.220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3.672.986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1.500.803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915.530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621.158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2.880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351.722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BIO - BIO</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1.029.400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376.525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411.598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4.284.536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34.650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2.835.308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63.385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2.243.021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1.142.700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668.247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278.249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21.650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280.853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a:effectLst/>
                        </a:rPr>
                        <a:t>ARAUCANÍA</a:t>
                      </a:r>
                      <a:endParaRPr lang="es-CL" sz="800" b="1" i="0" u="none" strike="noStrike">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3.145.170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402.260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1.071.969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2.756.268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112.860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23.043.891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152.186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9.342.273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4.205.570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38.993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2.134.581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3.882.645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21.750 </a:t>
                      </a:r>
                    </a:p>
                  </a:txBody>
                  <a:tcPr marL="7620" marR="7620" marT="7620" marB="0" anchor="b"/>
                </a:tc>
                <a:tc>
                  <a:txBody>
                    <a:bodyPr/>
                    <a:lstStyle/>
                    <a:p>
                      <a:pPr algn="ctr" rtl="0" fontAlgn="b"/>
                      <a:r>
                        <a:rPr lang="es-CL" sz="800" b="0" i="0" u="none" strike="noStrike">
                          <a:solidFill>
                            <a:srgbClr val="000000"/>
                          </a:solidFill>
                          <a:effectLst/>
                          <a:latin typeface="Calibri" panose="020F0502020204030204" pitchFamily="34" charset="0"/>
                        </a:rPr>
                        <a:t>                 1.151.232 </a:t>
                      </a:r>
                    </a:p>
                  </a:txBody>
                  <a:tcPr marL="7620" marR="7620" marT="7620" marB="0" anchor="b"/>
                </a:tc>
              </a:tr>
              <a:tr h="180481">
                <a:tc>
                  <a:txBody>
                    <a:bodyPr/>
                    <a:lstStyle/>
                    <a:p>
                      <a:pPr algn="l" rtl="0" fontAlgn="b"/>
                      <a:r>
                        <a:rPr lang="es-CL" sz="800" u="none" strike="noStrike" dirty="0">
                          <a:effectLst/>
                        </a:rPr>
                        <a:t>LOS RIOS</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1.513.880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22.222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800.822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2.589.428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31.350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2.511.648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275.748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3.922.082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2.451.278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43.039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1.878.190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532.735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50.307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584.710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LOS LAGOS</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3.140.310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36.000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1.154.526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5.515.515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50.159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3.387.343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82.039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5.865.475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5.524.117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201.995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1.200.162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997.476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64.808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1.100.905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AYSÉN</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928.488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76.724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735.504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8.887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42.198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6.966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1.501.660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630.523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119.951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246.406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13.200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39.700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MAGALLANES</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128.909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66.377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197.254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6.244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180.891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136.020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15.988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58.940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51.629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1.177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10.877 </a:t>
                      </a:r>
                      <a:endParaRPr lang="es-CL" sz="800" b="0" i="0" u="none" strike="noStrike" dirty="0">
                        <a:solidFill>
                          <a:srgbClr val="000000"/>
                        </a:solidFill>
                        <a:effectLst/>
                        <a:latin typeface="Calibri" panose="020F0502020204030204" pitchFamily="34" charset="0"/>
                      </a:endParaRPr>
                    </a:p>
                  </a:txBody>
                  <a:tcPr marL="7620" marR="7620" marT="7620" marB="0" anchor="b"/>
                </a:tc>
              </a:tr>
              <a:tr h="201610">
                <a:tc>
                  <a:txBody>
                    <a:bodyPr/>
                    <a:lstStyle/>
                    <a:p>
                      <a:pPr algn="l" rtl="0" fontAlgn="b"/>
                      <a:r>
                        <a:rPr lang="es-CL" sz="800" u="none" strike="noStrike" dirty="0">
                          <a:effectLst/>
                        </a:rPr>
                        <a:t>NIVEL CENTRAL</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204.142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279.775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171.404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2.602.836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151.204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479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125.426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217.502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445.620 </a:t>
                      </a:r>
                      <a:endParaRPr lang="es-CL" sz="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0" i="0" u="none" strike="noStrike" dirty="0" smtClean="0">
                          <a:solidFill>
                            <a:srgbClr val="000000"/>
                          </a:solidFill>
                          <a:effectLst/>
                          <a:latin typeface="Calibri" panose="020F0502020204030204" pitchFamily="34" charset="0"/>
                        </a:rPr>
                        <a:t>-   </a:t>
                      </a:r>
                      <a:endParaRPr lang="es-CL" sz="800" b="0" i="0" u="none" strike="noStrike" dirty="0">
                        <a:solidFill>
                          <a:srgbClr val="000000"/>
                        </a:solidFill>
                        <a:effectLst/>
                        <a:latin typeface="Calibri" panose="020F0502020204030204" pitchFamily="34" charset="0"/>
                      </a:endParaRPr>
                    </a:p>
                  </a:txBody>
                  <a:tcPr marL="7620" marR="7620" marT="7620" marB="0" anchor="b"/>
                </a:tc>
              </a:tr>
              <a:tr h="180481">
                <a:tc>
                  <a:txBody>
                    <a:bodyPr/>
                    <a:lstStyle/>
                    <a:p>
                      <a:pPr algn="l" rtl="0" fontAlgn="b"/>
                      <a:r>
                        <a:rPr lang="es-CL" sz="800" u="none" strike="noStrike" dirty="0">
                          <a:effectLst/>
                        </a:rPr>
                        <a:t>Total general</a:t>
                      </a:r>
                      <a:endParaRPr lang="es-CL" sz="800" b="1" i="0" u="none" strike="noStrike" dirty="0">
                        <a:solidFill>
                          <a:srgbClr val="000000"/>
                        </a:solidFill>
                        <a:effectLst/>
                        <a:latin typeface="Calibri" panose="020F0502020204030204" pitchFamily="34" charset="0"/>
                      </a:endParaRPr>
                    </a:p>
                  </a:txBody>
                  <a:tcPr marL="6337" marR="6337" marT="6337"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17.662.481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5.441.443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10.105.222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39.829.787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3.059.377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33.566.372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1.322.366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2.151.667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54.193.931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23.295.580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1.432.101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18.845.518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10.103.331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746.038 </a:t>
                      </a:r>
                      <a:endParaRPr lang="es-CL" sz="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s-CL" sz="800" b="1" i="0" u="none" strike="noStrike" dirty="0" smtClean="0">
                          <a:solidFill>
                            <a:srgbClr val="000000"/>
                          </a:solidFill>
                          <a:effectLst/>
                          <a:latin typeface="Calibri" panose="020F0502020204030204" pitchFamily="34" charset="0"/>
                        </a:rPr>
                        <a:t>3.656.261 </a:t>
                      </a:r>
                      <a:endParaRPr lang="es-CL" sz="800" b="1" i="0" u="none" strike="noStrike" dirty="0">
                        <a:solidFill>
                          <a:srgbClr val="000000"/>
                        </a:solidFill>
                        <a:effectLst/>
                        <a:latin typeface="Calibri" panose="020F0502020204030204" pitchFamily="34" charset="0"/>
                      </a:endParaRPr>
                    </a:p>
                  </a:txBody>
                  <a:tcPr marL="7620" marR="7620" marT="7620" marB="0" anchor="b"/>
                </a:tc>
              </a:tr>
            </a:tbl>
          </a:graphicData>
        </a:graphic>
      </p:graphicFrame>
      <p:sp>
        <p:nvSpPr>
          <p:cNvPr id="8" name="Título 1"/>
          <p:cNvSpPr txBox="1">
            <a:spLocks/>
          </p:cNvSpPr>
          <p:nvPr/>
        </p:nvSpPr>
        <p:spPr>
          <a:xfrm>
            <a:off x="461554" y="349357"/>
            <a:ext cx="8229600" cy="80423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s-CL" sz="2800" dirty="0" smtClean="0">
                <a:solidFill>
                  <a:srgbClr val="333333"/>
                </a:solidFill>
                <a:latin typeface="Berlin Sans FB" panose="020E0602020502020306" pitchFamily="34" charset="0"/>
                <a:ea typeface="+mn-ea"/>
                <a:cs typeface="+mn-cs"/>
              </a:rPr>
              <a:t>Plataforma de Servicios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70</a:t>
            </a:fld>
            <a:endParaRPr lang="en-US"/>
          </a:p>
        </p:txBody>
      </p:sp>
    </p:spTree>
    <p:extLst>
      <p:ext uri="{BB962C8B-B14F-4D97-AF65-F5344CB8AC3E}">
        <p14:creationId xmlns:p14="http://schemas.microsoft.com/office/powerpoint/2010/main" val="3670635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7199" y="163773"/>
            <a:ext cx="8229600" cy="1143000"/>
          </a:xfrm>
        </p:spPr>
        <p:txBody>
          <a:bodyPr vert="horz" lIns="91440" tIns="45720" rIns="91440" bIns="45720" rtlCol="0" anchor="ctr">
            <a:normAutofit/>
          </a:bodyPr>
          <a:lstStyle/>
          <a:p>
            <a:pPr>
              <a:spcBef>
                <a:spcPct val="20000"/>
              </a:spcBef>
            </a:pPr>
            <a:r>
              <a:rPr lang="es-CL" sz="2800" dirty="0">
                <a:solidFill>
                  <a:srgbClr val="333333"/>
                </a:solidFill>
                <a:latin typeface="Berlin Sans FB" panose="020E0602020502020306" pitchFamily="34" charset="0"/>
                <a:ea typeface="+mn-ea"/>
                <a:cs typeface="+mn-cs"/>
              </a:rPr>
              <a:t>Plataforma de Servicios: </a:t>
            </a:r>
            <a:r>
              <a:rPr lang="es-CL" sz="2800" dirty="0" smtClean="0">
                <a:solidFill>
                  <a:srgbClr val="333333"/>
                </a:solidFill>
                <a:latin typeface="Berlin Sans FB" panose="020E0602020502020306" pitchFamily="34" charset="0"/>
                <a:ea typeface="+mn-ea"/>
                <a:cs typeface="+mn-cs"/>
              </a:rPr>
              <a:t/>
            </a:r>
            <a:br>
              <a:rPr lang="es-CL" sz="2800" dirty="0" smtClean="0">
                <a:solidFill>
                  <a:srgbClr val="333333"/>
                </a:solidFill>
                <a:latin typeface="Berlin Sans FB" panose="020E0602020502020306" pitchFamily="34" charset="0"/>
                <a:ea typeface="+mn-ea"/>
                <a:cs typeface="+mn-cs"/>
              </a:rPr>
            </a:br>
            <a:r>
              <a:rPr lang="es-CL" sz="2800" dirty="0" smtClean="0">
                <a:solidFill>
                  <a:srgbClr val="333333"/>
                </a:solidFill>
                <a:latin typeface="Berlin Sans FB" panose="020E0602020502020306" pitchFamily="34" charset="0"/>
                <a:ea typeface="+mn-ea"/>
                <a:cs typeface="+mn-cs"/>
              </a:rPr>
              <a:t>Programas </a:t>
            </a:r>
            <a:r>
              <a:rPr lang="es-CL" sz="2800" dirty="0">
                <a:solidFill>
                  <a:srgbClr val="333333"/>
                </a:solidFill>
                <a:latin typeface="Berlin Sans FB" panose="020E0602020502020306" pitchFamily="34" charset="0"/>
                <a:ea typeface="+mn-ea"/>
                <a:cs typeface="+mn-cs"/>
              </a:rPr>
              <a:t>Transversales </a:t>
            </a:r>
          </a:p>
        </p:txBody>
      </p:sp>
      <p:sp>
        <p:nvSpPr>
          <p:cNvPr id="3" name="Marcador de contenido 2"/>
          <p:cNvSpPr>
            <a:spLocks noGrp="1"/>
          </p:cNvSpPr>
          <p:nvPr>
            <p:ph idx="1"/>
          </p:nvPr>
        </p:nvSpPr>
        <p:spPr>
          <a:xfrm>
            <a:off x="4572000" y="1757679"/>
            <a:ext cx="4531102" cy="4795093"/>
          </a:xfrm>
        </p:spPr>
        <p:txBody>
          <a:bodyPr>
            <a:normAutofit/>
          </a:bodyPr>
          <a:lstStyle/>
          <a:p>
            <a:pPr>
              <a:buFont typeface="Wingdings" panose="05000000000000000000" pitchFamily="2" charset="2"/>
              <a:buChar char="v"/>
            </a:pPr>
            <a:r>
              <a:rPr lang="es-CL" sz="2000" dirty="0" smtClean="0">
                <a:solidFill>
                  <a:srgbClr val="4D4D4D"/>
                </a:solidFill>
              </a:rPr>
              <a:t>Programa de Comercialización</a:t>
            </a:r>
          </a:p>
          <a:p>
            <a:pPr marL="0" indent="0">
              <a:buNone/>
            </a:pPr>
            <a:endParaRPr lang="es-CL" sz="2400" dirty="0" smtClean="0">
              <a:solidFill>
                <a:srgbClr val="4D4D4D"/>
              </a:solidFill>
            </a:endParaRPr>
          </a:p>
          <a:p>
            <a:pPr>
              <a:buFont typeface="Wingdings" panose="05000000000000000000" pitchFamily="2" charset="2"/>
              <a:buChar char="ü"/>
            </a:pPr>
            <a:r>
              <a:rPr lang="es-CL" sz="1800" dirty="0" smtClean="0">
                <a:solidFill>
                  <a:srgbClr val="4D4D4D"/>
                </a:solidFill>
              </a:rPr>
              <a:t>Diseñado como una estrategia de diversificación de los mercados</a:t>
            </a:r>
          </a:p>
          <a:p>
            <a:pPr marL="0" indent="0">
              <a:buNone/>
            </a:pPr>
            <a:endParaRPr lang="es-CL" sz="1800" dirty="0" smtClean="0">
              <a:solidFill>
                <a:srgbClr val="4D4D4D"/>
              </a:solidFill>
            </a:endParaRPr>
          </a:p>
          <a:p>
            <a:pPr>
              <a:buFont typeface="Wingdings" panose="05000000000000000000" pitchFamily="2" charset="2"/>
              <a:buChar char="ü"/>
            </a:pPr>
            <a:r>
              <a:rPr lang="es-CL" sz="1800" dirty="0" err="1" smtClean="0">
                <a:solidFill>
                  <a:srgbClr val="4D4D4D"/>
                </a:solidFill>
              </a:rPr>
              <a:t>Visibilización</a:t>
            </a:r>
            <a:r>
              <a:rPr lang="es-CL" sz="1800" dirty="0" smtClean="0">
                <a:solidFill>
                  <a:srgbClr val="4D4D4D"/>
                </a:solidFill>
              </a:rPr>
              <a:t> para los productos de la AFC</a:t>
            </a:r>
          </a:p>
          <a:p>
            <a:pPr marL="0" indent="0">
              <a:buNone/>
            </a:pPr>
            <a:endParaRPr lang="es-CL" sz="1800" dirty="0" smtClean="0">
              <a:solidFill>
                <a:srgbClr val="4D4D4D"/>
              </a:solidFill>
            </a:endParaRPr>
          </a:p>
          <a:p>
            <a:pPr>
              <a:buFont typeface="Wingdings" panose="05000000000000000000" pitchFamily="2" charset="2"/>
              <a:buChar char="ü"/>
            </a:pPr>
            <a:r>
              <a:rPr lang="es-CL" sz="1800" dirty="0" smtClean="0">
                <a:solidFill>
                  <a:srgbClr val="4D4D4D"/>
                </a:solidFill>
              </a:rPr>
              <a:t>Nuevas formas de apoyo a la comercialización </a:t>
            </a:r>
          </a:p>
          <a:p>
            <a:pPr marL="0" indent="0">
              <a:buNone/>
            </a:pPr>
            <a:endParaRPr lang="es-CL" sz="2400" dirty="0">
              <a:solidFill>
                <a:srgbClr val="4D4D4D"/>
              </a:solidFill>
            </a:endParaRPr>
          </a:p>
        </p:txBody>
      </p:sp>
      <p:pic>
        <p:nvPicPr>
          <p:cNvPr id="6" name="Imagen 5"/>
          <p:cNvPicPr>
            <a:picLocks noChangeAspect="1"/>
          </p:cNvPicPr>
          <p:nvPr/>
        </p:nvPicPr>
        <p:blipFill>
          <a:blip r:embed="rId2"/>
          <a:stretch>
            <a:fillRect/>
          </a:stretch>
        </p:blipFill>
        <p:spPr>
          <a:xfrm>
            <a:off x="457199" y="1490596"/>
            <a:ext cx="3914383" cy="3960921"/>
          </a:xfrm>
          <a:prstGeom prst="rect">
            <a:avLst/>
          </a:prstGeom>
        </p:spPr>
      </p:pic>
      <p:sp>
        <p:nvSpPr>
          <p:cNvPr id="4" name="Marcador de número de diapositiva 3"/>
          <p:cNvSpPr>
            <a:spLocks noGrp="1"/>
          </p:cNvSpPr>
          <p:nvPr>
            <p:ph type="sldNum" sz="quarter" idx="12"/>
          </p:nvPr>
        </p:nvSpPr>
        <p:spPr/>
        <p:txBody>
          <a:bodyPr/>
          <a:lstStyle/>
          <a:p>
            <a:fld id="{B2AA1C21-4A01-FC47-935A-F64BC8B7BE09}" type="slidenum">
              <a:rPr lang="en-US" smtClean="0"/>
              <a:t>71</a:t>
            </a:fld>
            <a:endParaRPr lang="en-US"/>
          </a:p>
        </p:txBody>
      </p:sp>
    </p:spTree>
    <p:extLst>
      <p:ext uri="{BB962C8B-B14F-4D97-AF65-F5344CB8AC3E}">
        <p14:creationId xmlns:p14="http://schemas.microsoft.com/office/powerpoint/2010/main" val="29862511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8540" y="1189822"/>
            <a:ext cx="8229600" cy="4855101"/>
          </a:xfrm>
        </p:spPr>
        <p:txBody>
          <a:bodyPr>
            <a:normAutofit/>
          </a:bodyPr>
          <a:lstStyle/>
          <a:p>
            <a:pPr marL="0" indent="0">
              <a:buNone/>
            </a:pPr>
            <a:r>
              <a:rPr lang="es-CL" sz="2000" dirty="0" smtClean="0">
                <a:solidFill>
                  <a:srgbClr val="4D4D4D"/>
                </a:solidFill>
              </a:rPr>
              <a:t>Programa de Comercialización </a:t>
            </a:r>
            <a:endParaRPr lang="es-CL" sz="2000" dirty="0">
              <a:solidFill>
                <a:srgbClr val="4D4D4D"/>
              </a:solidFill>
            </a:endParaRPr>
          </a:p>
        </p:txBody>
      </p:sp>
      <p:grpSp>
        <p:nvGrpSpPr>
          <p:cNvPr id="4" name="Grupo 3"/>
          <p:cNvGrpSpPr/>
          <p:nvPr/>
        </p:nvGrpSpPr>
        <p:grpSpPr>
          <a:xfrm>
            <a:off x="259700" y="1749593"/>
            <a:ext cx="8564811" cy="3939236"/>
            <a:chOff x="199564" y="1882756"/>
            <a:chExt cx="8665762" cy="3939236"/>
          </a:xfrm>
        </p:grpSpPr>
        <p:sp>
          <p:nvSpPr>
            <p:cNvPr id="5" name="Rectángulo 4"/>
            <p:cNvSpPr/>
            <p:nvPr/>
          </p:nvSpPr>
          <p:spPr>
            <a:xfrm>
              <a:off x="3196046" y="1882756"/>
              <a:ext cx="5669280" cy="111390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Sello “Manos Campesinas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Vitrinas propias (</a:t>
              </a:r>
              <a:r>
                <a:rPr lang="es-CL" sz="1200" dirty="0" err="1" smtClean="0">
                  <a:solidFill>
                    <a:srgbClr val="1F497D">
                      <a:lumMod val="50000"/>
                    </a:srgbClr>
                  </a:solidFill>
                  <a:latin typeface="Calibri"/>
                  <a:cs typeface="Calibri"/>
                </a:rPr>
                <a:t>ExpoMundoRural</a:t>
              </a:r>
              <a:r>
                <a:rPr lang="es-CL" sz="1200" dirty="0" smtClean="0">
                  <a:solidFill>
                    <a:srgbClr val="1F497D">
                      <a:lumMod val="50000"/>
                    </a:srgbClr>
                  </a:solidFill>
                  <a:latin typeface="Calibri"/>
                  <a:cs typeface="Calibri"/>
                </a:rPr>
                <a:t>, </a:t>
              </a:r>
              <a:r>
                <a:rPr lang="es-CL" sz="1200" dirty="0" err="1" smtClean="0">
                  <a:solidFill>
                    <a:srgbClr val="1F497D">
                      <a:lumMod val="50000"/>
                    </a:srgbClr>
                  </a:solidFill>
                  <a:latin typeface="Calibri"/>
                  <a:cs typeface="Calibri"/>
                </a:rPr>
                <a:t>Ferias,etc</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Participación en otras Vitrinas (</a:t>
              </a:r>
              <a:r>
                <a:rPr lang="es-CL" sz="1200" dirty="0" err="1" smtClean="0">
                  <a:solidFill>
                    <a:srgbClr val="1F497D">
                      <a:lumMod val="50000"/>
                    </a:srgbClr>
                  </a:solidFill>
                  <a:latin typeface="Calibri"/>
                  <a:cs typeface="Calibri"/>
                </a:rPr>
                <a:t>Ñam</a:t>
              </a:r>
              <a:r>
                <a:rPr lang="es-CL" sz="1200" dirty="0" smtClean="0">
                  <a:solidFill>
                    <a:srgbClr val="1F497D">
                      <a:lumMod val="50000"/>
                    </a:srgbClr>
                  </a:solidFill>
                  <a:latin typeface="Calibri"/>
                  <a:cs typeface="Calibri"/>
                </a:rPr>
                <a:t>, Recomiendo Chile.) </a:t>
              </a:r>
              <a:endParaRPr lang="es-CL" sz="1200" dirty="0">
                <a:solidFill>
                  <a:srgbClr val="1F497D">
                    <a:lumMod val="50000"/>
                  </a:srgbClr>
                </a:solidFill>
                <a:latin typeface="Calibri"/>
                <a:cs typeface="Calibri"/>
              </a:endParaRP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Otras acciones de promoción (Catálogos, Guías</a:t>
              </a:r>
              <a:r>
                <a:rPr lang="es-CL" sz="1200" dirty="0">
                  <a:solidFill>
                    <a:srgbClr val="1F497D">
                      <a:lumMod val="50000"/>
                    </a:srgbClr>
                  </a:solidFill>
                  <a:latin typeface="Calibri"/>
                  <a:cs typeface="Calibri"/>
                </a:rPr>
                <a:t>)</a:t>
              </a:r>
            </a:p>
          </p:txBody>
        </p:sp>
        <p:sp>
          <p:nvSpPr>
            <p:cNvPr id="7" name="Rectángulo 6"/>
            <p:cNvSpPr/>
            <p:nvPr/>
          </p:nvSpPr>
          <p:spPr>
            <a:xfrm>
              <a:off x="3196046" y="3360174"/>
              <a:ext cx="5669280" cy="1140201"/>
            </a:xfrm>
            <a:prstGeom prst="rect">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Nuevos lugares y formas de venta: comercio electrónico, mercados urbanos, tiendas</a:t>
              </a:r>
              <a:r>
                <a:rPr lang="es-CL" sz="1200" dirty="0">
                  <a:solidFill>
                    <a:srgbClr val="1F497D">
                      <a:lumMod val="50000"/>
                    </a:srgbClr>
                  </a:solidFill>
                  <a:latin typeface="Calibri"/>
                  <a:cs typeface="Calibri"/>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Compras públicas JUNAEB</a:t>
              </a: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Convenios para el perfeccionamiento de las relaciones comerciales (</a:t>
              </a:r>
              <a:r>
                <a:rPr lang="es-CL" sz="1200" dirty="0" err="1" smtClean="0">
                  <a:solidFill>
                    <a:srgbClr val="1F497D">
                      <a:lumMod val="50000"/>
                    </a:srgbClr>
                  </a:solidFill>
                  <a:latin typeface="Calibri"/>
                  <a:cs typeface="Calibri"/>
                </a:rPr>
                <a:t>Unimarc</a:t>
              </a:r>
              <a:r>
                <a:rPr lang="es-CL" sz="1200" dirty="0" smtClean="0">
                  <a:solidFill>
                    <a:srgbClr val="1F497D">
                      <a:lumMod val="50000"/>
                    </a:srgbClr>
                  </a:solidFill>
                  <a:latin typeface="Calibri"/>
                  <a:cs typeface="Calibri"/>
                </a:rPr>
                <a:t>, Paris Volver a Tejer, Lo </a:t>
              </a:r>
              <a:r>
                <a:rPr lang="es-CL" sz="1200" dirty="0" err="1" smtClean="0">
                  <a:solidFill>
                    <a:srgbClr val="1F497D">
                      <a:lumMod val="50000"/>
                    </a:srgbClr>
                  </a:solidFill>
                  <a:latin typeface="Calibri"/>
                  <a:cs typeface="Calibri"/>
                </a:rPr>
                <a:t>Valledor</a:t>
              </a:r>
              <a:r>
                <a:rPr lang="es-CL" sz="1200" dirty="0" smtClean="0">
                  <a:solidFill>
                    <a:srgbClr val="1F497D">
                      <a:lumMod val="50000"/>
                    </a:srgbClr>
                  </a:solidFill>
                  <a:latin typeface="Calibri"/>
                  <a:cs typeface="Calibri"/>
                </a:rPr>
                <a:t>, </a:t>
              </a:r>
              <a:r>
                <a:rPr lang="es-CL" sz="1200" dirty="0" err="1" smtClean="0">
                  <a:solidFill>
                    <a:srgbClr val="1F497D">
                      <a:lumMod val="50000"/>
                    </a:srgbClr>
                  </a:solidFill>
                  <a:latin typeface="Calibri"/>
                  <a:cs typeface="Calibri"/>
                </a:rPr>
                <a:t>etc</a:t>
              </a:r>
              <a:r>
                <a:rPr lang="es-CL" sz="1200" dirty="0">
                  <a:solidFill>
                    <a:srgbClr val="1F497D">
                      <a:lumMod val="50000"/>
                    </a:srgbClr>
                  </a:solidFill>
                  <a:latin typeface="Calibri"/>
                  <a:cs typeface="Calibri"/>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Mercados de nichos de Exportación  </a:t>
              </a:r>
              <a:endParaRPr lang="es-CL" sz="1200" dirty="0">
                <a:solidFill>
                  <a:srgbClr val="1F497D">
                    <a:lumMod val="50000"/>
                  </a:srgbClr>
                </a:solidFill>
                <a:latin typeface="Calibri"/>
                <a:cs typeface="Calibri"/>
              </a:endParaRPr>
            </a:p>
          </p:txBody>
        </p:sp>
        <p:sp>
          <p:nvSpPr>
            <p:cNvPr id="9" name="Rectángulo 8"/>
            <p:cNvSpPr/>
            <p:nvPr/>
          </p:nvSpPr>
          <p:spPr>
            <a:xfrm>
              <a:off x="3196046" y="4863889"/>
              <a:ext cx="5669280" cy="885110"/>
            </a:xfrm>
            <a:prstGeom prst="rect">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457200" eaLnBrk="0" fontAlgn="base" hangingPunct="0">
                <a:spcBef>
                  <a:spcPct val="0"/>
                </a:spcBef>
                <a:spcAft>
                  <a:spcPct val="0"/>
                </a:spcAft>
              </a:pP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Gestor Comercial, Apoyo a Organización Económica, Alianzas Productivas, SAT, PRODESAL, PDTI, PADIS, PRODEMY, Servicio a Proyectos </a:t>
              </a: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Valor agregado: Sabores del Campo</a:t>
              </a:r>
              <a:endParaRPr lang="es-CL" sz="1200" dirty="0">
                <a:solidFill>
                  <a:srgbClr val="1F497D">
                    <a:lumMod val="50000"/>
                  </a:srgbClr>
                </a:solidFill>
                <a:latin typeface="Calibri"/>
                <a:cs typeface="Calibri"/>
              </a:endParaRPr>
            </a:p>
          </p:txBody>
        </p:sp>
        <p:sp>
          <p:nvSpPr>
            <p:cNvPr id="10" name="Pentágono 9"/>
            <p:cNvSpPr/>
            <p:nvPr/>
          </p:nvSpPr>
          <p:spPr>
            <a:xfrm>
              <a:off x="202906" y="2072825"/>
              <a:ext cx="2908663" cy="1045028"/>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dirty="0" smtClean="0">
                  <a:solidFill>
                    <a:schemeClr val="bg1"/>
                  </a:solidFill>
                  <a:latin typeface="Calibri"/>
                  <a:ea typeface="Calibri" panose="020F0502020204030204" pitchFamily="34" charset="0"/>
                  <a:cs typeface="Calibri"/>
                </a:rPr>
                <a:t>1. Promoción y </a:t>
              </a:r>
              <a:r>
                <a:rPr lang="es-CL" sz="1300" dirty="0" err="1" smtClean="0">
                  <a:solidFill>
                    <a:schemeClr val="bg1"/>
                  </a:solidFill>
                  <a:latin typeface="Calibri"/>
                  <a:ea typeface="Calibri" panose="020F0502020204030204" pitchFamily="34" charset="0"/>
                  <a:cs typeface="Calibri"/>
                </a:rPr>
                <a:t>visibilización</a:t>
              </a:r>
              <a:r>
                <a:rPr lang="es-CL" sz="1300" dirty="0" smtClean="0">
                  <a:solidFill>
                    <a:schemeClr val="bg1"/>
                  </a:solidFill>
                  <a:latin typeface="Calibri"/>
                  <a:ea typeface="Calibri" panose="020F0502020204030204" pitchFamily="34" charset="0"/>
                  <a:cs typeface="Calibri"/>
                </a:rPr>
                <a:t> de los productos y servicios de la AFC</a:t>
              </a:r>
              <a:r>
                <a:rPr lang="es-CL" sz="1300" dirty="0">
                  <a:solidFill>
                    <a:schemeClr val="bg1"/>
                  </a:solidFill>
                  <a:latin typeface="Calibri"/>
                  <a:ea typeface="Calibri" panose="020F0502020204030204" pitchFamily="34" charset="0"/>
                  <a:cs typeface="Calibri"/>
                </a:rPr>
                <a:t>.</a:t>
              </a:r>
            </a:p>
          </p:txBody>
        </p:sp>
        <p:sp>
          <p:nvSpPr>
            <p:cNvPr id="11" name="Pentágono 10"/>
            <p:cNvSpPr/>
            <p:nvPr/>
          </p:nvSpPr>
          <p:spPr>
            <a:xfrm>
              <a:off x="199565" y="3455347"/>
              <a:ext cx="2908663" cy="1045028"/>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dirty="0" smtClean="0">
                  <a:solidFill>
                    <a:srgbClr val="FFFFFF"/>
                  </a:solidFill>
                  <a:latin typeface="Calibri"/>
                  <a:ea typeface="Calibri" panose="020F0502020204030204" pitchFamily="34" charset="0"/>
                  <a:cs typeface="Calibri"/>
                </a:rPr>
                <a:t>2. Nuevos modelos de comercialización: apertura de nuevas relaciones comerciales y perfeccionamiento de las existentes</a:t>
              </a:r>
              <a:r>
                <a:rPr lang="es-CL" sz="1300" dirty="0">
                  <a:solidFill>
                    <a:srgbClr val="FFFFFF"/>
                  </a:solidFill>
                  <a:latin typeface="Calibri"/>
                  <a:ea typeface="Calibri" panose="020F0502020204030204" pitchFamily="34" charset="0"/>
                  <a:cs typeface="Calibri"/>
                </a:rPr>
                <a:t>.</a:t>
              </a:r>
            </a:p>
          </p:txBody>
        </p:sp>
        <p:sp>
          <p:nvSpPr>
            <p:cNvPr id="13" name="Pentágono 12"/>
            <p:cNvSpPr/>
            <p:nvPr/>
          </p:nvSpPr>
          <p:spPr>
            <a:xfrm>
              <a:off x="199564" y="4776964"/>
              <a:ext cx="2908663" cy="1045028"/>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200" dirty="0" smtClean="0">
                  <a:solidFill>
                    <a:srgbClr val="FFFFFF"/>
                  </a:solidFill>
                  <a:latin typeface="Calibri"/>
                  <a:ea typeface="Calibri" panose="020F0502020204030204" pitchFamily="34" charset="0"/>
                  <a:cs typeface="Calibri"/>
                </a:rPr>
                <a:t>3. Programas regulares de Desarrollo de capacidades y financiamiento</a:t>
              </a:r>
              <a:r>
                <a:rPr lang="es-CL" sz="1200" dirty="0">
                  <a:solidFill>
                    <a:srgbClr val="FFFFFF"/>
                  </a:solidFill>
                  <a:latin typeface="Calibri"/>
                  <a:ea typeface="Calibri" panose="020F0502020204030204" pitchFamily="34" charset="0"/>
                  <a:cs typeface="Calibri"/>
                </a:rPr>
                <a:t>.</a:t>
              </a:r>
            </a:p>
          </p:txBody>
        </p:sp>
      </p:grpSp>
      <p:sp>
        <p:nvSpPr>
          <p:cNvPr id="12"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72</a:t>
            </a:fld>
            <a:endParaRPr lang="en-US"/>
          </a:p>
        </p:txBody>
      </p:sp>
    </p:spTree>
    <p:extLst>
      <p:ext uri="{BB962C8B-B14F-4D97-AF65-F5344CB8AC3E}">
        <p14:creationId xmlns:p14="http://schemas.microsoft.com/office/powerpoint/2010/main" val="39417838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31355" y="1396388"/>
            <a:ext cx="8229600" cy="4983163"/>
          </a:xfrm>
        </p:spPr>
        <p:txBody>
          <a:bodyPr>
            <a:normAutofit/>
          </a:bodyPr>
          <a:lstStyle/>
          <a:p>
            <a:pPr>
              <a:buFont typeface="Wingdings" panose="05000000000000000000" pitchFamily="2" charset="2"/>
              <a:buChar char="v"/>
            </a:pPr>
            <a:r>
              <a:rPr lang="es-CL" sz="2000" dirty="0" smtClean="0">
                <a:solidFill>
                  <a:srgbClr val="4D4D4D"/>
                </a:solidFill>
              </a:rPr>
              <a:t>Programa Agricultura Sustentable </a:t>
            </a:r>
          </a:p>
          <a:p>
            <a:pPr marL="0" indent="0">
              <a:buNone/>
            </a:pPr>
            <a:endParaRPr lang="es-CL" sz="1800" dirty="0" smtClean="0">
              <a:solidFill>
                <a:srgbClr val="4D4D4D"/>
              </a:solidFill>
            </a:endParaRPr>
          </a:p>
          <a:p>
            <a:pPr marL="0" indent="0">
              <a:buNone/>
            </a:pPr>
            <a:r>
              <a:rPr lang="es-CL" sz="1800" dirty="0" smtClean="0">
                <a:solidFill>
                  <a:srgbClr val="4D4D4D"/>
                </a:solidFill>
              </a:rPr>
              <a:t>Enfoque:</a:t>
            </a:r>
          </a:p>
          <a:p>
            <a:pPr marL="0" indent="0">
              <a:buNone/>
            </a:pPr>
            <a:r>
              <a:rPr lang="es-CL" sz="1800" dirty="0">
                <a:solidFill>
                  <a:srgbClr val="4D4D4D"/>
                </a:solidFill>
                <a:cs typeface="Calibri"/>
              </a:rPr>
              <a:t>Promover la </a:t>
            </a:r>
            <a:r>
              <a:rPr lang="es-CL" sz="1800" dirty="0" smtClean="0">
                <a:solidFill>
                  <a:srgbClr val="4D4D4D"/>
                </a:solidFill>
                <a:cs typeface="Calibri"/>
              </a:rPr>
              <a:t>incorporación </a:t>
            </a:r>
            <a:r>
              <a:rPr lang="es-CL" sz="1800" dirty="0">
                <a:solidFill>
                  <a:srgbClr val="4D4D4D"/>
                </a:solidFill>
                <a:cs typeface="Calibri"/>
              </a:rPr>
              <a:t>de Prácticas y Manejos Ambientalmente Sustentables en los sistemas productivos y emprendimientos de los usuarios y usuarias de </a:t>
            </a:r>
            <a:r>
              <a:rPr lang="es-CL" sz="1800" dirty="0" smtClean="0">
                <a:solidFill>
                  <a:srgbClr val="4D4D4D"/>
                </a:solidFill>
                <a:cs typeface="Calibri"/>
              </a:rPr>
              <a:t>INDAP.   </a:t>
            </a:r>
          </a:p>
          <a:p>
            <a:pPr marL="0" indent="0">
              <a:buNone/>
            </a:pPr>
            <a:endParaRPr lang="es-CL" sz="1800" dirty="0">
              <a:solidFill>
                <a:srgbClr val="4D4D4D"/>
              </a:solidFill>
              <a:cs typeface="Calibri"/>
            </a:endParaRPr>
          </a:p>
          <a:p>
            <a:pPr marL="0" indent="0" algn="just" fontAlgn="base">
              <a:spcAft>
                <a:spcPct val="0"/>
              </a:spcAft>
              <a:buClr>
                <a:srgbClr val="1F497D">
                  <a:lumMod val="50000"/>
                </a:srgbClr>
              </a:buClr>
              <a:buNone/>
              <a:defRPr/>
            </a:pPr>
            <a:r>
              <a:rPr lang="es-CL" sz="1800" dirty="0">
                <a:solidFill>
                  <a:srgbClr val="4D4D4D"/>
                </a:solidFill>
                <a:cs typeface="Calibri"/>
              </a:rPr>
              <a:t>Promoción de prácticas y manejos ambientalmente sustentables </a:t>
            </a:r>
            <a:r>
              <a:rPr lang="es-CL" sz="1800" dirty="0" smtClean="0">
                <a:solidFill>
                  <a:srgbClr val="4D4D4D"/>
                </a:solidFill>
                <a:cs typeface="Calibri"/>
              </a:rPr>
              <a:t>orientados a </a:t>
            </a:r>
            <a:r>
              <a:rPr lang="es-CL" sz="1800" dirty="0">
                <a:solidFill>
                  <a:srgbClr val="4D4D4D"/>
                </a:solidFill>
                <a:cs typeface="Calibri"/>
              </a:rPr>
              <a:t>la </a:t>
            </a:r>
            <a:r>
              <a:rPr lang="es-CL" sz="1800" dirty="0" smtClean="0">
                <a:solidFill>
                  <a:srgbClr val="4D4D4D"/>
                </a:solidFill>
                <a:cs typeface="Calibri"/>
              </a:rPr>
              <a:t>recuperación</a:t>
            </a:r>
            <a:r>
              <a:rPr lang="es-CL" sz="1800" dirty="0">
                <a:solidFill>
                  <a:srgbClr val="4D4D4D"/>
                </a:solidFill>
                <a:cs typeface="Calibri"/>
              </a:rPr>
              <a:t>, </a:t>
            </a:r>
            <a:r>
              <a:rPr lang="es-CL" sz="1800" dirty="0" smtClean="0">
                <a:solidFill>
                  <a:srgbClr val="4D4D4D"/>
                </a:solidFill>
                <a:cs typeface="Calibri"/>
              </a:rPr>
              <a:t>conservación </a:t>
            </a:r>
            <a:r>
              <a:rPr lang="es-CL" sz="1800" dirty="0">
                <a:solidFill>
                  <a:srgbClr val="4D4D4D"/>
                </a:solidFill>
                <a:cs typeface="Calibri"/>
              </a:rPr>
              <a:t>y/o </a:t>
            </a:r>
            <a:r>
              <a:rPr lang="es-CL" sz="1800" dirty="0" smtClean="0">
                <a:solidFill>
                  <a:srgbClr val="4D4D4D"/>
                </a:solidFill>
                <a:cs typeface="Calibri"/>
              </a:rPr>
              <a:t>uso </a:t>
            </a:r>
            <a:r>
              <a:rPr lang="es-CL" sz="1800" dirty="0">
                <a:solidFill>
                  <a:srgbClr val="4D4D4D"/>
                </a:solidFill>
                <a:cs typeface="Calibri"/>
              </a:rPr>
              <a:t>s</a:t>
            </a:r>
            <a:r>
              <a:rPr lang="es-CL" sz="1800" dirty="0" smtClean="0">
                <a:solidFill>
                  <a:srgbClr val="4D4D4D"/>
                </a:solidFill>
                <a:cs typeface="Calibri"/>
              </a:rPr>
              <a:t>ustentable </a:t>
            </a:r>
            <a:r>
              <a:rPr lang="es-CL" sz="1800" dirty="0">
                <a:solidFill>
                  <a:srgbClr val="4D4D4D"/>
                </a:solidFill>
                <a:cs typeface="Calibri"/>
              </a:rPr>
              <a:t>de los </a:t>
            </a:r>
            <a:r>
              <a:rPr lang="es-CL" sz="1800" dirty="0" smtClean="0">
                <a:solidFill>
                  <a:srgbClr val="4D4D4D"/>
                </a:solidFill>
                <a:cs typeface="Calibri"/>
              </a:rPr>
              <a:t>recursos naturales.</a:t>
            </a:r>
          </a:p>
          <a:p>
            <a:pPr marL="0" indent="0" algn="just" fontAlgn="base">
              <a:spcAft>
                <a:spcPct val="0"/>
              </a:spcAft>
              <a:buClr>
                <a:srgbClr val="1F497D">
                  <a:lumMod val="50000"/>
                </a:srgbClr>
              </a:buClr>
              <a:buNone/>
              <a:defRPr/>
            </a:pPr>
            <a:endParaRPr lang="es-CL" sz="1800" dirty="0">
              <a:solidFill>
                <a:srgbClr val="4D4D4D"/>
              </a:solidFill>
              <a:cs typeface="Calibri"/>
            </a:endParaRPr>
          </a:p>
          <a:p>
            <a:pPr marL="0" indent="0" algn="just" fontAlgn="base">
              <a:spcAft>
                <a:spcPct val="0"/>
              </a:spcAft>
              <a:buClr>
                <a:srgbClr val="1F497D">
                  <a:lumMod val="50000"/>
                </a:srgbClr>
              </a:buClr>
              <a:buNone/>
              <a:defRPr/>
            </a:pPr>
            <a:r>
              <a:rPr lang="es-CL" sz="1800" dirty="0" smtClean="0">
                <a:solidFill>
                  <a:srgbClr val="4D4D4D"/>
                </a:solidFill>
                <a:cs typeface="Calibri"/>
              </a:rPr>
              <a:t>Cuenta con los siguientes componentes:</a:t>
            </a:r>
          </a:p>
          <a:p>
            <a:pPr algn="just" fontAlgn="base">
              <a:spcAft>
                <a:spcPct val="0"/>
              </a:spcAft>
              <a:buClr>
                <a:srgbClr val="1F497D">
                  <a:lumMod val="50000"/>
                </a:srgbClr>
              </a:buClr>
              <a:buAutoNum type="arabicPeriod"/>
              <a:defRPr/>
            </a:pPr>
            <a:r>
              <a:rPr lang="es-CL" sz="1800" dirty="0" smtClean="0">
                <a:solidFill>
                  <a:srgbClr val="4D4D4D"/>
                </a:solidFill>
                <a:cs typeface="Calibri"/>
              </a:rPr>
              <a:t>Generación de conocimientos y desarrollo de capacidades.</a:t>
            </a:r>
          </a:p>
          <a:p>
            <a:pPr algn="just" fontAlgn="base">
              <a:spcAft>
                <a:spcPct val="0"/>
              </a:spcAft>
              <a:buClr>
                <a:srgbClr val="1F497D">
                  <a:lumMod val="50000"/>
                </a:srgbClr>
              </a:buClr>
              <a:buAutoNum type="arabicPeriod"/>
              <a:defRPr/>
            </a:pPr>
            <a:r>
              <a:rPr lang="es-CL" sz="1800" dirty="0" smtClean="0">
                <a:solidFill>
                  <a:srgbClr val="4D4D4D"/>
                </a:solidFill>
                <a:cs typeface="Calibri"/>
              </a:rPr>
              <a:t>Transversalización del Programa en la acción de fomento de INDAP.</a:t>
            </a:r>
          </a:p>
          <a:p>
            <a:pPr algn="just" fontAlgn="base">
              <a:spcAft>
                <a:spcPct val="0"/>
              </a:spcAft>
              <a:buClr>
                <a:srgbClr val="1F497D">
                  <a:lumMod val="50000"/>
                </a:srgbClr>
              </a:buClr>
              <a:buAutoNum type="arabicPeriod"/>
              <a:defRPr/>
            </a:pPr>
            <a:r>
              <a:rPr lang="es-CL" sz="1800" dirty="0" smtClean="0">
                <a:solidFill>
                  <a:srgbClr val="4D4D4D"/>
                </a:solidFill>
                <a:cs typeface="Calibri"/>
              </a:rPr>
              <a:t>Articulación interinstitucional y apalancamiento de recursos.</a:t>
            </a:r>
          </a:p>
          <a:p>
            <a:pPr algn="just" fontAlgn="base">
              <a:spcAft>
                <a:spcPct val="0"/>
              </a:spcAft>
              <a:buClr>
                <a:srgbClr val="1F497D">
                  <a:lumMod val="50000"/>
                </a:srgbClr>
              </a:buClr>
              <a:buAutoNum type="arabicPeriod"/>
              <a:defRPr/>
            </a:pPr>
            <a:r>
              <a:rPr lang="es-CL" sz="1800" dirty="0" smtClean="0">
                <a:solidFill>
                  <a:srgbClr val="4D4D4D"/>
                </a:solidFill>
                <a:cs typeface="Calibri"/>
              </a:rPr>
              <a:t>Difusión y sensibilización</a:t>
            </a:r>
          </a:p>
          <a:p>
            <a:pPr algn="just" fontAlgn="base">
              <a:spcAft>
                <a:spcPct val="0"/>
              </a:spcAft>
              <a:buClr>
                <a:srgbClr val="1F497D">
                  <a:lumMod val="50000"/>
                </a:srgbClr>
              </a:buClr>
              <a:buAutoNum type="arabicPeriod"/>
              <a:defRPr/>
            </a:pPr>
            <a:endParaRPr lang="es-CL" sz="1800" dirty="0">
              <a:solidFill>
                <a:srgbClr val="4D4D4D"/>
              </a:solidFill>
              <a:cs typeface="Calibri"/>
            </a:endParaRPr>
          </a:p>
          <a:p>
            <a:pPr marL="457200" lvl="1" indent="0" fontAlgn="base">
              <a:spcBef>
                <a:spcPts val="300"/>
              </a:spcBef>
              <a:spcAft>
                <a:spcPts val="300"/>
              </a:spcAft>
              <a:buNone/>
              <a:defRPr/>
            </a:pPr>
            <a:endParaRPr lang="es-CL" sz="1800" dirty="0" smtClean="0">
              <a:solidFill>
                <a:srgbClr val="4D4D4D"/>
              </a:solidFill>
              <a:cs typeface="Calibri"/>
            </a:endParaRPr>
          </a:p>
          <a:p>
            <a:pPr marL="457200" lvl="1" indent="0" fontAlgn="base">
              <a:spcBef>
                <a:spcPts val="300"/>
              </a:spcBef>
              <a:spcAft>
                <a:spcPts val="300"/>
              </a:spcAft>
              <a:buNone/>
              <a:defRPr/>
            </a:pPr>
            <a:endParaRPr lang="es-CL" sz="1800" dirty="0">
              <a:solidFill>
                <a:srgbClr val="4D4D4D"/>
              </a:solidFill>
              <a:effectLst>
                <a:outerShdw blurRad="38100" dist="38100" dir="2700000" algn="tl">
                  <a:srgbClr val="000000">
                    <a:alpha val="43137"/>
                  </a:srgbClr>
                </a:outerShdw>
              </a:effectLst>
              <a:cs typeface="Calibri"/>
            </a:endParaRPr>
          </a:p>
          <a:p>
            <a:pPr marL="0" indent="0">
              <a:buNone/>
            </a:pPr>
            <a:endParaRPr lang="es-CL" sz="1800" dirty="0">
              <a:solidFill>
                <a:srgbClr val="4D4D4D"/>
              </a:solidFill>
              <a:cs typeface="Calibri"/>
            </a:endParaRPr>
          </a:p>
          <a:p>
            <a:pPr marL="0" indent="0">
              <a:buNone/>
            </a:pPr>
            <a:endParaRPr lang="es-CL" sz="1800" dirty="0"/>
          </a:p>
        </p:txBody>
      </p:sp>
      <p:sp>
        <p:nvSpPr>
          <p:cNvPr id="6"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73</a:t>
            </a:fld>
            <a:endParaRPr lang="en-US"/>
          </a:p>
        </p:txBody>
      </p:sp>
    </p:spTree>
    <p:extLst>
      <p:ext uri="{BB962C8B-B14F-4D97-AF65-F5344CB8AC3E}">
        <p14:creationId xmlns:p14="http://schemas.microsoft.com/office/powerpoint/2010/main" val="36667509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6"/>
          <p:cNvSpPr txBox="1">
            <a:spLocks noGrp="1"/>
          </p:cNvSpPr>
          <p:nvPr>
            <p:ph idx="1"/>
          </p:nvPr>
        </p:nvSpPr>
        <p:spPr>
          <a:xfrm>
            <a:off x="457200" y="1244906"/>
            <a:ext cx="8229600" cy="3785652"/>
          </a:xfrm>
          <a:prstGeom prst="rect">
            <a:avLst/>
          </a:prstGeom>
          <a:noFill/>
        </p:spPr>
        <p:txBody>
          <a:bodyPr wrap="square" rtlCol="0">
            <a:spAutoFit/>
          </a:bodyPr>
          <a:lstStyle>
            <a:defPPr>
              <a:defRPr lang="es-CL"/>
            </a:defPPr>
            <a:lvl1pPr>
              <a:defRPr sz="2400" b="1">
                <a:solidFill>
                  <a:srgbClr val="0070C0"/>
                </a:solidFill>
                <a:latin typeface="Arial"/>
                <a:cs typeface="Arial"/>
              </a:defRPr>
            </a:lvl1pPr>
          </a:lstStyle>
          <a:p>
            <a:pPr algn="just" defTabSz="457200" eaLnBrk="0" fontAlgn="base" hangingPunct="0">
              <a:spcBef>
                <a:spcPct val="0"/>
              </a:spcBef>
              <a:spcAft>
                <a:spcPct val="0"/>
              </a:spcAft>
              <a:buFont typeface="Wingdings" panose="05000000000000000000" pitchFamily="2" charset="2"/>
              <a:buChar char="v"/>
            </a:pPr>
            <a:r>
              <a:rPr lang="es-CL" sz="1600" b="0" dirty="0" smtClean="0">
                <a:solidFill>
                  <a:srgbClr val="4D4D4D"/>
                </a:solidFill>
                <a:latin typeface="Calibri"/>
                <a:ea typeface="MS PGothic" pitchFamily="34" charset="-128"/>
                <a:cs typeface="Calibri"/>
              </a:rPr>
              <a:t>Programa de Desarrollo de Consultores</a:t>
            </a:r>
          </a:p>
          <a:p>
            <a:pPr marL="0" indent="0" algn="just" defTabSz="457200" eaLnBrk="0" fontAlgn="base" hangingPunct="0">
              <a:spcBef>
                <a:spcPct val="0"/>
              </a:spcBef>
              <a:spcAft>
                <a:spcPct val="0"/>
              </a:spcAft>
              <a:buNone/>
            </a:pPr>
            <a:endParaRPr lang="es-CL" sz="1600" b="0" dirty="0">
              <a:solidFill>
                <a:srgbClr val="4D4D4D"/>
              </a:solidFill>
              <a:latin typeface="Calibri"/>
              <a:ea typeface="MS PGothic" pitchFamily="34" charset="-128"/>
              <a:cs typeface="Calibri"/>
            </a:endParaRPr>
          </a:p>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Propósito:</a:t>
            </a:r>
          </a:p>
          <a:p>
            <a:pPr marL="0" indent="0" algn="just" defTabSz="457200" eaLnBrk="0" fontAlgn="base" hangingPunct="0">
              <a:spcBef>
                <a:spcPct val="0"/>
              </a:spcBef>
              <a:spcAft>
                <a:spcPct val="0"/>
              </a:spcAft>
              <a:buNone/>
            </a:pPr>
            <a:endParaRPr lang="es-CL" sz="1600" b="0" dirty="0" smtClean="0">
              <a:solidFill>
                <a:srgbClr val="4D4D4D"/>
              </a:solidFill>
              <a:latin typeface="Calibri"/>
              <a:ea typeface="MS PGothic" pitchFamily="34" charset="-128"/>
              <a:cs typeface="Calibri"/>
            </a:endParaRPr>
          </a:p>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Mejorar las capacidades y habilidades de los Consultores de Fomento, contribuyendo a incrementar el impacto de los Programas de INDAP en el desarrollo de la Agricultura Familiar Campesina. </a:t>
            </a:r>
          </a:p>
          <a:p>
            <a:pPr marL="0" indent="0" algn="just" defTabSz="457200" eaLnBrk="0" fontAlgn="base" hangingPunct="0">
              <a:spcBef>
                <a:spcPct val="0"/>
              </a:spcBef>
              <a:spcAft>
                <a:spcPct val="0"/>
              </a:spcAft>
              <a:buNone/>
            </a:pPr>
            <a:endParaRPr lang="es-CL" sz="1600" b="0" dirty="0">
              <a:solidFill>
                <a:srgbClr val="4D4D4D"/>
              </a:solidFill>
              <a:latin typeface="Calibri"/>
              <a:ea typeface="MS PGothic" pitchFamily="34" charset="-128"/>
              <a:cs typeface="Calibri"/>
            </a:endParaRPr>
          </a:p>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Se enfoca hacia los socios estratégicos de INDAP que son quienes realizan la prestación de servicios en los diferentes programas regulares por más de 4.000 consultores externos a lo largo de todo el país, y son un pilar fundamental en la transferencia de conocimientos y calidad de los servicios de INDAP hacia los usuarios y usuarias. </a:t>
            </a:r>
          </a:p>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 </a:t>
            </a:r>
            <a:endParaRPr lang="es-CL" sz="1600" b="0" dirty="0">
              <a:solidFill>
                <a:srgbClr val="4D4D4D"/>
              </a:solidFill>
              <a:latin typeface="Calibri"/>
              <a:ea typeface="MS PGothic" pitchFamily="34" charset="-128"/>
              <a:cs typeface="Calibri"/>
            </a:endParaRPr>
          </a:p>
          <a:p>
            <a:pPr marL="0" indent="0" algn="just" defTabSz="457200" eaLnBrk="0" fontAlgn="base" hangingPunct="0">
              <a:spcBef>
                <a:spcPct val="0"/>
              </a:spcBef>
              <a:spcAft>
                <a:spcPct val="0"/>
              </a:spcAft>
              <a:buNone/>
            </a:pPr>
            <a:endParaRPr lang="es-CL" sz="1600" b="0" dirty="0">
              <a:solidFill>
                <a:srgbClr val="4D4D4D"/>
              </a:solidFill>
              <a:latin typeface="Calibri"/>
              <a:ea typeface="MS PGothic" pitchFamily="34" charset="-128"/>
              <a:cs typeface="Calibri"/>
            </a:endParaRPr>
          </a:p>
          <a:p>
            <a:pPr marL="0" indent="0" algn="just" defTabSz="457200" eaLnBrk="0" fontAlgn="base" hangingPunct="0">
              <a:spcBef>
                <a:spcPct val="0"/>
              </a:spcBef>
              <a:spcAft>
                <a:spcPct val="0"/>
              </a:spcAft>
              <a:buNone/>
            </a:pPr>
            <a:r>
              <a:rPr lang="es-CL" sz="1600" b="0" dirty="0" smtClean="0">
                <a:solidFill>
                  <a:srgbClr val="4D4D4D"/>
                </a:solidFill>
                <a:latin typeface="Calibri"/>
                <a:ea typeface="MS PGothic" pitchFamily="34" charset="-128"/>
                <a:cs typeface="Calibri"/>
              </a:rPr>
              <a:t> </a:t>
            </a:r>
            <a:endParaRPr lang="es-CL" sz="1600" b="0" dirty="0">
              <a:solidFill>
                <a:srgbClr val="4D4D4D"/>
              </a:solidFill>
              <a:latin typeface="Calibri"/>
              <a:ea typeface="MS PGothic" pitchFamily="34" charset="-128"/>
              <a:cs typeface="Calibri"/>
            </a:endParaRPr>
          </a:p>
        </p:txBody>
      </p:sp>
      <p:sp>
        <p:nvSpPr>
          <p:cNvPr id="6"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74</a:t>
            </a:fld>
            <a:endParaRPr lang="en-US"/>
          </a:p>
        </p:txBody>
      </p:sp>
    </p:spTree>
    <p:extLst>
      <p:ext uri="{BB962C8B-B14F-4D97-AF65-F5344CB8AC3E}">
        <p14:creationId xmlns:p14="http://schemas.microsoft.com/office/powerpoint/2010/main" val="18518150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306773"/>
            <a:ext cx="8229600" cy="4819390"/>
          </a:xfrm>
        </p:spPr>
        <p:txBody>
          <a:bodyPr>
            <a:normAutofit/>
          </a:bodyPr>
          <a:lstStyle/>
          <a:p>
            <a:pPr marL="0" indent="0">
              <a:buNone/>
            </a:pPr>
            <a:r>
              <a:rPr lang="es-CL" sz="1800" dirty="0" smtClean="0">
                <a:solidFill>
                  <a:srgbClr val="4D4D4D"/>
                </a:solidFill>
              </a:rPr>
              <a:t>Programa Desarrollo de Consultores </a:t>
            </a:r>
            <a:endParaRPr lang="es-CL" sz="1800" dirty="0">
              <a:solidFill>
                <a:srgbClr val="4D4D4D"/>
              </a:solidFill>
            </a:endParaRPr>
          </a:p>
        </p:txBody>
      </p:sp>
      <p:sp>
        <p:nvSpPr>
          <p:cNvPr id="5" name="Pentágono 4"/>
          <p:cNvSpPr/>
          <p:nvPr/>
        </p:nvSpPr>
        <p:spPr>
          <a:xfrm>
            <a:off x="539764" y="2144393"/>
            <a:ext cx="2836655" cy="1162037"/>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dirty="0" smtClean="0">
                <a:solidFill>
                  <a:srgbClr val="FFFFFF"/>
                </a:solidFill>
                <a:latin typeface="Calibri"/>
                <a:ea typeface="Calibri" panose="020F0502020204030204" pitchFamily="34" charset="0"/>
                <a:cs typeface="Calibri"/>
              </a:rPr>
              <a:t>1. Directorio Nacional de Consultores de Fomento. </a:t>
            </a:r>
            <a:endParaRPr lang="es-CL" sz="1300" dirty="0">
              <a:solidFill>
                <a:srgbClr val="FFFFFF"/>
              </a:solidFill>
              <a:latin typeface="Calibri"/>
              <a:ea typeface="Calibri" panose="020F0502020204030204" pitchFamily="34" charset="0"/>
              <a:cs typeface="Calibri"/>
            </a:endParaRPr>
          </a:p>
        </p:txBody>
      </p:sp>
      <p:sp>
        <p:nvSpPr>
          <p:cNvPr id="6" name="Pentágono 5"/>
          <p:cNvSpPr/>
          <p:nvPr/>
        </p:nvSpPr>
        <p:spPr>
          <a:xfrm>
            <a:off x="539765" y="3713230"/>
            <a:ext cx="2836655" cy="1162037"/>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dirty="0" smtClean="0">
                <a:solidFill>
                  <a:srgbClr val="FFFFFF"/>
                </a:solidFill>
                <a:latin typeface="Calibri"/>
                <a:ea typeface="Calibri" panose="020F0502020204030204" pitchFamily="34" charset="0"/>
                <a:cs typeface="Calibri"/>
              </a:rPr>
              <a:t>2. Evaluación de Competencias laborales. </a:t>
            </a:r>
            <a:endParaRPr lang="es-CL" sz="1300" dirty="0">
              <a:solidFill>
                <a:srgbClr val="FFFFFF"/>
              </a:solidFill>
              <a:latin typeface="Calibri"/>
              <a:ea typeface="Calibri" panose="020F0502020204030204" pitchFamily="34" charset="0"/>
              <a:cs typeface="Calibri"/>
            </a:endParaRPr>
          </a:p>
        </p:txBody>
      </p:sp>
      <p:sp>
        <p:nvSpPr>
          <p:cNvPr id="9" name="Rectángulo 8"/>
          <p:cNvSpPr/>
          <p:nvPr/>
        </p:nvSpPr>
        <p:spPr>
          <a:xfrm>
            <a:off x="3494749" y="3713230"/>
            <a:ext cx="5370577" cy="1214951"/>
          </a:xfrm>
          <a:prstGeom prst="rect">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Evaluar las competencias técnicas y </a:t>
            </a:r>
            <a:r>
              <a:rPr lang="es-CL" sz="1200" dirty="0" err="1" smtClean="0">
                <a:solidFill>
                  <a:srgbClr val="1F497D">
                    <a:lumMod val="50000"/>
                  </a:srgbClr>
                </a:solidFill>
                <a:latin typeface="Calibri"/>
                <a:cs typeface="Calibri"/>
              </a:rPr>
              <a:t>psicolaborales</a:t>
            </a:r>
            <a:r>
              <a:rPr lang="es-CL" sz="1200" dirty="0" smtClean="0">
                <a:solidFill>
                  <a:srgbClr val="1F497D">
                    <a:lumMod val="50000"/>
                  </a:srgbClr>
                </a:solidFill>
                <a:latin typeface="Calibri"/>
                <a:cs typeface="Calibri"/>
              </a:rPr>
              <a:t> de los consultores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Establecer las brechas entre las competencias técnicas y </a:t>
            </a:r>
            <a:r>
              <a:rPr lang="es-CL" sz="1200" dirty="0" err="1" smtClean="0">
                <a:solidFill>
                  <a:srgbClr val="1F497D">
                    <a:lumMod val="50000"/>
                  </a:srgbClr>
                </a:solidFill>
                <a:latin typeface="Calibri"/>
                <a:cs typeface="Calibri"/>
              </a:rPr>
              <a:t>psicolaborales</a:t>
            </a:r>
            <a:r>
              <a:rPr lang="es-CL" sz="1200" dirty="0" smtClean="0">
                <a:solidFill>
                  <a:srgbClr val="1F497D">
                    <a:lumMod val="50000"/>
                  </a:srgbClr>
                </a:solidFill>
                <a:latin typeface="Calibri"/>
                <a:cs typeface="Calibri"/>
              </a:rPr>
              <a:t> observadas y las requeridas para cumplir con sus funciones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Desarrollar un plan de formación capaz de cubrir las brechas detectadas</a:t>
            </a:r>
            <a:r>
              <a:rPr lang="es-CL" sz="1200" dirty="0">
                <a:solidFill>
                  <a:srgbClr val="1F497D">
                    <a:lumMod val="50000"/>
                  </a:srgbClr>
                </a:solidFill>
                <a:latin typeface="Calibri"/>
                <a:cs typeface="Calibri"/>
              </a:rPr>
              <a:t>.</a:t>
            </a:r>
          </a:p>
        </p:txBody>
      </p:sp>
      <p:sp>
        <p:nvSpPr>
          <p:cNvPr id="10" name="Rectángulo 9"/>
          <p:cNvSpPr/>
          <p:nvPr/>
        </p:nvSpPr>
        <p:spPr>
          <a:xfrm>
            <a:off x="3494748" y="2051344"/>
            <a:ext cx="5370578" cy="1238625"/>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Contar con un Directorio único y público, con información disponible para todos los interesados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Conocer todos los antecedentes de cada consultor de manera que al momento de su selección se pueda contar con información completa y confiable</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Conocer las evaluaciones de desempeño de los consultores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Wingdings" panose="05000000000000000000" pitchFamily="2" charset="2"/>
              <a:buChar char="§"/>
            </a:pPr>
            <a:r>
              <a:rPr lang="es-CL" sz="1200" dirty="0" smtClean="0">
                <a:solidFill>
                  <a:srgbClr val="1F497D">
                    <a:lumMod val="50000"/>
                  </a:srgbClr>
                </a:solidFill>
                <a:latin typeface="Calibri"/>
                <a:cs typeface="Calibri"/>
              </a:rPr>
              <a:t>Conocer las evaluaciones de competencias laborales de los consultores</a:t>
            </a:r>
            <a:r>
              <a:rPr lang="es-CL" sz="1200" dirty="0">
                <a:solidFill>
                  <a:srgbClr val="1F497D">
                    <a:lumMod val="50000"/>
                  </a:srgbClr>
                </a:solidFill>
                <a:latin typeface="Calibri"/>
                <a:cs typeface="Calibri"/>
              </a:rPr>
              <a:t>.</a:t>
            </a:r>
          </a:p>
        </p:txBody>
      </p:sp>
      <p:sp>
        <p:nvSpPr>
          <p:cNvPr id="11"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75</a:t>
            </a:fld>
            <a:endParaRPr lang="en-US"/>
          </a:p>
        </p:txBody>
      </p:sp>
    </p:spTree>
    <p:extLst>
      <p:ext uri="{BB962C8B-B14F-4D97-AF65-F5344CB8AC3E}">
        <p14:creationId xmlns:p14="http://schemas.microsoft.com/office/powerpoint/2010/main" val="13559320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428206"/>
            <a:ext cx="8229600" cy="4697957"/>
          </a:xfrm>
        </p:spPr>
        <p:txBody>
          <a:bodyPr>
            <a:normAutofit/>
          </a:bodyPr>
          <a:lstStyle/>
          <a:p>
            <a:pPr marL="0" indent="0">
              <a:buNone/>
            </a:pPr>
            <a:r>
              <a:rPr lang="es-CL" sz="1800" dirty="0" smtClean="0">
                <a:solidFill>
                  <a:srgbClr val="4D4D4D"/>
                </a:solidFill>
              </a:rPr>
              <a:t>Programa Desarrollo Consultores </a:t>
            </a:r>
            <a:endParaRPr lang="es-CL" sz="1800" dirty="0">
              <a:solidFill>
                <a:srgbClr val="4D4D4D"/>
              </a:solidFill>
            </a:endParaRPr>
          </a:p>
        </p:txBody>
      </p:sp>
      <p:grpSp>
        <p:nvGrpSpPr>
          <p:cNvPr id="4" name="Grupo 3"/>
          <p:cNvGrpSpPr/>
          <p:nvPr/>
        </p:nvGrpSpPr>
        <p:grpSpPr>
          <a:xfrm>
            <a:off x="515114" y="1910220"/>
            <a:ext cx="8470832" cy="4183954"/>
            <a:chOff x="394494" y="1395712"/>
            <a:chExt cx="8470832" cy="4183954"/>
          </a:xfrm>
        </p:grpSpPr>
        <p:sp>
          <p:nvSpPr>
            <p:cNvPr id="6" name="Rectángulo 5"/>
            <p:cNvSpPr/>
            <p:nvPr/>
          </p:nvSpPr>
          <p:spPr>
            <a:xfrm>
              <a:off x="3494748" y="1395712"/>
              <a:ext cx="5370578" cy="418395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defTabSz="457200" eaLnBrk="0" fontAlgn="base" hangingPunct="0">
                <a:spcBef>
                  <a:spcPct val="0"/>
                </a:spcBef>
                <a:spcAft>
                  <a:spcPct val="0"/>
                </a:spcAft>
              </a:pPr>
              <a:r>
                <a:rPr lang="es-CL" sz="1200" dirty="0" smtClean="0">
                  <a:solidFill>
                    <a:srgbClr val="1F497D">
                      <a:lumMod val="50000"/>
                    </a:srgbClr>
                  </a:solidFill>
                  <a:cs typeface="Arial" panose="020B0604020202020204" pitchFamily="34" charset="0"/>
                </a:rPr>
                <a:t>•  Permiten contar con información para apoyar la toma de decisiones de los productores e INDAP, respecto a los Consultores con los cuales les resulta 	más conveniente trabajar de acuerdo a las necesidades y objetivos de 	desarrollo de los productores.</a:t>
              </a:r>
            </a:p>
            <a:p>
              <a:pPr algn="just" defTabSz="457200" eaLnBrk="0" fontAlgn="base" hangingPunct="0">
                <a:spcBef>
                  <a:spcPct val="0"/>
                </a:spcBef>
                <a:spcAft>
                  <a:spcPct val="0"/>
                </a:spcAft>
              </a:pPr>
              <a:endParaRPr lang="es-CL" sz="1200" dirty="0">
                <a:solidFill>
                  <a:srgbClr val="1F497D">
                    <a:lumMod val="50000"/>
                  </a:srgbClr>
                </a:solidFill>
                <a:cs typeface="Arial" panose="020B0604020202020204" pitchFamily="34" charset="0"/>
              </a:endParaRPr>
            </a:p>
            <a:p>
              <a:pPr algn="just" defTabSz="457200" eaLnBrk="0" fontAlgn="base" hangingPunct="0">
                <a:spcBef>
                  <a:spcPct val="0"/>
                </a:spcBef>
                <a:spcAft>
                  <a:spcPct val="0"/>
                </a:spcAft>
              </a:pPr>
              <a:r>
                <a:rPr lang="es-CL" sz="1200" dirty="0" smtClean="0">
                  <a:solidFill>
                    <a:srgbClr val="1F497D">
                      <a:lumMod val="50000"/>
                    </a:srgbClr>
                  </a:solidFill>
                  <a:cs typeface="Arial" panose="020B0604020202020204" pitchFamily="34" charset="0"/>
                </a:rPr>
                <a:t>•  Identificar los elementos relacionados con el desempeño, los mide y proporciona retroalimentación a los propios Consultores, respecto a sus fortalezas y debilidades.</a:t>
              </a:r>
            </a:p>
            <a:p>
              <a:pPr algn="just" defTabSz="457200" eaLnBrk="0" fontAlgn="base" hangingPunct="0">
                <a:spcBef>
                  <a:spcPct val="0"/>
                </a:spcBef>
                <a:spcAft>
                  <a:spcPct val="0"/>
                </a:spcAft>
              </a:pPr>
              <a:endParaRPr lang="es-CL" sz="1200" dirty="0">
                <a:solidFill>
                  <a:srgbClr val="1F497D">
                    <a:lumMod val="50000"/>
                  </a:srgbClr>
                </a:solidFill>
                <a:cs typeface="Arial" panose="020B0604020202020204" pitchFamily="34" charset="0"/>
              </a:endParaRPr>
            </a:p>
            <a:p>
              <a:pPr algn="just" defTabSz="457200" eaLnBrk="0" fontAlgn="base" hangingPunct="0">
                <a:spcBef>
                  <a:spcPct val="0"/>
                </a:spcBef>
                <a:spcAft>
                  <a:spcPct val="0"/>
                </a:spcAft>
              </a:pPr>
              <a:r>
                <a:rPr lang="es-CL" sz="1200" dirty="0" smtClean="0">
                  <a:solidFill>
                    <a:srgbClr val="1F497D">
                      <a:lumMod val="50000"/>
                    </a:srgbClr>
                  </a:solidFill>
                  <a:cs typeface="Arial" panose="020B0604020202020204" pitchFamily="34" charset="0"/>
                </a:rPr>
                <a:t>•  Determinar las necesidades de formación y desarrollo de los Consultores. </a:t>
              </a:r>
            </a:p>
            <a:p>
              <a:pPr algn="just" defTabSz="457200" eaLnBrk="0" fontAlgn="base" hangingPunct="0">
                <a:spcBef>
                  <a:spcPct val="0"/>
                </a:spcBef>
                <a:spcAft>
                  <a:spcPct val="0"/>
                </a:spcAft>
              </a:pPr>
              <a:endParaRPr lang="es-CL" sz="1200" dirty="0">
                <a:solidFill>
                  <a:srgbClr val="1F497D">
                    <a:lumMod val="50000"/>
                  </a:srgbClr>
                </a:solidFill>
                <a:cs typeface="Arial" panose="020B0604020202020204" pitchFamily="34" charset="0"/>
              </a:endParaRPr>
            </a:p>
            <a:p>
              <a:pPr algn="just" defTabSz="457200" eaLnBrk="0" fontAlgn="base" hangingPunct="0">
                <a:spcBef>
                  <a:spcPct val="0"/>
                </a:spcBef>
                <a:spcAft>
                  <a:spcPct val="0"/>
                </a:spcAft>
              </a:pPr>
              <a:r>
                <a:rPr lang="es-CL" sz="1200" dirty="0" smtClean="0">
                  <a:solidFill>
                    <a:srgbClr val="1F497D">
                      <a:lumMod val="50000"/>
                    </a:srgbClr>
                  </a:solidFill>
                  <a:cs typeface="Arial" panose="020B0604020202020204" pitchFamily="34" charset="0"/>
                </a:rPr>
                <a:t>•  Identificar y objetivar la toma de decisiones respecto de la continuidad de los consultores en los programas de INDAP, de manera de asegurar la calidad de los servicios a los productores.</a:t>
              </a:r>
            </a:p>
            <a:p>
              <a:pPr algn="just" defTabSz="457200" eaLnBrk="0" fontAlgn="base" hangingPunct="0">
                <a:spcBef>
                  <a:spcPct val="0"/>
                </a:spcBef>
                <a:spcAft>
                  <a:spcPct val="0"/>
                </a:spcAft>
              </a:pPr>
              <a:endParaRPr lang="es-CL" sz="1200" dirty="0">
                <a:solidFill>
                  <a:srgbClr val="1F497D">
                    <a:lumMod val="50000"/>
                  </a:srgbClr>
                </a:solidFill>
                <a:cs typeface="Arial" panose="020B0604020202020204" pitchFamily="34" charset="0"/>
              </a:endParaRPr>
            </a:p>
            <a:p>
              <a:pPr algn="just" defTabSz="457200" eaLnBrk="0" fontAlgn="base" hangingPunct="0">
                <a:spcBef>
                  <a:spcPct val="0"/>
                </a:spcBef>
                <a:spcAft>
                  <a:spcPct val="0"/>
                </a:spcAft>
              </a:pPr>
              <a:r>
                <a:rPr lang="es-CL" sz="1200" dirty="0" smtClean="0">
                  <a:solidFill>
                    <a:srgbClr val="1F497D">
                      <a:lumMod val="50000"/>
                    </a:srgbClr>
                  </a:solidFill>
                  <a:cs typeface="Arial" panose="020B0604020202020204" pitchFamily="34" charset="0"/>
                </a:rPr>
                <a:t>•  Entregar insumos para la evaluación de resultados e impacto de los propios Programas/Servicios de Fomento.</a:t>
              </a:r>
            </a:p>
            <a:p>
              <a:pPr algn="just" defTabSz="457200" eaLnBrk="0" fontAlgn="base" hangingPunct="0">
                <a:spcBef>
                  <a:spcPct val="0"/>
                </a:spcBef>
                <a:spcAft>
                  <a:spcPct val="0"/>
                </a:spcAft>
              </a:pPr>
              <a:endParaRPr lang="es-CL" sz="1200" b="1" dirty="0">
                <a:solidFill>
                  <a:srgbClr val="1F497D">
                    <a:lumMod val="50000"/>
                  </a:srgbClr>
                </a:solidFill>
                <a:cs typeface="Arial" panose="020B0604020202020204" pitchFamily="34" charset="0"/>
              </a:endParaRPr>
            </a:p>
            <a:p>
              <a:pPr algn="just" defTabSz="457200" eaLnBrk="0" fontAlgn="base" hangingPunct="0">
                <a:spcBef>
                  <a:spcPct val="0"/>
                </a:spcBef>
                <a:spcAft>
                  <a:spcPct val="0"/>
                </a:spcAft>
              </a:pPr>
              <a:r>
                <a:rPr lang="es-CL" sz="1200" b="1" dirty="0" smtClean="0">
                  <a:solidFill>
                    <a:srgbClr val="1F497D">
                      <a:lumMod val="50000"/>
                    </a:srgbClr>
                  </a:solidFill>
                  <a:cs typeface="Arial" panose="020B0604020202020204" pitchFamily="34" charset="0"/>
                </a:rPr>
                <a:t>Evaluación contempla:</a:t>
              </a:r>
              <a:endParaRPr lang="es-CL" sz="1200" b="1" dirty="0">
                <a:solidFill>
                  <a:srgbClr val="C00000"/>
                </a:solidFill>
                <a:cs typeface="Arial" panose="020B0604020202020204" pitchFamily="34" charset="0"/>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cs typeface="Arial" panose="020B0604020202020204" pitchFamily="34" charset="0"/>
                </a:rPr>
                <a:t>Cumplimiento de metas establecidas en el Plan de Trabajo Anual</a:t>
              </a:r>
              <a:r>
                <a:rPr lang="es-CL" sz="1200" dirty="0">
                  <a:solidFill>
                    <a:srgbClr val="1F497D">
                      <a:lumMod val="50000"/>
                    </a:srgbClr>
                  </a:solidFill>
                  <a:cs typeface="Arial" panose="020B0604020202020204" pitchFamily="34" charset="0"/>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cs typeface="Arial" panose="020B0604020202020204" pitchFamily="34" charset="0"/>
                </a:rPr>
                <a:t>Cumplimiento de las actividades establecidas en el Plan de Trabajo Anual</a:t>
              </a:r>
              <a:r>
                <a:rPr lang="es-CL" sz="1200" dirty="0">
                  <a:solidFill>
                    <a:srgbClr val="1F497D">
                      <a:lumMod val="50000"/>
                    </a:srgbClr>
                  </a:solidFill>
                  <a:cs typeface="Arial" panose="020B0604020202020204" pitchFamily="34" charset="0"/>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cs typeface="Arial" panose="020B0604020202020204" pitchFamily="34" charset="0"/>
                </a:rPr>
                <a:t>Percepción y satisfacción de los usuarios</a:t>
              </a:r>
              <a:r>
                <a:rPr lang="es-CL" sz="1200" dirty="0">
                  <a:solidFill>
                    <a:srgbClr val="1F497D">
                      <a:lumMod val="50000"/>
                    </a:srgbClr>
                  </a:solidFill>
                  <a:cs typeface="Arial" panose="020B0604020202020204" pitchFamily="34" charset="0"/>
                </a:rPr>
                <a:t>.</a:t>
              </a:r>
            </a:p>
          </p:txBody>
        </p:sp>
        <p:sp>
          <p:nvSpPr>
            <p:cNvPr id="7" name="Pentágono 6"/>
            <p:cNvSpPr/>
            <p:nvPr/>
          </p:nvSpPr>
          <p:spPr>
            <a:xfrm>
              <a:off x="394494" y="2689991"/>
              <a:ext cx="2908663" cy="1045028"/>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smtClean="0">
                  <a:solidFill>
                    <a:srgbClr val="FFFFFF"/>
                  </a:solidFill>
                  <a:latin typeface="Arial" panose="020B0604020202020204" pitchFamily="34" charset="0"/>
                  <a:ea typeface="Calibri" panose="020F0502020204030204" pitchFamily="34" charset="0"/>
                  <a:cs typeface="Arial" panose="020B0604020202020204" pitchFamily="34" charset="0"/>
                </a:rPr>
                <a:t>3.Evaluación de </a:t>
              </a:r>
              <a:r>
                <a:rPr lang="es-CL" sz="1300" smtClean="0">
                  <a:solidFill>
                    <a:srgbClr val="FFFFFF"/>
                  </a:solidFill>
                  <a:latin typeface="Calibri"/>
                  <a:ea typeface="Calibri" panose="020F0502020204030204" pitchFamily="34" charset="0"/>
                  <a:cs typeface="Calibri"/>
                </a:rPr>
                <a:t>Desempeño</a:t>
              </a:r>
              <a:r>
                <a:rPr lang="es-CL" sz="1300" dirty="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grpSp>
      <p:sp>
        <p:nvSpPr>
          <p:cNvPr id="8"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76</a:t>
            </a:fld>
            <a:endParaRPr lang="en-US"/>
          </a:p>
        </p:txBody>
      </p:sp>
    </p:spTree>
    <p:extLst>
      <p:ext uri="{BB962C8B-B14F-4D97-AF65-F5344CB8AC3E}">
        <p14:creationId xmlns:p14="http://schemas.microsoft.com/office/powerpoint/2010/main" val="39153120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3"/>
          <p:cNvSpPr>
            <a:spLocks noGrp="1"/>
          </p:cNvSpPr>
          <p:nvPr>
            <p:ph idx="1"/>
          </p:nvPr>
        </p:nvSpPr>
        <p:spPr>
          <a:xfrm>
            <a:off x="486507" y="1963756"/>
            <a:ext cx="2902945" cy="1098933"/>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indent="0" defTabSz="457200" eaLnBrk="0" fontAlgn="base" hangingPunct="0">
              <a:spcBef>
                <a:spcPct val="0"/>
              </a:spcBef>
              <a:spcAft>
                <a:spcPct val="0"/>
              </a:spcAft>
              <a:buNone/>
            </a:pPr>
            <a:r>
              <a:rPr lang="es-CL" sz="1300" dirty="0" smtClean="0">
                <a:solidFill>
                  <a:srgbClr val="FFFFFF"/>
                </a:solidFill>
                <a:latin typeface="Calibri"/>
                <a:ea typeface="Calibri" panose="020F0502020204030204" pitchFamily="34" charset="0"/>
                <a:cs typeface="Calibri"/>
              </a:rPr>
              <a:t>4. Orientación y Actualización Continua. </a:t>
            </a:r>
            <a:endParaRPr lang="es-CL" sz="1300" dirty="0">
              <a:solidFill>
                <a:srgbClr val="FFFFFF"/>
              </a:solidFill>
              <a:latin typeface="Calibri"/>
              <a:ea typeface="Calibri" panose="020F0502020204030204" pitchFamily="34" charset="0"/>
              <a:cs typeface="Calibri"/>
            </a:endParaRPr>
          </a:p>
        </p:txBody>
      </p:sp>
      <p:sp>
        <p:nvSpPr>
          <p:cNvPr id="5" name="Pentágono 4"/>
          <p:cNvSpPr/>
          <p:nvPr/>
        </p:nvSpPr>
        <p:spPr>
          <a:xfrm>
            <a:off x="480789" y="3748787"/>
            <a:ext cx="2908663" cy="1078251"/>
          </a:xfrm>
          <a:prstGeom prst="homePlate">
            <a:avLst/>
          </a:prstGeom>
          <a:solidFill>
            <a:srgbClr val="0070C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0" fontAlgn="base" hangingPunct="0">
              <a:spcBef>
                <a:spcPct val="0"/>
              </a:spcBef>
              <a:spcAft>
                <a:spcPct val="0"/>
              </a:spcAft>
            </a:pPr>
            <a:r>
              <a:rPr lang="es-CL" sz="1300" dirty="0" smtClean="0">
                <a:solidFill>
                  <a:srgbClr val="FFFFFF"/>
                </a:solidFill>
                <a:latin typeface="Calibri"/>
                <a:ea typeface="Calibri" panose="020F0502020204030204" pitchFamily="34" charset="0"/>
                <a:cs typeface="Calibri"/>
              </a:rPr>
              <a:t>5. Sistema de Información en Línea. </a:t>
            </a:r>
            <a:endParaRPr lang="es-CL" sz="1300" dirty="0">
              <a:solidFill>
                <a:srgbClr val="FFFFFF"/>
              </a:solidFill>
              <a:latin typeface="Calibri"/>
              <a:ea typeface="Calibri" panose="020F0502020204030204" pitchFamily="34" charset="0"/>
              <a:cs typeface="Calibri"/>
            </a:endParaRPr>
          </a:p>
        </p:txBody>
      </p:sp>
      <p:sp>
        <p:nvSpPr>
          <p:cNvPr id="6" name="Rectángulo 5"/>
          <p:cNvSpPr/>
          <p:nvPr/>
        </p:nvSpPr>
        <p:spPr>
          <a:xfrm>
            <a:off x="3554586" y="2055863"/>
            <a:ext cx="5370577" cy="1092614"/>
          </a:xfrm>
          <a:prstGeom prst="rect">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defTabSz="457200" eaLnBrk="0" fontAlgn="base" hangingPunct="0">
              <a:spcBef>
                <a:spcPct val="0"/>
              </a:spcBef>
              <a:spcAft>
                <a:spcPct val="0"/>
              </a:spcAft>
            </a:pPr>
            <a:r>
              <a:rPr lang="es-CL" sz="1200" dirty="0" smtClean="0">
                <a:solidFill>
                  <a:srgbClr val="1F497D">
                    <a:lumMod val="50000"/>
                  </a:srgbClr>
                </a:solidFill>
                <a:latin typeface="Calibri"/>
                <a:cs typeface="Calibri"/>
              </a:rPr>
              <a:t>Destinada a mejorar las capacidades de los consultores, mediante</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Sistema soporte expertos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Talleres/Cursos en Temas Transversales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Talleres/Cursos en temas específicos</a:t>
            </a:r>
            <a:r>
              <a:rPr lang="es-CL" sz="1200" dirty="0">
                <a:solidFill>
                  <a:srgbClr val="1F497D">
                    <a:lumMod val="50000"/>
                  </a:srgbClr>
                </a:solidFill>
                <a:latin typeface="Calibri"/>
                <a:cs typeface="Calibri"/>
              </a:rPr>
              <a:t>.</a:t>
            </a:r>
          </a:p>
          <a:p>
            <a:pPr marL="285750" indent="-2857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Talleres de Intercambio de Experiencias</a:t>
            </a:r>
            <a:r>
              <a:rPr lang="es-CL" sz="1200" dirty="0">
                <a:solidFill>
                  <a:srgbClr val="1F497D">
                    <a:lumMod val="50000"/>
                  </a:srgbClr>
                </a:solidFill>
                <a:latin typeface="Calibri"/>
                <a:cs typeface="Calibri"/>
              </a:rPr>
              <a:t>.</a:t>
            </a:r>
          </a:p>
        </p:txBody>
      </p:sp>
      <p:sp>
        <p:nvSpPr>
          <p:cNvPr id="7" name="Rectángulo 6"/>
          <p:cNvSpPr/>
          <p:nvPr/>
        </p:nvSpPr>
        <p:spPr>
          <a:xfrm>
            <a:off x="3581041" y="3713256"/>
            <a:ext cx="5370578" cy="1149317"/>
          </a:xfrm>
          <a:prstGeom prst="rect">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defTabSz="457200" eaLnBrk="0" fontAlgn="base" hangingPunct="0">
              <a:spcBef>
                <a:spcPct val="0"/>
              </a:spcBef>
              <a:spcAft>
                <a:spcPct val="0"/>
              </a:spcAft>
            </a:pPr>
            <a:r>
              <a:rPr lang="es-CL" sz="1200" dirty="0" smtClean="0">
                <a:solidFill>
                  <a:srgbClr val="1F497D">
                    <a:lumMod val="50000"/>
                  </a:srgbClr>
                </a:solidFill>
                <a:latin typeface="Calibri"/>
                <a:cs typeface="Calibri"/>
              </a:rPr>
              <a:t>Canal de información e intercambio de acceso rápido para los Consultores</a:t>
            </a:r>
            <a:r>
              <a:rPr lang="es-CL" sz="1200" dirty="0">
                <a:solidFill>
                  <a:srgbClr val="1F497D">
                    <a:lumMod val="50000"/>
                  </a:srgbClr>
                </a:solidFill>
                <a:latin typeface="Calibri"/>
                <a:cs typeface="Calibri"/>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     Intercambio de información</a:t>
            </a:r>
            <a:r>
              <a:rPr lang="es-CL" sz="1200" dirty="0">
                <a:solidFill>
                  <a:srgbClr val="1F497D">
                    <a:lumMod val="50000"/>
                  </a:srgbClr>
                </a:solidFill>
                <a:latin typeface="Calibri"/>
                <a:cs typeface="Calibri"/>
              </a:rPr>
              <a:t>.</a:t>
            </a: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     Cursos</a:t>
            </a: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     Talleres</a:t>
            </a: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     Estudios de interés</a:t>
            </a:r>
            <a:endParaRPr lang="es-CL" sz="1200" dirty="0">
              <a:solidFill>
                <a:srgbClr val="1F497D">
                  <a:lumMod val="50000"/>
                </a:srgbClr>
              </a:solidFill>
              <a:latin typeface="Calibri"/>
              <a:cs typeface="Calibri"/>
            </a:endParaRPr>
          </a:p>
          <a:p>
            <a:pPr marL="171450" indent="-171450" algn="just" defTabSz="457200" eaLnBrk="0" fontAlgn="base" hangingPunct="0">
              <a:spcBef>
                <a:spcPct val="0"/>
              </a:spcBef>
              <a:spcAft>
                <a:spcPct val="0"/>
              </a:spcAft>
              <a:buFont typeface="Arial"/>
              <a:buChar char="•"/>
            </a:pPr>
            <a:r>
              <a:rPr lang="es-CL" sz="1200" dirty="0" smtClean="0">
                <a:solidFill>
                  <a:srgbClr val="1F497D">
                    <a:lumMod val="50000"/>
                  </a:srgbClr>
                </a:solidFill>
                <a:latin typeface="Calibri"/>
                <a:cs typeface="Calibri"/>
              </a:rPr>
              <a:t>     Materiales de Apoyo (Manuales, cursos para productores</a:t>
            </a:r>
            <a:r>
              <a:rPr lang="es-CL" sz="1200" dirty="0">
                <a:solidFill>
                  <a:srgbClr val="1F497D">
                    <a:lumMod val="50000"/>
                  </a:srgbClr>
                </a:solidFill>
                <a:latin typeface="Calibri"/>
                <a:cs typeface="Calibri"/>
              </a:rPr>
              <a:t>)</a:t>
            </a:r>
          </a:p>
        </p:txBody>
      </p:sp>
      <p:sp>
        <p:nvSpPr>
          <p:cNvPr id="8" name="Título 1"/>
          <p:cNvSpPr txBox="1">
            <a:spLocks/>
          </p:cNvSpPr>
          <p:nvPr/>
        </p:nvSpPr>
        <p:spPr>
          <a:xfrm>
            <a:off x="457199" y="16377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CL" sz="2800" dirty="0" smtClean="0">
                <a:solidFill>
                  <a:srgbClr val="333333"/>
                </a:solidFill>
                <a:latin typeface="Berlin Sans FB" panose="020E0602020502020306" pitchFamily="34" charset="0"/>
                <a:ea typeface="+mn-ea"/>
                <a:cs typeface="+mn-cs"/>
              </a:rPr>
              <a:t>Plataforma de Servicios: </a:t>
            </a:r>
          </a:p>
          <a:p>
            <a:pPr>
              <a:spcBef>
                <a:spcPts val="0"/>
              </a:spcBef>
            </a:pPr>
            <a:r>
              <a:rPr lang="es-CL" sz="2800" dirty="0" smtClean="0">
                <a:solidFill>
                  <a:srgbClr val="333333"/>
                </a:solidFill>
                <a:latin typeface="Berlin Sans FB" panose="020E0602020502020306" pitchFamily="34" charset="0"/>
                <a:ea typeface="+mn-ea"/>
                <a:cs typeface="+mn-cs"/>
              </a:rPr>
              <a:t>Programas Transversales </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77</a:t>
            </a:fld>
            <a:endParaRPr lang="en-US"/>
          </a:p>
        </p:txBody>
      </p:sp>
    </p:spTree>
    <p:extLst>
      <p:ext uri="{BB962C8B-B14F-4D97-AF65-F5344CB8AC3E}">
        <p14:creationId xmlns:p14="http://schemas.microsoft.com/office/powerpoint/2010/main" val="10139842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503332337"/>
              </p:ext>
            </p:extLst>
          </p:nvPr>
        </p:nvGraphicFramePr>
        <p:xfrm>
          <a:off x="338203" y="1448589"/>
          <a:ext cx="8348597" cy="3870960"/>
        </p:xfrm>
        <a:graphic>
          <a:graphicData uri="http://schemas.openxmlformats.org/drawingml/2006/table">
            <a:tbl>
              <a:tblPr firstRow="1" bandRow="1">
                <a:tableStyleId>{5C22544A-7EE6-4342-B048-85BDC9FD1C3A}</a:tableStyleId>
              </a:tblPr>
              <a:tblGrid>
                <a:gridCol w="1777095"/>
                <a:gridCol w="3977030"/>
                <a:gridCol w="1277956"/>
                <a:gridCol w="1316516"/>
              </a:tblGrid>
              <a:tr h="467777">
                <a:tc>
                  <a:txBody>
                    <a:bodyPr/>
                    <a:lstStyle/>
                    <a:p>
                      <a:pPr algn="ctr"/>
                      <a:endParaRPr lang="es-ES_tradnl" sz="1200" b="1" dirty="0" smtClean="0"/>
                    </a:p>
                    <a:p>
                      <a:pPr algn="ctr"/>
                      <a:r>
                        <a:rPr lang="es-ES_tradnl" sz="1200" b="1" dirty="0" smtClean="0"/>
                        <a:t>Programa</a:t>
                      </a:r>
                      <a:endParaRPr lang="es-ES_tradnl" sz="1200" b="1" dirty="0"/>
                    </a:p>
                  </a:txBody>
                  <a:tcPr/>
                </a:tc>
                <a:tc>
                  <a:txBody>
                    <a:bodyPr/>
                    <a:lstStyle/>
                    <a:p>
                      <a:pPr algn="ctr"/>
                      <a:endParaRPr lang="es-ES_tradnl" sz="1200" b="1" dirty="0" smtClean="0"/>
                    </a:p>
                    <a:p>
                      <a:pPr algn="ctr"/>
                      <a:r>
                        <a:rPr lang="es-ES_tradnl" sz="1200" b="1" dirty="0" smtClean="0"/>
                        <a:t>Objetivo</a:t>
                      </a:r>
                      <a:endParaRPr lang="es-ES_tradnl" sz="1200" b="1" dirty="0"/>
                    </a:p>
                  </a:txBody>
                  <a:tcPr/>
                </a:tc>
                <a:tc>
                  <a:txBody>
                    <a:bodyPr/>
                    <a:lstStyle/>
                    <a:p>
                      <a:pPr algn="ctr"/>
                      <a:endParaRPr lang="es-ES_tradnl" sz="1200" b="1" dirty="0" smtClean="0"/>
                    </a:p>
                    <a:p>
                      <a:pPr algn="ctr"/>
                      <a:r>
                        <a:rPr lang="es-ES_tradnl" sz="1200" b="1" dirty="0" smtClean="0"/>
                        <a:t>Número de usuarios/as</a:t>
                      </a:r>
                      <a:endParaRPr lang="es-ES_tradnl" sz="1200" b="1" dirty="0"/>
                    </a:p>
                  </a:txBody>
                  <a:tcPr/>
                </a:tc>
                <a:tc>
                  <a:txBody>
                    <a:bodyPr/>
                    <a:lstStyle/>
                    <a:p>
                      <a:pPr algn="ctr"/>
                      <a:endParaRPr lang="es-ES_tradnl" sz="1200" b="1" dirty="0" smtClean="0"/>
                    </a:p>
                    <a:p>
                      <a:pPr algn="ctr"/>
                      <a:r>
                        <a:rPr lang="es-ES_tradnl" sz="1200" b="1" dirty="0" smtClean="0"/>
                        <a:t>Presupuesto ejecutado </a:t>
                      </a:r>
                    </a:p>
                    <a:p>
                      <a:pPr algn="ctr"/>
                      <a:r>
                        <a:rPr lang="es-ES_tradnl" sz="1200" b="1" dirty="0" smtClean="0"/>
                        <a:t>(M$ y %)</a:t>
                      </a:r>
                      <a:endParaRPr lang="es-ES_tradnl" sz="1200" b="1" dirty="0"/>
                    </a:p>
                  </a:txBody>
                  <a:tcPr/>
                </a:tc>
              </a:tr>
              <a:tr h="370840">
                <a:tc>
                  <a:txBody>
                    <a:bodyPr/>
                    <a:lstStyle/>
                    <a:p>
                      <a:r>
                        <a:rPr lang="es-ES_tradnl" sz="1100" dirty="0" smtClean="0"/>
                        <a:t>PRODESAL</a:t>
                      </a:r>
                      <a:endParaRPr lang="es-ES_tradnl" sz="1100" dirty="0"/>
                    </a:p>
                  </a:txBody>
                  <a:tcPr/>
                </a:tc>
                <a:tc>
                  <a:txBody>
                    <a:bodyPr/>
                    <a:lstStyle/>
                    <a:p>
                      <a:pPr algn="just"/>
                      <a:r>
                        <a:rPr lang="es-ES_tradnl" sz="1100" dirty="0" smtClean="0"/>
                        <a:t>Apoyar a pequeños/as productores agrícolas, campesinos/as</a:t>
                      </a:r>
                      <a:r>
                        <a:rPr lang="es-ES_tradnl" sz="1100" baseline="0" dirty="0" smtClean="0"/>
                        <a:t> y sus familias para que desarrollen actividades silvoagropecuarias o actividades conexas, para fortalecer sus sistemas productivos, mejorando sus ingresos y calidad de vida.</a:t>
                      </a:r>
                      <a:endParaRPr lang="es-ES_tradnl" sz="1100" dirty="0"/>
                    </a:p>
                  </a:txBody>
                  <a:tcPr/>
                </a:tc>
                <a:tc>
                  <a:txBody>
                    <a:bodyPr/>
                    <a:lstStyle/>
                    <a:p>
                      <a:pPr algn="ctr"/>
                      <a:endParaRPr lang="es-ES_tradnl" sz="1100" dirty="0" smtClean="0"/>
                    </a:p>
                    <a:p>
                      <a:pPr algn="ctr"/>
                      <a:r>
                        <a:rPr lang="es-ES_tradnl" sz="1100" dirty="0" smtClean="0"/>
                        <a:t>68.565*</a:t>
                      </a:r>
                      <a:endParaRPr lang="es-ES_tradnl" sz="1100" dirty="0"/>
                    </a:p>
                  </a:txBody>
                  <a:tcPr/>
                </a:tc>
                <a:tc>
                  <a:txBody>
                    <a:bodyPr/>
                    <a:lstStyle/>
                    <a:p>
                      <a:pPr algn="ctr"/>
                      <a:endParaRPr lang="es-ES_tradnl" sz="1100" dirty="0" smtClean="0"/>
                    </a:p>
                    <a:p>
                      <a:pPr algn="ctr"/>
                      <a:r>
                        <a:rPr lang="es-ES_tradnl" sz="1100" dirty="0" smtClean="0"/>
                        <a:t>39.829.787</a:t>
                      </a:r>
                    </a:p>
                    <a:p>
                      <a:pPr algn="ctr"/>
                      <a:r>
                        <a:rPr lang="es-ES_tradnl" sz="1100" dirty="0" smtClean="0"/>
                        <a:t>(99%)</a:t>
                      </a:r>
                      <a:endParaRPr lang="es-ES_tradnl" sz="1100" dirty="0"/>
                    </a:p>
                  </a:txBody>
                  <a:tcPr/>
                </a:tc>
              </a:tr>
              <a:tr h="370840">
                <a:tc>
                  <a:txBody>
                    <a:bodyPr/>
                    <a:lstStyle/>
                    <a:p>
                      <a:r>
                        <a:rPr lang="es-ES_tradnl" sz="1100" dirty="0" smtClean="0"/>
                        <a:t>PDTI</a:t>
                      </a:r>
                      <a:endParaRPr lang="es-ES_tradnl" sz="1100" dirty="0"/>
                    </a:p>
                  </a:txBody>
                  <a:tcPr/>
                </a:tc>
                <a:tc>
                  <a:txBody>
                    <a:bodyPr/>
                    <a:lstStyle/>
                    <a:p>
                      <a:pPr algn="just"/>
                      <a:r>
                        <a:rPr lang="es-ES_tradnl" sz="1100" dirty="0" smtClean="0"/>
                        <a:t>Apoyar a pequeños/as</a:t>
                      </a:r>
                      <a:r>
                        <a:rPr lang="es-ES_tradnl" sz="1100" baseline="0" dirty="0" smtClean="0"/>
                        <a:t> productores agrícolas pertenecientes a pueblos originarios, para el fortalecimiento de sus actividades silvoagropecuarias y actividades conexas, respetando su cosmovisión, procurando aumentar sus ingresos y calidad de vida.</a:t>
                      </a:r>
                      <a:endParaRPr lang="es-ES_tradnl" sz="1100" dirty="0"/>
                    </a:p>
                  </a:txBody>
                  <a:tcPr/>
                </a:tc>
                <a:tc>
                  <a:txBody>
                    <a:bodyPr/>
                    <a:lstStyle/>
                    <a:p>
                      <a:pPr algn="ctr"/>
                      <a:endParaRPr lang="es-ES_tradnl" sz="1100" dirty="0" smtClean="0"/>
                    </a:p>
                    <a:p>
                      <a:pPr algn="ctr"/>
                      <a:r>
                        <a:rPr lang="es-ES_tradnl" sz="1100" dirty="0" smtClean="0"/>
                        <a:t>48.016*</a:t>
                      </a:r>
                      <a:endParaRPr lang="es-ES_tradnl" sz="1100" dirty="0"/>
                    </a:p>
                  </a:txBody>
                  <a:tcPr/>
                </a:tc>
                <a:tc>
                  <a:txBody>
                    <a:bodyPr/>
                    <a:lstStyle/>
                    <a:p>
                      <a:pPr algn="ctr"/>
                      <a:endParaRPr lang="es-ES_tradnl" sz="1100" dirty="0" smtClean="0"/>
                    </a:p>
                    <a:p>
                      <a:pPr algn="ctr"/>
                      <a:r>
                        <a:rPr lang="es-ES_tradnl" sz="1100" dirty="0" smtClean="0"/>
                        <a:t>33.566.372</a:t>
                      </a:r>
                    </a:p>
                    <a:p>
                      <a:pPr algn="ctr"/>
                      <a:r>
                        <a:rPr lang="es-ES_tradnl" sz="1100" dirty="0" smtClean="0"/>
                        <a:t>(99,86%)</a:t>
                      </a:r>
                      <a:endParaRPr lang="es-ES_tradnl" sz="1100" dirty="0"/>
                    </a:p>
                  </a:txBody>
                  <a:tcPr/>
                </a:tc>
              </a:tr>
              <a:tr h="370840">
                <a:tc>
                  <a:txBody>
                    <a:bodyPr/>
                    <a:lstStyle/>
                    <a:p>
                      <a:r>
                        <a:rPr lang="es-ES_tradnl" sz="1100" dirty="0" smtClean="0"/>
                        <a:t>PADIS</a:t>
                      </a:r>
                      <a:endParaRPr lang="es-ES_tradnl" sz="1100" dirty="0"/>
                    </a:p>
                  </a:txBody>
                  <a:tcPr/>
                </a:tc>
                <a:tc>
                  <a:txBody>
                    <a:bodyPr/>
                    <a:lstStyle/>
                    <a:p>
                      <a:pPr algn="just"/>
                      <a:r>
                        <a:rPr lang="es-ES_tradnl" sz="1100" dirty="0" smtClean="0"/>
                        <a:t>Apoyar a los usuarios y usuarias de la región de Coquimbo, a fortalecer sus actividades silvoagropecuarias y actividades conexas, mediante la entrega de asesoría técnica e</a:t>
                      </a:r>
                      <a:r>
                        <a:rPr lang="es-ES_tradnl" sz="1100" baseline="0" dirty="0" smtClean="0"/>
                        <a:t> incentivos no reembolsables (fondos de inversión)</a:t>
                      </a:r>
                      <a:endParaRPr lang="es-ES_tradnl" sz="1100" dirty="0"/>
                    </a:p>
                  </a:txBody>
                  <a:tcPr/>
                </a:tc>
                <a:tc>
                  <a:txBody>
                    <a:bodyPr/>
                    <a:lstStyle/>
                    <a:p>
                      <a:pPr algn="ctr"/>
                      <a:endParaRPr lang="es-ES_tradnl" sz="1100" dirty="0" smtClean="0"/>
                    </a:p>
                    <a:p>
                      <a:pPr algn="ctr"/>
                      <a:r>
                        <a:rPr lang="es-ES_tradnl" sz="1100" dirty="0" smtClean="0"/>
                        <a:t>2.308</a:t>
                      </a:r>
                      <a:endParaRPr lang="es-ES_tradnl" sz="1100" dirty="0"/>
                    </a:p>
                  </a:txBody>
                  <a:tcPr/>
                </a:tc>
                <a:tc>
                  <a:txBody>
                    <a:bodyPr/>
                    <a:lstStyle/>
                    <a:p>
                      <a:pPr algn="ctr"/>
                      <a:endParaRPr lang="es-ES_tradnl" sz="1100" dirty="0" smtClean="0"/>
                    </a:p>
                    <a:p>
                      <a:pPr algn="ctr"/>
                      <a:r>
                        <a:rPr lang="es-ES_tradnl" sz="1100" dirty="0" smtClean="0"/>
                        <a:t>1.322.366</a:t>
                      </a:r>
                    </a:p>
                    <a:p>
                      <a:pPr algn="ctr"/>
                      <a:r>
                        <a:rPr lang="es-ES_tradnl" sz="1100" dirty="0" smtClean="0"/>
                        <a:t>(99,64%)</a:t>
                      </a:r>
                      <a:endParaRPr lang="es-ES_tradnl" sz="1100" dirty="0"/>
                    </a:p>
                  </a:txBody>
                  <a:tcPr/>
                </a:tc>
              </a:tr>
              <a:tr h="370840">
                <a:tc>
                  <a:txBody>
                    <a:bodyPr/>
                    <a:lstStyle/>
                    <a:p>
                      <a:r>
                        <a:rPr lang="es-ES_tradnl" sz="1100" dirty="0" smtClean="0"/>
                        <a:t>Programa Mujeres Rurales </a:t>
                      </a:r>
                      <a:endParaRPr lang="es-ES_tradnl" sz="1100" dirty="0"/>
                    </a:p>
                  </a:txBody>
                  <a:tcPr/>
                </a:tc>
                <a:tc>
                  <a:txBody>
                    <a:bodyPr/>
                    <a:lstStyle/>
                    <a:p>
                      <a:pPr algn="just"/>
                      <a:r>
                        <a:rPr lang="es-ES_tradnl" sz="1100" dirty="0" smtClean="0"/>
                        <a:t>Visibilizar, incorporar a los diferentes mercados y empoderar a las mujeres rurales, mediante una estrategia de intervención que dura 3 años, entregando un apoyo integral en ámbitos sociales, organizacionales, gestión del emprendimiento y productiva.</a:t>
                      </a:r>
                      <a:endParaRPr lang="es-ES_tradnl" sz="1100" dirty="0"/>
                    </a:p>
                  </a:txBody>
                  <a:tcPr/>
                </a:tc>
                <a:tc>
                  <a:txBody>
                    <a:bodyPr/>
                    <a:lstStyle/>
                    <a:p>
                      <a:pPr algn="ctr"/>
                      <a:endParaRPr lang="es-ES_tradnl" sz="1100" dirty="0" smtClean="0">
                        <a:solidFill>
                          <a:srgbClr val="FF0000"/>
                        </a:solidFill>
                      </a:endParaRPr>
                    </a:p>
                    <a:p>
                      <a:pPr algn="ctr"/>
                      <a:r>
                        <a:rPr lang="es-ES_tradnl" sz="1100" dirty="0" smtClean="0">
                          <a:solidFill>
                            <a:schemeClr val="tx1"/>
                          </a:solidFill>
                        </a:rPr>
                        <a:t>1.284</a:t>
                      </a:r>
                      <a:endParaRPr lang="es-ES_tradnl" sz="1100" dirty="0">
                        <a:solidFill>
                          <a:schemeClr val="tx1"/>
                        </a:solidFill>
                      </a:endParaRPr>
                    </a:p>
                  </a:txBody>
                  <a:tcPr/>
                </a:tc>
                <a:tc>
                  <a:txBody>
                    <a:bodyPr/>
                    <a:lstStyle/>
                    <a:p>
                      <a:pPr algn="ctr"/>
                      <a:endParaRPr lang="es-ES_tradnl" sz="1100" dirty="0" smtClean="0">
                        <a:solidFill>
                          <a:srgbClr val="FF0000"/>
                        </a:solidFill>
                      </a:endParaRPr>
                    </a:p>
                    <a:p>
                      <a:pPr marL="0" algn="ctr" defTabSz="457200" rtl="0" eaLnBrk="1" latinLnBrk="0" hangingPunct="1"/>
                      <a:r>
                        <a:rPr lang="es-ES_tradnl" sz="1100" kern="1200" dirty="0" smtClean="0">
                          <a:solidFill>
                            <a:schemeClr val="dk1"/>
                          </a:solidFill>
                          <a:latin typeface="+mn-lt"/>
                          <a:ea typeface="+mn-ea"/>
                          <a:cs typeface="+mn-cs"/>
                        </a:rPr>
                        <a:t>3.059.377</a:t>
                      </a:r>
                    </a:p>
                    <a:p>
                      <a:pPr marL="0" algn="ctr" defTabSz="457200" rtl="0" eaLnBrk="1" latinLnBrk="0" hangingPunct="1"/>
                      <a:r>
                        <a:rPr lang="es-ES_tradnl" sz="1100" kern="1200" dirty="0" smtClean="0">
                          <a:solidFill>
                            <a:schemeClr val="dk1"/>
                          </a:solidFill>
                          <a:latin typeface="+mn-lt"/>
                          <a:ea typeface="+mn-ea"/>
                          <a:cs typeface="+mn-cs"/>
                        </a:rPr>
                        <a:t>(99,77%)</a:t>
                      </a:r>
                      <a:endParaRPr lang="es-ES_tradnl" sz="1100" kern="1200" dirty="0">
                        <a:solidFill>
                          <a:schemeClr val="dk1"/>
                        </a:solidFill>
                        <a:latin typeface="+mn-lt"/>
                        <a:ea typeface="+mn-ea"/>
                        <a:cs typeface="+mn-cs"/>
                      </a:endParaRPr>
                    </a:p>
                  </a:txBody>
                  <a:tcPr/>
                </a:tc>
              </a:tr>
            </a:tbl>
          </a:graphicData>
        </a:graphic>
      </p:graphicFrame>
      <p:sp>
        <p:nvSpPr>
          <p:cNvPr id="6" name="CuadroTexto 5"/>
          <p:cNvSpPr txBox="1"/>
          <p:nvPr/>
        </p:nvSpPr>
        <p:spPr>
          <a:xfrm>
            <a:off x="338203" y="6193352"/>
            <a:ext cx="7488832" cy="461665"/>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Base </a:t>
            </a:r>
            <a:r>
              <a:rPr lang="es-CL" dirty="0" smtClean="0">
                <a:solidFill>
                  <a:srgbClr val="4D4D4D"/>
                </a:solidFill>
              </a:rPr>
              <a:t>Tesorería, 31 </a:t>
            </a:r>
            <a:r>
              <a:rPr lang="es-CL" dirty="0">
                <a:solidFill>
                  <a:srgbClr val="4D4D4D"/>
                </a:solidFill>
              </a:rPr>
              <a:t>de </a:t>
            </a:r>
            <a:r>
              <a:rPr lang="es-CL" dirty="0" smtClean="0">
                <a:solidFill>
                  <a:srgbClr val="4D4D4D"/>
                </a:solidFill>
              </a:rPr>
              <a:t>diciembre del 2020.</a:t>
            </a:r>
          </a:p>
          <a:p>
            <a:r>
              <a:rPr lang="es-ES" dirty="0">
                <a:solidFill>
                  <a:srgbClr val="4D4D4D"/>
                </a:solidFill>
              </a:rPr>
              <a:t>	</a:t>
            </a:r>
            <a:r>
              <a:rPr lang="es-ES" dirty="0" smtClean="0">
                <a:solidFill>
                  <a:srgbClr val="4D4D4D"/>
                </a:solidFill>
              </a:rPr>
              <a:t>*</a:t>
            </a:r>
            <a:r>
              <a:rPr lang="es-CL" dirty="0" smtClean="0"/>
              <a:t> </a:t>
            </a:r>
            <a:r>
              <a:rPr lang="es-CL" u="sng" dirty="0">
                <a:hlinkClick r:id="rId2"/>
              </a:rPr>
              <a:t>https://sistemas.indap.cl</a:t>
            </a:r>
            <a:endParaRPr lang="es-CL" dirty="0">
              <a:solidFill>
                <a:srgbClr val="4D4D4D"/>
              </a:solidFill>
            </a:endParaRPr>
          </a:p>
        </p:txBody>
      </p:sp>
      <p:sp>
        <p:nvSpPr>
          <p:cNvPr id="5" name="Título 1"/>
          <p:cNvSpPr txBox="1">
            <a:spLocks/>
          </p:cNvSpPr>
          <p:nvPr/>
        </p:nvSpPr>
        <p:spPr>
          <a:xfrm>
            <a:off x="685084" y="19160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s-CL" sz="2800" dirty="0" smtClean="0">
                <a:solidFill>
                  <a:srgbClr val="333333"/>
                </a:solidFill>
                <a:latin typeface="Berlin Sans FB" panose="020E0602020502020306" pitchFamily="34" charset="0"/>
                <a:ea typeface="+mn-ea"/>
                <a:cs typeface="+mn-cs"/>
              </a:rPr>
              <a:t>Plataforma de Servicios: Desarrollo de Capacidades</a:t>
            </a: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78</a:t>
            </a:fld>
            <a:endParaRPr lang="en-US"/>
          </a:p>
        </p:txBody>
      </p:sp>
    </p:spTree>
    <p:extLst>
      <p:ext uri="{BB962C8B-B14F-4D97-AF65-F5344CB8AC3E}">
        <p14:creationId xmlns:p14="http://schemas.microsoft.com/office/powerpoint/2010/main" val="40560907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276953305"/>
              </p:ext>
            </p:extLst>
          </p:nvPr>
        </p:nvGraphicFramePr>
        <p:xfrm>
          <a:off x="457200" y="1417637"/>
          <a:ext cx="8229600" cy="4109255"/>
        </p:xfrm>
        <a:graphic>
          <a:graphicData uri="http://schemas.openxmlformats.org/drawingml/2006/table">
            <a:tbl>
              <a:tblPr firstRow="1" bandRow="1">
                <a:tableStyleId>{5C22544A-7EE6-4342-B048-85BDC9FD1C3A}</a:tableStyleId>
              </a:tblPr>
              <a:tblGrid>
                <a:gridCol w="1602954"/>
                <a:gridCol w="4065224"/>
                <a:gridCol w="1090670"/>
                <a:gridCol w="1470752"/>
              </a:tblGrid>
              <a:tr h="556999">
                <a:tc>
                  <a:txBody>
                    <a:bodyPr/>
                    <a:lstStyle/>
                    <a:p>
                      <a:pPr algn="ctr"/>
                      <a:endParaRPr lang="es-ES_tradnl" sz="1200" b="1" dirty="0" smtClean="0"/>
                    </a:p>
                    <a:p>
                      <a:pPr algn="ctr"/>
                      <a:r>
                        <a:rPr lang="es-ES_tradnl" sz="1200" b="1" dirty="0" smtClean="0"/>
                        <a:t>Programa</a:t>
                      </a:r>
                      <a:endParaRPr lang="es-ES_tradnl" sz="1200" b="1" dirty="0"/>
                    </a:p>
                  </a:txBody>
                  <a:tcPr/>
                </a:tc>
                <a:tc>
                  <a:txBody>
                    <a:bodyPr/>
                    <a:lstStyle/>
                    <a:p>
                      <a:pPr algn="ctr"/>
                      <a:endParaRPr lang="es-ES_tradnl" sz="1200" b="1" dirty="0" smtClean="0"/>
                    </a:p>
                    <a:p>
                      <a:pPr algn="ctr"/>
                      <a:r>
                        <a:rPr lang="es-ES_tradnl" sz="1200" b="1" dirty="0" smtClean="0"/>
                        <a:t>Objetivo</a:t>
                      </a:r>
                      <a:endParaRPr lang="es-ES_tradnl" sz="1200" b="1" dirty="0"/>
                    </a:p>
                  </a:txBody>
                  <a:tcPr/>
                </a:tc>
                <a:tc>
                  <a:txBody>
                    <a:bodyPr/>
                    <a:lstStyle/>
                    <a:p>
                      <a:pPr algn="ctr"/>
                      <a:endParaRPr lang="es-ES_tradnl" sz="1200" b="1" dirty="0" smtClean="0"/>
                    </a:p>
                    <a:p>
                      <a:pPr algn="ctr"/>
                      <a:r>
                        <a:rPr lang="es-ES_tradnl" sz="1200" b="1" dirty="0" smtClean="0"/>
                        <a:t>Número de usuarios/as</a:t>
                      </a:r>
                      <a:endParaRPr lang="es-ES_tradnl" sz="1200" b="1" dirty="0"/>
                    </a:p>
                  </a:txBody>
                  <a:tcPr/>
                </a:tc>
                <a:tc>
                  <a:txBody>
                    <a:bodyPr/>
                    <a:lstStyle/>
                    <a:p>
                      <a:pPr algn="ctr"/>
                      <a:endParaRPr lang="es-ES_tradnl" sz="1200" b="1" dirty="0" smtClean="0"/>
                    </a:p>
                    <a:p>
                      <a:pPr algn="ctr"/>
                      <a:r>
                        <a:rPr lang="es-ES_tradnl" sz="1200" b="1" dirty="0" smtClean="0"/>
                        <a:t>Presupuesto ejecutado </a:t>
                      </a:r>
                    </a:p>
                    <a:p>
                      <a:pPr algn="ctr"/>
                      <a:r>
                        <a:rPr lang="es-ES_tradnl" sz="1200" b="1" dirty="0" smtClean="0"/>
                        <a:t>(M$ y %)</a:t>
                      </a:r>
                      <a:endParaRPr lang="es-ES_tradnl" sz="1200" b="1" dirty="0"/>
                    </a:p>
                  </a:txBody>
                  <a:tcPr/>
                </a:tc>
              </a:tr>
              <a:tr h="1949497">
                <a:tc>
                  <a:txBody>
                    <a:bodyPr/>
                    <a:lstStyle/>
                    <a:p>
                      <a:r>
                        <a:rPr lang="es-ES_tradnl" sz="1100" dirty="0" smtClean="0"/>
                        <a:t>SAT</a:t>
                      </a:r>
                      <a:endParaRPr lang="es-ES_tradnl" sz="1100" dirty="0"/>
                    </a:p>
                  </a:txBody>
                  <a:tcPr/>
                </a:tc>
                <a:tc>
                  <a:txBody>
                    <a:bodyPr/>
                    <a:lstStyle/>
                    <a:p>
                      <a:pPr algn="just"/>
                      <a:r>
                        <a:rPr lang="es-ES_tradnl" sz="1100" dirty="0" smtClean="0"/>
                        <a:t>Contribuir a mejorar de manera sostenible la competitividad del</a:t>
                      </a:r>
                      <a:r>
                        <a:rPr lang="es-ES_tradnl" sz="1100" baseline="0" dirty="0" smtClean="0"/>
                        <a:t> negocio o sistema productivo, potenciando las capacidades de los productores/as, mediante transferencia técnica, asesoría en gestión empresarial y la articulación con otros programas regulares de fomento</a:t>
                      </a:r>
                      <a:endParaRPr lang="es-ES_tradnl" sz="1100" dirty="0"/>
                    </a:p>
                  </a:txBody>
                  <a:tcPr/>
                </a:tc>
                <a:tc>
                  <a:txBody>
                    <a:bodyPr/>
                    <a:lstStyle/>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12.646</a:t>
                      </a:r>
                      <a:endParaRPr lang="es-ES_tradnl" sz="1100" dirty="0"/>
                    </a:p>
                  </a:txBody>
                  <a:tcPr/>
                </a:tc>
                <a:tc>
                  <a:txBody>
                    <a:bodyPr/>
                    <a:lstStyle/>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10.105.222</a:t>
                      </a:r>
                    </a:p>
                    <a:p>
                      <a:pPr algn="ctr"/>
                      <a:r>
                        <a:rPr lang="es-ES_tradnl" sz="1100" dirty="0" smtClean="0"/>
                        <a:t>(99,34%)</a:t>
                      </a:r>
                      <a:endParaRPr lang="es-ES_tradnl" sz="1100" dirty="0"/>
                    </a:p>
                  </a:txBody>
                  <a:tcPr/>
                </a:tc>
              </a:tr>
              <a:tr h="1336798">
                <a:tc>
                  <a:txBody>
                    <a:bodyPr/>
                    <a:lstStyle/>
                    <a:p>
                      <a:r>
                        <a:rPr lang="es-ES_tradnl" sz="1100" dirty="0" smtClean="0"/>
                        <a:t>Alianzas</a:t>
                      </a:r>
                      <a:r>
                        <a:rPr lang="es-ES_tradnl" sz="1100" baseline="0" dirty="0" smtClean="0"/>
                        <a:t> Productivas </a:t>
                      </a:r>
                      <a:endParaRPr lang="es-ES_tradnl" sz="1100" dirty="0"/>
                    </a:p>
                  </a:txBody>
                  <a:tcPr/>
                </a:tc>
                <a:tc>
                  <a:txBody>
                    <a:bodyPr/>
                    <a:lstStyle/>
                    <a:p>
                      <a:pPr algn="just"/>
                      <a:r>
                        <a:rPr lang="es-ES_tradnl" sz="1100" dirty="0" smtClean="0"/>
                        <a:t>Mejorar el acceso a los mercados mediante el encadenamiento productivo, con grandes poderes compradores, permitiendo la</a:t>
                      </a:r>
                      <a:r>
                        <a:rPr lang="es-ES_tradnl" sz="1100" baseline="0" dirty="0" smtClean="0"/>
                        <a:t> diversificación de los productos de la AFC. </a:t>
                      </a:r>
                      <a:endParaRPr lang="es-ES_tradnl" sz="1100" dirty="0"/>
                    </a:p>
                  </a:txBody>
                  <a:tcPr/>
                </a:tc>
                <a:tc>
                  <a:txBody>
                    <a:bodyPr/>
                    <a:lstStyle/>
                    <a:p>
                      <a:pPr algn="ctr"/>
                      <a:endParaRPr lang="es-ES_tradnl" sz="1100" dirty="0" smtClean="0"/>
                    </a:p>
                    <a:p>
                      <a:pPr algn="ctr"/>
                      <a:endParaRPr lang="es-ES_tradnl" sz="1100" dirty="0" smtClean="0"/>
                    </a:p>
                    <a:p>
                      <a:pPr algn="ctr"/>
                      <a:r>
                        <a:rPr lang="es-ES_tradnl" sz="1100" dirty="0" smtClean="0"/>
                        <a:t>2.571</a:t>
                      </a:r>
                      <a:endParaRPr lang="es-ES_tradnl" sz="1100" dirty="0"/>
                    </a:p>
                  </a:txBody>
                  <a:tcPr/>
                </a:tc>
                <a:tc>
                  <a:txBody>
                    <a:bodyPr/>
                    <a:lstStyle/>
                    <a:p>
                      <a:pPr algn="ctr"/>
                      <a:endParaRPr lang="es-ES_tradnl" sz="1100" dirty="0" smtClean="0"/>
                    </a:p>
                    <a:p>
                      <a:pPr algn="ctr"/>
                      <a:endParaRPr lang="es-ES_tradnl" sz="1100" dirty="0" smtClean="0"/>
                    </a:p>
                    <a:p>
                      <a:pPr algn="ctr"/>
                      <a:r>
                        <a:rPr lang="es-ES_tradnl" sz="1100" dirty="0" smtClean="0"/>
                        <a:t>2.151.667</a:t>
                      </a:r>
                    </a:p>
                    <a:p>
                      <a:pPr algn="ctr"/>
                      <a:r>
                        <a:rPr lang="es-ES_tradnl" sz="1100" dirty="0" smtClean="0"/>
                        <a:t>(98,71%)</a:t>
                      </a:r>
                      <a:endParaRPr lang="es-ES_tradnl" sz="1100" dirty="0"/>
                    </a:p>
                  </a:txBody>
                  <a:tcPr/>
                </a:tc>
              </a:tr>
            </a:tbl>
          </a:graphicData>
        </a:graphic>
      </p:graphicFrame>
      <p:sp>
        <p:nvSpPr>
          <p:cNvPr id="6" name="CuadroTexto 5"/>
          <p:cNvSpPr txBox="1"/>
          <p:nvPr/>
        </p:nvSpPr>
        <p:spPr>
          <a:xfrm>
            <a:off x="457200" y="6173642"/>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4" name="Título 3"/>
          <p:cNvSpPr>
            <a:spLocks noGrp="1"/>
          </p:cNvSpPr>
          <p:nvPr>
            <p:ph type="title"/>
          </p:nvPr>
        </p:nvSpPr>
        <p:spPr>
          <a:xfrm>
            <a:off x="983745" y="545909"/>
            <a:ext cx="8338782" cy="871728"/>
          </a:xfrm>
        </p:spPr>
        <p:txBody>
          <a:bodyPr>
            <a:noAutofit/>
          </a:bodyPr>
          <a:lstStyle/>
          <a:p>
            <a:pPr algn="just"/>
            <a:r>
              <a:rPr lang="es-CL" sz="2800" dirty="0">
                <a:solidFill>
                  <a:srgbClr val="333333"/>
                </a:solidFill>
                <a:latin typeface="Berlin Sans FB" panose="020E0602020502020306" pitchFamily="34" charset="0"/>
              </a:rPr>
              <a:t>Plataforma de Servicios: </a:t>
            </a:r>
            <a:r>
              <a:rPr lang="es-CL" sz="2800" dirty="0" smtClean="0">
                <a:solidFill>
                  <a:srgbClr val="333333"/>
                </a:solidFill>
                <a:latin typeface="Berlin Sans FB" panose="020E0602020502020306" pitchFamily="34" charset="0"/>
              </a:rPr>
              <a:t>Desarrollo de Capacidades</a:t>
            </a:r>
            <a:r>
              <a:rPr lang="es-CL" sz="2800" dirty="0">
                <a:solidFill>
                  <a:srgbClr val="333333"/>
                </a:solidFill>
                <a:latin typeface="Berlin Sans FB" panose="020E0602020502020306" pitchFamily="34" charset="0"/>
              </a:rPr>
              <a:t/>
            </a:r>
            <a:br>
              <a:rPr lang="es-CL" sz="2800" dirty="0">
                <a:solidFill>
                  <a:srgbClr val="333333"/>
                </a:solidFill>
                <a:latin typeface="Berlin Sans FB" panose="020E0602020502020306" pitchFamily="34" charset="0"/>
              </a:rPr>
            </a:br>
            <a:endParaRPr lang="es-419" sz="2800" dirty="0"/>
          </a:p>
        </p:txBody>
      </p:sp>
      <p:sp>
        <p:nvSpPr>
          <p:cNvPr id="2" name="Marcador de número de diapositiva 1"/>
          <p:cNvSpPr>
            <a:spLocks noGrp="1"/>
          </p:cNvSpPr>
          <p:nvPr>
            <p:ph type="sldNum" sz="quarter" idx="12"/>
          </p:nvPr>
        </p:nvSpPr>
        <p:spPr/>
        <p:txBody>
          <a:bodyPr/>
          <a:lstStyle/>
          <a:p>
            <a:fld id="{B2AA1C21-4A01-FC47-935A-F64BC8B7BE09}" type="slidenum">
              <a:rPr lang="en-US" smtClean="0"/>
              <a:t>79</a:t>
            </a:fld>
            <a:endParaRPr lang="en-US"/>
          </a:p>
        </p:txBody>
      </p:sp>
    </p:spTree>
    <p:extLst>
      <p:ext uri="{BB962C8B-B14F-4D97-AF65-F5344CB8AC3E}">
        <p14:creationId xmlns:p14="http://schemas.microsoft.com/office/powerpoint/2010/main" val="3877565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8207" y="327156"/>
            <a:ext cx="8229600" cy="1143000"/>
          </a:xfrm>
        </p:spPr>
        <p:txBody>
          <a:bodyPr>
            <a:normAutofit/>
          </a:bodyPr>
          <a:lstStyle/>
          <a:p>
            <a:r>
              <a:rPr lang="es-CL" sz="2800" dirty="0" smtClean="0">
                <a:solidFill>
                  <a:srgbClr val="333333"/>
                </a:solidFill>
                <a:latin typeface="Berlin Sans FB" panose="020E0602020502020306" pitchFamily="34" charset="0"/>
              </a:rPr>
              <a:t>Objetivos Estratégicos 2018-2022</a:t>
            </a:r>
            <a:endParaRPr lang="es-CL" sz="2800" dirty="0">
              <a:solidFill>
                <a:srgbClr val="333333"/>
              </a:solidFill>
              <a:latin typeface="Berlin Sans FB" panose="020E0602020502020306" pitchFamily="34" charset="0"/>
            </a:endParaRPr>
          </a:p>
        </p:txBody>
      </p:sp>
      <p:sp>
        <p:nvSpPr>
          <p:cNvPr id="6" name="Marcador de contenido 4"/>
          <p:cNvSpPr>
            <a:spLocks noGrp="1"/>
          </p:cNvSpPr>
          <p:nvPr>
            <p:ph idx="1"/>
          </p:nvPr>
        </p:nvSpPr>
        <p:spPr>
          <a:xfrm>
            <a:off x="398207" y="1292735"/>
            <a:ext cx="7927187" cy="4525963"/>
          </a:xfrm>
        </p:spPr>
        <p:txBody>
          <a:bodyPr>
            <a:normAutofit fontScale="85000" lnSpcReduction="20000"/>
          </a:bodyPr>
          <a:lstStyle/>
          <a:p>
            <a:pPr marL="0" indent="0">
              <a:buNone/>
            </a:pPr>
            <a:endParaRPr lang="es-ES" sz="2400" dirty="0">
              <a:latin typeface="Berlin Sans FB" panose="020E0602020502020306" pitchFamily="34" charset="0"/>
            </a:endParaRPr>
          </a:p>
          <a:p>
            <a:pPr algn="just">
              <a:buBlip>
                <a:blip r:embed="rId2"/>
              </a:buBlip>
            </a:pPr>
            <a:r>
              <a:rPr lang="en-US" sz="2400" dirty="0" err="1" smtClean="0"/>
              <a:t>Fortalecer</a:t>
            </a:r>
            <a:r>
              <a:rPr lang="en-US" sz="2400" dirty="0" smtClean="0"/>
              <a:t> </a:t>
            </a:r>
            <a:r>
              <a:rPr lang="en-US" sz="2400" dirty="0"/>
              <a:t>el </a:t>
            </a:r>
            <a:r>
              <a:rPr lang="en-US" sz="2400" dirty="0" err="1"/>
              <a:t>Desarrollo</a:t>
            </a:r>
            <a:r>
              <a:rPr lang="en-US" sz="2400" dirty="0"/>
              <a:t> Rural Territorial a </a:t>
            </a:r>
            <a:r>
              <a:rPr lang="en-US" sz="2400" dirty="0" err="1"/>
              <a:t>través</a:t>
            </a:r>
            <a:r>
              <a:rPr lang="en-US" sz="2400" dirty="0"/>
              <a:t> de </a:t>
            </a:r>
            <a:r>
              <a:rPr lang="en-US" sz="2400" dirty="0" err="1"/>
              <a:t>programas</a:t>
            </a:r>
            <a:r>
              <a:rPr lang="en-US" sz="2400" dirty="0"/>
              <a:t> de </a:t>
            </a:r>
            <a:r>
              <a:rPr lang="en-US" sz="2400" dirty="0" err="1"/>
              <a:t>desarrollo</a:t>
            </a:r>
            <a:r>
              <a:rPr lang="en-US" sz="2400" dirty="0"/>
              <a:t> </a:t>
            </a:r>
            <a:r>
              <a:rPr lang="en-US" sz="2400" dirty="0" err="1"/>
              <a:t>productivo</a:t>
            </a:r>
            <a:r>
              <a:rPr lang="en-US" sz="2400" dirty="0"/>
              <a:t>, </a:t>
            </a:r>
            <a:r>
              <a:rPr lang="en-US" sz="2400" dirty="0" err="1"/>
              <a:t>promoviendo</a:t>
            </a:r>
            <a:r>
              <a:rPr lang="en-US" sz="2400" dirty="0"/>
              <a:t> </a:t>
            </a:r>
            <a:r>
              <a:rPr lang="en-US" sz="2400" dirty="0" err="1"/>
              <a:t>nuevas</a:t>
            </a:r>
            <a:r>
              <a:rPr lang="en-US" sz="2400" dirty="0"/>
              <a:t> </a:t>
            </a:r>
            <a:r>
              <a:rPr lang="en-US" sz="2400" dirty="0" err="1"/>
              <a:t>oportunidades</a:t>
            </a:r>
            <a:r>
              <a:rPr lang="en-US" sz="2400" dirty="0"/>
              <a:t> </a:t>
            </a:r>
            <a:r>
              <a:rPr lang="en-US" sz="2400" dirty="0" err="1"/>
              <a:t>económicas</a:t>
            </a:r>
            <a:r>
              <a:rPr lang="en-US" sz="2400" dirty="0"/>
              <a:t> y </a:t>
            </a:r>
            <a:r>
              <a:rPr lang="en-US" sz="2400" dirty="0" err="1"/>
              <a:t>mejorando</a:t>
            </a:r>
            <a:r>
              <a:rPr lang="en-US" sz="2400" dirty="0"/>
              <a:t> la </a:t>
            </a:r>
            <a:r>
              <a:rPr lang="en-US" sz="2400" dirty="0" err="1"/>
              <a:t>calidad</a:t>
            </a:r>
            <a:r>
              <a:rPr lang="en-US" sz="2400" dirty="0"/>
              <a:t> de </a:t>
            </a:r>
            <a:r>
              <a:rPr lang="en-US" sz="2400" dirty="0" err="1"/>
              <a:t>vida</a:t>
            </a:r>
            <a:r>
              <a:rPr lang="en-US" sz="2400" dirty="0"/>
              <a:t> de </a:t>
            </a:r>
            <a:r>
              <a:rPr lang="en-US" sz="2400" dirty="0" err="1"/>
              <a:t>los</a:t>
            </a:r>
            <a:r>
              <a:rPr lang="en-US" sz="2400" dirty="0"/>
              <a:t> </a:t>
            </a:r>
            <a:r>
              <a:rPr lang="en-US" sz="2400" dirty="0" err="1"/>
              <a:t>habitantes</a:t>
            </a:r>
            <a:r>
              <a:rPr lang="en-US" sz="2400" dirty="0"/>
              <a:t> </a:t>
            </a:r>
            <a:r>
              <a:rPr lang="en-US" sz="2400" dirty="0" err="1"/>
              <a:t>rurales</a:t>
            </a:r>
            <a:r>
              <a:rPr lang="en-US" sz="2400" dirty="0" smtClean="0"/>
              <a:t>.</a:t>
            </a:r>
          </a:p>
          <a:p>
            <a:pPr algn="just">
              <a:buBlip>
                <a:blip r:embed="rId2"/>
              </a:buBlip>
            </a:pPr>
            <a:r>
              <a:rPr lang="en-US" sz="2400" dirty="0" err="1"/>
              <a:t>Fortalecer</a:t>
            </a:r>
            <a:r>
              <a:rPr lang="en-US" sz="2400" dirty="0"/>
              <a:t> la </a:t>
            </a:r>
            <a:r>
              <a:rPr lang="en-US" sz="2400" dirty="0" err="1"/>
              <a:t>modernización</a:t>
            </a:r>
            <a:r>
              <a:rPr lang="en-US" sz="2400" dirty="0"/>
              <a:t> de INDAP </a:t>
            </a:r>
            <a:r>
              <a:rPr lang="en-US" sz="2400" dirty="0" err="1"/>
              <a:t>generando</a:t>
            </a:r>
            <a:r>
              <a:rPr lang="en-US" sz="2400" dirty="0"/>
              <a:t> planes de </a:t>
            </a:r>
            <a:r>
              <a:rPr lang="en-US" sz="2400" dirty="0" err="1"/>
              <a:t>perfeccionamiento</a:t>
            </a:r>
            <a:r>
              <a:rPr lang="en-US" sz="2400" dirty="0"/>
              <a:t> de la </a:t>
            </a:r>
            <a:r>
              <a:rPr lang="en-US" sz="2400" dirty="0" err="1"/>
              <a:t>acción</a:t>
            </a:r>
            <a:r>
              <a:rPr lang="en-US" sz="2400" dirty="0"/>
              <a:t> de INDAP, para </a:t>
            </a:r>
            <a:r>
              <a:rPr lang="en-US" sz="2400" dirty="0" err="1"/>
              <a:t>potenciar</a:t>
            </a:r>
            <a:r>
              <a:rPr lang="en-US" sz="2400" dirty="0"/>
              <a:t> </a:t>
            </a:r>
            <a:r>
              <a:rPr lang="en-US" sz="2400" dirty="0" err="1"/>
              <a:t>los</a:t>
            </a:r>
            <a:r>
              <a:rPr lang="en-US" sz="2400" dirty="0"/>
              <a:t> </a:t>
            </a:r>
            <a:r>
              <a:rPr lang="en-US" sz="2400" dirty="0" err="1"/>
              <a:t>resultados</a:t>
            </a:r>
            <a:r>
              <a:rPr lang="en-US" sz="2400" dirty="0"/>
              <a:t> de </a:t>
            </a:r>
            <a:r>
              <a:rPr lang="en-US" sz="2400" dirty="0" err="1"/>
              <a:t>los</a:t>
            </a:r>
            <a:r>
              <a:rPr lang="en-US" sz="2400" dirty="0"/>
              <a:t> </a:t>
            </a:r>
            <a:r>
              <a:rPr lang="en-US" sz="2400" dirty="0" err="1"/>
              <a:t>programas</a:t>
            </a:r>
            <a:r>
              <a:rPr lang="en-US" sz="2400" dirty="0"/>
              <a:t> </a:t>
            </a:r>
            <a:r>
              <a:rPr lang="en-US" sz="2400" dirty="0" err="1"/>
              <a:t>institucionales</a:t>
            </a:r>
            <a:r>
              <a:rPr lang="en-US" sz="2400" dirty="0"/>
              <a:t> en </a:t>
            </a:r>
            <a:r>
              <a:rPr lang="en-US" sz="2400" dirty="0" err="1"/>
              <a:t>coordinación</a:t>
            </a:r>
            <a:r>
              <a:rPr lang="en-US" sz="2400" dirty="0"/>
              <a:t> con </a:t>
            </a:r>
            <a:r>
              <a:rPr lang="en-US" sz="2400" dirty="0" err="1"/>
              <a:t>otros</a:t>
            </a:r>
            <a:r>
              <a:rPr lang="en-US" sz="2400" dirty="0"/>
              <a:t> </a:t>
            </a:r>
            <a:r>
              <a:rPr lang="en-US" sz="2400" dirty="0" err="1"/>
              <a:t>programas</a:t>
            </a:r>
            <a:r>
              <a:rPr lang="en-US" sz="2400" dirty="0"/>
              <a:t> </a:t>
            </a:r>
            <a:r>
              <a:rPr lang="en-US" sz="2400" dirty="0" err="1"/>
              <a:t>públicos</a:t>
            </a:r>
            <a:r>
              <a:rPr lang="en-US" sz="2400" dirty="0"/>
              <a:t>, lo que </a:t>
            </a:r>
            <a:r>
              <a:rPr lang="en-US" sz="2400" dirty="0" err="1"/>
              <a:t>permitirá</a:t>
            </a:r>
            <a:r>
              <a:rPr lang="en-US" sz="2400" dirty="0"/>
              <a:t> </a:t>
            </a:r>
            <a:r>
              <a:rPr lang="en-US" sz="2400" dirty="0" err="1"/>
              <a:t>aumentar</a:t>
            </a:r>
            <a:r>
              <a:rPr lang="en-US" sz="2400" dirty="0"/>
              <a:t> </a:t>
            </a:r>
            <a:r>
              <a:rPr lang="en-US" sz="2400" dirty="0" err="1"/>
              <a:t>su</a:t>
            </a:r>
            <a:r>
              <a:rPr lang="en-US" sz="2400" dirty="0"/>
              <a:t> </a:t>
            </a:r>
            <a:r>
              <a:rPr lang="en-US" sz="2400" dirty="0" err="1"/>
              <a:t>alcance</a:t>
            </a:r>
            <a:r>
              <a:rPr lang="en-US" sz="2400" dirty="0"/>
              <a:t> y </a:t>
            </a:r>
            <a:r>
              <a:rPr lang="en-US" sz="2400" dirty="0" err="1"/>
              <a:t>eficacia</a:t>
            </a:r>
            <a:r>
              <a:rPr lang="en-US" sz="2400" dirty="0"/>
              <a:t> en </a:t>
            </a:r>
            <a:r>
              <a:rPr lang="en-US" sz="2400" dirty="0" err="1"/>
              <a:t>mejorar</a:t>
            </a:r>
            <a:r>
              <a:rPr lang="en-US" sz="2400" dirty="0"/>
              <a:t> las </a:t>
            </a:r>
            <a:r>
              <a:rPr lang="en-US" sz="2400" dirty="0" err="1"/>
              <a:t>oportunidades</a:t>
            </a:r>
            <a:r>
              <a:rPr lang="en-US" sz="2400" dirty="0"/>
              <a:t> de </a:t>
            </a:r>
            <a:r>
              <a:rPr lang="en-US" sz="2400" dirty="0" err="1"/>
              <a:t>los</a:t>
            </a:r>
            <a:r>
              <a:rPr lang="en-US" sz="2400" dirty="0"/>
              <a:t> </a:t>
            </a:r>
            <a:r>
              <a:rPr lang="en-US" sz="2400" dirty="0" err="1"/>
              <a:t>pequeños</a:t>
            </a:r>
            <a:r>
              <a:rPr lang="en-US" sz="2400" dirty="0"/>
              <a:t> </a:t>
            </a:r>
            <a:r>
              <a:rPr lang="en-US" sz="2400" dirty="0" err="1"/>
              <a:t>agricultores</a:t>
            </a:r>
            <a:r>
              <a:rPr lang="en-US" sz="2400" dirty="0"/>
              <a:t> de la </a:t>
            </a:r>
            <a:r>
              <a:rPr lang="en-US" sz="2400" dirty="0" err="1"/>
              <a:t>Agricultura</a:t>
            </a:r>
            <a:r>
              <a:rPr lang="en-US" sz="2400" dirty="0"/>
              <a:t> Familiar </a:t>
            </a:r>
            <a:r>
              <a:rPr lang="en-US" sz="2400" dirty="0" err="1"/>
              <a:t>Campesina</a:t>
            </a:r>
            <a:r>
              <a:rPr lang="en-US" sz="2400" dirty="0"/>
              <a:t>, </a:t>
            </a:r>
            <a:r>
              <a:rPr lang="en-US" sz="2400" dirty="0" err="1"/>
              <a:t>mejorando</a:t>
            </a:r>
            <a:r>
              <a:rPr lang="en-US" sz="2400" dirty="0"/>
              <a:t> </a:t>
            </a:r>
            <a:r>
              <a:rPr lang="en-US" sz="2400" dirty="0" err="1"/>
              <a:t>sus</a:t>
            </a:r>
            <a:r>
              <a:rPr lang="en-US" sz="2400" dirty="0"/>
              <a:t> </a:t>
            </a:r>
            <a:r>
              <a:rPr lang="en-US" sz="2400" dirty="0" err="1"/>
              <a:t>sistemas</a:t>
            </a:r>
            <a:r>
              <a:rPr lang="en-US" sz="2400" dirty="0"/>
              <a:t> </a:t>
            </a:r>
            <a:r>
              <a:rPr lang="en-US" sz="2400" dirty="0" err="1"/>
              <a:t>productivos</a:t>
            </a:r>
            <a:r>
              <a:rPr lang="en-US" sz="2400" dirty="0"/>
              <a:t>, </a:t>
            </a:r>
            <a:r>
              <a:rPr lang="en-US" sz="2400" dirty="0" err="1"/>
              <a:t>desarrollando</a:t>
            </a:r>
            <a:r>
              <a:rPr lang="en-US" sz="2400" dirty="0"/>
              <a:t> </a:t>
            </a:r>
            <a:r>
              <a:rPr lang="en-US" sz="2400" dirty="0" err="1"/>
              <a:t>emprendimientos</a:t>
            </a:r>
            <a:r>
              <a:rPr lang="en-US" sz="2400" dirty="0"/>
              <a:t> y </a:t>
            </a:r>
            <a:r>
              <a:rPr lang="en-US" sz="2400" dirty="0" err="1"/>
              <a:t>calidad</a:t>
            </a:r>
            <a:r>
              <a:rPr lang="en-US" sz="2400" dirty="0"/>
              <a:t> de </a:t>
            </a:r>
            <a:r>
              <a:rPr lang="en-US" sz="2400" dirty="0" err="1" smtClean="0"/>
              <a:t>vida</a:t>
            </a:r>
            <a:r>
              <a:rPr lang="en-US" sz="2400" dirty="0" smtClean="0"/>
              <a:t>.</a:t>
            </a:r>
          </a:p>
          <a:p>
            <a:pPr algn="just">
              <a:buBlip>
                <a:blip r:embed="rId2"/>
              </a:buBlip>
            </a:pPr>
            <a:r>
              <a:rPr lang="en-US" sz="2400" dirty="0" err="1"/>
              <a:t>Desarrollar</a:t>
            </a:r>
            <a:r>
              <a:rPr lang="en-US" sz="2400" dirty="0"/>
              <a:t> y </a:t>
            </a:r>
            <a:r>
              <a:rPr lang="en-US" sz="2400" dirty="0" err="1"/>
              <a:t>fortalecer</a:t>
            </a:r>
            <a:r>
              <a:rPr lang="en-US" sz="2400" dirty="0"/>
              <a:t> el capital social de </a:t>
            </a:r>
            <a:r>
              <a:rPr lang="en-US" sz="2400" dirty="0" err="1"/>
              <a:t>pequeños</a:t>
            </a:r>
            <a:r>
              <a:rPr lang="en-US" sz="2400" dirty="0"/>
              <a:t>(as) </a:t>
            </a:r>
            <a:r>
              <a:rPr lang="en-US" sz="2400" dirty="0" err="1"/>
              <a:t>productores</a:t>
            </a:r>
            <a:r>
              <a:rPr lang="en-US" sz="2400" dirty="0"/>
              <a:t>(as) </a:t>
            </a:r>
            <a:r>
              <a:rPr lang="en-US" sz="2400" dirty="0" err="1"/>
              <a:t>agropecuarios</a:t>
            </a:r>
            <a:r>
              <a:rPr lang="en-US" sz="2400" dirty="0"/>
              <a:t> y/o </a:t>
            </a:r>
            <a:r>
              <a:rPr lang="en-US" sz="2400" dirty="0" err="1"/>
              <a:t>campesinos</a:t>
            </a:r>
            <a:r>
              <a:rPr lang="en-US" sz="2400" dirty="0"/>
              <a:t>(as), y de </a:t>
            </a:r>
            <a:r>
              <a:rPr lang="en-US" sz="2400" dirty="0" err="1"/>
              <a:t>sus</a:t>
            </a:r>
            <a:r>
              <a:rPr lang="en-US" sz="2400" dirty="0"/>
              <a:t> </a:t>
            </a:r>
            <a:r>
              <a:rPr lang="en-US" sz="2400" dirty="0" err="1"/>
              <a:t>organizaciones</a:t>
            </a:r>
            <a:r>
              <a:rPr lang="en-US" sz="2400" dirty="0"/>
              <a:t> de </a:t>
            </a:r>
            <a:r>
              <a:rPr lang="en-US" sz="2400" dirty="0" err="1"/>
              <a:t>representación</a:t>
            </a:r>
            <a:r>
              <a:rPr lang="en-US" sz="2400" dirty="0"/>
              <a:t>, para </a:t>
            </a:r>
            <a:r>
              <a:rPr lang="en-US" sz="2400" dirty="0" err="1"/>
              <a:t>su</a:t>
            </a:r>
            <a:r>
              <a:rPr lang="en-US" sz="2400" dirty="0"/>
              <a:t> </a:t>
            </a:r>
            <a:r>
              <a:rPr lang="en-US" sz="2400" dirty="0" err="1"/>
              <a:t>participación</a:t>
            </a:r>
            <a:r>
              <a:rPr lang="en-US" sz="2400" dirty="0"/>
              <a:t> </a:t>
            </a:r>
            <a:r>
              <a:rPr lang="en-US" sz="2400" dirty="0" err="1"/>
              <a:t>activa</a:t>
            </a:r>
            <a:r>
              <a:rPr lang="en-US" sz="2400" dirty="0"/>
              <a:t> y </a:t>
            </a:r>
            <a:r>
              <a:rPr lang="en-US" sz="2400" dirty="0" err="1"/>
              <a:t>posicionamiento</a:t>
            </a:r>
            <a:r>
              <a:rPr lang="en-US" sz="2400" dirty="0"/>
              <a:t> </a:t>
            </a:r>
            <a:r>
              <a:rPr lang="en-US" sz="2400" dirty="0" err="1"/>
              <a:t>como</a:t>
            </a:r>
            <a:r>
              <a:rPr lang="en-US" sz="2400" dirty="0"/>
              <a:t> un actor social </a:t>
            </a:r>
            <a:r>
              <a:rPr lang="en-US" sz="2400" dirty="0" err="1"/>
              <a:t>relevante</a:t>
            </a:r>
            <a:r>
              <a:rPr lang="en-US" sz="2400" dirty="0"/>
              <a:t>. </a:t>
            </a:r>
            <a:endParaRPr lang="es-CL" sz="2100" dirty="0">
              <a:solidFill>
                <a:srgbClr val="333333"/>
              </a:solidFill>
            </a:endParaRPr>
          </a:p>
          <a:p>
            <a:pPr marL="0" indent="0" algn="just">
              <a:buNone/>
            </a:pPr>
            <a:r>
              <a:rPr lang="es-ES" sz="1800" dirty="0" smtClean="0">
                <a:solidFill>
                  <a:srgbClr val="333333"/>
                </a:solidFill>
              </a:rPr>
              <a:t>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a:t>
            </a:fld>
            <a:endParaRPr lang="en-US"/>
          </a:p>
        </p:txBody>
      </p:sp>
    </p:spTree>
    <p:extLst>
      <p:ext uri="{BB962C8B-B14F-4D97-AF65-F5344CB8AC3E}">
        <p14:creationId xmlns:p14="http://schemas.microsoft.com/office/powerpoint/2010/main" val="14554409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601252" y="1779419"/>
          <a:ext cx="8085548" cy="3017520"/>
        </p:xfrm>
        <a:graphic>
          <a:graphicData uri="http://schemas.openxmlformats.org/drawingml/2006/table">
            <a:tbl>
              <a:tblPr firstRow="1" bandRow="1">
                <a:tableStyleId>{5C22544A-7EE6-4342-B048-85BDC9FD1C3A}</a:tableStyleId>
              </a:tblPr>
              <a:tblGrid>
                <a:gridCol w="2021387"/>
                <a:gridCol w="2851235"/>
                <a:gridCol w="1684752"/>
                <a:gridCol w="1528174"/>
              </a:tblGrid>
              <a:tr h="370840">
                <a:tc>
                  <a:txBody>
                    <a:bodyPr/>
                    <a:lstStyle/>
                    <a:p>
                      <a:pPr algn="ctr"/>
                      <a:endParaRPr lang="es-ES_tradnl" sz="1200" b="1" dirty="0" smtClean="0"/>
                    </a:p>
                    <a:p>
                      <a:pPr algn="ctr"/>
                      <a:r>
                        <a:rPr lang="es-ES_tradnl" sz="1200" b="1" dirty="0" smtClean="0"/>
                        <a:t>Programa</a:t>
                      </a:r>
                      <a:endParaRPr lang="es-ES_tradnl" sz="1200" b="1" dirty="0"/>
                    </a:p>
                  </a:txBody>
                  <a:tcPr/>
                </a:tc>
                <a:tc>
                  <a:txBody>
                    <a:bodyPr/>
                    <a:lstStyle/>
                    <a:p>
                      <a:pPr algn="ctr"/>
                      <a:endParaRPr lang="es-ES_tradnl" sz="1200" b="1" dirty="0" smtClean="0"/>
                    </a:p>
                    <a:p>
                      <a:pPr algn="ctr"/>
                      <a:r>
                        <a:rPr lang="es-ES_tradnl" sz="1200" b="1" dirty="0" smtClean="0"/>
                        <a:t>Objetivo</a:t>
                      </a:r>
                      <a:endParaRPr lang="es-ES_tradnl" sz="1200" b="1" dirty="0"/>
                    </a:p>
                  </a:txBody>
                  <a:tcPr/>
                </a:tc>
                <a:tc>
                  <a:txBody>
                    <a:bodyPr/>
                    <a:lstStyle/>
                    <a:p>
                      <a:pPr algn="ctr"/>
                      <a:endParaRPr lang="es-ES_tradnl" sz="1200" b="1" dirty="0" smtClean="0"/>
                    </a:p>
                    <a:p>
                      <a:pPr algn="ctr"/>
                      <a:r>
                        <a:rPr lang="es-ES_tradnl" sz="1200" b="1" dirty="0" smtClean="0"/>
                        <a:t>Número de Organizaciones</a:t>
                      </a:r>
                      <a:endParaRPr lang="es-ES_tradnl" sz="1200" b="1" dirty="0"/>
                    </a:p>
                  </a:txBody>
                  <a:tcPr/>
                </a:tc>
                <a:tc>
                  <a:txBody>
                    <a:bodyPr/>
                    <a:lstStyle/>
                    <a:p>
                      <a:pPr algn="ctr"/>
                      <a:endParaRPr lang="es-ES_tradnl" sz="1200" b="1" dirty="0" smtClean="0"/>
                    </a:p>
                    <a:p>
                      <a:pPr algn="ctr"/>
                      <a:r>
                        <a:rPr lang="es-ES_tradnl" sz="1200" b="1" dirty="0" smtClean="0"/>
                        <a:t>Presupuesto ejecutado </a:t>
                      </a:r>
                    </a:p>
                    <a:p>
                      <a:pPr algn="ctr"/>
                      <a:r>
                        <a:rPr lang="es-ES_tradnl" sz="1200" b="1" dirty="0" smtClean="0"/>
                        <a:t>(M$ y %)</a:t>
                      </a:r>
                      <a:endParaRPr lang="es-ES_tradnl" sz="1200" b="1" dirty="0"/>
                    </a:p>
                  </a:txBody>
                  <a:tcPr/>
                </a:tc>
              </a:tr>
              <a:tr h="370840">
                <a:tc>
                  <a:txBody>
                    <a:bodyPr/>
                    <a:lstStyle/>
                    <a:p>
                      <a:r>
                        <a:rPr lang="es-ES_tradnl" sz="1100" dirty="0" smtClean="0"/>
                        <a:t>Programa </a:t>
                      </a:r>
                      <a:r>
                        <a:rPr lang="es-ES_tradnl" sz="1100" dirty="0" err="1" smtClean="0"/>
                        <a:t>Asociatividad</a:t>
                      </a:r>
                      <a:r>
                        <a:rPr lang="es-ES_tradnl" sz="1100" dirty="0" smtClean="0"/>
                        <a:t> Económica (PAE)</a:t>
                      </a:r>
                      <a:endParaRPr lang="es-ES_tradnl" sz="1100" dirty="0"/>
                    </a:p>
                  </a:txBody>
                  <a:tcPr/>
                </a:tc>
                <a:tc>
                  <a:txBody>
                    <a:bodyPr/>
                    <a:lstStyle/>
                    <a:p>
                      <a:pPr algn="just"/>
                      <a:r>
                        <a:rPr lang="es-CL" sz="1100" kern="1200" dirty="0" smtClean="0">
                          <a:solidFill>
                            <a:schemeClr val="dk1"/>
                          </a:solidFill>
                          <a:effectLst/>
                          <a:latin typeface="+mn-lt"/>
                          <a:ea typeface="+mn-ea"/>
                          <a:cs typeface="+mn-cs"/>
                        </a:rPr>
                        <a:t>Fortalecer los negocios asociativos de empresas campesinas y grupos pre-asociativos, a través de asesoría en gestión empresarial y desarrollo organizacional. </a:t>
                      </a:r>
                      <a:endParaRPr lang="es-CL" sz="1100" kern="1200" dirty="0">
                        <a:solidFill>
                          <a:schemeClr val="dk1"/>
                        </a:solidFill>
                        <a:effectLst/>
                        <a:latin typeface="+mn-lt"/>
                        <a:ea typeface="+mn-ea"/>
                        <a:cs typeface="+mn-cs"/>
                      </a:endParaRPr>
                    </a:p>
                  </a:txBody>
                  <a:tcPr/>
                </a:tc>
                <a:tc>
                  <a:txBody>
                    <a:bodyPr/>
                    <a:lstStyle/>
                    <a:p>
                      <a:pPr algn="ctr"/>
                      <a:r>
                        <a:rPr lang="es-ES_tradnl" sz="1100" kern="1200" dirty="0" smtClean="0">
                          <a:solidFill>
                            <a:schemeClr val="dk1"/>
                          </a:solidFill>
                          <a:effectLst/>
                          <a:latin typeface="+mn-lt"/>
                          <a:ea typeface="+mn-ea"/>
                          <a:cs typeface="+mn-cs"/>
                        </a:rPr>
                        <a:t>152 empresas asociativas</a:t>
                      </a:r>
                    </a:p>
                    <a:p>
                      <a:pPr algn="ctr"/>
                      <a:endParaRPr lang="es-ES_tradnl" sz="1100" kern="1200" dirty="0" smtClean="0">
                        <a:solidFill>
                          <a:schemeClr val="dk1"/>
                        </a:solidFill>
                        <a:effectLst/>
                        <a:latin typeface="+mn-lt"/>
                        <a:ea typeface="+mn-ea"/>
                        <a:cs typeface="+mn-cs"/>
                      </a:endParaRPr>
                    </a:p>
                    <a:p>
                      <a:pPr algn="ctr"/>
                      <a:r>
                        <a:rPr lang="es-ES_tradnl" sz="1100" kern="1200" dirty="0" smtClean="0">
                          <a:solidFill>
                            <a:schemeClr val="dk1"/>
                          </a:solidFill>
                          <a:effectLst/>
                          <a:latin typeface="+mn-lt"/>
                          <a:ea typeface="+mn-ea"/>
                          <a:cs typeface="+mn-cs"/>
                        </a:rPr>
                        <a:t>56 grupos</a:t>
                      </a:r>
                      <a:endParaRPr lang="es-ES_tradnl" sz="1100" kern="1200" dirty="0">
                        <a:solidFill>
                          <a:schemeClr val="dk1"/>
                        </a:solidFill>
                        <a:effectLst/>
                        <a:latin typeface="+mn-lt"/>
                        <a:ea typeface="+mn-ea"/>
                        <a:cs typeface="+mn-cs"/>
                      </a:endParaRPr>
                    </a:p>
                  </a:txBody>
                  <a:tcPr/>
                </a:tc>
                <a:tc>
                  <a:txBody>
                    <a:bodyPr/>
                    <a:lstStyle/>
                    <a:p>
                      <a:pPr marL="0" algn="ctr" defTabSz="457200" rtl="0" eaLnBrk="1" latinLnBrk="0" hangingPunct="1"/>
                      <a:r>
                        <a:rPr lang="es-ES_tradnl" sz="1100" kern="1200" dirty="0" smtClean="0">
                          <a:solidFill>
                            <a:schemeClr val="dk1"/>
                          </a:solidFill>
                          <a:effectLst/>
                          <a:latin typeface="+mn-lt"/>
                          <a:ea typeface="+mn-ea"/>
                          <a:cs typeface="+mn-cs"/>
                        </a:rPr>
                        <a:t>M$1.684.766</a:t>
                      </a:r>
                    </a:p>
                    <a:p>
                      <a:pPr marL="0" algn="ctr" defTabSz="457200" rtl="0" eaLnBrk="1" latinLnBrk="0" hangingPunct="1"/>
                      <a:r>
                        <a:rPr lang="es-ES_tradnl" sz="1100" kern="1200" dirty="0" smtClean="0">
                          <a:solidFill>
                            <a:schemeClr val="dk1"/>
                          </a:solidFill>
                          <a:effectLst/>
                          <a:latin typeface="+mn-lt"/>
                          <a:ea typeface="+mn-ea"/>
                          <a:cs typeface="+mn-cs"/>
                        </a:rPr>
                        <a:t>(99%)</a:t>
                      </a:r>
                      <a:endParaRPr lang="es-ES_tradnl" sz="1100" kern="1200" dirty="0">
                        <a:solidFill>
                          <a:schemeClr val="dk1"/>
                        </a:solidFill>
                        <a:effectLst/>
                        <a:latin typeface="+mn-lt"/>
                        <a:ea typeface="+mn-ea"/>
                        <a:cs typeface="+mn-cs"/>
                      </a:endParaRPr>
                    </a:p>
                  </a:txBody>
                  <a:tcPr/>
                </a:tc>
              </a:tr>
              <a:tr h="370840">
                <a:tc>
                  <a:txBody>
                    <a:bodyPr/>
                    <a:lstStyle/>
                    <a:p>
                      <a:r>
                        <a:rPr lang="es-ES_tradnl" sz="1100" dirty="0" smtClean="0"/>
                        <a:t>Asesoría Especializada y Gestor Comercial</a:t>
                      </a:r>
                      <a:endParaRPr lang="es-ES_tradnl" sz="1100" dirty="0"/>
                    </a:p>
                  </a:txBody>
                  <a:tcPr/>
                </a:tc>
                <a:tc>
                  <a:txBody>
                    <a:bodyPr/>
                    <a:lstStyle/>
                    <a:p>
                      <a:pPr algn="just"/>
                      <a:r>
                        <a:rPr lang="es-CL" sz="1100" kern="1200" dirty="0" smtClean="0">
                          <a:solidFill>
                            <a:schemeClr val="dk1"/>
                          </a:solidFill>
                          <a:effectLst/>
                          <a:latin typeface="+mn-lt"/>
                          <a:ea typeface="+mn-ea"/>
                          <a:cs typeface="+mn-cs"/>
                        </a:rPr>
                        <a:t>Desarrollar el nivel de competitividad del negocio o sistema productivo de los agricultores, por medio de acciones de asesoría técnica especializada y de gestión comercial, entre ellas, organización de la oferta de productos, negociación de condiciones de ventas y en  logística de comercialización. </a:t>
                      </a:r>
                      <a:endParaRPr lang="es-ES_tradnl" sz="1100" dirty="0"/>
                    </a:p>
                  </a:txBody>
                  <a:tcPr/>
                </a:tc>
                <a:tc>
                  <a:txBody>
                    <a:bodyPr/>
                    <a:lstStyle/>
                    <a:p>
                      <a:pPr algn="ctr"/>
                      <a:r>
                        <a:rPr lang="es-ES_tradnl" sz="1100" baseline="0" dirty="0" smtClean="0">
                          <a:solidFill>
                            <a:schemeClr val="tx1"/>
                          </a:solidFill>
                        </a:rPr>
                        <a:t>900 agricultores </a:t>
                      </a:r>
                    </a:p>
                    <a:p>
                      <a:pPr algn="ctr"/>
                      <a:r>
                        <a:rPr lang="es-ES_tradnl" sz="1100" dirty="0" smtClean="0">
                          <a:solidFill>
                            <a:schemeClr val="tx1"/>
                          </a:solidFill>
                        </a:rPr>
                        <a:t> </a:t>
                      </a:r>
                    </a:p>
                    <a:p>
                      <a:pPr algn="ctr"/>
                      <a:r>
                        <a:rPr lang="es-ES_tradnl" sz="1100" dirty="0" smtClean="0">
                          <a:solidFill>
                            <a:schemeClr val="tx1"/>
                          </a:solidFill>
                        </a:rPr>
                        <a:t>80 grupos</a:t>
                      </a:r>
                    </a:p>
                    <a:p>
                      <a:pPr algn="ctr"/>
                      <a:endParaRPr lang="es-ES_tradnl" sz="1100" dirty="0" smtClean="0">
                        <a:solidFill>
                          <a:schemeClr val="tx1"/>
                        </a:solidFill>
                      </a:endParaRPr>
                    </a:p>
                    <a:p>
                      <a:pPr algn="ctr"/>
                      <a:r>
                        <a:rPr lang="es-ES_tradnl" sz="1100" dirty="0" smtClean="0">
                          <a:solidFill>
                            <a:schemeClr val="tx1"/>
                          </a:solidFill>
                        </a:rPr>
                        <a:t>37 empresas asociativas</a:t>
                      </a:r>
                      <a:endParaRPr lang="es-ES_tradnl" sz="1100" dirty="0">
                        <a:solidFill>
                          <a:schemeClr val="tx1"/>
                        </a:solidFill>
                      </a:endParaRPr>
                    </a:p>
                  </a:txBody>
                  <a:tcPr/>
                </a:tc>
                <a:tc>
                  <a:txBody>
                    <a:bodyPr/>
                    <a:lstStyle/>
                    <a:p>
                      <a:pPr marL="0" algn="ctr" defTabSz="457200" rtl="0" eaLnBrk="1" latinLnBrk="0" hangingPunct="1"/>
                      <a:r>
                        <a:rPr lang="es-ES_tradnl" sz="1100" kern="1200" dirty="0" smtClean="0">
                          <a:solidFill>
                            <a:schemeClr val="dk1"/>
                          </a:solidFill>
                          <a:effectLst/>
                          <a:latin typeface="+mn-lt"/>
                          <a:ea typeface="+mn-ea"/>
                          <a:cs typeface="+mn-cs"/>
                        </a:rPr>
                        <a:t>370.000</a:t>
                      </a:r>
                    </a:p>
                    <a:p>
                      <a:pPr marL="0" algn="ctr" defTabSz="457200" rtl="0" eaLnBrk="1" latinLnBrk="0" hangingPunct="1"/>
                      <a:r>
                        <a:rPr lang="es-ES_tradnl" sz="1100" kern="1200" dirty="0" smtClean="0">
                          <a:solidFill>
                            <a:schemeClr val="dk1"/>
                          </a:solidFill>
                          <a:effectLst/>
                          <a:latin typeface="+mn-lt"/>
                          <a:ea typeface="+mn-ea"/>
                          <a:cs typeface="+mn-cs"/>
                        </a:rPr>
                        <a:t>(100%)</a:t>
                      </a:r>
                      <a:endParaRPr lang="es-ES_tradnl" sz="1100" kern="1200" dirty="0">
                        <a:solidFill>
                          <a:schemeClr val="dk1"/>
                        </a:solidFill>
                        <a:effectLst/>
                        <a:latin typeface="+mn-lt"/>
                        <a:ea typeface="+mn-ea"/>
                        <a:cs typeface="+mn-cs"/>
                      </a:endParaRPr>
                    </a:p>
                  </a:txBody>
                  <a:tcPr/>
                </a:tc>
              </a:tr>
            </a:tbl>
          </a:graphicData>
        </a:graphic>
      </p:graphicFrame>
      <p:sp>
        <p:nvSpPr>
          <p:cNvPr id="5" name="CuadroTexto 4"/>
          <p:cNvSpPr txBox="1"/>
          <p:nvPr/>
        </p:nvSpPr>
        <p:spPr>
          <a:xfrm>
            <a:off x="352697" y="6163976"/>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Registro División Fomento y Tesorería, 31 de diciembre del </a:t>
            </a:r>
            <a:r>
              <a:rPr lang="es-CL" dirty="0" smtClean="0">
                <a:solidFill>
                  <a:srgbClr val="4D4D4D"/>
                </a:solidFill>
              </a:rPr>
              <a:t>2020.</a:t>
            </a:r>
            <a:endParaRPr lang="es-CL" dirty="0">
              <a:solidFill>
                <a:srgbClr val="4D4D4D"/>
              </a:solidFill>
            </a:endParaRPr>
          </a:p>
        </p:txBody>
      </p:sp>
      <p:sp>
        <p:nvSpPr>
          <p:cNvPr id="7" name="Título 1"/>
          <p:cNvSpPr txBox="1">
            <a:spLocks/>
          </p:cNvSpPr>
          <p:nvPr/>
        </p:nvSpPr>
        <p:spPr>
          <a:xfrm>
            <a:off x="772169" y="21881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s-CL" sz="2800" dirty="0">
                <a:solidFill>
                  <a:srgbClr val="333333"/>
                </a:solidFill>
                <a:latin typeface="Berlin Sans FB" panose="020E0602020502020306" pitchFamily="34" charset="0"/>
                <a:ea typeface="+mn-ea"/>
                <a:cs typeface="+mn-cs"/>
              </a:rPr>
              <a:t>Plataforma de Servicios: Desarrollo de Capacidades</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80</a:t>
            </a:fld>
            <a:endParaRPr lang="en-US"/>
          </a:p>
        </p:txBody>
      </p:sp>
    </p:spTree>
    <p:extLst>
      <p:ext uri="{BB962C8B-B14F-4D97-AF65-F5344CB8AC3E}">
        <p14:creationId xmlns:p14="http://schemas.microsoft.com/office/powerpoint/2010/main" val="19381503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376" y="107279"/>
            <a:ext cx="8987246" cy="1143000"/>
          </a:xfrm>
        </p:spPr>
        <p:txBody>
          <a:bodyPr vert="horz" lIns="91440" tIns="45720" rIns="91440" bIns="45720" rtlCol="0" anchor="ctr">
            <a:normAutofit/>
          </a:bodyPr>
          <a:lstStyle/>
          <a:p>
            <a:pPr>
              <a:spcBef>
                <a:spcPct val="20000"/>
              </a:spcBef>
            </a:pPr>
            <a:r>
              <a:rPr lang="es-CL" sz="2800" dirty="0" smtClean="0">
                <a:solidFill>
                  <a:srgbClr val="333333"/>
                </a:solidFill>
                <a:latin typeface="Berlin Sans FB" panose="020E0602020502020306" pitchFamily="34" charset="0"/>
                <a:ea typeface="+mn-ea"/>
                <a:cs typeface="+mn-cs"/>
              </a:rPr>
              <a:t>Plataforma de Servicios: </a:t>
            </a:r>
            <a:br>
              <a:rPr lang="es-CL" sz="2800" dirty="0" smtClean="0">
                <a:solidFill>
                  <a:srgbClr val="333333"/>
                </a:solidFill>
                <a:latin typeface="Berlin Sans FB" panose="020E0602020502020306" pitchFamily="34" charset="0"/>
                <a:ea typeface="+mn-ea"/>
                <a:cs typeface="+mn-cs"/>
              </a:rPr>
            </a:br>
            <a:r>
              <a:rPr lang="es-CL" sz="2800" dirty="0" smtClean="0">
                <a:solidFill>
                  <a:srgbClr val="333333"/>
                </a:solidFill>
                <a:latin typeface="Berlin Sans FB" panose="020E0602020502020306" pitchFamily="34" charset="0"/>
                <a:ea typeface="+mn-ea"/>
                <a:cs typeface="+mn-cs"/>
              </a:rPr>
              <a:t>Programa </a:t>
            </a:r>
            <a:r>
              <a:rPr lang="es-CL" sz="2800" dirty="0">
                <a:solidFill>
                  <a:srgbClr val="333333"/>
                </a:solidFill>
                <a:latin typeface="Berlin Sans FB" panose="020E0602020502020306" pitchFamily="34" charset="0"/>
                <a:ea typeface="+mn-ea"/>
                <a:cs typeface="+mn-cs"/>
              </a:rPr>
              <a:t>de Desarrollo de Inversión </a:t>
            </a:r>
          </a:p>
        </p:txBody>
      </p:sp>
      <p:graphicFrame>
        <p:nvGraphicFramePr>
          <p:cNvPr id="3" name="Tabla 2"/>
          <p:cNvGraphicFramePr>
            <a:graphicFrameLocks noGrp="1"/>
          </p:cNvGraphicFramePr>
          <p:nvPr>
            <p:extLst>
              <p:ext uri="{D42A27DB-BD31-4B8C-83A1-F6EECF244321}">
                <p14:modId xmlns:p14="http://schemas.microsoft.com/office/powerpoint/2010/main" val="3002560788"/>
              </p:ext>
            </p:extLst>
          </p:nvPr>
        </p:nvGraphicFramePr>
        <p:xfrm>
          <a:off x="396610" y="1250279"/>
          <a:ext cx="8350779" cy="4480560"/>
        </p:xfrm>
        <a:graphic>
          <a:graphicData uri="http://schemas.openxmlformats.org/drawingml/2006/table">
            <a:tbl>
              <a:tblPr firstRow="1" bandRow="1">
                <a:tableStyleId>{5C22544A-7EE6-4342-B048-85BDC9FD1C3A}</a:tableStyleId>
              </a:tblPr>
              <a:tblGrid>
                <a:gridCol w="1858075"/>
                <a:gridCol w="4008329"/>
                <a:gridCol w="1177446"/>
                <a:gridCol w="1306929"/>
              </a:tblGrid>
              <a:tr h="636631">
                <a:tc>
                  <a:txBody>
                    <a:bodyPr/>
                    <a:lstStyle/>
                    <a:p>
                      <a:pPr algn="ctr"/>
                      <a:endParaRPr lang="es-ES_tradnl" sz="1200" b="1" dirty="0" smtClean="0"/>
                    </a:p>
                    <a:p>
                      <a:pPr algn="ctr"/>
                      <a:r>
                        <a:rPr lang="es-ES_tradnl" sz="1200" b="1" dirty="0" smtClean="0"/>
                        <a:t>Programa</a:t>
                      </a:r>
                      <a:endParaRPr lang="es-ES_tradnl" sz="1200" b="1" dirty="0"/>
                    </a:p>
                  </a:txBody>
                  <a:tcPr>
                    <a:solidFill>
                      <a:schemeClr val="accent3">
                        <a:lumMod val="75000"/>
                      </a:schemeClr>
                    </a:solidFill>
                  </a:tcPr>
                </a:tc>
                <a:tc>
                  <a:txBody>
                    <a:bodyPr/>
                    <a:lstStyle/>
                    <a:p>
                      <a:pPr algn="ctr"/>
                      <a:endParaRPr lang="es-ES_tradnl" sz="1200" b="1" dirty="0" smtClean="0"/>
                    </a:p>
                    <a:p>
                      <a:pPr algn="ctr"/>
                      <a:r>
                        <a:rPr lang="es-ES_tradnl" sz="1200" b="1" dirty="0" smtClean="0"/>
                        <a:t>Objetivo</a:t>
                      </a:r>
                      <a:endParaRPr lang="es-ES_tradnl" sz="1200" b="1" dirty="0"/>
                    </a:p>
                  </a:txBody>
                  <a:tcPr>
                    <a:solidFill>
                      <a:schemeClr val="accent3">
                        <a:lumMod val="75000"/>
                      </a:schemeClr>
                    </a:solidFill>
                  </a:tcPr>
                </a:tc>
                <a:tc>
                  <a:txBody>
                    <a:bodyPr/>
                    <a:lstStyle/>
                    <a:p>
                      <a:pPr algn="ctr"/>
                      <a:endParaRPr lang="es-ES_tradnl" sz="1200" b="1" dirty="0" smtClean="0"/>
                    </a:p>
                    <a:p>
                      <a:pPr algn="ctr"/>
                      <a:r>
                        <a:rPr lang="es-ES_tradnl" sz="1200" b="1" dirty="0" smtClean="0"/>
                        <a:t>Número usuarios/as</a:t>
                      </a:r>
                      <a:endParaRPr lang="es-ES_tradnl" sz="1200" b="1" dirty="0"/>
                    </a:p>
                  </a:txBody>
                  <a:tcPr>
                    <a:solidFill>
                      <a:schemeClr val="accent3">
                        <a:lumMod val="75000"/>
                      </a:schemeClr>
                    </a:solidFill>
                  </a:tcPr>
                </a:tc>
                <a:tc>
                  <a:txBody>
                    <a:bodyPr/>
                    <a:lstStyle/>
                    <a:p>
                      <a:pPr algn="ctr"/>
                      <a:endParaRPr lang="es-ES_tradnl" sz="1200" b="1" dirty="0" smtClean="0"/>
                    </a:p>
                    <a:p>
                      <a:pPr algn="ctr"/>
                      <a:r>
                        <a:rPr lang="es-ES_tradnl" sz="1200" b="1" dirty="0" smtClean="0"/>
                        <a:t>Presupuesto ejecutado </a:t>
                      </a:r>
                    </a:p>
                    <a:p>
                      <a:pPr algn="ctr"/>
                      <a:r>
                        <a:rPr lang="es-ES_tradnl" sz="1200" b="1" baseline="0" dirty="0" smtClean="0"/>
                        <a:t>(M$ y %)</a:t>
                      </a:r>
                      <a:endParaRPr lang="es-ES_tradnl" sz="1200" b="1" dirty="0"/>
                    </a:p>
                  </a:txBody>
                  <a:tcPr>
                    <a:solidFill>
                      <a:schemeClr val="accent3">
                        <a:lumMod val="75000"/>
                      </a:schemeClr>
                    </a:solidFill>
                  </a:tcPr>
                </a:tc>
              </a:tr>
              <a:tr h="370840">
                <a:tc>
                  <a:txBody>
                    <a:bodyPr/>
                    <a:lstStyle/>
                    <a:p>
                      <a:r>
                        <a:rPr lang="es-ES_tradnl" sz="1200" dirty="0" smtClean="0"/>
                        <a:t>PDI</a:t>
                      </a:r>
                      <a:endParaRPr lang="es-ES_tradnl" sz="1200" dirty="0"/>
                    </a:p>
                  </a:txBody>
                  <a:tcPr>
                    <a:solidFill>
                      <a:schemeClr val="accent3">
                        <a:lumMod val="20000"/>
                        <a:lumOff val="80000"/>
                      </a:schemeClr>
                    </a:solidFill>
                  </a:tcPr>
                </a:tc>
                <a:tc>
                  <a:txBody>
                    <a:bodyPr/>
                    <a:lstStyle/>
                    <a:p>
                      <a:pPr algn="just"/>
                      <a:r>
                        <a:rPr lang="es-ES_tradnl" sz="1200" dirty="0" smtClean="0"/>
                        <a:t>Incentivo económico no reembolsable que ayuda en el cofinanciamiento de inversiones destinadas a mejorar e incorporar tecnologías que capitalizan y modernizan los sistemas productivos de la AFC,</a:t>
                      </a:r>
                      <a:r>
                        <a:rPr lang="es-ES_tradnl" sz="1200" baseline="0" dirty="0" smtClean="0"/>
                        <a:t> contribuyendo al  desarrollo y competitividad de sus actividades productivas.</a:t>
                      </a:r>
                      <a:endParaRPr lang="es-ES_tradnl" sz="1200" dirty="0"/>
                    </a:p>
                  </a:txBody>
                  <a:tcPr>
                    <a:solidFill>
                      <a:schemeClr val="accent3">
                        <a:lumMod val="20000"/>
                        <a:lumOff val="80000"/>
                      </a:schemeClr>
                    </a:solidFill>
                  </a:tcPr>
                </a:tc>
                <a:tc>
                  <a:txBody>
                    <a:bodyPr/>
                    <a:lstStyle/>
                    <a:p>
                      <a:pPr algn="ctr"/>
                      <a:r>
                        <a:rPr lang="es-CL" sz="1100" dirty="0" smtClean="0">
                          <a:solidFill>
                            <a:schemeClr val="tx1"/>
                          </a:solidFill>
                        </a:rPr>
                        <a:t>5.632</a:t>
                      </a:r>
                      <a:endParaRPr lang="es-CL" sz="1100" dirty="0">
                        <a:solidFill>
                          <a:schemeClr val="tx1"/>
                        </a:solidFill>
                      </a:endParaRPr>
                    </a:p>
                  </a:txBody>
                  <a:tcPr anchor="ctr">
                    <a:solidFill>
                      <a:schemeClr val="accent3">
                        <a:lumMod val="20000"/>
                        <a:lumOff val="80000"/>
                      </a:schemeClr>
                    </a:solidFill>
                  </a:tcPr>
                </a:tc>
                <a:tc>
                  <a:txBody>
                    <a:bodyPr/>
                    <a:lstStyle/>
                    <a:p>
                      <a:pPr algn="ctr"/>
                      <a:r>
                        <a:rPr lang="es-CL" sz="1100" dirty="0" smtClean="0">
                          <a:solidFill>
                            <a:schemeClr val="tx1"/>
                          </a:solidFill>
                        </a:rPr>
                        <a:t>10.103.331</a:t>
                      </a:r>
                    </a:p>
                    <a:p>
                      <a:pPr algn="ctr"/>
                      <a:r>
                        <a:rPr lang="es-CL" sz="1100" dirty="0" smtClean="0">
                          <a:solidFill>
                            <a:schemeClr val="tx1"/>
                          </a:solidFill>
                        </a:rPr>
                        <a:t>(99,01%)</a:t>
                      </a:r>
                      <a:endParaRPr lang="es-CL" sz="1100" dirty="0">
                        <a:solidFill>
                          <a:schemeClr val="tx1"/>
                        </a:solidFill>
                      </a:endParaRPr>
                    </a:p>
                  </a:txBody>
                  <a:tcPr anchor="ctr">
                    <a:solidFill>
                      <a:schemeClr val="accent3">
                        <a:lumMod val="20000"/>
                        <a:lumOff val="80000"/>
                      </a:schemeClr>
                    </a:solidFill>
                  </a:tcPr>
                </a:tc>
              </a:tr>
              <a:tr h="370840">
                <a:tc>
                  <a:txBody>
                    <a:bodyPr/>
                    <a:lstStyle/>
                    <a:p>
                      <a:r>
                        <a:rPr lang="es-ES_tradnl" sz="1200" dirty="0" smtClean="0"/>
                        <a:t>SIRSD-S</a:t>
                      </a:r>
                      <a:endParaRPr lang="es-ES_tradnl" sz="1200" dirty="0"/>
                    </a:p>
                  </a:txBody>
                  <a:tcPr>
                    <a:solidFill>
                      <a:schemeClr val="accent3">
                        <a:lumMod val="40000"/>
                        <a:lumOff val="60000"/>
                      </a:schemeClr>
                    </a:solidFill>
                  </a:tcPr>
                </a:tc>
                <a:tc>
                  <a:txBody>
                    <a:bodyPr/>
                    <a:lstStyle/>
                    <a:p>
                      <a:pPr algn="just"/>
                      <a:r>
                        <a:rPr lang="es-ES_tradnl" sz="1200" dirty="0" smtClean="0"/>
                        <a:t>Incentivo económico no reembolsable, destinado a cofinanciar actividades y/o labores que contribuyan a la recuperación de los suelos agropecuarios degradados y/o a mantener los suelos recuperados, en los niveles mínimos aceptados técnicamente.</a:t>
                      </a:r>
                      <a:endParaRPr lang="es-ES_tradnl" sz="1200" dirty="0"/>
                    </a:p>
                  </a:txBody>
                  <a:tcPr>
                    <a:solidFill>
                      <a:schemeClr val="accent3">
                        <a:lumMod val="40000"/>
                        <a:lumOff val="60000"/>
                      </a:schemeClr>
                    </a:solidFill>
                  </a:tcPr>
                </a:tc>
                <a:tc>
                  <a:txBody>
                    <a:bodyPr/>
                    <a:lstStyle/>
                    <a:p>
                      <a:pPr algn="ctr"/>
                      <a:r>
                        <a:rPr lang="es-CL" sz="1100" dirty="0" smtClean="0">
                          <a:solidFill>
                            <a:schemeClr val="tx1"/>
                          </a:solidFill>
                        </a:rPr>
                        <a:t>17.060</a:t>
                      </a:r>
                      <a:endParaRPr lang="es-CL" sz="1100" dirty="0">
                        <a:solidFill>
                          <a:schemeClr val="tx1"/>
                        </a:solidFill>
                      </a:endParaRPr>
                    </a:p>
                  </a:txBody>
                  <a:tcPr anchor="ctr">
                    <a:solidFill>
                      <a:schemeClr val="accent3">
                        <a:lumMod val="40000"/>
                        <a:lumOff val="6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L" sz="1100" dirty="0" smtClean="0">
                          <a:solidFill>
                            <a:schemeClr val="tx1"/>
                          </a:solidFill>
                        </a:rPr>
                        <a:t>17.662.481</a:t>
                      </a:r>
                    </a:p>
                    <a:p>
                      <a:pPr algn="ctr"/>
                      <a:r>
                        <a:rPr lang="es-CL" sz="1100" dirty="0" smtClean="0">
                          <a:solidFill>
                            <a:schemeClr val="tx1"/>
                          </a:solidFill>
                        </a:rPr>
                        <a:t>(99,18%)</a:t>
                      </a:r>
                      <a:endParaRPr lang="es-CL" sz="1100" dirty="0">
                        <a:solidFill>
                          <a:schemeClr val="tx1"/>
                        </a:solidFill>
                      </a:endParaRPr>
                    </a:p>
                  </a:txBody>
                  <a:tcPr anchor="ctr">
                    <a:solidFill>
                      <a:schemeClr val="accent3">
                        <a:lumMod val="40000"/>
                        <a:lumOff val="60000"/>
                      </a:schemeClr>
                    </a:solidFill>
                  </a:tcPr>
                </a:tc>
              </a:tr>
              <a:tr h="370840">
                <a:tc>
                  <a:txBody>
                    <a:bodyPr/>
                    <a:lstStyle/>
                    <a:p>
                      <a:r>
                        <a:rPr lang="es-ES_tradnl" sz="1200" dirty="0" smtClean="0"/>
                        <a:t>Praderas</a:t>
                      </a:r>
                      <a:r>
                        <a:rPr lang="es-ES_tradnl" sz="1200" baseline="0" dirty="0" smtClean="0"/>
                        <a:t> Suplementarias y Recursos Forrajeros </a:t>
                      </a:r>
                      <a:endParaRPr lang="es-ES_tradnl" sz="1200" dirty="0"/>
                    </a:p>
                  </a:txBody>
                  <a:tcPr>
                    <a:solidFill>
                      <a:schemeClr val="accent3">
                        <a:lumMod val="20000"/>
                        <a:lumOff val="80000"/>
                      </a:schemeClr>
                    </a:solidFill>
                  </a:tcPr>
                </a:tc>
                <a:tc>
                  <a:txBody>
                    <a:bodyPr/>
                    <a:lstStyle/>
                    <a:p>
                      <a:pPr algn="just"/>
                      <a:r>
                        <a:rPr lang="es-ES_tradnl" sz="1200" dirty="0" smtClean="0"/>
                        <a:t>Incentivo</a:t>
                      </a:r>
                      <a:r>
                        <a:rPr lang="es-ES_tradnl" sz="1200" baseline="0" dirty="0" smtClean="0"/>
                        <a:t> económico no reembolsable destinado al </a:t>
                      </a:r>
                      <a:r>
                        <a:rPr lang="es-ES_tradnl" sz="1200" dirty="0" smtClean="0"/>
                        <a:t> establecimiento de praderas suplementarias y/o recursos forrajeros como herramienta efectiva para disponer de forraje invernal y/o estival en aquellos predios donde la ganadería es el rubro principal del la unidad productiva.</a:t>
                      </a:r>
                      <a:endParaRPr lang="es-ES_tradnl" sz="1200" dirty="0"/>
                    </a:p>
                  </a:txBody>
                  <a:tcPr>
                    <a:solidFill>
                      <a:schemeClr val="accent3">
                        <a:lumMod val="20000"/>
                        <a:lumOff val="80000"/>
                      </a:schemeClr>
                    </a:solidFill>
                  </a:tcPr>
                </a:tc>
                <a:tc>
                  <a:txBody>
                    <a:bodyPr/>
                    <a:lstStyle/>
                    <a:p>
                      <a:pPr algn="ctr"/>
                      <a:r>
                        <a:rPr lang="es-CL" sz="1100" dirty="0" smtClean="0">
                          <a:solidFill>
                            <a:schemeClr val="tx1"/>
                          </a:solidFill>
                        </a:rPr>
                        <a:t>13.062</a:t>
                      </a:r>
                      <a:endParaRPr lang="es-CL" sz="1100" dirty="0">
                        <a:solidFill>
                          <a:schemeClr val="tx1"/>
                        </a:solidFill>
                      </a:endParaRPr>
                    </a:p>
                  </a:txBody>
                  <a:tcPr anchor="ctr">
                    <a:solidFill>
                      <a:schemeClr val="accent3">
                        <a:lumMod val="20000"/>
                        <a:lumOff val="80000"/>
                      </a:schemeClr>
                    </a:solidFill>
                  </a:tcPr>
                </a:tc>
                <a:tc>
                  <a:txBody>
                    <a:bodyPr/>
                    <a:lstStyle/>
                    <a:p>
                      <a:pPr algn="ctr"/>
                      <a:r>
                        <a:rPr lang="es-CL" sz="1100" dirty="0" smtClean="0">
                          <a:solidFill>
                            <a:schemeClr val="tx1"/>
                          </a:solidFill>
                        </a:rPr>
                        <a:t>3.656.261</a:t>
                      </a:r>
                    </a:p>
                    <a:p>
                      <a:pPr algn="ctr"/>
                      <a:r>
                        <a:rPr lang="es-CL" sz="1100" dirty="0" smtClean="0">
                          <a:solidFill>
                            <a:schemeClr val="tx1"/>
                          </a:solidFill>
                        </a:rPr>
                        <a:t>(99,94%)</a:t>
                      </a:r>
                      <a:endParaRPr lang="es-CL" sz="1100" dirty="0">
                        <a:solidFill>
                          <a:schemeClr val="tx1"/>
                        </a:solidFill>
                      </a:endParaRPr>
                    </a:p>
                  </a:txBody>
                  <a:tcPr anchor="ctr">
                    <a:solidFill>
                      <a:schemeClr val="accent3">
                        <a:lumMod val="20000"/>
                        <a:lumOff val="80000"/>
                      </a:schemeClr>
                    </a:solidFill>
                  </a:tcPr>
                </a:tc>
              </a:tr>
              <a:tr h="370840">
                <a:tc>
                  <a:txBody>
                    <a:bodyPr/>
                    <a:lstStyle/>
                    <a:p>
                      <a:r>
                        <a:rPr lang="es-ES_tradnl" sz="1200" dirty="0" smtClean="0"/>
                        <a:t>Riego</a:t>
                      </a:r>
                      <a:endParaRPr lang="es-ES_tradnl" sz="1200" dirty="0"/>
                    </a:p>
                  </a:txBody>
                  <a:tcPr>
                    <a:solidFill>
                      <a:schemeClr val="accent3">
                        <a:lumMod val="60000"/>
                        <a:lumOff val="40000"/>
                      </a:schemeClr>
                    </a:solidFill>
                  </a:tcPr>
                </a:tc>
                <a:tc>
                  <a:txBody>
                    <a:bodyPr/>
                    <a:lstStyle/>
                    <a:p>
                      <a:pPr algn="just"/>
                      <a:r>
                        <a:rPr lang="es-ES_tradnl" sz="1200" dirty="0" smtClean="0"/>
                        <a:t>Mejorar y potenciar el uso eficiente del recurso hídrico, a través de mejoramiento de canales, pozos, riego tecnificado, embalses, cosechadores de aguas lluvia,</a:t>
                      </a:r>
                      <a:r>
                        <a:rPr lang="es-ES_tradnl" sz="1200" baseline="0" dirty="0" smtClean="0"/>
                        <a:t> entre otros. </a:t>
                      </a:r>
                      <a:endParaRPr lang="es-ES_tradnl" sz="1200" dirty="0"/>
                    </a:p>
                  </a:txBody>
                  <a:tcPr>
                    <a:solidFill>
                      <a:schemeClr val="accent3">
                        <a:lumMod val="60000"/>
                        <a:lumOff val="40000"/>
                      </a:schemeClr>
                    </a:solidFill>
                  </a:tcPr>
                </a:tc>
                <a:tc>
                  <a:txBody>
                    <a:bodyPr/>
                    <a:lstStyle/>
                    <a:p>
                      <a:pPr algn="ctr"/>
                      <a:r>
                        <a:rPr lang="es-CL" sz="1100" dirty="0" smtClean="0">
                          <a:solidFill>
                            <a:schemeClr val="tx1"/>
                          </a:solidFill>
                        </a:rPr>
                        <a:t>6.205</a:t>
                      </a:r>
                      <a:endParaRPr lang="es-CL" sz="1100" dirty="0">
                        <a:solidFill>
                          <a:schemeClr val="tx1"/>
                        </a:solidFill>
                      </a:endParaRPr>
                    </a:p>
                  </a:txBody>
                  <a:tcPr anchor="ctr">
                    <a:solidFill>
                      <a:schemeClr val="accent3">
                        <a:lumMod val="60000"/>
                        <a:lumOff val="40000"/>
                      </a:schemeClr>
                    </a:solidFill>
                  </a:tcPr>
                </a:tc>
                <a:tc>
                  <a:txBody>
                    <a:bodyPr/>
                    <a:lstStyle/>
                    <a:p>
                      <a:pPr algn="ctr"/>
                      <a:r>
                        <a:rPr lang="es-CL" sz="1100" dirty="0" smtClean="0">
                          <a:solidFill>
                            <a:schemeClr val="tx1"/>
                          </a:solidFill>
                        </a:rPr>
                        <a:t>18.845.518</a:t>
                      </a:r>
                    </a:p>
                    <a:p>
                      <a:pPr algn="ctr"/>
                      <a:r>
                        <a:rPr lang="es-CL" sz="1100" dirty="0" smtClean="0">
                          <a:solidFill>
                            <a:schemeClr val="tx1"/>
                          </a:solidFill>
                        </a:rPr>
                        <a:t>(99,05%)</a:t>
                      </a:r>
                      <a:endParaRPr lang="es-CL" sz="1100" dirty="0">
                        <a:solidFill>
                          <a:schemeClr val="tx1"/>
                        </a:solidFill>
                      </a:endParaRPr>
                    </a:p>
                  </a:txBody>
                  <a:tcPr anchor="ctr">
                    <a:solidFill>
                      <a:schemeClr val="accent3">
                        <a:lumMod val="60000"/>
                        <a:lumOff val="40000"/>
                      </a:schemeClr>
                    </a:solidFill>
                  </a:tcPr>
                </a:tc>
              </a:tr>
            </a:tbl>
          </a:graphicData>
        </a:graphic>
      </p:graphicFrame>
      <p:sp>
        <p:nvSpPr>
          <p:cNvPr id="6" name="CuadroTexto 5"/>
          <p:cNvSpPr txBox="1"/>
          <p:nvPr/>
        </p:nvSpPr>
        <p:spPr>
          <a:xfrm>
            <a:off x="335650" y="6144102"/>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a:solidFill>
                  <a:srgbClr val="4D4D4D"/>
                </a:solidFill>
              </a:rPr>
              <a:t>Base Tesorería, 31 de diciembre del </a:t>
            </a:r>
            <a:r>
              <a:rPr lang="es-CL" dirty="0" smtClean="0">
                <a:solidFill>
                  <a:srgbClr val="4D4D4D"/>
                </a:solidFill>
              </a:rPr>
              <a:t>2020.</a:t>
            </a:r>
            <a:endParaRPr lang="es-CL" dirty="0">
              <a:solidFill>
                <a:srgbClr val="4D4D4D"/>
              </a:solidFill>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81</a:t>
            </a:fld>
            <a:endParaRPr lang="en-US"/>
          </a:p>
        </p:txBody>
      </p:sp>
    </p:spTree>
    <p:extLst>
      <p:ext uri="{BB962C8B-B14F-4D97-AF65-F5344CB8AC3E}">
        <p14:creationId xmlns:p14="http://schemas.microsoft.com/office/powerpoint/2010/main" val="24154732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93190989"/>
              </p:ext>
            </p:extLst>
          </p:nvPr>
        </p:nvGraphicFramePr>
        <p:xfrm>
          <a:off x="338203" y="1349732"/>
          <a:ext cx="8492646" cy="4541520"/>
        </p:xfrm>
        <a:graphic>
          <a:graphicData uri="http://schemas.openxmlformats.org/drawingml/2006/table">
            <a:tbl>
              <a:tblPr firstRow="1" bandRow="1">
                <a:tableStyleId>{5C22544A-7EE6-4342-B048-85BDC9FD1C3A}</a:tableStyleId>
              </a:tblPr>
              <a:tblGrid>
                <a:gridCol w="1734748"/>
                <a:gridCol w="4866468"/>
                <a:gridCol w="915712"/>
                <a:gridCol w="975718"/>
              </a:tblGrid>
              <a:tr h="370840">
                <a:tc>
                  <a:txBody>
                    <a:bodyPr/>
                    <a:lstStyle/>
                    <a:p>
                      <a:pPr algn="ctr"/>
                      <a:endParaRPr lang="es-ES_tradnl" sz="1200" b="1" dirty="0" smtClean="0"/>
                    </a:p>
                    <a:p>
                      <a:pPr algn="ctr"/>
                      <a:r>
                        <a:rPr lang="es-ES_tradnl" sz="1200" b="1" dirty="0" smtClean="0"/>
                        <a:t>Programa</a:t>
                      </a:r>
                      <a:endParaRPr lang="es-ES_tradnl" sz="1200" b="1" dirty="0"/>
                    </a:p>
                  </a:txBody>
                  <a:tcPr>
                    <a:solidFill>
                      <a:srgbClr val="FFC000"/>
                    </a:solidFill>
                  </a:tcPr>
                </a:tc>
                <a:tc>
                  <a:txBody>
                    <a:bodyPr/>
                    <a:lstStyle/>
                    <a:p>
                      <a:pPr algn="ctr"/>
                      <a:endParaRPr lang="es-ES_tradnl" sz="1200" b="1" dirty="0" smtClean="0"/>
                    </a:p>
                    <a:p>
                      <a:pPr algn="ctr"/>
                      <a:r>
                        <a:rPr lang="es-ES_tradnl" sz="1200" b="1" dirty="0" smtClean="0"/>
                        <a:t>Objetivo</a:t>
                      </a:r>
                      <a:endParaRPr lang="es-ES_tradnl" sz="1200" b="1" dirty="0"/>
                    </a:p>
                  </a:txBody>
                  <a:tcPr>
                    <a:solidFill>
                      <a:srgbClr val="FFC000"/>
                    </a:solidFill>
                  </a:tcPr>
                </a:tc>
                <a:tc>
                  <a:txBody>
                    <a:bodyPr/>
                    <a:lstStyle/>
                    <a:p>
                      <a:pPr algn="ctr"/>
                      <a:r>
                        <a:rPr lang="es-ES_tradnl" sz="1200" b="1" dirty="0" smtClean="0"/>
                        <a:t>Número de usuarios/as</a:t>
                      </a:r>
                      <a:endParaRPr lang="es-ES_tradnl" sz="1200" b="1" dirty="0"/>
                    </a:p>
                  </a:txBody>
                  <a:tcPr>
                    <a:solidFill>
                      <a:srgbClr val="FFC000"/>
                    </a:solidFill>
                  </a:tcPr>
                </a:tc>
                <a:tc>
                  <a:txBody>
                    <a:bodyPr/>
                    <a:lstStyle/>
                    <a:p>
                      <a:pPr algn="ctr"/>
                      <a:r>
                        <a:rPr lang="es-ES_tradnl" sz="1200" b="1" dirty="0" smtClean="0"/>
                        <a:t>Presupuesto ejecutado </a:t>
                      </a:r>
                    </a:p>
                    <a:p>
                      <a:pPr algn="ctr"/>
                      <a:r>
                        <a:rPr lang="es-ES_tradnl" sz="1200" b="1" dirty="0" smtClean="0"/>
                        <a:t>(M$</a:t>
                      </a:r>
                      <a:r>
                        <a:rPr lang="es-ES_tradnl" sz="1200" b="1" baseline="0" dirty="0" smtClean="0"/>
                        <a:t> y %)</a:t>
                      </a:r>
                      <a:endParaRPr lang="es-ES_tradnl" sz="1200" b="1" dirty="0"/>
                    </a:p>
                  </a:txBody>
                  <a:tcPr>
                    <a:solidFill>
                      <a:srgbClr val="FFC000"/>
                    </a:solidFill>
                  </a:tcPr>
                </a:tc>
              </a:tr>
              <a:tr h="370840">
                <a:tc>
                  <a:txBody>
                    <a:bodyPr/>
                    <a:lstStyle/>
                    <a:p>
                      <a:r>
                        <a:rPr lang="es-ES_tradnl" sz="1100" dirty="0" smtClean="0"/>
                        <a:t>Créditos</a:t>
                      </a:r>
                      <a:r>
                        <a:rPr lang="es-ES_tradnl" sz="1100" baseline="0" dirty="0" smtClean="0"/>
                        <a:t> corto plazo de enlace para inversiones </a:t>
                      </a:r>
                      <a:endParaRPr lang="es-ES_tradnl" sz="1100" dirty="0"/>
                    </a:p>
                  </a:txBody>
                  <a:tcPr>
                    <a:solidFill>
                      <a:srgbClr val="E8DFA4">
                        <a:alpha val="90980"/>
                      </a:srgbClr>
                    </a:solidFill>
                  </a:tcPr>
                </a:tc>
                <a:tc>
                  <a:txBody>
                    <a:bodyPr/>
                    <a:lstStyle/>
                    <a:p>
                      <a:pPr algn="just"/>
                      <a:r>
                        <a:rPr lang="es-ES_tradnl" sz="1100" dirty="0" smtClean="0"/>
                        <a:t>Financiar</a:t>
                      </a:r>
                      <a:r>
                        <a:rPr lang="es-ES_tradnl" sz="1100" baseline="0" dirty="0" smtClean="0"/>
                        <a:t> los gastos asociados a las inversiones de los proyectos que tienen asignado el incentivo de inversión mientras se hace efectiva la bonificación que se cancela una vez ejecutada y recepcionada la inversión.</a:t>
                      </a:r>
                      <a:endParaRPr lang="es-ES_tradnl" sz="1100" dirty="0"/>
                    </a:p>
                  </a:txBody>
                  <a:tcPr>
                    <a:solidFill>
                      <a:srgbClr val="E8DFA4">
                        <a:alpha val="90980"/>
                      </a:srgbClr>
                    </a:solidFill>
                  </a:tcPr>
                </a:tc>
                <a:tc rowSpan="6">
                  <a:txBody>
                    <a:bodyPr/>
                    <a:lstStyle/>
                    <a:p>
                      <a:pPr algn="ctr"/>
                      <a:endParaRPr lang="es-ES_tradnl" sz="1100" dirty="0" smtClean="0"/>
                    </a:p>
                    <a:p>
                      <a:pPr algn="ctr"/>
                      <a:r>
                        <a:rPr lang="es-ES_tradnl" sz="1100" dirty="0" smtClean="0"/>
                        <a:t>3.590</a:t>
                      </a:r>
                    </a:p>
                    <a:p>
                      <a:pPr algn="ctr"/>
                      <a:endParaRPr lang="es-ES_tradnl" sz="1100" dirty="0" smtClean="0"/>
                    </a:p>
                    <a:p>
                      <a:pPr algn="ctr"/>
                      <a:endParaRPr lang="es-ES_tradnl" sz="1100" dirty="0" smtClean="0"/>
                    </a:p>
                    <a:p>
                      <a:pPr algn="ctr"/>
                      <a:r>
                        <a:rPr lang="es-ES_tradnl" sz="1100" dirty="0" smtClean="0"/>
                        <a:t>2.404</a:t>
                      </a:r>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solidFill>
                            <a:schemeClr val="tx1"/>
                          </a:solidFill>
                        </a:rPr>
                        <a:t>122</a:t>
                      </a:r>
                    </a:p>
                    <a:p>
                      <a:pPr algn="ctr"/>
                      <a:endParaRPr lang="es-ES_tradnl" sz="1100" dirty="0" smtClean="0"/>
                    </a:p>
                    <a:p>
                      <a:pPr algn="ctr"/>
                      <a:endParaRPr lang="es-ES_tradnl" sz="1100" dirty="0" smtClean="0"/>
                    </a:p>
                    <a:p>
                      <a:pPr algn="ctr"/>
                      <a:r>
                        <a:rPr lang="es-ES_tradnl" sz="1100" dirty="0" smtClean="0"/>
                        <a:t>8.023</a:t>
                      </a:r>
                    </a:p>
                    <a:p>
                      <a:pPr algn="ctr"/>
                      <a:endParaRPr lang="es-ES_tradnl" sz="1100" dirty="0" smtClean="0"/>
                    </a:p>
                    <a:p>
                      <a:pPr algn="ctr"/>
                      <a:endParaRPr lang="es-ES_tradnl" sz="1100" dirty="0" smtClean="0"/>
                    </a:p>
                    <a:p>
                      <a:pPr algn="ctr"/>
                      <a:r>
                        <a:rPr lang="es-ES_tradnl" sz="1100" dirty="0" smtClean="0"/>
                        <a:t>34.037</a:t>
                      </a:r>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71</a:t>
                      </a:r>
                    </a:p>
                  </a:txBody>
                  <a:tcPr>
                    <a:solidFill>
                      <a:srgbClr val="E8DFA4"/>
                    </a:solidFill>
                  </a:tcPr>
                </a:tc>
                <a:tc rowSpan="6">
                  <a:txBody>
                    <a:bodyPr/>
                    <a:lstStyle/>
                    <a:p>
                      <a:pPr algn="ctr"/>
                      <a:endParaRPr lang="es-ES_tradnl" sz="1100" dirty="0" smtClean="0"/>
                    </a:p>
                    <a:p>
                      <a:pPr algn="ctr"/>
                      <a:r>
                        <a:rPr lang="es-ES_tradnl" sz="1100" dirty="0" smtClean="0"/>
                        <a:t>2.463.511</a:t>
                      </a:r>
                    </a:p>
                    <a:p>
                      <a:pPr algn="ctr"/>
                      <a:endParaRPr lang="es-ES_tradnl" sz="1100" dirty="0" smtClean="0"/>
                    </a:p>
                    <a:p>
                      <a:pPr algn="ctr"/>
                      <a:endParaRPr lang="es-ES_tradnl" sz="1100" dirty="0" smtClean="0"/>
                    </a:p>
                    <a:p>
                      <a:pPr algn="ctr"/>
                      <a:r>
                        <a:rPr lang="es-ES_tradnl" sz="1100" dirty="0" smtClean="0"/>
                        <a:t>2.861.800</a:t>
                      </a:r>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solidFill>
                            <a:schemeClr val="tx1"/>
                          </a:solidFill>
                        </a:rPr>
                        <a:t>52.742</a:t>
                      </a:r>
                    </a:p>
                    <a:p>
                      <a:pPr algn="ctr"/>
                      <a:endParaRPr lang="es-ES_tradnl" sz="1100" dirty="0" smtClean="0">
                        <a:solidFill>
                          <a:srgbClr val="FF0000"/>
                        </a:solidFill>
                      </a:endParaRPr>
                    </a:p>
                    <a:p>
                      <a:pPr algn="ctr"/>
                      <a:endParaRPr lang="es-ES_tradnl" sz="1100" dirty="0" smtClean="0"/>
                    </a:p>
                    <a:p>
                      <a:pPr algn="ctr"/>
                      <a:r>
                        <a:rPr lang="es-ES_tradnl" sz="1100" dirty="0" smtClean="0"/>
                        <a:t>17.813.390</a:t>
                      </a:r>
                    </a:p>
                    <a:p>
                      <a:pPr algn="ctr"/>
                      <a:endParaRPr lang="es-ES_tradnl" sz="1100" dirty="0" smtClean="0"/>
                    </a:p>
                    <a:p>
                      <a:pPr algn="ctr"/>
                      <a:endParaRPr lang="es-ES_tradnl" sz="1100" dirty="0" smtClean="0"/>
                    </a:p>
                    <a:p>
                      <a:pPr algn="ctr"/>
                      <a:r>
                        <a:rPr lang="es-ES_tradnl" sz="1100" dirty="0" smtClean="0"/>
                        <a:t>53.956.946</a:t>
                      </a:r>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1.353.585</a:t>
                      </a:r>
                      <a:endParaRPr lang="es-ES_tradnl" sz="1100" dirty="0"/>
                    </a:p>
                  </a:txBody>
                  <a:tcPr>
                    <a:solidFill>
                      <a:srgbClr val="E8DFA4"/>
                    </a:solidFill>
                  </a:tcPr>
                </a:tc>
              </a:tr>
              <a:tr h="370840">
                <a:tc>
                  <a:txBody>
                    <a:bodyPr/>
                    <a:lstStyle/>
                    <a:p>
                      <a:r>
                        <a:rPr lang="es-ES_tradnl" sz="1100" dirty="0" smtClean="0"/>
                        <a:t>Créditos corto plazo individual o empresas de</a:t>
                      </a:r>
                      <a:r>
                        <a:rPr lang="es-ES_tradnl" sz="1100" baseline="0" dirty="0" smtClean="0"/>
                        <a:t> enlace para SIRSD-S </a:t>
                      </a:r>
                      <a:endParaRPr lang="es-ES_tradnl" sz="1100" dirty="0"/>
                    </a:p>
                  </a:txBody>
                  <a:tcPr>
                    <a:solidFill>
                      <a:srgbClr val="F5EAEC"/>
                    </a:solidFill>
                  </a:tcPr>
                </a:tc>
                <a:tc>
                  <a:txBody>
                    <a:bodyPr/>
                    <a:lstStyle/>
                    <a:p>
                      <a:pPr algn="just"/>
                      <a:r>
                        <a:rPr lang="es-ES_tradnl" sz="1100" dirty="0" smtClean="0"/>
                        <a:t>Entregar</a:t>
                      </a:r>
                      <a:r>
                        <a:rPr lang="es-ES_tradnl" sz="1100" baseline="0" dirty="0" smtClean="0"/>
                        <a:t> crédito de corto plazo para financiar los gastos asociados a las prácticas o labores contenidas en los planes de manejo aprobados con financiamiento asociado al SIRSD-S.</a:t>
                      </a:r>
                      <a:endParaRPr lang="es-ES_tradnl" sz="1100" dirty="0"/>
                    </a:p>
                  </a:txBody>
                  <a:tcPr>
                    <a:solidFill>
                      <a:srgbClr val="F5EAEC"/>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corto plazo individual</a:t>
                      </a:r>
                      <a:r>
                        <a:rPr lang="es-ES_tradnl" sz="1100" baseline="0" dirty="0" smtClean="0"/>
                        <a:t> de enlace para el programa de praderas suplementarias y recursos forrajeros</a:t>
                      </a:r>
                      <a:endParaRPr lang="es-ES_tradnl" sz="1100" dirty="0"/>
                    </a:p>
                  </a:txBody>
                  <a:tcPr>
                    <a:solidFill>
                      <a:srgbClr val="E8DFA4"/>
                    </a:solidFill>
                  </a:tcPr>
                </a:tc>
                <a:tc>
                  <a:txBody>
                    <a:bodyPr/>
                    <a:lstStyle/>
                    <a:p>
                      <a:pPr algn="just"/>
                      <a:r>
                        <a:rPr lang="es-ES_tradnl" sz="1100" dirty="0" smtClean="0"/>
                        <a:t>Financiar parcialmente</a:t>
                      </a:r>
                      <a:r>
                        <a:rPr lang="es-ES_tradnl" sz="1100" baseline="0" dirty="0" smtClean="0"/>
                        <a:t> los gastos asociados a las labores de un plan de establecimiento de praderas suplementarias y/o recursos forrajeros, mediante la entrega de recursos no reembolsables asignados mediante dicho programa. </a:t>
                      </a:r>
                      <a:endParaRPr lang="es-ES_tradnl" sz="1100" dirty="0"/>
                    </a:p>
                  </a:txBody>
                  <a:tcPr>
                    <a:solidFill>
                      <a:srgbClr val="E8DFA4"/>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pre-aprobado de corto</a:t>
                      </a:r>
                      <a:r>
                        <a:rPr lang="es-ES_tradnl" sz="1100" baseline="0" dirty="0" smtClean="0"/>
                        <a:t> plazo individual</a:t>
                      </a:r>
                      <a:endParaRPr lang="es-ES_tradnl" sz="1100" dirty="0"/>
                    </a:p>
                  </a:txBody>
                  <a:tcPr>
                    <a:solidFill>
                      <a:srgbClr val="F5EAEC"/>
                    </a:solidFill>
                  </a:tcPr>
                </a:tc>
                <a:tc>
                  <a:txBody>
                    <a:bodyPr/>
                    <a:lstStyle/>
                    <a:p>
                      <a:pPr algn="just"/>
                      <a:r>
                        <a:rPr lang="es-ES_tradnl" sz="1100" dirty="0" smtClean="0"/>
                        <a:t>Financiamiento parcial del capital de trabajo requerido para el fomento o realización de actividades económicas silvoagropecuarias.</a:t>
                      </a:r>
                      <a:endParaRPr lang="es-ES_tradnl" sz="1100" dirty="0"/>
                    </a:p>
                  </a:txBody>
                  <a:tcPr>
                    <a:solidFill>
                      <a:srgbClr val="F5EAEC"/>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corto plazo individual</a:t>
                      </a:r>
                      <a:endParaRPr lang="es-ES_tradnl" sz="1100" dirty="0"/>
                    </a:p>
                  </a:txBody>
                  <a:tcPr>
                    <a:solidFill>
                      <a:srgbClr val="E8DFA4"/>
                    </a:solidFill>
                  </a:tcPr>
                </a:tc>
                <a:tc>
                  <a:txBody>
                    <a:bodyPr/>
                    <a:lstStyle/>
                    <a:p>
                      <a:pPr algn="just"/>
                      <a:r>
                        <a:rPr lang="es-ES_tradnl" sz="1100" dirty="0" smtClean="0"/>
                        <a:t>Financiamiento</a:t>
                      </a:r>
                      <a:r>
                        <a:rPr lang="es-ES_tradnl" sz="1100" baseline="0" dirty="0" smtClean="0"/>
                        <a:t> parcial del capital de trabajo requerido para desarrollar actividades económicas, cuya capacidad de recuperación permita el pago total de la obligación dentro del plazo indicado.</a:t>
                      </a:r>
                      <a:endParaRPr lang="es-ES_tradnl" sz="1100" dirty="0"/>
                    </a:p>
                  </a:txBody>
                  <a:tcPr>
                    <a:solidFill>
                      <a:srgbClr val="E8DFA4"/>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de corto plazo empresas</a:t>
                      </a:r>
                      <a:endParaRPr lang="es-ES_tradnl" sz="1100" dirty="0"/>
                    </a:p>
                  </a:txBody>
                  <a:tcPr>
                    <a:solidFill>
                      <a:srgbClr val="F5EAEC"/>
                    </a:solidFill>
                  </a:tcPr>
                </a:tc>
                <a:tc>
                  <a:txBody>
                    <a:bodyPr/>
                    <a:lstStyle/>
                    <a:p>
                      <a:pPr algn="just"/>
                      <a:r>
                        <a:rPr lang="es-ES_tradnl" sz="1100" dirty="0" smtClean="0"/>
                        <a:t>Financiar parcialmente el capital de operación necesario para acopio, selección, procesamiento</a:t>
                      </a:r>
                      <a:r>
                        <a:rPr lang="es-ES_tradnl" sz="1100" baseline="0" dirty="0" smtClean="0"/>
                        <a:t> y comercialización de productos agropecuarios, así como también los planes de explotación anual de los predios propios o de los asociados a una organización agrícola. </a:t>
                      </a:r>
                      <a:endParaRPr lang="es-ES_tradnl" sz="1100" dirty="0"/>
                    </a:p>
                  </a:txBody>
                  <a:tcPr>
                    <a:solidFill>
                      <a:srgbClr val="F5EAEC"/>
                    </a:solidFill>
                  </a:tcPr>
                </a:tc>
                <a:tc vMerge="1">
                  <a:txBody>
                    <a:bodyPr/>
                    <a:lstStyle/>
                    <a:p>
                      <a:endParaRPr lang="es-ES_tradnl" sz="1100" dirty="0"/>
                    </a:p>
                  </a:txBody>
                  <a:tcPr/>
                </a:tc>
                <a:tc vMerge="1">
                  <a:txBody>
                    <a:bodyPr/>
                    <a:lstStyle/>
                    <a:p>
                      <a:endParaRPr lang="es-ES_tradnl" sz="1100" dirty="0"/>
                    </a:p>
                  </a:txBody>
                  <a:tcPr/>
                </a:tc>
              </a:tr>
            </a:tbl>
          </a:graphicData>
        </a:graphic>
      </p:graphicFrame>
      <p:sp>
        <p:nvSpPr>
          <p:cNvPr id="6" name="CuadroTexto 5"/>
          <p:cNvSpPr txBox="1"/>
          <p:nvPr/>
        </p:nvSpPr>
        <p:spPr>
          <a:xfrm>
            <a:off x="338203" y="6188034"/>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smtClean="0">
                <a:solidFill>
                  <a:srgbClr val="4D4D4D"/>
                </a:solidFill>
              </a:rPr>
              <a:t>Fuente: </a:t>
            </a:r>
            <a:r>
              <a:rPr lang="es-CL" dirty="0" smtClean="0">
                <a:solidFill>
                  <a:srgbClr val="4D4D4D"/>
                </a:solidFill>
              </a:rPr>
              <a:t>División de Asistencia Financiera</a:t>
            </a:r>
            <a:r>
              <a:rPr lang="es-CL" dirty="0">
                <a:solidFill>
                  <a:srgbClr val="4D4D4D"/>
                </a:solidFill>
              </a:rPr>
              <a:t>, 31 de diciembre del </a:t>
            </a:r>
            <a:r>
              <a:rPr lang="es-CL" dirty="0" smtClean="0">
                <a:solidFill>
                  <a:srgbClr val="4D4D4D"/>
                </a:solidFill>
              </a:rPr>
              <a:t>2020.</a:t>
            </a:r>
            <a:endParaRPr lang="es-CL" dirty="0">
              <a:solidFill>
                <a:srgbClr val="4D4D4D"/>
              </a:solidFill>
            </a:endParaRPr>
          </a:p>
        </p:txBody>
      </p:sp>
      <p:sp>
        <p:nvSpPr>
          <p:cNvPr id="7" name="Título 1"/>
          <p:cNvSpPr txBox="1">
            <a:spLocks/>
          </p:cNvSpPr>
          <p:nvPr/>
        </p:nvSpPr>
        <p:spPr>
          <a:xfrm>
            <a:off x="1247648" y="58341"/>
            <a:ext cx="7583201"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Créditos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82</a:t>
            </a:fld>
            <a:endParaRPr lang="en-US"/>
          </a:p>
        </p:txBody>
      </p:sp>
    </p:spTree>
    <p:extLst>
      <p:ext uri="{BB962C8B-B14F-4D97-AF65-F5344CB8AC3E}">
        <p14:creationId xmlns:p14="http://schemas.microsoft.com/office/powerpoint/2010/main" val="22001209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462303977"/>
              </p:ext>
            </p:extLst>
          </p:nvPr>
        </p:nvGraphicFramePr>
        <p:xfrm>
          <a:off x="308472" y="1500044"/>
          <a:ext cx="8641374" cy="3535680"/>
        </p:xfrm>
        <a:graphic>
          <a:graphicData uri="http://schemas.openxmlformats.org/drawingml/2006/table">
            <a:tbl>
              <a:tblPr firstRow="1" bandRow="1">
                <a:tableStyleId>{5C22544A-7EE6-4342-B048-85BDC9FD1C3A}</a:tableStyleId>
              </a:tblPr>
              <a:tblGrid>
                <a:gridCol w="1765128"/>
                <a:gridCol w="4951692"/>
                <a:gridCol w="943051"/>
                <a:gridCol w="981503"/>
              </a:tblGrid>
              <a:tr h="370840">
                <a:tc>
                  <a:txBody>
                    <a:bodyPr/>
                    <a:lstStyle/>
                    <a:p>
                      <a:pPr algn="ctr"/>
                      <a:endParaRPr lang="es-ES_tradnl" sz="1200" b="1" dirty="0" smtClean="0"/>
                    </a:p>
                    <a:p>
                      <a:pPr algn="ctr"/>
                      <a:r>
                        <a:rPr lang="es-ES_tradnl" sz="1200" b="1" dirty="0" smtClean="0"/>
                        <a:t>Programa</a:t>
                      </a:r>
                      <a:endParaRPr lang="es-ES_tradnl" sz="1200" b="1" dirty="0"/>
                    </a:p>
                  </a:txBody>
                  <a:tcPr>
                    <a:solidFill>
                      <a:srgbClr val="FFC000"/>
                    </a:solidFill>
                  </a:tcPr>
                </a:tc>
                <a:tc>
                  <a:txBody>
                    <a:bodyPr/>
                    <a:lstStyle/>
                    <a:p>
                      <a:pPr algn="ctr"/>
                      <a:endParaRPr lang="es-ES_tradnl" sz="1200" b="1" dirty="0" smtClean="0"/>
                    </a:p>
                    <a:p>
                      <a:pPr algn="ctr"/>
                      <a:r>
                        <a:rPr lang="es-ES_tradnl" sz="1200" b="1" dirty="0" smtClean="0"/>
                        <a:t>Objetivo</a:t>
                      </a:r>
                      <a:endParaRPr lang="es-ES_tradnl" sz="1200" b="1" dirty="0"/>
                    </a:p>
                  </a:txBody>
                  <a:tcPr>
                    <a:solidFill>
                      <a:srgbClr val="FFC000"/>
                    </a:solidFill>
                  </a:tcPr>
                </a:tc>
                <a:tc>
                  <a:txBody>
                    <a:bodyPr/>
                    <a:lstStyle/>
                    <a:p>
                      <a:pPr algn="ctr"/>
                      <a:endParaRPr lang="es-ES_tradnl" sz="1200" b="1" dirty="0" smtClean="0"/>
                    </a:p>
                    <a:p>
                      <a:pPr algn="ctr"/>
                      <a:r>
                        <a:rPr lang="es-ES_tradnl" sz="1200" b="1" dirty="0" smtClean="0"/>
                        <a:t>Número de usuarios/as</a:t>
                      </a:r>
                      <a:endParaRPr lang="es-ES_tradnl" sz="1200" b="1" dirty="0"/>
                    </a:p>
                  </a:txBody>
                  <a:tcPr>
                    <a:solidFill>
                      <a:srgbClr val="FFC000"/>
                    </a:solidFill>
                  </a:tcPr>
                </a:tc>
                <a:tc>
                  <a:txBody>
                    <a:bodyPr/>
                    <a:lstStyle/>
                    <a:p>
                      <a:pPr algn="ctr"/>
                      <a:endParaRPr lang="es-ES_tradnl" sz="1200" b="1" dirty="0" smtClean="0"/>
                    </a:p>
                    <a:p>
                      <a:pPr algn="ctr"/>
                      <a:r>
                        <a:rPr lang="es-ES_tradnl" sz="1200" b="1" dirty="0" smtClean="0"/>
                        <a:t>Presupuesto ejecutado </a:t>
                      </a:r>
                    </a:p>
                    <a:p>
                      <a:pPr algn="ctr"/>
                      <a:r>
                        <a:rPr lang="es-ES_tradnl" sz="1200" b="1" dirty="0" smtClean="0"/>
                        <a:t>(M$</a:t>
                      </a:r>
                      <a:r>
                        <a:rPr lang="es-ES_tradnl" sz="1200" b="1" baseline="0" dirty="0" smtClean="0"/>
                        <a:t> y %)</a:t>
                      </a:r>
                      <a:endParaRPr lang="es-ES_tradnl" sz="1200" b="1" dirty="0"/>
                    </a:p>
                  </a:txBody>
                  <a:tcPr>
                    <a:solidFill>
                      <a:srgbClr val="FFC000"/>
                    </a:solidFill>
                  </a:tcPr>
                </a:tc>
              </a:tr>
              <a:tr h="370840">
                <a:tc>
                  <a:txBody>
                    <a:bodyPr/>
                    <a:lstStyle/>
                    <a:p>
                      <a:r>
                        <a:rPr lang="es-ES_tradnl" sz="1100" dirty="0" smtClean="0"/>
                        <a:t>Créditos</a:t>
                      </a:r>
                      <a:r>
                        <a:rPr lang="es-ES_tradnl" sz="1100" baseline="0" dirty="0" smtClean="0"/>
                        <a:t> largo plazo complementario para inversiones </a:t>
                      </a:r>
                      <a:endParaRPr lang="es-ES_tradnl" sz="1100" dirty="0"/>
                    </a:p>
                  </a:txBody>
                  <a:tcPr>
                    <a:solidFill>
                      <a:srgbClr val="E8DFA4">
                        <a:alpha val="90980"/>
                      </a:srgbClr>
                    </a:solidFill>
                  </a:tcPr>
                </a:tc>
                <a:tc>
                  <a:txBody>
                    <a:bodyPr/>
                    <a:lstStyle/>
                    <a:p>
                      <a:pPr algn="just"/>
                      <a:r>
                        <a:rPr lang="es-ES_tradnl" sz="1100" dirty="0" smtClean="0"/>
                        <a:t>Financiar</a:t>
                      </a:r>
                      <a:r>
                        <a:rPr lang="es-ES_tradnl" sz="1100" baseline="0" dirty="0" smtClean="0"/>
                        <a:t> los gastos correspondientes al aporte propio del beneficiario/a,  asociado a las inversiones de proyectos aprobados y con recursos de incentivos o bonificaciones de inversiones asignados. </a:t>
                      </a:r>
                      <a:endParaRPr lang="es-ES_tradnl" sz="1100" dirty="0"/>
                    </a:p>
                  </a:txBody>
                  <a:tcPr>
                    <a:solidFill>
                      <a:srgbClr val="E8DFA4">
                        <a:alpha val="90980"/>
                      </a:srgbClr>
                    </a:solidFill>
                  </a:tcPr>
                </a:tc>
                <a:tc rowSpan="4">
                  <a:txBody>
                    <a:bodyPr/>
                    <a:lstStyle/>
                    <a:p>
                      <a:pPr algn="ctr"/>
                      <a:endParaRPr lang="es-ES_tradnl" sz="1100" dirty="0" smtClean="0"/>
                    </a:p>
                    <a:p>
                      <a:pPr algn="ctr"/>
                      <a:r>
                        <a:rPr lang="es-ES_tradnl" sz="1100" dirty="0" smtClean="0"/>
                        <a:t>787</a:t>
                      </a:r>
                    </a:p>
                    <a:p>
                      <a:pPr algn="ctr"/>
                      <a:endParaRPr lang="es-ES_tradnl" sz="1100" dirty="0" smtClean="0"/>
                    </a:p>
                    <a:p>
                      <a:pPr algn="ctr"/>
                      <a:endParaRPr lang="es-ES_tradnl" sz="1100" dirty="0" smtClean="0"/>
                    </a:p>
                    <a:p>
                      <a:pPr algn="ctr"/>
                      <a:r>
                        <a:rPr lang="es-ES_tradnl" sz="1100" dirty="0" smtClean="0"/>
                        <a:t>46</a:t>
                      </a:r>
                    </a:p>
                    <a:p>
                      <a:pPr algn="ctr"/>
                      <a:endParaRPr lang="es-ES_tradnl" sz="1100" dirty="0" smtClean="0"/>
                    </a:p>
                    <a:p>
                      <a:pPr algn="ctr"/>
                      <a:endParaRPr lang="es-ES_tradnl" sz="1100" dirty="0" smtClean="0"/>
                    </a:p>
                    <a:p>
                      <a:pPr algn="ctr"/>
                      <a:r>
                        <a:rPr lang="es-ES_tradnl" sz="1100" dirty="0" smtClean="0">
                          <a:solidFill>
                            <a:schemeClr val="tx1"/>
                          </a:solidFill>
                        </a:rPr>
                        <a:t>11.349</a:t>
                      </a:r>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2</a:t>
                      </a:r>
                      <a:endParaRPr lang="es-ES_tradnl" sz="1100" dirty="0"/>
                    </a:p>
                  </a:txBody>
                  <a:tcPr>
                    <a:solidFill>
                      <a:srgbClr val="E8DFA4"/>
                    </a:solidFill>
                  </a:tcPr>
                </a:tc>
                <a:tc rowSpan="4">
                  <a:txBody>
                    <a:bodyPr/>
                    <a:lstStyle/>
                    <a:p>
                      <a:pPr algn="ctr"/>
                      <a:endParaRPr lang="es-ES_tradnl" sz="1100" dirty="0" smtClean="0"/>
                    </a:p>
                    <a:p>
                      <a:pPr algn="ctr"/>
                      <a:r>
                        <a:rPr lang="es-ES_tradnl" sz="1100" dirty="0" smtClean="0"/>
                        <a:t>552.055</a:t>
                      </a:r>
                    </a:p>
                    <a:p>
                      <a:pPr algn="ctr"/>
                      <a:endParaRPr lang="es-ES_tradnl" sz="1100" dirty="0" smtClean="0"/>
                    </a:p>
                    <a:p>
                      <a:pPr algn="ctr"/>
                      <a:endParaRPr lang="es-ES_tradnl" sz="1100" dirty="0" smtClean="0"/>
                    </a:p>
                    <a:p>
                      <a:pPr algn="ctr"/>
                      <a:r>
                        <a:rPr lang="es-ES_tradnl" sz="1100" dirty="0" smtClean="0"/>
                        <a:t>155.421</a:t>
                      </a:r>
                    </a:p>
                    <a:p>
                      <a:pPr algn="ctr"/>
                      <a:endParaRPr lang="es-ES_tradnl" sz="1100" dirty="0" smtClean="0"/>
                    </a:p>
                    <a:p>
                      <a:pPr algn="ctr"/>
                      <a:endParaRPr lang="es-ES_tradnl" sz="1100" dirty="0" smtClean="0"/>
                    </a:p>
                    <a:p>
                      <a:pPr algn="ctr"/>
                      <a:r>
                        <a:rPr lang="es-ES_tradnl" sz="1100" dirty="0" smtClean="0">
                          <a:solidFill>
                            <a:schemeClr val="tx1"/>
                          </a:solidFill>
                        </a:rPr>
                        <a:t>22.839.941</a:t>
                      </a:r>
                    </a:p>
                    <a:p>
                      <a:pPr algn="ctr"/>
                      <a:endParaRPr lang="es-ES_tradnl" sz="1100" dirty="0" smtClean="0">
                        <a:solidFill>
                          <a:srgbClr val="FF0000"/>
                        </a:solidFill>
                      </a:endParaRPr>
                    </a:p>
                    <a:p>
                      <a:pPr algn="ctr"/>
                      <a:endParaRPr lang="es-ES_tradnl" sz="1100" dirty="0" smtClean="0"/>
                    </a:p>
                    <a:p>
                      <a:pPr algn="ctr"/>
                      <a:endParaRPr lang="es-ES_tradnl" sz="1100" dirty="0" smtClean="0"/>
                    </a:p>
                    <a:p>
                      <a:pPr algn="ctr"/>
                      <a:endParaRPr lang="es-ES_tradnl" sz="1100" dirty="0" smtClean="0"/>
                    </a:p>
                    <a:p>
                      <a:pPr algn="ctr"/>
                      <a:endParaRPr lang="es-ES_tradnl" sz="1100" dirty="0" smtClean="0"/>
                    </a:p>
                    <a:p>
                      <a:pPr algn="ctr"/>
                      <a:r>
                        <a:rPr lang="es-ES_tradnl" sz="1100" dirty="0" smtClean="0"/>
                        <a:t>6.000</a:t>
                      </a:r>
                    </a:p>
                  </a:txBody>
                  <a:tcPr>
                    <a:solidFill>
                      <a:srgbClr val="E8DFA4"/>
                    </a:solidFill>
                  </a:tcPr>
                </a:tc>
              </a:tr>
              <a:tr h="370840">
                <a:tc>
                  <a:txBody>
                    <a:bodyPr/>
                    <a:lstStyle/>
                    <a:p>
                      <a:r>
                        <a:rPr lang="es-ES_tradnl" sz="1100" dirty="0" smtClean="0"/>
                        <a:t>Créditos largo plazo individual o empresas de</a:t>
                      </a:r>
                      <a:r>
                        <a:rPr lang="es-ES_tradnl" sz="1100" baseline="0" dirty="0" smtClean="0"/>
                        <a:t> enlace para riego y drenaje</a:t>
                      </a:r>
                      <a:endParaRPr lang="es-ES_tradnl" sz="1100" dirty="0"/>
                    </a:p>
                  </a:txBody>
                  <a:tcPr>
                    <a:solidFill>
                      <a:srgbClr val="F5EAEC"/>
                    </a:solidFill>
                  </a:tcPr>
                </a:tc>
                <a:tc>
                  <a:txBody>
                    <a:bodyPr/>
                    <a:lstStyle/>
                    <a:p>
                      <a:pPr algn="just"/>
                      <a:r>
                        <a:rPr lang="es-ES_tradnl" sz="1100" dirty="0" smtClean="0"/>
                        <a:t>Financiamiento</a:t>
                      </a:r>
                      <a:r>
                        <a:rPr lang="es-ES_tradnl" sz="1100" baseline="0" dirty="0" smtClean="0"/>
                        <a:t> parcial de obras de riego y/o drenaje que han obtenido el certificado de bonificación de riego y drenaje que otorga la Ley 18.450.</a:t>
                      </a:r>
                      <a:endParaRPr lang="es-ES_tradnl" sz="1100" dirty="0"/>
                    </a:p>
                  </a:txBody>
                  <a:tcPr>
                    <a:solidFill>
                      <a:srgbClr val="F5EAEC"/>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largo  plazo individual</a:t>
                      </a:r>
                      <a:r>
                        <a:rPr lang="es-ES_tradnl" sz="1100" baseline="0" dirty="0" smtClean="0"/>
                        <a:t>  </a:t>
                      </a:r>
                      <a:endParaRPr lang="es-ES_tradnl" sz="1100" dirty="0"/>
                    </a:p>
                  </a:txBody>
                  <a:tcPr>
                    <a:solidFill>
                      <a:srgbClr val="E8DFA4"/>
                    </a:solidFill>
                  </a:tcPr>
                </a:tc>
                <a:tc>
                  <a:txBody>
                    <a:bodyPr/>
                    <a:lstStyle/>
                    <a:p>
                      <a:pPr algn="just"/>
                      <a:r>
                        <a:rPr lang="es-ES_tradnl" sz="1100" dirty="0" smtClean="0"/>
                        <a:t>Financiar parcialmente</a:t>
                      </a:r>
                      <a:r>
                        <a:rPr lang="es-ES_tradnl" sz="1100" baseline="0" dirty="0" smtClean="0"/>
                        <a:t> inversiones en activos fijos, incluido el capital de trabajo asociado al respectivo proyecto. Además financia el capital de trabajo de actividades cuya capacidad de generación de recursos no permite el pago total dentro de 359 días. </a:t>
                      </a:r>
                      <a:endParaRPr lang="es-ES_tradnl" sz="1100" dirty="0"/>
                    </a:p>
                  </a:txBody>
                  <a:tcPr>
                    <a:solidFill>
                      <a:srgbClr val="E8DFA4"/>
                    </a:solidFill>
                  </a:tcPr>
                </a:tc>
                <a:tc vMerge="1">
                  <a:txBody>
                    <a:bodyPr/>
                    <a:lstStyle/>
                    <a:p>
                      <a:endParaRPr lang="es-ES_tradnl" sz="1100" dirty="0"/>
                    </a:p>
                  </a:txBody>
                  <a:tcPr/>
                </a:tc>
                <a:tc vMerge="1">
                  <a:txBody>
                    <a:bodyPr/>
                    <a:lstStyle/>
                    <a:p>
                      <a:endParaRPr lang="es-ES_tradnl" sz="1100" dirty="0"/>
                    </a:p>
                  </a:txBody>
                  <a:tcPr/>
                </a:tc>
              </a:tr>
              <a:tr h="370840">
                <a:tc>
                  <a:txBody>
                    <a:bodyPr/>
                    <a:lstStyle/>
                    <a:p>
                      <a:r>
                        <a:rPr lang="es-ES_tradnl" sz="1100" dirty="0" smtClean="0"/>
                        <a:t>Crédito largo plazo individual o empresa para manejo de bosque nativo</a:t>
                      </a:r>
                      <a:endParaRPr lang="es-ES_tradnl" sz="1100" dirty="0"/>
                    </a:p>
                  </a:txBody>
                  <a:tcPr>
                    <a:solidFill>
                      <a:srgbClr val="F5EAEC"/>
                    </a:solidFill>
                  </a:tcPr>
                </a:tc>
                <a:tc>
                  <a:txBody>
                    <a:bodyPr/>
                    <a:lstStyle/>
                    <a:p>
                      <a:pPr algn="just"/>
                      <a:r>
                        <a:rPr lang="es-ES_tradnl" sz="1100" dirty="0" smtClean="0"/>
                        <a:t>Financiamiento parcial de los</a:t>
                      </a:r>
                      <a:r>
                        <a:rPr lang="es-ES_tradnl" sz="1100" baseline="0" dirty="0" smtClean="0"/>
                        <a:t> costos de manejo del bosque nativo, en predios de pequeños/as propietarios forestales, que califiquen como tal, de acuerdo a la Ley Nº 20.283/2008, sobre recuperación del bosque nativo y fomento forestal y que hayan recibido la asignación de la bonificación administrada por CONAF.</a:t>
                      </a:r>
                      <a:endParaRPr lang="es-ES_tradnl" sz="1100" dirty="0"/>
                    </a:p>
                  </a:txBody>
                  <a:tcPr>
                    <a:solidFill>
                      <a:srgbClr val="F5EAEC"/>
                    </a:solidFill>
                  </a:tcPr>
                </a:tc>
                <a:tc vMerge="1">
                  <a:txBody>
                    <a:bodyPr/>
                    <a:lstStyle/>
                    <a:p>
                      <a:endParaRPr lang="es-ES_tradnl" sz="1100" dirty="0"/>
                    </a:p>
                  </a:txBody>
                  <a:tcPr/>
                </a:tc>
                <a:tc vMerge="1">
                  <a:txBody>
                    <a:bodyPr/>
                    <a:lstStyle/>
                    <a:p>
                      <a:endParaRPr lang="es-ES_tradnl" sz="1100" dirty="0"/>
                    </a:p>
                  </a:txBody>
                  <a:tcPr/>
                </a:tc>
              </a:tr>
            </a:tbl>
          </a:graphicData>
        </a:graphic>
      </p:graphicFrame>
      <p:sp>
        <p:nvSpPr>
          <p:cNvPr id="6" name="CuadroTexto 5"/>
          <p:cNvSpPr txBox="1"/>
          <p:nvPr/>
        </p:nvSpPr>
        <p:spPr>
          <a:xfrm>
            <a:off x="338203" y="6188034"/>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smtClean="0">
                <a:solidFill>
                  <a:srgbClr val="4D4D4D"/>
                </a:solidFill>
              </a:rPr>
              <a:t>Fuente: </a:t>
            </a:r>
            <a:r>
              <a:rPr lang="es-CL" dirty="0" smtClean="0">
                <a:solidFill>
                  <a:srgbClr val="4D4D4D"/>
                </a:solidFill>
              </a:rPr>
              <a:t>División de Asistencia Financiera</a:t>
            </a:r>
            <a:r>
              <a:rPr lang="es-CL" dirty="0">
                <a:solidFill>
                  <a:srgbClr val="4D4D4D"/>
                </a:solidFill>
              </a:rPr>
              <a:t>, 31 de diciembre del </a:t>
            </a:r>
            <a:r>
              <a:rPr lang="es-CL" dirty="0" smtClean="0">
                <a:solidFill>
                  <a:srgbClr val="4D4D4D"/>
                </a:solidFill>
              </a:rPr>
              <a:t>2020.</a:t>
            </a:r>
            <a:endParaRPr lang="es-CL" dirty="0">
              <a:solidFill>
                <a:srgbClr val="4D4D4D"/>
              </a:solidFill>
            </a:endParaRPr>
          </a:p>
        </p:txBody>
      </p:sp>
      <p:sp>
        <p:nvSpPr>
          <p:cNvPr id="7" name="Título 1"/>
          <p:cNvSpPr txBox="1">
            <a:spLocks/>
          </p:cNvSpPr>
          <p:nvPr/>
        </p:nvSpPr>
        <p:spPr>
          <a:xfrm>
            <a:off x="1247648" y="193342"/>
            <a:ext cx="770219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Créditos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83</a:t>
            </a:fld>
            <a:endParaRPr lang="en-US"/>
          </a:p>
        </p:txBody>
      </p:sp>
    </p:spTree>
    <p:extLst>
      <p:ext uri="{BB962C8B-B14F-4D97-AF65-F5344CB8AC3E}">
        <p14:creationId xmlns:p14="http://schemas.microsoft.com/office/powerpoint/2010/main" val="31487227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6758" y="293340"/>
            <a:ext cx="7670042" cy="1143000"/>
          </a:xfrm>
        </p:spPr>
        <p:txBody>
          <a:bodyPr>
            <a:noAutofit/>
          </a:body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Seguros </a:t>
            </a:r>
            <a:r>
              <a:rPr lang="es-CL" sz="2800" dirty="0" smtClean="0"/>
              <a:t/>
            </a:r>
            <a:br>
              <a:rPr lang="es-CL" sz="2800" dirty="0" smtClean="0"/>
            </a:br>
            <a:endParaRPr lang="es-CL" sz="2800" dirty="0"/>
          </a:p>
        </p:txBody>
      </p:sp>
      <p:graphicFrame>
        <p:nvGraphicFramePr>
          <p:cNvPr id="3" name="Tabla 2"/>
          <p:cNvGraphicFramePr>
            <a:graphicFrameLocks noGrp="1"/>
          </p:cNvGraphicFramePr>
          <p:nvPr>
            <p:extLst>
              <p:ext uri="{D42A27DB-BD31-4B8C-83A1-F6EECF244321}">
                <p14:modId xmlns:p14="http://schemas.microsoft.com/office/powerpoint/2010/main" val="786349817"/>
              </p:ext>
            </p:extLst>
          </p:nvPr>
        </p:nvGraphicFramePr>
        <p:xfrm>
          <a:off x="457200" y="1417638"/>
          <a:ext cx="8229600" cy="3611880"/>
        </p:xfrm>
        <a:graphic>
          <a:graphicData uri="http://schemas.openxmlformats.org/drawingml/2006/table">
            <a:tbl>
              <a:tblPr firstRow="1" bandRow="1">
                <a:tableStyleId>{5C22544A-7EE6-4342-B048-85BDC9FD1C3A}</a:tableStyleId>
              </a:tblPr>
              <a:tblGrid>
                <a:gridCol w="1955494"/>
                <a:gridCol w="4043190"/>
                <a:gridCol w="1235097"/>
                <a:gridCol w="995819"/>
              </a:tblGrid>
              <a:tr h="370840">
                <a:tc>
                  <a:txBody>
                    <a:bodyPr/>
                    <a:lstStyle/>
                    <a:p>
                      <a:pPr algn="ctr"/>
                      <a:endParaRPr lang="es-ES_tradnl" sz="1200" b="1" dirty="0" smtClean="0"/>
                    </a:p>
                    <a:p>
                      <a:pPr algn="ctr"/>
                      <a:r>
                        <a:rPr lang="es-ES_tradnl" sz="1200" b="1" dirty="0" smtClean="0"/>
                        <a:t>Programa</a:t>
                      </a:r>
                      <a:endParaRPr lang="es-ES_tradnl" sz="1200" b="1" dirty="0"/>
                    </a:p>
                  </a:txBody>
                  <a:tcPr>
                    <a:solidFill>
                      <a:srgbClr val="C00000"/>
                    </a:solidFill>
                  </a:tcPr>
                </a:tc>
                <a:tc>
                  <a:txBody>
                    <a:bodyPr/>
                    <a:lstStyle/>
                    <a:p>
                      <a:pPr algn="ctr"/>
                      <a:endParaRPr lang="es-ES_tradnl" sz="1200" b="1" dirty="0" smtClean="0"/>
                    </a:p>
                    <a:p>
                      <a:pPr algn="ctr"/>
                      <a:r>
                        <a:rPr lang="es-ES_tradnl" sz="1200" b="1" dirty="0" smtClean="0"/>
                        <a:t>Objetivo</a:t>
                      </a:r>
                      <a:endParaRPr lang="es-ES_tradnl" sz="1200" b="1" dirty="0"/>
                    </a:p>
                  </a:txBody>
                  <a:tcPr>
                    <a:solidFill>
                      <a:srgbClr val="C00000"/>
                    </a:solidFill>
                  </a:tcPr>
                </a:tc>
                <a:tc>
                  <a:txBody>
                    <a:bodyPr/>
                    <a:lstStyle/>
                    <a:p>
                      <a:pPr algn="ctr"/>
                      <a:endParaRPr lang="es-ES_tradnl" sz="1200" b="1" dirty="0" smtClean="0"/>
                    </a:p>
                    <a:p>
                      <a:pPr algn="ctr"/>
                      <a:r>
                        <a:rPr lang="es-ES_tradnl" sz="1200" b="1" dirty="0" smtClean="0"/>
                        <a:t>Número de pólizas</a:t>
                      </a:r>
                      <a:endParaRPr lang="es-ES_tradnl" sz="1200" b="1" dirty="0"/>
                    </a:p>
                  </a:txBody>
                  <a:tcPr>
                    <a:solidFill>
                      <a:srgbClr val="C00000"/>
                    </a:solidFill>
                  </a:tcPr>
                </a:tc>
                <a:tc>
                  <a:txBody>
                    <a:bodyPr/>
                    <a:lstStyle/>
                    <a:p>
                      <a:pPr algn="ctr"/>
                      <a:endParaRPr lang="es-ES_tradnl" sz="1200" b="1" dirty="0" smtClean="0"/>
                    </a:p>
                    <a:p>
                      <a:pPr algn="ctr"/>
                      <a:r>
                        <a:rPr lang="es-ES_tradnl" sz="1200" b="1" dirty="0" smtClean="0"/>
                        <a:t>Presupuesto ejecutado (M$ y %)</a:t>
                      </a:r>
                      <a:endParaRPr lang="es-ES_tradnl" sz="1200" b="1" dirty="0"/>
                    </a:p>
                  </a:txBody>
                  <a:tcPr>
                    <a:solidFill>
                      <a:srgbClr val="C00000"/>
                    </a:solidFill>
                  </a:tcPr>
                </a:tc>
              </a:tr>
              <a:tr h="370840">
                <a:tc>
                  <a:txBody>
                    <a:bodyPr/>
                    <a:lstStyle/>
                    <a:p>
                      <a:r>
                        <a:rPr lang="es-ES_tradnl" sz="1100" dirty="0" smtClean="0"/>
                        <a:t>Programa de apoyo para la contratación de Seguro</a:t>
                      </a:r>
                      <a:r>
                        <a:rPr lang="es-ES_tradnl" sz="1100" baseline="0" dirty="0" smtClean="0"/>
                        <a:t> Ganadero</a:t>
                      </a:r>
                      <a:endParaRPr lang="es-ES_tradnl" sz="1100" dirty="0"/>
                    </a:p>
                  </a:txBody>
                  <a:tcPr>
                    <a:solidFill>
                      <a:schemeClr val="accent2">
                        <a:lumMod val="40000"/>
                        <a:lumOff val="60000"/>
                      </a:schemeClr>
                    </a:solidFill>
                  </a:tcPr>
                </a:tc>
                <a:tc>
                  <a:txBody>
                    <a:bodyPr/>
                    <a:lstStyle/>
                    <a:p>
                      <a:pPr algn="just"/>
                      <a:r>
                        <a:rPr lang="es-CL" sz="1100" dirty="0" smtClean="0">
                          <a:solidFill>
                            <a:schemeClr val="tx2">
                              <a:lumMod val="50000"/>
                            </a:schemeClr>
                          </a:solidFill>
                        </a:rPr>
                        <a:t>Brindar, mediante el contrato con la compañía aseguradora, protección frente a la muerte, enfermedades y robo de los animales, entre otras cosas, según la cobertura disponible en la póliza, tratando de reparar en parte o en su totalidad las consecuencias materiales negativas causadas en la masa ganadera asegurada por efectos del siniestro.</a:t>
                      </a:r>
                      <a:endParaRPr lang="es-CL" sz="1100" dirty="0">
                        <a:solidFill>
                          <a:schemeClr val="tx2">
                            <a:lumMod val="50000"/>
                          </a:schemeClr>
                        </a:solidFill>
                      </a:endParaRPr>
                    </a:p>
                  </a:txBody>
                  <a:tcPr>
                    <a:solidFill>
                      <a:schemeClr val="accent2">
                        <a:lumMod val="40000"/>
                        <a:lumOff val="60000"/>
                      </a:schemeClr>
                    </a:solidFill>
                  </a:tcPr>
                </a:tc>
                <a:tc>
                  <a:txBody>
                    <a:bodyPr/>
                    <a:lstStyle/>
                    <a:p>
                      <a:pPr algn="ctr"/>
                      <a:endParaRPr lang="es-ES_tradnl" sz="1100" kern="1200" dirty="0" smtClean="0">
                        <a:solidFill>
                          <a:schemeClr val="dk1"/>
                        </a:solidFill>
                        <a:latin typeface="+mn-lt"/>
                        <a:ea typeface="+mn-ea"/>
                        <a:cs typeface="+mn-cs"/>
                      </a:endParaRPr>
                    </a:p>
                    <a:p>
                      <a:pPr algn="ctr"/>
                      <a:endParaRPr lang="es-ES_tradnl" sz="1100" kern="1200" dirty="0" smtClean="0">
                        <a:solidFill>
                          <a:schemeClr val="dk1"/>
                        </a:solidFill>
                        <a:latin typeface="+mn-lt"/>
                        <a:ea typeface="+mn-ea"/>
                        <a:cs typeface="+mn-cs"/>
                      </a:endParaRPr>
                    </a:p>
                    <a:p>
                      <a:pPr algn="ctr"/>
                      <a:endParaRPr lang="es-ES_tradnl" sz="1100" kern="1200" dirty="0" smtClean="0">
                        <a:solidFill>
                          <a:schemeClr val="dk1"/>
                        </a:solidFill>
                        <a:latin typeface="+mn-lt"/>
                        <a:ea typeface="+mn-ea"/>
                        <a:cs typeface="+mn-cs"/>
                      </a:endParaRPr>
                    </a:p>
                    <a:p>
                      <a:pPr algn="ctr"/>
                      <a:r>
                        <a:rPr lang="es-ES_tradnl" sz="1100" kern="1200" dirty="0" smtClean="0">
                          <a:solidFill>
                            <a:schemeClr val="dk1"/>
                          </a:solidFill>
                          <a:latin typeface="+mn-lt"/>
                          <a:ea typeface="+mn-ea"/>
                          <a:cs typeface="+mn-cs"/>
                        </a:rPr>
                        <a:t>2.482</a:t>
                      </a:r>
                      <a:endParaRPr lang="es-ES_tradnl" sz="1100" kern="1200" dirty="0">
                        <a:solidFill>
                          <a:schemeClr val="dk1"/>
                        </a:solidFill>
                        <a:latin typeface="+mn-lt"/>
                        <a:ea typeface="+mn-ea"/>
                        <a:cs typeface="+mn-cs"/>
                      </a:endParaRPr>
                    </a:p>
                  </a:txBody>
                  <a:tcPr>
                    <a:solidFill>
                      <a:schemeClr val="accent2">
                        <a:lumMod val="40000"/>
                        <a:lumOff val="60000"/>
                      </a:schemeClr>
                    </a:solidFill>
                  </a:tcPr>
                </a:tc>
                <a:tc rowSpan="3">
                  <a:txBody>
                    <a:bodyPr/>
                    <a:lstStyle/>
                    <a:p>
                      <a:pPr algn="ctr"/>
                      <a:r>
                        <a:rPr lang="es-CL" sz="1100" kern="1200" dirty="0" smtClean="0">
                          <a:solidFill>
                            <a:schemeClr val="dk1"/>
                          </a:solidFill>
                          <a:effectLst/>
                          <a:latin typeface="+mn-lt"/>
                          <a:ea typeface="+mn-ea"/>
                          <a:cs typeface="+mn-cs"/>
                        </a:rPr>
                        <a:t>1.540.339</a:t>
                      </a:r>
                    </a:p>
                    <a:p>
                      <a:pPr algn="ctr"/>
                      <a:r>
                        <a:rPr lang="es-CL" sz="1100" kern="1200" dirty="0" smtClean="0">
                          <a:solidFill>
                            <a:schemeClr val="dk1"/>
                          </a:solidFill>
                          <a:effectLst/>
                          <a:latin typeface="+mn-lt"/>
                          <a:ea typeface="+mn-ea"/>
                          <a:cs typeface="+mn-cs"/>
                        </a:rPr>
                        <a:t>(100%)</a:t>
                      </a:r>
                      <a:endParaRPr lang="es-CL" sz="1100" kern="1200" dirty="0">
                        <a:solidFill>
                          <a:schemeClr val="dk1"/>
                        </a:solidFill>
                        <a:effectLst/>
                        <a:latin typeface="+mn-lt"/>
                        <a:ea typeface="+mn-ea"/>
                        <a:cs typeface="+mn-cs"/>
                      </a:endParaRPr>
                    </a:p>
                  </a:txBody>
                  <a:tcPr anchor="ctr">
                    <a:solidFill>
                      <a:schemeClr val="accent2">
                        <a:lumMod val="40000"/>
                        <a:lumOff val="60000"/>
                      </a:schemeClr>
                    </a:solidFill>
                  </a:tcPr>
                </a:tc>
              </a:tr>
              <a:tr h="370840">
                <a:tc>
                  <a:txBody>
                    <a:bodyPr/>
                    <a:lstStyle/>
                    <a:p>
                      <a:r>
                        <a:rPr lang="es-ES_tradnl" sz="1100" dirty="0" smtClean="0"/>
                        <a:t>Programa de</a:t>
                      </a:r>
                      <a:r>
                        <a:rPr lang="es-ES_tradnl" sz="1100" baseline="0" dirty="0" smtClean="0"/>
                        <a:t> apoyo para la contratación de Seguro Agrícola</a:t>
                      </a:r>
                      <a:endParaRPr lang="es-ES_tradnl" sz="1100" dirty="0"/>
                    </a:p>
                  </a:txBody>
                  <a:tcPr>
                    <a:solidFill>
                      <a:schemeClr val="accent2">
                        <a:lumMod val="20000"/>
                        <a:lumOff val="80000"/>
                      </a:schemeClr>
                    </a:solidFill>
                  </a:tcPr>
                </a:tc>
                <a:tc>
                  <a:txBody>
                    <a:bodyPr/>
                    <a:lstStyle/>
                    <a:p>
                      <a:pPr algn="just"/>
                      <a:r>
                        <a:rPr lang="es-CL" sz="1100" dirty="0" smtClean="0">
                          <a:solidFill>
                            <a:schemeClr val="tx2">
                              <a:lumMod val="50000"/>
                            </a:schemeClr>
                          </a:solidFill>
                        </a:rPr>
                        <a:t>Facilitar el acceso al Seguro Agrícola a los usuarios/as productores/as de un cultivo y/o frutal que mediante el seguro pueda enfrentar los riesgos climáticos a que están expuestos según los tipos de cultivos, recuperando parte de los costos de producción y continuar con su actividad productiva.</a:t>
                      </a:r>
                    </a:p>
                  </a:txBody>
                  <a:tcPr>
                    <a:solidFill>
                      <a:schemeClr val="accent2">
                        <a:lumMod val="20000"/>
                        <a:lumOff val="80000"/>
                      </a:schemeClr>
                    </a:solidFill>
                  </a:tcPr>
                </a:tc>
                <a:tc>
                  <a:txBody>
                    <a:bodyPr/>
                    <a:lstStyle/>
                    <a:p>
                      <a:pPr algn="ctr"/>
                      <a:endParaRPr lang="es-ES_tradnl" sz="1100" kern="1200" dirty="0" smtClean="0">
                        <a:solidFill>
                          <a:schemeClr val="dk1"/>
                        </a:solidFill>
                        <a:latin typeface="+mn-lt"/>
                        <a:ea typeface="+mn-ea"/>
                        <a:cs typeface="+mn-cs"/>
                      </a:endParaRPr>
                    </a:p>
                    <a:p>
                      <a:pPr algn="ctr"/>
                      <a:endParaRPr lang="es-ES_tradnl" sz="1100" kern="1200" dirty="0" smtClean="0">
                        <a:solidFill>
                          <a:schemeClr val="dk1"/>
                        </a:solidFill>
                        <a:latin typeface="+mn-lt"/>
                        <a:ea typeface="+mn-ea"/>
                        <a:cs typeface="+mn-cs"/>
                      </a:endParaRPr>
                    </a:p>
                    <a:p>
                      <a:pPr algn="ctr"/>
                      <a:r>
                        <a:rPr lang="es-CL" sz="1100" kern="1200" dirty="0" smtClean="0">
                          <a:solidFill>
                            <a:schemeClr val="dk1"/>
                          </a:solidFill>
                          <a:latin typeface="+mn-lt"/>
                          <a:ea typeface="+mn-ea"/>
                          <a:cs typeface="+mn-cs"/>
                        </a:rPr>
                        <a:t>10.509</a:t>
                      </a:r>
                      <a:endParaRPr lang="es-CL" sz="1100" kern="1200" dirty="0">
                        <a:solidFill>
                          <a:schemeClr val="dk1"/>
                        </a:solidFill>
                        <a:latin typeface="+mn-lt"/>
                        <a:ea typeface="+mn-ea"/>
                        <a:cs typeface="+mn-cs"/>
                      </a:endParaRPr>
                    </a:p>
                  </a:txBody>
                  <a:tcPr>
                    <a:solidFill>
                      <a:schemeClr val="accent2">
                        <a:lumMod val="20000"/>
                        <a:lumOff val="80000"/>
                      </a:schemeClr>
                    </a:solidFill>
                  </a:tcPr>
                </a:tc>
                <a:tc vMerge="1">
                  <a:txBody>
                    <a:bodyPr/>
                    <a:lstStyle/>
                    <a:p>
                      <a:pPr algn="ctr"/>
                      <a:endParaRPr lang="es-CL" sz="1100" kern="1200" dirty="0">
                        <a:solidFill>
                          <a:schemeClr val="dk1"/>
                        </a:solidFill>
                        <a:effectLst/>
                        <a:latin typeface="+mn-lt"/>
                        <a:ea typeface="+mn-ea"/>
                        <a:cs typeface="+mn-cs"/>
                      </a:endParaRPr>
                    </a:p>
                  </a:txBody>
                  <a:tcPr>
                    <a:solidFill>
                      <a:schemeClr val="accent2">
                        <a:lumMod val="20000"/>
                        <a:lumOff val="80000"/>
                      </a:schemeClr>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100" dirty="0" smtClean="0"/>
                        <a:t>Programa de</a:t>
                      </a:r>
                      <a:r>
                        <a:rPr lang="es-ES_tradnl" sz="1100" baseline="0" dirty="0" smtClean="0"/>
                        <a:t> apoyo para la contratación de Seguro Apícola </a:t>
                      </a:r>
                      <a:endParaRPr lang="es-ES_tradnl" sz="1100" dirty="0" smtClean="0"/>
                    </a:p>
                    <a:p>
                      <a:endParaRPr lang="es-ES_tradnl" sz="1100" dirty="0"/>
                    </a:p>
                  </a:txBody>
                  <a:tcPr>
                    <a:solidFill>
                      <a:schemeClr val="accent2">
                        <a:lumMod val="40000"/>
                        <a:lumOff val="60000"/>
                      </a:schemeClr>
                    </a:solidFill>
                  </a:tcPr>
                </a:tc>
                <a:tc>
                  <a:txBody>
                    <a:bodyPr/>
                    <a:lstStyle/>
                    <a:p>
                      <a:pPr algn="just"/>
                      <a:r>
                        <a:rPr lang="es-CL" sz="1100" dirty="0" smtClean="0">
                          <a:solidFill>
                            <a:schemeClr val="tx2">
                              <a:lumMod val="50000"/>
                            </a:schemeClr>
                          </a:solidFill>
                        </a:rPr>
                        <a:t>Facilitar</a:t>
                      </a:r>
                      <a:r>
                        <a:rPr lang="es-CL" sz="1100" baseline="0" dirty="0" smtClean="0">
                          <a:solidFill>
                            <a:schemeClr val="tx2">
                              <a:lumMod val="50000"/>
                            </a:schemeClr>
                          </a:solidFill>
                        </a:rPr>
                        <a:t> e incentivar la contratación del seguro apícola a aquellos agricultores/as que se dedican a la producción de miel, favoreciendo la continuidad productiva por medio de la tercerización del riesgo. </a:t>
                      </a:r>
                      <a:endParaRPr lang="es-CL" sz="1100" dirty="0" smtClean="0">
                        <a:solidFill>
                          <a:schemeClr val="tx2">
                            <a:lumMod val="50000"/>
                          </a:schemeClr>
                        </a:solidFill>
                      </a:endParaRPr>
                    </a:p>
                  </a:txBody>
                  <a:tcPr>
                    <a:solidFill>
                      <a:schemeClr val="accent2">
                        <a:lumMod val="40000"/>
                        <a:lumOff val="60000"/>
                      </a:schemeClr>
                    </a:solidFill>
                  </a:tcPr>
                </a:tc>
                <a:tc>
                  <a:txBody>
                    <a:bodyPr/>
                    <a:lstStyle/>
                    <a:p>
                      <a:pPr algn="ctr"/>
                      <a:endParaRPr lang="es-ES_tradnl" sz="1100" dirty="0" smtClean="0"/>
                    </a:p>
                    <a:p>
                      <a:pPr algn="ctr"/>
                      <a:r>
                        <a:rPr lang="es-ES_tradnl" sz="1100" dirty="0" smtClean="0"/>
                        <a:t>612</a:t>
                      </a:r>
                      <a:endParaRPr lang="es-ES_tradnl" sz="1100" dirty="0"/>
                    </a:p>
                  </a:txBody>
                  <a:tcPr>
                    <a:solidFill>
                      <a:schemeClr val="accent2">
                        <a:lumMod val="40000"/>
                        <a:lumOff val="60000"/>
                      </a:schemeClr>
                    </a:solidFill>
                  </a:tcPr>
                </a:tc>
                <a:tc vMerge="1">
                  <a:txBody>
                    <a:bodyPr/>
                    <a:lstStyle/>
                    <a:p>
                      <a:pPr algn="ctr"/>
                      <a:endParaRPr lang="es-CL" sz="1100" kern="1200" dirty="0">
                        <a:solidFill>
                          <a:schemeClr val="dk1"/>
                        </a:solidFill>
                        <a:effectLst/>
                        <a:latin typeface="+mn-lt"/>
                        <a:ea typeface="+mn-ea"/>
                        <a:cs typeface="+mn-cs"/>
                      </a:endParaRPr>
                    </a:p>
                  </a:txBody>
                  <a:tcPr>
                    <a:solidFill>
                      <a:schemeClr val="accent2">
                        <a:lumMod val="40000"/>
                        <a:lumOff val="60000"/>
                      </a:schemeClr>
                    </a:solidFill>
                  </a:tcPr>
                </a:tc>
              </a:tr>
            </a:tbl>
          </a:graphicData>
        </a:graphic>
      </p:graphicFrame>
      <p:sp>
        <p:nvSpPr>
          <p:cNvPr id="6" name="CuadroTexto 5"/>
          <p:cNvSpPr txBox="1"/>
          <p:nvPr/>
        </p:nvSpPr>
        <p:spPr>
          <a:xfrm>
            <a:off x="457200" y="6301014"/>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División </a:t>
            </a:r>
            <a:r>
              <a:rPr lang="es-CL" dirty="0">
                <a:solidFill>
                  <a:srgbClr val="4D4D4D"/>
                </a:solidFill>
              </a:rPr>
              <a:t>de Asistencia </a:t>
            </a:r>
            <a:r>
              <a:rPr lang="es-CL" dirty="0" smtClean="0">
                <a:solidFill>
                  <a:srgbClr val="4D4D4D"/>
                </a:solidFill>
              </a:rPr>
              <a:t>Financiera,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84</a:t>
            </a:fld>
            <a:endParaRPr lang="en-US"/>
          </a:p>
        </p:txBody>
      </p:sp>
    </p:spTree>
    <p:extLst>
      <p:ext uri="{BB962C8B-B14F-4D97-AF65-F5344CB8AC3E}">
        <p14:creationId xmlns:p14="http://schemas.microsoft.com/office/powerpoint/2010/main" val="20776946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8645" y="642025"/>
            <a:ext cx="7588155" cy="1143000"/>
          </a:xfrm>
        </p:spPr>
        <p:txBody>
          <a:bodyPr vert="horz" lIns="91440" tIns="45720" rIns="91440" bIns="45720" rtlCol="0" anchor="ctr">
            <a:noAutofit/>
          </a:body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Seguros </a:t>
            </a:r>
            <a:r>
              <a:rPr lang="es-CL" sz="2800" dirty="0">
                <a:latin typeface="Berlin Sans FB" panose="020E0602020502020306" pitchFamily="34" charset="0"/>
              </a:rPr>
              <a:t/>
            </a:r>
            <a:br>
              <a:rPr lang="es-CL" sz="2800" dirty="0">
                <a:latin typeface="Berlin Sans FB" panose="020E0602020502020306" pitchFamily="34" charset="0"/>
              </a:rPr>
            </a:br>
            <a:r>
              <a:rPr lang="es-CL" sz="2800" dirty="0">
                <a:latin typeface="Berlin Sans FB" panose="020E0602020502020306" pitchFamily="34" charset="0"/>
              </a:rPr>
              <a:t/>
            </a:r>
            <a:br>
              <a:rPr lang="es-CL" sz="2800" dirty="0">
                <a:latin typeface="Berlin Sans FB" panose="020E0602020502020306" pitchFamily="34" charset="0"/>
              </a:rPr>
            </a:br>
            <a:r>
              <a:rPr lang="es-CL" sz="2800" dirty="0">
                <a:latin typeface="Berlin Sans FB" panose="020E0602020502020306" pitchFamily="34" charset="0"/>
              </a:rPr>
              <a:t/>
            </a:r>
            <a:br>
              <a:rPr lang="es-CL" sz="2800" dirty="0">
                <a:latin typeface="Berlin Sans FB" panose="020E0602020502020306" pitchFamily="34" charset="0"/>
              </a:rPr>
            </a:br>
            <a:r>
              <a:rPr lang="es-CL" sz="2800" dirty="0">
                <a:latin typeface="Berlin Sans FB" panose="020E0602020502020306" pitchFamily="34" charset="0"/>
              </a:rPr>
              <a:t> </a:t>
            </a:r>
          </a:p>
        </p:txBody>
      </p:sp>
      <p:sp>
        <p:nvSpPr>
          <p:cNvPr id="3" name="Marcador de contenido 2"/>
          <p:cNvSpPr>
            <a:spLocks noGrp="1"/>
          </p:cNvSpPr>
          <p:nvPr>
            <p:ph idx="1"/>
          </p:nvPr>
        </p:nvSpPr>
        <p:spPr>
          <a:xfrm>
            <a:off x="457200" y="1249130"/>
            <a:ext cx="8229600" cy="920315"/>
          </a:xfrm>
        </p:spPr>
        <p:txBody>
          <a:bodyPr>
            <a:normAutofit/>
          </a:bodyPr>
          <a:lstStyle/>
          <a:p>
            <a:pPr marL="0" indent="0">
              <a:buNone/>
            </a:pPr>
            <a:r>
              <a:rPr lang="es-CL" sz="1800" dirty="0" smtClean="0">
                <a:solidFill>
                  <a:srgbClr val="4D4D4D"/>
                </a:solidFill>
              </a:rPr>
              <a:t>Evolución en la contratación e indemnización del </a:t>
            </a:r>
            <a:r>
              <a:rPr lang="es-CL" sz="1800" b="1" dirty="0">
                <a:solidFill>
                  <a:srgbClr val="4D4D4D"/>
                </a:solidFill>
              </a:rPr>
              <a:t>S</a:t>
            </a:r>
            <a:r>
              <a:rPr lang="es-CL" sz="1800" b="1" dirty="0" smtClean="0">
                <a:solidFill>
                  <a:srgbClr val="4D4D4D"/>
                </a:solidFill>
              </a:rPr>
              <a:t>eguro Agrícola:</a:t>
            </a:r>
          </a:p>
          <a:p>
            <a:pPr marL="0" indent="0">
              <a:buNone/>
            </a:pPr>
            <a:r>
              <a:rPr lang="es-CL" sz="1800" dirty="0">
                <a:solidFill>
                  <a:srgbClr val="4D4D4D"/>
                </a:solidFill>
              </a:rPr>
              <a:t>En 2020 se cursaron 794 indemnizaciones por un monto total de M$ </a:t>
            </a:r>
            <a:r>
              <a:rPr lang="es-ES_tradnl" sz="1800" dirty="0">
                <a:solidFill>
                  <a:srgbClr val="4D4D4D"/>
                </a:solidFill>
              </a:rPr>
              <a:t>1.724.073.</a:t>
            </a:r>
            <a:endParaRPr lang="es-CL" sz="1800" dirty="0">
              <a:solidFill>
                <a:srgbClr val="4D4D4D"/>
              </a:solidFill>
            </a:endParaRPr>
          </a:p>
        </p:txBody>
      </p:sp>
      <p:sp>
        <p:nvSpPr>
          <p:cNvPr id="8" name="CuadroTexto 7"/>
          <p:cNvSpPr txBox="1"/>
          <p:nvPr/>
        </p:nvSpPr>
        <p:spPr>
          <a:xfrm>
            <a:off x="457200" y="6514911"/>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División </a:t>
            </a:r>
            <a:r>
              <a:rPr lang="es-CL" dirty="0">
                <a:solidFill>
                  <a:srgbClr val="4D4D4D"/>
                </a:solidFill>
              </a:rPr>
              <a:t>de Asistencia </a:t>
            </a:r>
            <a:r>
              <a:rPr lang="es-CL" dirty="0" smtClean="0">
                <a:solidFill>
                  <a:srgbClr val="4D4D4D"/>
                </a:solidFill>
              </a:rPr>
              <a:t>Financiera,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85</a:t>
            </a:fld>
            <a:endParaRPr lang="en-US"/>
          </a:p>
        </p:txBody>
      </p:sp>
      <p:graphicFrame>
        <p:nvGraphicFramePr>
          <p:cNvPr id="5" name="Tabla 4"/>
          <p:cNvGraphicFramePr>
            <a:graphicFrameLocks noGrp="1"/>
          </p:cNvGraphicFramePr>
          <p:nvPr>
            <p:extLst>
              <p:ext uri="{D42A27DB-BD31-4B8C-83A1-F6EECF244321}">
                <p14:modId xmlns:p14="http://schemas.microsoft.com/office/powerpoint/2010/main" val="241917918"/>
              </p:ext>
            </p:extLst>
          </p:nvPr>
        </p:nvGraphicFramePr>
        <p:xfrm>
          <a:off x="1241540" y="1976898"/>
          <a:ext cx="5920152" cy="4572000"/>
        </p:xfrm>
        <a:graphic>
          <a:graphicData uri="http://schemas.openxmlformats.org/drawingml/2006/table">
            <a:tbl>
              <a:tblPr firstRow="1" bandRow="1">
                <a:tableStyleId>{21E4AEA4-8DFA-4A89-87EB-49C32662AFE0}</a:tableStyleId>
              </a:tblPr>
              <a:tblGrid>
                <a:gridCol w="1682514"/>
                <a:gridCol w="1654333"/>
                <a:gridCol w="2583305"/>
              </a:tblGrid>
              <a:tr h="247748">
                <a:tc>
                  <a:txBody>
                    <a:bodyPr/>
                    <a:lstStyle/>
                    <a:p>
                      <a:pPr algn="ctr"/>
                      <a:r>
                        <a:rPr lang="es-ES_tradnl" sz="1400" dirty="0" smtClean="0"/>
                        <a:t>Región</a:t>
                      </a:r>
                      <a:endParaRPr lang="es-ES_tradnl" sz="1400" b="1" dirty="0"/>
                    </a:p>
                  </a:txBody>
                  <a:tcPr/>
                </a:tc>
                <a:tc>
                  <a:txBody>
                    <a:bodyPr/>
                    <a:lstStyle/>
                    <a:p>
                      <a:pPr algn="ctr"/>
                      <a:r>
                        <a:rPr lang="es-ES_tradnl" sz="1400" dirty="0" smtClean="0"/>
                        <a:t>Nº Pólizas </a:t>
                      </a:r>
                      <a:endParaRPr lang="es-ES_tradnl" sz="1400" b="1" dirty="0"/>
                    </a:p>
                  </a:txBody>
                  <a:tcPr/>
                </a:tc>
                <a:tc>
                  <a:txBody>
                    <a:bodyPr/>
                    <a:lstStyle/>
                    <a:p>
                      <a:pPr algn="ctr"/>
                      <a:r>
                        <a:rPr lang="es-ES_tradnl" sz="1400" dirty="0" smtClean="0"/>
                        <a:t>Monto Indemnizaciones (M$)</a:t>
                      </a:r>
                      <a:endParaRPr lang="es-ES_tradnl" sz="1400" b="1" dirty="0"/>
                    </a:p>
                  </a:txBody>
                  <a:tcPr/>
                </a:tc>
              </a:tr>
              <a:tr h="247748">
                <a:tc>
                  <a:txBody>
                    <a:bodyPr/>
                    <a:lstStyle/>
                    <a:p>
                      <a:r>
                        <a:rPr lang="es-ES_tradnl" sz="1400" dirty="0" smtClean="0"/>
                        <a:t>Arica y Parinacota </a:t>
                      </a:r>
                      <a:endParaRPr lang="es-ES_tradnl" sz="1400" dirty="0"/>
                    </a:p>
                  </a:txBody>
                  <a:tcPr/>
                </a:tc>
                <a:tc>
                  <a:txBody>
                    <a:bodyPr/>
                    <a:lstStyle/>
                    <a:p>
                      <a:pPr algn="ctr">
                        <a:lnSpc>
                          <a:spcPct val="115000"/>
                        </a:lnSpc>
                        <a:spcAft>
                          <a:spcPts val="0"/>
                        </a:spcAft>
                      </a:pPr>
                      <a:r>
                        <a:rPr lang="es-CL" sz="1400" dirty="0">
                          <a:solidFill>
                            <a:srgbClr val="000000"/>
                          </a:solidFill>
                          <a:effectLst/>
                          <a:latin typeface="+mn-lt"/>
                          <a:ea typeface="Times New Roman" panose="02020603050405020304" pitchFamily="18" charset="0"/>
                          <a:cs typeface="Times New Roman" panose="02020603050405020304" pitchFamily="18" charset="0"/>
                        </a:rPr>
                        <a:t>17</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32.757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Tarapacá</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16</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41.041</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Atacama</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3</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11.394</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Coquimbo</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24</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28.462</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Valparaíso</a:t>
                      </a:r>
                      <a:r>
                        <a:rPr lang="es-ES_tradnl" sz="1400" baseline="0" dirty="0" smtClean="0"/>
                        <a:t> </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9</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28.877</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kern="1200" baseline="0" dirty="0" smtClean="0"/>
                        <a:t>Metropolitana</a:t>
                      </a:r>
                      <a:endParaRPr lang="es-ES_tradnl" sz="1400" kern="1200" baseline="0" dirty="0">
                        <a:solidFill>
                          <a:schemeClr val="dk1"/>
                        </a:solidFill>
                        <a:latin typeface="+mn-lt"/>
                        <a:ea typeface="+mn-ea"/>
                        <a:cs typeface="+mn-cs"/>
                      </a:endParaRPr>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3</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8.404</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kern="1200" baseline="0" dirty="0" smtClean="0"/>
                        <a:t>O'Higgins </a:t>
                      </a:r>
                      <a:endParaRPr lang="es-ES_tradnl" sz="1400" kern="1200" baseline="0" dirty="0">
                        <a:solidFill>
                          <a:schemeClr val="dk1"/>
                        </a:solidFill>
                        <a:latin typeface="+mn-lt"/>
                        <a:ea typeface="+mn-ea"/>
                        <a:cs typeface="+mn-cs"/>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57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196.481</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Maule</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347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923.585</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Ñuble</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84</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105.021</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Biobío </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19</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21.797</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Araucanía</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161</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220.834</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Los Ríos</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46</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96.335</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dirty="0" smtClean="0"/>
                        <a:t>Los Lagos </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8</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9.085</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47748">
                <a:tc>
                  <a:txBody>
                    <a:bodyPr/>
                    <a:lstStyle/>
                    <a:p>
                      <a:r>
                        <a:rPr lang="es-ES_tradnl" sz="1400" b="1" dirty="0" smtClean="0"/>
                        <a:t>Total</a:t>
                      </a:r>
                      <a:endParaRPr lang="es-ES_tradnl" sz="1400" b="1" dirty="0"/>
                    </a:p>
                  </a:txBody>
                  <a:tcPr/>
                </a:tc>
                <a:tc>
                  <a:txBody>
                    <a:bodyPr/>
                    <a:lstStyle/>
                    <a:p>
                      <a:pPr algn="ctr">
                        <a:lnSpc>
                          <a:spcPct val="115000"/>
                        </a:lnSpc>
                        <a:spcAft>
                          <a:spcPts val="0"/>
                        </a:spcAft>
                      </a:pPr>
                      <a:r>
                        <a:rPr lang="es-ES" sz="1400" b="1" dirty="0" smtClean="0">
                          <a:solidFill>
                            <a:srgbClr val="000000"/>
                          </a:solidFill>
                          <a:effectLst/>
                          <a:latin typeface="+mn-lt"/>
                          <a:ea typeface="Times New Roman" panose="02020603050405020304" pitchFamily="18" charset="0"/>
                          <a:cs typeface="Times New Roman" panose="02020603050405020304" pitchFamily="18" charset="0"/>
                        </a:rPr>
                        <a:t>794</a:t>
                      </a:r>
                      <a:endParaRPr lang="es-CL" sz="1400" b="1" dirty="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b="1" dirty="0" smtClean="0">
                          <a:solidFill>
                            <a:srgbClr val="000000"/>
                          </a:solidFill>
                          <a:effectLst/>
                          <a:latin typeface="+mn-lt"/>
                          <a:ea typeface="Times New Roman" panose="02020603050405020304" pitchFamily="18" charset="0"/>
                          <a:cs typeface="Times New Roman" panose="02020603050405020304" pitchFamily="18" charset="0"/>
                        </a:rPr>
                        <a:t>1.724.073</a:t>
                      </a:r>
                      <a:endParaRPr lang="es-CL" sz="1400" b="1" dirty="0">
                        <a:effectLst/>
                        <a:latin typeface="+mn-lt"/>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4344352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4998" y="397468"/>
            <a:ext cx="7509190" cy="1143000"/>
          </a:xfrm>
        </p:spPr>
        <p:txBody>
          <a:bodyPr vert="horz" lIns="91440" tIns="45720" rIns="91440" bIns="45720" rtlCol="0" anchor="ctr">
            <a:noAutofit/>
          </a:body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Seguros </a:t>
            </a:r>
            <a:r>
              <a:rPr lang="es-CL" sz="2800" dirty="0">
                <a:latin typeface="Berlin Sans FB" panose="020E0602020502020306" pitchFamily="34" charset="0"/>
              </a:rPr>
              <a:t/>
            </a:r>
            <a:br>
              <a:rPr lang="es-CL" sz="2800" dirty="0">
                <a:latin typeface="Berlin Sans FB" panose="020E0602020502020306" pitchFamily="34" charset="0"/>
              </a:rPr>
            </a:br>
            <a:endParaRPr lang="es-CL" sz="2800" dirty="0">
              <a:latin typeface="Berlin Sans FB" panose="020E0602020502020306" pitchFamily="34" charset="0"/>
            </a:endParaRPr>
          </a:p>
        </p:txBody>
      </p:sp>
      <p:sp>
        <p:nvSpPr>
          <p:cNvPr id="7" name="Marcador de contenido 2"/>
          <p:cNvSpPr>
            <a:spLocks noGrp="1"/>
          </p:cNvSpPr>
          <p:nvPr>
            <p:ph idx="1"/>
          </p:nvPr>
        </p:nvSpPr>
        <p:spPr>
          <a:xfrm>
            <a:off x="364588" y="1155769"/>
            <a:ext cx="8229600" cy="1031377"/>
          </a:xfrm>
        </p:spPr>
        <p:txBody>
          <a:bodyPr>
            <a:normAutofit/>
          </a:bodyPr>
          <a:lstStyle/>
          <a:p>
            <a:pPr marL="0" indent="0">
              <a:buNone/>
            </a:pPr>
            <a:endParaRPr lang="es-CL" sz="1800" dirty="0" smtClean="0">
              <a:solidFill>
                <a:srgbClr val="333333"/>
              </a:solidFill>
            </a:endParaRPr>
          </a:p>
          <a:p>
            <a:pPr marL="0" indent="0">
              <a:buNone/>
            </a:pPr>
            <a:r>
              <a:rPr lang="es-CL" sz="1800" dirty="0" smtClean="0">
                <a:solidFill>
                  <a:srgbClr val="333333"/>
                </a:solidFill>
              </a:rPr>
              <a:t>Evolución en la contratación e indemnización del </a:t>
            </a:r>
            <a:r>
              <a:rPr lang="es-CL" sz="1800" b="1" dirty="0">
                <a:solidFill>
                  <a:srgbClr val="333333"/>
                </a:solidFill>
              </a:rPr>
              <a:t>S</a:t>
            </a:r>
            <a:r>
              <a:rPr lang="es-CL" sz="1800" b="1" dirty="0" smtClean="0">
                <a:solidFill>
                  <a:srgbClr val="333333"/>
                </a:solidFill>
              </a:rPr>
              <a:t>eguro Bovino:</a:t>
            </a:r>
          </a:p>
          <a:p>
            <a:pPr marL="0" indent="0">
              <a:buNone/>
            </a:pPr>
            <a:r>
              <a:rPr lang="es-CL" sz="1800" dirty="0">
                <a:solidFill>
                  <a:srgbClr val="333333"/>
                </a:solidFill>
              </a:rPr>
              <a:t>En 2020, se cursaron 659 indemnizaciones por un monto total de M$ 375.306</a:t>
            </a:r>
            <a:r>
              <a:rPr lang="es-ES_tradnl" sz="1800" dirty="0">
                <a:solidFill>
                  <a:srgbClr val="333333"/>
                </a:solidFill>
              </a:rPr>
              <a:t>.</a:t>
            </a:r>
            <a:endParaRPr lang="es-CL" sz="1800" dirty="0">
              <a:solidFill>
                <a:srgbClr val="333333"/>
              </a:solidFill>
            </a:endParaRPr>
          </a:p>
        </p:txBody>
      </p:sp>
      <p:sp>
        <p:nvSpPr>
          <p:cNvPr id="9" name="CuadroTexto 8"/>
          <p:cNvSpPr txBox="1"/>
          <p:nvPr/>
        </p:nvSpPr>
        <p:spPr>
          <a:xfrm>
            <a:off x="364588" y="6332951"/>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División </a:t>
            </a:r>
            <a:r>
              <a:rPr lang="es-CL" dirty="0">
                <a:solidFill>
                  <a:srgbClr val="4D4D4D"/>
                </a:solidFill>
              </a:rPr>
              <a:t>de Asistencia </a:t>
            </a:r>
            <a:r>
              <a:rPr lang="es-CL" dirty="0" smtClean="0">
                <a:solidFill>
                  <a:srgbClr val="4D4D4D"/>
                </a:solidFill>
              </a:rPr>
              <a:t>Financiera,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3" name="Marcador de número de diapositiva 2"/>
          <p:cNvSpPr>
            <a:spLocks noGrp="1"/>
          </p:cNvSpPr>
          <p:nvPr>
            <p:ph type="sldNum" sz="quarter" idx="12"/>
          </p:nvPr>
        </p:nvSpPr>
        <p:spPr/>
        <p:txBody>
          <a:bodyPr/>
          <a:lstStyle/>
          <a:p>
            <a:fld id="{B2AA1C21-4A01-FC47-935A-F64BC8B7BE09}" type="slidenum">
              <a:rPr lang="en-US" smtClean="0"/>
              <a:t>86</a:t>
            </a:fld>
            <a:endParaRPr lang="en-US"/>
          </a:p>
        </p:txBody>
      </p:sp>
      <p:graphicFrame>
        <p:nvGraphicFramePr>
          <p:cNvPr id="10" name="Tabla 9"/>
          <p:cNvGraphicFramePr>
            <a:graphicFrameLocks noGrp="1"/>
          </p:cNvGraphicFramePr>
          <p:nvPr>
            <p:extLst>
              <p:ext uri="{D42A27DB-BD31-4B8C-83A1-F6EECF244321}">
                <p14:modId xmlns:p14="http://schemas.microsoft.com/office/powerpoint/2010/main" val="1924246450"/>
              </p:ext>
            </p:extLst>
          </p:nvPr>
        </p:nvGraphicFramePr>
        <p:xfrm>
          <a:off x="1084998" y="2324212"/>
          <a:ext cx="6096000" cy="3892995"/>
        </p:xfrm>
        <a:graphic>
          <a:graphicData uri="http://schemas.openxmlformats.org/drawingml/2006/table">
            <a:tbl>
              <a:tblPr firstRow="1" bandRow="1">
                <a:tableStyleId>{21E4AEA4-8DFA-4A89-87EB-49C32662AFE0}</a:tableStyleId>
              </a:tblPr>
              <a:tblGrid>
                <a:gridCol w="2032000"/>
                <a:gridCol w="2032000"/>
                <a:gridCol w="2032000"/>
              </a:tblGrid>
              <a:tr h="288254">
                <a:tc>
                  <a:txBody>
                    <a:bodyPr/>
                    <a:lstStyle/>
                    <a:p>
                      <a:pPr algn="ctr"/>
                      <a:r>
                        <a:rPr lang="es-ES_tradnl" sz="1400" dirty="0" smtClean="0"/>
                        <a:t>Región</a:t>
                      </a:r>
                      <a:endParaRPr lang="es-ES_tradnl" sz="1400" b="1" dirty="0"/>
                    </a:p>
                  </a:txBody>
                  <a:tcPr/>
                </a:tc>
                <a:tc>
                  <a:txBody>
                    <a:bodyPr/>
                    <a:lstStyle/>
                    <a:p>
                      <a:pPr algn="ctr"/>
                      <a:r>
                        <a:rPr lang="es-ES_tradnl" sz="1400" dirty="0" smtClean="0"/>
                        <a:t>Nº Pólizas </a:t>
                      </a:r>
                      <a:endParaRPr lang="es-ES_tradnl" sz="1400" b="1" dirty="0"/>
                    </a:p>
                  </a:txBody>
                  <a:tcPr/>
                </a:tc>
                <a:tc>
                  <a:txBody>
                    <a:bodyPr/>
                    <a:lstStyle/>
                    <a:p>
                      <a:pPr algn="ctr"/>
                      <a:r>
                        <a:rPr lang="es-ES_tradnl" sz="1400" dirty="0" smtClean="0"/>
                        <a:t>Monto Indemnizaciones (M$)</a:t>
                      </a:r>
                      <a:endParaRPr lang="es-ES_tradnl" sz="1400" b="1" dirty="0"/>
                    </a:p>
                  </a:txBody>
                  <a:tcPr/>
                </a:tc>
              </a:tr>
              <a:tr h="238678">
                <a:tc>
                  <a:txBody>
                    <a:bodyPr/>
                    <a:lstStyle/>
                    <a:p>
                      <a:r>
                        <a:rPr lang="es-ES_tradnl" sz="1400" dirty="0" smtClean="0"/>
                        <a:t>Valparaíso</a:t>
                      </a:r>
                      <a:endParaRPr lang="es-ES_tradnl" sz="1400" dirty="0"/>
                    </a:p>
                  </a:txBody>
                  <a:tcPr/>
                </a:tc>
                <a:tc>
                  <a:txBody>
                    <a:bodyPr/>
                    <a:lstStyle/>
                    <a:p>
                      <a:pPr algn="ctr">
                        <a:lnSpc>
                          <a:spcPct val="115000"/>
                        </a:lnSpc>
                        <a:spcAft>
                          <a:spcPts val="0"/>
                        </a:spcAft>
                      </a:pPr>
                      <a:r>
                        <a:rPr lang="es-CL" sz="1400" dirty="0" smtClean="0">
                          <a:effectLst/>
                          <a:latin typeface="+mn-lt"/>
                          <a:ea typeface="Times New Roman" panose="02020603050405020304" pitchFamily="18" charset="0"/>
                          <a:cs typeface="Times New Roman" panose="02020603050405020304" pitchFamily="18" charset="0"/>
                        </a:rPr>
                        <a:t>8</a:t>
                      </a:r>
                      <a:endParaRPr lang="es-CL"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CL" sz="1400" dirty="0" smtClean="0">
                          <a:effectLst/>
                          <a:latin typeface="+mn-lt"/>
                          <a:ea typeface="Times New Roman" panose="02020603050405020304" pitchFamily="18" charset="0"/>
                          <a:cs typeface="Times New Roman" panose="02020603050405020304" pitchFamily="18" charset="0"/>
                        </a:rPr>
                        <a:t>9.329</a:t>
                      </a:r>
                      <a:endParaRPr lang="es-CL"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264405">
                <a:tc>
                  <a:txBody>
                    <a:bodyPr/>
                    <a:lstStyle/>
                    <a:p>
                      <a:r>
                        <a:rPr lang="es-ES_tradnl" sz="1400" dirty="0" smtClean="0"/>
                        <a:t>O´Higgins</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10</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7.947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64405">
                <a:tc>
                  <a:txBody>
                    <a:bodyPr/>
                    <a:lstStyle/>
                    <a:p>
                      <a:r>
                        <a:rPr lang="es-ES_tradnl" sz="1400" dirty="0" smtClean="0"/>
                        <a:t>Maule</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2.150</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64405">
                <a:tc>
                  <a:txBody>
                    <a:bodyPr/>
                    <a:lstStyle/>
                    <a:p>
                      <a:r>
                        <a:rPr lang="es-ES_tradnl" sz="1400" baseline="0" dirty="0" smtClean="0"/>
                        <a:t>Ñuble </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1.910</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319490">
                <a:tc>
                  <a:txBody>
                    <a:bodyPr/>
                    <a:lstStyle/>
                    <a:p>
                      <a:r>
                        <a:rPr lang="es-ES_tradnl" sz="1400" dirty="0" smtClean="0"/>
                        <a:t>Biobío</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13</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10.211</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5421">
                <a:tc>
                  <a:txBody>
                    <a:bodyPr/>
                    <a:lstStyle/>
                    <a:p>
                      <a:r>
                        <a:rPr lang="es-ES_tradnl" sz="1400" dirty="0" smtClean="0"/>
                        <a:t>Araucanía </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64</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33.245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308472">
                <a:tc>
                  <a:txBody>
                    <a:bodyPr/>
                    <a:lstStyle/>
                    <a:p>
                      <a:r>
                        <a:rPr lang="es-ES_tradnl" sz="1400" dirty="0" smtClean="0"/>
                        <a:t>Los Ríos</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265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139.601</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308473">
                <a:tc>
                  <a:txBody>
                    <a:bodyPr/>
                    <a:lstStyle/>
                    <a:p>
                      <a:r>
                        <a:rPr lang="es-ES_tradnl" sz="1400" dirty="0" smtClean="0"/>
                        <a:t>Los Lagos </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250</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143.798</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97455">
                <a:tc>
                  <a:txBody>
                    <a:bodyPr/>
                    <a:lstStyle/>
                    <a:p>
                      <a:r>
                        <a:rPr lang="es-ES_tradnl" sz="1400" dirty="0" smtClean="0"/>
                        <a:t>Aysén </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38</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24.426</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97455">
                <a:tc>
                  <a:txBody>
                    <a:bodyPr/>
                    <a:lstStyle/>
                    <a:p>
                      <a:r>
                        <a:rPr lang="es-ES_tradnl" sz="1400" dirty="0" smtClean="0"/>
                        <a:t>Magallanes</a:t>
                      </a: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2.691</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5422">
                <a:tc>
                  <a:txBody>
                    <a:bodyPr/>
                    <a:lstStyle/>
                    <a:p>
                      <a:r>
                        <a:rPr lang="es-ES_tradnl" sz="1400" b="1" dirty="0" smtClean="0"/>
                        <a:t>Total </a:t>
                      </a:r>
                      <a:endParaRPr lang="es-ES_tradnl" sz="1400" b="1" dirty="0"/>
                    </a:p>
                  </a:txBody>
                  <a:tcPr/>
                </a:tc>
                <a:tc>
                  <a:txBody>
                    <a:bodyPr/>
                    <a:lstStyle/>
                    <a:p>
                      <a:pPr algn="ctr">
                        <a:lnSpc>
                          <a:spcPct val="115000"/>
                        </a:lnSpc>
                        <a:spcAft>
                          <a:spcPts val="0"/>
                        </a:spcAft>
                      </a:pPr>
                      <a:r>
                        <a:rPr lang="es-ES" sz="1400" b="1">
                          <a:solidFill>
                            <a:srgbClr val="000000"/>
                          </a:solidFill>
                          <a:effectLst/>
                          <a:latin typeface="+mn-lt"/>
                          <a:ea typeface="Times New Roman" panose="02020603050405020304" pitchFamily="18" charset="0"/>
                          <a:cs typeface="Times New Roman" panose="02020603050405020304" pitchFamily="18" charset="0"/>
                        </a:rPr>
                        <a:t>659</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b="1" dirty="0">
                          <a:solidFill>
                            <a:srgbClr val="000000"/>
                          </a:solidFill>
                          <a:effectLst/>
                          <a:latin typeface="+mn-lt"/>
                          <a:ea typeface="Times New Roman" panose="02020603050405020304" pitchFamily="18" charset="0"/>
                          <a:cs typeface="Times New Roman" panose="02020603050405020304" pitchFamily="18" charset="0"/>
                        </a:rPr>
                        <a:t>375.306</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39728368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457200" y="1600200"/>
            <a:ext cx="8229600" cy="895865"/>
          </a:xfrm>
        </p:spPr>
        <p:txBody>
          <a:bodyPr>
            <a:normAutofit/>
          </a:bodyPr>
          <a:lstStyle/>
          <a:p>
            <a:pPr marL="0" indent="0">
              <a:buNone/>
            </a:pPr>
            <a:r>
              <a:rPr lang="es-CL" sz="1800" dirty="0" smtClean="0"/>
              <a:t>Evolución en la contratación e indemnización del </a:t>
            </a:r>
            <a:r>
              <a:rPr lang="es-CL" sz="1800" b="1" dirty="0"/>
              <a:t>S</a:t>
            </a:r>
            <a:r>
              <a:rPr lang="es-CL" sz="1800" b="1" dirty="0" smtClean="0"/>
              <a:t>eguro Ovino:</a:t>
            </a:r>
          </a:p>
          <a:p>
            <a:pPr marL="0" indent="0">
              <a:buNone/>
            </a:pPr>
            <a:r>
              <a:rPr lang="es-CL" sz="1800" dirty="0"/>
              <a:t>En 2020, se cursaron 22 indemnizaciones por un monto total de M$ 2.841.</a:t>
            </a:r>
          </a:p>
          <a:p>
            <a:pPr marL="0" indent="0">
              <a:buNone/>
            </a:pPr>
            <a:endParaRPr lang="es-CL" sz="1800" dirty="0"/>
          </a:p>
          <a:p>
            <a:pPr marL="0" indent="0">
              <a:buNone/>
            </a:pPr>
            <a:endParaRPr lang="es-CL" sz="1800" b="1" dirty="0"/>
          </a:p>
        </p:txBody>
      </p:sp>
      <p:sp>
        <p:nvSpPr>
          <p:cNvPr id="6" name="Título 1"/>
          <p:cNvSpPr>
            <a:spLocks noGrp="1"/>
          </p:cNvSpPr>
          <p:nvPr>
            <p:ph type="title"/>
          </p:nvPr>
        </p:nvSpPr>
        <p:spPr>
          <a:xfrm>
            <a:off x="935781" y="257071"/>
            <a:ext cx="7629099" cy="1143000"/>
          </a:xfrm>
        </p:spPr>
        <p:txBody>
          <a:bodyPr vert="horz" lIns="91440" tIns="45720" rIns="91440" bIns="45720" rtlCol="0" anchor="ctr">
            <a:noAutofit/>
          </a:body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Seguros </a:t>
            </a:r>
            <a:r>
              <a:rPr lang="es-CL" sz="2800" dirty="0">
                <a:latin typeface="Berlin Sans FB" panose="020E0602020502020306" pitchFamily="34" charset="0"/>
              </a:rPr>
              <a:t/>
            </a:r>
            <a:br>
              <a:rPr lang="es-CL" sz="2800" dirty="0">
                <a:latin typeface="Berlin Sans FB" panose="020E0602020502020306" pitchFamily="34" charset="0"/>
              </a:rPr>
            </a:br>
            <a:endParaRPr lang="es-CL" sz="2800" dirty="0">
              <a:latin typeface="Berlin Sans FB" panose="020E0602020502020306" pitchFamily="34" charset="0"/>
            </a:endParaRPr>
          </a:p>
        </p:txBody>
      </p:sp>
      <p:sp>
        <p:nvSpPr>
          <p:cNvPr id="9" name="CuadroTexto 8"/>
          <p:cNvSpPr txBox="1"/>
          <p:nvPr/>
        </p:nvSpPr>
        <p:spPr>
          <a:xfrm>
            <a:off x="457200" y="6332823"/>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División </a:t>
            </a:r>
            <a:r>
              <a:rPr lang="es-CL" dirty="0">
                <a:solidFill>
                  <a:srgbClr val="4D4D4D"/>
                </a:solidFill>
              </a:rPr>
              <a:t>de Asistencia </a:t>
            </a:r>
            <a:r>
              <a:rPr lang="es-CL" dirty="0" smtClean="0">
                <a:solidFill>
                  <a:srgbClr val="4D4D4D"/>
                </a:solidFill>
              </a:rPr>
              <a:t>Financiera,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87</a:t>
            </a:fld>
            <a:endParaRPr lang="en-US"/>
          </a:p>
        </p:txBody>
      </p:sp>
      <p:graphicFrame>
        <p:nvGraphicFramePr>
          <p:cNvPr id="7" name="Tabla 6"/>
          <p:cNvGraphicFramePr>
            <a:graphicFrameLocks noGrp="1"/>
          </p:cNvGraphicFramePr>
          <p:nvPr>
            <p:extLst>
              <p:ext uri="{D42A27DB-BD31-4B8C-83A1-F6EECF244321}">
                <p14:modId xmlns:p14="http://schemas.microsoft.com/office/powerpoint/2010/main" val="2095052838"/>
              </p:ext>
            </p:extLst>
          </p:nvPr>
        </p:nvGraphicFramePr>
        <p:xfrm>
          <a:off x="1524000" y="2496065"/>
          <a:ext cx="6096000" cy="2382520"/>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pPr algn="ctr"/>
                      <a:r>
                        <a:rPr lang="es-ES_tradnl" sz="1300" dirty="0" smtClean="0"/>
                        <a:t>Región</a:t>
                      </a:r>
                      <a:endParaRPr lang="es-ES_tradnl" sz="1300" b="1" dirty="0"/>
                    </a:p>
                  </a:txBody>
                  <a:tcPr/>
                </a:tc>
                <a:tc>
                  <a:txBody>
                    <a:bodyPr/>
                    <a:lstStyle/>
                    <a:p>
                      <a:pPr algn="ctr"/>
                      <a:r>
                        <a:rPr lang="es-ES_tradnl" sz="1300" dirty="0" smtClean="0"/>
                        <a:t>Nº Pólizas </a:t>
                      </a:r>
                      <a:endParaRPr lang="es-ES_tradnl" sz="1300" b="1" dirty="0"/>
                    </a:p>
                  </a:txBody>
                  <a:tcPr/>
                </a:tc>
                <a:tc>
                  <a:txBody>
                    <a:bodyPr/>
                    <a:lstStyle/>
                    <a:p>
                      <a:pPr algn="ctr"/>
                      <a:r>
                        <a:rPr lang="es-ES_tradnl" sz="1300" dirty="0" smtClean="0"/>
                        <a:t>Monto Indemnizaciones (M$)</a:t>
                      </a:r>
                      <a:endParaRPr lang="es-ES_tradnl" sz="1300" b="1" dirty="0"/>
                    </a:p>
                  </a:txBody>
                  <a:tcPr/>
                </a:tc>
              </a:tr>
              <a:tr h="123613">
                <a:tc>
                  <a:txBody>
                    <a:bodyPr/>
                    <a:lstStyle/>
                    <a:p>
                      <a:r>
                        <a:rPr lang="es-ES_tradnl" sz="1400" dirty="0" smtClean="0"/>
                        <a:t>Ñuble</a:t>
                      </a:r>
                      <a:endParaRPr lang="es-ES_tradnl" sz="1400" dirty="0"/>
                    </a:p>
                  </a:txBody>
                  <a:tcPr/>
                </a:tc>
                <a:tc>
                  <a:txBody>
                    <a:bodyPr/>
                    <a:lstStyle/>
                    <a:p>
                      <a:pPr algn="ctr">
                        <a:lnSpc>
                          <a:spcPct val="115000"/>
                        </a:lnSpc>
                        <a:spcAft>
                          <a:spcPts val="0"/>
                        </a:spcAft>
                      </a:pPr>
                      <a:r>
                        <a:rPr lang="es-ES" sz="1400" dirty="0" smtClean="0">
                          <a:solidFill>
                            <a:srgbClr val="000000"/>
                          </a:solidFill>
                          <a:effectLst/>
                          <a:latin typeface="+mn-lt"/>
                          <a:ea typeface="Times New Roman" panose="02020603050405020304" pitchFamily="18" charset="0"/>
                          <a:cs typeface="Times New Roman" panose="02020603050405020304" pitchFamily="18" charset="0"/>
                        </a:rPr>
                        <a:t>2</a:t>
                      </a:r>
                      <a:endParaRPr lang="es-CL"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smtClean="0">
                          <a:solidFill>
                            <a:srgbClr val="000000"/>
                          </a:solidFill>
                          <a:effectLst/>
                          <a:latin typeface="+mn-lt"/>
                          <a:ea typeface="Times New Roman" panose="02020603050405020304" pitchFamily="18" charset="0"/>
                          <a:cs typeface="Times New Roman" panose="02020603050405020304" pitchFamily="18" charset="0"/>
                        </a:rPr>
                        <a:t>74</a:t>
                      </a:r>
                      <a:endParaRPr lang="es-CL"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123613">
                <a:tc>
                  <a:txBody>
                    <a:bodyPr/>
                    <a:lstStyle/>
                    <a:p>
                      <a:r>
                        <a:rPr lang="es-ES_tradnl" sz="1400" dirty="0" smtClean="0"/>
                        <a:t>Araucanía</a:t>
                      </a:r>
                      <a:endParaRPr lang="es-ES_tradnl" sz="1400" dirty="0"/>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3</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272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150707">
                <a:tc>
                  <a:txBody>
                    <a:bodyPr/>
                    <a:lstStyle/>
                    <a:p>
                      <a:r>
                        <a:rPr lang="es-ES_tradnl" sz="1400" dirty="0" smtClean="0"/>
                        <a:t>Los</a:t>
                      </a:r>
                      <a:r>
                        <a:rPr lang="es-ES_tradnl" sz="1400" baseline="0" dirty="0" smtClean="0"/>
                        <a:t> Ríos</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442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150707">
                <a:tc>
                  <a:txBody>
                    <a:bodyPr/>
                    <a:lstStyle/>
                    <a:p>
                      <a:r>
                        <a:rPr lang="es-ES_tradnl" sz="1400" dirty="0" smtClean="0"/>
                        <a:t>Los Lagos</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13</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1.936</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150707">
                <a:tc>
                  <a:txBody>
                    <a:bodyPr/>
                    <a:lstStyle/>
                    <a:p>
                      <a:r>
                        <a:rPr lang="es-ES_tradnl" sz="1400" dirty="0" smtClean="0"/>
                        <a:t>Aysén</a:t>
                      </a:r>
                      <a:endParaRPr lang="es-ES_tradnl" sz="1400" dirty="0"/>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117</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370840">
                <a:tc>
                  <a:txBody>
                    <a:bodyPr/>
                    <a:lstStyle/>
                    <a:p>
                      <a:r>
                        <a:rPr lang="es-ES_tradnl" sz="1400" b="1" dirty="0" smtClean="0"/>
                        <a:t>Total</a:t>
                      </a:r>
                      <a:endParaRPr lang="es-ES_tradnl" sz="1400" b="1" dirty="0"/>
                    </a:p>
                  </a:txBody>
                  <a:tcPr/>
                </a:tc>
                <a:tc>
                  <a:txBody>
                    <a:bodyPr/>
                    <a:lstStyle/>
                    <a:p>
                      <a:pPr algn="ctr"/>
                      <a:r>
                        <a:rPr lang="es-ES_tradnl" sz="1400" b="1" dirty="0" smtClean="0"/>
                        <a:t>22</a:t>
                      </a:r>
                      <a:endParaRPr lang="es-ES_tradnl" sz="1400" b="1" dirty="0"/>
                    </a:p>
                  </a:txBody>
                  <a:tcPr/>
                </a:tc>
                <a:tc>
                  <a:txBody>
                    <a:bodyPr/>
                    <a:lstStyle/>
                    <a:p>
                      <a:pPr algn="ctr"/>
                      <a:r>
                        <a:rPr lang="es-ES_tradnl" sz="1400" b="1" dirty="0" smtClean="0"/>
                        <a:t>2.841</a:t>
                      </a:r>
                      <a:endParaRPr lang="es-ES_tradnl" sz="1400" b="1" dirty="0"/>
                    </a:p>
                  </a:txBody>
                  <a:tcPr/>
                </a:tc>
              </a:tr>
            </a:tbl>
          </a:graphicData>
        </a:graphic>
      </p:graphicFrame>
    </p:spTree>
    <p:extLst>
      <p:ext uri="{BB962C8B-B14F-4D97-AF65-F5344CB8AC3E}">
        <p14:creationId xmlns:p14="http://schemas.microsoft.com/office/powerpoint/2010/main" val="36513176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09600" y="1394807"/>
            <a:ext cx="8229600" cy="1051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CL" sz="1800" dirty="0" smtClean="0"/>
              <a:t>Evolución en la contratación e indemnización del </a:t>
            </a:r>
            <a:r>
              <a:rPr lang="es-CL" sz="1800" b="1" dirty="0" smtClean="0"/>
              <a:t>Seguro Apícola:</a:t>
            </a:r>
          </a:p>
          <a:p>
            <a:pPr marL="0" indent="0">
              <a:buNone/>
            </a:pPr>
            <a:r>
              <a:rPr lang="es-CL" sz="1800" dirty="0" smtClean="0"/>
              <a:t>En </a:t>
            </a:r>
            <a:r>
              <a:rPr lang="es-CL" sz="1800" dirty="0"/>
              <a:t>2020, se cursaron 465 indemnizaciones por un monto total de M$ 570.153</a:t>
            </a:r>
            <a:r>
              <a:rPr lang="es-CL" sz="1800" dirty="0" smtClean="0"/>
              <a:t>.</a:t>
            </a:r>
          </a:p>
          <a:p>
            <a:pPr marL="0" indent="0">
              <a:buFont typeface="Arial"/>
              <a:buNone/>
            </a:pPr>
            <a:endParaRPr lang="es-CL" sz="1800" b="1" dirty="0"/>
          </a:p>
        </p:txBody>
      </p:sp>
      <p:sp>
        <p:nvSpPr>
          <p:cNvPr id="9" name="CuadroTexto 8"/>
          <p:cNvSpPr txBox="1"/>
          <p:nvPr/>
        </p:nvSpPr>
        <p:spPr>
          <a:xfrm>
            <a:off x="547921" y="6252928"/>
            <a:ext cx="7488832" cy="276999"/>
          </a:xfrm>
          <a:prstGeom prst="rect">
            <a:avLst/>
          </a:prstGeom>
          <a:noFill/>
        </p:spPr>
        <p:txBody>
          <a:bodyPr wrap="square" rtlCol="0">
            <a:spAutoFit/>
          </a:bodyPr>
          <a:lstStyle>
            <a:defPPr>
              <a:defRPr lang="es-CL"/>
            </a:defPPr>
            <a:lvl1pPr defTabSz="457200" eaLnBrk="0" fontAlgn="base" hangingPunct="0">
              <a:spcBef>
                <a:spcPct val="0"/>
              </a:spcBef>
              <a:spcAft>
                <a:spcPct val="0"/>
              </a:spcAft>
              <a:defRPr sz="1200" i="1">
                <a:solidFill>
                  <a:srgbClr val="1F497D">
                    <a:lumMod val="50000"/>
                  </a:srgbClr>
                </a:solidFill>
                <a:ea typeface="MS PGothic" pitchFamily="34" charset="-128"/>
              </a:defRPr>
            </a:lvl1pPr>
          </a:lstStyle>
          <a:p>
            <a:r>
              <a:rPr lang="es-CL" b="1" dirty="0">
                <a:solidFill>
                  <a:srgbClr val="4D4D4D"/>
                </a:solidFill>
              </a:rPr>
              <a:t>Fuente: </a:t>
            </a:r>
            <a:r>
              <a:rPr lang="es-CL" dirty="0" smtClean="0">
                <a:solidFill>
                  <a:srgbClr val="4D4D4D"/>
                </a:solidFill>
              </a:rPr>
              <a:t>División </a:t>
            </a:r>
            <a:r>
              <a:rPr lang="es-CL" dirty="0">
                <a:solidFill>
                  <a:srgbClr val="4D4D4D"/>
                </a:solidFill>
              </a:rPr>
              <a:t>de Asistencia </a:t>
            </a:r>
            <a:r>
              <a:rPr lang="es-CL" dirty="0" smtClean="0">
                <a:solidFill>
                  <a:srgbClr val="4D4D4D"/>
                </a:solidFill>
              </a:rPr>
              <a:t>Financiera, </a:t>
            </a:r>
            <a:r>
              <a:rPr lang="es-CL" dirty="0">
                <a:solidFill>
                  <a:srgbClr val="4D4D4D"/>
                </a:solidFill>
              </a:rPr>
              <a:t>31 de diciembre del </a:t>
            </a:r>
            <a:r>
              <a:rPr lang="es-CL" dirty="0" smtClean="0">
                <a:solidFill>
                  <a:srgbClr val="4D4D4D"/>
                </a:solidFill>
              </a:rPr>
              <a:t>2020.</a:t>
            </a:r>
            <a:endParaRPr lang="es-CL" dirty="0">
              <a:solidFill>
                <a:srgbClr val="4D4D4D"/>
              </a:solidFill>
            </a:endParaRPr>
          </a:p>
        </p:txBody>
      </p:sp>
      <p:sp>
        <p:nvSpPr>
          <p:cNvPr id="8" name="Título 1"/>
          <p:cNvSpPr>
            <a:spLocks noGrp="1"/>
          </p:cNvSpPr>
          <p:nvPr>
            <p:ph type="title"/>
          </p:nvPr>
        </p:nvSpPr>
        <p:spPr>
          <a:xfrm>
            <a:off x="439393" y="223503"/>
            <a:ext cx="8229600" cy="1143000"/>
          </a:xfrm>
        </p:spPr>
        <p:txBody>
          <a:bodyPr vert="horz" lIns="91440" tIns="45720" rIns="91440" bIns="45720" rtlCol="0" anchor="ctr">
            <a:noAutofit/>
          </a:bodyPr>
          <a:lstStyle/>
          <a:p>
            <a:r>
              <a:rPr lang="es-CL" sz="2800" dirty="0">
                <a:solidFill>
                  <a:srgbClr val="333333"/>
                </a:solidFill>
                <a:latin typeface="Berlin Sans FB" panose="020E0602020502020306" pitchFamily="34" charset="0"/>
                <a:ea typeface="+mn-ea"/>
                <a:cs typeface="+mn-cs"/>
              </a:rPr>
              <a:t>Plataforma de Servicios</a:t>
            </a:r>
            <a:br>
              <a:rPr lang="es-CL" sz="2800" dirty="0">
                <a:solidFill>
                  <a:srgbClr val="333333"/>
                </a:solidFill>
                <a:latin typeface="Berlin Sans FB" panose="020E0602020502020306" pitchFamily="34" charset="0"/>
                <a:ea typeface="+mn-ea"/>
                <a:cs typeface="+mn-cs"/>
              </a:rPr>
            </a:br>
            <a:r>
              <a:rPr lang="es-CL" sz="2800" dirty="0">
                <a:solidFill>
                  <a:srgbClr val="333333"/>
                </a:solidFill>
                <a:latin typeface="Berlin Sans FB" panose="020E0602020502020306" pitchFamily="34" charset="0"/>
                <a:ea typeface="+mn-ea"/>
                <a:cs typeface="+mn-cs"/>
              </a:rPr>
              <a:t>Programas de Asistencia Financiera- Seguros </a:t>
            </a:r>
            <a:br>
              <a:rPr lang="es-CL" sz="2800" dirty="0">
                <a:solidFill>
                  <a:srgbClr val="333333"/>
                </a:solidFill>
                <a:latin typeface="Berlin Sans FB" panose="020E0602020502020306" pitchFamily="34" charset="0"/>
                <a:ea typeface="+mn-ea"/>
                <a:cs typeface="+mn-cs"/>
              </a:rPr>
            </a:br>
            <a:endParaRPr lang="es-CL" sz="2800" dirty="0">
              <a:solidFill>
                <a:srgbClr val="333333"/>
              </a:solidFill>
              <a:latin typeface="Berlin Sans FB" panose="020E0602020502020306" pitchFamily="34" charset="0"/>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88</a:t>
            </a:fld>
            <a:endParaRPr lang="en-US"/>
          </a:p>
        </p:txBody>
      </p:sp>
      <p:graphicFrame>
        <p:nvGraphicFramePr>
          <p:cNvPr id="10" name="Tabla 9"/>
          <p:cNvGraphicFramePr>
            <a:graphicFrameLocks noGrp="1"/>
          </p:cNvGraphicFramePr>
          <p:nvPr>
            <p:extLst>
              <p:ext uri="{D42A27DB-BD31-4B8C-83A1-F6EECF244321}">
                <p14:modId xmlns:p14="http://schemas.microsoft.com/office/powerpoint/2010/main" val="3481749214"/>
              </p:ext>
            </p:extLst>
          </p:nvPr>
        </p:nvGraphicFramePr>
        <p:xfrm>
          <a:off x="1244337" y="2130899"/>
          <a:ext cx="6096000" cy="3957856"/>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pPr algn="ctr"/>
                      <a:r>
                        <a:rPr lang="es-ES_tradnl" sz="1400" dirty="0" smtClean="0">
                          <a:latin typeface="+mn-lt"/>
                        </a:rPr>
                        <a:t>Región</a:t>
                      </a:r>
                      <a:endParaRPr lang="es-ES_tradnl" sz="1400" b="1" dirty="0">
                        <a:latin typeface="+mn-lt"/>
                      </a:endParaRPr>
                    </a:p>
                  </a:txBody>
                  <a:tcPr/>
                </a:tc>
                <a:tc>
                  <a:txBody>
                    <a:bodyPr/>
                    <a:lstStyle/>
                    <a:p>
                      <a:pPr algn="ctr"/>
                      <a:r>
                        <a:rPr lang="es-ES_tradnl" sz="1400" dirty="0" smtClean="0">
                          <a:latin typeface="+mn-lt"/>
                        </a:rPr>
                        <a:t>Nº Pólizas </a:t>
                      </a:r>
                      <a:endParaRPr lang="es-ES_tradnl" sz="1400" b="1" dirty="0">
                        <a:latin typeface="+mn-lt"/>
                      </a:endParaRPr>
                    </a:p>
                  </a:txBody>
                  <a:tcPr/>
                </a:tc>
                <a:tc>
                  <a:txBody>
                    <a:bodyPr/>
                    <a:lstStyle/>
                    <a:p>
                      <a:pPr algn="ctr"/>
                      <a:r>
                        <a:rPr lang="es-ES_tradnl" sz="1400" dirty="0" smtClean="0">
                          <a:latin typeface="+mn-lt"/>
                        </a:rPr>
                        <a:t>Monto Indemnizaciones (M$)</a:t>
                      </a:r>
                      <a:endParaRPr lang="es-ES_tradnl" sz="1400" b="1" dirty="0">
                        <a:latin typeface="+mn-lt"/>
                      </a:endParaRPr>
                    </a:p>
                  </a:txBody>
                  <a:tcPr/>
                </a:tc>
              </a:tr>
              <a:tr h="275976">
                <a:tc>
                  <a:txBody>
                    <a:bodyPr/>
                    <a:lstStyle/>
                    <a:p>
                      <a:r>
                        <a:rPr lang="es-ES_tradnl" sz="1400" dirty="0" smtClean="0">
                          <a:latin typeface="+mn-lt"/>
                        </a:rPr>
                        <a:t>Coquimbo</a:t>
                      </a:r>
                      <a:endParaRPr lang="es-ES_tradnl" sz="1400" dirty="0">
                        <a:latin typeface="+mn-lt"/>
                      </a:endParaRPr>
                    </a:p>
                  </a:txBody>
                  <a:tcPr/>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32</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40.123</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5976">
                <a:tc>
                  <a:txBody>
                    <a:bodyPr/>
                    <a:lstStyle/>
                    <a:p>
                      <a:r>
                        <a:rPr lang="es-ES_tradnl" sz="1400" dirty="0" smtClean="0">
                          <a:latin typeface="+mn-lt"/>
                        </a:rPr>
                        <a:t>Valparaíso</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28</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78.760</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5976">
                <a:tc>
                  <a:txBody>
                    <a:bodyPr/>
                    <a:lstStyle/>
                    <a:p>
                      <a:r>
                        <a:rPr lang="es-ES_tradnl" sz="1400" dirty="0" smtClean="0">
                          <a:latin typeface="+mn-lt"/>
                        </a:rPr>
                        <a:t>Metropolitana</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21.744</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5976">
                <a:tc>
                  <a:txBody>
                    <a:bodyPr/>
                    <a:lstStyle/>
                    <a:p>
                      <a:r>
                        <a:rPr lang="es-ES_tradnl" sz="1400" dirty="0" smtClean="0">
                          <a:latin typeface="+mn-lt"/>
                        </a:rPr>
                        <a:t>O'Higgins</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78</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98.389</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6726">
                <a:tc>
                  <a:txBody>
                    <a:bodyPr/>
                    <a:lstStyle/>
                    <a:p>
                      <a:r>
                        <a:rPr lang="es-ES_tradnl" sz="1400" dirty="0" smtClean="0">
                          <a:latin typeface="+mn-lt"/>
                        </a:rPr>
                        <a:t>Maule</a:t>
                      </a:r>
                      <a:r>
                        <a:rPr lang="es-ES_tradnl" sz="1400" baseline="0" dirty="0" smtClean="0">
                          <a:latin typeface="+mn-lt"/>
                        </a:rPr>
                        <a:t> </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155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208.724</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6726">
                <a:tc>
                  <a:txBody>
                    <a:bodyPr/>
                    <a:lstStyle/>
                    <a:p>
                      <a:r>
                        <a:rPr lang="es-ES_tradnl" sz="1400" dirty="0" smtClean="0">
                          <a:latin typeface="+mn-lt"/>
                        </a:rPr>
                        <a:t>Ñuble</a:t>
                      </a: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47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36.819</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276726">
                <a:tc>
                  <a:txBody>
                    <a:bodyPr/>
                    <a:lstStyle/>
                    <a:p>
                      <a:r>
                        <a:rPr lang="es-ES_tradnl" sz="1400" dirty="0" smtClean="0">
                          <a:latin typeface="+mn-lt"/>
                        </a:rPr>
                        <a:t>Biobío</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57</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42.776</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150707">
                <a:tc>
                  <a:txBody>
                    <a:bodyPr/>
                    <a:lstStyle/>
                    <a:p>
                      <a:r>
                        <a:rPr lang="es-ES_tradnl" sz="1400" dirty="0" smtClean="0">
                          <a:latin typeface="+mn-lt"/>
                        </a:rPr>
                        <a:t>Araucanía</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26</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22.866</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315228">
                <a:tc>
                  <a:txBody>
                    <a:bodyPr/>
                    <a:lstStyle/>
                    <a:p>
                      <a:r>
                        <a:rPr lang="es-ES_tradnl" sz="1400" dirty="0" smtClean="0">
                          <a:latin typeface="+mn-lt"/>
                        </a:rPr>
                        <a:t>Los Ríos</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18</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14.025</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r>
              <a:tr h="315228">
                <a:tc>
                  <a:txBody>
                    <a:bodyPr/>
                    <a:lstStyle/>
                    <a:p>
                      <a:r>
                        <a:rPr lang="es-ES_tradnl" sz="1400" dirty="0" smtClean="0">
                          <a:latin typeface="+mn-lt"/>
                        </a:rPr>
                        <a:t>Los</a:t>
                      </a:r>
                      <a:r>
                        <a:rPr lang="es-ES_tradnl" sz="1400" baseline="0" dirty="0" smtClean="0">
                          <a:latin typeface="+mn-lt"/>
                        </a:rPr>
                        <a:t> Lagos</a:t>
                      </a:r>
                      <a:endParaRPr lang="es-ES_tradnl" sz="1400" dirty="0">
                        <a:latin typeface="+mn-lt"/>
                      </a:endParaRPr>
                    </a:p>
                  </a:txBody>
                  <a:tcPr/>
                </a:tc>
                <a:tc>
                  <a:txBody>
                    <a:bodyPr/>
                    <a:lstStyle/>
                    <a:p>
                      <a:pPr algn="ctr">
                        <a:lnSpc>
                          <a:spcPct val="115000"/>
                        </a:lnSpc>
                        <a:spcAft>
                          <a:spcPts val="0"/>
                        </a:spcAft>
                      </a:pPr>
                      <a:r>
                        <a:rPr lang="es-ES" sz="1400">
                          <a:solidFill>
                            <a:srgbClr val="000000"/>
                          </a:solidFill>
                          <a:effectLst/>
                          <a:latin typeface="+mn-lt"/>
                          <a:ea typeface="Times New Roman" panose="02020603050405020304" pitchFamily="18" charset="0"/>
                          <a:cs typeface="Times New Roman" panose="02020603050405020304" pitchFamily="18" charset="0"/>
                        </a:rPr>
                        <a:t>2</a:t>
                      </a:r>
                      <a:endParaRPr lang="es-419" sz="1400">
                        <a:effectLst/>
                        <a:latin typeface="+mn-lt"/>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dirty="0">
                          <a:solidFill>
                            <a:srgbClr val="000000"/>
                          </a:solidFill>
                          <a:effectLst/>
                          <a:latin typeface="+mn-lt"/>
                          <a:ea typeface="Times New Roman" panose="02020603050405020304" pitchFamily="18" charset="0"/>
                          <a:cs typeface="Times New Roman" panose="02020603050405020304" pitchFamily="18" charset="0"/>
                        </a:rPr>
                        <a:t>5.927</a:t>
                      </a:r>
                      <a:endParaRPr lang="es-419" sz="1400" dirty="0">
                        <a:effectLst/>
                        <a:latin typeface="+mn-lt"/>
                        <a:ea typeface="Times New Roman" panose="02020603050405020304" pitchFamily="18" charset="0"/>
                        <a:cs typeface="Times New Roman" panose="02020603050405020304" pitchFamily="18" charset="0"/>
                      </a:endParaRPr>
                    </a:p>
                  </a:txBody>
                  <a:tcPr marL="44450" marR="44450" marT="0" marB="0" anchor="b"/>
                </a:tc>
              </a:tr>
              <a:tr h="370840">
                <a:tc>
                  <a:txBody>
                    <a:bodyPr/>
                    <a:lstStyle/>
                    <a:p>
                      <a:r>
                        <a:rPr lang="es-ES_tradnl" sz="1400" b="1" dirty="0" smtClean="0">
                          <a:latin typeface="+mn-lt"/>
                        </a:rPr>
                        <a:t>Total</a:t>
                      </a:r>
                      <a:endParaRPr lang="es-ES_tradnl" sz="1400" b="1" dirty="0">
                        <a:latin typeface="+mn-lt"/>
                      </a:endParaRPr>
                    </a:p>
                  </a:txBody>
                  <a:tcPr/>
                </a:tc>
                <a:tc>
                  <a:txBody>
                    <a:bodyPr/>
                    <a:lstStyle/>
                    <a:p>
                      <a:pPr algn="ctr"/>
                      <a:r>
                        <a:rPr lang="es-ES_tradnl" sz="1400" b="1" dirty="0" smtClean="0">
                          <a:latin typeface="+mn-lt"/>
                        </a:rPr>
                        <a:t>465</a:t>
                      </a:r>
                      <a:endParaRPr lang="es-ES_tradnl" sz="1400" b="1" dirty="0">
                        <a:latin typeface="+mn-lt"/>
                      </a:endParaRPr>
                    </a:p>
                  </a:txBody>
                  <a:tcPr/>
                </a:tc>
                <a:tc>
                  <a:txBody>
                    <a:bodyPr/>
                    <a:lstStyle/>
                    <a:p>
                      <a:pPr algn="ctr"/>
                      <a:r>
                        <a:rPr lang="es-ES_tradnl" sz="1400" b="1" kern="1200" dirty="0" smtClean="0">
                          <a:solidFill>
                            <a:schemeClr val="dk1"/>
                          </a:solidFill>
                          <a:latin typeface="+mn-lt"/>
                          <a:ea typeface="+mn-ea"/>
                          <a:cs typeface="+mn-cs"/>
                        </a:rPr>
                        <a:t>570.153</a:t>
                      </a:r>
                      <a:endParaRPr lang="es-ES_tradnl" sz="1400" b="1"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14165767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6"/>
          <p:cNvSpPr>
            <a:spLocks noGrp="1"/>
          </p:cNvSpPr>
          <p:nvPr>
            <p:ph idx="1"/>
          </p:nvPr>
        </p:nvSpPr>
        <p:spPr>
          <a:xfrm>
            <a:off x="539930" y="1221550"/>
            <a:ext cx="7782977" cy="4596141"/>
          </a:xfrm>
        </p:spPr>
        <p:txBody>
          <a:bodyPr>
            <a:normAutofit fontScale="92500" lnSpcReduction="20000"/>
          </a:bodyPr>
          <a:lstStyle/>
          <a:p>
            <a:pPr marL="0" indent="0">
              <a:lnSpc>
                <a:spcPct val="100000"/>
              </a:lnSpc>
              <a:spcBef>
                <a:spcPts val="0"/>
              </a:spcBef>
              <a:buNone/>
              <a:defRPr/>
            </a:pPr>
            <a:r>
              <a:rPr lang="es-ES_tradnl" sz="1600" dirty="0">
                <a:solidFill>
                  <a:srgbClr val="4D4D4D"/>
                </a:solidFill>
              </a:rPr>
              <a:t>El presupuesto asignado para emergencias agrícolas estuvo enfocado principalmente a actividades como:</a:t>
            </a:r>
          </a:p>
          <a:p>
            <a:pPr algn="just"/>
            <a:r>
              <a:rPr lang="es-CL" sz="1600" dirty="0">
                <a:solidFill>
                  <a:srgbClr val="4D4D4D"/>
                </a:solidFill>
              </a:rPr>
              <a:t>Riego y habilitación productiva por lluvias extemporáneas, inundaciones y aluviones en las regiones de Arica y Parinacota, Tarapacá y Atacama.</a:t>
            </a:r>
          </a:p>
          <a:p>
            <a:pPr algn="just"/>
            <a:r>
              <a:rPr lang="es-ES" sz="1600" dirty="0">
                <a:solidFill>
                  <a:srgbClr val="4D4D4D"/>
                </a:solidFill>
              </a:rPr>
              <a:t>Alimentación animal y apícola, habilitación productiva, obras menores de riego y compra de agua por déficit hídrico prolongado en las regiones de Coquimbo, Valparaíso Metropolitana, O’Higgins, Maule y Ñuble</a:t>
            </a:r>
          </a:p>
          <a:p>
            <a:pPr algn="just"/>
            <a:r>
              <a:rPr lang="es-ES" sz="1600" dirty="0">
                <a:solidFill>
                  <a:srgbClr val="4D4D4D"/>
                </a:solidFill>
              </a:rPr>
              <a:t>Rehabilitación productiva a causa de contaminación por salinidad en región del Maule.</a:t>
            </a:r>
            <a:endParaRPr lang="es-CL" sz="1600" dirty="0">
              <a:solidFill>
                <a:srgbClr val="4D4D4D"/>
              </a:solidFill>
            </a:endParaRPr>
          </a:p>
          <a:p>
            <a:pPr algn="just"/>
            <a:r>
              <a:rPr lang="es-CL" sz="1600" dirty="0">
                <a:solidFill>
                  <a:srgbClr val="4D4D4D"/>
                </a:solidFill>
              </a:rPr>
              <a:t>Habilitación productiva y alimentación animal, por incendios forestales en las regiones del Maule, Biobío y La Araucanía.</a:t>
            </a:r>
          </a:p>
          <a:p>
            <a:pPr algn="just"/>
            <a:r>
              <a:rPr lang="es-CL" sz="1600" dirty="0">
                <a:solidFill>
                  <a:srgbClr val="4D4D4D"/>
                </a:solidFill>
              </a:rPr>
              <a:t>Habilitación productiva por vientos y granizo en las regiones de Ñuble y La Araucanía. </a:t>
            </a:r>
          </a:p>
          <a:p>
            <a:pPr algn="just"/>
            <a:r>
              <a:rPr lang="es-ES" sz="1600" dirty="0">
                <a:solidFill>
                  <a:srgbClr val="4D4D4D"/>
                </a:solidFill>
              </a:rPr>
              <a:t>Alimentación animal </a:t>
            </a:r>
            <a:r>
              <a:rPr lang="es-CL" sz="1600" dirty="0">
                <a:solidFill>
                  <a:srgbClr val="4D4D4D"/>
                </a:solidFill>
              </a:rPr>
              <a:t>por déficit  hídrico estival, nevazones, inundaciones  y heladas en regiones Ñuble y La Araucanía.</a:t>
            </a:r>
          </a:p>
          <a:p>
            <a:pPr algn="just"/>
            <a:r>
              <a:rPr lang="es-ES" sz="1600" dirty="0">
                <a:solidFill>
                  <a:srgbClr val="4D4D4D"/>
                </a:solidFill>
              </a:rPr>
              <a:t>Alimentación animal y re</a:t>
            </a:r>
            <a:r>
              <a:rPr lang="es-CL" sz="1600" dirty="0">
                <a:solidFill>
                  <a:srgbClr val="4D4D4D"/>
                </a:solidFill>
              </a:rPr>
              <a:t>habilitación productiva por heladas y nevazones en regiones Biobío y Los Ríos.</a:t>
            </a:r>
          </a:p>
          <a:p>
            <a:pPr algn="just"/>
            <a:r>
              <a:rPr lang="es-CL" sz="1600" dirty="0">
                <a:solidFill>
                  <a:srgbClr val="4D4D4D"/>
                </a:solidFill>
              </a:rPr>
              <a:t>Rehabilitación productiva, alimentación animal y apícola por nevazones, lluvias y vientos en regiones del Maule y Los Lagos.</a:t>
            </a:r>
          </a:p>
          <a:p>
            <a:pPr algn="just"/>
            <a:r>
              <a:rPr lang="es-CL" sz="1600" dirty="0">
                <a:solidFill>
                  <a:srgbClr val="4D4D4D"/>
                </a:solidFill>
              </a:rPr>
              <a:t>Rehabilitación productiva por bajas temperaturas y heladas en regiones Antofagasta y Ñuble.</a:t>
            </a:r>
          </a:p>
          <a:p>
            <a:pPr algn="just"/>
            <a:r>
              <a:rPr lang="es-CL" sz="1600" dirty="0">
                <a:solidFill>
                  <a:srgbClr val="4D4D4D"/>
                </a:solidFill>
              </a:rPr>
              <a:t>Rehabilitación productiva por crisis sanitaria rubro flores en región de Valparaíso.</a:t>
            </a:r>
          </a:p>
          <a:p>
            <a:pPr algn="just"/>
            <a:r>
              <a:rPr lang="es-CL" sz="1600" dirty="0">
                <a:solidFill>
                  <a:srgbClr val="4D4D4D"/>
                </a:solidFill>
              </a:rPr>
              <a:t>Rehabilitación productiva por colapso canal Las Mercedes en región Metropolitana. </a:t>
            </a:r>
            <a:endParaRPr lang="es-CL" sz="1600" dirty="0" smtClean="0">
              <a:solidFill>
                <a:srgbClr val="4D4D4D"/>
              </a:solidFill>
            </a:endParaRPr>
          </a:p>
          <a:p>
            <a:endParaRPr lang="es-CL" sz="1600" dirty="0" smtClean="0">
              <a:solidFill>
                <a:srgbClr val="4D4D4D"/>
              </a:solidFill>
            </a:endParaRPr>
          </a:p>
          <a:p>
            <a:endParaRPr lang="es-CL" sz="1600" dirty="0" smtClean="0">
              <a:solidFill>
                <a:srgbClr val="4D4D4D"/>
              </a:solidFill>
            </a:endParaRPr>
          </a:p>
        </p:txBody>
      </p:sp>
      <p:sp>
        <p:nvSpPr>
          <p:cNvPr id="6" name="Título 1"/>
          <p:cNvSpPr>
            <a:spLocks noGrp="1"/>
          </p:cNvSpPr>
          <p:nvPr>
            <p:ph type="title"/>
          </p:nvPr>
        </p:nvSpPr>
        <p:spPr>
          <a:xfrm>
            <a:off x="1160373" y="78550"/>
            <a:ext cx="6973693" cy="1143000"/>
          </a:xfrm>
        </p:spPr>
        <p:txBody>
          <a:bodyPr vert="horz" lIns="91440" tIns="45720" rIns="91440" bIns="45720" rtlCol="0" anchor="ctr">
            <a:noAutofit/>
          </a:bodyPr>
          <a:lstStyle/>
          <a:p>
            <a:pPr algn="just"/>
            <a:r>
              <a:rPr lang="es-CL" sz="2800" dirty="0">
                <a:solidFill>
                  <a:srgbClr val="333333"/>
                </a:solidFill>
                <a:latin typeface="Berlin Sans FB" panose="020E0602020502020306" pitchFamily="34" charset="0"/>
                <a:ea typeface="+mn-ea"/>
                <a:cs typeface="+mn-cs"/>
              </a:rPr>
              <a:t>Plataforma de Servicios: Emergencia Agrícola </a:t>
            </a:r>
          </a:p>
        </p:txBody>
      </p:sp>
      <p:sp>
        <p:nvSpPr>
          <p:cNvPr id="8" name="CuadroTexto 7"/>
          <p:cNvSpPr txBox="1"/>
          <p:nvPr/>
        </p:nvSpPr>
        <p:spPr>
          <a:xfrm>
            <a:off x="329495" y="6441713"/>
            <a:ext cx="6408712" cy="276999"/>
          </a:xfrm>
          <a:prstGeom prst="rect">
            <a:avLst/>
          </a:prstGeom>
          <a:noFill/>
        </p:spPr>
        <p:txBody>
          <a:bodyPr wrap="square" rtlCol="0">
            <a:spAutoFit/>
          </a:bodyPr>
          <a:lstStyle/>
          <a:p>
            <a:r>
              <a:rPr lang="es-CL" sz="1200" b="1" i="1" dirty="0" smtClean="0">
                <a:solidFill>
                  <a:srgbClr val="4D4D4D"/>
                </a:solidFill>
                <a:ea typeface="MS PGothic" pitchFamily="34" charset="-128"/>
              </a:rPr>
              <a:t>Fuente: </a:t>
            </a:r>
            <a:r>
              <a:rPr lang="es-CL" sz="1200" i="1" dirty="0" smtClean="0">
                <a:solidFill>
                  <a:srgbClr val="4D4D4D"/>
                </a:solidFill>
                <a:ea typeface="MS PGothic" pitchFamily="34" charset="-128"/>
              </a:rPr>
              <a:t>Sistema de Emergencia, sistema de tesorería, </a:t>
            </a:r>
            <a:r>
              <a:rPr lang="es-CL" sz="1200" dirty="0">
                <a:solidFill>
                  <a:srgbClr val="4D4D4D"/>
                </a:solidFill>
              </a:rPr>
              <a:t>31 de diciembre del </a:t>
            </a:r>
            <a:r>
              <a:rPr lang="es-CL" sz="1200" dirty="0" smtClean="0">
                <a:solidFill>
                  <a:srgbClr val="4D4D4D"/>
                </a:solidFill>
              </a:rPr>
              <a:t>2020.</a:t>
            </a:r>
            <a:endParaRPr lang="es-CL" sz="1200" dirty="0">
              <a:solidFill>
                <a:srgbClr val="4D4D4D"/>
              </a:solidFill>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89</a:t>
            </a:fld>
            <a:endParaRPr lang="en-US"/>
          </a:p>
        </p:txBody>
      </p:sp>
    </p:spTree>
    <p:extLst>
      <p:ext uri="{BB962C8B-B14F-4D97-AF65-F5344CB8AC3E}">
        <p14:creationId xmlns:p14="http://schemas.microsoft.com/office/powerpoint/2010/main" val="2146984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sz="2800" dirty="0">
                <a:solidFill>
                  <a:srgbClr val="333333"/>
                </a:solidFill>
                <a:latin typeface="Berlin Sans FB" panose="020E0602020502020306" pitchFamily="34" charset="0"/>
              </a:rPr>
              <a:t>Política Nacional de Desarrollo </a:t>
            </a:r>
            <a:r>
              <a:rPr lang="es-ES" sz="2800" dirty="0" smtClean="0">
                <a:solidFill>
                  <a:srgbClr val="333333"/>
                </a:solidFill>
                <a:latin typeface="Berlin Sans FB" panose="020E0602020502020306" pitchFamily="34" charset="0"/>
              </a:rPr>
              <a:t>Rural</a:t>
            </a:r>
            <a:endParaRPr lang="es-CL" sz="2800" dirty="0"/>
          </a:p>
        </p:txBody>
      </p:sp>
      <p:sp>
        <p:nvSpPr>
          <p:cNvPr id="8" name="Marcador de contenido 4"/>
          <p:cNvSpPr>
            <a:spLocks noGrp="1"/>
          </p:cNvSpPr>
          <p:nvPr>
            <p:ph idx="1"/>
          </p:nvPr>
        </p:nvSpPr>
        <p:spPr/>
        <p:txBody>
          <a:bodyPr>
            <a:normAutofit/>
          </a:bodyPr>
          <a:lstStyle/>
          <a:p>
            <a:pPr marL="0" indent="0" algn="just">
              <a:buNone/>
            </a:pPr>
            <a:r>
              <a:rPr lang="es-ES" sz="1800" i="1" dirty="0">
                <a:solidFill>
                  <a:srgbClr val="333333"/>
                </a:solidFill>
              </a:rPr>
              <a:t>“</a:t>
            </a:r>
            <a:r>
              <a:rPr lang="es-CL" sz="1800" i="1" dirty="0">
                <a:solidFill>
                  <a:srgbClr val="333333"/>
                </a:solidFill>
              </a:rPr>
              <a:t>Chile </a:t>
            </a:r>
            <a:r>
              <a:rPr lang="es-CL" sz="1800" i="1" dirty="0" smtClean="0">
                <a:solidFill>
                  <a:srgbClr val="333333"/>
                </a:solidFill>
              </a:rPr>
              <a:t>valora, reconoce y promueve su ruralidad como una cualidad distintiva, imprescindible, y perdurable de la nación, integrando la rica diversidad de los territorios rurales al desarrollo sustentable, fomentado mayores oportunidades y mejor calidad de vida para sus habitantes, a través de un enfoque contemporáneo, robusto e integrador de los distintos segmentos que componen la ruralidad</a:t>
            </a:r>
            <a:r>
              <a:rPr lang="es-ES" sz="1800" i="1" dirty="0" smtClean="0">
                <a:solidFill>
                  <a:srgbClr val="333333"/>
                </a:solidFill>
              </a:rPr>
              <a:t>”</a:t>
            </a:r>
          </a:p>
          <a:p>
            <a:pPr marL="0" indent="0" algn="just">
              <a:buNone/>
            </a:pPr>
            <a:endParaRPr lang="es-ES" sz="2000" dirty="0">
              <a:solidFill>
                <a:srgbClr val="333333"/>
              </a:solidFill>
            </a:endParaRPr>
          </a:p>
          <a:p>
            <a:pPr marL="0" indent="0" algn="r">
              <a:buNone/>
            </a:pPr>
            <a:r>
              <a:rPr lang="es-ES" sz="2000" dirty="0" smtClean="0">
                <a:solidFill>
                  <a:srgbClr val="333333"/>
                </a:solidFill>
              </a:rPr>
              <a:t>Presidente Sebastián Piñera</a:t>
            </a:r>
            <a:r>
              <a:rPr lang="es-ES" sz="2000" dirty="0">
                <a:solidFill>
                  <a:srgbClr val="333333"/>
                </a:solidFill>
              </a:rPr>
              <a:t> </a:t>
            </a:r>
            <a:r>
              <a:rPr lang="es-ES" sz="2000" dirty="0" smtClean="0">
                <a:solidFill>
                  <a:srgbClr val="333333"/>
                </a:solidFill>
              </a:rPr>
              <a:t>E.</a:t>
            </a:r>
            <a:endParaRPr lang="es-ES" sz="1800" dirty="0">
              <a:solidFill>
                <a:srgbClr val="333333"/>
              </a:solidFill>
            </a:endParaRPr>
          </a:p>
          <a:p>
            <a:pPr marL="0" indent="0" algn="just">
              <a:buNone/>
            </a:pPr>
            <a:endParaRPr lang="es-CL" sz="2000" dirty="0">
              <a:latin typeface="Nexa Light" pitchFamily="50" charset="0"/>
            </a:endParaRPr>
          </a:p>
        </p:txBody>
      </p:sp>
      <p:pic>
        <p:nvPicPr>
          <p:cNvPr id="2" name="Imagen 1"/>
          <p:cNvPicPr>
            <a:picLocks noChangeAspect="1"/>
          </p:cNvPicPr>
          <p:nvPr/>
        </p:nvPicPr>
        <p:blipFill>
          <a:blip r:embed="rId2"/>
          <a:stretch>
            <a:fillRect/>
          </a:stretch>
        </p:blipFill>
        <p:spPr>
          <a:xfrm>
            <a:off x="457200" y="3310386"/>
            <a:ext cx="4458049" cy="2815777"/>
          </a:xfrm>
          <a:prstGeom prst="rect">
            <a:avLst/>
          </a:prstGeom>
        </p:spPr>
      </p:pic>
      <p:sp>
        <p:nvSpPr>
          <p:cNvPr id="4" name="Marcador de número de diapositiva 3"/>
          <p:cNvSpPr>
            <a:spLocks noGrp="1"/>
          </p:cNvSpPr>
          <p:nvPr>
            <p:ph type="sldNum" sz="quarter" idx="12"/>
          </p:nvPr>
        </p:nvSpPr>
        <p:spPr/>
        <p:txBody>
          <a:bodyPr/>
          <a:lstStyle/>
          <a:p>
            <a:fld id="{B2AA1C21-4A01-FC47-935A-F64BC8B7BE09}" type="slidenum">
              <a:rPr lang="en-US" smtClean="0"/>
              <a:t>9</a:t>
            </a:fld>
            <a:endParaRPr lang="en-US"/>
          </a:p>
        </p:txBody>
      </p:sp>
    </p:spTree>
    <p:extLst>
      <p:ext uri="{BB962C8B-B14F-4D97-AF65-F5344CB8AC3E}">
        <p14:creationId xmlns:p14="http://schemas.microsoft.com/office/powerpoint/2010/main" val="10210523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arcador de contenido 6"/>
          <p:cNvSpPr>
            <a:spLocks noGrp="1"/>
          </p:cNvSpPr>
          <p:nvPr>
            <p:ph idx="1"/>
          </p:nvPr>
        </p:nvSpPr>
        <p:spPr>
          <a:xfrm>
            <a:off x="532419" y="1084566"/>
            <a:ext cx="8229600" cy="488125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dirty="0" smtClean="0">
                <a:solidFill>
                  <a:srgbClr val="4D4D4D"/>
                </a:solidFill>
              </a:rPr>
              <a:t>El presupuesto asignado y ejecutado por región, para emergencias agrícolas fue de:</a:t>
            </a:r>
            <a:endParaRPr lang="es-ES_tradnl" sz="1800" dirty="0">
              <a:solidFill>
                <a:srgbClr val="4D4D4D"/>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431016584"/>
              </p:ext>
            </p:extLst>
          </p:nvPr>
        </p:nvGraphicFramePr>
        <p:xfrm>
          <a:off x="185948" y="1519311"/>
          <a:ext cx="8692981" cy="3854717"/>
        </p:xfrm>
        <a:graphic>
          <a:graphicData uri="http://schemas.openxmlformats.org/drawingml/2006/table">
            <a:tbl>
              <a:tblPr firstRow="1" bandRow="1">
                <a:tableStyleId>{5C22544A-7EE6-4342-B048-85BDC9FD1C3A}</a:tableStyleId>
              </a:tblPr>
              <a:tblGrid>
                <a:gridCol w="1113376"/>
                <a:gridCol w="1370332"/>
                <a:gridCol w="1409203"/>
                <a:gridCol w="1331253"/>
                <a:gridCol w="990688"/>
                <a:gridCol w="850900"/>
                <a:gridCol w="787400"/>
                <a:gridCol w="839829"/>
              </a:tblGrid>
              <a:tr h="286534">
                <a:tc gridSpan="4">
                  <a:txBody>
                    <a:bodyPr/>
                    <a:lstStyle/>
                    <a:p>
                      <a:r>
                        <a:rPr lang="es-CL" sz="1050" dirty="0" smtClean="0"/>
                        <a:t>                                                        PRESUPUESTO 2020</a:t>
                      </a:r>
                      <a:endParaRPr lang="es-CL" sz="1050" dirty="0"/>
                    </a:p>
                  </a:txBody>
                  <a:tcPr/>
                </a:tc>
                <a:tc hMerge="1">
                  <a:txBody>
                    <a:bodyPr/>
                    <a:lstStyle/>
                    <a:p>
                      <a:endParaRPr lang="es-CL" sz="1050" dirty="0"/>
                    </a:p>
                  </a:txBody>
                  <a:tcPr/>
                </a:tc>
                <a:tc hMerge="1">
                  <a:txBody>
                    <a:bodyPr/>
                    <a:lstStyle/>
                    <a:p>
                      <a:endParaRPr lang="es-CL" sz="1050" dirty="0"/>
                    </a:p>
                  </a:txBody>
                  <a:tcPr/>
                </a:tc>
                <a:tc hMerge="1">
                  <a:txBody>
                    <a:bodyPr/>
                    <a:lstStyle/>
                    <a:p>
                      <a:endParaRPr lang="es-CL" sz="1050" dirty="0"/>
                    </a:p>
                  </a:txBody>
                  <a:tcPr/>
                </a:tc>
                <a:tc gridSpan="4">
                  <a:txBody>
                    <a:bodyPr/>
                    <a:lstStyle/>
                    <a:p>
                      <a:r>
                        <a:rPr lang="es-CL" sz="1050" dirty="0" smtClean="0"/>
                        <a:t>                                         INDICADORES</a:t>
                      </a:r>
                      <a:r>
                        <a:rPr lang="es-CL" sz="1050" baseline="0" dirty="0" smtClean="0"/>
                        <a:t> </a:t>
                      </a:r>
                      <a:endParaRPr lang="es-CL" sz="1050" dirty="0"/>
                    </a:p>
                  </a:txBody>
                  <a:tcPr/>
                </a:tc>
                <a:tc hMerge="1">
                  <a:txBody>
                    <a:bodyPr/>
                    <a:lstStyle/>
                    <a:p>
                      <a:endParaRPr lang="es-CL" sz="1050" dirty="0"/>
                    </a:p>
                  </a:txBody>
                  <a:tcPr/>
                </a:tc>
                <a:tc hMerge="1">
                  <a:txBody>
                    <a:bodyPr/>
                    <a:lstStyle/>
                    <a:p>
                      <a:endParaRPr lang="es-CL"/>
                    </a:p>
                  </a:txBody>
                  <a:tcPr/>
                </a:tc>
                <a:tc hMerge="1">
                  <a:txBody>
                    <a:bodyPr/>
                    <a:lstStyle/>
                    <a:p>
                      <a:endParaRPr lang="es-CL" sz="1050" dirty="0"/>
                    </a:p>
                  </a:txBody>
                  <a:tcPr/>
                </a:tc>
              </a:tr>
              <a:tr h="393658">
                <a:tc>
                  <a:txBody>
                    <a:bodyPr/>
                    <a:lstStyle/>
                    <a:p>
                      <a:r>
                        <a:rPr lang="es-CL" sz="900" b="1" dirty="0" smtClean="0"/>
                        <a:t>Región</a:t>
                      </a:r>
                      <a:endParaRPr lang="es-CL" sz="900" b="1" dirty="0"/>
                    </a:p>
                  </a:txBody>
                  <a:tcPr/>
                </a:tc>
                <a:tc>
                  <a:txBody>
                    <a:bodyPr/>
                    <a:lstStyle/>
                    <a:p>
                      <a:pPr algn="ctr"/>
                      <a:r>
                        <a:rPr lang="es-CL" sz="900" b="1" dirty="0" smtClean="0"/>
                        <a:t>Recursos Presupuestados (M$) </a:t>
                      </a:r>
                      <a:endParaRPr lang="es-CL" sz="900" b="1" dirty="0"/>
                    </a:p>
                  </a:txBody>
                  <a:tcPr/>
                </a:tc>
                <a:tc>
                  <a:txBody>
                    <a:bodyPr/>
                    <a:lstStyle/>
                    <a:p>
                      <a:pPr algn="ctr"/>
                      <a:r>
                        <a:rPr lang="es-CL" sz="900" b="1" dirty="0" smtClean="0"/>
                        <a:t>Recursos Ejecutados (M$) </a:t>
                      </a:r>
                      <a:endParaRPr lang="es-CL" sz="900" b="1" dirty="0"/>
                    </a:p>
                  </a:txBody>
                  <a:tcPr/>
                </a:tc>
                <a:tc>
                  <a:txBody>
                    <a:bodyPr/>
                    <a:lstStyle/>
                    <a:p>
                      <a:pPr algn="ctr"/>
                      <a:r>
                        <a:rPr lang="es-CL" sz="900" b="1" dirty="0" smtClean="0"/>
                        <a:t>Recursos Ejecutados (%)</a:t>
                      </a:r>
                      <a:endParaRPr lang="es-CL" sz="900" b="1" dirty="0"/>
                    </a:p>
                  </a:txBody>
                  <a:tcPr/>
                </a:tc>
                <a:tc>
                  <a:txBody>
                    <a:bodyPr/>
                    <a:lstStyle/>
                    <a:p>
                      <a:pPr algn="ctr"/>
                      <a:r>
                        <a:rPr lang="es-CL" sz="900" b="1" dirty="0" smtClean="0"/>
                        <a:t>Número Usuarios Totales </a:t>
                      </a:r>
                      <a:endParaRPr lang="es-CL" sz="900" b="1" dirty="0"/>
                    </a:p>
                  </a:txBody>
                  <a:tcPr/>
                </a:tc>
                <a:tc>
                  <a:txBody>
                    <a:bodyPr/>
                    <a:lstStyle/>
                    <a:p>
                      <a:pPr algn="ctr"/>
                      <a:r>
                        <a:rPr lang="es-CL" sz="900" b="1" dirty="0" smtClean="0"/>
                        <a:t>Número Mujeres</a:t>
                      </a:r>
                      <a:endParaRPr lang="es-CL" sz="9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L" sz="900" b="1" dirty="0" smtClean="0"/>
                        <a:t>Número Hombres </a:t>
                      </a:r>
                      <a:endParaRPr lang="es-CL" sz="900" b="1" dirty="0"/>
                    </a:p>
                  </a:txBody>
                  <a:tcPr/>
                </a:tc>
                <a:tc>
                  <a:txBody>
                    <a:bodyPr/>
                    <a:lstStyle/>
                    <a:p>
                      <a:pPr algn="ctr"/>
                      <a:r>
                        <a:rPr lang="es-CL" sz="900" b="1" dirty="0" smtClean="0"/>
                        <a:t>Personas</a:t>
                      </a:r>
                      <a:r>
                        <a:rPr lang="es-CL" sz="900" b="1" baseline="0" dirty="0" smtClean="0"/>
                        <a:t> Jurídicas</a:t>
                      </a:r>
                      <a:endParaRPr lang="es-CL" sz="900" b="1" dirty="0"/>
                    </a:p>
                  </a:txBody>
                  <a:tcPr/>
                </a:tc>
              </a:tr>
              <a:tr h="225429">
                <a:tc>
                  <a:txBody>
                    <a:bodyPr/>
                    <a:lstStyle/>
                    <a:p>
                      <a:pPr algn="l" rtl="0" fontAlgn="ctr"/>
                      <a:r>
                        <a:rPr lang="es-CL" sz="900" b="0" i="0" u="none" strike="noStrike" dirty="0">
                          <a:solidFill>
                            <a:srgbClr val="000000"/>
                          </a:solidFill>
                          <a:effectLst/>
                          <a:latin typeface="Calibri" panose="020F0502020204030204" pitchFamily="34" charset="0"/>
                        </a:rPr>
                        <a:t>Arica y Parinacota</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88.055</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88.055</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169</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90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78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a:t>
                      </a:r>
                    </a:p>
                  </a:txBody>
                  <a:tcPr marL="7620" marR="7620" marT="7620" marB="0" anchor="ctr"/>
                </a:tc>
              </a:tr>
              <a:tr h="218868">
                <a:tc>
                  <a:txBody>
                    <a:bodyPr/>
                    <a:lstStyle/>
                    <a:p>
                      <a:pPr algn="l" rtl="0" fontAlgn="ctr"/>
                      <a:r>
                        <a:rPr lang="es-CL" sz="900" b="0" i="0" u="none" strike="noStrike" dirty="0" err="1">
                          <a:solidFill>
                            <a:srgbClr val="000000"/>
                          </a:solidFill>
                          <a:effectLst/>
                          <a:latin typeface="Calibri" panose="020F0502020204030204" pitchFamily="34" charset="0"/>
                        </a:rPr>
                        <a:t>Tarapaca</a:t>
                      </a:r>
                      <a:endParaRPr lang="es-CL" sz="9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41.150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41.150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118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56</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62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07852">
                <a:tc>
                  <a:txBody>
                    <a:bodyPr/>
                    <a:lstStyle/>
                    <a:p>
                      <a:pPr algn="l" rtl="0" fontAlgn="ctr"/>
                      <a:r>
                        <a:rPr lang="es-CL" sz="900" b="0" i="0" u="none" strike="noStrike">
                          <a:solidFill>
                            <a:srgbClr val="000000"/>
                          </a:solidFill>
                          <a:effectLst/>
                          <a:latin typeface="Calibri" panose="020F0502020204030204" pitchFamily="34" charset="0"/>
                        </a:rPr>
                        <a:t>Antofagasta</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35.000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35.000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202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119</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83</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09006">
                <a:tc>
                  <a:txBody>
                    <a:bodyPr/>
                    <a:lstStyle/>
                    <a:p>
                      <a:pPr algn="l" rtl="0" fontAlgn="ctr"/>
                      <a:r>
                        <a:rPr lang="es-CL" sz="900" b="0" i="0" u="none" strike="noStrike">
                          <a:solidFill>
                            <a:srgbClr val="000000"/>
                          </a:solidFill>
                          <a:effectLst/>
                          <a:latin typeface="Calibri" panose="020F0502020204030204" pitchFamily="34" charset="0"/>
                        </a:rPr>
                        <a:t>Atacama</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113.595</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113.577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263</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98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165</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191589">
                <a:tc>
                  <a:txBody>
                    <a:bodyPr/>
                    <a:lstStyle/>
                    <a:p>
                      <a:pPr algn="l" rtl="0" fontAlgn="ctr"/>
                      <a:r>
                        <a:rPr lang="es-CL" sz="900" b="0" i="0" u="none" strike="noStrike">
                          <a:solidFill>
                            <a:srgbClr val="000000"/>
                          </a:solidFill>
                          <a:effectLst/>
                          <a:latin typeface="Calibri" panose="020F0502020204030204" pitchFamily="34" charset="0"/>
                        </a:rPr>
                        <a:t>Coquimbo</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2.660.971</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2.658.253</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6.427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2.506</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3.917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a:t>
                      </a:r>
                    </a:p>
                  </a:txBody>
                  <a:tcPr marL="7620" marR="7620" marT="7620" marB="0" anchor="ctr"/>
                </a:tc>
              </a:tr>
              <a:tr h="209320">
                <a:tc>
                  <a:txBody>
                    <a:bodyPr/>
                    <a:lstStyle/>
                    <a:p>
                      <a:pPr algn="l" rtl="0" fontAlgn="ctr"/>
                      <a:r>
                        <a:rPr lang="es-CL" sz="900" b="0" i="0" u="none" strike="noStrike">
                          <a:solidFill>
                            <a:srgbClr val="000000"/>
                          </a:solidFill>
                          <a:effectLst/>
                          <a:latin typeface="Calibri" panose="020F0502020204030204" pitchFamily="34" charset="0"/>
                        </a:rPr>
                        <a:t>Valparaiso</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214.446</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209.246</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98%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858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323</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535</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182565">
                <a:tc>
                  <a:txBody>
                    <a:bodyPr/>
                    <a:lstStyle/>
                    <a:p>
                      <a:pPr algn="l" rtl="0" fontAlgn="ctr"/>
                      <a:r>
                        <a:rPr lang="es-CL" sz="900" b="0" i="0" u="none" strike="noStrike">
                          <a:solidFill>
                            <a:srgbClr val="000000"/>
                          </a:solidFill>
                          <a:effectLst/>
                          <a:latin typeface="Calibri" panose="020F0502020204030204" pitchFamily="34" charset="0"/>
                        </a:rPr>
                        <a:t>Metropolitana</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233.939</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211.594</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90%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1.742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671</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1.071</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17715">
                <a:tc>
                  <a:txBody>
                    <a:bodyPr/>
                    <a:lstStyle/>
                    <a:p>
                      <a:pPr algn="l" rtl="0" fontAlgn="ctr"/>
                      <a:r>
                        <a:rPr lang="es-CL" sz="900" b="0" i="0" u="none" strike="noStrike">
                          <a:solidFill>
                            <a:srgbClr val="000000"/>
                          </a:solidFill>
                          <a:effectLst/>
                          <a:latin typeface="Calibri" panose="020F0502020204030204" pitchFamily="34" charset="0"/>
                        </a:rPr>
                        <a:t>O´Higgins</a:t>
                      </a:r>
                    </a:p>
                  </a:txBody>
                  <a:tcPr marL="7620" marR="7620" marT="7620" marB="0" anchor="ctr"/>
                </a:tc>
                <a:tc>
                  <a:txBody>
                    <a:bodyPr/>
                    <a:lstStyle/>
                    <a:p>
                      <a:pPr algn="ctr" rtl="0" fontAlgn="t"/>
                      <a:r>
                        <a:rPr lang="es-CL" sz="900" b="0" i="0" u="none" strike="noStrike">
                          <a:solidFill>
                            <a:srgbClr val="000000"/>
                          </a:solidFill>
                          <a:effectLst/>
                          <a:latin typeface="Calibri" panose="020F0502020204030204" pitchFamily="34" charset="0"/>
                        </a:rPr>
                        <a:t>846.394</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845.308</a:t>
                      </a:r>
                    </a:p>
                  </a:txBody>
                  <a:tcPr marL="7620" marR="7620" marT="7620" marB="0"/>
                </a:tc>
                <a:tc>
                  <a:txBody>
                    <a:bodyPr/>
                    <a:lstStyle/>
                    <a:p>
                      <a:pPr algn="ctr" rtl="0" fontAlgn="t"/>
                      <a:r>
                        <a:rPr lang="es-CL" sz="900" b="0" i="0" u="none" strike="noStrike" dirty="0">
                          <a:solidFill>
                            <a:srgbClr val="000000"/>
                          </a:solidFill>
                          <a:effectLst/>
                          <a:latin typeface="Calibri" panose="020F0502020204030204" pitchFamily="34" charset="0"/>
                        </a:rPr>
                        <a:t>100%</a:t>
                      </a:r>
                    </a:p>
                  </a:txBody>
                  <a:tcPr marL="7620" marR="7620" marT="7620" marB="0"/>
                </a:tc>
                <a:tc>
                  <a:txBody>
                    <a:bodyPr/>
                    <a:lstStyle/>
                    <a:p>
                      <a:pPr algn="ctr" rtl="0" fontAlgn="ctr"/>
                      <a:r>
                        <a:rPr lang="es-CL" sz="900" b="0" i="0" u="none" strike="noStrike" dirty="0">
                          <a:solidFill>
                            <a:srgbClr val="000000"/>
                          </a:solidFill>
                          <a:effectLst/>
                          <a:latin typeface="Calibri" panose="020F0502020204030204" pitchFamily="34" charset="0"/>
                        </a:rPr>
                        <a:t>3.542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1.195</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2.347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191588">
                <a:tc>
                  <a:txBody>
                    <a:bodyPr/>
                    <a:lstStyle/>
                    <a:p>
                      <a:pPr algn="l" rtl="0" fontAlgn="ctr"/>
                      <a:r>
                        <a:rPr lang="es-CL" sz="900" b="0" i="0" u="none" strike="noStrike">
                          <a:solidFill>
                            <a:srgbClr val="000000"/>
                          </a:solidFill>
                          <a:effectLst/>
                          <a:latin typeface="Calibri" panose="020F0502020204030204" pitchFamily="34" charset="0"/>
                        </a:rPr>
                        <a:t>Maule</a:t>
                      </a:r>
                    </a:p>
                  </a:txBody>
                  <a:tcPr marL="7620" marR="7620" marT="7620" marB="0" anchor="ctr"/>
                </a:tc>
                <a:tc>
                  <a:txBody>
                    <a:bodyPr/>
                    <a:lstStyle/>
                    <a:p>
                      <a:pPr algn="ctr" rtl="0" fontAlgn="t"/>
                      <a:r>
                        <a:rPr lang="es-CL" sz="900" b="0" i="0" u="none" strike="noStrike">
                          <a:solidFill>
                            <a:srgbClr val="000000"/>
                          </a:solidFill>
                          <a:effectLst/>
                          <a:latin typeface="Calibri" panose="020F0502020204030204" pitchFamily="34" charset="0"/>
                        </a:rPr>
                        <a:t>185.733</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178.230</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96%</a:t>
                      </a:r>
                    </a:p>
                  </a:txBody>
                  <a:tcPr marL="7620" marR="7620" marT="7620" marB="0"/>
                </a:tc>
                <a:tc>
                  <a:txBody>
                    <a:bodyPr/>
                    <a:lstStyle/>
                    <a:p>
                      <a:pPr algn="ctr" rtl="0" fontAlgn="ctr"/>
                      <a:r>
                        <a:rPr lang="es-CL" sz="900" b="0" i="0" u="none" strike="noStrike" dirty="0">
                          <a:solidFill>
                            <a:srgbClr val="000000"/>
                          </a:solidFill>
                          <a:effectLst/>
                          <a:latin typeface="Calibri" panose="020F0502020204030204" pitchFamily="34" charset="0"/>
                        </a:rPr>
                        <a:t>861</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401</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460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14170">
                <a:tc>
                  <a:txBody>
                    <a:bodyPr/>
                    <a:lstStyle/>
                    <a:p>
                      <a:pPr algn="l" rtl="0" fontAlgn="ctr"/>
                      <a:r>
                        <a:rPr lang="es-CL" sz="900" b="0" i="0" u="none" strike="noStrike">
                          <a:solidFill>
                            <a:srgbClr val="000000"/>
                          </a:solidFill>
                          <a:effectLst/>
                          <a:latin typeface="Calibri" panose="020F0502020204030204" pitchFamily="34" charset="0"/>
                        </a:rPr>
                        <a:t>Ñuble</a:t>
                      </a:r>
                    </a:p>
                  </a:txBody>
                  <a:tcPr marL="7620" marR="7620" marT="7620" marB="0" anchor="ctr"/>
                </a:tc>
                <a:tc>
                  <a:txBody>
                    <a:bodyPr/>
                    <a:lstStyle/>
                    <a:p>
                      <a:pPr algn="ctr" rtl="0" fontAlgn="t"/>
                      <a:r>
                        <a:rPr lang="es-CL" sz="900" b="0" i="0" u="none" strike="noStrike">
                          <a:solidFill>
                            <a:srgbClr val="000000"/>
                          </a:solidFill>
                          <a:effectLst/>
                          <a:latin typeface="Calibri" panose="020F0502020204030204" pitchFamily="34" charset="0"/>
                        </a:rPr>
                        <a:t>224.025</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224.022</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100%</a:t>
                      </a:r>
                    </a:p>
                  </a:txBody>
                  <a:tcPr marL="7620" marR="7620" marT="7620" marB="0"/>
                </a:tc>
                <a:tc>
                  <a:txBody>
                    <a:bodyPr/>
                    <a:lstStyle/>
                    <a:p>
                      <a:pPr algn="ctr" rtl="0" fontAlgn="ctr"/>
                      <a:r>
                        <a:rPr lang="es-CL" sz="900" b="0" i="0" u="none" strike="noStrike" dirty="0">
                          <a:solidFill>
                            <a:srgbClr val="000000"/>
                          </a:solidFill>
                          <a:effectLst/>
                          <a:latin typeface="Calibri" panose="020F0502020204030204" pitchFamily="34" charset="0"/>
                        </a:rPr>
                        <a:t>1.350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483</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867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187235">
                <a:tc>
                  <a:txBody>
                    <a:bodyPr/>
                    <a:lstStyle/>
                    <a:p>
                      <a:pPr algn="l" rtl="0" fontAlgn="ctr"/>
                      <a:r>
                        <a:rPr lang="es-CL" sz="900" b="0" i="0" u="none" strike="noStrike">
                          <a:solidFill>
                            <a:srgbClr val="000000"/>
                          </a:solidFill>
                          <a:effectLst/>
                          <a:latin typeface="Calibri" panose="020F0502020204030204" pitchFamily="34" charset="0"/>
                        </a:rPr>
                        <a:t>Bio Bio</a:t>
                      </a:r>
                    </a:p>
                  </a:txBody>
                  <a:tcPr marL="7620" marR="7620" marT="7620" marB="0" anchor="ctr"/>
                </a:tc>
                <a:tc>
                  <a:txBody>
                    <a:bodyPr/>
                    <a:lstStyle/>
                    <a:p>
                      <a:pPr algn="ctr" rtl="0" fontAlgn="t"/>
                      <a:r>
                        <a:rPr lang="es-CL" sz="900" b="0" i="0" u="none" strike="noStrike">
                          <a:solidFill>
                            <a:srgbClr val="000000"/>
                          </a:solidFill>
                          <a:effectLst/>
                          <a:latin typeface="Calibri" panose="020F0502020204030204" pitchFamily="34" charset="0"/>
                        </a:rPr>
                        <a:t>376.525</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376.525</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100%</a:t>
                      </a:r>
                    </a:p>
                  </a:txBody>
                  <a:tcPr marL="7620" marR="7620" marT="7620" marB="0"/>
                </a:tc>
                <a:tc>
                  <a:txBody>
                    <a:bodyPr/>
                    <a:lstStyle/>
                    <a:p>
                      <a:pPr algn="ctr" rtl="0" fontAlgn="ctr"/>
                      <a:r>
                        <a:rPr lang="es-CL" sz="900" b="0" i="0" u="none" strike="noStrike" dirty="0">
                          <a:solidFill>
                            <a:srgbClr val="000000"/>
                          </a:solidFill>
                          <a:effectLst/>
                          <a:latin typeface="Calibri" panose="020F0502020204030204" pitchFamily="34" charset="0"/>
                        </a:rPr>
                        <a:t>2.257</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908</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1.349</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56902">
                <a:tc>
                  <a:txBody>
                    <a:bodyPr/>
                    <a:lstStyle/>
                    <a:p>
                      <a:pPr algn="l" rtl="0" fontAlgn="ctr"/>
                      <a:r>
                        <a:rPr lang="es-CL" sz="900" b="0" i="0" u="none" strike="noStrike">
                          <a:solidFill>
                            <a:srgbClr val="000000"/>
                          </a:solidFill>
                          <a:effectLst/>
                          <a:latin typeface="Calibri" panose="020F0502020204030204" pitchFamily="34" charset="0"/>
                        </a:rPr>
                        <a:t>Araucanía</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402.260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402.260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5.579</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2.582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2.997</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195133">
                <a:tc>
                  <a:txBody>
                    <a:bodyPr/>
                    <a:lstStyle/>
                    <a:p>
                      <a:pPr algn="l" rtl="0" fontAlgn="ctr"/>
                      <a:r>
                        <a:rPr lang="es-CL" sz="900" b="0" i="0" u="none" strike="noStrike">
                          <a:solidFill>
                            <a:srgbClr val="000000"/>
                          </a:solidFill>
                          <a:effectLst/>
                          <a:latin typeface="Calibri" panose="020F0502020204030204" pitchFamily="34" charset="0"/>
                        </a:rPr>
                        <a:t>Los Rios</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22.222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22.222</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100%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157</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117</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40</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0</a:t>
                      </a:r>
                    </a:p>
                  </a:txBody>
                  <a:tcPr marL="7620" marR="7620" marT="7620" marB="0" anchor="ctr"/>
                </a:tc>
              </a:tr>
              <a:tr h="213765">
                <a:tc>
                  <a:txBody>
                    <a:bodyPr/>
                    <a:lstStyle/>
                    <a:p>
                      <a:pPr algn="l" rtl="0" fontAlgn="ctr"/>
                      <a:r>
                        <a:rPr lang="es-CL" sz="900" b="0" i="0" u="none" strike="noStrike">
                          <a:solidFill>
                            <a:srgbClr val="000000"/>
                          </a:solidFill>
                          <a:effectLst/>
                          <a:latin typeface="Calibri" panose="020F0502020204030204" pitchFamily="34" charset="0"/>
                        </a:rPr>
                        <a:t>Los Lagos </a:t>
                      </a:r>
                    </a:p>
                  </a:txBody>
                  <a:tcPr marL="7620" marR="7620" marT="7620" marB="0" anchor="ctr"/>
                </a:tc>
                <a:tc>
                  <a:txBody>
                    <a:bodyPr/>
                    <a:lstStyle/>
                    <a:p>
                      <a:pPr algn="ctr" rtl="0" fontAlgn="t"/>
                      <a:r>
                        <a:rPr lang="es-CL" sz="900" b="0" i="0" u="none" strike="noStrike">
                          <a:solidFill>
                            <a:srgbClr val="000000"/>
                          </a:solidFill>
                          <a:effectLst/>
                          <a:latin typeface="Calibri" panose="020F0502020204030204" pitchFamily="34" charset="0"/>
                        </a:rPr>
                        <a:t>37.196</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36.000</a:t>
                      </a:r>
                    </a:p>
                  </a:txBody>
                  <a:tcPr marL="7620" marR="7620" marT="7620" marB="0"/>
                </a:tc>
                <a:tc>
                  <a:txBody>
                    <a:bodyPr/>
                    <a:lstStyle/>
                    <a:p>
                      <a:pPr algn="ctr" rtl="0" fontAlgn="t"/>
                      <a:r>
                        <a:rPr lang="es-CL" sz="900" b="0" i="0" u="none" strike="noStrike">
                          <a:solidFill>
                            <a:srgbClr val="000000"/>
                          </a:solidFill>
                          <a:effectLst/>
                          <a:latin typeface="Calibri" panose="020F0502020204030204" pitchFamily="34" charset="0"/>
                        </a:rPr>
                        <a:t>97%</a:t>
                      </a:r>
                    </a:p>
                  </a:txBody>
                  <a:tcPr marL="7620" marR="7620" marT="7620" marB="0"/>
                </a:tc>
                <a:tc>
                  <a:txBody>
                    <a:bodyPr/>
                    <a:lstStyle/>
                    <a:p>
                      <a:pPr algn="ctr" rtl="0" fontAlgn="ctr"/>
                      <a:r>
                        <a:rPr lang="es-CL" sz="900" b="0" i="0" u="none" strike="noStrike">
                          <a:solidFill>
                            <a:srgbClr val="000000"/>
                          </a:solidFill>
                          <a:effectLst/>
                          <a:latin typeface="Calibri" panose="020F0502020204030204" pitchFamily="34" charset="0"/>
                        </a:rPr>
                        <a:t>256</a:t>
                      </a:r>
                    </a:p>
                  </a:txBody>
                  <a:tcPr marL="7620" marR="7620" marT="7620" marB="0" anchor="ctr"/>
                </a:tc>
                <a:tc>
                  <a:txBody>
                    <a:bodyPr/>
                    <a:lstStyle/>
                    <a:p>
                      <a:pPr algn="ctr" rtl="0" fontAlgn="ctr"/>
                      <a:r>
                        <a:rPr lang="es-CL" sz="900" b="0" i="0" u="none" strike="noStrike">
                          <a:solidFill>
                            <a:srgbClr val="000000"/>
                          </a:solidFill>
                          <a:effectLst/>
                          <a:latin typeface="Calibri" panose="020F0502020204030204" pitchFamily="34" charset="0"/>
                        </a:rPr>
                        <a:t>79</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177</a:t>
                      </a:r>
                    </a:p>
                  </a:txBody>
                  <a:tcPr marL="7620" marR="7620" marT="7620" marB="0" anchor="ctr"/>
                </a:tc>
                <a:tc>
                  <a:txBody>
                    <a:bodyPr/>
                    <a:lstStyle/>
                    <a:p>
                      <a:pPr algn="ctr" rtl="0" fontAlgn="ctr"/>
                      <a:r>
                        <a:rPr lang="es-CL" sz="900" b="0" i="0" u="none" strike="noStrike" dirty="0">
                          <a:solidFill>
                            <a:srgbClr val="000000"/>
                          </a:solidFill>
                          <a:effectLst/>
                          <a:latin typeface="Calibri" panose="020F0502020204030204" pitchFamily="34" charset="0"/>
                        </a:rPr>
                        <a:t>0</a:t>
                      </a:r>
                    </a:p>
                  </a:txBody>
                  <a:tcPr marL="7620" marR="7620" marT="7620" marB="0" anchor="ctr"/>
                </a:tc>
              </a:tr>
              <a:tr h="253388">
                <a:tc>
                  <a:txBody>
                    <a:bodyPr/>
                    <a:lstStyle/>
                    <a:p>
                      <a:pPr algn="l" rtl="0" fontAlgn="ctr"/>
                      <a:r>
                        <a:rPr lang="es-CL" sz="1000" b="1" i="0" u="none" strike="noStrike">
                          <a:solidFill>
                            <a:srgbClr val="000000"/>
                          </a:solidFill>
                          <a:effectLst/>
                          <a:latin typeface="Calibri" panose="020F0502020204030204" pitchFamily="34" charset="0"/>
                        </a:rPr>
                        <a:t>Total general</a:t>
                      </a:r>
                    </a:p>
                  </a:txBody>
                  <a:tcPr marL="7620" marR="7620" marT="7620" marB="0" anchor="ctr"/>
                </a:tc>
                <a:tc>
                  <a:txBody>
                    <a:bodyPr/>
                    <a:lstStyle/>
                    <a:p>
                      <a:pPr algn="ctr" rtl="0" fontAlgn="t"/>
                      <a:r>
                        <a:rPr lang="es-CL" sz="1000" b="1" i="0" u="none" strike="noStrike">
                          <a:solidFill>
                            <a:srgbClr val="000000"/>
                          </a:solidFill>
                          <a:effectLst/>
                          <a:latin typeface="Calibri" panose="020F0502020204030204" pitchFamily="34" charset="0"/>
                        </a:rPr>
                        <a:t>5.481.513</a:t>
                      </a:r>
                    </a:p>
                  </a:txBody>
                  <a:tcPr marL="7620" marR="7620" marT="7620" marB="0"/>
                </a:tc>
                <a:tc>
                  <a:txBody>
                    <a:bodyPr/>
                    <a:lstStyle/>
                    <a:p>
                      <a:pPr algn="ctr" rtl="0" fontAlgn="t"/>
                      <a:r>
                        <a:rPr lang="es-CL" sz="1000" b="1" i="0" u="none" strike="noStrike">
                          <a:solidFill>
                            <a:srgbClr val="000000"/>
                          </a:solidFill>
                          <a:effectLst/>
                          <a:latin typeface="Calibri" panose="020F0502020204030204" pitchFamily="34" charset="0"/>
                        </a:rPr>
                        <a:t>5.441.443</a:t>
                      </a:r>
                    </a:p>
                  </a:txBody>
                  <a:tcPr marL="7620" marR="7620" marT="7620" marB="0"/>
                </a:tc>
                <a:tc>
                  <a:txBody>
                    <a:bodyPr/>
                    <a:lstStyle/>
                    <a:p>
                      <a:pPr algn="ctr" rtl="0" fontAlgn="t"/>
                      <a:r>
                        <a:rPr lang="es-CL" sz="1000" b="1" i="0" u="none" strike="noStrike">
                          <a:solidFill>
                            <a:srgbClr val="000000"/>
                          </a:solidFill>
                          <a:effectLst/>
                          <a:latin typeface="Calibri" panose="020F0502020204030204" pitchFamily="34" charset="0"/>
                        </a:rPr>
                        <a:t>99%</a:t>
                      </a:r>
                    </a:p>
                  </a:txBody>
                  <a:tcPr marL="7620" marR="7620" marT="7620" marB="0"/>
                </a:tc>
                <a:tc>
                  <a:txBody>
                    <a:bodyPr/>
                    <a:lstStyle/>
                    <a:p>
                      <a:pPr algn="ctr" rtl="0" fontAlgn="ctr"/>
                      <a:r>
                        <a:rPr lang="es-CL" sz="1000" b="1" i="0" u="none" strike="noStrike">
                          <a:solidFill>
                            <a:srgbClr val="000000"/>
                          </a:solidFill>
                          <a:effectLst/>
                          <a:latin typeface="Calibri" panose="020F0502020204030204" pitchFamily="34" charset="0"/>
                        </a:rPr>
                        <a:t>23.781</a:t>
                      </a:r>
                    </a:p>
                  </a:txBody>
                  <a:tcPr marL="7620" marR="7620" marT="7620" marB="0" anchor="ctr"/>
                </a:tc>
                <a:tc>
                  <a:txBody>
                    <a:bodyPr/>
                    <a:lstStyle/>
                    <a:p>
                      <a:pPr algn="ctr" rtl="0" fontAlgn="ctr"/>
                      <a:r>
                        <a:rPr lang="es-CL" sz="1000" b="1" i="0" u="none" strike="noStrike">
                          <a:solidFill>
                            <a:srgbClr val="000000"/>
                          </a:solidFill>
                          <a:effectLst/>
                          <a:latin typeface="Calibri" panose="020F0502020204030204" pitchFamily="34" charset="0"/>
                        </a:rPr>
                        <a:t>9.628</a:t>
                      </a:r>
                    </a:p>
                  </a:txBody>
                  <a:tcPr marL="7620" marR="7620" marT="7620" marB="0" anchor="ctr"/>
                </a:tc>
                <a:tc>
                  <a:txBody>
                    <a:bodyPr/>
                    <a:lstStyle/>
                    <a:p>
                      <a:pPr algn="ctr" rtl="0" fontAlgn="ctr"/>
                      <a:r>
                        <a:rPr lang="es-CL" sz="1000" b="1" i="0" u="none" strike="noStrike">
                          <a:solidFill>
                            <a:srgbClr val="000000"/>
                          </a:solidFill>
                          <a:effectLst/>
                          <a:latin typeface="Calibri" panose="020F0502020204030204" pitchFamily="34" charset="0"/>
                        </a:rPr>
                        <a:t>14.148</a:t>
                      </a:r>
                    </a:p>
                  </a:txBody>
                  <a:tcPr marL="7620" marR="7620" marT="7620" marB="0" anchor="ctr"/>
                </a:tc>
                <a:tc>
                  <a:txBody>
                    <a:bodyPr/>
                    <a:lstStyle/>
                    <a:p>
                      <a:pPr algn="ctr" rtl="0" fontAlgn="ctr"/>
                      <a:r>
                        <a:rPr lang="es-CL" sz="1000" b="1" i="0" u="none" strike="noStrike" dirty="0">
                          <a:solidFill>
                            <a:srgbClr val="000000"/>
                          </a:solidFill>
                          <a:effectLst/>
                          <a:latin typeface="Calibri" panose="020F0502020204030204" pitchFamily="34" charset="0"/>
                        </a:rPr>
                        <a:t>5</a:t>
                      </a:r>
                    </a:p>
                  </a:txBody>
                  <a:tcPr marL="7620" marR="7620" marT="7620" marB="0" anchor="ctr"/>
                </a:tc>
              </a:tr>
            </a:tbl>
          </a:graphicData>
        </a:graphic>
      </p:graphicFrame>
      <p:sp>
        <p:nvSpPr>
          <p:cNvPr id="8" name="CuadroTexto 7"/>
          <p:cNvSpPr txBox="1"/>
          <p:nvPr/>
        </p:nvSpPr>
        <p:spPr>
          <a:xfrm>
            <a:off x="185948" y="6531425"/>
            <a:ext cx="6408712" cy="276999"/>
          </a:xfrm>
          <a:prstGeom prst="rect">
            <a:avLst/>
          </a:prstGeom>
          <a:noFill/>
        </p:spPr>
        <p:txBody>
          <a:bodyPr wrap="square" rtlCol="0">
            <a:spAutoFit/>
          </a:bodyPr>
          <a:lstStyle/>
          <a:p>
            <a:pPr eaLnBrk="0" fontAlgn="base" hangingPunct="0">
              <a:spcBef>
                <a:spcPct val="0"/>
              </a:spcBef>
              <a:spcAft>
                <a:spcPct val="0"/>
              </a:spcAft>
            </a:pPr>
            <a:r>
              <a:rPr lang="es-CL" sz="1200" b="1" i="1" dirty="0" smtClean="0">
                <a:solidFill>
                  <a:srgbClr val="4D4D4D"/>
                </a:solidFill>
                <a:ea typeface="MS PGothic" pitchFamily="34" charset="-128"/>
              </a:rPr>
              <a:t>Fuente: </a:t>
            </a:r>
            <a:r>
              <a:rPr lang="es-CL" sz="1200" i="1" dirty="0" smtClean="0">
                <a:solidFill>
                  <a:srgbClr val="4D4D4D"/>
                </a:solidFill>
                <a:ea typeface="MS PGothic" pitchFamily="34" charset="-128"/>
              </a:rPr>
              <a:t>Sistema de Emergencia, sistema de tesorería, </a:t>
            </a:r>
            <a:r>
              <a:rPr lang="es-CL" sz="1200" dirty="0">
                <a:solidFill>
                  <a:srgbClr val="4D4D4D"/>
                </a:solidFill>
              </a:rPr>
              <a:t>31 de diciembre del </a:t>
            </a:r>
            <a:r>
              <a:rPr lang="es-CL" sz="1200" dirty="0" smtClean="0">
                <a:solidFill>
                  <a:srgbClr val="4D4D4D"/>
                </a:solidFill>
              </a:rPr>
              <a:t>2020.</a:t>
            </a:r>
            <a:endParaRPr lang="es-CL" sz="1200" i="1" dirty="0">
              <a:solidFill>
                <a:srgbClr val="4D4D4D"/>
              </a:solidFill>
              <a:ea typeface="MS PGothic" pitchFamily="34" charset="-128"/>
            </a:endParaRPr>
          </a:p>
        </p:txBody>
      </p:sp>
      <p:sp>
        <p:nvSpPr>
          <p:cNvPr id="10" name="Título 1"/>
          <p:cNvSpPr>
            <a:spLocks noGrp="1"/>
          </p:cNvSpPr>
          <p:nvPr>
            <p:ph type="title"/>
          </p:nvPr>
        </p:nvSpPr>
        <p:spPr>
          <a:xfrm>
            <a:off x="1160373" y="78550"/>
            <a:ext cx="6973693" cy="1143000"/>
          </a:xfrm>
        </p:spPr>
        <p:txBody>
          <a:bodyPr vert="horz" lIns="91440" tIns="45720" rIns="91440" bIns="45720" rtlCol="0" anchor="ctr">
            <a:noAutofit/>
          </a:bodyPr>
          <a:lstStyle/>
          <a:p>
            <a:pPr algn="just"/>
            <a:r>
              <a:rPr lang="es-CL" sz="2800" dirty="0">
                <a:solidFill>
                  <a:srgbClr val="333333"/>
                </a:solidFill>
                <a:latin typeface="Berlin Sans FB" panose="020E0602020502020306" pitchFamily="34" charset="0"/>
                <a:ea typeface="+mn-ea"/>
                <a:cs typeface="+mn-cs"/>
              </a:rPr>
              <a:t>Plataforma de Servicios: Emergencia Agrícola </a:t>
            </a: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90</a:t>
            </a:fld>
            <a:endParaRPr lang="en-US"/>
          </a:p>
        </p:txBody>
      </p:sp>
    </p:spTree>
    <p:extLst>
      <p:ext uri="{BB962C8B-B14F-4D97-AF65-F5344CB8AC3E}">
        <p14:creationId xmlns:p14="http://schemas.microsoft.com/office/powerpoint/2010/main" val="22319020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buNone/>
            </a:pPr>
            <a:r>
              <a:rPr lang="es-CL" sz="4400" dirty="0" smtClean="0"/>
              <a:t> </a:t>
            </a:r>
          </a:p>
          <a:p>
            <a:pPr marL="0" indent="0" algn="ctr">
              <a:buNone/>
            </a:pPr>
            <a:r>
              <a:rPr lang="es-CL" dirty="0">
                <a:latin typeface="Berlin Sans FB" panose="020E0602020502020306" pitchFamily="34" charset="0"/>
              </a:rPr>
              <a:t>Evolución del </a:t>
            </a:r>
            <a:r>
              <a:rPr lang="es-CL" dirty="0" smtClean="0">
                <a:latin typeface="Berlin Sans FB" panose="020E0602020502020306" pitchFamily="34" charset="0"/>
              </a:rPr>
              <a:t>Presupuesto</a:t>
            </a:r>
            <a:endParaRPr lang="es-CL" dirty="0">
              <a:latin typeface="Berlin Sans FB" panose="020E0602020502020306" pitchFamily="34" charset="0"/>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91</a:t>
            </a:fld>
            <a:endParaRPr lang="en-US"/>
          </a:p>
        </p:txBody>
      </p:sp>
    </p:spTree>
    <p:extLst>
      <p:ext uri="{BB962C8B-B14F-4D97-AF65-F5344CB8AC3E}">
        <p14:creationId xmlns:p14="http://schemas.microsoft.com/office/powerpoint/2010/main" val="4227187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CL" sz="2000" dirty="0"/>
              <a:t/>
            </a:r>
            <a:br>
              <a:rPr lang="es-CL" sz="2000" dirty="0"/>
            </a:br>
            <a:r>
              <a:rPr lang="es-CL" sz="2000" dirty="0" smtClean="0"/>
              <a:t/>
            </a:r>
            <a:br>
              <a:rPr lang="es-CL" sz="2000" dirty="0" smtClean="0"/>
            </a:br>
            <a:r>
              <a:rPr lang="es-CL" sz="2000" dirty="0"/>
              <a:t/>
            </a:r>
            <a:br>
              <a:rPr lang="es-CL" sz="2000" dirty="0"/>
            </a:br>
            <a:r>
              <a:rPr lang="es-CL" sz="2000" dirty="0" smtClean="0"/>
              <a:t> </a:t>
            </a:r>
            <a:endParaRPr lang="es-CL" sz="2000" dirty="0"/>
          </a:p>
        </p:txBody>
      </p:sp>
      <p:sp>
        <p:nvSpPr>
          <p:cNvPr id="3" name="Marcador de contenido 2"/>
          <p:cNvSpPr>
            <a:spLocks noGrp="1"/>
          </p:cNvSpPr>
          <p:nvPr>
            <p:ph idx="1"/>
          </p:nvPr>
        </p:nvSpPr>
        <p:spPr>
          <a:xfrm>
            <a:off x="457200" y="1005291"/>
            <a:ext cx="8229600" cy="950509"/>
          </a:xfrm>
        </p:spPr>
        <p:txBody>
          <a:bodyPr>
            <a:normAutofit/>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Evolución del presupuesto real destinado a la asistencia técnica </a:t>
            </a:r>
            <a:endParaRPr lang="es-CL" sz="1800" dirty="0" smtClean="0">
              <a:solidFill>
                <a:srgbClr val="4D4D4D"/>
              </a:solidFill>
              <a:ea typeface="MS PGothic" pitchFamily="34" charset="-128"/>
              <a:cs typeface="Calibri"/>
            </a:endParaRPr>
          </a:p>
          <a:p>
            <a:pPr marL="0" indent="0" algn="just" eaLnBrk="0" fontAlgn="base" hangingPunct="0">
              <a:spcBef>
                <a:spcPct val="0"/>
              </a:spcBef>
              <a:spcAft>
                <a:spcPct val="0"/>
              </a:spcAft>
              <a:buNone/>
            </a:pPr>
            <a:r>
              <a:rPr lang="es-CL" sz="1800" dirty="0" smtClean="0">
                <a:solidFill>
                  <a:srgbClr val="4D4D4D"/>
                </a:solidFill>
                <a:ea typeface="MS PGothic" pitchFamily="34" charset="-128"/>
                <a:cs typeface="Calibri"/>
              </a:rPr>
              <a:t>(</a:t>
            </a:r>
            <a:r>
              <a:rPr lang="es-CL" sz="1800" dirty="0">
                <a:solidFill>
                  <a:srgbClr val="4D4D4D"/>
                </a:solidFill>
                <a:ea typeface="MS PGothic" pitchFamily="34" charset="-128"/>
                <a:cs typeface="Calibri"/>
              </a:rPr>
              <a:t>transferencias corrientes - Subtítulo 24), período </a:t>
            </a:r>
            <a:r>
              <a:rPr lang="es-CL" sz="1800" dirty="0" smtClean="0">
                <a:solidFill>
                  <a:srgbClr val="4D4D4D"/>
                </a:solidFill>
                <a:ea typeface="MS PGothic" pitchFamily="34" charset="-128"/>
                <a:cs typeface="Calibri"/>
              </a:rPr>
              <a:t>2010 </a:t>
            </a:r>
            <a:r>
              <a:rPr lang="es-CL" sz="1800" dirty="0">
                <a:solidFill>
                  <a:srgbClr val="4D4D4D"/>
                </a:solidFill>
                <a:ea typeface="MS PGothic" pitchFamily="34" charset="-128"/>
                <a:cs typeface="Calibri"/>
              </a:rPr>
              <a:t>– </a:t>
            </a:r>
            <a:r>
              <a:rPr lang="es-CL" sz="1800" dirty="0" smtClean="0">
                <a:solidFill>
                  <a:srgbClr val="4D4D4D"/>
                </a:solidFill>
                <a:ea typeface="MS PGothic" pitchFamily="34" charset="-128"/>
                <a:cs typeface="Calibri"/>
              </a:rPr>
              <a:t>2020 aumento en un 28% </a:t>
            </a:r>
            <a:r>
              <a:rPr lang="es-CL" sz="1800" dirty="0">
                <a:solidFill>
                  <a:srgbClr val="4D4D4D"/>
                </a:solidFill>
                <a:ea typeface="MS PGothic" pitchFamily="34" charset="-128"/>
                <a:cs typeface="Calibri"/>
              </a:rPr>
              <a:t>(base </a:t>
            </a:r>
            <a:r>
              <a:rPr lang="es-CL" sz="1800" dirty="0" smtClean="0">
                <a:solidFill>
                  <a:srgbClr val="4D4D4D"/>
                </a:solidFill>
                <a:ea typeface="MS PGothic" pitchFamily="34" charset="-128"/>
                <a:cs typeface="Calibri"/>
              </a:rPr>
              <a:t>2010).</a:t>
            </a:r>
            <a:endParaRPr lang="es-CL" sz="1800" dirty="0">
              <a:solidFill>
                <a:srgbClr val="4D4D4D"/>
              </a:solidFill>
              <a:ea typeface="MS PGothic" pitchFamily="34" charset="-128"/>
              <a:cs typeface="Calibri"/>
            </a:endParaRPr>
          </a:p>
        </p:txBody>
      </p:sp>
      <p:sp>
        <p:nvSpPr>
          <p:cNvPr id="9" name="CuadroTexto 8"/>
          <p:cNvSpPr txBox="1"/>
          <p:nvPr/>
        </p:nvSpPr>
        <p:spPr>
          <a:xfrm>
            <a:off x="457200" y="6217852"/>
            <a:ext cx="4248472" cy="276999"/>
          </a:xfrm>
          <a:prstGeom prst="rect">
            <a:avLst/>
          </a:prstGeom>
          <a:noFill/>
        </p:spPr>
        <p:txBody>
          <a:bodyPr wrap="square" rtlCol="0">
            <a:spAutoFit/>
          </a:bodyPr>
          <a:lstStyle/>
          <a:p>
            <a:pPr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SIGFE, </a:t>
            </a:r>
            <a:r>
              <a:rPr lang="es-CL" sz="1200" dirty="0">
                <a:solidFill>
                  <a:srgbClr val="4D4D4D"/>
                </a:solidFill>
              </a:rPr>
              <a:t>31 de diciembre del </a:t>
            </a:r>
            <a:r>
              <a:rPr lang="es-CL" sz="1200" dirty="0" smtClean="0">
                <a:solidFill>
                  <a:srgbClr val="4D4D4D"/>
                </a:solidFill>
              </a:rPr>
              <a:t>2020</a:t>
            </a:r>
            <a:r>
              <a:rPr lang="es-CL" sz="1200" i="1" dirty="0" smtClean="0">
                <a:solidFill>
                  <a:srgbClr val="4D4D4D"/>
                </a:solidFill>
                <a:ea typeface="MS PGothic" pitchFamily="34" charset="-128"/>
              </a:rPr>
              <a:t>.</a:t>
            </a:r>
            <a:endParaRPr lang="es-CL" sz="1200" i="1" dirty="0">
              <a:solidFill>
                <a:srgbClr val="4D4D4D"/>
              </a:solidFill>
              <a:ea typeface="MS PGothic" pitchFamily="34" charset="-128"/>
            </a:endParaRPr>
          </a:p>
        </p:txBody>
      </p:sp>
      <p:sp>
        <p:nvSpPr>
          <p:cNvPr id="4" name="CuadroTexto 3"/>
          <p:cNvSpPr txBox="1"/>
          <p:nvPr/>
        </p:nvSpPr>
        <p:spPr>
          <a:xfrm>
            <a:off x="529504" y="543626"/>
            <a:ext cx="8074646" cy="523220"/>
          </a:xfrm>
          <a:prstGeom prst="rect">
            <a:avLst/>
          </a:prstGeom>
        </p:spPr>
        <p:txBody>
          <a:bodyPr vert="horz" lIns="91440" tIns="45720" rIns="91440" bIns="45720" rtlCol="0" anchor="ctr">
            <a:noAutofit/>
          </a:bodyPr>
          <a:lstStyle>
            <a:lvl1pPr algn="just">
              <a:spcBef>
                <a:spcPct val="0"/>
              </a:spcBef>
              <a:buNone/>
              <a:defRPr sz="2800">
                <a:latin typeface="Berlin Sans FB" panose="020E0602020502020306" pitchFamily="34" charset="0"/>
                <a:ea typeface="+mj-ea"/>
                <a:cs typeface="+mj-cs"/>
              </a:defRPr>
            </a:lvl1pPr>
          </a:lstStyle>
          <a:p>
            <a:r>
              <a:rPr lang="es-CL" dirty="0">
                <a:solidFill>
                  <a:srgbClr val="333333"/>
                </a:solidFill>
                <a:ea typeface="+mn-ea"/>
                <a:cs typeface="+mn-cs"/>
              </a:rPr>
              <a:t>Presupuesto: Evolución del Presupuesto por Subtítulo</a:t>
            </a:r>
            <a:endParaRPr lang="es-419" dirty="0">
              <a:solidFill>
                <a:srgbClr val="333333"/>
              </a:solidFill>
              <a:ea typeface="+mn-ea"/>
              <a:cs typeface="+mn-cs"/>
            </a:endParaRPr>
          </a:p>
        </p:txBody>
      </p:sp>
      <p:sp>
        <p:nvSpPr>
          <p:cNvPr id="5" name="Marcador de número de diapositiva 4"/>
          <p:cNvSpPr>
            <a:spLocks noGrp="1"/>
          </p:cNvSpPr>
          <p:nvPr>
            <p:ph type="sldNum" sz="quarter" idx="12"/>
          </p:nvPr>
        </p:nvSpPr>
        <p:spPr/>
        <p:txBody>
          <a:bodyPr/>
          <a:lstStyle/>
          <a:p>
            <a:fld id="{B2AA1C21-4A01-FC47-935A-F64BC8B7BE09}" type="slidenum">
              <a:rPr lang="en-US" smtClean="0"/>
              <a:t>92</a:t>
            </a:fld>
            <a:endParaRPr lang="en-US"/>
          </a:p>
        </p:txBody>
      </p:sp>
      <p:graphicFrame>
        <p:nvGraphicFramePr>
          <p:cNvPr id="8" name="1 Gráfico"/>
          <p:cNvGraphicFramePr>
            <a:graphicFrameLocks noGrp="1"/>
          </p:cNvGraphicFramePr>
          <p:nvPr>
            <p:extLst>
              <p:ext uri="{D42A27DB-BD31-4B8C-83A1-F6EECF244321}">
                <p14:modId xmlns:p14="http://schemas.microsoft.com/office/powerpoint/2010/main" val="355835901"/>
              </p:ext>
            </p:extLst>
          </p:nvPr>
        </p:nvGraphicFramePr>
        <p:xfrm>
          <a:off x="529503" y="1879302"/>
          <a:ext cx="8074647" cy="42471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57756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CL" sz="2000" dirty="0"/>
              <a:t/>
            </a:r>
            <a:br>
              <a:rPr lang="es-CL" sz="2000" dirty="0"/>
            </a:br>
            <a:r>
              <a:rPr lang="es-CL" sz="2000" dirty="0" smtClean="0"/>
              <a:t/>
            </a:r>
            <a:br>
              <a:rPr lang="es-CL" sz="2000" dirty="0" smtClean="0"/>
            </a:br>
            <a:r>
              <a:rPr lang="es-CL" sz="2000" dirty="0"/>
              <a:t/>
            </a:r>
            <a:br>
              <a:rPr lang="es-CL" sz="2000" dirty="0"/>
            </a:br>
            <a:r>
              <a:rPr lang="es-CL" sz="2000" dirty="0" smtClean="0"/>
              <a:t> </a:t>
            </a:r>
            <a:endParaRPr lang="es-CL" sz="2000" dirty="0"/>
          </a:p>
        </p:txBody>
      </p:sp>
      <p:sp>
        <p:nvSpPr>
          <p:cNvPr id="3" name="Marcador de contenido 2"/>
          <p:cNvSpPr>
            <a:spLocks noGrp="1"/>
          </p:cNvSpPr>
          <p:nvPr>
            <p:ph idx="1"/>
          </p:nvPr>
        </p:nvSpPr>
        <p:spPr>
          <a:xfrm>
            <a:off x="457200" y="1005291"/>
            <a:ext cx="8229600" cy="950509"/>
          </a:xfrm>
        </p:spPr>
        <p:txBody>
          <a:bodyPr>
            <a:normAutofit/>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Evolución del presupuesto real destinado a inversiones (transferencias </a:t>
            </a:r>
            <a:endParaRPr lang="es-CL" sz="1800" dirty="0" smtClean="0">
              <a:solidFill>
                <a:srgbClr val="4D4D4D"/>
              </a:solidFill>
              <a:ea typeface="MS PGothic" pitchFamily="34" charset="-128"/>
              <a:cs typeface="Calibri"/>
            </a:endParaRPr>
          </a:p>
          <a:p>
            <a:pPr marL="0" indent="0" algn="just" eaLnBrk="0" fontAlgn="base" hangingPunct="0">
              <a:spcBef>
                <a:spcPct val="0"/>
              </a:spcBef>
              <a:spcAft>
                <a:spcPct val="0"/>
              </a:spcAft>
              <a:buNone/>
            </a:pPr>
            <a:r>
              <a:rPr lang="es-CL" sz="1800" dirty="0" smtClean="0">
                <a:solidFill>
                  <a:srgbClr val="4D4D4D"/>
                </a:solidFill>
                <a:ea typeface="MS PGothic" pitchFamily="34" charset="-128"/>
                <a:cs typeface="Calibri"/>
              </a:rPr>
              <a:t>de </a:t>
            </a:r>
            <a:r>
              <a:rPr lang="es-CL" sz="1800" dirty="0">
                <a:solidFill>
                  <a:srgbClr val="4D4D4D"/>
                </a:solidFill>
                <a:ea typeface="MS PGothic" pitchFamily="34" charset="-128"/>
                <a:cs typeface="Calibri"/>
              </a:rPr>
              <a:t>capital - Subtítulo 33), período </a:t>
            </a:r>
            <a:r>
              <a:rPr lang="es-CL" sz="1800" dirty="0" smtClean="0">
                <a:solidFill>
                  <a:srgbClr val="4D4D4D"/>
                </a:solidFill>
                <a:ea typeface="MS PGothic" pitchFamily="34" charset="-128"/>
                <a:cs typeface="Calibri"/>
              </a:rPr>
              <a:t>2010 </a:t>
            </a:r>
            <a:r>
              <a:rPr lang="es-CL" sz="1800" dirty="0">
                <a:solidFill>
                  <a:srgbClr val="4D4D4D"/>
                </a:solidFill>
                <a:ea typeface="MS PGothic" pitchFamily="34" charset="-128"/>
                <a:cs typeface="Calibri"/>
              </a:rPr>
              <a:t>– </a:t>
            </a:r>
            <a:r>
              <a:rPr lang="es-CL" sz="1800" dirty="0" smtClean="0">
                <a:solidFill>
                  <a:srgbClr val="4D4D4D"/>
                </a:solidFill>
                <a:ea typeface="MS PGothic" pitchFamily="34" charset="-128"/>
                <a:cs typeface="Calibri"/>
              </a:rPr>
              <a:t>2020 </a:t>
            </a:r>
            <a:r>
              <a:rPr lang="es-CL" sz="1800" dirty="0">
                <a:solidFill>
                  <a:srgbClr val="4D4D4D"/>
                </a:solidFill>
                <a:ea typeface="MS PGothic" pitchFamily="34" charset="-128"/>
                <a:cs typeface="Calibri"/>
              </a:rPr>
              <a:t>aumento un </a:t>
            </a:r>
            <a:r>
              <a:rPr lang="es-CL" sz="1800" dirty="0" smtClean="0">
                <a:solidFill>
                  <a:srgbClr val="4D4D4D"/>
                </a:solidFill>
                <a:ea typeface="MS PGothic" pitchFamily="34" charset="-128"/>
                <a:cs typeface="Calibri"/>
              </a:rPr>
              <a:t>29% </a:t>
            </a:r>
            <a:r>
              <a:rPr lang="es-CL" sz="1800" dirty="0">
                <a:solidFill>
                  <a:srgbClr val="4D4D4D"/>
                </a:solidFill>
                <a:ea typeface="MS PGothic" pitchFamily="34" charset="-128"/>
                <a:cs typeface="Calibri"/>
              </a:rPr>
              <a:t>(base </a:t>
            </a:r>
            <a:r>
              <a:rPr lang="es-CL" sz="1800" dirty="0" smtClean="0">
                <a:solidFill>
                  <a:srgbClr val="4D4D4D"/>
                </a:solidFill>
                <a:ea typeface="MS PGothic" pitchFamily="34" charset="-128"/>
                <a:cs typeface="Calibri"/>
              </a:rPr>
              <a:t>2010).</a:t>
            </a:r>
            <a:endParaRPr lang="es-CL" sz="1800" dirty="0">
              <a:solidFill>
                <a:srgbClr val="4D4D4D"/>
              </a:solidFill>
              <a:ea typeface="MS PGothic" pitchFamily="34" charset="-128"/>
              <a:cs typeface="Calibri"/>
            </a:endParaRPr>
          </a:p>
        </p:txBody>
      </p:sp>
      <p:sp>
        <p:nvSpPr>
          <p:cNvPr id="8" name="CuadroTexto 7"/>
          <p:cNvSpPr txBox="1"/>
          <p:nvPr/>
        </p:nvSpPr>
        <p:spPr>
          <a:xfrm>
            <a:off x="467544" y="6270876"/>
            <a:ext cx="7920880" cy="276999"/>
          </a:xfrm>
          <a:prstGeom prst="rect">
            <a:avLst/>
          </a:prstGeom>
          <a:noFill/>
        </p:spPr>
        <p:txBody>
          <a:bodyPr wrap="square" rtlCol="0">
            <a:spAutoFit/>
          </a:bodyPr>
          <a:lstStyle/>
          <a:p>
            <a:pPr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SIGFE, </a:t>
            </a:r>
            <a:r>
              <a:rPr lang="es-CL" sz="1200" dirty="0">
                <a:solidFill>
                  <a:srgbClr val="4D4D4D"/>
                </a:solidFill>
              </a:rPr>
              <a:t>31 de diciembre del </a:t>
            </a:r>
            <a:r>
              <a:rPr lang="es-CL" sz="1200" dirty="0" smtClean="0">
                <a:solidFill>
                  <a:srgbClr val="4D4D4D"/>
                </a:solidFill>
              </a:rPr>
              <a:t>2020</a:t>
            </a:r>
            <a:r>
              <a:rPr lang="es-CL" sz="1200" i="1" dirty="0" smtClean="0">
                <a:solidFill>
                  <a:srgbClr val="4D4D4D"/>
                </a:solidFill>
                <a:ea typeface="MS PGothic" pitchFamily="34" charset="-128"/>
              </a:rPr>
              <a:t>.</a:t>
            </a:r>
            <a:endParaRPr lang="es-CL" sz="1200" i="1" dirty="0">
              <a:solidFill>
                <a:srgbClr val="4D4D4D"/>
              </a:solidFill>
              <a:ea typeface="MS PGothic" pitchFamily="34" charset="-128"/>
            </a:endParaRPr>
          </a:p>
        </p:txBody>
      </p:sp>
      <p:sp>
        <p:nvSpPr>
          <p:cNvPr id="6" name="Título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CL" sz="2000" smtClean="0"/>
              <a:t/>
            </a:r>
            <a:br>
              <a:rPr lang="es-CL" sz="2000" smtClean="0"/>
            </a:br>
            <a:r>
              <a:rPr lang="es-CL" sz="2000" smtClean="0"/>
              <a:t/>
            </a:r>
            <a:br>
              <a:rPr lang="es-CL" sz="2000" smtClean="0"/>
            </a:br>
            <a:r>
              <a:rPr lang="es-CL" sz="2000" smtClean="0"/>
              <a:t/>
            </a:r>
            <a:br>
              <a:rPr lang="es-CL" sz="2000" smtClean="0"/>
            </a:br>
            <a:r>
              <a:rPr lang="es-CL" sz="2000" smtClean="0"/>
              <a:t> </a:t>
            </a:r>
            <a:endParaRPr lang="es-CL" sz="2000" dirty="0"/>
          </a:p>
        </p:txBody>
      </p:sp>
      <p:sp>
        <p:nvSpPr>
          <p:cNvPr id="9" name="CuadroTexto 8"/>
          <p:cNvSpPr txBox="1"/>
          <p:nvPr/>
        </p:nvSpPr>
        <p:spPr>
          <a:xfrm>
            <a:off x="529504" y="543626"/>
            <a:ext cx="8074646" cy="523220"/>
          </a:xfrm>
          <a:prstGeom prst="rect">
            <a:avLst/>
          </a:prstGeom>
        </p:spPr>
        <p:txBody>
          <a:bodyPr vert="horz" lIns="91440" tIns="45720" rIns="91440" bIns="45720" rtlCol="0" anchor="ctr">
            <a:noAutofit/>
          </a:bodyPr>
          <a:lstStyle>
            <a:lvl1pPr algn="just">
              <a:spcBef>
                <a:spcPct val="0"/>
              </a:spcBef>
              <a:buNone/>
              <a:defRPr sz="2800">
                <a:latin typeface="Berlin Sans FB" panose="020E0602020502020306" pitchFamily="34" charset="0"/>
                <a:ea typeface="+mj-ea"/>
                <a:cs typeface="+mj-cs"/>
              </a:defRPr>
            </a:lvl1pPr>
          </a:lstStyle>
          <a:p>
            <a:r>
              <a:rPr lang="es-CL" dirty="0">
                <a:solidFill>
                  <a:srgbClr val="333333"/>
                </a:solidFill>
                <a:ea typeface="+mn-ea"/>
                <a:cs typeface="+mn-cs"/>
              </a:rPr>
              <a:t>Presupuesto: Evolución del Presupuesto por Subtítulo</a:t>
            </a:r>
            <a:endParaRPr lang="es-419" dirty="0">
              <a:solidFill>
                <a:srgbClr val="333333"/>
              </a:solidFill>
              <a:ea typeface="+mn-ea"/>
              <a:cs typeface="+mn-cs"/>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93</a:t>
            </a:fld>
            <a:endParaRPr lang="en-US"/>
          </a:p>
        </p:txBody>
      </p:sp>
      <p:graphicFrame>
        <p:nvGraphicFramePr>
          <p:cNvPr id="11" name="1 Gráfico"/>
          <p:cNvGraphicFramePr>
            <a:graphicFrameLocks noGrp="1"/>
          </p:cNvGraphicFramePr>
          <p:nvPr>
            <p:extLst>
              <p:ext uri="{D42A27DB-BD31-4B8C-83A1-F6EECF244321}">
                <p14:modId xmlns:p14="http://schemas.microsoft.com/office/powerpoint/2010/main" val="826360599"/>
              </p:ext>
            </p:extLst>
          </p:nvPr>
        </p:nvGraphicFramePr>
        <p:xfrm>
          <a:off x="467544" y="1686626"/>
          <a:ext cx="8136606" cy="4584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18084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005291"/>
            <a:ext cx="8229600" cy="950509"/>
          </a:xfrm>
        </p:spPr>
        <p:txBody>
          <a:bodyPr>
            <a:normAutofit/>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Evolución del presupuesto real de Créditos (Subtítulo 32), </a:t>
            </a:r>
            <a:r>
              <a:rPr lang="es-CL" sz="1800" dirty="0" smtClean="0">
                <a:solidFill>
                  <a:srgbClr val="4D4D4D"/>
                </a:solidFill>
                <a:ea typeface="MS PGothic" pitchFamily="34" charset="-128"/>
                <a:cs typeface="Calibri"/>
              </a:rPr>
              <a:t>período 2010 – 2020 </a:t>
            </a:r>
            <a:r>
              <a:rPr lang="es-CL" sz="1800" dirty="0">
                <a:solidFill>
                  <a:srgbClr val="4D4D4D"/>
                </a:solidFill>
                <a:ea typeface="MS PGothic" pitchFamily="34" charset="-128"/>
                <a:cs typeface="Calibri"/>
              </a:rPr>
              <a:t>aumento un </a:t>
            </a:r>
            <a:r>
              <a:rPr lang="es-CL" sz="1800" dirty="0" smtClean="0">
                <a:solidFill>
                  <a:srgbClr val="4D4D4D"/>
                </a:solidFill>
                <a:ea typeface="MS PGothic" pitchFamily="34" charset="-128"/>
                <a:cs typeface="Calibri"/>
              </a:rPr>
              <a:t>23% </a:t>
            </a:r>
            <a:r>
              <a:rPr lang="es-CL" sz="1800" dirty="0">
                <a:solidFill>
                  <a:srgbClr val="4D4D4D"/>
                </a:solidFill>
                <a:ea typeface="MS PGothic" pitchFamily="34" charset="-128"/>
                <a:cs typeface="Calibri"/>
              </a:rPr>
              <a:t>(base </a:t>
            </a:r>
            <a:r>
              <a:rPr lang="es-CL" sz="1800" dirty="0" smtClean="0">
                <a:solidFill>
                  <a:srgbClr val="4D4D4D"/>
                </a:solidFill>
                <a:ea typeface="MS PGothic" pitchFamily="34" charset="-128"/>
                <a:cs typeface="Calibri"/>
              </a:rPr>
              <a:t>2010).</a:t>
            </a:r>
            <a:endParaRPr lang="es-CL" sz="1800" dirty="0">
              <a:solidFill>
                <a:srgbClr val="4D4D4D"/>
              </a:solidFill>
              <a:ea typeface="MS PGothic" pitchFamily="34" charset="-128"/>
              <a:cs typeface="Calibri"/>
            </a:endParaRPr>
          </a:p>
        </p:txBody>
      </p:sp>
      <p:sp>
        <p:nvSpPr>
          <p:cNvPr id="9" name="CuadroTexto 8"/>
          <p:cNvSpPr txBox="1"/>
          <p:nvPr/>
        </p:nvSpPr>
        <p:spPr>
          <a:xfrm>
            <a:off x="457200" y="6217852"/>
            <a:ext cx="4248472" cy="276999"/>
          </a:xfrm>
          <a:prstGeom prst="rect">
            <a:avLst/>
          </a:prstGeom>
          <a:noFill/>
        </p:spPr>
        <p:txBody>
          <a:bodyPr wrap="square" rtlCol="0">
            <a:spAutoFit/>
          </a:bodyPr>
          <a:lstStyle/>
          <a:p>
            <a:pPr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SIGFE, </a:t>
            </a:r>
            <a:r>
              <a:rPr lang="es-CL" sz="1200" dirty="0">
                <a:solidFill>
                  <a:srgbClr val="4D4D4D"/>
                </a:solidFill>
              </a:rPr>
              <a:t>31 de diciembre del </a:t>
            </a:r>
            <a:r>
              <a:rPr lang="es-CL" sz="1200" dirty="0" smtClean="0">
                <a:solidFill>
                  <a:srgbClr val="4D4D4D"/>
                </a:solidFill>
              </a:rPr>
              <a:t>2020</a:t>
            </a:r>
            <a:r>
              <a:rPr lang="es-CL" sz="1200" i="1" dirty="0" smtClean="0">
                <a:solidFill>
                  <a:srgbClr val="4D4D4D"/>
                </a:solidFill>
                <a:ea typeface="MS PGothic" pitchFamily="34" charset="-128"/>
              </a:rPr>
              <a:t>.</a:t>
            </a:r>
            <a:endParaRPr lang="es-CL" sz="1200" i="1" dirty="0">
              <a:solidFill>
                <a:srgbClr val="4D4D4D"/>
              </a:solidFill>
              <a:ea typeface="MS PGothic" pitchFamily="34" charset="-128"/>
            </a:endParaRPr>
          </a:p>
        </p:txBody>
      </p:sp>
      <p:sp>
        <p:nvSpPr>
          <p:cNvPr id="6" name="CuadroTexto 5"/>
          <p:cNvSpPr txBox="1"/>
          <p:nvPr/>
        </p:nvSpPr>
        <p:spPr>
          <a:xfrm>
            <a:off x="529504" y="543626"/>
            <a:ext cx="8074646" cy="523220"/>
          </a:xfrm>
          <a:prstGeom prst="rect">
            <a:avLst/>
          </a:prstGeom>
        </p:spPr>
        <p:txBody>
          <a:bodyPr vert="horz" lIns="91440" tIns="45720" rIns="91440" bIns="45720" rtlCol="0" anchor="ctr">
            <a:noAutofit/>
          </a:bodyPr>
          <a:lstStyle>
            <a:lvl1pPr algn="just">
              <a:spcBef>
                <a:spcPct val="0"/>
              </a:spcBef>
              <a:buNone/>
              <a:defRPr sz="2800">
                <a:latin typeface="Berlin Sans FB" panose="020E0602020502020306" pitchFamily="34" charset="0"/>
                <a:ea typeface="+mj-ea"/>
                <a:cs typeface="+mj-cs"/>
              </a:defRPr>
            </a:lvl1pPr>
          </a:lstStyle>
          <a:p>
            <a:r>
              <a:rPr lang="es-CL" dirty="0">
                <a:solidFill>
                  <a:srgbClr val="333333"/>
                </a:solidFill>
                <a:ea typeface="+mn-ea"/>
                <a:cs typeface="+mn-cs"/>
              </a:rPr>
              <a:t>Presupuesto: Evolución del Presupuesto por Subtítulo</a:t>
            </a:r>
            <a:endParaRPr lang="es-419" dirty="0">
              <a:solidFill>
                <a:srgbClr val="333333"/>
              </a:solidFill>
              <a:ea typeface="+mn-ea"/>
              <a:cs typeface="+mn-cs"/>
            </a:endParaRPr>
          </a:p>
        </p:txBody>
      </p:sp>
      <p:sp>
        <p:nvSpPr>
          <p:cNvPr id="2" name="Marcador de número de diapositiva 1"/>
          <p:cNvSpPr>
            <a:spLocks noGrp="1"/>
          </p:cNvSpPr>
          <p:nvPr>
            <p:ph type="sldNum" sz="quarter" idx="12"/>
          </p:nvPr>
        </p:nvSpPr>
        <p:spPr/>
        <p:txBody>
          <a:bodyPr/>
          <a:lstStyle/>
          <a:p>
            <a:fld id="{B2AA1C21-4A01-FC47-935A-F64BC8B7BE09}" type="slidenum">
              <a:rPr lang="en-US" smtClean="0"/>
              <a:t>94</a:t>
            </a:fld>
            <a:endParaRPr lang="en-US"/>
          </a:p>
        </p:txBody>
      </p:sp>
      <p:graphicFrame>
        <p:nvGraphicFramePr>
          <p:cNvPr id="8" name="1 Gráfico"/>
          <p:cNvGraphicFramePr>
            <a:graphicFrameLocks noGrp="1"/>
          </p:cNvGraphicFramePr>
          <p:nvPr>
            <p:extLst>
              <p:ext uri="{D42A27DB-BD31-4B8C-83A1-F6EECF244321}">
                <p14:modId xmlns:p14="http://schemas.microsoft.com/office/powerpoint/2010/main" val="4273383979"/>
              </p:ext>
            </p:extLst>
          </p:nvPr>
        </p:nvGraphicFramePr>
        <p:xfrm>
          <a:off x="529503" y="1737360"/>
          <a:ext cx="8074647" cy="4480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70360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CL" sz="2000" dirty="0"/>
              <a:t/>
            </a:r>
            <a:br>
              <a:rPr lang="es-CL" sz="2000" dirty="0"/>
            </a:br>
            <a:r>
              <a:rPr lang="es-CL" sz="2000" dirty="0" smtClean="0"/>
              <a:t/>
            </a:r>
            <a:br>
              <a:rPr lang="es-CL" sz="2000" dirty="0" smtClean="0"/>
            </a:br>
            <a:r>
              <a:rPr lang="es-CL" sz="2000" dirty="0"/>
              <a:t/>
            </a:r>
            <a:br>
              <a:rPr lang="es-CL" sz="2000" dirty="0"/>
            </a:br>
            <a:r>
              <a:rPr lang="es-CL" sz="2000" dirty="0" smtClean="0"/>
              <a:t> </a:t>
            </a:r>
            <a:endParaRPr lang="es-CL" sz="2000" dirty="0"/>
          </a:p>
        </p:txBody>
      </p:sp>
      <p:sp>
        <p:nvSpPr>
          <p:cNvPr id="3" name="Marcador de contenido 2"/>
          <p:cNvSpPr>
            <a:spLocks noGrp="1"/>
          </p:cNvSpPr>
          <p:nvPr>
            <p:ph idx="1"/>
          </p:nvPr>
        </p:nvSpPr>
        <p:spPr>
          <a:xfrm>
            <a:off x="457200" y="1005291"/>
            <a:ext cx="8229600" cy="950509"/>
          </a:xfrm>
        </p:spPr>
        <p:txBody>
          <a:bodyPr>
            <a:normAutofit/>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Evolución del presupuesto real para Soporte Institucional (Subtítulo 22</a:t>
            </a:r>
            <a:r>
              <a:rPr lang="es-CL" sz="1800" dirty="0" smtClean="0">
                <a:solidFill>
                  <a:srgbClr val="4D4D4D"/>
                </a:solidFill>
                <a:ea typeface="MS PGothic" pitchFamily="34" charset="-128"/>
                <a:cs typeface="Calibri"/>
              </a:rPr>
              <a:t>), </a:t>
            </a:r>
          </a:p>
          <a:p>
            <a:pPr marL="0" indent="0" algn="just" eaLnBrk="0" fontAlgn="base" hangingPunct="0">
              <a:spcBef>
                <a:spcPct val="0"/>
              </a:spcBef>
              <a:spcAft>
                <a:spcPct val="0"/>
              </a:spcAft>
              <a:buNone/>
            </a:pPr>
            <a:r>
              <a:rPr lang="es-CL" sz="1800" dirty="0" smtClean="0">
                <a:solidFill>
                  <a:srgbClr val="4D4D4D"/>
                </a:solidFill>
                <a:ea typeface="MS PGothic" pitchFamily="34" charset="-128"/>
                <a:cs typeface="Calibri"/>
              </a:rPr>
              <a:t>período 2010 – 2020 disminuyó un 19% (base 2010).</a:t>
            </a:r>
            <a:endParaRPr lang="es-CL" sz="1800" dirty="0">
              <a:solidFill>
                <a:srgbClr val="4D4D4D"/>
              </a:solidFill>
              <a:ea typeface="MS PGothic" pitchFamily="34" charset="-128"/>
              <a:cs typeface="Calibri"/>
            </a:endParaRPr>
          </a:p>
        </p:txBody>
      </p:sp>
      <p:sp>
        <p:nvSpPr>
          <p:cNvPr id="9" name="CuadroTexto 8"/>
          <p:cNvSpPr txBox="1"/>
          <p:nvPr/>
        </p:nvSpPr>
        <p:spPr>
          <a:xfrm>
            <a:off x="457200" y="6217852"/>
            <a:ext cx="4248472" cy="276999"/>
          </a:xfrm>
          <a:prstGeom prst="rect">
            <a:avLst/>
          </a:prstGeom>
          <a:noFill/>
        </p:spPr>
        <p:txBody>
          <a:bodyPr wrap="square" rtlCol="0">
            <a:spAutoFit/>
          </a:bodyPr>
          <a:lstStyle/>
          <a:p>
            <a:pPr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SIGFE, </a:t>
            </a:r>
            <a:r>
              <a:rPr lang="es-CL" sz="1200" dirty="0">
                <a:solidFill>
                  <a:srgbClr val="4D4D4D"/>
                </a:solidFill>
              </a:rPr>
              <a:t>31 de diciembre del </a:t>
            </a:r>
            <a:r>
              <a:rPr lang="es-CL" sz="1200" dirty="0" smtClean="0">
                <a:solidFill>
                  <a:srgbClr val="4D4D4D"/>
                </a:solidFill>
              </a:rPr>
              <a:t>2020</a:t>
            </a:r>
            <a:r>
              <a:rPr lang="es-CL" sz="1200" i="1" dirty="0" smtClean="0">
                <a:solidFill>
                  <a:srgbClr val="4D4D4D"/>
                </a:solidFill>
                <a:ea typeface="MS PGothic" pitchFamily="34" charset="-128"/>
              </a:rPr>
              <a:t>.</a:t>
            </a:r>
            <a:endParaRPr lang="es-CL" sz="1200" i="1" dirty="0">
              <a:solidFill>
                <a:srgbClr val="4D4D4D"/>
              </a:solidFill>
              <a:ea typeface="MS PGothic" pitchFamily="34" charset="-128"/>
            </a:endParaRPr>
          </a:p>
        </p:txBody>
      </p:sp>
      <p:sp>
        <p:nvSpPr>
          <p:cNvPr id="6" name="CuadroTexto 5"/>
          <p:cNvSpPr txBox="1"/>
          <p:nvPr/>
        </p:nvSpPr>
        <p:spPr>
          <a:xfrm>
            <a:off x="529504" y="543626"/>
            <a:ext cx="8074646" cy="523220"/>
          </a:xfrm>
          <a:prstGeom prst="rect">
            <a:avLst/>
          </a:prstGeom>
        </p:spPr>
        <p:txBody>
          <a:bodyPr vert="horz" lIns="91440" tIns="45720" rIns="91440" bIns="45720" rtlCol="0" anchor="ctr">
            <a:noAutofit/>
          </a:bodyPr>
          <a:lstStyle>
            <a:lvl1pPr algn="just">
              <a:spcBef>
                <a:spcPct val="0"/>
              </a:spcBef>
              <a:buNone/>
              <a:defRPr sz="2800">
                <a:latin typeface="Berlin Sans FB" panose="020E0602020502020306" pitchFamily="34" charset="0"/>
                <a:ea typeface="+mj-ea"/>
                <a:cs typeface="+mj-cs"/>
              </a:defRPr>
            </a:lvl1pPr>
          </a:lstStyle>
          <a:p>
            <a:r>
              <a:rPr lang="es-CL" dirty="0">
                <a:solidFill>
                  <a:srgbClr val="333333"/>
                </a:solidFill>
                <a:ea typeface="+mn-ea"/>
                <a:cs typeface="+mn-cs"/>
              </a:rPr>
              <a:t>Presupuesto: Evolución del Presupuesto por Subtítulo</a:t>
            </a:r>
            <a:endParaRPr lang="es-419" dirty="0">
              <a:solidFill>
                <a:srgbClr val="333333"/>
              </a:solidFill>
              <a:ea typeface="+mn-ea"/>
              <a:cs typeface="+mn-cs"/>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95</a:t>
            </a:fld>
            <a:endParaRPr lang="en-US"/>
          </a:p>
        </p:txBody>
      </p:sp>
      <p:graphicFrame>
        <p:nvGraphicFramePr>
          <p:cNvPr id="8" name="1 Gráfico"/>
          <p:cNvGraphicFramePr>
            <a:graphicFrameLocks noGrp="1"/>
          </p:cNvGraphicFramePr>
          <p:nvPr>
            <p:extLst>
              <p:ext uri="{D42A27DB-BD31-4B8C-83A1-F6EECF244321}">
                <p14:modId xmlns:p14="http://schemas.microsoft.com/office/powerpoint/2010/main" val="3062269454"/>
              </p:ext>
            </p:extLst>
          </p:nvPr>
        </p:nvGraphicFramePr>
        <p:xfrm>
          <a:off x="529504" y="1686626"/>
          <a:ext cx="8157296" cy="4531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84913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a:r>
              <a:rPr lang="es-CL" sz="2000" dirty="0"/>
              <a:t/>
            </a:r>
            <a:br>
              <a:rPr lang="es-CL" sz="2000" dirty="0"/>
            </a:br>
            <a:r>
              <a:rPr lang="es-CL" sz="2000" dirty="0" smtClean="0"/>
              <a:t> </a:t>
            </a:r>
            <a:endParaRPr lang="es-CL" sz="2000" dirty="0"/>
          </a:p>
        </p:txBody>
      </p:sp>
      <p:sp>
        <p:nvSpPr>
          <p:cNvPr id="3" name="Marcador de contenido 2"/>
          <p:cNvSpPr>
            <a:spLocks noGrp="1"/>
          </p:cNvSpPr>
          <p:nvPr>
            <p:ph idx="1"/>
          </p:nvPr>
        </p:nvSpPr>
        <p:spPr>
          <a:xfrm>
            <a:off x="457200" y="1005291"/>
            <a:ext cx="8229600" cy="950509"/>
          </a:xfrm>
        </p:spPr>
        <p:txBody>
          <a:bodyPr>
            <a:normAutofit/>
          </a:bodyPr>
          <a:lstStyle/>
          <a:p>
            <a:pPr marL="0" indent="0" algn="just" eaLnBrk="0" fontAlgn="base" hangingPunct="0">
              <a:spcBef>
                <a:spcPct val="0"/>
              </a:spcBef>
              <a:spcAft>
                <a:spcPct val="0"/>
              </a:spcAft>
              <a:buNone/>
            </a:pPr>
            <a:r>
              <a:rPr lang="es-CL" sz="1800" dirty="0">
                <a:solidFill>
                  <a:srgbClr val="4D4D4D"/>
                </a:solidFill>
                <a:ea typeface="MS PGothic" pitchFamily="34" charset="-128"/>
                <a:cs typeface="Calibri"/>
              </a:rPr>
              <a:t>Evolución del Gasto real del Subtítulo 21, período </a:t>
            </a:r>
            <a:r>
              <a:rPr lang="es-CL" sz="1800" dirty="0" smtClean="0">
                <a:solidFill>
                  <a:srgbClr val="4D4D4D"/>
                </a:solidFill>
                <a:ea typeface="MS PGothic" pitchFamily="34" charset="-128"/>
                <a:cs typeface="Calibri"/>
              </a:rPr>
              <a:t>2010 </a:t>
            </a:r>
            <a:r>
              <a:rPr lang="es-CL" sz="1800" dirty="0">
                <a:solidFill>
                  <a:srgbClr val="4D4D4D"/>
                </a:solidFill>
                <a:ea typeface="MS PGothic" pitchFamily="34" charset="-128"/>
                <a:cs typeface="Calibri"/>
              </a:rPr>
              <a:t>– </a:t>
            </a:r>
            <a:r>
              <a:rPr lang="es-CL" sz="1800" dirty="0" smtClean="0">
                <a:solidFill>
                  <a:srgbClr val="4D4D4D"/>
                </a:solidFill>
                <a:ea typeface="MS PGothic" pitchFamily="34" charset="-128"/>
                <a:cs typeface="Calibri"/>
              </a:rPr>
              <a:t>2020 aumentó un 24% </a:t>
            </a:r>
            <a:r>
              <a:rPr lang="es-CL" sz="1800" dirty="0">
                <a:solidFill>
                  <a:srgbClr val="4D4D4D"/>
                </a:solidFill>
                <a:ea typeface="MS PGothic" pitchFamily="34" charset="-128"/>
                <a:cs typeface="Calibri"/>
              </a:rPr>
              <a:t>(base </a:t>
            </a:r>
            <a:r>
              <a:rPr lang="es-CL" sz="1800" dirty="0" smtClean="0">
                <a:solidFill>
                  <a:srgbClr val="4D4D4D"/>
                </a:solidFill>
                <a:ea typeface="MS PGothic" pitchFamily="34" charset="-128"/>
                <a:cs typeface="Calibri"/>
              </a:rPr>
              <a:t>2010).</a:t>
            </a:r>
            <a:endParaRPr lang="es-CL" sz="1800" dirty="0">
              <a:solidFill>
                <a:srgbClr val="4D4D4D"/>
              </a:solidFill>
              <a:ea typeface="MS PGothic" pitchFamily="34" charset="-128"/>
              <a:cs typeface="Calibri"/>
            </a:endParaRPr>
          </a:p>
        </p:txBody>
      </p:sp>
      <p:sp>
        <p:nvSpPr>
          <p:cNvPr id="9" name="CuadroTexto 8"/>
          <p:cNvSpPr txBox="1"/>
          <p:nvPr/>
        </p:nvSpPr>
        <p:spPr>
          <a:xfrm>
            <a:off x="457200" y="6217852"/>
            <a:ext cx="4248472" cy="276999"/>
          </a:xfrm>
          <a:prstGeom prst="rect">
            <a:avLst/>
          </a:prstGeom>
          <a:noFill/>
        </p:spPr>
        <p:txBody>
          <a:bodyPr wrap="square" rtlCol="0">
            <a:spAutoFit/>
          </a:bodyPr>
          <a:lstStyle/>
          <a:p>
            <a:pPr eaLnBrk="0" fontAlgn="base" hangingPunct="0">
              <a:spcBef>
                <a:spcPct val="0"/>
              </a:spcBef>
              <a:spcAft>
                <a:spcPct val="0"/>
              </a:spcAft>
            </a:pPr>
            <a:r>
              <a:rPr lang="es-CL" sz="1200" b="1" i="1" dirty="0">
                <a:solidFill>
                  <a:srgbClr val="4D4D4D"/>
                </a:solidFill>
                <a:ea typeface="MS PGothic" pitchFamily="34" charset="-128"/>
              </a:rPr>
              <a:t>Fuente: </a:t>
            </a:r>
            <a:r>
              <a:rPr lang="es-CL" sz="1200" i="1" dirty="0">
                <a:solidFill>
                  <a:srgbClr val="4D4D4D"/>
                </a:solidFill>
                <a:ea typeface="MS PGothic" pitchFamily="34" charset="-128"/>
              </a:rPr>
              <a:t>SIGFE, </a:t>
            </a:r>
            <a:r>
              <a:rPr lang="es-CL" sz="1200" dirty="0">
                <a:solidFill>
                  <a:srgbClr val="4D4D4D"/>
                </a:solidFill>
              </a:rPr>
              <a:t>31 de diciembre del </a:t>
            </a:r>
            <a:r>
              <a:rPr lang="es-CL" sz="1200" dirty="0" smtClean="0">
                <a:solidFill>
                  <a:srgbClr val="4D4D4D"/>
                </a:solidFill>
              </a:rPr>
              <a:t>2020</a:t>
            </a:r>
            <a:r>
              <a:rPr lang="es-CL" sz="1200" i="1" dirty="0" smtClean="0">
                <a:solidFill>
                  <a:srgbClr val="4D4D4D"/>
                </a:solidFill>
                <a:ea typeface="MS PGothic" pitchFamily="34" charset="-128"/>
              </a:rPr>
              <a:t>.</a:t>
            </a:r>
            <a:endParaRPr lang="es-CL" sz="1200" i="1" dirty="0">
              <a:solidFill>
                <a:srgbClr val="4D4D4D"/>
              </a:solidFill>
              <a:ea typeface="MS PGothic" pitchFamily="34" charset="-128"/>
            </a:endParaRPr>
          </a:p>
        </p:txBody>
      </p:sp>
      <p:sp>
        <p:nvSpPr>
          <p:cNvPr id="6" name="CuadroTexto 5"/>
          <p:cNvSpPr txBox="1"/>
          <p:nvPr/>
        </p:nvSpPr>
        <p:spPr>
          <a:xfrm>
            <a:off x="529504" y="543626"/>
            <a:ext cx="8074646" cy="523220"/>
          </a:xfrm>
          <a:prstGeom prst="rect">
            <a:avLst/>
          </a:prstGeom>
        </p:spPr>
        <p:txBody>
          <a:bodyPr vert="horz" lIns="91440" tIns="45720" rIns="91440" bIns="45720" rtlCol="0" anchor="ctr">
            <a:noAutofit/>
          </a:bodyPr>
          <a:lstStyle>
            <a:lvl1pPr algn="just">
              <a:spcBef>
                <a:spcPct val="0"/>
              </a:spcBef>
              <a:buNone/>
              <a:defRPr sz="2800">
                <a:latin typeface="Berlin Sans FB" panose="020E0602020502020306" pitchFamily="34" charset="0"/>
                <a:ea typeface="+mj-ea"/>
                <a:cs typeface="+mj-cs"/>
              </a:defRPr>
            </a:lvl1pPr>
          </a:lstStyle>
          <a:p>
            <a:r>
              <a:rPr lang="es-CL" dirty="0">
                <a:solidFill>
                  <a:srgbClr val="333333"/>
                </a:solidFill>
                <a:ea typeface="+mn-ea"/>
                <a:cs typeface="+mn-cs"/>
              </a:rPr>
              <a:t>Presupuesto: Evolución del Presupuesto por Subtítulo</a:t>
            </a:r>
            <a:endParaRPr lang="es-419" dirty="0">
              <a:solidFill>
                <a:srgbClr val="333333"/>
              </a:solidFill>
              <a:ea typeface="+mn-ea"/>
              <a:cs typeface="+mn-cs"/>
            </a:endParaRPr>
          </a:p>
        </p:txBody>
      </p:sp>
      <p:sp>
        <p:nvSpPr>
          <p:cNvPr id="4" name="Marcador de número de diapositiva 3"/>
          <p:cNvSpPr>
            <a:spLocks noGrp="1"/>
          </p:cNvSpPr>
          <p:nvPr>
            <p:ph type="sldNum" sz="quarter" idx="12"/>
          </p:nvPr>
        </p:nvSpPr>
        <p:spPr/>
        <p:txBody>
          <a:bodyPr/>
          <a:lstStyle/>
          <a:p>
            <a:fld id="{B2AA1C21-4A01-FC47-935A-F64BC8B7BE09}" type="slidenum">
              <a:rPr lang="en-US" smtClean="0"/>
              <a:t>96</a:t>
            </a:fld>
            <a:endParaRPr lang="en-US"/>
          </a:p>
        </p:txBody>
      </p:sp>
      <p:graphicFrame>
        <p:nvGraphicFramePr>
          <p:cNvPr id="8" name="1 Gráfico"/>
          <p:cNvGraphicFramePr>
            <a:graphicFrameLocks noGrp="1"/>
          </p:cNvGraphicFramePr>
          <p:nvPr>
            <p:extLst>
              <p:ext uri="{D42A27DB-BD31-4B8C-83A1-F6EECF244321}">
                <p14:modId xmlns:p14="http://schemas.microsoft.com/office/powerpoint/2010/main" val="2373832422"/>
              </p:ext>
            </p:extLst>
          </p:nvPr>
        </p:nvGraphicFramePr>
        <p:xfrm>
          <a:off x="457200" y="1686626"/>
          <a:ext cx="8229600" cy="4531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96002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8500"/>
            <a:ext cx="9144000" cy="6888951"/>
          </a:xfrm>
          <a:prstGeom prst="rect">
            <a:avLst/>
          </a:prstGeom>
        </p:spPr>
      </p:pic>
      <p:sp>
        <p:nvSpPr>
          <p:cNvPr id="3" name="Marcador de número de diapositiva 2"/>
          <p:cNvSpPr>
            <a:spLocks noGrp="1"/>
          </p:cNvSpPr>
          <p:nvPr>
            <p:ph type="sldNum" sz="quarter" idx="12"/>
          </p:nvPr>
        </p:nvSpPr>
        <p:spPr/>
        <p:txBody>
          <a:bodyPr/>
          <a:lstStyle/>
          <a:p>
            <a:fld id="{B2AA1C21-4A01-FC47-935A-F64BC8B7BE09}" type="slidenum">
              <a:rPr lang="en-US" smtClean="0"/>
              <a:t>97</a:t>
            </a:fld>
            <a:endParaRPr lang="en-US"/>
          </a:p>
        </p:txBody>
      </p:sp>
    </p:spTree>
    <p:extLst>
      <p:ext uri="{BB962C8B-B14F-4D97-AF65-F5344CB8AC3E}">
        <p14:creationId xmlns:p14="http://schemas.microsoft.com/office/powerpoint/2010/main" val="290060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39625</TotalTime>
  <Words>10435</Words>
  <Application>Microsoft Office PowerPoint</Application>
  <PresentationFormat>Presentación en pantalla (4:3)</PresentationFormat>
  <Paragraphs>3158</Paragraphs>
  <Slides>97</Slides>
  <Notes>3</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97</vt:i4>
      </vt:variant>
    </vt:vector>
  </HeadingPairs>
  <TitlesOfParts>
    <vt:vector size="109" baseType="lpstr">
      <vt:lpstr>MS Gothic</vt:lpstr>
      <vt:lpstr>MS PGothic</vt:lpstr>
      <vt:lpstr>Arial</vt:lpstr>
      <vt:lpstr>Arial Narrow</vt:lpstr>
      <vt:lpstr>Arial Rounded MT Bold</vt:lpstr>
      <vt:lpstr>Berlin Sans FB</vt:lpstr>
      <vt:lpstr>Calibri</vt:lpstr>
      <vt:lpstr>Nexa Bold</vt:lpstr>
      <vt:lpstr>Nexa Light</vt:lpstr>
      <vt:lpstr>Times New Roman</vt:lpstr>
      <vt:lpstr>Wingdings</vt:lpstr>
      <vt:lpstr>Office Theme</vt:lpstr>
      <vt:lpstr>INDAP EN CIFRAS  2020</vt:lpstr>
      <vt:lpstr> INDAP en CIFRAS 2020 </vt:lpstr>
      <vt:lpstr>La Institución</vt:lpstr>
      <vt:lpstr>Nuestra Misión</vt:lpstr>
      <vt:lpstr>Presentación de PowerPoint</vt:lpstr>
      <vt:lpstr>Objetivos Estratégicos 2018-2022</vt:lpstr>
      <vt:lpstr>Objetivos Estratégicos 2018-2022</vt:lpstr>
      <vt:lpstr>Objetivos Estratégicos 2018-2022</vt:lpstr>
      <vt:lpstr>Política Nacional de Desarrollo Rural</vt:lpstr>
      <vt:lpstr>Principales Ejes Estratégicos Institucionales</vt:lpstr>
      <vt:lpstr>Estructura Organizacional</vt:lpstr>
      <vt:lpstr>   Recursos Humanos </vt:lpstr>
      <vt:lpstr>   Recursos Humanos </vt:lpstr>
      <vt:lpstr>   Recursos Humanos </vt:lpstr>
      <vt:lpstr>   Recursos Humanos </vt:lpstr>
      <vt:lpstr>   Recursos Humanos </vt:lpstr>
      <vt:lpstr>   Recursos Humanos </vt:lpstr>
      <vt:lpstr>   Recursos Humanos </vt:lpstr>
      <vt:lpstr>Nuestros Usuarios y Usuarias </vt:lpstr>
      <vt:lpstr>Nuestros Usuarios y Usuarias</vt:lpstr>
      <vt:lpstr>Nuestros Usuarios y Usuarias</vt:lpstr>
      <vt:lpstr>Nuestros Usuarios y Usuarias</vt:lpstr>
      <vt:lpstr>Nuestros Usuarios y Usuarias: Mujeres</vt:lpstr>
      <vt:lpstr>Nuestros Usuarios y Usuarias: Mujeres</vt:lpstr>
      <vt:lpstr>Nuestros Usuarios y Usuarias: Jóvenes</vt:lpstr>
      <vt:lpstr>Nuestros Usuarios y Usuarias: Jóvenes</vt:lpstr>
      <vt:lpstr>Nuestros Usuarios y Usuarias: Pueblos Originarios</vt:lpstr>
      <vt:lpstr>Nuestros Usuarios y Usuarias: Pueblos Originarios</vt:lpstr>
      <vt:lpstr>Nuestros Usuarios y Usuarias: Pueblos Originarios</vt:lpstr>
      <vt:lpstr>Los Rubros que nuestros usuarios y usuarias trabajan</vt:lpstr>
      <vt:lpstr>Los Rubros que nuestros usuarios y usuarias trabajan</vt:lpstr>
      <vt:lpstr>Los Rubros que nuestros usuarios y usuarias trabajan</vt:lpstr>
      <vt:lpstr>Los Rubros que nuestros usuarios y usuarias trabajan</vt:lpstr>
      <vt:lpstr>Los Rubros que nuestros usuarios y usuarias trabajan</vt:lpstr>
      <vt:lpstr>Los Rubros que nuestros usuarios y usuarias trabajan</vt:lpstr>
      <vt:lpstr>Presentación de PowerPoint</vt:lpstr>
      <vt:lpstr>Presentación de PowerPoint</vt:lpstr>
      <vt:lpstr>INDAP en REGIONES  </vt:lpstr>
      <vt:lpstr>INDAP en REGIONES  </vt:lpstr>
      <vt:lpstr>INDAP en REGIONES  </vt:lpstr>
      <vt:lpstr>INDAP en REGIONES  </vt:lpstr>
      <vt:lpstr>INDAP en REGIONES  </vt:lpstr>
      <vt:lpstr>INDAP en REGIONES  </vt:lpstr>
      <vt:lpstr>INDAP en REGIONES  </vt:lpstr>
      <vt:lpstr>INDAP en REGIONES  </vt:lpstr>
      <vt:lpstr>INDAP en REGIONES  </vt:lpstr>
      <vt:lpstr>INDAP en REGIONES  </vt:lpstr>
      <vt:lpstr>Presentación de PowerPoint</vt:lpstr>
      <vt:lpstr>INDAP en REGIONES  </vt:lpstr>
      <vt:lpstr>INDAP en REGIONES  </vt:lpstr>
      <vt:lpstr>INDAP en REGIONES  </vt:lpstr>
      <vt:lpstr>INDAP en REGIONES  </vt:lpstr>
      <vt:lpstr>INDAP en REGIONES  </vt:lpstr>
      <vt:lpstr>Nuestros Aliados Estratégicos </vt:lpstr>
      <vt:lpstr>Asociatividad Económica y Cooperativismo</vt:lpstr>
      <vt:lpstr>Asociatividad Económica y Cooperativismo</vt:lpstr>
      <vt:lpstr> Qué y cómo queremos fomentar la Asociatividad Económica y el Cooperativismo</vt:lpstr>
      <vt:lpstr>Con quiénes trabajamos en Asociatividad  Económica y Cooperativismo </vt:lpstr>
      <vt:lpstr>Organizaciones de Representación Nacional </vt:lpstr>
      <vt:lpstr>Presupuesto Institucional 2020</vt:lpstr>
      <vt:lpstr>Presupuesto Institucional</vt:lpstr>
      <vt:lpstr>Presupuesto Institucional</vt:lpstr>
      <vt:lpstr>Presupuesto Institucional: Recursos Apalancados </vt:lpstr>
      <vt:lpstr>Presentación de PowerPoint</vt:lpstr>
      <vt:lpstr> Plataforma de Servicios </vt:lpstr>
      <vt:lpstr>Plataforma de Servicios </vt:lpstr>
      <vt:lpstr>Plataforma de Servicios </vt:lpstr>
      <vt:lpstr>Plataforma de Servicios </vt:lpstr>
      <vt:lpstr>Plataforma de Servicios </vt:lpstr>
      <vt:lpstr>Presentación de PowerPoint</vt:lpstr>
      <vt:lpstr>Plataforma de Servicios:  Programas Transversales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Plataforma de Servicios: Desarrollo de Capacidades </vt:lpstr>
      <vt:lpstr>Presentación de PowerPoint</vt:lpstr>
      <vt:lpstr>Plataforma de Servicios:  Programa de Desarrollo de Inversión </vt:lpstr>
      <vt:lpstr>Presentación de PowerPoint</vt:lpstr>
      <vt:lpstr>Presentación de PowerPoint</vt:lpstr>
      <vt:lpstr>Plataforma de Servicios Programas de Asistencia Financiera- Seguros  </vt:lpstr>
      <vt:lpstr>Plataforma de Servicios Programas de Asistencia Financiera- Seguros     </vt:lpstr>
      <vt:lpstr>Plataforma de Servicios Programas de Asistencia Financiera- Seguros  </vt:lpstr>
      <vt:lpstr>Plataforma de Servicios Programas de Asistencia Financiera- Seguros  </vt:lpstr>
      <vt:lpstr>Plataforma de Servicios Programas de Asistencia Financiera- Seguros  </vt:lpstr>
      <vt:lpstr>Plataforma de Servicios: Emergencia Agrícola </vt:lpstr>
      <vt:lpstr>Plataforma de Servicios: Emergencia Agrícola </vt:lpstr>
      <vt:lpstr>Presentación de PowerPoint</vt:lpstr>
      <vt:lpstr>    </vt:lpstr>
      <vt:lpstr>    </vt:lpstr>
      <vt:lpstr>Presentación de PowerPoint</vt:lpstr>
      <vt:lpstr>    </vt:lpstr>
      <vt:lpstr>  </vt:lpstr>
      <vt:lpstr>Presentación de PowerPoint</vt:lpstr>
    </vt:vector>
  </TitlesOfParts>
  <Company>OF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Retamal Vargas Enrique</dc:creator>
  <cp:lastModifiedBy>Retamal Vargas Enrique</cp:lastModifiedBy>
  <cp:revision>1168</cp:revision>
  <cp:lastPrinted>2019-02-04T13:20:31Z</cp:lastPrinted>
  <dcterms:created xsi:type="dcterms:W3CDTF">2018-08-21T18:26:56Z</dcterms:created>
  <dcterms:modified xsi:type="dcterms:W3CDTF">2021-03-17T17:26:49Z</dcterms:modified>
</cp:coreProperties>
</file>