
<file path=[Content_Types].xml><?xml version="1.0" encoding="utf-8"?>
<Types xmlns="http://schemas.openxmlformats.org/package/2006/content-types">
  <Default Extension="3gpp" ContentType="video/3gpp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409" r:id="rId3"/>
    <p:sldId id="324" r:id="rId4"/>
    <p:sldId id="325" r:id="rId5"/>
    <p:sldId id="326" r:id="rId6"/>
    <p:sldId id="327" r:id="rId7"/>
    <p:sldId id="311" r:id="rId8"/>
    <p:sldId id="328" r:id="rId9"/>
    <p:sldId id="329" r:id="rId10"/>
    <p:sldId id="330" r:id="rId11"/>
    <p:sldId id="331" r:id="rId12"/>
    <p:sldId id="332" r:id="rId13"/>
    <p:sldId id="333" r:id="rId14"/>
    <p:sldId id="334" r:id="rId15"/>
    <p:sldId id="341" r:id="rId16"/>
    <p:sldId id="342" r:id="rId17"/>
    <p:sldId id="343" r:id="rId18"/>
    <p:sldId id="344" r:id="rId19"/>
    <p:sldId id="345" r:id="rId20"/>
    <p:sldId id="348" r:id="rId21"/>
    <p:sldId id="347" r:id="rId22"/>
    <p:sldId id="357" r:id="rId23"/>
    <p:sldId id="355" r:id="rId24"/>
    <p:sldId id="259" r:id="rId25"/>
    <p:sldId id="406" r:id="rId26"/>
    <p:sldId id="291" r:id="rId27"/>
    <p:sldId id="346" r:id="rId28"/>
    <p:sldId id="408" r:id="rId29"/>
    <p:sldId id="407" r:id="rId30"/>
    <p:sldId id="349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345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1FD87A-CE05-43FF-A6AB-085B80BF5940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BE5CF6-1140-4DB3-AE11-5508F50BE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06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altLang="es-ES" sz="80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BC799D74-21CA-4DEA-AA3D-DB5EF256D002}" type="slidenum">
              <a:rPr lang="fr-FR" altLang="es-ES" sz="1200" smtClean="0"/>
              <a:pPr/>
              <a:t>4</a:t>
            </a:fld>
            <a:endParaRPr lang="fr-FR" altLang="es-ES" sz="1200"/>
          </a:p>
        </p:txBody>
      </p:sp>
    </p:spTree>
    <p:extLst>
      <p:ext uri="{BB962C8B-B14F-4D97-AF65-F5344CB8AC3E}">
        <p14:creationId xmlns:p14="http://schemas.microsoft.com/office/powerpoint/2010/main" val="51806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altLang="es-ES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F749BB4D-1E57-4D32-93A5-E83CF51891C2}" type="slidenum">
              <a:rPr lang="fr-FR" altLang="es-ES" sz="1200" smtClean="0"/>
              <a:pPr/>
              <a:t>6</a:t>
            </a:fld>
            <a:endParaRPr lang="fr-FR" altLang="es-ES" sz="1200"/>
          </a:p>
        </p:txBody>
      </p:sp>
    </p:spTree>
    <p:extLst>
      <p:ext uri="{BB962C8B-B14F-4D97-AF65-F5344CB8AC3E}">
        <p14:creationId xmlns:p14="http://schemas.microsoft.com/office/powerpoint/2010/main" val="1016161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es-ES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F33517DE-AC42-420D-964E-48DFC5B201C2}" type="slidenum">
              <a:rPr lang="fr-FR" altLang="es-ES" sz="1200" smtClean="0"/>
              <a:pPr/>
              <a:t>15</a:t>
            </a:fld>
            <a:endParaRPr lang="fr-FR" altLang="es-ES" sz="1200"/>
          </a:p>
        </p:txBody>
      </p:sp>
    </p:spTree>
    <p:extLst>
      <p:ext uri="{BB962C8B-B14F-4D97-AF65-F5344CB8AC3E}">
        <p14:creationId xmlns:p14="http://schemas.microsoft.com/office/powerpoint/2010/main" val="785099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es-ES" i="1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EDDEFA35-DED8-47A3-A443-848B9A6B82B5}" type="slidenum">
              <a:rPr lang="fr-FR" altLang="es-ES" sz="1200" smtClean="0"/>
              <a:pPr/>
              <a:t>16</a:t>
            </a:fld>
            <a:endParaRPr lang="fr-FR" altLang="es-ES" sz="1200"/>
          </a:p>
        </p:txBody>
      </p:sp>
    </p:spTree>
    <p:extLst>
      <p:ext uri="{BB962C8B-B14F-4D97-AF65-F5344CB8AC3E}">
        <p14:creationId xmlns:p14="http://schemas.microsoft.com/office/powerpoint/2010/main" val="37845330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es-ES" i="1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ADD94511-EBC6-408B-9957-93408916D484}" type="slidenum">
              <a:rPr lang="fr-FR" altLang="es-ES" sz="1200" smtClean="0"/>
              <a:pPr/>
              <a:t>17</a:t>
            </a:fld>
            <a:endParaRPr lang="fr-FR" altLang="es-ES" sz="1200"/>
          </a:p>
        </p:txBody>
      </p:sp>
    </p:spTree>
    <p:extLst>
      <p:ext uri="{BB962C8B-B14F-4D97-AF65-F5344CB8AC3E}">
        <p14:creationId xmlns:p14="http://schemas.microsoft.com/office/powerpoint/2010/main" val="2783327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65200"/>
            <a:endParaRPr lang="fr-FR" altLang="es-ES" i="1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E1A7A979-962B-4CAC-B060-9664497462E2}" type="slidenum">
              <a:rPr lang="fr-FR" altLang="es-ES" sz="1200" smtClean="0"/>
              <a:pPr/>
              <a:t>18</a:t>
            </a:fld>
            <a:endParaRPr lang="fr-FR" altLang="es-ES" sz="1200"/>
          </a:p>
        </p:txBody>
      </p:sp>
    </p:spTree>
    <p:extLst>
      <p:ext uri="{BB962C8B-B14F-4D97-AF65-F5344CB8AC3E}">
        <p14:creationId xmlns:p14="http://schemas.microsoft.com/office/powerpoint/2010/main" val="34373487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9F549B-CEA6-4C5A-8101-BE3EB1D96D25}" type="slidenum">
              <a:rPr lang="en-US"/>
              <a:pPr/>
              <a:t>23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361" y="4560571"/>
            <a:ext cx="5364480" cy="432054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985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E792B5-4BA1-4DAE-992E-9F85F0F7EC1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5673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10340-18EF-74D1-F7C9-CD8702C18D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C929F2-849F-2140-A2AE-CD73CBC162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AF3F47-5C97-93AA-8853-BDD14DAC7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CBE8-5DEB-4F2C-8F05-DB6FF1926B28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5BCC0A-9461-904E-F42F-196989E96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DAA39E-5C15-76FA-1893-0EBFFDBD6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9A545-41C0-4FBB-B5E9-64559A59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483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1B164-B553-A8D6-394E-513CD6CBC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8BCD49-C8AB-96A8-33A2-87F6FE4D8D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29C2BE-C0EB-4F96-70BD-55A4D4487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CBE8-5DEB-4F2C-8F05-DB6FF1926B28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514C7D-0629-05BA-FC2C-C2E0C70BF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62B3A-DDF8-DCF0-2F08-6FD4FEFB4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9A545-41C0-4FBB-B5E9-64559A59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777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13816B-5804-0EE0-E08E-AC07B243F2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92E935-CDE4-5F81-C2FA-63E52E79A2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C8575-1065-F71F-F0D7-09DAE9C23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CBE8-5DEB-4F2C-8F05-DB6FF1926B28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0F7073-ACC8-425B-6A46-5C50835D6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360A99-D552-5DA0-0BAA-FD5539135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9A545-41C0-4FBB-B5E9-64559A59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3332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01" y="919385"/>
            <a:ext cx="10084703" cy="1516705"/>
          </a:xfrm>
        </p:spPr>
        <p:txBody>
          <a:bodyPr/>
          <a:lstStyle>
            <a:lvl5pPr>
              <a:defRPr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1075001" y="2436090"/>
            <a:ext cx="10084703" cy="1516705"/>
          </a:xfrm>
        </p:spPr>
        <p:txBody>
          <a:bodyPr/>
          <a:lstStyle>
            <a:lvl5pPr>
              <a:defRPr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1075001" y="3952795"/>
            <a:ext cx="10084703" cy="1516705"/>
          </a:xfrm>
        </p:spPr>
        <p:txBody>
          <a:bodyPr/>
          <a:lstStyle>
            <a:lvl5pPr>
              <a:defRPr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69B53-2383-432E-A315-4E9EC542AF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9546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1A78AB36-A578-4B0E-AB0E-7EB14937E372}" type="datetime1">
              <a:rPr lang="en-US"/>
              <a:pPr>
                <a:defRPr/>
              </a:pPr>
              <a:t>8/27/2025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AE05B2E8-28CD-4C48-BEDA-5E0E3BD613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4725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4B4EB9CD-F8A5-43F5-A548-B927F89A5C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830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09F9E-DAAA-C282-2802-385D246D0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3C405-CCA3-4A48-BED3-5B49BC041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70B9A8-0AA8-9A11-1E1A-839B08A3C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CBE8-5DEB-4F2C-8F05-DB6FF1926B28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F6C3A3-466D-CB33-52A7-5AD1523F7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C674B3-0362-1586-7116-F1C9B71FC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9A545-41C0-4FBB-B5E9-64559A59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81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70608-05D7-FFB4-200E-E0224C550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C0D834-8C0D-8219-76E5-284B7AFA5A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996341-A5D8-186B-CEE9-580070D2E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CBE8-5DEB-4F2C-8F05-DB6FF1926B28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13F38-72BB-7CDC-968C-5140CBE3E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23C763-544C-EB96-AA34-2964CFAE3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9A545-41C0-4FBB-B5E9-64559A59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630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AD854-8E58-191D-080E-F1C6A91A5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EAEA2-6664-31C8-2900-9239C21AF1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922998-2EC5-AA14-4254-952E4401F8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717BB-8F0E-1BC6-1891-0F2B97434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CBE8-5DEB-4F2C-8F05-DB6FF1926B28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AA3720-7146-33EA-0C01-634BBB0F7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B3B898-E23E-57E5-7949-D8A6B0DE7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9A545-41C0-4FBB-B5E9-64559A59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930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87872-1613-EA3D-7CBA-C645DB343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C71466-1A8D-527F-9D67-6E0A3E310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215590-C492-D44F-1003-F282CE29E8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406D6A-F792-D4C2-DB9C-55BA1A2692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6B0994-1BA6-164A-E6F9-89841B5631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C82C55-02FA-611A-742E-9A106C0FC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CBE8-5DEB-4F2C-8F05-DB6FF1926B28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199C4D-A096-1939-061E-646D80AD1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FE61-9756-1FDE-6DD7-39B33EF98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9A545-41C0-4FBB-B5E9-64559A59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549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16ACF-D6F5-8135-DBCF-79A24C70A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93873F-0536-0778-6AA0-784EE5272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CBE8-5DEB-4F2C-8F05-DB6FF1926B28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FB37C7-928A-641F-44FB-4C1D86043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10A509-8F36-1BE5-C05F-EEE6EC225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9A545-41C0-4FBB-B5E9-64559A59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72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9BA688-9949-89C5-82B2-567CA5C47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CBE8-5DEB-4F2C-8F05-DB6FF1926B28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B34A85-A060-3EDE-1CAB-62F60EDBC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BDAD21-AA30-3B2C-19B2-FF477973C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9A545-41C0-4FBB-B5E9-64559A59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048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EBFC1-5038-2510-E27B-DEE34355B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DA283-7702-120A-3C0F-0F1E83D7E9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3013A3-73D7-9DF0-71A7-7F8CA6B0D0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8D5E5F-BA18-D6A8-F888-65FA55C14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CBE8-5DEB-4F2C-8F05-DB6FF1926B28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7E2DA7-B733-38B7-BE61-CE352FA3B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70ED35-B575-C3A9-7EA7-7DA0856EC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9A545-41C0-4FBB-B5E9-64559A59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168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9CFCA-DC35-F5FA-2BAC-1F2812611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0CA410-9D90-E74D-2678-67B7720045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A8A641-E061-0CB6-50AB-42B162BBAC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41B130-B325-FEAA-568F-9262F0D96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CBE8-5DEB-4F2C-8F05-DB6FF1926B28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BD454B-BDC4-08B0-32C4-7F4C017C7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3DA18D-F5E6-63CC-FB35-B867297DA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9A545-41C0-4FBB-B5E9-64559A59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72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C938F7-4307-D920-D173-B4CFAB296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A6521F-FADD-FCED-DE47-B8AECC0313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9E783-2B25-072A-6469-5355B3B141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5ECBE8-5DEB-4F2C-8F05-DB6FF1926B28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1D497-BBFB-5D23-D3B1-11C0E504E4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CC55DC-81BD-8DDD-F663-5347C018F7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29A545-41C0-4FBB-B5E9-64559A594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533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3gpp"/><Relationship Id="rId1" Type="http://schemas.microsoft.com/office/2007/relationships/media" Target="../media/media1.3gpp"/><Relationship Id="rId6" Type="http://schemas.openxmlformats.org/officeDocument/2006/relationships/image" Target="../media/image13.png"/><Relationship Id="rId5" Type="http://schemas.microsoft.com/office/2007/relationships/hdphoto" Target="../media/hdphoto1.wdp"/><Relationship Id="rId4" Type="http://schemas.openxmlformats.org/officeDocument/2006/relationships/image" Target="../media/image12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E8247-B8BD-FB9E-A710-BD3F5146ED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r>
              <a:rPr lang="es-419" sz="4800" dirty="0"/>
              <a:t>La noción de </a:t>
            </a:r>
            <a:r>
              <a:rPr lang="es-419" sz="4800" b="1" dirty="0"/>
              <a:t>calidad</a:t>
            </a:r>
            <a:r>
              <a:rPr lang="es-419" sz="4800" dirty="0"/>
              <a:t> en las</a:t>
            </a:r>
            <a:br>
              <a:rPr lang="es-419" sz="4800" dirty="0"/>
            </a:br>
            <a:r>
              <a:rPr lang="es-419" sz="4800" dirty="0"/>
              <a:t>encuestas de evaluación de impacto</a:t>
            </a:r>
            <a:endParaRPr lang="en-US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63E514-B65B-6498-D18F-5C525EEFDF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s-419" dirty="0"/>
              <a:t>Métodos de evaluación de impacto y levantamiento de encuestas</a:t>
            </a:r>
            <a:br>
              <a:rPr lang="es-419" dirty="0"/>
            </a:br>
            <a:r>
              <a:rPr lang="es-419" dirty="0"/>
              <a:t>Instituto de Desarrollo Agropecuario (INDAP)</a:t>
            </a:r>
            <a:br>
              <a:rPr lang="es-419" dirty="0"/>
            </a:br>
            <a:r>
              <a:rPr lang="es-419" dirty="0"/>
              <a:t>Banco Interamericano de Desarrollo (BID)</a:t>
            </a:r>
            <a:br>
              <a:rPr lang="es-419" dirty="0"/>
            </a:br>
            <a:r>
              <a:rPr lang="es-419" dirty="0"/>
              <a:t>Santiago, 28 de agosto de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301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F8EDFD-092F-2141-BBC8-058CB8F0C5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F7BEF-32AF-0920-9E2D-FE9162F9D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/>
              <a:t>Capacitación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74BB2-A488-7EB3-5526-00B03B7E93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noProof="0" dirty="0"/>
              <a:t>Es el quizás el aspecto más subestimado del diseño</a:t>
            </a:r>
          </a:p>
          <a:p>
            <a:pPr lvl="1"/>
            <a:r>
              <a:rPr lang="es-ES" dirty="0"/>
              <a:t>Salvo raras excepciones, debería medirse en semanas, no en días</a:t>
            </a:r>
          </a:p>
          <a:p>
            <a:r>
              <a:rPr lang="es-ES" noProof="0" dirty="0"/>
              <a:t>Los encuestadores experimentados también deben ser entrenados</a:t>
            </a:r>
          </a:p>
          <a:p>
            <a:r>
              <a:rPr lang="es-ES" dirty="0"/>
              <a:t>Componentes de la capacitación</a:t>
            </a:r>
          </a:p>
          <a:p>
            <a:pPr lvl="1"/>
            <a:r>
              <a:rPr lang="es-ES" noProof="0" dirty="0"/>
              <a:t>Sesiones académicas</a:t>
            </a:r>
          </a:p>
          <a:p>
            <a:pPr lvl="1"/>
            <a:r>
              <a:rPr lang="es-ES" dirty="0"/>
              <a:t>Ejercicios en aula (simulacros de entrevista, viñetas, etc.)</a:t>
            </a:r>
          </a:p>
          <a:p>
            <a:pPr lvl="1"/>
            <a:r>
              <a:rPr lang="es-ES" dirty="0"/>
              <a:t>Práctica de campo</a:t>
            </a:r>
          </a:p>
          <a:p>
            <a:pPr lvl="1"/>
            <a:r>
              <a:rPr lang="es-ES" noProof="0" dirty="0"/>
              <a:t>Evaluaciones frecuentes</a:t>
            </a:r>
          </a:p>
          <a:p>
            <a:r>
              <a:rPr lang="es-ES" dirty="0"/>
              <a:t>Entrenar a más de 30 implica</a:t>
            </a:r>
          </a:p>
          <a:p>
            <a:pPr lvl="1"/>
            <a:r>
              <a:rPr lang="es-ES" noProof="0" dirty="0"/>
              <a:t>Sesiones paralelas</a:t>
            </a:r>
          </a:p>
          <a:p>
            <a:pPr lvl="1"/>
            <a:r>
              <a:rPr lang="es-ES" noProof="0" dirty="0"/>
              <a:t>Entrenamiento de capacitadores</a:t>
            </a:r>
          </a:p>
          <a:p>
            <a:pPr lvl="1"/>
            <a:r>
              <a:rPr lang="es-ES" dirty="0"/>
              <a:t>Logística más complicada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518125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53A7C8-D47D-90BA-DC79-3E26B7FFF4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B1539-8C1F-7CDC-E800-24CD5D073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/>
              <a:t>Organización del levantamiento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005B82-6939-7657-7DD0-83499B389C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Debe tener en cuenta las especificidades de la encuesta</a:t>
            </a:r>
          </a:p>
          <a:p>
            <a:pPr lvl="1"/>
            <a:r>
              <a:rPr lang="es-ES" dirty="0"/>
              <a:t>Distribución de la muestra en el tiempo y el espacio</a:t>
            </a:r>
          </a:p>
          <a:p>
            <a:pPr lvl="1"/>
            <a:r>
              <a:rPr lang="es-ES" noProof="0" dirty="0"/>
              <a:t>Modo de encuesta (PAPI, CAPI, CATI, CAWI, etc.)</a:t>
            </a:r>
          </a:p>
          <a:p>
            <a:pPr lvl="1"/>
            <a:r>
              <a:rPr lang="es-ES" noProof="0" dirty="0"/>
              <a:t>Requerimientos del trabajo en equipos</a:t>
            </a:r>
          </a:p>
          <a:p>
            <a:r>
              <a:rPr lang="es-ES" noProof="0" dirty="0"/>
              <a:t>Consiste de</a:t>
            </a:r>
          </a:p>
          <a:p>
            <a:pPr lvl="1"/>
            <a:r>
              <a:rPr lang="es-ES" dirty="0"/>
              <a:t>Un plan de encuesta</a:t>
            </a:r>
            <a:br>
              <a:rPr lang="es-ES" dirty="0"/>
            </a:br>
            <a:r>
              <a:rPr lang="es-ES" dirty="0"/>
              <a:t>(Qué equipo visita cada lugar, y cuándo)</a:t>
            </a:r>
          </a:p>
          <a:p>
            <a:pPr lvl="1"/>
            <a:r>
              <a:rPr lang="es-ES" noProof="0" dirty="0"/>
              <a:t>Un plan de trabajo</a:t>
            </a:r>
            <a:br>
              <a:rPr lang="es-ES" noProof="0" dirty="0"/>
            </a:br>
            <a:r>
              <a:rPr lang="es-ES" noProof="0" dirty="0"/>
              <a:t>(Qué hace cada equipo en cada lugar, y cuánto tiempo requiere)</a:t>
            </a:r>
          </a:p>
          <a:p>
            <a:r>
              <a:rPr lang="es-ES" dirty="0"/>
              <a:t>Debe considerar el control de calidad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852783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C65020-03FE-8D34-4700-4351D8232E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969AC-E151-0000-2700-5CFCD0022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419" dirty="0"/>
              <a:t>El plan de trabajo</a:t>
            </a:r>
            <a:br>
              <a:rPr lang="es-419" dirty="0"/>
            </a:br>
            <a:r>
              <a:rPr lang="es-419" sz="3600" dirty="0"/>
              <a:t>Qué hace el equipo en cada lugar y cuánto tiempo requiere</a:t>
            </a:r>
            <a:br>
              <a:rPr lang="es-419" sz="3600" dirty="0"/>
            </a:br>
            <a:r>
              <a:rPr lang="es-419" sz="3600" dirty="0"/>
              <a:t>Puntos a considerar: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0E22F5-8CBF-39EA-6CC0-DA28E9C321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50181"/>
            <a:ext cx="10984264" cy="3377469"/>
          </a:xfrm>
        </p:spPr>
        <p:txBody>
          <a:bodyPr>
            <a:normAutofit fontScale="92500"/>
          </a:bodyPr>
          <a:lstStyle/>
          <a:p>
            <a:r>
              <a:rPr lang="es-ES" dirty="0"/>
              <a:t>Composición del equipo (encuestadores, supervisor, etc.)</a:t>
            </a:r>
          </a:p>
          <a:p>
            <a:r>
              <a:rPr lang="es-ES" dirty="0"/>
              <a:t>Dispersión geográfica en los puntos de muestra</a:t>
            </a:r>
          </a:p>
          <a:p>
            <a:r>
              <a:rPr lang="es-ES" dirty="0"/>
              <a:t>¿Es necesario muestrear en cada punto? </a:t>
            </a:r>
          </a:p>
          <a:p>
            <a:r>
              <a:rPr lang="es-ES" dirty="0"/>
              <a:t>¿Cuánto dura la entrevista?</a:t>
            </a:r>
            <a:br>
              <a:rPr lang="es-ES" dirty="0"/>
            </a:br>
            <a:r>
              <a:rPr lang="es-ES" dirty="0"/>
              <a:t>¿Cuántas visitas se requieren, incluyendo persuasión, correcciones, etc.?</a:t>
            </a:r>
          </a:p>
          <a:p>
            <a:r>
              <a:rPr lang="es-ES" dirty="0"/>
              <a:t>Reposo</a:t>
            </a:r>
          </a:p>
          <a:p>
            <a:r>
              <a:rPr lang="es-ES" dirty="0"/>
              <a:t>Traslado al próximo punto de muestra</a:t>
            </a:r>
            <a:endParaRPr lang="es-ES" noProof="0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65D75B2-A007-FF3E-1EF7-D7D136B7297C}"/>
              </a:ext>
            </a:extLst>
          </p:cNvPr>
          <p:cNvGrpSpPr/>
          <p:nvPr/>
        </p:nvGrpSpPr>
        <p:grpSpPr>
          <a:xfrm>
            <a:off x="2093140" y="5327650"/>
            <a:ext cx="8523288" cy="1530350"/>
            <a:chOff x="2093140" y="5327650"/>
            <a:chExt cx="8523288" cy="153035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26F9EC9B-A10D-E6DF-7565-7D7F4F4CBB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28090" y="5657850"/>
              <a:ext cx="3984625" cy="1200150"/>
              <a:chOff x="539552" y="5469368"/>
              <a:chExt cx="3984666" cy="1199992"/>
            </a:xfrm>
          </p:grpSpPr>
          <p:pic>
            <p:nvPicPr>
              <p:cNvPr id="8" name="Picture 4" descr="Screen Clipping">
                <a:extLst>
                  <a:ext uri="{FF2B5EF4-FFF2-40B4-BE49-F238E27FC236}">
                    <a16:creationId xmlns:a16="http://schemas.microsoft.com/office/drawing/2014/main" id="{C50ACEEE-8019-9B36-8CC4-8EED8AC368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9552" y="5589240"/>
                <a:ext cx="864096" cy="864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" name="Freeform 8">
                <a:extLst>
                  <a:ext uri="{FF2B5EF4-FFF2-40B4-BE49-F238E27FC236}">
                    <a16:creationId xmlns:a16="http://schemas.microsoft.com/office/drawing/2014/main" id="{C4BE6D8C-E761-30E4-97AB-5DDFADDE02DA}"/>
                  </a:ext>
                </a:extLst>
              </p:cNvPr>
              <p:cNvSpPr/>
              <p:nvPr/>
            </p:nvSpPr>
            <p:spPr>
              <a:xfrm>
                <a:off x="1476187" y="5469368"/>
                <a:ext cx="3048031" cy="1199992"/>
              </a:xfrm>
              <a:custGeom>
                <a:avLst/>
                <a:gdLst>
                  <a:gd name="connsiteX0" fmla="*/ 0 w 1199991"/>
                  <a:gd name="connsiteY0" fmla="*/ 419997 h 2016220"/>
                  <a:gd name="connsiteX1" fmla="*/ 599996 w 1199991"/>
                  <a:gd name="connsiteY1" fmla="*/ 0 h 2016220"/>
                  <a:gd name="connsiteX2" fmla="*/ 1199991 w 1199991"/>
                  <a:gd name="connsiteY2" fmla="*/ 419997 h 2016220"/>
                  <a:gd name="connsiteX3" fmla="*/ 899993 w 1199991"/>
                  <a:gd name="connsiteY3" fmla="*/ 419997 h 2016220"/>
                  <a:gd name="connsiteX4" fmla="*/ 899993 w 1199991"/>
                  <a:gd name="connsiteY4" fmla="*/ 2016220 h 2016220"/>
                  <a:gd name="connsiteX5" fmla="*/ 299998 w 1199991"/>
                  <a:gd name="connsiteY5" fmla="*/ 2016220 h 2016220"/>
                  <a:gd name="connsiteX6" fmla="*/ 299998 w 1199991"/>
                  <a:gd name="connsiteY6" fmla="*/ 419997 h 2016220"/>
                  <a:gd name="connsiteX7" fmla="*/ 0 w 1199991"/>
                  <a:gd name="connsiteY7" fmla="*/ 419997 h 20162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199991" h="2016220">
                    <a:moveTo>
                      <a:pt x="249969" y="2016219"/>
                    </a:moveTo>
                    <a:lnTo>
                      <a:pt x="0" y="1008109"/>
                    </a:lnTo>
                    <a:lnTo>
                      <a:pt x="249969" y="1"/>
                    </a:lnTo>
                    <a:lnTo>
                      <a:pt x="249969" y="504056"/>
                    </a:lnTo>
                    <a:lnTo>
                      <a:pt x="1199991" y="504056"/>
                    </a:lnTo>
                    <a:lnTo>
                      <a:pt x="1199991" y="1512164"/>
                    </a:lnTo>
                    <a:lnTo>
                      <a:pt x="249969" y="1512164"/>
                    </a:lnTo>
                    <a:lnTo>
                      <a:pt x="249969" y="201621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0000"/>
                  </a:gs>
                  <a:gs pos="55000">
                    <a:srgbClr val="9CB86E"/>
                  </a:gs>
                  <a:gs pos="100000">
                    <a:srgbClr val="156B13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352239" tIns="442238" rIns="142240" bIns="442239" spcCol="1270" anchor="ctr"/>
              <a:lstStyle/>
              <a:p>
                <a:pPr algn="ctr" defTabSz="889000" eaLnBrk="1" hangingPunct="1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sz="2000" b="1" dirty="0" err="1"/>
                  <a:t>Escenario</a:t>
                </a:r>
                <a:r>
                  <a:rPr lang="en-US" sz="2000" b="1" dirty="0"/>
                  <a:t> </a:t>
                </a:r>
                <a:r>
                  <a:rPr lang="en-US" sz="2000" b="1" dirty="0" err="1"/>
                  <a:t>optimista</a:t>
                </a:r>
                <a:endParaRPr lang="en-US" sz="2000" b="1" dirty="0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2A1AC690-0D3D-E41A-3CFD-4D6EB3C94D8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312715" y="5657850"/>
              <a:ext cx="3998913" cy="1200150"/>
              <a:chOff x="4524218" y="5469368"/>
              <a:chExt cx="3998906" cy="1199992"/>
            </a:xfrm>
          </p:grpSpPr>
          <p:pic>
            <p:nvPicPr>
              <p:cNvPr id="11" name="Picture 5" descr="Screen Clipping">
                <a:extLst>
                  <a:ext uri="{FF2B5EF4-FFF2-40B4-BE49-F238E27FC236}">
                    <a16:creationId xmlns:a16="http://schemas.microsoft.com/office/drawing/2014/main" id="{08518B0E-557E-2383-4D74-58E1AA954AA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59028" y="5607972"/>
                <a:ext cx="864096" cy="8711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2" name="Freeform 9">
                <a:extLst>
                  <a:ext uri="{FF2B5EF4-FFF2-40B4-BE49-F238E27FC236}">
                    <a16:creationId xmlns:a16="http://schemas.microsoft.com/office/drawing/2014/main" id="{7DABE3FD-6A81-4099-096F-037D91B22A44}"/>
                  </a:ext>
                </a:extLst>
              </p:cNvPr>
              <p:cNvSpPr/>
              <p:nvPr/>
            </p:nvSpPr>
            <p:spPr>
              <a:xfrm>
                <a:off x="4524218" y="5469368"/>
                <a:ext cx="3044820" cy="1199992"/>
              </a:xfrm>
              <a:custGeom>
                <a:avLst/>
                <a:gdLst>
                  <a:gd name="connsiteX0" fmla="*/ 0 w 1099980"/>
                  <a:gd name="connsiteY0" fmla="*/ 384993 h 2015132"/>
                  <a:gd name="connsiteX1" fmla="*/ 549990 w 1099980"/>
                  <a:gd name="connsiteY1" fmla="*/ 0 h 2015132"/>
                  <a:gd name="connsiteX2" fmla="*/ 1099980 w 1099980"/>
                  <a:gd name="connsiteY2" fmla="*/ 384993 h 2015132"/>
                  <a:gd name="connsiteX3" fmla="*/ 824985 w 1099980"/>
                  <a:gd name="connsiteY3" fmla="*/ 384993 h 2015132"/>
                  <a:gd name="connsiteX4" fmla="*/ 824985 w 1099980"/>
                  <a:gd name="connsiteY4" fmla="*/ 2015132 h 2015132"/>
                  <a:gd name="connsiteX5" fmla="*/ 274995 w 1099980"/>
                  <a:gd name="connsiteY5" fmla="*/ 2015132 h 2015132"/>
                  <a:gd name="connsiteX6" fmla="*/ 274995 w 1099980"/>
                  <a:gd name="connsiteY6" fmla="*/ 384993 h 2015132"/>
                  <a:gd name="connsiteX7" fmla="*/ 0 w 1099980"/>
                  <a:gd name="connsiteY7" fmla="*/ 384993 h 20151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099980" h="2015132">
                    <a:moveTo>
                      <a:pt x="889828" y="1"/>
                    </a:moveTo>
                    <a:lnTo>
                      <a:pt x="1099980" y="1007566"/>
                    </a:lnTo>
                    <a:lnTo>
                      <a:pt x="889828" y="2015131"/>
                    </a:lnTo>
                    <a:lnTo>
                      <a:pt x="889828" y="1511349"/>
                    </a:lnTo>
                    <a:lnTo>
                      <a:pt x="0" y="1511349"/>
                    </a:lnTo>
                    <a:lnTo>
                      <a:pt x="0" y="503783"/>
                    </a:lnTo>
                    <a:lnTo>
                      <a:pt x="889828" y="503783"/>
                    </a:lnTo>
                    <a:lnTo>
                      <a:pt x="889828" y="1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0000"/>
                  </a:gs>
                  <a:gs pos="55000">
                    <a:srgbClr val="9CB86E"/>
                  </a:gs>
                  <a:gs pos="100000">
                    <a:srgbClr val="156B13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142241" tIns="417235" rIns="334736" bIns="417235" spcCol="1270" anchor="ctr"/>
              <a:lstStyle/>
              <a:p>
                <a:pPr algn="ctr" defTabSz="889000" eaLnBrk="1" hangingPunct="1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sz="2000" b="1" dirty="0" err="1"/>
                  <a:t>Escenario</a:t>
                </a:r>
                <a:r>
                  <a:rPr lang="en-US" sz="2000" b="1" dirty="0"/>
                  <a:t> </a:t>
                </a:r>
                <a:r>
                  <a:rPr lang="en-US" sz="2000" b="1" dirty="0" err="1"/>
                  <a:t>pesimista</a:t>
                </a:r>
                <a:endParaRPr lang="en-US" sz="2000" b="1" dirty="0"/>
              </a:p>
            </p:txBody>
          </p:sp>
        </p:grpSp>
        <p:sp>
          <p:nvSpPr>
            <p:cNvPr id="13" name="6 Rectángulo">
              <a:extLst>
                <a:ext uri="{FF2B5EF4-FFF2-40B4-BE49-F238E27FC236}">
                  <a16:creationId xmlns:a16="http://schemas.microsoft.com/office/drawing/2014/main" id="{B35691FF-0CD7-031D-9860-DA3583A196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3140" y="5327650"/>
              <a:ext cx="8523288" cy="522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14300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s-419" sz="2800" noProof="0" dirty="0">
                  <a:solidFill>
                    <a:schemeClr val="tx1"/>
                  </a:solidFill>
                </a:rPr>
                <a:t>¡Cuidado con los extremos!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95313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16713E-6EF6-9584-1BAC-C79E0B3EAF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3E25E-CC0A-4274-9973-CF13A43F6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419" dirty="0"/>
              <a:t>El plan de encuesta</a:t>
            </a:r>
            <a:br>
              <a:rPr lang="es-419" dirty="0"/>
            </a:br>
            <a:r>
              <a:rPr lang="es-ES" sz="3600" dirty="0"/>
              <a:t>Qué equipo visita cada lugar, y cuándo</a:t>
            </a:r>
            <a:br>
              <a:rPr lang="es-419" sz="3600" dirty="0"/>
            </a:br>
            <a:r>
              <a:rPr lang="es-419" sz="3600" dirty="0"/>
              <a:t>Puntos a considerar: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30E553-CAF4-2AF3-C82C-3554DC05B6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50181"/>
            <a:ext cx="10984264" cy="3377469"/>
          </a:xfrm>
        </p:spPr>
        <p:txBody>
          <a:bodyPr>
            <a:normAutofit fontScale="92500"/>
          </a:bodyPr>
          <a:lstStyle/>
          <a:p>
            <a:r>
              <a:rPr lang="es-ES" dirty="0"/>
              <a:t>El plan de trabajo</a:t>
            </a:r>
          </a:p>
          <a:p>
            <a:r>
              <a:rPr lang="es-ES" dirty="0"/>
              <a:t>El número de puntos de muestra</a:t>
            </a:r>
          </a:p>
          <a:p>
            <a:r>
              <a:rPr lang="es-ES" dirty="0"/>
              <a:t>Tiempo total disponible</a:t>
            </a:r>
          </a:p>
          <a:p>
            <a:r>
              <a:rPr lang="es-ES" dirty="0"/>
              <a:t>Distribución espacial y temporal de la muestra</a:t>
            </a:r>
          </a:p>
          <a:p>
            <a:r>
              <a:rPr lang="es-ES" dirty="0"/>
              <a:t>Número de equipos de campo</a:t>
            </a:r>
          </a:p>
          <a:p>
            <a:r>
              <a:rPr lang="es-ES" dirty="0"/>
              <a:t>Restricciones externas</a:t>
            </a:r>
            <a:br>
              <a:rPr lang="es-ES" dirty="0"/>
            </a:br>
            <a:r>
              <a:rPr lang="es-ES" dirty="0"/>
              <a:t>(Clima, vacaciones, fiestas, seguridad, calendario del proyecto evaluado)</a:t>
            </a:r>
          </a:p>
          <a:p>
            <a:endParaRPr lang="es-ES" noProof="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204E0AE-3BC4-5CB2-008C-6ED42CCECD06}"/>
              </a:ext>
            </a:extLst>
          </p:cNvPr>
          <p:cNvGrpSpPr/>
          <p:nvPr/>
        </p:nvGrpSpPr>
        <p:grpSpPr>
          <a:xfrm>
            <a:off x="2093140" y="5327650"/>
            <a:ext cx="8523288" cy="1530350"/>
            <a:chOff x="2093140" y="5327650"/>
            <a:chExt cx="8523288" cy="153035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E532F783-C777-55E0-8F00-3D6191B99A8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28090" y="5657850"/>
              <a:ext cx="3984625" cy="1200150"/>
              <a:chOff x="539552" y="5469368"/>
              <a:chExt cx="3984666" cy="1199992"/>
            </a:xfrm>
          </p:grpSpPr>
          <p:pic>
            <p:nvPicPr>
              <p:cNvPr id="17" name="Picture 4" descr="Screen Clipping">
                <a:extLst>
                  <a:ext uri="{FF2B5EF4-FFF2-40B4-BE49-F238E27FC236}">
                    <a16:creationId xmlns:a16="http://schemas.microsoft.com/office/drawing/2014/main" id="{D5C17B45-830B-60FE-0EC7-68CD75A952B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9552" y="5589240"/>
                <a:ext cx="864096" cy="864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" name="Freeform 8">
                <a:extLst>
                  <a:ext uri="{FF2B5EF4-FFF2-40B4-BE49-F238E27FC236}">
                    <a16:creationId xmlns:a16="http://schemas.microsoft.com/office/drawing/2014/main" id="{7AECDA63-D132-5C91-4AE9-17DE498D7F6D}"/>
                  </a:ext>
                </a:extLst>
              </p:cNvPr>
              <p:cNvSpPr/>
              <p:nvPr/>
            </p:nvSpPr>
            <p:spPr>
              <a:xfrm>
                <a:off x="1476187" y="5469368"/>
                <a:ext cx="3048031" cy="1199992"/>
              </a:xfrm>
              <a:custGeom>
                <a:avLst/>
                <a:gdLst>
                  <a:gd name="connsiteX0" fmla="*/ 0 w 1199991"/>
                  <a:gd name="connsiteY0" fmla="*/ 419997 h 2016220"/>
                  <a:gd name="connsiteX1" fmla="*/ 599996 w 1199991"/>
                  <a:gd name="connsiteY1" fmla="*/ 0 h 2016220"/>
                  <a:gd name="connsiteX2" fmla="*/ 1199991 w 1199991"/>
                  <a:gd name="connsiteY2" fmla="*/ 419997 h 2016220"/>
                  <a:gd name="connsiteX3" fmla="*/ 899993 w 1199991"/>
                  <a:gd name="connsiteY3" fmla="*/ 419997 h 2016220"/>
                  <a:gd name="connsiteX4" fmla="*/ 899993 w 1199991"/>
                  <a:gd name="connsiteY4" fmla="*/ 2016220 h 2016220"/>
                  <a:gd name="connsiteX5" fmla="*/ 299998 w 1199991"/>
                  <a:gd name="connsiteY5" fmla="*/ 2016220 h 2016220"/>
                  <a:gd name="connsiteX6" fmla="*/ 299998 w 1199991"/>
                  <a:gd name="connsiteY6" fmla="*/ 419997 h 2016220"/>
                  <a:gd name="connsiteX7" fmla="*/ 0 w 1199991"/>
                  <a:gd name="connsiteY7" fmla="*/ 419997 h 20162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199991" h="2016220">
                    <a:moveTo>
                      <a:pt x="249969" y="2016219"/>
                    </a:moveTo>
                    <a:lnTo>
                      <a:pt x="0" y="1008109"/>
                    </a:lnTo>
                    <a:lnTo>
                      <a:pt x="249969" y="1"/>
                    </a:lnTo>
                    <a:lnTo>
                      <a:pt x="249969" y="504056"/>
                    </a:lnTo>
                    <a:lnTo>
                      <a:pt x="1199991" y="504056"/>
                    </a:lnTo>
                    <a:lnTo>
                      <a:pt x="1199991" y="1512164"/>
                    </a:lnTo>
                    <a:lnTo>
                      <a:pt x="249969" y="1512164"/>
                    </a:lnTo>
                    <a:lnTo>
                      <a:pt x="249969" y="201621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0000"/>
                  </a:gs>
                  <a:gs pos="55000">
                    <a:srgbClr val="9CB86E"/>
                  </a:gs>
                  <a:gs pos="100000">
                    <a:srgbClr val="156B13"/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352239" tIns="442238" rIns="142240" bIns="442239" spcCol="1270" anchor="ctr"/>
              <a:lstStyle/>
              <a:p>
                <a:pPr algn="ctr" defTabSz="889000" eaLnBrk="1" hangingPunct="1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sz="2000" b="1" dirty="0" err="1"/>
                  <a:t>Escenario</a:t>
                </a:r>
                <a:r>
                  <a:rPr lang="en-US" sz="2000" b="1" dirty="0"/>
                  <a:t> </a:t>
                </a:r>
                <a:r>
                  <a:rPr lang="en-US" sz="2000" b="1" dirty="0" err="1"/>
                  <a:t>optimista</a:t>
                </a:r>
                <a:endParaRPr lang="en-US" sz="2000" b="1" dirty="0"/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016CDA8B-8D58-A3FA-65D5-8973155EC66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312715" y="5657850"/>
              <a:ext cx="3998913" cy="1200150"/>
              <a:chOff x="4524218" y="5469368"/>
              <a:chExt cx="3998906" cy="1199992"/>
            </a:xfrm>
          </p:grpSpPr>
          <p:pic>
            <p:nvPicPr>
              <p:cNvPr id="15" name="Picture 5" descr="Screen Clipping">
                <a:extLst>
                  <a:ext uri="{FF2B5EF4-FFF2-40B4-BE49-F238E27FC236}">
                    <a16:creationId xmlns:a16="http://schemas.microsoft.com/office/drawing/2014/main" id="{5296495D-7549-6069-9E1A-4837285F6F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59028" y="5607972"/>
                <a:ext cx="864096" cy="8711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" name="Freeform 9">
                <a:extLst>
                  <a:ext uri="{FF2B5EF4-FFF2-40B4-BE49-F238E27FC236}">
                    <a16:creationId xmlns:a16="http://schemas.microsoft.com/office/drawing/2014/main" id="{C1C9CB90-EED4-6D23-EAFF-EDB1649F259E}"/>
                  </a:ext>
                </a:extLst>
              </p:cNvPr>
              <p:cNvSpPr/>
              <p:nvPr/>
            </p:nvSpPr>
            <p:spPr>
              <a:xfrm>
                <a:off x="4524218" y="5469368"/>
                <a:ext cx="3044820" cy="1199992"/>
              </a:xfrm>
              <a:custGeom>
                <a:avLst/>
                <a:gdLst>
                  <a:gd name="connsiteX0" fmla="*/ 0 w 1099980"/>
                  <a:gd name="connsiteY0" fmla="*/ 384993 h 2015132"/>
                  <a:gd name="connsiteX1" fmla="*/ 549990 w 1099980"/>
                  <a:gd name="connsiteY1" fmla="*/ 0 h 2015132"/>
                  <a:gd name="connsiteX2" fmla="*/ 1099980 w 1099980"/>
                  <a:gd name="connsiteY2" fmla="*/ 384993 h 2015132"/>
                  <a:gd name="connsiteX3" fmla="*/ 824985 w 1099980"/>
                  <a:gd name="connsiteY3" fmla="*/ 384993 h 2015132"/>
                  <a:gd name="connsiteX4" fmla="*/ 824985 w 1099980"/>
                  <a:gd name="connsiteY4" fmla="*/ 2015132 h 2015132"/>
                  <a:gd name="connsiteX5" fmla="*/ 274995 w 1099980"/>
                  <a:gd name="connsiteY5" fmla="*/ 2015132 h 2015132"/>
                  <a:gd name="connsiteX6" fmla="*/ 274995 w 1099980"/>
                  <a:gd name="connsiteY6" fmla="*/ 384993 h 2015132"/>
                  <a:gd name="connsiteX7" fmla="*/ 0 w 1099980"/>
                  <a:gd name="connsiteY7" fmla="*/ 384993 h 20151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099980" h="2015132">
                    <a:moveTo>
                      <a:pt x="889828" y="1"/>
                    </a:moveTo>
                    <a:lnTo>
                      <a:pt x="1099980" y="1007566"/>
                    </a:lnTo>
                    <a:lnTo>
                      <a:pt x="889828" y="2015131"/>
                    </a:lnTo>
                    <a:lnTo>
                      <a:pt x="889828" y="1511349"/>
                    </a:lnTo>
                    <a:lnTo>
                      <a:pt x="0" y="1511349"/>
                    </a:lnTo>
                    <a:lnTo>
                      <a:pt x="0" y="503783"/>
                    </a:lnTo>
                    <a:lnTo>
                      <a:pt x="889828" y="503783"/>
                    </a:lnTo>
                    <a:lnTo>
                      <a:pt x="889828" y="1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0000"/>
                  </a:gs>
                  <a:gs pos="55000">
                    <a:srgbClr val="9CB86E"/>
                  </a:gs>
                  <a:gs pos="100000">
                    <a:srgbClr val="156B13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142241" tIns="417235" rIns="334736" bIns="417235" spcCol="1270" anchor="ctr"/>
              <a:lstStyle/>
              <a:p>
                <a:pPr algn="ctr" defTabSz="889000" eaLnBrk="1" hangingPunct="1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sz="2000" b="1" dirty="0" err="1"/>
                  <a:t>Escenario</a:t>
                </a:r>
                <a:r>
                  <a:rPr lang="en-US" sz="2000" b="1" dirty="0"/>
                  <a:t> </a:t>
                </a:r>
                <a:r>
                  <a:rPr lang="en-US" sz="2000" b="1" dirty="0" err="1"/>
                  <a:t>pesimista</a:t>
                </a:r>
                <a:endParaRPr lang="en-US" sz="2000" b="1" dirty="0"/>
              </a:p>
            </p:txBody>
          </p:sp>
        </p:grpSp>
        <p:sp>
          <p:nvSpPr>
            <p:cNvPr id="14" name="6 Rectángulo">
              <a:extLst>
                <a:ext uri="{FF2B5EF4-FFF2-40B4-BE49-F238E27FC236}">
                  <a16:creationId xmlns:a16="http://schemas.microsoft.com/office/drawing/2014/main" id="{C9C3A604-F0B9-4C2C-976C-1A2F197509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3140" y="5327650"/>
              <a:ext cx="8523288" cy="522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14300"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s-419" sz="2800" noProof="0" dirty="0">
                  <a:solidFill>
                    <a:schemeClr val="tx1"/>
                  </a:solidFill>
                </a:rPr>
                <a:t>¡Cuidado con los extremos!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31591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1492A-1447-E94E-9EDA-F527DABA9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txBody>
          <a:bodyPr>
            <a:normAutofit/>
          </a:bodyPr>
          <a:lstStyle/>
          <a:p>
            <a:r>
              <a:rPr lang="es-419" dirty="0"/>
              <a:t>¿Qué es mejor?</a:t>
            </a:r>
            <a:br>
              <a:rPr lang="es-419" dirty="0"/>
            </a:br>
            <a:r>
              <a:rPr lang="es-ES" sz="2800" dirty="0"/>
              <a:t>¿Movilizar poca gente durante un tiempo suficiente, para tener datos de calidad? o</a:t>
            </a:r>
            <a:br>
              <a:rPr lang="es-ES" sz="2800" dirty="0"/>
            </a:br>
            <a:r>
              <a:rPr lang="es-ES" sz="2800" dirty="0"/>
              <a:t>¿Movilizar a mucha gente por poco tiempo, para tener datos oportunos?</a:t>
            </a:r>
            <a:endParaRPr lang="en-US" sz="28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DD865CA-9D08-AE63-AFB6-E2CEA9946D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5508" y="1680357"/>
            <a:ext cx="7940984" cy="5082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7461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2403476" y="1609725"/>
            <a:ext cx="7561263" cy="4343400"/>
          </a:xfrm>
          <a:custGeom>
            <a:avLst/>
            <a:gdLst>
              <a:gd name="connsiteX0" fmla="*/ 659423 w 7561384"/>
              <a:gd name="connsiteY0" fmla="*/ 307731 h 4343400"/>
              <a:gd name="connsiteX1" fmla="*/ 0 w 7561384"/>
              <a:gd name="connsiteY1" fmla="*/ 1714500 h 4343400"/>
              <a:gd name="connsiteX2" fmla="*/ 958361 w 7561384"/>
              <a:gd name="connsiteY2" fmla="*/ 2409093 h 4343400"/>
              <a:gd name="connsiteX3" fmla="*/ 756138 w 7561384"/>
              <a:gd name="connsiteY3" fmla="*/ 3622431 h 4343400"/>
              <a:gd name="connsiteX4" fmla="*/ 2083777 w 7561384"/>
              <a:gd name="connsiteY4" fmla="*/ 3938954 h 4343400"/>
              <a:gd name="connsiteX5" fmla="*/ 3358661 w 7561384"/>
              <a:gd name="connsiteY5" fmla="*/ 3332285 h 4343400"/>
              <a:gd name="connsiteX6" fmla="*/ 3851031 w 7561384"/>
              <a:gd name="connsiteY6" fmla="*/ 4343400 h 4343400"/>
              <a:gd name="connsiteX7" fmla="*/ 5899638 w 7561384"/>
              <a:gd name="connsiteY7" fmla="*/ 3631223 h 4343400"/>
              <a:gd name="connsiteX8" fmla="*/ 7297615 w 7561384"/>
              <a:gd name="connsiteY8" fmla="*/ 4299439 h 4343400"/>
              <a:gd name="connsiteX9" fmla="*/ 7561384 w 7561384"/>
              <a:gd name="connsiteY9" fmla="*/ 1925516 h 4343400"/>
              <a:gd name="connsiteX10" fmla="*/ 6743700 w 7561384"/>
              <a:gd name="connsiteY10" fmla="*/ 2365131 h 4343400"/>
              <a:gd name="connsiteX11" fmla="*/ 6638192 w 7561384"/>
              <a:gd name="connsiteY11" fmla="*/ 263770 h 4343400"/>
              <a:gd name="connsiteX12" fmla="*/ 4941277 w 7561384"/>
              <a:gd name="connsiteY12" fmla="*/ 1354016 h 4343400"/>
              <a:gd name="connsiteX13" fmla="*/ 4290646 w 7561384"/>
              <a:gd name="connsiteY13" fmla="*/ 395654 h 4343400"/>
              <a:gd name="connsiteX14" fmla="*/ 2672861 w 7561384"/>
              <a:gd name="connsiteY14" fmla="*/ 694593 h 4343400"/>
              <a:gd name="connsiteX15" fmla="*/ 1582615 w 7561384"/>
              <a:gd name="connsiteY15" fmla="*/ 0 h 4343400"/>
              <a:gd name="connsiteX16" fmla="*/ 659423 w 7561384"/>
              <a:gd name="connsiteY16" fmla="*/ 307731 h 434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561384" h="4343400">
                <a:moveTo>
                  <a:pt x="659423" y="307731"/>
                </a:moveTo>
                <a:lnTo>
                  <a:pt x="0" y="1714500"/>
                </a:lnTo>
                <a:lnTo>
                  <a:pt x="958361" y="2409093"/>
                </a:lnTo>
                <a:lnTo>
                  <a:pt x="756138" y="3622431"/>
                </a:lnTo>
                <a:lnTo>
                  <a:pt x="2083777" y="3938954"/>
                </a:lnTo>
                <a:lnTo>
                  <a:pt x="3358661" y="3332285"/>
                </a:lnTo>
                <a:lnTo>
                  <a:pt x="3851031" y="4343400"/>
                </a:lnTo>
                <a:lnTo>
                  <a:pt x="5899638" y="3631223"/>
                </a:lnTo>
                <a:lnTo>
                  <a:pt x="7297615" y="4299439"/>
                </a:lnTo>
                <a:lnTo>
                  <a:pt x="7561384" y="1925516"/>
                </a:lnTo>
                <a:lnTo>
                  <a:pt x="6743700" y="2365131"/>
                </a:lnTo>
                <a:lnTo>
                  <a:pt x="6638192" y="263770"/>
                </a:lnTo>
                <a:lnTo>
                  <a:pt x="4941277" y="1354016"/>
                </a:lnTo>
                <a:lnTo>
                  <a:pt x="4290646" y="395654"/>
                </a:lnTo>
                <a:lnTo>
                  <a:pt x="2672861" y="694593"/>
                </a:lnTo>
                <a:lnTo>
                  <a:pt x="1582615" y="0"/>
                </a:lnTo>
                <a:lnTo>
                  <a:pt x="659423" y="307731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8613775" y="2538413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172200" y="5002213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127375" y="2085975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754438" y="2428875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191000" y="21336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362325" y="27432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930650" y="297815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086600" y="3792538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419600" y="250825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657600" y="3457575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974975" y="3133725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648200" y="309245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43400" y="3857625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875088" y="4132263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772400" y="3868738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867400" y="40386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008563" y="27432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800600" y="46482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334000" y="3529013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181600" y="40386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638800" y="25908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8534400" y="4926013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577013" y="4454525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6172200" y="3211513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775450" y="5178425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962400" y="51054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629400" y="3698875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505200" y="4637088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315200" y="46482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351588" y="23622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324600" y="2986088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8001000" y="33528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8499475" y="34290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8686800" y="3781425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9372600" y="4926013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162CC4CC-FC20-F73B-898D-844BD1546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s-419" dirty="0"/>
              <a:t>El plan de encuesta</a:t>
            </a:r>
            <a:br>
              <a:rPr lang="es-419" dirty="0"/>
            </a:br>
            <a:r>
              <a:rPr lang="es-ES" sz="3600" dirty="0"/>
              <a:t>Qué equipo visita cada lugar, y cuándo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ES">
                <a:latin typeface="Arial" panose="020B0604020202020204" pitchFamily="34" charset="0"/>
                <a:cs typeface="Arial" panose="020B0604020202020204" pitchFamily="34" charset="0"/>
              </a:rPr>
              <a:t>Un mal plan de encuesta</a:t>
            </a:r>
          </a:p>
        </p:txBody>
      </p:sp>
      <p:sp>
        <p:nvSpPr>
          <p:cNvPr id="4" name="Freeform 3"/>
          <p:cNvSpPr/>
          <p:nvPr/>
        </p:nvSpPr>
        <p:spPr>
          <a:xfrm>
            <a:off x="2403476" y="1609725"/>
            <a:ext cx="7561263" cy="4343400"/>
          </a:xfrm>
          <a:custGeom>
            <a:avLst/>
            <a:gdLst>
              <a:gd name="connsiteX0" fmla="*/ 659423 w 7561384"/>
              <a:gd name="connsiteY0" fmla="*/ 307731 h 4343400"/>
              <a:gd name="connsiteX1" fmla="*/ 0 w 7561384"/>
              <a:gd name="connsiteY1" fmla="*/ 1714500 h 4343400"/>
              <a:gd name="connsiteX2" fmla="*/ 958361 w 7561384"/>
              <a:gd name="connsiteY2" fmla="*/ 2409093 h 4343400"/>
              <a:gd name="connsiteX3" fmla="*/ 756138 w 7561384"/>
              <a:gd name="connsiteY3" fmla="*/ 3622431 h 4343400"/>
              <a:gd name="connsiteX4" fmla="*/ 2083777 w 7561384"/>
              <a:gd name="connsiteY4" fmla="*/ 3938954 h 4343400"/>
              <a:gd name="connsiteX5" fmla="*/ 3358661 w 7561384"/>
              <a:gd name="connsiteY5" fmla="*/ 3332285 h 4343400"/>
              <a:gd name="connsiteX6" fmla="*/ 3851031 w 7561384"/>
              <a:gd name="connsiteY6" fmla="*/ 4343400 h 4343400"/>
              <a:gd name="connsiteX7" fmla="*/ 5899638 w 7561384"/>
              <a:gd name="connsiteY7" fmla="*/ 3631223 h 4343400"/>
              <a:gd name="connsiteX8" fmla="*/ 7297615 w 7561384"/>
              <a:gd name="connsiteY8" fmla="*/ 4299439 h 4343400"/>
              <a:gd name="connsiteX9" fmla="*/ 7561384 w 7561384"/>
              <a:gd name="connsiteY9" fmla="*/ 1925516 h 4343400"/>
              <a:gd name="connsiteX10" fmla="*/ 6743700 w 7561384"/>
              <a:gd name="connsiteY10" fmla="*/ 2365131 h 4343400"/>
              <a:gd name="connsiteX11" fmla="*/ 6638192 w 7561384"/>
              <a:gd name="connsiteY11" fmla="*/ 263770 h 4343400"/>
              <a:gd name="connsiteX12" fmla="*/ 4941277 w 7561384"/>
              <a:gd name="connsiteY12" fmla="*/ 1354016 h 4343400"/>
              <a:gd name="connsiteX13" fmla="*/ 4290646 w 7561384"/>
              <a:gd name="connsiteY13" fmla="*/ 395654 h 4343400"/>
              <a:gd name="connsiteX14" fmla="*/ 2672861 w 7561384"/>
              <a:gd name="connsiteY14" fmla="*/ 694593 h 4343400"/>
              <a:gd name="connsiteX15" fmla="*/ 1582615 w 7561384"/>
              <a:gd name="connsiteY15" fmla="*/ 0 h 4343400"/>
              <a:gd name="connsiteX16" fmla="*/ 659423 w 7561384"/>
              <a:gd name="connsiteY16" fmla="*/ 307731 h 434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561384" h="4343400">
                <a:moveTo>
                  <a:pt x="659423" y="307731"/>
                </a:moveTo>
                <a:lnTo>
                  <a:pt x="0" y="1714500"/>
                </a:lnTo>
                <a:lnTo>
                  <a:pt x="958361" y="2409093"/>
                </a:lnTo>
                <a:lnTo>
                  <a:pt x="756138" y="3622431"/>
                </a:lnTo>
                <a:lnTo>
                  <a:pt x="2083777" y="3938954"/>
                </a:lnTo>
                <a:lnTo>
                  <a:pt x="3358661" y="3332285"/>
                </a:lnTo>
                <a:lnTo>
                  <a:pt x="3851031" y="4343400"/>
                </a:lnTo>
                <a:lnTo>
                  <a:pt x="5899638" y="3631223"/>
                </a:lnTo>
                <a:lnTo>
                  <a:pt x="7297615" y="4299439"/>
                </a:lnTo>
                <a:lnTo>
                  <a:pt x="7561384" y="1925516"/>
                </a:lnTo>
                <a:lnTo>
                  <a:pt x="6743700" y="2365131"/>
                </a:lnTo>
                <a:lnTo>
                  <a:pt x="6638192" y="263770"/>
                </a:lnTo>
                <a:lnTo>
                  <a:pt x="4941277" y="1354016"/>
                </a:lnTo>
                <a:lnTo>
                  <a:pt x="4290646" y="395654"/>
                </a:lnTo>
                <a:lnTo>
                  <a:pt x="2672861" y="694593"/>
                </a:lnTo>
                <a:lnTo>
                  <a:pt x="1582615" y="0"/>
                </a:lnTo>
                <a:lnTo>
                  <a:pt x="659423" y="307731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45" name="Group 44"/>
          <p:cNvGrpSpPr>
            <a:grpSpLocks/>
          </p:cNvGrpSpPr>
          <p:nvPr/>
        </p:nvGrpSpPr>
        <p:grpSpPr bwMode="auto">
          <a:xfrm>
            <a:off x="2974976" y="2085975"/>
            <a:ext cx="2511425" cy="1595438"/>
            <a:chOff x="1450731" y="2086708"/>
            <a:chExt cx="2511669" cy="1594337"/>
          </a:xfrm>
        </p:grpSpPr>
        <p:grpSp>
          <p:nvGrpSpPr>
            <p:cNvPr id="47143" name="Group 2"/>
            <p:cNvGrpSpPr>
              <a:grpSpLocks/>
            </p:cNvGrpSpPr>
            <p:nvPr/>
          </p:nvGrpSpPr>
          <p:grpSpPr bwMode="auto">
            <a:xfrm>
              <a:off x="1450731" y="2086708"/>
              <a:ext cx="2511669" cy="1594337"/>
              <a:chOff x="1450731" y="2086708"/>
              <a:chExt cx="2511669" cy="1594337"/>
            </a:xfrm>
          </p:grpSpPr>
          <p:sp>
            <p:nvSpPr>
              <p:cNvPr id="7" name="Oval 6"/>
              <p:cNvSpPr/>
              <p:nvPr/>
            </p:nvSpPr>
            <p:spPr>
              <a:xfrm>
                <a:off x="1603146" y="2086708"/>
                <a:ext cx="152415" cy="152295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2230270" y="2429371"/>
                <a:ext cx="152415" cy="152295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2666874" y="2134300"/>
                <a:ext cx="152415" cy="152295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1838119" y="2743479"/>
                <a:ext cx="152415" cy="152295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2406499" y="2978267"/>
                <a:ext cx="152415" cy="152295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2895496" y="2508692"/>
                <a:ext cx="152415" cy="152295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2133422" y="3458948"/>
                <a:ext cx="152415" cy="152295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450731" y="3133735"/>
                <a:ext cx="152415" cy="152295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3124119" y="3092488"/>
                <a:ext cx="152415" cy="152295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3484517" y="2743479"/>
                <a:ext cx="152415" cy="152295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3809985" y="3528750"/>
                <a:ext cx="152415" cy="152295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sp>
          <p:nvSpPr>
            <p:cNvPr id="47144" name="TextBox 43"/>
            <p:cNvSpPr txBox="1">
              <a:spLocks noChangeArrowheads="1"/>
            </p:cNvSpPr>
            <p:nvPr/>
          </p:nvSpPr>
          <p:spPr bwMode="auto">
            <a:xfrm>
              <a:off x="2014903" y="2558534"/>
              <a:ext cx="1261630" cy="3690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s-ES" b="1" dirty="0" err="1">
                  <a:solidFill>
                    <a:schemeClr val="tx1"/>
                  </a:solidFill>
                </a:rPr>
                <a:t>Verano</a:t>
              </a:r>
              <a:endParaRPr lang="en-US" altLang="es-E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7" name="Group 46"/>
          <p:cNvGrpSpPr>
            <a:grpSpLocks/>
          </p:cNvGrpSpPr>
          <p:nvPr/>
        </p:nvGrpSpPr>
        <p:grpSpPr bwMode="auto">
          <a:xfrm>
            <a:off x="3505200" y="3857626"/>
            <a:ext cx="2819400" cy="1400175"/>
            <a:chOff x="1981200" y="3856892"/>
            <a:chExt cx="2819400" cy="1400908"/>
          </a:xfrm>
        </p:grpSpPr>
        <p:grpSp>
          <p:nvGrpSpPr>
            <p:cNvPr id="47133" name="Group 40"/>
            <p:cNvGrpSpPr>
              <a:grpSpLocks/>
            </p:cNvGrpSpPr>
            <p:nvPr/>
          </p:nvGrpSpPr>
          <p:grpSpPr bwMode="auto">
            <a:xfrm>
              <a:off x="1981200" y="3856892"/>
              <a:ext cx="2819400" cy="1400908"/>
              <a:chOff x="1981200" y="3856892"/>
              <a:chExt cx="2819400" cy="1400908"/>
            </a:xfrm>
          </p:grpSpPr>
          <p:sp>
            <p:nvSpPr>
              <p:cNvPr id="6" name="Oval 5"/>
              <p:cNvSpPr/>
              <p:nvPr/>
            </p:nvSpPr>
            <p:spPr>
              <a:xfrm>
                <a:off x="4648200" y="5002079"/>
                <a:ext cx="152400" cy="152480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2819400" y="3856892"/>
                <a:ext cx="152400" cy="152480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2351088" y="4131674"/>
                <a:ext cx="152400" cy="152480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4343400" y="4037962"/>
                <a:ext cx="152400" cy="152480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3276600" y="4647881"/>
                <a:ext cx="152400" cy="152480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3657600" y="4037962"/>
                <a:ext cx="152400" cy="152480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2438400" y="5105320"/>
                <a:ext cx="152400" cy="152480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1981200" y="4636763"/>
                <a:ext cx="152400" cy="152480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sp>
          <p:nvSpPr>
            <p:cNvPr id="47134" name="TextBox 45"/>
            <p:cNvSpPr txBox="1">
              <a:spLocks noChangeArrowheads="1"/>
            </p:cNvSpPr>
            <p:nvPr/>
          </p:nvSpPr>
          <p:spPr bwMode="auto">
            <a:xfrm>
              <a:off x="2286000" y="4126468"/>
              <a:ext cx="1761392" cy="369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s-ES" b="1" dirty="0">
                  <a:solidFill>
                    <a:schemeClr val="tx1"/>
                  </a:solidFill>
                </a:rPr>
                <a:t>Primavera</a:t>
              </a:r>
            </a:p>
          </p:txBody>
        </p:sp>
      </p:grpSp>
      <p:grpSp>
        <p:nvGrpSpPr>
          <p:cNvPr id="51" name="Group 50"/>
          <p:cNvGrpSpPr>
            <a:grpSpLocks/>
          </p:cNvGrpSpPr>
          <p:nvPr/>
        </p:nvGrpSpPr>
        <p:grpSpPr bwMode="auto">
          <a:xfrm>
            <a:off x="6577014" y="3781425"/>
            <a:ext cx="2947987" cy="1549400"/>
            <a:chOff x="5052646" y="3780692"/>
            <a:chExt cx="2948354" cy="1550377"/>
          </a:xfrm>
        </p:grpSpPr>
        <p:grpSp>
          <p:nvGrpSpPr>
            <p:cNvPr id="47124" name="Group 42"/>
            <p:cNvGrpSpPr>
              <a:grpSpLocks/>
            </p:cNvGrpSpPr>
            <p:nvPr/>
          </p:nvGrpSpPr>
          <p:grpSpPr bwMode="auto">
            <a:xfrm>
              <a:off x="5052646" y="3780692"/>
              <a:ext cx="2948354" cy="1550377"/>
              <a:chOff x="5052646" y="3780692"/>
              <a:chExt cx="2948354" cy="1550377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6248182" y="3868060"/>
                <a:ext cx="152419" cy="15249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7010277" y="4926002"/>
                <a:ext cx="152419" cy="15249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5052646" y="4454216"/>
                <a:ext cx="152419" cy="15249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5252696" y="5178573"/>
                <a:ext cx="152419" cy="15249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5790925" y="4648014"/>
                <a:ext cx="152419" cy="15249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7162696" y="3780692"/>
                <a:ext cx="152419" cy="15249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7848581" y="4926002"/>
                <a:ext cx="152419" cy="152496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sp>
          <p:nvSpPr>
            <p:cNvPr id="47125" name="TextBox 47"/>
            <p:cNvSpPr txBox="1">
              <a:spLocks noChangeArrowheads="1"/>
            </p:cNvSpPr>
            <p:nvPr/>
          </p:nvSpPr>
          <p:spPr bwMode="auto">
            <a:xfrm>
              <a:off x="6183923" y="4419545"/>
              <a:ext cx="115179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s-ES" b="1">
                  <a:solidFill>
                    <a:schemeClr val="tx1"/>
                  </a:solidFill>
                </a:rPr>
                <a:t>Otoño</a:t>
              </a:r>
            </a:p>
          </p:txBody>
        </p:sp>
      </p:grpSp>
      <p:grpSp>
        <p:nvGrpSpPr>
          <p:cNvPr id="50" name="Group 49"/>
          <p:cNvGrpSpPr>
            <a:grpSpLocks/>
          </p:cNvGrpSpPr>
          <p:nvPr/>
        </p:nvGrpSpPr>
        <p:grpSpPr bwMode="auto">
          <a:xfrm>
            <a:off x="5638801" y="2362200"/>
            <a:ext cx="3127375" cy="1582738"/>
            <a:chOff x="4114800" y="2362200"/>
            <a:chExt cx="3127131" cy="1582615"/>
          </a:xfrm>
        </p:grpSpPr>
        <p:grpSp>
          <p:nvGrpSpPr>
            <p:cNvPr id="47113" name="Group 41"/>
            <p:cNvGrpSpPr>
              <a:grpSpLocks/>
            </p:cNvGrpSpPr>
            <p:nvPr/>
          </p:nvGrpSpPr>
          <p:grpSpPr bwMode="auto">
            <a:xfrm>
              <a:off x="4114800" y="2362200"/>
              <a:ext cx="3127131" cy="1582615"/>
              <a:chOff x="4114800" y="2362200"/>
              <a:chExt cx="3127131" cy="1582615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7089543" y="2538399"/>
                <a:ext cx="152388" cy="152388"/>
              </a:xfrm>
              <a:prstGeom prst="ellipse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5562487" y="3792427"/>
                <a:ext cx="152388" cy="152388"/>
              </a:xfrm>
              <a:prstGeom prst="ellipse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4114800" y="2590782"/>
                <a:ext cx="152388" cy="152388"/>
              </a:xfrm>
              <a:prstGeom prst="ellipse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4648158" y="3211447"/>
                <a:ext cx="152388" cy="152388"/>
              </a:xfrm>
              <a:prstGeom prst="ellipse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5105323" y="3698771"/>
                <a:ext cx="152388" cy="152388"/>
              </a:xfrm>
              <a:prstGeom prst="ellipse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4827532" y="2362200"/>
                <a:ext cx="152388" cy="152388"/>
              </a:xfrm>
              <a:prstGeom prst="ellipse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4800546" y="2986040"/>
                <a:ext cx="152388" cy="152388"/>
              </a:xfrm>
              <a:prstGeom prst="ellipse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6476816" y="3352723"/>
                <a:ext cx="152388" cy="152388"/>
              </a:xfrm>
              <a:prstGeom prst="ellipse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6975252" y="3428917"/>
                <a:ext cx="152388" cy="152388"/>
              </a:xfrm>
              <a:prstGeom prst="ellipse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sp>
          <p:nvSpPr>
            <p:cNvPr id="47114" name="TextBox 48"/>
            <p:cNvSpPr txBox="1">
              <a:spLocks noChangeArrowheads="1"/>
            </p:cNvSpPr>
            <p:nvPr/>
          </p:nvSpPr>
          <p:spPr bwMode="auto">
            <a:xfrm>
              <a:off x="5228491" y="3109492"/>
              <a:ext cx="1400712" cy="3693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s-ES" b="1" dirty="0" err="1">
                  <a:solidFill>
                    <a:schemeClr val="tx1"/>
                  </a:solidFill>
                </a:rPr>
                <a:t>Invierno</a:t>
              </a:r>
              <a:endParaRPr lang="en-US" altLang="es-ES" b="1" dirty="0">
                <a:solidFill>
                  <a:schemeClr val="tx1"/>
                </a:solidFill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ES">
                <a:latin typeface="Arial" panose="020B0604020202020204" pitchFamily="34" charset="0"/>
                <a:cs typeface="Arial" panose="020B0604020202020204" pitchFamily="34" charset="0"/>
              </a:rPr>
              <a:t>Un mejor plan de encuesta</a:t>
            </a:r>
          </a:p>
        </p:txBody>
      </p:sp>
      <p:sp>
        <p:nvSpPr>
          <p:cNvPr id="4" name="Freeform 3"/>
          <p:cNvSpPr/>
          <p:nvPr/>
        </p:nvSpPr>
        <p:spPr>
          <a:xfrm>
            <a:off x="2403476" y="1609725"/>
            <a:ext cx="7561263" cy="4343400"/>
          </a:xfrm>
          <a:custGeom>
            <a:avLst/>
            <a:gdLst>
              <a:gd name="connsiteX0" fmla="*/ 659423 w 7561384"/>
              <a:gd name="connsiteY0" fmla="*/ 307731 h 4343400"/>
              <a:gd name="connsiteX1" fmla="*/ 0 w 7561384"/>
              <a:gd name="connsiteY1" fmla="*/ 1714500 h 4343400"/>
              <a:gd name="connsiteX2" fmla="*/ 958361 w 7561384"/>
              <a:gd name="connsiteY2" fmla="*/ 2409093 h 4343400"/>
              <a:gd name="connsiteX3" fmla="*/ 756138 w 7561384"/>
              <a:gd name="connsiteY3" fmla="*/ 3622431 h 4343400"/>
              <a:gd name="connsiteX4" fmla="*/ 2083777 w 7561384"/>
              <a:gd name="connsiteY4" fmla="*/ 3938954 h 4343400"/>
              <a:gd name="connsiteX5" fmla="*/ 3358661 w 7561384"/>
              <a:gd name="connsiteY5" fmla="*/ 3332285 h 4343400"/>
              <a:gd name="connsiteX6" fmla="*/ 3851031 w 7561384"/>
              <a:gd name="connsiteY6" fmla="*/ 4343400 h 4343400"/>
              <a:gd name="connsiteX7" fmla="*/ 5899638 w 7561384"/>
              <a:gd name="connsiteY7" fmla="*/ 3631223 h 4343400"/>
              <a:gd name="connsiteX8" fmla="*/ 7297615 w 7561384"/>
              <a:gd name="connsiteY8" fmla="*/ 4299439 h 4343400"/>
              <a:gd name="connsiteX9" fmla="*/ 7561384 w 7561384"/>
              <a:gd name="connsiteY9" fmla="*/ 1925516 h 4343400"/>
              <a:gd name="connsiteX10" fmla="*/ 6743700 w 7561384"/>
              <a:gd name="connsiteY10" fmla="*/ 2365131 h 4343400"/>
              <a:gd name="connsiteX11" fmla="*/ 6638192 w 7561384"/>
              <a:gd name="connsiteY11" fmla="*/ 263770 h 4343400"/>
              <a:gd name="connsiteX12" fmla="*/ 4941277 w 7561384"/>
              <a:gd name="connsiteY12" fmla="*/ 1354016 h 4343400"/>
              <a:gd name="connsiteX13" fmla="*/ 4290646 w 7561384"/>
              <a:gd name="connsiteY13" fmla="*/ 395654 h 4343400"/>
              <a:gd name="connsiteX14" fmla="*/ 2672861 w 7561384"/>
              <a:gd name="connsiteY14" fmla="*/ 694593 h 4343400"/>
              <a:gd name="connsiteX15" fmla="*/ 1582615 w 7561384"/>
              <a:gd name="connsiteY15" fmla="*/ 0 h 4343400"/>
              <a:gd name="connsiteX16" fmla="*/ 659423 w 7561384"/>
              <a:gd name="connsiteY16" fmla="*/ 307731 h 434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561384" h="4343400">
                <a:moveTo>
                  <a:pt x="659423" y="307731"/>
                </a:moveTo>
                <a:lnTo>
                  <a:pt x="0" y="1714500"/>
                </a:lnTo>
                <a:lnTo>
                  <a:pt x="958361" y="2409093"/>
                </a:lnTo>
                <a:lnTo>
                  <a:pt x="756138" y="3622431"/>
                </a:lnTo>
                <a:lnTo>
                  <a:pt x="2083777" y="3938954"/>
                </a:lnTo>
                <a:lnTo>
                  <a:pt x="3358661" y="3332285"/>
                </a:lnTo>
                <a:lnTo>
                  <a:pt x="3851031" y="4343400"/>
                </a:lnTo>
                <a:lnTo>
                  <a:pt x="5899638" y="3631223"/>
                </a:lnTo>
                <a:lnTo>
                  <a:pt x="7297615" y="4299439"/>
                </a:lnTo>
                <a:lnTo>
                  <a:pt x="7561384" y="1925516"/>
                </a:lnTo>
                <a:lnTo>
                  <a:pt x="6743700" y="2365131"/>
                </a:lnTo>
                <a:lnTo>
                  <a:pt x="6638192" y="263770"/>
                </a:lnTo>
                <a:lnTo>
                  <a:pt x="4941277" y="1354016"/>
                </a:lnTo>
                <a:lnTo>
                  <a:pt x="4290646" y="395654"/>
                </a:lnTo>
                <a:lnTo>
                  <a:pt x="2672861" y="694593"/>
                </a:lnTo>
                <a:lnTo>
                  <a:pt x="1582615" y="0"/>
                </a:lnTo>
                <a:lnTo>
                  <a:pt x="659423" y="307731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8613775" y="2538413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172200" y="5002213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127375" y="2085975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754438" y="2428875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191000" y="21336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362325" y="27432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930650" y="297815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086600" y="3792538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419600" y="250825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657600" y="3457575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974975" y="3133725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648200" y="309245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43400" y="3857625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875088" y="4132263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772400" y="3868738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867400" y="40386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008563" y="27432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800600" y="46482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334000" y="3529013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181600" y="40386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638800" y="25908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8534400" y="4926013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577013" y="4454525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6172200" y="3211513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775450" y="5178425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962400" y="51054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629400" y="3698875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505200" y="4637088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315200" y="46482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351588" y="23622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324600" y="2986088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8001000" y="33528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8499475" y="34290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8686800" y="3781425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9372600" y="4926013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70" name="Group 69"/>
          <p:cNvGrpSpPr>
            <a:grpSpLocks/>
          </p:cNvGrpSpPr>
          <p:nvPr/>
        </p:nvGrpSpPr>
        <p:grpSpPr bwMode="auto">
          <a:xfrm>
            <a:off x="3373439" y="2303464"/>
            <a:ext cx="4929187" cy="2936875"/>
            <a:chOff x="1849316" y="2303585"/>
            <a:chExt cx="4929553" cy="2936630"/>
          </a:xfrm>
        </p:grpSpPr>
        <p:cxnSp>
          <p:nvCxnSpPr>
            <p:cNvPr id="41" name="Straight Connector 40"/>
            <p:cNvCxnSpPr/>
            <p:nvPr/>
          </p:nvCxnSpPr>
          <p:spPr>
            <a:xfrm>
              <a:off x="2895556" y="3363947"/>
              <a:ext cx="1828936" cy="116671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endCxn id="4" idx="14"/>
            </p:cNvCxnSpPr>
            <p:nvPr/>
          </p:nvCxnSpPr>
          <p:spPr>
            <a:xfrm flipV="1">
              <a:off x="2895556" y="2303585"/>
              <a:ext cx="657274" cy="1060362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endCxn id="4" idx="7"/>
            </p:cNvCxnSpPr>
            <p:nvPr/>
          </p:nvCxnSpPr>
          <p:spPr>
            <a:xfrm>
              <a:off x="5867576" y="4132232"/>
              <a:ext cx="911293" cy="1107983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V="1">
              <a:off x="5867576" y="2819479"/>
              <a:ext cx="228617" cy="1301641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4" idx="5"/>
            </p:cNvCxnSpPr>
            <p:nvPr/>
          </p:nvCxnSpPr>
          <p:spPr>
            <a:xfrm flipV="1">
              <a:off x="4238680" y="4530661"/>
              <a:ext cx="485811" cy="41112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endCxn id="4" idx="12"/>
            </p:cNvCxnSpPr>
            <p:nvPr/>
          </p:nvCxnSpPr>
          <p:spPr>
            <a:xfrm flipV="1">
              <a:off x="4724491" y="2962342"/>
              <a:ext cx="1095456" cy="1568319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V="1">
              <a:off x="1849316" y="3363947"/>
              <a:ext cx="1046240" cy="64605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/>
          <p:cNvGrpSpPr>
            <a:grpSpLocks/>
          </p:cNvGrpSpPr>
          <p:nvPr/>
        </p:nvGrpSpPr>
        <p:grpSpPr bwMode="auto">
          <a:xfrm>
            <a:off x="3144836" y="2597151"/>
            <a:ext cx="6313488" cy="2376549"/>
            <a:chOff x="1620367" y="2596661"/>
            <a:chExt cx="6313225" cy="2376943"/>
          </a:xfrm>
        </p:grpSpPr>
        <p:sp>
          <p:nvSpPr>
            <p:cNvPr id="49194" name="TextBox 64"/>
            <p:cNvSpPr txBox="1">
              <a:spLocks noChangeArrowheads="1"/>
            </p:cNvSpPr>
            <p:nvPr/>
          </p:nvSpPr>
          <p:spPr bwMode="auto">
            <a:xfrm>
              <a:off x="6400132" y="4208585"/>
              <a:ext cx="1533460" cy="3693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s-ES" b="1" dirty="0" err="1">
                  <a:solidFill>
                    <a:schemeClr val="tx1"/>
                  </a:solidFill>
                </a:rPr>
                <a:t>Equipo</a:t>
              </a:r>
              <a:r>
                <a:rPr lang="en-US" altLang="es-ES" b="1" dirty="0">
                  <a:solidFill>
                    <a:schemeClr val="tx1"/>
                  </a:solidFill>
                </a:rPr>
                <a:t> 5</a:t>
              </a:r>
            </a:p>
          </p:txBody>
        </p:sp>
        <p:sp>
          <p:nvSpPr>
            <p:cNvPr id="49195" name="TextBox 65"/>
            <p:cNvSpPr txBox="1">
              <a:spLocks noChangeArrowheads="1"/>
            </p:cNvSpPr>
            <p:nvPr/>
          </p:nvSpPr>
          <p:spPr bwMode="auto">
            <a:xfrm>
              <a:off x="1620367" y="2596661"/>
              <a:ext cx="1594686" cy="3693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s-ES" b="1" dirty="0" err="1">
                  <a:solidFill>
                    <a:schemeClr val="tx1"/>
                  </a:solidFill>
                </a:rPr>
                <a:t>Equipo</a:t>
              </a:r>
              <a:r>
                <a:rPr lang="en-US" altLang="es-ES" b="1" dirty="0">
                  <a:solidFill>
                    <a:schemeClr val="tx1"/>
                  </a:solidFill>
                </a:rPr>
                <a:t> 1</a:t>
              </a:r>
            </a:p>
          </p:txBody>
        </p:sp>
        <p:sp>
          <p:nvSpPr>
            <p:cNvPr id="49196" name="TextBox 66"/>
            <p:cNvSpPr txBox="1">
              <a:spLocks noChangeArrowheads="1"/>
            </p:cNvSpPr>
            <p:nvPr/>
          </p:nvSpPr>
          <p:spPr bwMode="auto">
            <a:xfrm>
              <a:off x="4724400" y="4604211"/>
              <a:ext cx="1523339" cy="3693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s-ES" b="1" dirty="0" err="1">
                  <a:solidFill>
                    <a:schemeClr val="tx1"/>
                  </a:solidFill>
                </a:rPr>
                <a:t>Equipo</a:t>
              </a:r>
              <a:r>
                <a:rPr lang="en-US" altLang="es-ES" b="1" dirty="0">
                  <a:solidFill>
                    <a:schemeClr val="tx1"/>
                  </a:solidFill>
                </a:rPr>
                <a:t> 4</a:t>
              </a:r>
            </a:p>
          </p:txBody>
        </p:sp>
        <p:sp>
          <p:nvSpPr>
            <p:cNvPr id="49197" name="TextBox 67"/>
            <p:cNvSpPr txBox="1">
              <a:spLocks noChangeArrowheads="1"/>
            </p:cNvSpPr>
            <p:nvPr/>
          </p:nvSpPr>
          <p:spPr bwMode="auto">
            <a:xfrm>
              <a:off x="2229944" y="4191000"/>
              <a:ext cx="1512648" cy="3693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s-ES" b="1" dirty="0" err="1">
                  <a:solidFill>
                    <a:schemeClr val="tx1"/>
                  </a:solidFill>
                </a:rPr>
                <a:t>Equipo</a:t>
              </a:r>
              <a:r>
                <a:rPr lang="en-US" altLang="es-ES" b="1" dirty="0">
                  <a:solidFill>
                    <a:schemeClr val="tx1"/>
                  </a:solidFill>
                </a:rPr>
                <a:t> 3</a:t>
              </a:r>
            </a:p>
          </p:txBody>
        </p:sp>
        <p:sp>
          <p:nvSpPr>
            <p:cNvPr id="49198" name="TextBox 68"/>
            <p:cNvSpPr txBox="1">
              <a:spLocks noChangeArrowheads="1"/>
            </p:cNvSpPr>
            <p:nvPr/>
          </p:nvSpPr>
          <p:spPr bwMode="auto">
            <a:xfrm>
              <a:off x="3623896" y="2877988"/>
              <a:ext cx="1480890" cy="3693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s-ES" b="1" dirty="0" err="1">
                  <a:solidFill>
                    <a:schemeClr val="tx1"/>
                  </a:solidFill>
                </a:rPr>
                <a:t>Equipo</a:t>
              </a:r>
              <a:r>
                <a:rPr lang="en-US" altLang="es-ES" b="1" dirty="0">
                  <a:solidFill>
                    <a:schemeClr val="tx1"/>
                  </a:solidFill>
                </a:rPr>
                <a:t> 2</a:t>
              </a: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ES">
                <a:latin typeface="Arial" panose="020B0604020202020204" pitchFamily="34" charset="0"/>
                <a:cs typeface="Arial" panose="020B0604020202020204" pitchFamily="34" charset="0"/>
              </a:rPr>
              <a:t>Mejor aún (si es posible)</a:t>
            </a:r>
          </a:p>
        </p:txBody>
      </p:sp>
      <p:sp>
        <p:nvSpPr>
          <p:cNvPr id="4" name="Freeform 3"/>
          <p:cNvSpPr/>
          <p:nvPr/>
        </p:nvSpPr>
        <p:spPr>
          <a:xfrm>
            <a:off x="2403476" y="1609725"/>
            <a:ext cx="7561263" cy="4343400"/>
          </a:xfrm>
          <a:custGeom>
            <a:avLst/>
            <a:gdLst>
              <a:gd name="connsiteX0" fmla="*/ 659423 w 7561384"/>
              <a:gd name="connsiteY0" fmla="*/ 307731 h 4343400"/>
              <a:gd name="connsiteX1" fmla="*/ 0 w 7561384"/>
              <a:gd name="connsiteY1" fmla="*/ 1714500 h 4343400"/>
              <a:gd name="connsiteX2" fmla="*/ 958361 w 7561384"/>
              <a:gd name="connsiteY2" fmla="*/ 2409093 h 4343400"/>
              <a:gd name="connsiteX3" fmla="*/ 756138 w 7561384"/>
              <a:gd name="connsiteY3" fmla="*/ 3622431 h 4343400"/>
              <a:gd name="connsiteX4" fmla="*/ 2083777 w 7561384"/>
              <a:gd name="connsiteY4" fmla="*/ 3938954 h 4343400"/>
              <a:gd name="connsiteX5" fmla="*/ 3358661 w 7561384"/>
              <a:gd name="connsiteY5" fmla="*/ 3332285 h 4343400"/>
              <a:gd name="connsiteX6" fmla="*/ 3851031 w 7561384"/>
              <a:gd name="connsiteY6" fmla="*/ 4343400 h 4343400"/>
              <a:gd name="connsiteX7" fmla="*/ 5899638 w 7561384"/>
              <a:gd name="connsiteY7" fmla="*/ 3631223 h 4343400"/>
              <a:gd name="connsiteX8" fmla="*/ 7297615 w 7561384"/>
              <a:gd name="connsiteY8" fmla="*/ 4299439 h 4343400"/>
              <a:gd name="connsiteX9" fmla="*/ 7561384 w 7561384"/>
              <a:gd name="connsiteY9" fmla="*/ 1925516 h 4343400"/>
              <a:gd name="connsiteX10" fmla="*/ 6743700 w 7561384"/>
              <a:gd name="connsiteY10" fmla="*/ 2365131 h 4343400"/>
              <a:gd name="connsiteX11" fmla="*/ 6638192 w 7561384"/>
              <a:gd name="connsiteY11" fmla="*/ 263770 h 4343400"/>
              <a:gd name="connsiteX12" fmla="*/ 4941277 w 7561384"/>
              <a:gd name="connsiteY12" fmla="*/ 1354016 h 4343400"/>
              <a:gd name="connsiteX13" fmla="*/ 4290646 w 7561384"/>
              <a:gd name="connsiteY13" fmla="*/ 395654 h 4343400"/>
              <a:gd name="connsiteX14" fmla="*/ 2672861 w 7561384"/>
              <a:gd name="connsiteY14" fmla="*/ 694593 h 4343400"/>
              <a:gd name="connsiteX15" fmla="*/ 1582615 w 7561384"/>
              <a:gd name="connsiteY15" fmla="*/ 0 h 4343400"/>
              <a:gd name="connsiteX16" fmla="*/ 659423 w 7561384"/>
              <a:gd name="connsiteY16" fmla="*/ 307731 h 434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561384" h="4343400">
                <a:moveTo>
                  <a:pt x="659423" y="307731"/>
                </a:moveTo>
                <a:lnTo>
                  <a:pt x="0" y="1714500"/>
                </a:lnTo>
                <a:lnTo>
                  <a:pt x="958361" y="2409093"/>
                </a:lnTo>
                <a:lnTo>
                  <a:pt x="756138" y="3622431"/>
                </a:lnTo>
                <a:lnTo>
                  <a:pt x="2083777" y="3938954"/>
                </a:lnTo>
                <a:lnTo>
                  <a:pt x="3358661" y="3332285"/>
                </a:lnTo>
                <a:lnTo>
                  <a:pt x="3851031" y="4343400"/>
                </a:lnTo>
                <a:lnTo>
                  <a:pt x="5899638" y="3631223"/>
                </a:lnTo>
                <a:lnTo>
                  <a:pt x="7297615" y="4299439"/>
                </a:lnTo>
                <a:lnTo>
                  <a:pt x="7561384" y="1925516"/>
                </a:lnTo>
                <a:lnTo>
                  <a:pt x="6743700" y="2365131"/>
                </a:lnTo>
                <a:lnTo>
                  <a:pt x="6638192" y="263770"/>
                </a:lnTo>
                <a:lnTo>
                  <a:pt x="4941277" y="1354016"/>
                </a:lnTo>
                <a:lnTo>
                  <a:pt x="4290646" y="395654"/>
                </a:lnTo>
                <a:lnTo>
                  <a:pt x="2672861" y="694593"/>
                </a:lnTo>
                <a:lnTo>
                  <a:pt x="1582615" y="0"/>
                </a:lnTo>
                <a:lnTo>
                  <a:pt x="659423" y="307731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8613775" y="2538413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172200" y="5002213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127375" y="2085975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754438" y="2428875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191000" y="21336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362325" y="27432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930650" y="297815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086600" y="3792538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419600" y="250825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657600" y="3457575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974975" y="3133725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648200" y="309245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43400" y="3857625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875088" y="4132263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772400" y="3868738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867400" y="40386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008563" y="27432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800600" y="46482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334000" y="3529013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181600" y="40386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638800" y="25908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8534400" y="4926013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577013" y="4454525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6172200" y="3211513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775450" y="5178425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962400" y="51054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629400" y="3698875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505200" y="4637088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315200" y="46482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351588" y="23622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324600" y="2986088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8001000" y="33528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8499475" y="34290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8686800" y="3781425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9372600" y="4926013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48" name="Group 47"/>
          <p:cNvGrpSpPr>
            <a:grpSpLocks/>
          </p:cNvGrpSpPr>
          <p:nvPr/>
        </p:nvGrpSpPr>
        <p:grpSpPr bwMode="auto">
          <a:xfrm>
            <a:off x="5762625" y="2962276"/>
            <a:ext cx="1581150" cy="1979613"/>
            <a:chOff x="4237892" y="2963008"/>
            <a:chExt cx="1582616" cy="1978269"/>
          </a:xfrm>
        </p:grpSpPr>
        <p:cxnSp>
          <p:nvCxnSpPr>
            <p:cNvPr id="45" name="Straight Connector 44"/>
            <p:cNvCxnSpPr>
              <a:stCxn id="4" idx="5"/>
            </p:cNvCxnSpPr>
            <p:nvPr/>
          </p:nvCxnSpPr>
          <p:spPr>
            <a:xfrm flipV="1">
              <a:off x="4237892" y="4530393"/>
              <a:ext cx="486225" cy="410884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endCxn id="4" idx="12"/>
            </p:cNvCxnSpPr>
            <p:nvPr/>
          </p:nvCxnSpPr>
          <p:spPr>
            <a:xfrm flipV="1">
              <a:off x="4724117" y="2963008"/>
              <a:ext cx="1096391" cy="1567385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>
            <a:grpSpLocks/>
          </p:cNvGrpSpPr>
          <p:nvPr/>
        </p:nvGrpSpPr>
        <p:grpSpPr bwMode="auto">
          <a:xfrm>
            <a:off x="3857626" y="3209925"/>
            <a:ext cx="5210175" cy="1327150"/>
            <a:chOff x="2332892" y="3209193"/>
            <a:chExt cx="5210908" cy="1327610"/>
          </a:xfrm>
        </p:grpSpPr>
        <p:sp>
          <p:nvSpPr>
            <p:cNvPr id="51243" name="TextBox 65"/>
            <p:cNvSpPr txBox="1">
              <a:spLocks noChangeArrowheads="1"/>
            </p:cNvSpPr>
            <p:nvPr/>
          </p:nvSpPr>
          <p:spPr bwMode="auto">
            <a:xfrm>
              <a:off x="2332892" y="3209193"/>
              <a:ext cx="208670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s-ES" b="1">
                  <a:solidFill>
                    <a:schemeClr val="tx1"/>
                  </a:solidFill>
                </a:rPr>
                <a:t>Equipos 1, 2 y 3</a:t>
              </a:r>
            </a:p>
          </p:txBody>
        </p:sp>
        <p:sp>
          <p:nvSpPr>
            <p:cNvPr id="51244" name="TextBox 66"/>
            <p:cNvSpPr txBox="1">
              <a:spLocks noChangeArrowheads="1"/>
            </p:cNvSpPr>
            <p:nvPr/>
          </p:nvSpPr>
          <p:spPr bwMode="auto">
            <a:xfrm>
              <a:off x="5791200" y="4167471"/>
              <a:ext cx="17526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Font typeface="Arial" panose="020B0604020202020204" pitchFamily="34" charset="0"/>
                <a:buChar char="•"/>
                <a:defRPr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16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sz="1200">
                  <a:solidFill>
                    <a:srgbClr val="595959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s-ES" b="1">
                  <a:solidFill>
                    <a:schemeClr val="tx1"/>
                  </a:solidFill>
                </a:rPr>
                <a:t>Equipos 4 y 5</a:t>
              </a:r>
            </a:p>
          </p:txBody>
        </p:sp>
      </p:grpSp>
      <p:sp>
        <p:nvSpPr>
          <p:cNvPr id="53" name="Title 1"/>
          <p:cNvSpPr txBox="1">
            <a:spLocks/>
          </p:cNvSpPr>
          <p:nvPr/>
        </p:nvSpPr>
        <p:spPr bwMode="auto">
          <a:xfrm>
            <a:off x="2236788" y="5638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200"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1200"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1200"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1200"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1200"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1200"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s-ES" sz="2800">
                <a:solidFill>
                  <a:srgbClr val="0070C0"/>
                </a:solidFill>
              </a:rPr>
              <a:t>Muestras interpenetrantes (Mahalanobis,1953)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5C6173-D549-D97E-0EF7-14D0EEDAAC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EB531-F8AD-39AB-B50A-8511335F4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/>
              <a:t>Las claves del control de calidad del levantamiento de datos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282C53-1B26-65A9-E594-534EFABE99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Integración de controles informáticos</a:t>
            </a:r>
          </a:p>
          <a:p>
            <a:r>
              <a:rPr lang="es-ES" dirty="0"/>
              <a:t>Supervisión en campo</a:t>
            </a:r>
          </a:p>
          <a:p>
            <a:r>
              <a:rPr lang="es-ES" dirty="0"/>
              <a:t>Monitoreo centralizado de indicadores de calidad</a:t>
            </a:r>
          </a:p>
          <a:p>
            <a:r>
              <a:rPr lang="es-ES" dirty="0"/>
              <a:t>Auditoría de audio</a:t>
            </a:r>
          </a:p>
        </p:txBody>
      </p:sp>
    </p:spTree>
    <p:extLst>
      <p:ext uri="{BB962C8B-B14F-4D97-AF65-F5344CB8AC3E}">
        <p14:creationId xmlns:p14="http://schemas.microsoft.com/office/powerpoint/2010/main" val="3804125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C211B4E-9E6D-A467-3D0E-3B1F7BF518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9952452"/>
              </p:ext>
            </p:extLst>
          </p:nvPr>
        </p:nvGraphicFramePr>
        <p:xfrm>
          <a:off x="838200" y="1825625"/>
          <a:ext cx="10515600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15776851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34566352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056562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9807594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419" sz="3200" dirty="0"/>
                        <a:t>Productor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sz="3200" dirty="0"/>
                        <a:t>Puntaje Postulación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sz="3200" dirty="0"/>
                        <a:t>Tratamiento (T)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sz="3200" dirty="0"/>
                        <a:t>Rendimiento Post</a:t>
                      </a:r>
                      <a:endParaRPr lang="en-US" sz="3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0384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419" sz="3200" dirty="0"/>
                        <a:t>A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sz="3200" dirty="0"/>
                        <a:t>71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sz="3200" dirty="0"/>
                        <a:t>1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sz="3200" dirty="0"/>
                        <a:t>68</a:t>
                      </a:r>
                      <a:endParaRPr lang="en-US" sz="3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47438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419" sz="3200" dirty="0"/>
                        <a:t>B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sz="3200" dirty="0"/>
                        <a:t>69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sz="3200" dirty="0"/>
                        <a:t>0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sz="3200" dirty="0"/>
                        <a:t>55</a:t>
                      </a:r>
                      <a:endParaRPr lang="en-US" sz="3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4231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419" sz="3200" dirty="0"/>
                        <a:t>C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sz="3200" dirty="0"/>
                        <a:t>72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sz="3200" dirty="0"/>
                        <a:t>1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sz="3200" dirty="0"/>
                        <a:t>70</a:t>
                      </a:r>
                      <a:endParaRPr lang="en-US" sz="3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0806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419" sz="3200" dirty="0"/>
                        <a:t>D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sz="3200" dirty="0"/>
                        <a:t>68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sz="3200" dirty="0"/>
                        <a:t>0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sz="3200" dirty="0"/>
                        <a:t>54</a:t>
                      </a:r>
                      <a:endParaRPr lang="en-US" sz="3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2612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27237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90B412-4716-5BC4-1F6C-E680CA033D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1F476-F262-53A4-5217-B8A540F3C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/>
              <a:t>Integración de controles informáticos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BBEEB5-6A12-3C22-FA2A-45841EFF44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Las primeras experiencias datan de hace más de cuatro décadas</a:t>
            </a:r>
          </a:p>
          <a:p>
            <a:pPr lvl="1"/>
            <a:r>
              <a:rPr lang="es-ES" dirty="0" err="1"/>
              <a:t>Côte</a:t>
            </a:r>
            <a:r>
              <a:rPr lang="es-ES" dirty="0"/>
              <a:t> </a:t>
            </a:r>
            <a:r>
              <a:rPr lang="es-ES" dirty="0" err="1"/>
              <a:t>d’Ivoire</a:t>
            </a:r>
            <a:r>
              <a:rPr lang="es-ES" dirty="0"/>
              <a:t> (1983), con </a:t>
            </a:r>
            <a:r>
              <a:rPr lang="es-ES" dirty="0" err="1"/>
              <a:t>PCs</a:t>
            </a:r>
            <a:r>
              <a:rPr lang="es-ES" dirty="0"/>
              <a:t> IBM, impresoras portátiles, grupos electrógenos y programación ad-hoc</a:t>
            </a:r>
          </a:p>
          <a:p>
            <a:r>
              <a:rPr lang="es-ES" dirty="0"/>
              <a:t>El material y los programas han evolucionado</a:t>
            </a:r>
          </a:p>
          <a:p>
            <a:pPr lvl="1"/>
            <a:r>
              <a:rPr lang="es-ES" dirty="0"/>
              <a:t>Hoy día se usan habitualmente tabletas Android, con programas apoyados en plataformas como </a:t>
            </a:r>
            <a:r>
              <a:rPr lang="es-ES" dirty="0" err="1"/>
              <a:t>SurveyCTO</a:t>
            </a:r>
            <a:r>
              <a:rPr lang="es-ES" dirty="0"/>
              <a:t>, </a:t>
            </a:r>
            <a:r>
              <a:rPr lang="es-ES" dirty="0" err="1"/>
              <a:t>CSPro</a:t>
            </a:r>
            <a:r>
              <a:rPr lang="es-ES" dirty="0"/>
              <a:t> o </a:t>
            </a:r>
            <a:r>
              <a:rPr lang="es-ES" dirty="0" err="1"/>
              <a:t>Survey</a:t>
            </a:r>
            <a:r>
              <a:rPr lang="es-ES" dirty="0"/>
              <a:t> </a:t>
            </a:r>
            <a:r>
              <a:rPr lang="es-ES" dirty="0" err="1"/>
              <a:t>Solutions</a:t>
            </a:r>
            <a:endParaRPr lang="es-ES" dirty="0"/>
          </a:p>
          <a:p>
            <a:r>
              <a:rPr lang="es-ES" dirty="0"/>
              <a:t>Pero los desafíos son los mismos</a:t>
            </a:r>
          </a:p>
          <a:p>
            <a:pPr lvl="1"/>
            <a:r>
              <a:rPr lang="es-ES" dirty="0"/>
              <a:t>Hacer un cuestionario electrónico es muy fácil</a:t>
            </a:r>
            <a:br>
              <a:rPr lang="es-ES" dirty="0"/>
            </a:br>
            <a:r>
              <a:rPr lang="es-ES" dirty="0"/>
              <a:t>Hacer un </a:t>
            </a:r>
            <a:r>
              <a:rPr lang="es-ES" b="1" dirty="0">
                <a:solidFill>
                  <a:srgbClr val="FF0000"/>
                </a:solidFill>
              </a:rPr>
              <a:t>buen</a:t>
            </a:r>
            <a:r>
              <a:rPr lang="es-ES" dirty="0"/>
              <a:t> cuestionario electrónico puede ser </a:t>
            </a:r>
            <a:r>
              <a:rPr lang="es-ES" b="1" dirty="0">
                <a:solidFill>
                  <a:srgbClr val="FF0000"/>
                </a:solidFill>
              </a:rPr>
              <a:t>muy difícil</a:t>
            </a:r>
            <a:r>
              <a:rPr lang="es-ES" dirty="0"/>
              <a:t>, toma tiempo y requiere numerosas pruebas</a:t>
            </a:r>
          </a:p>
        </p:txBody>
      </p:sp>
    </p:spTree>
    <p:extLst>
      <p:ext uri="{BB962C8B-B14F-4D97-AF65-F5344CB8AC3E}">
        <p14:creationId xmlns:p14="http://schemas.microsoft.com/office/powerpoint/2010/main" val="1001590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3D1D6A-973F-65A0-6DDC-FEAC43AA55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69726-50E1-5F1A-9059-9549DC054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7300"/>
          </a:xfrm>
        </p:spPr>
        <p:txBody>
          <a:bodyPr/>
          <a:lstStyle/>
          <a:p>
            <a:r>
              <a:rPr lang="es-419" dirty="0"/>
              <a:t>Supervisión humana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39E43C-B575-19B3-EFE6-A7A47960C4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1735900"/>
            <a:ext cx="7421744" cy="4756974"/>
          </a:xfrm>
          <a:ln>
            <a:solidFill>
              <a:schemeClr val="accent1"/>
            </a:solidFill>
          </a:ln>
        </p:spPr>
        <p:txBody>
          <a:bodyPr tIns="91440">
            <a:normAutofit fontScale="85000" lnSpcReduction="20000"/>
          </a:bodyPr>
          <a:lstStyle/>
          <a:p>
            <a:r>
              <a:rPr lang="es-ES" dirty="0"/>
              <a:t>El supervisor revisita </a:t>
            </a:r>
            <a:r>
              <a:rPr lang="es-ES" b="1" dirty="0">
                <a:solidFill>
                  <a:srgbClr val="FF0000"/>
                </a:solidFill>
              </a:rPr>
              <a:t>algunas</a:t>
            </a:r>
            <a:r>
              <a:rPr lang="es-ES" dirty="0"/>
              <a:t> unidades</a:t>
            </a:r>
            <a:br>
              <a:rPr lang="es-ES" dirty="0"/>
            </a:br>
            <a:r>
              <a:rPr lang="es-ES" dirty="0"/>
              <a:t>encuestadas y repite </a:t>
            </a:r>
            <a:r>
              <a:rPr lang="es-ES" b="1" dirty="0">
                <a:solidFill>
                  <a:srgbClr val="FF0000"/>
                </a:solidFill>
              </a:rPr>
              <a:t>algunas</a:t>
            </a:r>
            <a:r>
              <a:rPr lang="es-ES" dirty="0"/>
              <a:t> preguntas</a:t>
            </a:r>
          </a:p>
          <a:p>
            <a:r>
              <a:rPr lang="es-ES" dirty="0"/>
              <a:t>No demasiadas unidades,</a:t>
            </a:r>
            <a:br>
              <a:rPr lang="es-ES" dirty="0"/>
            </a:br>
            <a:r>
              <a:rPr lang="es-ES" dirty="0"/>
              <a:t>no demasiadas preguntas,</a:t>
            </a:r>
            <a:br>
              <a:rPr lang="es-ES" dirty="0"/>
            </a:br>
            <a:r>
              <a:rPr lang="es-ES" dirty="0"/>
              <a:t>pero </a:t>
            </a:r>
            <a:r>
              <a:rPr lang="es-ES" b="1" dirty="0">
                <a:solidFill>
                  <a:srgbClr val="FF0000"/>
                </a:solidFill>
              </a:rPr>
              <a:t>seleccionadas aleatoriamente</a:t>
            </a:r>
          </a:p>
          <a:p>
            <a:r>
              <a:rPr lang="es-ES" dirty="0"/>
              <a:t>No más de 20 minutos</a:t>
            </a:r>
          </a:p>
          <a:p>
            <a:r>
              <a:rPr lang="es-ES" dirty="0"/>
              <a:t>Antiguamente, el supervisor llevaba consigo el cuestionario de papel que había completado previamente el encuestador</a:t>
            </a:r>
          </a:p>
          <a:p>
            <a:r>
              <a:rPr lang="es-ES" dirty="0"/>
              <a:t>Hoy, debería hacerlo con un cuestionario CAPI específicamente elaborado para esto – no con el CAPI del encuestador</a:t>
            </a:r>
          </a:p>
          <a:p>
            <a:r>
              <a:rPr lang="es-ES" dirty="0"/>
              <a:t>En esto el computador no ha podido superar al ser humano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F808543B-92C0-E3B8-C557-BB469E8A28FC}"/>
              </a:ext>
            </a:extLst>
          </p:cNvPr>
          <p:cNvSpPr txBox="1">
            <a:spLocks/>
          </p:cNvSpPr>
          <p:nvPr/>
        </p:nvSpPr>
        <p:spPr>
          <a:xfrm>
            <a:off x="8472360" y="1735900"/>
            <a:ext cx="3259741" cy="475697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9144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Observación directa de entrevistas</a:t>
            </a:r>
          </a:p>
          <a:p>
            <a:r>
              <a:rPr lang="es-ES" dirty="0"/>
              <a:t>Subsanar defectos de la capacitación</a:t>
            </a:r>
          </a:p>
          <a:p>
            <a:r>
              <a:rPr lang="es-ES" dirty="0"/>
              <a:t>Fomentar el espíritu de equipo</a:t>
            </a:r>
          </a:p>
          <a:p>
            <a:r>
              <a:rPr lang="es-ES" dirty="0"/>
              <a:t>Acciones administrativas (gestión de viáticos, combustible, etc.)</a:t>
            </a:r>
          </a:p>
          <a:p>
            <a:r>
              <a:rPr lang="es-ES" dirty="0"/>
              <a:t>Casi todas están en vías de extinción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1C016329-E448-144A-3538-3DA92583BBC5}"/>
              </a:ext>
            </a:extLst>
          </p:cNvPr>
          <p:cNvSpPr txBox="1">
            <a:spLocks/>
          </p:cNvSpPr>
          <p:nvPr/>
        </p:nvSpPr>
        <p:spPr>
          <a:xfrm>
            <a:off x="838199" y="1080123"/>
            <a:ext cx="7421744" cy="6557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3200" b="1" dirty="0"/>
              <a:t>Revisitas de control 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68E7D161-3819-772C-7BB6-9D0C5B278119}"/>
              </a:ext>
            </a:extLst>
          </p:cNvPr>
          <p:cNvSpPr txBox="1">
            <a:spLocks/>
          </p:cNvSpPr>
          <p:nvPr/>
        </p:nvSpPr>
        <p:spPr>
          <a:xfrm>
            <a:off x="8391440" y="1092426"/>
            <a:ext cx="3340662" cy="6557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3200" b="1" dirty="0"/>
              <a:t>Otras acciones </a:t>
            </a:r>
          </a:p>
        </p:txBody>
      </p:sp>
    </p:spTree>
    <p:extLst>
      <p:ext uri="{BB962C8B-B14F-4D97-AF65-F5344CB8AC3E}">
        <p14:creationId xmlns:p14="http://schemas.microsoft.com/office/powerpoint/2010/main" val="4156699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  <p:bldP spid="4" grpId="0" uiExpand="1" build="p" bldLvl="2"/>
      <p:bldP spid="5" grpId="0" build="p" bldLvl="2"/>
      <p:bldP spid="6" grpId="0" build="p" bldLvl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noProof="0" dirty="0"/>
              <a:t>No-respuesta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noProof="0" dirty="0"/>
              <a:t>¿Cuál de estas acciones es la mejor solución para la no respuesta</a:t>
            </a:r>
          </a:p>
          <a:p>
            <a:pPr lvl="1"/>
            <a:r>
              <a:rPr lang="es-ES" noProof="0" dirty="0"/>
              <a:t>Reemplazar a las unidades que no responden por unidades similares</a:t>
            </a:r>
          </a:p>
          <a:p>
            <a:pPr lvl="1"/>
            <a:r>
              <a:rPr lang="es-ES" noProof="0" dirty="0"/>
              <a:t>Aumentar el tamaño de la muestra para compensar</a:t>
            </a:r>
          </a:p>
          <a:p>
            <a:pPr lvl="1"/>
            <a:r>
              <a:rPr lang="es-ES" noProof="0" dirty="0"/>
              <a:t>Usar fórmulas de corrección</a:t>
            </a:r>
          </a:p>
          <a:p>
            <a:pPr lvl="1"/>
            <a:r>
              <a:rPr lang="es-ES" noProof="0" dirty="0"/>
              <a:t>Usar técnicas de imputación (</a:t>
            </a:r>
            <a:r>
              <a:rPr lang="es-ES" noProof="0" dirty="0" err="1"/>
              <a:t>hot-deck</a:t>
            </a:r>
            <a:r>
              <a:rPr lang="es-ES" noProof="0" dirty="0"/>
              <a:t>, </a:t>
            </a:r>
            <a:r>
              <a:rPr lang="es-ES" noProof="0" dirty="0" err="1"/>
              <a:t>cold-deck</a:t>
            </a:r>
            <a:r>
              <a:rPr lang="es-ES" noProof="0" dirty="0"/>
              <a:t>, </a:t>
            </a:r>
            <a:r>
              <a:rPr lang="es-ES" noProof="0" dirty="0" err="1"/>
              <a:t>warm-deck</a:t>
            </a:r>
            <a:r>
              <a:rPr lang="es-ES" noProof="0" dirty="0"/>
              <a:t>, etc.) para simular las respuestas que faltan</a:t>
            </a:r>
          </a:p>
          <a:p>
            <a:r>
              <a:rPr lang="es-ES" noProof="0" dirty="0"/>
              <a:t>¡Ninguna de esas acciones es una solución!</a:t>
            </a:r>
          </a:p>
          <a:p>
            <a:pPr lvl="1"/>
            <a:r>
              <a:rPr lang="es-ES" dirty="0"/>
              <a:t>Lo peor de la no-respuesta no es la reducción de la muestra</a:t>
            </a:r>
          </a:p>
          <a:p>
            <a:pPr lvl="1"/>
            <a:r>
              <a:rPr lang="es-ES" noProof="0" dirty="0"/>
              <a:t>Lo peor es el </a:t>
            </a:r>
            <a:r>
              <a:rPr lang="es-ES" b="1" noProof="0" dirty="0">
                <a:solidFill>
                  <a:srgbClr val="FF0000"/>
                </a:solidFill>
              </a:rPr>
              <a:t>sesgo de selección</a:t>
            </a:r>
          </a:p>
          <a:p>
            <a:r>
              <a:rPr lang="es-ES" noProof="0" dirty="0"/>
              <a:t>La mejor forma de abordar la no respuesta es prevenirla</a:t>
            </a:r>
          </a:p>
          <a:p>
            <a:pPr lvl="1"/>
            <a:r>
              <a:rPr lang="es-ES" noProof="0" dirty="0"/>
              <a:t>Algunas de las acciones anteriores pueden tener un valor preventivo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E7E9-4E8F-4088-9399-1F13DC60EA3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04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Oval 2"/>
          <p:cNvSpPr>
            <a:spLocks noChangeArrowheads="1"/>
          </p:cNvSpPr>
          <p:nvPr/>
        </p:nvSpPr>
        <p:spPr bwMode="auto">
          <a:xfrm>
            <a:off x="5181600" y="2819400"/>
            <a:ext cx="1828800" cy="18288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 anchor="ctr"/>
          <a:lstStyle/>
          <a:p>
            <a:pPr algn="ctr"/>
            <a:r>
              <a:rPr lang="es-ES" b="1" dirty="0">
                <a:solidFill>
                  <a:schemeClr val="bg1"/>
                </a:solidFill>
              </a:rPr>
              <a:t>No respuesta</a:t>
            </a:r>
          </a:p>
        </p:txBody>
      </p:sp>
      <p:grpSp>
        <p:nvGrpSpPr>
          <p:cNvPr id="83971" name="Group 3"/>
          <p:cNvGrpSpPr>
            <a:grpSpLocks/>
          </p:cNvGrpSpPr>
          <p:nvPr/>
        </p:nvGrpSpPr>
        <p:grpSpPr bwMode="auto">
          <a:xfrm>
            <a:off x="5562600" y="1447800"/>
            <a:ext cx="1066800" cy="1371600"/>
            <a:chOff x="2544" y="912"/>
            <a:chExt cx="672" cy="864"/>
          </a:xfrm>
        </p:grpSpPr>
        <p:sp>
          <p:nvSpPr>
            <p:cNvPr id="83972" name="Oval 4"/>
            <p:cNvSpPr>
              <a:spLocks noChangeArrowheads="1"/>
            </p:cNvSpPr>
            <p:nvPr/>
          </p:nvSpPr>
          <p:spPr bwMode="auto">
            <a:xfrm>
              <a:off x="2544" y="912"/>
              <a:ext cx="672" cy="672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rgbClr val="00CC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rgbClr val="FFFF00"/>
                  </a:solidFill>
                </a:rPr>
                <a:t>Encuestador</a:t>
              </a:r>
            </a:p>
          </p:txBody>
        </p:sp>
        <p:cxnSp>
          <p:nvCxnSpPr>
            <p:cNvPr id="83973" name="AutoShape 5"/>
            <p:cNvCxnSpPr>
              <a:cxnSpLocks noChangeShapeType="1"/>
              <a:stCxn id="83972" idx="4"/>
              <a:endCxn id="83970" idx="0"/>
            </p:cNvCxnSpPr>
            <p:nvPr/>
          </p:nvCxnSpPr>
          <p:spPr bwMode="auto">
            <a:xfrm>
              <a:off x="2880" y="1592"/>
              <a:ext cx="0" cy="184"/>
            </a:xfrm>
            <a:prstGeom prst="straightConnector1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3974" name="Group 6"/>
          <p:cNvGrpSpPr>
            <a:grpSpLocks/>
          </p:cNvGrpSpPr>
          <p:nvPr/>
        </p:nvGrpSpPr>
        <p:grpSpPr bwMode="auto">
          <a:xfrm>
            <a:off x="4267200" y="4379914"/>
            <a:ext cx="1182688" cy="1182687"/>
            <a:chOff x="1728" y="2759"/>
            <a:chExt cx="745" cy="745"/>
          </a:xfrm>
        </p:grpSpPr>
        <p:sp>
          <p:nvSpPr>
            <p:cNvPr id="83975" name="Oval 7"/>
            <p:cNvSpPr>
              <a:spLocks noChangeArrowheads="1"/>
            </p:cNvSpPr>
            <p:nvPr/>
          </p:nvSpPr>
          <p:spPr bwMode="auto">
            <a:xfrm>
              <a:off x="1728" y="2832"/>
              <a:ext cx="672" cy="672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rgbClr val="00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s-ES" sz="1200" b="1" dirty="0">
                  <a:solidFill>
                    <a:srgbClr val="FFFF00"/>
                  </a:solidFill>
                </a:rPr>
                <a:t>Cuestionario</a:t>
              </a:r>
            </a:p>
          </p:txBody>
        </p:sp>
        <p:cxnSp>
          <p:nvCxnSpPr>
            <p:cNvPr id="83976" name="AutoShape 8"/>
            <p:cNvCxnSpPr>
              <a:cxnSpLocks noChangeShapeType="1"/>
              <a:stCxn id="83975" idx="7"/>
              <a:endCxn id="83970" idx="3"/>
            </p:cNvCxnSpPr>
            <p:nvPr/>
          </p:nvCxnSpPr>
          <p:spPr bwMode="auto">
            <a:xfrm flipV="1">
              <a:off x="2302" y="2759"/>
              <a:ext cx="171" cy="163"/>
            </a:xfrm>
            <a:prstGeom prst="straightConnector1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3977" name="Group 9"/>
          <p:cNvGrpSpPr>
            <a:grpSpLocks/>
          </p:cNvGrpSpPr>
          <p:nvPr/>
        </p:nvGrpSpPr>
        <p:grpSpPr bwMode="auto">
          <a:xfrm>
            <a:off x="6742114" y="4379914"/>
            <a:ext cx="1182687" cy="1182687"/>
            <a:chOff x="3287" y="2759"/>
            <a:chExt cx="745" cy="745"/>
          </a:xfrm>
        </p:grpSpPr>
        <p:sp>
          <p:nvSpPr>
            <p:cNvPr id="83978" name="Oval 10"/>
            <p:cNvSpPr>
              <a:spLocks noChangeArrowheads="1"/>
            </p:cNvSpPr>
            <p:nvPr/>
          </p:nvSpPr>
          <p:spPr bwMode="auto">
            <a:xfrm>
              <a:off x="3360" y="2832"/>
              <a:ext cx="672" cy="672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rgbClr val="00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s-ES" sz="1200" b="1">
                  <a:solidFill>
                    <a:srgbClr val="FFFF00"/>
                  </a:solidFill>
                </a:rPr>
                <a:t>Entrevistado</a:t>
              </a:r>
            </a:p>
          </p:txBody>
        </p:sp>
        <p:cxnSp>
          <p:nvCxnSpPr>
            <p:cNvPr id="83979" name="AutoShape 11"/>
            <p:cNvCxnSpPr>
              <a:cxnSpLocks noChangeShapeType="1"/>
              <a:stCxn id="83978" idx="1"/>
              <a:endCxn id="83970" idx="5"/>
            </p:cNvCxnSpPr>
            <p:nvPr/>
          </p:nvCxnSpPr>
          <p:spPr bwMode="auto">
            <a:xfrm flipH="1" flipV="1">
              <a:off x="3287" y="2759"/>
              <a:ext cx="171" cy="163"/>
            </a:xfrm>
            <a:prstGeom prst="straightConnector1">
              <a:avLst/>
            </a:prstGeom>
            <a:noFill/>
            <a:ln w="25400">
              <a:solidFill>
                <a:srgbClr val="00FFFF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3980" name="Group 12"/>
          <p:cNvGrpSpPr>
            <a:grpSpLocks/>
          </p:cNvGrpSpPr>
          <p:nvPr/>
        </p:nvGrpSpPr>
        <p:grpSpPr bwMode="auto">
          <a:xfrm>
            <a:off x="4422775" y="1981201"/>
            <a:ext cx="3346450" cy="3440113"/>
            <a:chOff x="1826" y="1248"/>
            <a:chExt cx="2108" cy="2167"/>
          </a:xfrm>
        </p:grpSpPr>
        <p:cxnSp>
          <p:nvCxnSpPr>
            <p:cNvPr id="83981" name="AutoShape 13"/>
            <p:cNvCxnSpPr>
              <a:cxnSpLocks noChangeShapeType="1"/>
              <a:stCxn id="83975" idx="1"/>
              <a:endCxn id="83972" idx="2"/>
            </p:cNvCxnSpPr>
            <p:nvPr/>
          </p:nvCxnSpPr>
          <p:spPr bwMode="auto">
            <a:xfrm rot="16200000">
              <a:off x="1344" y="1730"/>
              <a:ext cx="1674" cy="710"/>
            </a:xfrm>
            <a:prstGeom prst="curvedConnector2">
              <a:avLst/>
            </a:prstGeom>
            <a:noFill/>
            <a:ln w="25400">
              <a:solidFill>
                <a:srgbClr val="00FFFF"/>
              </a:solidFill>
              <a:round/>
              <a:headEnd type="triangl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3982" name="AutoShape 14"/>
            <p:cNvCxnSpPr>
              <a:cxnSpLocks noChangeShapeType="1"/>
              <a:stCxn id="83972" idx="6"/>
              <a:endCxn id="83978" idx="7"/>
            </p:cNvCxnSpPr>
            <p:nvPr/>
          </p:nvCxnSpPr>
          <p:spPr bwMode="auto">
            <a:xfrm>
              <a:off x="3224" y="1248"/>
              <a:ext cx="710" cy="1674"/>
            </a:xfrm>
            <a:prstGeom prst="curvedConnector2">
              <a:avLst/>
            </a:prstGeom>
            <a:noFill/>
            <a:ln w="25400">
              <a:solidFill>
                <a:srgbClr val="00FFFF"/>
              </a:solidFill>
              <a:round/>
              <a:headEnd type="triangl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3983" name="AutoShape 15"/>
            <p:cNvCxnSpPr>
              <a:cxnSpLocks noChangeShapeType="1"/>
              <a:stCxn id="83975" idx="5"/>
              <a:endCxn id="83978" idx="3"/>
            </p:cNvCxnSpPr>
            <p:nvPr/>
          </p:nvCxnSpPr>
          <p:spPr bwMode="auto">
            <a:xfrm rot="16200000" flipH="1">
              <a:off x="2879" y="2837"/>
              <a:ext cx="1" cy="1156"/>
            </a:xfrm>
            <a:prstGeom prst="curvedConnector3">
              <a:avLst>
                <a:gd name="adj1" fmla="val 23400000"/>
              </a:avLst>
            </a:prstGeom>
            <a:noFill/>
            <a:ln w="25400">
              <a:solidFill>
                <a:srgbClr val="00FFFF"/>
              </a:solidFill>
              <a:round/>
              <a:headEnd type="triangl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3984" name="Group 16"/>
          <p:cNvGrpSpPr>
            <a:grpSpLocks/>
          </p:cNvGrpSpPr>
          <p:nvPr/>
        </p:nvGrpSpPr>
        <p:grpSpPr bwMode="auto">
          <a:xfrm>
            <a:off x="3438526" y="533400"/>
            <a:ext cx="6137275" cy="1314450"/>
            <a:chOff x="1206" y="336"/>
            <a:chExt cx="3866" cy="828"/>
          </a:xfrm>
        </p:grpSpPr>
        <p:cxnSp>
          <p:nvCxnSpPr>
            <p:cNvPr id="83985" name="AutoShape 17"/>
            <p:cNvCxnSpPr>
              <a:cxnSpLocks noChangeShapeType="1"/>
              <a:stCxn id="83991" idx="3"/>
            </p:cNvCxnSpPr>
            <p:nvPr/>
          </p:nvCxnSpPr>
          <p:spPr bwMode="auto">
            <a:xfrm>
              <a:off x="1974" y="973"/>
              <a:ext cx="576" cy="191"/>
            </a:xfrm>
            <a:prstGeom prst="straightConnector1">
              <a:avLst/>
            </a:prstGeom>
            <a:noFill/>
            <a:ln w="25400">
              <a:solidFill>
                <a:srgbClr val="FFCC00"/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83986" name="Group 18"/>
            <p:cNvGrpSpPr>
              <a:grpSpLocks/>
            </p:cNvGrpSpPr>
            <p:nvPr/>
          </p:nvGrpSpPr>
          <p:grpSpPr bwMode="auto">
            <a:xfrm>
              <a:off x="1206" y="336"/>
              <a:ext cx="3866" cy="778"/>
              <a:chOff x="1206" y="336"/>
              <a:chExt cx="3866" cy="778"/>
            </a:xfrm>
          </p:grpSpPr>
          <p:sp>
            <p:nvSpPr>
              <p:cNvPr id="83987" name="Text Box 19"/>
              <p:cNvSpPr txBox="1">
                <a:spLocks noChangeArrowheads="1"/>
              </p:cNvSpPr>
              <p:nvPr/>
            </p:nvSpPr>
            <p:spPr bwMode="auto">
              <a:xfrm>
                <a:off x="2448" y="336"/>
                <a:ext cx="864" cy="194"/>
              </a:xfrm>
              <a:prstGeom prst="rect">
                <a:avLst/>
              </a:prstGeom>
              <a:solidFill>
                <a:srgbClr val="FFFF99"/>
              </a:solidFill>
              <a:ln w="25400">
                <a:solidFill>
                  <a:srgbClr val="FFCC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400" dirty="0"/>
                  <a:t>Capacitación</a:t>
                </a:r>
              </a:p>
            </p:txBody>
          </p:sp>
          <p:cxnSp>
            <p:nvCxnSpPr>
              <p:cNvPr id="83988" name="AutoShape 20"/>
              <p:cNvCxnSpPr>
                <a:cxnSpLocks noChangeShapeType="1"/>
                <a:stCxn id="83987" idx="2"/>
                <a:endCxn id="83972" idx="0"/>
              </p:cNvCxnSpPr>
              <p:nvPr/>
            </p:nvCxnSpPr>
            <p:spPr bwMode="auto">
              <a:xfrm>
                <a:off x="2880" y="530"/>
                <a:ext cx="0" cy="382"/>
              </a:xfrm>
              <a:prstGeom prst="straightConnector1">
                <a:avLst/>
              </a:prstGeom>
              <a:noFill/>
              <a:ln w="25400">
                <a:solidFill>
                  <a:srgbClr val="FFCC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83989" name="Text Box 21"/>
              <p:cNvSpPr txBox="1">
                <a:spLocks noChangeArrowheads="1"/>
              </p:cNvSpPr>
              <p:nvPr/>
            </p:nvSpPr>
            <p:spPr bwMode="auto">
              <a:xfrm>
                <a:off x="3456" y="554"/>
                <a:ext cx="1008" cy="194"/>
              </a:xfrm>
              <a:prstGeom prst="rect">
                <a:avLst/>
              </a:prstGeom>
              <a:solidFill>
                <a:srgbClr val="FFFF99"/>
              </a:solidFill>
              <a:ln w="25400">
                <a:solidFill>
                  <a:srgbClr val="FFCC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ES" sz="1400" dirty="0"/>
                  <a:t>Plan de encuesta</a:t>
                </a:r>
              </a:p>
            </p:txBody>
          </p:sp>
          <p:sp>
            <p:nvSpPr>
              <p:cNvPr id="83990" name="Text Box 22"/>
              <p:cNvSpPr txBox="1">
                <a:spLocks noChangeArrowheads="1"/>
              </p:cNvSpPr>
              <p:nvPr/>
            </p:nvSpPr>
            <p:spPr bwMode="auto">
              <a:xfrm>
                <a:off x="1703" y="585"/>
                <a:ext cx="672" cy="194"/>
              </a:xfrm>
              <a:prstGeom prst="rect">
                <a:avLst/>
              </a:prstGeom>
              <a:solidFill>
                <a:srgbClr val="FFFF99"/>
              </a:solidFill>
              <a:ln w="25400">
                <a:solidFill>
                  <a:srgbClr val="FFCC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s-ES" sz="1400" dirty="0"/>
                  <a:t>Motivación</a:t>
                </a:r>
              </a:p>
            </p:txBody>
          </p:sp>
          <p:sp>
            <p:nvSpPr>
              <p:cNvPr id="83991" name="Text Box 23"/>
              <p:cNvSpPr txBox="1">
                <a:spLocks noChangeArrowheads="1"/>
              </p:cNvSpPr>
              <p:nvPr/>
            </p:nvSpPr>
            <p:spPr bwMode="auto">
              <a:xfrm>
                <a:off x="1206" y="876"/>
                <a:ext cx="768" cy="194"/>
              </a:xfrm>
              <a:prstGeom prst="rect">
                <a:avLst/>
              </a:prstGeom>
              <a:solidFill>
                <a:srgbClr val="FFFF99"/>
              </a:solidFill>
              <a:ln w="25400">
                <a:solidFill>
                  <a:srgbClr val="FFCC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s-ES" sz="1400" dirty="0"/>
                  <a:t>Calificación</a:t>
                </a:r>
              </a:p>
            </p:txBody>
          </p:sp>
          <p:sp>
            <p:nvSpPr>
              <p:cNvPr id="83992" name="Text Box 24"/>
              <p:cNvSpPr txBox="1">
                <a:spLocks noChangeArrowheads="1"/>
              </p:cNvSpPr>
              <p:nvPr/>
            </p:nvSpPr>
            <p:spPr bwMode="auto">
              <a:xfrm>
                <a:off x="3776" y="906"/>
                <a:ext cx="1296" cy="194"/>
              </a:xfrm>
              <a:prstGeom prst="rect">
                <a:avLst/>
              </a:prstGeom>
              <a:solidFill>
                <a:srgbClr val="FFFF99"/>
              </a:solidFill>
              <a:ln w="25400">
                <a:solidFill>
                  <a:srgbClr val="FFCC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s-ES" sz="1400"/>
                  <a:t>Plan de trabajo</a:t>
                </a:r>
              </a:p>
            </p:txBody>
          </p:sp>
          <p:cxnSp>
            <p:nvCxnSpPr>
              <p:cNvPr id="83993" name="AutoShape 25"/>
              <p:cNvCxnSpPr>
                <a:cxnSpLocks noChangeShapeType="1"/>
                <a:stCxn id="83990" idx="3"/>
                <a:endCxn id="83972" idx="1"/>
              </p:cNvCxnSpPr>
              <p:nvPr/>
            </p:nvCxnSpPr>
            <p:spPr bwMode="auto">
              <a:xfrm>
                <a:off x="2375" y="682"/>
                <a:ext cx="267" cy="328"/>
              </a:xfrm>
              <a:prstGeom prst="straightConnector1">
                <a:avLst/>
              </a:prstGeom>
              <a:noFill/>
              <a:ln w="25400">
                <a:solidFill>
                  <a:srgbClr val="FFCC00"/>
                </a:solidFill>
                <a:round/>
                <a:headEnd type="none" w="lg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83994" name="AutoShape 26"/>
              <p:cNvCxnSpPr>
                <a:cxnSpLocks noChangeShapeType="1"/>
                <a:stCxn id="83989" idx="1"/>
                <a:endCxn id="83972" idx="7"/>
              </p:cNvCxnSpPr>
              <p:nvPr/>
            </p:nvCxnSpPr>
            <p:spPr bwMode="auto">
              <a:xfrm flipH="1">
                <a:off x="3118" y="651"/>
                <a:ext cx="338" cy="359"/>
              </a:xfrm>
              <a:prstGeom prst="straightConnector1">
                <a:avLst/>
              </a:prstGeom>
              <a:noFill/>
              <a:ln w="25400">
                <a:solidFill>
                  <a:srgbClr val="FFCC00"/>
                </a:solidFill>
                <a:round/>
                <a:headEnd type="none" w="lg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83995" name="AutoShape 27"/>
              <p:cNvCxnSpPr>
                <a:cxnSpLocks noChangeShapeType="1"/>
                <a:stCxn id="83992" idx="1"/>
              </p:cNvCxnSpPr>
              <p:nvPr/>
            </p:nvCxnSpPr>
            <p:spPr bwMode="auto">
              <a:xfrm flipH="1">
                <a:off x="3215" y="1003"/>
                <a:ext cx="561" cy="111"/>
              </a:xfrm>
              <a:prstGeom prst="straightConnector1">
                <a:avLst/>
              </a:prstGeom>
              <a:noFill/>
              <a:ln w="25400">
                <a:solidFill>
                  <a:srgbClr val="FFCC00"/>
                </a:solidFill>
                <a:round/>
                <a:headEnd type="none" w="lg" len="lg"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83996" name="Group 28"/>
          <p:cNvGrpSpPr>
            <a:grpSpLocks/>
          </p:cNvGrpSpPr>
          <p:nvPr/>
        </p:nvGrpSpPr>
        <p:grpSpPr bwMode="auto">
          <a:xfrm>
            <a:off x="2209800" y="4715950"/>
            <a:ext cx="3276600" cy="1529394"/>
            <a:chOff x="432" y="3243"/>
            <a:chExt cx="2064" cy="705"/>
          </a:xfrm>
        </p:grpSpPr>
        <p:cxnSp>
          <p:nvCxnSpPr>
            <p:cNvPr id="83997" name="AutoShape 29"/>
            <p:cNvCxnSpPr>
              <a:cxnSpLocks noChangeShapeType="1"/>
              <a:stCxn id="84001" idx="3"/>
            </p:cNvCxnSpPr>
            <p:nvPr/>
          </p:nvCxnSpPr>
          <p:spPr bwMode="auto">
            <a:xfrm flipV="1">
              <a:off x="1440" y="3493"/>
              <a:ext cx="336" cy="172"/>
            </a:xfrm>
            <a:prstGeom prst="straightConnector1">
              <a:avLst/>
            </a:prstGeom>
            <a:noFill/>
            <a:ln w="25400">
              <a:solidFill>
                <a:srgbClr val="FFCC00"/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3998" name="Text Box 30"/>
            <p:cNvSpPr txBox="1">
              <a:spLocks noChangeArrowheads="1"/>
            </p:cNvSpPr>
            <p:nvPr/>
          </p:nvSpPr>
          <p:spPr bwMode="auto">
            <a:xfrm>
              <a:off x="1632" y="3806"/>
              <a:ext cx="864" cy="142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s-ES" sz="1400" dirty="0"/>
                <a:t>Demográfico</a:t>
              </a:r>
            </a:p>
          </p:txBody>
        </p:sp>
        <p:cxnSp>
          <p:nvCxnSpPr>
            <p:cNvPr id="83999" name="AutoShape 31"/>
            <p:cNvCxnSpPr>
              <a:cxnSpLocks noChangeShapeType="1"/>
              <a:stCxn id="83998" idx="0"/>
              <a:endCxn id="83975" idx="4"/>
            </p:cNvCxnSpPr>
            <p:nvPr/>
          </p:nvCxnSpPr>
          <p:spPr bwMode="auto">
            <a:xfrm flipV="1">
              <a:off x="2064" y="3633"/>
              <a:ext cx="0" cy="173"/>
            </a:xfrm>
            <a:prstGeom prst="straightConnector1">
              <a:avLst/>
            </a:prstGeom>
            <a:noFill/>
            <a:ln w="25400">
              <a:solidFill>
                <a:srgbClr val="FFCC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4000" name="Text Box 32"/>
            <p:cNvSpPr txBox="1">
              <a:spLocks noChangeArrowheads="1"/>
            </p:cNvSpPr>
            <p:nvPr/>
          </p:nvSpPr>
          <p:spPr bwMode="auto">
            <a:xfrm>
              <a:off x="432" y="3243"/>
              <a:ext cx="1008" cy="142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s-ES" sz="1400" dirty="0"/>
                <a:t>Socioeconómico</a:t>
              </a:r>
            </a:p>
          </p:txBody>
        </p:sp>
        <p:sp>
          <p:nvSpPr>
            <p:cNvPr id="84001" name="Text Box 33"/>
            <p:cNvSpPr txBox="1">
              <a:spLocks noChangeArrowheads="1"/>
            </p:cNvSpPr>
            <p:nvPr/>
          </p:nvSpPr>
          <p:spPr bwMode="auto">
            <a:xfrm>
              <a:off x="672" y="3545"/>
              <a:ext cx="768" cy="241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s-ES" sz="1400" dirty="0"/>
                <a:t>Muestras biológicas</a:t>
              </a:r>
            </a:p>
          </p:txBody>
        </p:sp>
        <p:cxnSp>
          <p:nvCxnSpPr>
            <p:cNvPr id="84002" name="AutoShape 34"/>
            <p:cNvCxnSpPr>
              <a:cxnSpLocks noChangeShapeType="1"/>
              <a:stCxn id="84000" idx="3"/>
              <a:endCxn id="83975" idx="2"/>
            </p:cNvCxnSpPr>
            <p:nvPr/>
          </p:nvCxnSpPr>
          <p:spPr bwMode="auto">
            <a:xfrm>
              <a:off x="1440" y="3314"/>
              <a:ext cx="288" cy="73"/>
            </a:xfrm>
            <a:prstGeom prst="straightConnector1">
              <a:avLst/>
            </a:prstGeom>
            <a:noFill/>
            <a:ln w="25400">
              <a:solidFill>
                <a:srgbClr val="FFCC00"/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4003" name="Group 35"/>
          <p:cNvGrpSpPr>
            <a:grpSpLocks/>
          </p:cNvGrpSpPr>
          <p:nvPr/>
        </p:nvGrpSpPr>
        <p:grpSpPr bwMode="auto">
          <a:xfrm>
            <a:off x="6900864" y="4191001"/>
            <a:ext cx="2879726" cy="2136775"/>
            <a:chOff x="3387" y="2640"/>
            <a:chExt cx="1814" cy="1346"/>
          </a:xfrm>
        </p:grpSpPr>
        <p:sp>
          <p:nvSpPr>
            <p:cNvPr id="84004" name="Text Box 36"/>
            <p:cNvSpPr txBox="1">
              <a:spLocks noChangeArrowheads="1"/>
            </p:cNvSpPr>
            <p:nvPr/>
          </p:nvSpPr>
          <p:spPr bwMode="auto">
            <a:xfrm>
              <a:off x="4320" y="3072"/>
              <a:ext cx="672" cy="194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s-ES" sz="1400" dirty="0"/>
                <a:t>Fatiga</a:t>
              </a:r>
            </a:p>
          </p:txBody>
        </p:sp>
        <p:sp>
          <p:nvSpPr>
            <p:cNvPr id="84005" name="Text Box 37"/>
            <p:cNvSpPr txBox="1">
              <a:spLocks noChangeArrowheads="1"/>
            </p:cNvSpPr>
            <p:nvPr/>
          </p:nvSpPr>
          <p:spPr bwMode="auto">
            <a:xfrm>
              <a:off x="4176" y="3504"/>
              <a:ext cx="720" cy="194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s-ES" sz="1400" dirty="0"/>
                <a:t>Motivación</a:t>
              </a:r>
            </a:p>
          </p:txBody>
        </p:sp>
        <p:cxnSp>
          <p:nvCxnSpPr>
            <p:cNvPr id="84006" name="AutoShape 38"/>
            <p:cNvCxnSpPr>
              <a:cxnSpLocks noChangeShapeType="1"/>
              <a:stCxn id="84004" idx="1"/>
              <a:endCxn id="83978" idx="6"/>
            </p:cNvCxnSpPr>
            <p:nvPr/>
          </p:nvCxnSpPr>
          <p:spPr bwMode="auto">
            <a:xfrm flipH="1" flipV="1">
              <a:off x="4032" y="3168"/>
              <a:ext cx="288" cy="1"/>
            </a:xfrm>
            <a:prstGeom prst="straightConnector1">
              <a:avLst/>
            </a:prstGeom>
            <a:noFill/>
            <a:ln w="25400">
              <a:solidFill>
                <a:srgbClr val="FFCC00"/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007" name="AutoShape 39"/>
            <p:cNvCxnSpPr>
              <a:cxnSpLocks noChangeShapeType="1"/>
              <a:stCxn id="84005" idx="1"/>
              <a:endCxn id="83978" idx="5"/>
            </p:cNvCxnSpPr>
            <p:nvPr/>
          </p:nvCxnSpPr>
          <p:spPr bwMode="auto">
            <a:xfrm flipH="1" flipV="1">
              <a:off x="3934" y="3406"/>
              <a:ext cx="242" cy="195"/>
            </a:xfrm>
            <a:prstGeom prst="straightConnector1">
              <a:avLst/>
            </a:prstGeom>
            <a:noFill/>
            <a:ln w="25400">
              <a:solidFill>
                <a:srgbClr val="FFCC00"/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4008" name="Text Box 40"/>
            <p:cNvSpPr txBox="1">
              <a:spLocks noChangeArrowheads="1"/>
            </p:cNvSpPr>
            <p:nvPr/>
          </p:nvSpPr>
          <p:spPr bwMode="auto">
            <a:xfrm>
              <a:off x="3387" y="3792"/>
              <a:ext cx="789" cy="194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s-ES" sz="1400" dirty="0"/>
                <a:t>Proxy</a:t>
              </a:r>
            </a:p>
          </p:txBody>
        </p:sp>
        <p:cxnSp>
          <p:nvCxnSpPr>
            <p:cNvPr id="84009" name="AutoShape 41"/>
            <p:cNvCxnSpPr>
              <a:cxnSpLocks noChangeShapeType="1"/>
              <a:stCxn id="84008" idx="0"/>
              <a:endCxn id="83978" idx="4"/>
            </p:cNvCxnSpPr>
            <p:nvPr/>
          </p:nvCxnSpPr>
          <p:spPr bwMode="auto">
            <a:xfrm flipH="1" flipV="1">
              <a:off x="3696" y="3504"/>
              <a:ext cx="86" cy="288"/>
            </a:xfrm>
            <a:prstGeom prst="straightConnector1">
              <a:avLst/>
            </a:prstGeom>
            <a:noFill/>
            <a:ln w="25400">
              <a:solidFill>
                <a:srgbClr val="FFCC00"/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4010" name="Text Box 42"/>
            <p:cNvSpPr txBox="1">
              <a:spLocks noChangeArrowheads="1"/>
            </p:cNvSpPr>
            <p:nvPr/>
          </p:nvSpPr>
          <p:spPr bwMode="auto">
            <a:xfrm>
              <a:off x="4320" y="2640"/>
              <a:ext cx="881" cy="194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s-ES" sz="1400" dirty="0"/>
                <a:t>Disponibilidad</a:t>
              </a:r>
            </a:p>
          </p:txBody>
        </p:sp>
        <p:cxnSp>
          <p:nvCxnSpPr>
            <p:cNvPr id="84011" name="AutoShape 43"/>
            <p:cNvCxnSpPr>
              <a:cxnSpLocks noChangeShapeType="1"/>
              <a:stCxn id="84010" idx="1"/>
            </p:cNvCxnSpPr>
            <p:nvPr/>
          </p:nvCxnSpPr>
          <p:spPr bwMode="auto">
            <a:xfrm flipH="1">
              <a:off x="3984" y="2737"/>
              <a:ext cx="336" cy="233"/>
            </a:xfrm>
            <a:prstGeom prst="straightConnector1">
              <a:avLst/>
            </a:prstGeom>
            <a:noFill/>
            <a:ln w="25400">
              <a:solidFill>
                <a:srgbClr val="FFCC00"/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4012" name="Text Box 44"/>
          <p:cNvSpPr txBox="1">
            <a:spLocks noChangeArrowheads="1"/>
          </p:cNvSpPr>
          <p:nvPr/>
        </p:nvSpPr>
        <p:spPr bwMode="auto">
          <a:xfrm>
            <a:off x="1523206" y="6438735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CC00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 dirty="0">
                <a:solidFill>
                  <a:schemeClr val="accent6">
                    <a:lumMod val="75000"/>
                  </a:schemeClr>
                </a:solidFill>
              </a:rPr>
              <a:t>Fuente: “</a:t>
            </a:r>
            <a:r>
              <a:rPr lang="es-ES" sz="1200" dirty="0" err="1">
                <a:solidFill>
                  <a:schemeClr val="accent6">
                    <a:lumMod val="75000"/>
                  </a:schemeClr>
                </a:solidFill>
              </a:rPr>
              <a:t>Some</a:t>
            </a:r>
            <a:r>
              <a:rPr lang="es-ES" sz="1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ES" sz="1200" dirty="0" err="1">
                <a:solidFill>
                  <a:schemeClr val="accent6">
                    <a:lumMod val="75000"/>
                  </a:schemeClr>
                </a:solidFill>
              </a:rPr>
              <a:t>factors</a:t>
            </a:r>
            <a:r>
              <a:rPr lang="es-ES" sz="1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ES" sz="1200" dirty="0" err="1">
                <a:solidFill>
                  <a:schemeClr val="accent6">
                    <a:lumMod val="75000"/>
                  </a:schemeClr>
                </a:solidFill>
              </a:rPr>
              <a:t>affecting</a:t>
            </a:r>
            <a:r>
              <a:rPr lang="es-ES" sz="1200" dirty="0">
                <a:solidFill>
                  <a:schemeClr val="accent6">
                    <a:lumMod val="75000"/>
                  </a:schemeClr>
                </a:solidFill>
              </a:rPr>
              <a:t> Non-Response.” </a:t>
            </a:r>
            <a:r>
              <a:rPr lang="es-ES" sz="1200" dirty="0" err="1">
                <a:solidFill>
                  <a:schemeClr val="accent6">
                    <a:lumMod val="75000"/>
                  </a:schemeClr>
                </a:solidFill>
              </a:rPr>
              <a:t>by</a:t>
            </a:r>
            <a:r>
              <a:rPr lang="es-ES" sz="1200" dirty="0">
                <a:solidFill>
                  <a:schemeClr val="accent6">
                    <a:lumMod val="75000"/>
                  </a:schemeClr>
                </a:solidFill>
              </a:rPr>
              <a:t> R. </a:t>
            </a:r>
            <a:r>
              <a:rPr lang="es-ES" sz="1200" dirty="0" err="1">
                <a:solidFill>
                  <a:schemeClr val="accent6">
                    <a:lumMod val="75000"/>
                  </a:schemeClr>
                </a:solidFill>
              </a:rPr>
              <a:t>Platek</a:t>
            </a:r>
            <a:r>
              <a:rPr lang="es-ES" sz="1200" dirty="0">
                <a:solidFill>
                  <a:schemeClr val="accent6">
                    <a:lumMod val="75000"/>
                  </a:schemeClr>
                </a:solidFill>
              </a:rPr>
              <a:t>. 1977. </a:t>
            </a:r>
            <a:r>
              <a:rPr lang="es-ES" sz="1200" i="1" dirty="0" err="1">
                <a:solidFill>
                  <a:schemeClr val="accent6">
                    <a:lumMod val="75000"/>
                  </a:schemeClr>
                </a:solidFill>
              </a:rPr>
              <a:t>Survey</a:t>
            </a:r>
            <a:r>
              <a:rPr lang="es-ES" sz="12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ES" sz="1200" i="1" dirty="0" err="1">
                <a:solidFill>
                  <a:schemeClr val="accent6">
                    <a:lumMod val="75000"/>
                  </a:schemeClr>
                </a:solidFill>
              </a:rPr>
              <a:t>Methodology</a:t>
            </a:r>
            <a:r>
              <a:rPr lang="es-ES" sz="1200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es-ES" sz="1200" i="1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s-ES" sz="1200" dirty="0">
                <a:solidFill>
                  <a:schemeClr val="accent6">
                    <a:lumMod val="75000"/>
                  </a:schemeClr>
                </a:solidFill>
              </a:rPr>
              <a:t>. 191-214</a:t>
            </a:r>
          </a:p>
        </p:txBody>
      </p:sp>
    </p:spTree>
    <p:extLst>
      <p:ext uri="{BB962C8B-B14F-4D97-AF65-F5344CB8AC3E}">
        <p14:creationId xmlns:p14="http://schemas.microsoft.com/office/powerpoint/2010/main" val="3954729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3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3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3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3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83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3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3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3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3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4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4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097CF-F4B9-465C-AFE8-AE3F1C701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8795"/>
          </a:xfrm>
        </p:spPr>
        <p:txBody>
          <a:bodyPr>
            <a:normAutofit fontScale="90000"/>
          </a:bodyPr>
          <a:lstStyle/>
          <a:p>
            <a:r>
              <a:rPr lang="es-419" b="1" noProof="0" dirty="0"/>
              <a:t>Monitoreo de indicadores de calidad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5F5808-76DB-48BF-BAD6-D626106AF3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81765"/>
            <a:ext cx="10866618" cy="4296612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50F2A8A-D9CF-49C2-A3D6-42DFDA412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8385"/>
            <a:ext cx="10515600" cy="8333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419" noProof="0" dirty="0"/>
              <a:t>Barbados </a:t>
            </a:r>
            <a:r>
              <a:rPr lang="es-419" noProof="0" dirty="0" err="1"/>
              <a:t>Survey</a:t>
            </a:r>
            <a:r>
              <a:rPr lang="es-419" noProof="0" dirty="0"/>
              <a:t> </a:t>
            </a:r>
            <a:r>
              <a:rPr lang="es-419" noProof="0" dirty="0" err="1"/>
              <a:t>of</a:t>
            </a:r>
            <a:r>
              <a:rPr lang="es-419" noProof="0" dirty="0"/>
              <a:t> Living </a:t>
            </a:r>
            <a:r>
              <a:rPr lang="es-419" noProof="0" dirty="0" err="1"/>
              <a:t>Conditions</a:t>
            </a:r>
            <a:br>
              <a:rPr lang="es-419" dirty="0"/>
            </a:br>
            <a:r>
              <a:rPr lang="es-419" noProof="0" dirty="0"/>
              <a:t>Cantidad de alimentos registrados, por encuestador y quincena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E7342D4-2D6D-4588-B2EA-4CDEB5494CD2}"/>
              </a:ext>
            </a:extLst>
          </p:cNvPr>
          <p:cNvSpPr txBox="1">
            <a:spLocks/>
          </p:cNvSpPr>
          <p:nvPr/>
        </p:nvSpPr>
        <p:spPr>
          <a:xfrm>
            <a:off x="838200" y="6178377"/>
            <a:ext cx="10515600" cy="6212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419" noProof="0" dirty="0"/>
              <a:t>La tasa de no-respuesta es quizás el indicador más importante</a:t>
            </a:r>
          </a:p>
        </p:txBody>
      </p:sp>
    </p:spTree>
    <p:extLst>
      <p:ext uri="{BB962C8B-B14F-4D97-AF65-F5344CB8AC3E}">
        <p14:creationId xmlns:p14="http://schemas.microsoft.com/office/powerpoint/2010/main" val="22944736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8C7E4-5E70-4AC0-9E91-20B0454ED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739" y="210311"/>
            <a:ext cx="10237917" cy="1033273"/>
          </a:xfrm>
        </p:spPr>
        <p:txBody>
          <a:bodyPr>
            <a:normAutofit fontScale="90000"/>
          </a:bodyPr>
          <a:lstStyle/>
          <a:p>
            <a:r>
              <a:rPr lang="es-419" b="1" noProof="0" dirty="0">
                <a:solidFill>
                  <a:srgbClr val="009DE0"/>
                </a:solidFill>
                <a:latin typeface="+mn-lt"/>
              </a:rPr>
              <a:t>Los buenos incentivos también funcionan </a:t>
            </a:r>
            <a:br>
              <a:rPr lang="es-419" b="1" noProof="0" dirty="0">
                <a:solidFill>
                  <a:srgbClr val="009DE0"/>
                </a:solidFill>
                <a:latin typeface="+mn-lt"/>
              </a:rPr>
            </a:br>
            <a:r>
              <a:rPr lang="es-419" sz="2000" b="1" noProof="0" dirty="0">
                <a:solidFill>
                  <a:srgbClr val="009DE0"/>
                </a:solidFill>
                <a:latin typeface="+mn-lt"/>
              </a:rPr>
              <a:t>(Barbados </a:t>
            </a:r>
            <a:r>
              <a:rPr lang="es-419" sz="2000" b="1" noProof="0" dirty="0" err="1">
                <a:solidFill>
                  <a:srgbClr val="009DE0"/>
                </a:solidFill>
                <a:latin typeface="+mn-lt"/>
              </a:rPr>
              <a:t>Survey</a:t>
            </a:r>
            <a:r>
              <a:rPr lang="es-419" sz="2000" b="1" noProof="0" dirty="0">
                <a:solidFill>
                  <a:srgbClr val="009DE0"/>
                </a:solidFill>
                <a:latin typeface="+mn-lt"/>
              </a:rPr>
              <a:t> </a:t>
            </a:r>
            <a:r>
              <a:rPr lang="es-419" sz="2000" b="1" noProof="0" dirty="0" err="1">
                <a:solidFill>
                  <a:srgbClr val="009DE0"/>
                </a:solidFill>
                <a:latin typeface="+mn-lt"/>
              </a:rPr>
              <a:t>of</a:t>
            </a:r>
            <a:r>
              <a:rPr lang="es-419" sz="2000" b="1" noProof="0" dirty="0">
                <a:solidFill>
                  <a:srgbClr val="009DE0"/>
                </a:solidFill>
                <a:latin typeface="+mn-lt"/>
              </a:rPr>
              <a:t> Living </a:t>
            </a:r>
            <a:r>
              <a:rPr lang="es-419" sz="2000" b="1" noProof="0" dirty="0" err="1">
                <a:solidFill>
                  <a:srgbClr val="009DE0"/>
                </a:solidFill>
                <a:latin typeface="+mn-lt"/>
              </a:rPr>
              <a:t>Conditions</a:t>
            </a:r>
            <a:r>
              <a:rPr lang="es-419" sz="2000" b="1" noProof="0" dirty="0">
                <a:solidFill>
                  <a:srgbClr val="009DE0"/>
                </a:solidFill>
                <a:latin typeface="+mn-lt"/>
              </a:rPr>
              <a:t> 2016)</a:t>
            </a:r>
            <a:endParaRPr lang="es-419" b="1" noProof="0" dirty="0">
              <a:solidFill>
                <a:srgbClr val="009DE0"/>
              </a:solidFill>
              <a:latin typeface="+mn-l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801F43B-658A-4D4F-BD96-191057C5E0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708" y="1263133"/>
            <a:ext cx="11408460" cy="5218498"/>
          </a:xfrm>
          <a:prstGeom prst="rect">
            <a:avLst/>
          </a:prstGeom>
        </p:spPr>
      </p:pic>
      <p:sp>
        <p:nvSpPr>
          <p:cNvPr id="7" name="Rectangular Callout 15">
            <a:extLst>
              <a:ext uri="{FF2B5EF4-FFF2-40B4-BE49-F238E27FC236}">
                <a16:creationId xmlns:a16="http://schemas.microsoft.com/office/drawing/2014/main" id="{C4A08F31-5EA0-4D4D-8147-74F36B1B5101}"/>
              </a:ext>
            </a:extLst>
          </p:cNvPr>
          <p:cNvSpPr>
            <a:spLocks noChangeAspect="1"/>
          </p:cNvSpPr>
          <p:nvPr/>
        </p:nvSpPr>
        <p:spPr>
          <a:xfrm>
            <a:off x="9006840" y="2169630"/>
            <a:ext cx="2472818" cy="939330"/>
          </a:xfrm>
          <a:prstGeom prst="wedgeRectCallout">
            <a:avLst>
              <a:gd name="adj1" fmla="val -118748"/>
              <a:gd name="adj2" fmla="val 98792"/>
            </a:avLst>
          </a:prstGeom>
          <a:solidFill>
            <a:srgbClr val="051FBB"/>
          </a:solidFill>
          <a:ln>
            <a:solidFill>
              <a:srgbClr val="48AF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419" sz="2400" b="1" noProof="0" dirty="0"/>
              <a:t>Comienza la rifa</a:t>
            </a:r>
          </a:p>
        </p:txBody>
      </p:sp>
    </p:spTree>
    <p:extLst>
      <p:ext uri="{BB962C8B-B14F-4D97-AF65-F5344CB8AC3E}">
        <p14:creationId xmlns:p14="http://schemas.microsoft.com/office/powerpoint/2010/main" val="129919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A_83925ad2-5e80-47f4-9382-b7ba042866cf_Q2_04">
            <a:hlinkClick r:id="" action="ppaction://media"/>
            <a:extLst>
              <a:ext uri="{FF2B5EF4-FFF2-40B4-BE49-F238E27FC236}">
                <a16:creationId xmlns:a16="http://schemas.microsoft.com/office/drawing/2014/main" id="{137D31FF-76BF-4E9B-94C5-6D40AE082F49}"/>
              </a:ext>
            </a:extLst>
          </p:cNvPr>
          <p:cNvPicPr>
            <a:picLocks noGrp="1" noChangeAspect="1"/>
          </p:cNvPicPr>
          <p:nvPr>
            <p:ph idx="1"/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GlowEdges/>
                    </a14:imgEffect>
                    <a14:imgEffect>
                      <a14:colorTemperature colorTemp="3167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105851" y="1150100"/>
            <a:ext cx="736209" cy="736209"/>
          </a:xfrm>
          <a:noFill/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B7E29F1-716E-496A-AC72-D74B4A7B8F87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47656" y="1509560"/>
            <a:ext cx="6224748" cy="5029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38C46F7-F9CE-48DE-A9AE-CB8581E9EC23}"/>
              </a:ext>
            </a:extLst>
          </p:cNvPr>
          <p:cNvSpPr txBox="1"/>
          <p:nvPr/>
        </p:nvSpPr>
        <p:spPr>
          <a:xfrm>
            <a:off x="338328" y="2215979"/>
            <a:ext cx="4530711" cy="464202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419" sz="2200" noProof="0" dirty="0"/>
              <a:t>La aplicación CAPI graba </a:t>
            </a:r>
            <a:r>
              <a:rPr lang="es-419" sz="2200" b="1" noProof="0" dirty="0">
                <a:solidFill>
                  <a:srgbClr val="FF0000"/>
                </a:solidFill>
              </a:rPr>
              <a:t>algunas</a:t>
            </a:r>
            <a:r>
              <a:rPr lang="es-419" sz="2200" noProof="0" dirty="0"/>
              <a:t> preguntas de </a:t>
            </a:r>
            <a:r>
              <a:rPr lang="es-419" sz="2200" b="1" noProof="0" dirty="0">
                <a:solidFill>
                  <a:srgbClr val="FF0000"/>
                </a:solidFill>
              </a:rPr>
              <a:t>algunas</a:t>
            </a:r>
            <a:r>
              <a:rPr lang="es-419" sz="2200" noProof="0" dirty="0"/>
              <a:t> entrevistas. No muchas, pero </a:t>
            </a:r>
            <a:r>
              <a:rPr lang="es-419" sz="2200" b="1" noProof="0" dirty="0">
                <a:solidFill>
                  <a:srgbClr val="FF0000"/>
                </a:solidFill>
              </a:rPr>
              <a:t>elegidas aleatoriamente</a:t>
            </a:r>
            <a:endParaRPr lang="es-419" sz="2200" noProof="0" dirty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419" sz="2200" noProof="0" dirty="0"/>
              <a:t>Los auditores califican la calidad del diálogo, y registran la respuesta si pueden oírla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419" sz="2200" noProof="0" dirty="0"/>
              <a:t>La verificación cruzada con la respuesta registrada por el encuestador es automática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E5B497B-B577-4770-8D56-A5C7105057A3}"/>
              </a:ext>
            </a:extLst>
          </p:cNvPr>
          <p:cNvSpPr txBox="1"/>
          <p:nvPr/>
        </p:nvSpPr>
        <p:spPr>
          <a:xfrm>
            <a:off x="4869039" y="1027314"/>
            <a:ext cx="62247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25000"/>
                  </a:schemeClr>
                </a:solidFill>
              </a:rPr>
              <a:t>Guyana Labor Force Survey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39B1D4B-1DE6-43B8-BB57-0D48B040B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es-419" b="1" noProof="0" dirty="0"/>
              <a:t>Auditoría de audio</a:t>
            </a:r>
          </a:p>
        </p:txBody>
      </p:sp>
    </p:spTree>
    <p:extLst>
      <p:ext uri="{BB962C8B-B14F-4D97-AF65-F5344CB8AC3E}">
        <p14:creationId xmlns:p14="http://schemas.microsoft.com/office/powerpoint/2010/main" val="1598580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400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10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AA7731-B737-C827-FD95-769F30661B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A13AE-6432-AF6F-86D7-C9DB0260E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/>
              <a:t>La “limpieza” de datos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229123-AEB1-E1D3-F924-64AE89FFD9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Es larga y frustrante</a:t>
            </a:r>
          </a:p>
          <a:p>
            <a:pPr marL="0" indent="0" algn="r">
              <a:buNone/>
            </a:pPr>
            <a:r>
              <a:rPr lang="es-ES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s-ES" dirty="0">
                <a:solidFill>
                  <a:srgbClr val="FF0000"/>
                </a:solidFill>
              </a:rPr>
              <a:t>Los datos pierden su relevancia para la política</a:t>
            </a:r>
          </a:p>
          <a:p>
            <a:r>
              <a:rPr lang="es-ES" dirty="0"/>
              <a:t>No garantiza la calidad</a:t>
            </a:r>
          </a:p>
          <a:p>
            <a:pPr marL="0" indent="0" algn="r">
              <a:buNone/>
            </a:pPr>
            <a:r>
              <a:rPr lang="es-ES" dirty="0">
                <a:solidFill>
                  <a:srgbClr val="FF0000"/>
                </a:solidFill>
              </a:rPr>
              <a:t>En el mejor de los casos, converge a una base consistente,</a:t>
            </a:r>
            <a:br>
              <a:rPr lang="es-ES" dirty="0">
                <a:solidFill>
                  <a:srgbClr val="FF0000"/>
                </a:solidFill>
              </a:rPr>
            </a:br>
            <a:r>
              <a:rPr lang="es-ES" dirty="0">
                <a:solidFill>
                  <a:srgbClr val="FF0000"/>
                </a:solidFill>
              </a:rPr>
              <a:t>pero que no representa necesariamente la realidad</a:t>
            </a:r>
          </a:p>
          <a:p>
            <a:r>
              <a:rPr lang="es-ES" dirty="0"/>
              <a:t>Involucra una miríada de decisiones,</a:t>
            </a:r>
            <a:br>
              <a:rPr lang="es-ES" dirty="0"/>
            </a:br>
            <a:r>
              <a:rPr lang="es-ES" dirty="0"/>
              <a:t>generalmente indocumentadas</a:t>
            </a:r>
          </a:p>
          <a:p>
            <a:pPr marL="0" indent="0" algn="r">
              <a:buNone/>
            </a:pPr>
            <a:r>
              <a:rPr lang="es-ES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s-ES" dirty="0">
                <a:solidFill>
                  <a:srgbClr val="FF0000"/>
                </a:solidFill>
              </a:rPr>
              <a:t>Los usuarios y el público desconfían de los datos</a:t>
            </a:r>
          </a:p>
        </p:txBody>
      </p:sp>
    </p:spTree>
    <p:extLst>
      <p:ext uri="{BB962C8B-B14F-4D97-AF65-F5344CB8AC3E}">
        <p14:creationId xmlns:p14="http://schemas.microsoft.com/office/powerpoint/2010/main" val="1973607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AB4C0-EB73-0DF0-0BAB-C03AF0B6F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769" y="365125"/>
            <a:ext cx="11410462" cy="596167"/>
          </a:xfrm>
        </p:spPr>
        <p:txBody>
          <a:bodyPr>
            <a:normAutofit fontScale="90000"/>
          </a:bodyPr>
          <a:lstStyle/>
          <a:p>
            <a:r>
              <a:rPr lang="es-419" dirty="0"/>
              <a:t>Finalmente, algunas (pocas) palabras sobre muestreo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C30B78-94D2-DE8E-0848-A0BB63766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0769" y="1195754"/>
            <a:ext cx="11410462" cy="4981209"/>
          </a:xfrm>
        </p:spPr>
        <p:txBody>
          <a:bodyPr>
            <a:normAutofit fontScale="92500" lnSpcReduction="20000"/>
          </a:bodyPr>
          <a:lstStyle/>
          <a:p>
            <a:r>
              <a:rPr lang="es-419" noProof="0" dirty="0"/>
              <a:t>La teoría nos dice mucho sobre el error muestral</a:t>
            </a:r>
          </a:p>
          <a:p>
            <a:pPr marL="0" indent="0" algn="r">
              <a:buNone/>
            </a:pPr>
            <a:r>
              <a:rPr lang="es-419" noProof="0" dirty="0">
                <a:solidFill>
                  <a:srgbClr val="0070C0"/>
                </a:solidFill>
              </a:rPr>
              <a:t>Pero muy poco sobre los errores no muestrales</a:t>
            </a:r>
          </a:p>
          <a:p>
            <a:r>
              <a:rPr lang="es-419" noProof="0" dirty="0"/>
              <a:t>El error muestral (casi siempre) se reduce al aumentar el tamaño de la muestra</a:t>
            </a:r>
          </a:p>
          <a:p>
            <a:pPr marL="0" indent="0" algn="r">
              <a:buNone/>
            </a:pPr>
            <a:r>
              <a:rPr lang="es-419" noProof="0" dirty="0">
                <a:solidFill>
                  <a:srgbClr val="0070C0"/>
                </a:solidFill>
              </a:rPr>
              <a:t>Pero los errores no muestrales (casi siempre) aumentan</a:t>
            </a:r>
          </a:p>
          <a:p>
            <a:r>
              <a:rPr lang="es-419" noProof="0" dirty="0"/>
              <a:t>El muestreo aleatorio simple (MAS) sería (casi siempre) lo mejor</a:t>
            </a:r>
          </a:p>
          <a:p>
            <a:pPr marL="0" indent="0" algn="r">
              <a:buNone/>
            </a:pPr>
            <a:r>
              <a:rPr lang="es-419" noProof="0" dirty="0">
                <a:solidFill>
                  <a:srgbClr val="0070C0"/>
                </a:solidFill>
              </a:rPr>
              <a:t>Pero, en la práctica, los diseños son (casi siempre) más complejos</a:t>
            </a:r>
            <a:br>
              <a:rPr lang="es-419" noProof="0" dirty="0">
                <a:solidFill>
                  <a:srgbClr val="0070C0"/>
                </a:solidFill>
              </a:rPr>
            </a:br>
            <a:r>
              <a:rPr lang="es-419" noProof="0" dirty="0">
                <a:solidFill>
                  <a:srgbClr val="0070C0"/>
                </a:solidFill>
              </a:rPr>
              <a:t>(muestras estratificadas, </a:t>
            </a:r>
            <a:r>
              <a:rPr lang="es-419" noProof="0" dirty="0" err="1">
                <a:solidFill>
                  <a:srgbClr val="0070C0"/>
                </a:solidFill>
              </a:rPr>
              <a:t>multietápicas</a:t>
            </a:r>
            <a:r>
              <a:rPr lang="es-419" noProof="0" dirty="0">
                <a:solidFill>
                  <a:srgbClr val="0070C0"/>
                </a:solidFill>
              </a:rPr>
              <a:t>, etc.)</a:t>
            </a:r>
            <a:br>
              <a:rPr lang="es-419" noProof="0" dirty="0">
                <a:solidFill>
                  <a:srgbClr val="0070C0"/>
                </a:solidFill>
              </a:rPr>
            </a:br>
            <a:r>
              <a:rPr lang="es-419" noProof="0" dirty="0">
                <a:solidFill>
                  <a:srgbClr val="0070C0"/>
                </a:solidFill>
              </a:rPr>
              <a:t>Y los errores muestrales (casi siempre) son mayores que los del MAS</a:t>
            </a:r>
            <a:br>
              <a:rPr lang="es-419" noProof="0" dirty="0">
                <a:solidFill>
                  <a:srgbClr val="0070C0"/>
                </a:solidFill>
              </a:rPr>
            </a:br>
            <a:r>
              <a:rPr lang="es-419" noProof="0" dirty="0">
                <a:solidFill>
                  <a:srgbClr val="0070C0"/>
                </a:solidFill>
              </a:rPr>
              <a:t>(eso se llama efecto de diseño)</a:t>
            </a:r>
          </a:p>
          <a:p>
            <a:r>
              <a:rPr lang="es-419" noProof="0" dirty="0"/>
              <a:t>El diseño de encuestas para evaluación de impacto debe afrontar los desafíos de cualquier encuesta</a:t>
            </a:r>
          </a:p>
          <a:p>
            <a:pPr marL="0" indent="0" algn="r">
              <a:buNone/>
            </a:pPr>
            <a:r>
              <a:rPr lang="es-419" noProof="0" dirty="0">
                <a:solidFill>
                  <a:srgbClr val="0070C0"/>
                </a:solidFill>
              </a:rPr>
              <a:t>Y varios desafíos adicionales</a:t>
            </a:r>
            <a:br>
              <a:rPr lang="es-419" noProof="0" dirty="0">
                <a:solidFill>
                  <a:srgbClr val="0070C0"/>
                </a:solidFill>
              </a:rPr>
            </a:br>
            <a:r>
              <a:rPr lang="es-419" noProof="0" dirty="0">
                <a:solidFill>
                  <a:srgbClr val="0070C0"/>
                </a:solidFill>
              </a:rPr>
              <a:t>Uno de ellos es especificar el tamaño del efecto esperado de la intervención</a:t>
            </a:r>
            <a:r>
              <a:rPr lang="es-419" noProof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02797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512D0F6E-7BE8-C128-2929-5BFE957DD92D}"/>
              </a:ext>
            </a:extLst>
          </p:cNvPr>
          <p:cNvSpPr/>
          <p:nvPr/>
        </p:nvSpPr>
        <p:spPr>
          <a:xfrm>
            <a:off x="3810000" y="1143000"/>
            <a:ext cx="4572000" cy="45720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594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Una historia real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s-ES" sz="2400" dirty="0"/>
              <a:t>La Encuesta Integrada de 2007 en Yemen tuvo un muy buen cuestionario, con un sólido núcleo sobre consumo y con módulos sobre agricultura, salud, educación, etc.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s-ES" sz="2400" dirty="0"/>
              <a:t>El diseño muestral también era sólido.</a:t>
            </a:r>
            <a:br>
              <a:rPr lang="es-ES" sz="2400" dirty="0"/>
            </a:br>
            <a:r>
              <a:rPr lang="es-ES" sz="2400" dirty="0"/>
              <a:t>El tamaño de la muestra era de 14.400 hogares – 1.200 por mes.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s-ES" sz="2400" dirty="0"/>
              <a:t>El ingreso de los datos fue rápido.</a:t>
            </a:r>
            <a:br>
              <a:rPr lang="es-ES" sz="2400" dirty="0"/>
            </a:br>
            <a:r>
              <a:rPr lang="es-ES" sz="2400" dirty="0"/>
              <a:t>La información estuvo disponible semanas después de la terminación del trabajo de campo.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s-ES" sz="2400" dirty="0"/>
              <a:t>Evaluamos la calidad de los datos antes de iniciar los análisis</a:t>
            </a:r>
          </a:p>
          <a:p>
            <a:pPr marL="0" indent="0">
              <a:buNone/>
              <a:defRPr/>
            </a:pPr>
            <a:br>
              <a:rPr lang="es-ES" sz="2400" dirty="0"/>
            </a:br>
            <a:r>
              <a:rPr lang="es-ES" sz="2400" dirty="0"/>
              <a:t>	</a:t>
            </a:r>
            <a:r>
              <a:rPr lang="es-ES" sz="2400" b="1" dirty="0"/>
              <a:t>Esto es lo que encontramos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20545C-90BD-43A1-BA19-EB52C2E1802B}" type="slidenum">
              <a:rPr lang="en-US">
                <a:solidFill>
                  <a:schemeClr val="bg1"/>
                </a:solidFill>
                <a:latin typeface="Arial" panose="020B0604020202020204" pitchFamily="34" charset="0"/>
              </a:rPr>
              <a:pPr>
                <a:defRPr/>
              </a:pPr>
              <a:t>3</a:t>
            </a:fld>
            <a:endParaRPr 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74262-F6F1-E990-0957-D6A8E59DC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/>
              <a:t>Puntos sueltos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162E46-ABF7-B382-1729-CBF76F8467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419" dirty="0"/>
              <a:t>Abuso del No Sabe / No Responde</a:t>
            </a:r>
          </a:p>
          <a:p>
            <a:r>
              <a:rPr lang="es-419" dirty="0"/>
              <a:t>Validez interna y externa. Sesgos de selección</a:t>
            </a:r>
          </a:p>
        </p:txBody>
      </p:sp>
    </p:spTree>
    <p:extLst>
      <p:ext uri="{BB962C8B-B14F-4D97-AF65-F5344CB8AC3E}">
        <p14:creationId xmlns:p14="http://schemas.microsoft.com/office/powerpoint/2010/main" val="3703830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altLang="es-ES" dirty="0">
                <a:latin typeface="+mj-lt"/>
                <a:cs typeface="Arial" panose="020B0604020202020204" pitchFamily="34" charset="0"/>
              </a:rPr>
              <a:t>Evolución de in</a:t>
            </a:r>
            <a:r>
              <a:rPr lang="es-419" altLang="es-ES" dirty="0">
                <a:cs typeface="Arial" panose="020B0604020202020204" pitchFamily="34" charset="0"/>
              </a:rPr>
              <a:t>dicadores claves</a:t>
            </a:r>
            <a:endParaRPr lang="en-US" altLang="es-ES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46768" y="1455738"/>
            <a:ext cx="10515600" cy="4945062"/>
          </a:xfrm>
          <a:prstGeom prst="rect">
            <a:avLst/>
          </a:prstGeom>
          <a:solidFill>
            <a:schemeClr val="accent6">
              <a:lumMod val="40000"/>
              <a:lumOff val="60000"/>
              <a:alpha val="32000"/>
            </a:schemeClr>
          </a:solidFill>
          <a:ln>
            <a:noFill/>
          </a:ln>
        </p:spPr>
      </p:pic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5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1AC5918-A81B-8190-D472-8A2C651392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442874"/>
              </p:ext>
            </p:extLst>
          </p:nvPr>
        </p:nvGraphicFramePr>
        <p:xfrm>
          <a:off x="1831273" y="346109"/>
          <a:ext cx="8940800" cy="6310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">
                  <a:extLst>
                    <a:ext uri="{9D8B030D-6E8A-4147-A177-3AD203B41FA5}">
                      <a16:colId xmlns:a16="http://schemas.microsoft.com/office/drawing/2014/main" val="329429061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02365771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89204347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330300109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565858680"/>
                    </a:ext>
                  </a:extLst>
                </a:gridCol>
              </a:tblGrid>
              <a:tr h="1017844">
                <a:tc>
                  <a:txBody>
                    <a:bodyPr/>
                    <a:lstStyle/>
                    <a:p>
                      <a:pPr algn="ctr"/>
                      <a:r>
                        <a:rPr lang="es-419" dirty="0"/>
                        <a:t>Mes de encuesta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dirty="0" err="1"/>
                        <a:t>Nro</a:t>
                      </a:r>
                      <a:r>
                        <a:rPr lang="es-419" dirty="0"/>
                        <a:t> de hogares que reportaron enfermedades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dirty="0" err="1"/>
                        <a:t>Nro</a:t>
                      </a:r>
                      <a:r>
                        <a:rPr lang="es-419" dirty="0"/>
                        <a:t> de hogares que reportaron actividad agrícola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dirty="0" err="1"/>
                        <a:t>Nro</a:t>
                      </a:r>
                      <a:r>
                        <a:rPr lang="es-419" dirty="0"/>
                        <a:t> de cultivos reportados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dirty="0" err="1"/>
                        <a:t>Nro</a:t>
                      </a:r>
                      <a:r>
                        <a:rPr lang="es-419" dirty="0"/>
                        <a:t> de hogares que reportaron actividad pecuaria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1943517"/>
                  </a:ext>
                </a:extLst>
              </a:tr>
              <a:tr h="441066">
                <a:tc>
                  <a:txBody>
                    <a:bodyPr/>
                    <a:lstStyle/>
                    <a:p>
                      <a:pPr algn="ctr"/>
                      <a:r>
                        <a:rPr lang="es-419" sz="2000" dirty="0"/>
                        <a:t>1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sz="2000" dirty="0"/>
                        <a:t>1,645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AR" sz="2000" u="none" strike="noStrike" dirty="0">
                          <a:effectLst/>
                        </a:rPr>
                        <a:t>572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3" marR="8343" marT="83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AR" sz="2000" u="none" strike="noStrike" dirty="0">
                          <a:effectLst/>
                        </a:rPr>
                        <a:t>1,352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3" marR="8343" marT="83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AR" sz="2000" u="none" strike="noStrike" dirty="0">
                          <a:effectLst/>
                        </a:rPr>
                        <a:t>563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3" marR="8343" marT="8343" marB="0" anchor="ctr"/>
                </a:tc>
                <a:extLst>
                  <a:ext uri="{0D108BD9-81ED-4DB2-BD59-A6C34878D82A}">
                    <a16:rowId xmlns:a16="http://schemas.microsoft.com/office/drawing/2014/main" val="2777280588"/>
                  </a:ext>
                </a:extLst>
              </a:tr>
              <a:tr h="441066">
                <a:tc>
                  <a:txBody>
                    <a:bodyPr/>
                    <a:lstStyle/>
                    <a:p>
                      <a:pPr algn="ctr"/>
                      <a:r>
                        <a:rPr lang="es-419" sz="2000" dirty="0"/>
                        <a:t>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sz="2000" dirty="0"/>
                        <a:t>1,362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AR" sz="2000" u="none" strike="noStrike" dirty="0">
                          <a:effectLst/>
                        </a:rPr>
                        <a:t>503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3" marR="8343" marT="83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AR" sz="2000" u="none" strike="noStrike">
                          <a:effectLst/>
                        </a:rPr>
                        <a:t>1,299</a:t>
                      </a:r>
                      <a:endParaRPr lang="es-AR" sz="2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3" marR="8343" marT="83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AR" sz="2000" u="none" strike="noStrike" dirty="0">
                          <a:effectLst/>
                        </a:rPr>
                        <a:t>530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3" marR="8343" marT="8343" marB="0" anchor="ctr"/>
                </a:tc>
                <a:extLst>
                  <a:ext uri="{0D108BD9-81ED-4DB2-BD59-A6C34878D82A}">
                    <a16:rowId xmlns:a16="http://schemas.microsoft.com/office/drawing/2014/main" val="2685816014"/>
                  </a:ext>
                </a:extLst>
              </a:tr>
              <a:tr h="441066">
                <a:tc>
                  <a:txBody>
                    <a:bodyPr/>
                    <a:lstStyle/>
                    <a:p>
                      <a:pPr algn="ctr"/>
                      <a:r>
                        <a:rPr lang="es-419" sz="2000" dirty="0"/>
                        <a:t>3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sz="2000" dirty="0"/>
                        <a:t>996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AR" sz="2000" u="none" strike="noStrike">
                          <a:effectLst/>
                        </a:rPr>
                        <a:t>507</a:t>
                      </a:r>
                      <a:endParaRPr lang="es-AR" sz="2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3" marR="8343" marT="83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AR" sz="2000" u="none" strike="noStrike" dirty="0">
                          <a:effectLst/>
                        </a:rPr>
                        <a:t>1,421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3" marR="8343" marT="83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AR" sz="2000" u="none" strike="noStrike">
                          <a:effectLst/>
                        </a:rPr>
                        <a:t>502</a:t>
                      </a:r>
                      <a:endParaRPr lang="es-AR" sz="2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3" marR="8343" marT="8343" marB="0" anchor="ctr"/>
                </a:tc>
                <a:extLst>
                  <a:ext uri="{0D108BD9-81ED-4DB2-BD59-A6C34878D82A}">
                    <a16:rowId xmlns:a16="http://schemas.microsoft.com/office/drawing/2014/main" val="2932543495"/>
                  </a:ext>
                </a:extLst>
              </a:tr>
              <a:tr h="441066">
                <a:tc>
                  <a:txBody>
                    <a:bodyPr/>
                    <a:lstStyle/>
                    <a:p>
                      <a:pPr algn="ctr"/>
                      <a:r>
                        <a:rPr lang="es-419" sz="2000" dirty="0"/>
                        <a:t>4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sz="2000" dirty="0"/>
                        <a:t>898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AR" sz="2000" u="none" strike="noStrike" dirty="0">
                          <a:effectLst/>
                        </a:rPr>
                        <a:t>486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3" marR="8343" marT="83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AR" sz="2000" u="none" strike="noStrike">
                          <a:effectLst/>
                        </a:rPr>
                        <a:t>1,469</a:t>
                      </a:r>
                      <a:endParaRPr lang="es-AR" sz="2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3" marR="8343" marT="83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AR" sz="2000" u="none" strike="noStrike" dirty="0">
                          <a:effectLst/>
                        </a:rPr>
                        <a:t>504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3" marR="8343" marT="8343" marB="0" anchor="ctr"/>
                </a:tc>
                <a:extLst>
                  <a:ext uri="{0D108BD9-81ED-4DB2-BD59-A6C34878D82A}">
                    <a16:rowId xmlns:a16="http://schemas.microsoft.com/office/drawing/2014/main" val="2080812547"/>
                  </a:ext>
                </a:extLst>
              </a:tr>
              <a:tr h="441066">
                <a:tc>
                  <a:txBody>
                    <a:bodyPr/>
                    <a:lstStyle/>
                    <a:p>
                      <a:pPr algn="ctr"/>
                      <a:r>
                        <a:rPr lang="es-419" sz="2000" dirty="0"/>
                        <a:t>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sz="2000" dirty="0"/>
                        <a:t>816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AR" sz="2000" u="none" strike="noStrike" dirty="0">
                          <a:effectLst/>
                        </a:rPr>
                        <a:t>436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3" marR="8343" marT="83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AR" sz="2000" u="none" strike="noStrike">
                          <a:effectLst/>
                        </a:rPr>
                        <a:t>1,243</a:t>
                      </a:r>
                      <a:endParaRPr lang="es-AR" sz="2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3" marR="8343" marT="83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AR" sz="2000" u="none" strike="noStrike" dirty="0">
                          <a:effectLst/>
                        </a:rPr>
                        <a:t>464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3" marR="8343" marT="8343" marB="0" anchor="ctr"/>
                </a:tc>
                <a:extLst>
                  <a:ext uri="{0D108BD9-81ED-4DB2-BD59-A6C34878D82A}">
                    <a16:rowId xmlns:a16="http://schemas.microsoft.com/office/drawing/2014/main" val="1410989311"/>
                  </a:ext>
                </a:extLst>
              </a:tr>
              <a:tr h="441066">
                <a:tc>
                  <a:txBody>
                    <a:bodyPr/>
                    <a:lstStyle/>
                    <a:p>
                      <a:pPr algn="ctr"/>
                      <a:r>
                        <a:rPr lang="es-419" sz="2000" dirty="0"/>
                        <a:t>6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sz="2000" dirty="0"/>
                        <a:t>691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AR" sz="2000" u="none" strike="noStrike" dirty="0">
                          <a:effectLst/>
                        </a:rPr>
                        <a:t>477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3" marR="8343" marT="83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AR" sz="2000" u="none" strike="noStrike" dirty="0">
                          <a:effectLst/>
                        </a:rPr>
                        <a:t>1,442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3" marR="8343" marT="83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AR" sz="2000" u="none" strike="noStrike">
                          <a:effectLst/>
                        </a:rPr>
                        <a:t>465</a:t>
                      </a:r>
                      <a:endParaRPr lang="es-AR" sz="2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3" marR="8343" marT="8343" marB="0" anchor="ctr"/>
                </a:tc>
                <a:extLst>
                  <a:ext uri="{0D108BD9-81ED-4DB2-BD59-A6C34878D82A}">
                    <a16:rowId xmlns:a16="http://schemas.microsoft.com/office/drawing/2014/main" val="2538733043"/>
                  </a:ext>
                </a:extLst>
              </a:tr>
              <a:tr h="441066">
                <a:tc>
                  <a:txBody>
                    <a:bodyPr/>
                    <a:lstStyle/>
                    <a:p>
                      <a:pPr algn="ctr"/>
                      <a:r>
                        <a:rPr lang="es-419" sz="2000" dirty="0"/>
                        <a:t>7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sz="2000" dirty="0"/>
                        <a:t>625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AR" sz="2000" u="none" strike="noStrike" dirty="0">
                          <a:effectLst/>
                        </a:rPr>
                        <a:t>465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3" marR="8343" marT="83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AR" sz="2000" u="none" strike="noStrike">
                          <a:effectLst/>
                        </a:rPr>
                        <a:t>1,338</a:t>
                      </a:r>
                      <a:endParaRPr lang="es-AR" sz="2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3" marR="8343" marT="83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AR" sz="2000" u="none" strike="noStrike" dirty="0">
                          <a:effectLst/>
                        </a:rPr>
                        <a:t>494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3" marR="8343" marT="8343" marB="0" anchor="ctr"/>
                </a:tc>
                <a:extLst>
                  <a:ext uri="{0D108BD9-81ED-4DB2-BD59-A6C34878D82A}">
                    <a16:rowId xmlns:a16="http://schemas.microsoft.com/office/drawing/2014/main" val="1612776724"/>
                  </a:ext>
                </a:extLst>
              </a:tr>
              <a:tr h="441066">
                <a:tc>
                  <a:txBody>
                    <a:bodyPr/>
                    <a:lstStyle/>
                    <a:p>
                      <a:pPr algn="ctr"/>
                      <a:r>
                        <a:rPr lang="es-419" sz="2000" dirty="0"/>
                        <a:t>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sz="2000" dirty="0"/>
                        <a:t>658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AR" sz="2000" u="none" strike="noStrike" dirty="0">
                          <a:effectLst/>
                        </a:rPr>
                        <a:t>439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3" marR="8343" marT="83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AR" sz="2000" u="none" strike="noStrike" dirty="0">
                          <a:effectLst/>
                        </a:rPr>
                        <a:t>1,264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3" marR="8343" marT="83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AR" sz="2000" u="none" strike="noStrike" dirty="0">
                          <a:effectLst/>
                        </a:rPr>
                        <a:t>433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3" marR="8343" marT="8343" marB="0" anchor="ctr"/>
                </a:tc>
                <a:extLst>
                  <a:ext uri="{0D108BD9-81ED-4DB2-BD59-A6C34878D82A}">
                    <a16:rowId xmlns:a16="http://schemas.microsoft.com/office/drawing/2014/main" val="3757038393"/>
                  </a:ext>
                </a:extLst>
              </a:tr>
              <a:tr h="441066">
                <a:tc>
                  <a:txBody>
                    <a:bodyPr/>
                    <a:lstStyle/>
                    <a:p>
                      <a:pPr algn="ctr"/>
                      <a:r>
                        <a:rPr lang="es-419" sz="2000" dirty="0"/>
                        <a:t>9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sz="2000" dirty="0"/>
                        <a:t>769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AR" sz="2000" u="none" strike="noStrike" dirty="0">
                          <a:effectLst/>
                        </a:rPr>
                        <a:t>433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3" marR="8343" marT="83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AR" sz="2000" u="none" strike="noStrike" dirty="0">
                          <a:effectLst/>
                        </a:rPr>
                        <a:t>1,244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3" marR="8343" marT="83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AR" sz="2000" u="none" strike="noStrike" dirty="0">
                          <a:effectLst/>
                        </a:rPr>
                        <a:t>428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3" marR="8343" marT="8343" marB="0" anchor="ctr"/>
                </a:tc>
                <a:extLst>
                  <a:ext uri="{0D108BD9-81ED-4DB2-BD59-A6C34878D82A}">
                    <a16:rowId xmlns:a16="http://schemas.microsoft.com/office/drawing/2014/main" val="2928044041"/>
                  </a:ext>
                </a:extLst>
              </a:tr>
              <a:tr h="441066">
                <a:tc>
                  <a:txBody>
                    <a:bodyPr/>
                    <a:lstStyle/>
                    <a:p>
                      <a:pPr algn="ctr"/>
                      <a:r>
                        <a:rPr lang="es-419" sz="2000" dirty="0"/>
                        <a:t>10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sz="2000" dirty="0"/>
                        <a:t>858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AR" sz="2000" u="none" strike="noStrike" dirty="0">
                          <a:effectLst/>
                        </a:rPr>
                        <a:t>468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3" marR="8343" marT="83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AR" sz="2000" u="none" strike="noStrike" dirty="0">
                          <a:effectLst/>
                        </a:rPr>
                        <a:t>1,227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3" marR="8343" marT="83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AR" sz="2000" u="none" strike="noStrike" dirty="0">
                          <a:effectLst/>
                        </a:rPr>
                        <a:t>436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3" marR="8343" marT="8343" marB="0" anchor="ctr"/>
                </a:tc>
                <a:extLst>
                  <a:ext uri="{0D108BD9-81ED-4DB2-BD59-A6C34878D82A}">
                    <a16:rowId xmlns:a16="http://schemas.microsoft.com/office/drawing/2014/main" val="1514524477"/>
                  </a:ext>
                </a:extLst>
              </a:tr>
              <a:tr h="441066">
                <a:tc>
                  <a:txBody>
                    <a:bodyPr/>
                    <a:lstStyle/>
                    <a:p>
                      <a:pPr algn="ctr"/>
                      <a:r>
                        <a:rPr lang="es-419" sz="2000" dirty="0"/>
                        <a:t>11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sz="2000" dirty="0"/>
                        <a:t>743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AR" sz="2000" u="none" strike="noStrike" dirty="0">
                          <a:effectLst/>
                        </a:rPr>
                        <a:t>399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3" marR="8343" marT="83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AR" sz="2000" u="none" strike="noStrike" dirty="0">
                          <a:effectLst/>
                        </a:rPr>
                        <a:t>1,165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3" marR="8343" marT="83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AR" sz="2000" u="none" strike="noStrike" dirty="0">
                          <a:effectLst/>
                        </a:rPr>
                        <a:t>411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3" marR="8343" marT="8343" marB="0" anchor="ctr"/>
                </a:tc>
                <a:extLst>
                  <a:ext uri="{0D108BD9-81ED-4DB2-BD59-A6C34878D82A}">
                    <a16:rowId xmlns:a16="http://schemas.microsoft.com/office/drawing/2014/main" val="856774398"/>
                  </a:ext>
                </a:extLst>
              </a:tr>
              <a:tr h="441066">
                <a:tc>
                  <a:txBody>
                    <a:bodyPr/>
                    <a:lstStyle/>
                    <a:p>
                      <a:pPr algn="ctr"/>
                      <a:r>
                        <a:rPr lang="es-419" sz="2000" dirty="0"/>
                        <a:t>12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419" sz="2000" dirty="0"/>
                        <a:t>693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AR" sz="2000" u="none" strike="noStrike" dirty="0">
                          <a:effectLst/>
                        </a:rPr>
                        <a:t>356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3" marR="8343" marT="83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AR" sz="2000" u="none" strike="noStrike" dirty="0">
                          <a:effectLst/>
                        </a:rPr>
                        <a:t>1,133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3" marR="8343" marT="83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AR" sz="2000" u="none" strike="noStrike" dirty="0">
                          <a:effectLst/>
                        </a:rPr>
                        <a:t>440</a:t>
                      </a:r>
                      <a:endParaRPr lang="es-A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43" marR="8343" marT="8343" marB="0" anchor="ctr"/>
                </a:tc>
                <a:extLst>
                  <a:ext uri="{0D108BD9-81ED-4DB2-BD59-A6C34878D82A}">
                    <a16:rowId xmlns:a16="http://schemas.microsoft.com/office/drawing/2014/main" val="311928058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PQuestion"/>
          <p:cNvSpPr>
            <a:spLocks noGrp="1"/>
          </p:cNvSpPr>
          <p:nvPr>
            <p:ph type="title"/>
          </p:nvPr>
        </p:nvSpPr>
        <p:spPr>
          <a:xfrm>
            <a:off x="2053770" y="274638"/>
            <a:ext cx="8229600" cy="1143000"/>
          </a:xfrm>
        </p:spPr>
        <p:txBody>
          <a:bodyPr/>
          <a:lstStyle/>
          <a:p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¿Qué había sucedido?</a:t>
            </a:r>
          </a:p>
        </p:txBody>
      </p:sp>
      <p:sp>
        <p:nvSpPr>
          <p:cNvPr id="19459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1981201" y="1600201"/>
            <a:ext cx="8077199" cy="4525963"/>
          </a:xfrm>
        </p:spPr>
        <p:txBody>
          <a:bodyPr>
            <a:normAutofit/>
          </a:bodyPr>
          <a:lstStyle/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Una epidemia en retroceso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La morbilidad disminuyó como resultado de una intervención de salud exitosa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s-ES_tradnl" altLang="es-ES" dirty="0">
                <a:latin typeface="Arial" panose="020B0604020202020204" pitchFamily="34" charset="0"/>
                <a:cs typeface="Arial" panose="020B0604020202020204" pitchFamily="34" charset="0"/>
              </a:rPr>
              <a:t>Factores estacionales</a:t>
            </a:r>
            <a:endParaRPr lang="es-ES" alt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Menos consultas, como resultado de una política de recuperación de costos</a:t>
            </a:r>
            <a:endParaRPr lang="es-ES" altLang="es-ES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s-ES" altLang="es-ES" dirty="0">
                <a:latin typeface="Arial" panose="020B0604020202020204" pitchFamily="34" charset="0"/>
                <a:cs typeface="Arial" panose="020B0604020202020204" pitchFamily="34" charset="0"/>
              </a:rPr>
              <a:t>Alguna otra cosa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9E9CF7-E13F-4EF6-AD67-C75B862FDA8D}" type="slidenum">
              <a:rPr lang="en-US">
                <a:solidFill>
                  <a:schemeClr val="bg1"/>
                </a:solidFill>
              </a:rPr>
              <a:pPr>
                <a:defRPr/>
              </a:pPr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dirty="0">
                <a:latin typeface="+mn-lt"/>
                <a:cs typeface="Arial" panose="020B0604020202020204" pitchFamily="34" charset="0"/>
              </a:rPr>
              <a:t>El sueño terminó en pesadilla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79614" y="1455738"/>
            <a:ext cx="8231187" cy="4945062"/>
          </a:xfrm>
          <a:prstGeom prst="rect">
            <a:avLst/>
          </a:prstGeom>
          <a:solidFill>
            <a:schemeClr val="accent6">
              <a:lumMod val="40000"/>
              <a:lumOff val="60000"/>
              <a:alpha val="32000"/>
            </a:schemeClr>
          </a:solidFill>
          <a:ln>
            <a:noFill/>
          </a:ln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135187" y="2588488"/>
            <a:ext cx="7920038" cy="24018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0" tIns="274320" rIns="274320" bIns="274320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400"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200"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sz="1200"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1200"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1200"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1200"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sz="1200">
                <a:solidFill>
                  <a:srgbClr val="595959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s-ES" altLang="es-ES" sz="4000" b="1" dirty="0">
                <a:solidFill>
                  <a:schemeClr val="tx1"/>
                </a:solidFill>
              </a:rPr>
              <a:t>De hecho, estos son todos indicadores de un trabajo de campo de mala calidad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7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5208"/>
          </a:xfrm>
        </p:spPr>
        <p:txBody>
          <a:bodyPr>
            <a:normAutofit/>
          </a:bodyPr>
          <a:lstStyle/>
          <a:p>
            <a:r>
              <a:rPr lang="es-ES" sz="4000" dirty="0"/>
              <a:t>La noción de </a:t>
            </a:r>
            <a:r>
              <a:rPr lang="es-ES" sz="4000" b="1" dirty="0"/>
              <a:t>calidad total</a:t>
            </a:r>
          </a:p>
        </p:txBody>
      </p:sp>
      <p:sp>
        <p:nvSpPr>
          <p:cNvPr id="7" name="Rectangle 6"/>
          <p:cNvSpPr/>
          <p:nvPr/>
        </p:nvSpPr>
        <p:spPr>
          <a:xfrm>
            <a:off x="5548538" y="6155777"/>
            <a:ext cx="2285830" cy="402866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/>
              <a:t>El producto final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8950" y="4168280"/>
            <a:ext cx="1463040" cy="1463040"/>
          </a:xfrm>
          <a:prstGeom prst="rect">
            <a:avLst/>
          </a:prstGeom>
        </p:spPr>
      </p:pic>
      <p:grpSp>
        <p:nvGrpSpPr>
          <p:cNvPr id="9" name="Group 25"/>
          <p:cNvGrpSpPr>
            <a:grpSpLocks noChangeAspect="1"/>
          </p:cNvGrpSpPr>
          <p:nvPr/>
        </p:nvGrpSpPr>
        <p:grpSpPr bwMode="auto">
          <a:xfrm>
            <a:off x="5956800" y="847595"/>
            <a:ext cx="2855912" cy="1665287"/>
            <a:chOff x="441" y="1053"/>
            <a:chExt cx="1799" cy="1049"/>
          </a:xfrm>
        </p:grpSpPr>
        <p:sp>
          <p:nvSpPr>
            <p:cNvPr id="10" name="Puzzle1"/>
            <p:cNvSpPr>
              <a:spLocks noEditPoints="1" noChangeArrowheads="1"/>
            </p:cNvSpPr>
            <p:nvPr/>
          </p:nvSpPr>
          <p:spPr bwMode="auto">
            <a:xfrm>
              <a:off x="441" y="1053"/>
              <a:ext cx="1799" cy="1049"/>
            </a:xfrm>
            <a:custGeom>
              <a:avLst/>
              <a:gdLst>
                <a:gd name="T0" fmla="*/ 116 w 21600"/>
                <a:gd name="T1" fmla="*/ 50 h 21600"/>
                <a:gd name="T2" fmla="*/ 118 w 21600"/>
                <a:gd name="T3" fmla="*/ 1 h 21600"/>
                <a:gd name="T4" fmla="*/ 33 w 21600"/>
                <a:gd name="T5" fmla="*/ 2 h 21600"/>
                <a:gd name="T6" fmla="*/ 35 w 21600"/>
                <a:gd name="T7" fmla="*/ 50 h 21600"/>
                <a:gd name="T8" fmla="*/ 75 w 21600"/>
                <a:gd name="T9" fmla="*/ 30 h 21600"/>
                <a:gd name="T10" fmla="*/ 75 w 21600"/>
                <a:gd name="T11" fmla="*/ 21 h 21600"/>
                <a:gd name="T12" fmla="*/ 150 w 21600"/>
                <a:gd name="T13" fmla="*/ 24 h 21600"/>
                <a:gd name="T14" fmla="*/ 0 w 21600"/>
                <a:gd name="T15" fmla="*/ 24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6087 w 21600"/>
                <a:gd name="T25" fmla="*/ 2574 h 21600"/>
                <a:gd name="T26" fmla="*/ 16137 w 21600"/>
                <a:gd name="T27" fmla="*/ 19561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9360" y="20836"/>
                  </a:moveTo>
                  <a:lnTo>
                    <a:pt x="9528" y="20836"/>
                  </a:lnTo>
                  <a:lnTo>
                    <a:pt x="9686" y="20762"/>
                  </a:lnTo>
                  <a:lnTo>
                    <a:pt x="9810" y="20687"/>
                  </a:lnTo>
                  <a:lnTo>
                    <a:pt x="9922" y="20575"/>
                  </a:lnTo>
                  <a:lnTo>
                    <a:pt x="10012" y="20426"/>
                  </a:lnTo>
                  <a:lnTo>
                    <a:pt x="10068" y="20296"/>
                  </a:lnTo>
                  <a:lnTo>
                    <a:pt x="10113" y="20110"/>
                  </a:lnTo>
                  <a:lnTo>
                    <a:pt x="10136" y="19905"/>
                  </a:lnTo>
                  <a:lnTo>
                    <a:pt x="10136" y="19682"/>
                  </a:lnTo>
                  <a:lnTo>
                    <a:pt x="10113" y="19440"/>
                  </a:lnTo>
                  <a:lnTo>
                    <a:pt x="10068" y="19142"/>
                  </a:lnTo>
                  <a:lnTo>
                    <a:pt x="10012" y="18900"/>
                  </a:lnTo>
                  <a:lnTo>
                    <a:pt x="9900" y="18620"/>
                  </a:lnTo>
                  <a:lnTo>
                    <a:pt x="9787" y="18285"/>
                  </a:lnTo>
                  <a:lnTo>
                    <a:pt x="9641" y="17968"/>
                  </a:lnTo>
                  <a:lnTo>
                    <a:pt x="9472" y="17652"/>
                  </a:lnTo>
                  <a:lnTo>
                    <a:pt x="9382" y="17466"/>
                  </a:lnTo>
                  <a:lnTo>
                    <a:pt x="9315" y="17298"/>
                  </a:lnTo>
                  <a:lnTo>
                    <a:pt x="9258" y="17112"/>
                  </a:lnTo>
                  <a:lnTo>
                    <a:pt x="9191" y="16926"/>
                  </a:lnTo>
                  <a:lnTo>
                    <a:pt x="9123" y="16535"/>
                  </a:lnTo>
                  <a:lnTo>
                    <a:pt x="9101" y="16144"/>
                  </a:lnTo>
                  <a:lnTo>
                    <a:pt x="9101" y="15753"/>
                  </a:lnTo>
                  <a:lnTo>
                    <a:pt x="9168" y="15362"/>
                  </a:lnTo>
                  <a:lnTo>
                    <a:pt x="9236" y="14971"/>
                  </a:lnTo>
                  <a:lnTo>
                    <a:pt x="9360" y="14580"/>
                  </a:lnTo>
                  <a:lnTo>
                    <a:pt x="9495" y="14244"/>
                  </a:lnTo>
                  <a:lnTo>
                    <a:pt x="9663" y="13891"/>
                  </a:lnTo>
                  <a:lnTo>
                    <a:pt x="9855" y="13611"/>
                  </a:lnTo>
                  <a:lnTo>
                    <a:pt x="10068" y="13351"/>
                  </a:lnTo>
                  <a:lnTo>
                    <a:pt x="10293" y="13146"/>
                  </a:lnTo>
                  <a:lnTo>
                    <a:pt x="10552" y="12997"/>
                  </a:lnTo>
                  <a:lnTo>
                    <a:pt x="10811" y="12885"/>
                  </a:lnTo>
                  <a:lnTo>
                    <a:pt x="11069" y="12866"/>
                  </a:lnTo>
                  <a:lnTo>
                    <a:pt x="11351" y="12885"/>
                  </a:lnTo>
                  <a:lnTo>
                    <a:pt x="11610" y="12997"/>
                  </a:lnTo>
                  <a:lnTo>
                    <a:pt x="11846" y="13183"/>
                  </a:lnTo>
                  <a:lnTo>
                    <a:pt x="12060" y="13388"/>
                  </a:lnTo>
                  <a:lnTo>
                    <a:pt x="12251" y="13648"/>
                  </a:lnTo>
                  <a:lnTo>
                    <a:pt x="12419" y="13928"/>
                  </a:lnTo>
                  <a:lnTo>
                    <a:pt x="12555" y="14244"/>
                  </a:lnTo>
                  <a:lnTo>
                    <a:pt x="12690" y="14617"/>
                  </a:lnTo>
                  <a:lnTo>
                    <a:pt x="12768" y="15008"/>
                  </a:lnTo>
                  <a:lnTo>
                    <a:pt x="12836" y="15399"/>
                  </a:lnTo>
                  <a:lnTo>
                    <a:pt x="12858" y="15753"/>
                  </a:lnTo>
                  <a:lnTo>
                    <a:pt x="12858" y="16144"/>
                  </a:lnTo>
                  <a:lnTo>
                    <a:pt x="12813" y="16535"/>
                  </a:lnTo>
                  <a:lnTo>
                    <a:pt x="12746" y="16888"/>
                  </a:lnTo>
                  <a:lnTo>
                    <a:pt x="12667" y="17224"/>
                  </a:lnTo>
                  <a:lnTo>
                    <a:pt x="12510" y="17503"/>
                  </a:lnTo>
                  <a:lnTo>
                    <a:pt x="12228" y="18043"/>
                  </a:lnTo>
                  <a:lnTo>
                    <a:pt x="11970" y="18546"/>
                  </a:lnTo>
                  <a:lnTo>
                    <a:pt x="11868" y="18751"/>
                  </a:lnTo>
                  <a:lnTo>
                    <a:pt x="11778" y="18974"/>
                  </a:lnTo>
                  <a:lnTo>
                    <a:pt x="11711" y="19179"/>
                  </a:lnTo>
                  <a:lnTo>
                    <a:pt x="11666" y="19365"/>
                  </a:lnTo>
                  <a:lnTo>
                    <a:pt x="11632" y="19570"/>
                  </a:lnTo>
                  <a:lnTo>
                    <a:pt x="11632" y="19756"/>
                  </a:lnTo>
                  <a:lnTo>
                    <a:pt x="11632" y="19942"/>
                  </a:lnTo>
                  <a:lnTo>
                    <a:pt x="11643" y="20110"/>
                  </a:lnTo>
                  <a:lnTo>
                    <a:pt x="11711" y="20296"/>
                  </a:lnTo>
                  <a:lnTo>
                    <a:pt x="11801" y="20464"/>
                  </a:lnTo>
                  <a:lnTo>
                    <a:pt x="11891" y="20650"/>
                  </a:lnTo>
                  <a:lnTo>
                    <a:pt x="12037" y="20836"/>
                  </a:lnTo>
                  <a:lnTo>
                    <a:pt x="12206" y="21004"/>
                  </a:lnTo>
                  <a:lnTo>
                    <a:pt x="12419" y="21190"/>
                  </a:lnTo>
                  <a:lnTo>
                    <a:pt x="12667" y="21320"/>
                  </a:lnTo>
                  <a:lnTo>
                    <a:pt x="12960" y="21432"/>
                  </a:lnTo>
                  <a:lnTo>
                    <a:pt x="13286" y="21544"/>
                  </a:lnTo>
                  <a:lnTo>
                    <a:pt x="13612" y="21655"/>
                  </a:lnTo>
                  <a:lnTo>
                    <a:pt x="13983" y="21693"/>
                  </a:lnTo>
                  <a:lnTo>
                    <a:pt x="14343" y="21730"/>
                  </a:lnTo>
                  <a:lnTo>
                    <a:pt x="14715" y="21730"/>
                  </a:lnTo>
                  <a:lnTo>
                    <a:pt x="15075" y="21730"/>
                  </a:lnTo>
                  <a:lnTo>
                    <a:pt x="15446" y="21655"/>
                  </a:lnTo>
                  <a:lnTo>
                    <a:pt x="15794" y="21581"/>
                  </a:lnTo>
                  <a:lnTo>
                    <a:pt x="16132" y="21432"/>
                  </a:lnTo>
                  <a:lnTo>
                    <a:pt x="16458" y="21302"/>
                  </a:lnTo>
                  <a:lnTo>
                    <a:pt x="16740" y="21078"/>
                  </a:lnTo>
                  <a:lnTo>
                    <a:pt x="16976" y="20836"/>
                  </a:lnTo>
                  <a:lnTo>
                    <a:pt x="17043" y="20650"/>
                  </a:lnTo>
                  <a:lnTo>
                    <a:pt x="17088" y="20426"/>
                  </a:lnTo>
                  <a:lnTo>
                    <a:pt x="17133" y="20222"/>
                  </a:lnTo>
                  <a:lnTo>
                    <a:pt x="17156" y="19980"/>
                  </a:lnTo>
                  <a:lnTo>
                    <a:pt x="17167" y="19477"/>
                  </a:lnTo>
                  <a:lnTo>
                    <a:pt x="17167" y="18974"/>
                  </a:lnTo>
                  <a:lnTo>
                    <a:pt x="17156" y="18397"/>
                  </a:lnTo>
                  <a:lnTo>
                    <a:pt x="17111" y="17820"/>
                  </a:lnTo>
                  <a:lnTo>
                    <a:pt x="17066" y="17261"/>
                  </a:lnTo>
                  <a:lnTo>
                    <a:pt x="16998" y="16646"/>
                  </a:lnTo>
                  <a:lnTo>
                    <a:pt x="16852" y="15511"/>
                  </a:lnTo>
                  <a:lnTo>
                    <a:pt x="16740" y="14393"/>
                  </a:lnTo>
                  <a:lnTo>
                    <a:pt x="16717" y="13928"/>
                  </a:lnTo>
                  <a:lnTo>
                    <a:pt x="16695" y="13462"/>
                  </a:lnTo>
                  <a:lnTo>
                    <a:pt x="16717" y="13071"/>
                  </a:lnTo>
                  <a:lnTo>
                    <a:pt x="16785" y="12755"/>
                  </a:lnTo>
                  <a:lnTo>
                    <a:pt x="16852" y="12419"/>
                  </a:lnTo>
                  <a:lnTo>
                    <a:pt x="16953" y="12140"/>
                  </a:lnTo>
                  <a:lnTo>
                    <a:pt x="17088" y="11898"/>
                  </a:lnTo>
                  <a:lnTo>
                    <a:pt x="17212" y="11675"/>
                  </a:lnTo>
                  <a:lnTo>
                    <a:pt x="17370" y="11470"/>
                  </a:lnTo>
                  <a:lnTo>
                    <a:pt x="17516" y="11284"/>
                  </a:lnTo>
                  <a:lnTo>
                    <a:pt x="17696" y="11135"/>
                  </a:lnTo>
                  <a:lnTo>
                    <a:pt x="17865" y="11042"/>
                  </a:lnTo>
                  <a:lnTo>
                    <a:pt x="18033" y="10930"/>
                  </a:lnTo>
                  <a:lnTo>
                    <a:pt x="18213" y="10893"/>
                  </a:lnTo>
                  <a:lnTo>
                    <a:pt x="18382" y="10893"/>
                  </a:lnTo>
                  <a:lnTo>
                    <a:pt x="18551" y="10967"/>
                  </a:lnTo>
                  <a:lnTo>
                    <a:pt x="18708" y="11042"/>
                  </a:lnTo>
                  <a:lnTo>
                    <a:pt x="18855" y="11172"/>
                  </a:lnTo>
                  <a:lnTo>
                    <a:pt x="19012" y="11358"/>
                  </a:lnTo>
                  <a:lnTo>
                    <a:pt x="19136" y="11600"/>
                  </a:lnTo>
                  <a:lnTo>
                    <a:pt x="19271" y="11861"/>
                  </a:lnTo>
                  <a:lnTo>
                    <a:pt x="19440" y="12028"/>
                  </a:lnTo>
                  <a:lnTo>
                    <a:pt x="19608" y="12177"/>
                  </a:lnTo>
                  <a:lnTo>
                    <a:pt x="19822" y="12289"/>
                  </a:lnTo>
                  <a:lnTo>
                    <a:pt x="20025" y="12289"/>
                  </a:lnTo>
                  <a:lnTo>
                    <a:pt x="20238" y="12289"/>
                  </a:lnTo>
                  <a:lnTo>
                    <a:pt x="20452" y="12215"/>
                  </a:lnTo>
                  <a:lnTo>
                    <a:pt x="20643" y="12103"/>
                  </a:lnTo>
                  <a:lnTo>
                    <a:pt x="20846" y="11973"/>
                  </a:lnTo>
                  <a:lnTo>
                    <a:pt x="21037" y="11786"/>
                  </a:lnTo>
                  <a:lnTo>
                    <a:pt x="21206" y="11563"/>
                  </a:lnTo>
                  <a:lnTo>
                    <a:pt x="21363" y="11321"/>
                  </a:lnTo>
                  <a:lnTo>
                    <a:pt x="21465" y="11079"/>
                  </a:lnTo>
                  <a:lnTo>
                    <a:pt x="21577" y="10744"/>
                  </a:lnTo>
                  <a:lnTo>
                    <a:pt x="21622" y="10427"/>
                  </a:lnTo>
                  <a:lnTo>
                    <a:pt x="21645" y="10111"/>
                  </a:lnTo>
                  <a:lnTo>
                    <a:pt x="21622" y="9608"/>
                  </a:lnTo>
                  <a:lnTo>
                    <a:pt x="21577" y="9142"/>
                  </a:lnTo>
                  <a:lnTo>
                    <a:pt x="21465" y="8751"/>
                  </a:lnTo>
                  <a:lnTo>
                    <a:pt x="21363" y="8397"/>
                  </a:lnTo>
                  <a:lnTo>
                    <a:pt x="21206" y="8062"/>
                  </a:lnTo>
                  <a:lnTo>
                    <a:pt x="21037" y="7820"/>
                  </a:lnTo>
                  <a:lnTo>
                    <a:pt x="20846" y="7597"/>
                  </a:lnTo>
                  <a:lnTo>
                    <a:pt x="20643" y="7429"/>
                  </a:lnTo>
                  <a:lnTo>
                    <a:pt x="20452" y="7317"/>
                  </a:lnTo>
                  <a:lnTo>
                    <a:pt x="20238" y="7206"/>
                  </a:lnTo>
                  <a:lnTo>
                    <a:pt x="20025" y="7168"/>
                  </a:lnTo>
                  <a:lnTo>
                    <a:pt x="19822" y="7206"/>
                  </a:lnTo>
                  <a:lnTo>
                    <a:pt x="19608" y="7243"/>
                  </a:lnTo>
                  <a:lnTo>
                    <a:pt x="19440" y="7355"/>
                  </a:lnTo>
                  <a:lnTo>
                    <a:pt x="19271" y="7504"/>
                  </a:lnTo>
                  <a:lnTo>
                    <a:pt x="19136" y="7708"/>
                  </a:lnTo>
                  <a:lnTo>
                    <a:pt x="19012" y="7895"/>
                  </a:lnTo>
                  <a:lnTo>
                    <a:pt x="18832" y="8025"/>
                  </a:lnTo>
                  <a:lnTo>
                    <a:pt x="18663" y="8174"/>
                  </a:lnTo>
                  <a:lnTo>
                    <a:pt x="18472" y="8248"/>
                  </a:lnTo>
                  <a:lnTo>
                    <a:pt x="18270" y="8286"/>
                  </a:lnTo>
                  <a:lnTo>
                    <a:pt x="18078" y="8323"/>
                  </a:lnTo>
                  <a:lnTo>
                    <a:pt x="17887" y="8323"/>
                  </a:lnTo>
                  <a:lnTo>
                    <a:pt x="17696" y="8248"/>
                  </a:lnTo>
                  <a:lnTo>
                    <a:pt x="17493" y="8174"/>
                  </a:lnTo>
                  <a:lnTo>
                    <a:pt x="17302" y="8062"/>
                  </a:lnTo>
                  <a:lnTo>
                    <a:pt x="17133" y="7969"/>
                  </a:lnTo>
                  <a:lnTo>
                    <a:pt x="16976" y="7783"/>
                  </a:lnTo>
                  <a:lnTo>
                    <a:pt x="16852" y="7597"/>
                  </a:lnTo>
                  <a:lnTo>
                    <a:pt x="16740" y="7429"/>
                  </a:lnTo>
                  <a:lnTo>
                    <a:pt x="16672" y="7168"/>
                  </a:lnTo>
                  <a:lnTo>
                    <a:pt x="16638" y="6926"/>
                  </a:lnTo>
                  <a:lnTo>
                    <a:pt x="16616" y="6498"/>
                  </a:lnTo>
                  <a:lnTo>
                    <a:pt x="16616" y="5772"/>
                  </a:lnTo>
                  <a:lnTo>
                    <a:pt x="16650" y="4915"/>
                  </a:lnTo>
                  <a:lnTo>
                    <a:pt x="16695" y="3928"/>
                  </a:lnTo>
                  <a:lnTo>
                    <a:pt x="16762" y="2960"/>
                  </a:lnTo>
                  <a:lnTo>
                    <a:pt x="16830" y="1992"/>
                  </a:lnTo>
                  <a:lnTo>
                    <a:pt x="16908" y="1173"/>
                  </a:lnTo>
                  <a:lnTo>
                    <a:pt x="16976" y="521"/>
                  </a:lnTo>
                  <a:lnTo>
                    <a:pt x="16953" y="521"/>
                  </a:lnTo>
                  <a:lnTo>
                    <a:pt x="16931" y="521"/>
                  </a:lnTo>
                  <a:lnTo>
                    <a:pt x="16267" y="484"/>
                  </a:lnTo>
                  <a:lnTo>
                    <a:pt x="15637" y="428"/>
                  </a:lnTo>
                  <a:lnTo>
                    <a:pt x="15063" y="353"/>
                  </a:lnTo>
                  <a:lnTo>
                    <a:pt x="14523" y="279"/>
                  </a:lnTo>
                  <a:lnTo>
                    <a:pt x="14040" y="167"/>
                  </a:lnTo>
                  <a:lnTo>
                    <a:pt x="13635" y="93"/>
                  </a:lnTo>
                  <a:lnTo>
                    <a:pt x="13331" y="18"/>
                  </a:lnTo>
                  <a:lnTo>
                    <a:pt x="13117" y="18"/>
                  </a:lnTo>
                  <a:lnTo>
                    <a:pt x="12982" y="18"/>
                  </a:lnTo>
                  <a:lnTo>
                    <a:pt x="12858" y="130"/>
                  </a:lnTo>
                  <a:lnTo>
                    <a:pt x="12723" y="279"/>
                  </a:lnTo>
                  <a:lnTo>
                    <a:pt x="12622" y="446"/>
                  </a:lnTo>
                  <a:lnTo>
                    <a:pt x="12510" y="670"/>
                  </a:lnTo>
                  <a:lnTo>
                    <a:pt x="12419" y="912"/>
                  </a:lnTo>
                  <a:lnTo>
                    <a:pt x="12363" y="1210"/>
                  </a:lnTo>
                  <a:lnTo>
                    <a:pt x="12318" y="1526"/>
                  </a:lnTo>
                  <a:lnTo>
                    <a:pt x="12273" y="1843"/>
                  </a:lnTo>
                  <a:lnTo>
                    <a:pt x="12251" y="2215"/>
                  </a:lnTo>
                  <a:lnTo>
                    <a:pt x="12273" y="2532"/>
                  </a:lnTo>
                  <a:lnTo>
                    <a:pt x="12318" y="2886"/>
                  </a:lnTo>
                  <a:lnTo>
                    <a:pt x="12386" y="3240"/>
                  </a:lnTo>
                  <a:lnTo>
                    <a:pt x="12464" y="3556"/>
                  </a:lnTo>
                  <a:lnTo>
                    <a:pt x="12577" y="3891"/>
                  </a:lnTo>
                  <a:lnTo>
                    <a:pt x="12746" y="4171"/>
                  </a:lnTo>
                  <a:lnTo>
                    <a:pt x="12926" y="4487"/>
                  </a:lnTo>
                  <a:lnTo>
                    <a:pt x="13050" y="4860"/>
                  </a:lnTo>
                  <a:lnTo>
                    <a:pt x="13162" y="5251"/>
                  </a:lnTo>
                  <a:lnTo>
                    <a:pt x="13218" y="5604"/>
                  </a:lnTo>
                  <a:lnTo>
                    <a:pt x="13263" y="5995"/>
                  </a:lnTo>
                  <a:lnTo>
                    <a:pt x="13241" y="6386"/>
                  </a:lnTo>
                  <a:lnTo>
                    <a:pt x="13218" y="6740"/>
                  </a:lnTo>
                  <a:lnTo>
                    <a:pt x="13139" y="7094"/>
                  </a:lnTo>
                  <a:lnTo>
                    <a:pt x="13050" y="7429"/>
                  </a:lnTo>
                  <a:lnTo>
                    <a:pt x="12903" y="7746"/>
                  </a:lnTo>
                  <a:lnTo>
                    <a:pt x="12723" y="8025"/>
                  </a:lnTo>
                  <a:lnTo>
                    <a:pt x="12532" y="8286"/>
                  </a:lnTo>
                  <a:lnTo>
                    <a:pt x="12318" y="8491"/>
                  </a:lnTo>
                  <a:lnTo>
                    <a:pt x="12060" y="8677"/>
                  </a:lnTo>
                  <a:lnTo>
                    <a:pt x="11756" y="8788"/>
                  </a:lnTo>
                  <a:lnTo>
                    <a:pt x="11452" y="8826"/>
                  </a:lnTo>
                  <a:lnTo>
                    <a:pt x="11283" y="8826"/>
                  </a:lnTo>
                  <a:lnTo>
                    <a:pt x="11126" y="8826"/>
                  </a:lnTo>
                  <a:lnTo>
                    <a:pt x="11002" y="8788"/>
                  </a:lnTo>
                  <a:lnTo>
                    <a:pt x="10845" y="8714"/>
                  </a:lnTo>
                  <a:lnTo>
                    <a:pt x="10721" y="8640"/>
                  </a:lnTo>
                  <a:lnTo>
                    <a:pt x="10608" y="8565"/>
                  </a:lnTo>
                  <a:lnTo>
                    <a:pt x="10485" y="8453"/>
                  </a:lnTo>
                  <a:lnTo>
                    <a:pt x="10372" y="8323"/>
                  </a:lnTo>
                  <a:lnTo>
                    <a:pt x="10181" y="8062"/>
                  </a:lnTo>
                  <a:lnTo>
                    <a:pt x="10035" y="7746"/>
                  </a:lnTo>
                  <a:lnTo>
                    <a:pt x="9900" y="7392"/>
                  </a:lnTo>
                  <a:lnTo>
                    <a:pt x="9787" y="7001"/>
                  </a:lnTo>
                  <a:lnTo>
                    <a:pt x="9731" y="6610"/>
                  </a:lnTo>
                  <a:lnTo>
                    <a:pt x="9686" y="6219"/>
                  </a:lnTo>
                  <a:lnTo>
                    <a:pt x="9663" y="5772"/>
                  </a:lnTo>
                  <a:lnTo>
                    <a:pt x="9686" y="5381"/>
                  </a:lnTo>
                  <a:lnTo>
                    <a:pt x="9753" y="4990"/>
                  </a:lnTo>
                  <a:lnTo>
                    <a:pt x="9832" y="4636"/>
                  </a:lnTo>
                  <a:lnTo>
                    <a:pt x="9945" y="4320"/>
                  </a:lnTo>
                  <a:lnTo>
                    <a:pt x="10068" y="4022"/>
                  </a:lnTo>
                  <a:lnTo>
                    <a:pt x="10203" y="3817"/>
                  </a:lnTo>
                  <a:lnTo>
                    <a:pt x="10316" y="3593"/>
                  </a:lnTo>
                  <a:lnTo>
                    <a:pt x="10395" y="3351"/>
                  </a:lnTo>
                  <a:lnTo>
                    <a:pt x="10462" y="3109"/>
                  </a:lnTo>
                  <a:lnTo>
                    <a:pt x="10507" y="2848"/>
                  </a:lnTo>
                  <a:lnTo>
                    <a:pt x="10530" y="2606"/>
                  </a:lnTo>
                  <a:lnTo>
                    <a:pt x="10507" y="2346"/>
                  </a:lnTo>
                  <a:lnTo>
                    <a:pt x="10462" y="2141"/>
                  </a:lnTo>
                  <a:lnTo>
                    <a:pt x="10395" y="1880"/>
                  </a:lnTo>
                  <a:lnTo>
                    <a:pt x="10293" y="1638"/>
                  </a:lnTo>
                  <a:lnTo>
                    <a:pt x="10158" y="1415"/>
                  </a:lnTo>
                  <a:lnTo>
                    <a:pt x="9967" y="1210"/>
                  </a:lnTo>
                  <a:lnTo>
                    <a:pt x="9753" y="986"/>
                  </a:lnTo>
                  <a:lnTo>
                    <a:pt x="9495" y="819"/>
                  </a:lnTo>
                  <a:lnTo>
                    <a:pt x="9191" y="670"/>
                  </a:lnTo>
                  <a:lnTo>
                    <a:pt x="8842" y="521"/>
                  </a:lnTo>
                  <a:lnTo>
                    <a:pt x="8471" y="446"/>
                  </a:lnTo>
                  <a:lnTo>
                    <a:pt x="7998" y="428"/>
                  </a:lnTo>
                  <a:lnTo>
                    <a:pt x="7413" y="428"/>
                  </a:lnTo>
                  <a:lnTo>
                    <a:pt x="6817" y="446"/>
                  </a:lnTo>
                  <a:lnTo>
                    <a:pt x="6187" y="521"/>
                  </a:lnTo>
                  <a:lnTo>
                    <a:pt x="5602" y="633"/>
                  </a:lnTo>
                  <a:lnTo>
                    <a:pt x="5107" y="744"/>
                  </a:lnTo>
                  <a:lnTo>
                    <a:pt x="4725" y="856"/>
                  </a:lnTo>
                  <a:lnTo>
                    <a:pt x="4848" y="1564"/>
                  </a:lnTo>
                  <a:lnTo>
                    <a:pt x="5028" y="2495"/>
                  </a:lnTo>
                  <a:lnTo>
                    <a:pt x="5175" y="3556"/>
                  </a:lnTo>
                  <a:lnTo>
                    <a:pt x="5298" y="4673"/>
                  </a:lnTo>
                  <a:lnTo>
                    <a:pt x="5343" y="5213"/>
                  </a:lnTo>
                  <a:lnTo>
                    <a:pt x="5388" y="5753"/>
                  </a:lnTo>
                  <a:lnTo>
                    <a:pt x="5411" y="6275"/>
                  </a:lnTo>
                  <a:lnTo>
                    <a:pt x="5411" y="6740"/>
                  </a:lnTo>
                  <a:lnTo>
                    <a:pt x="5366" y="7168"/>
                  </a:lnTo>
                  <a:lnTo>
                    <a:pt x="5321" y="7541"/>
                  </a:lnTo>
                  <a:lnTo>
                    <a:pt x="5287" y="7708"/>
                  </a:lnTo>
                  <a:lnTo>
                    <a:pt x="5242" y="7857"/>
                  </a:lnTo>
                  <a:lnTo>
                    <a:pt x="5197" y="7969"/>
                  </a:lnTo>
                  <a:lnTo>
                    <a:pt x="5130" y="8062"/>
                  </a:lnTo>
                  <a:lnTo>
                    <a:pt x="5006" y="8248"/>
                  </a:lnTo>
                  <a:lnTo>
                    <a:pt x="4848" y="8397"/>
                  </a:lnTo>
                  <a:lnTo>
                    <a:pt x="4725" y="8528"/>
                  </a:lnTo>
                  <a:lnTo>
                    <a:pt x="4567" y="8640"/>
                  </a:lnTo>
                  <a:lnTo>
                    <a:pt x="4421" y="8714"/>
                  </a:lnTo>
                  <a:lnTo>
                    <a:pt x="4263" y="8751"/>
                  </a:lnTo>
                  <a:lnTo>
                    <a:pt x="4095" y="8788"/>
                  </a:lnTo>
                  <a:lnTo>
                    <a:pt x="3948" y="8788"/>
                  </a:lnTo>
                  <a:lnTo>
                    <a:pt x="3791" y="8751"/>
                  </a:lnTo>
                  <a:lnTo>
                    <a:pt x="3667" y="8714"/>
                  </a:lnTo>
                  <a:lnTo>
                    <a:pt x="3510" y="8677"/>
                  </a:lnTo>
                  <a:lnTo>
                    <a:pt x="3386" y="8602"/>
                  </a:lnTo>
                  <a:lnTo>
                    <a:pt x="3251" y="8491"/>
                  </a:lnTo>
                  <a:lnTo>
                    <a:pt x="3127" y="8360"/>
                  </a:lnTo>
                  <a:lnTo>
                    <a:pt x="3015" y="8248"/>
                  </a:lnTo>
                  <a:lnTo>
                    <a:pt x="2925" y="8062"/>
                  </a:lnTo>
                  <a:lnTo>
                    <a:pt x="2778" y="7857"/>
                  </a:lnTo>
                  <a:lnTo>
                    <a:pt x="2610" y="7671"/>
                  </a:lnTo>
                  <a:lnTo>
                    <a:pt x="2407" y="7541"/>
                  </a:lnTo>
                  <a:lnTo>
                    <a:pt x="2171" y="7466"/>
                  </a:lnTo>
                  <a:lnTo>
                    <a:pt x="1957" y="7429"/>
                  </a:lnTo>
                  <a:lnTo>
                    <a:pt x="1698" y="7429"/>
                  </a:lnTo>
                  <a:lnTo>
                    <a:pt x="1462" y="7466"/>
                  </a:lnTo>
                  <a:lnTo>
                    <a:pt x="1226" y="7559"/>
                  </a:lnTo>
                  <a:lnTo>
                    <a:pt x="989" y="7708"/>
                  </a:lnTo>
                  <a:lnTo>
                    <a:pt x="776" y="7932"/>
                  </a:lnTo>
                  <a:lnTo>
                    <a:pt x="551" y="8211"/>
                  </a:lnTo>
                  <a:lnTo>
                    <a:pt x="382" y="8528"/>
                  </a:lnTo>
                  <a:lnTo>
                    <a:pt x="315" y="8714"/>
                  </a:lnTo>
                  <a:lnTo>
                    <a:pt x="236" y="8919"/>
                  </a:lnTo>
                  <a:lnTo>
                    <a:pt x="191" y="9142"/>
                  </a:lnTo>
                  <a:lnTo>
                    <a:pt x="123" y="9347"/>
                  </a:lnTo>
                  <a:lnTo>
                    <a:pt x="78" y="9608"/>
                  </a:lnTo>
                  <a:lnTo>
                    <a:pt x="56" y="9887"/>
                  </a:lnTo>
                  <a:lnTo>
                    <a:pt x="33" y="10185"/>
                  </a:lnTo>
                  <a:lnTo>
                    <a:pt x="33" y="10464"/>
                  </a:lnTo>
                  <a:lnTo>
                    <a:pt x="33" y="10706"/>
                  </a:lnTo>
                  <a:lnTo>
                    <a:pt x="56" y="10967"/>
                  </a:lnTo>
                  <a:lnTo>
                    <a:pt x="78" y="11172"/>
                  </a:lnTo>
                  <a:lnTo>
                    <a:pt x="123" y="11395"/>
                  </a:lnTo>
                  <a:lnTo>
                    <a:pt x="168" y="11600"/>
                  </a:lnTo>
                  <a:lnTo>
                    <a:pt x="236" y="11786"/>
                  </a:lnTo>
                  <a:lnTo>
                    <a:pt x="292" y="11973"/>
                  </a:lnTo>
                  <a:lnTo>
                    <a:pt x="382" y="12140"/>
                  </a:lnTo>
                  <a:lnTo>
                    <a:pt x="540" y="12419"/>
                  </a:lnTo>
                  <a:lnTo>
                    <a:pt x="731" y="12680"/>
                  </a:lnTo>
                  <a:lnTo>
                    <a:pt x="944" y="12866"/>
                  </a:lnTo>
                  <a:lnTo>
                    <a:pt x="1158" y="12997"/>
                  </a:lnTo>
                  <a:lnTo>
                    <a:pt x="1395" y="13108"/>
                  </a:lnTo>
                  <a:lnTo>
                    <a:pt x="1608" y="13183"/>
                  </a:lnTo>
                  <a:lnTo>
                    <a:pt x="1856" y="13183"/>
                  </a:lnTo>
                  <a:lnTo>
                    <a:pt x="2070" y="13146"/>
                  </a:lnTo>
                  <a:lnTo>
                    <a:pt x="2261" y="13071"/>
                  </a:lnTo>
                  <a:lnTo>
                    <a:pt x="2430" y="12960"/>
                  </a:lnTo>
                  <a:lnTo>
                    <a:pt x="2587" y="12792"/>
                  </a:lnTo>
                  <a:lnTo>
                    <a:pt x="2688" y="12606"/>
                  </a:lnTo>
                  <a:lnTo>
                    <a:pt x="2801" y="12419"/>
                  </a:lnTo>
                  <a:lnTo>
                    <a:pt x="2925" y="12289"/>
                  </a:lnTo>
                  <a:lnTo>
                    <a:pt x="3082" y="12177"/>
                  </a:lnTo>
                  <a:lnTo>
                    <a:pt x="3228" y="12103"/>
                  </a:lnTo>
                  <a:lnTo>
                    <a:pt x="3408" y="12103"/>
                  </a:lnTo>
                  <a:lnTo>
                    <a:pt x="3577" y="12103"/>
                  </a:lnTo>
                  <a:lnTo>
                    <a:pt x="3723" y="12177"/>
                  </a:lnTo>
                  <a:lnTo>
                    <a:pt x="3903" y="12252"/>
                  </a:lnTo>
                  <a:lnTo>
                    <a:pt x="4072" y="12364"/>
                  </a:lnTo>
                  <a:lnTo>
                    <a:pt x="4230" y="12494"/>
                  </a:lnTo>
                  <a:lnTo>
                    <a:pt x="4353" y="12643"/>
                  </a:lnTo>
                  <a:lnTo>
                    <a:pt x="4488" y="12829"/>
                  </a:lnTo>
                  <a:lnTo>
                    <a:pt x="4567" y="13034"/>
                  </a:lnTo>
                  <a:lnTo>
                    <a:pt x="4657" y="13257"/>
                  </a:lnTo>
                  <a:lnTo>
                    <a:pt x="4702" y="13462"/>
                  </a:lnTo>
                  <a:lnTo>
                    <a:pt x="4725" y="13686"/>
                  </a:lnTo>
                  <a:lnTo>
                    <a:pt x="4702" y="14282"/>
                  </a:lnTo>
                  <a:lnTo>
                    <a:pt x="4657" y="15045"/>
                  </a:lnTo>
                  <a:lnTo>
                    <a:pt x="4612" y="15976"/>
                  </a:lnTo>
                  <a:lnTo>
                    <a:pt x="4590" y="16926"/>
                  </a:lnTo>
                  <a:lnTo>
                    <a:pt x="4567" y="17968"/>
                  </a:lnTo>
                  <a:lnTo>
                    <a:pt x="4567" y="19011"/>
                  </a:lnTo>
                  <a:lnTo>
                    <a:pt x="4590" y="19514"/>
                  </a:lnTo>
                  <a:lnTo>
                    <a:pt x="4612" y="19980"/>
                  </a:lnTo>
                  <a:lnTo>
                    <a:pt x="4657" y="20426"/>
                  </a:lnTo>
                  <a:lnTo>
                    <a:pt x="4725" y="20836"/>
                  </a:lnTo>
                  <a:lnTo>
                    <a:pt x="4848" y="20929"/>
                  </a:lnTo>
                  <a:lnTo>
                    <a:pt x="5040" y="21004"/>
                  </a:lnTo>
                  <a:lnTo>
                    <a:pt x="5265" y="21078"/>
                  </a:lnTo>
                  <a:lnTo>
                    <a:pt x="5478" y="21115"/>
                  </a:lnTo>
                  <a:lnTo>
                    <a:pt x="6041" y="21115"/>
                  </a:lnTo>
                  <a:lnTo>
                    <a:pt x="6637" y="21078"/>
                  </a:lnTo>
                  <a:lnTo>
                    <a:pt x="7312" y="21004"/>
                  </a:lnTo>
                  <a:lnTo>
                    <a:pt x="7998" y="20929"/>
                  </a:lnTo>
                  <a:lnTo>
                    <a:pt x="8696" y="20855"/>
                  </a:lnTo>
                  <a:lnTo>
                    <a:pt x="9360" y="20836"/>
                  </a:lnTo>
                  <a:close/>
                </a:path>
              </a:pathLst>
            </a:custGeom>
            <a:solidFill>
              <a:srgbClr val="0070C0"/>
            </a:solidFill>
            <a:ln w="28575">
              <a:solidFill>
                <a:schemeClr val="bg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>
                <a:solidFill>
                  <a:schemeClr val="bg1"/>
                </a:solidFill>
              </a:endParaRPr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926" y="1438"/>
              <a:ext cx="763" cy="233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s-ES" b="1" dirty="0">
                  <a:solidFill>
                    <a:schemeClr val="bg1"/>
                  </a:solidFill>
                </a:rPr>
                <a:t>Muestreo</a:t>
              </a:r>
            </a:p>
          </p:txBody>
        </p:sp>
      </p:grpSp>
      <p:grpSp>
        <p:nvGrpSpPr>
          <p:cNvPr id="12" name="Group 22"/>
          <p:cNvGrpSpPr>
            <a:grpSpLocks noChangeAspect="1"/>
          </p:cNvGrpSpPr>
          <p:nvPr/>
        </p:nvGrpSpPr>
        <p:grpSpPr bwMode="auto">
          <a:xfrm>
            <a:off x="6544177" y="1863596"/>
            <a:ext cx="1700213" cy="2794000"/>
            <a:chOff x="679" y="2336"/>
            <a:chExt cx="1071" cy="1760"/>
          </a:xfrm>
          <a:solidFill>
            <a:schemeClr val="accent6">
              <a:lumMod val="75000"/>
            </a:schemeClr>
          </a:solidFill>
        </p:grpSpPr>
        <p:sp>
          <p:nvSpPr>
            <p:cNvPr id="13" name="Puzzle4"/>
            <p:cNvSpPr>
              <a:spLocks noEditPoints="1" noChangeArrowheads="1"/>
            </p:cNvSpPr>
            <p:nvPr/>
          </p:nvSpPr>
          <p:spPr bwMode="auto">
            <a:xfrm>
              <a:off x="679" y="2336"/>
              <a:ext cx="1071" cy="1760"/>
            </a:xfrm>
            <a:custGeom>
              <a:avLst/>
              <a:gdLst>
                <a:gd name="T0" fmla="*/ 20 w 21600"/>
                <a:gd name="T1" fmla="*/ 77 h 21600"/>
                <a:gd name="T2" fmla="*/ 1 w 21600"/>
                <a:gd name="T3" fmla="*/ 112 h 21600"/>
                <a:gd name="T4" fmla="*/ 28 w 21600"/>
                <a:gd name="T5" fmla="*/ 143 h 21600"/>
                <a:gd name="T6" fmla="*/ 51 w 21600"/>
                <a:gd name="T7" fmla="*/ 111 h 21600"/>
                <a:gd name="T8" fmla="*/ 34 w 21600"/>
                <a:gd name="T9" fmla="*/ 72 h 21600"/>
                <a:gd name="T10" fmla="*/ 52 w 21600"/>
                <a:gd name="T11" fmla="*/ 31 h 21600"/>
                <a:gd name="T12" fmla="*/ 27 w 21600"/>
                <a:gd name="T13" fmla="*/ 0 h 21600"/>
                <a:gd name="T14" fmla="*/ 1 w 21600"/>
                <a:gd name="T15" fmla="*/ 31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2077 w 21600"/>
                <a:gd name="T25" fmla="*/ 5670 h 21600"/>
                <a:gd name="T26" fmla="*/ 20208 w 21600"/>
                <a:gd name="T27" fmla="*/ 15979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3813" y="10590"/>
                  </a:moveTo>
                  <a:lnTo>
                    <a:pt x="3927" y="10513"/>
                  </a:lnTo>
                  <a:lnTo>
                    <a:pt x="4078" y="10425"/>
                  </a:lnTo>
                  <a:lnTo>
                    <a:pt x="4210" y="10359"/>
                  </a:lnTo>
                  <a:lnTo>
                    <a:pt x="4361" y="10315"/>
                  </a:lnTo>
                  <a:lnTo>
                    <a:pt x="4682" y="10237"/>
                  </a:lnTo>
                  <a:lnTo>
                    <a:pt x="5041" y="10193"/>
                  </a:lnTo>
                  <a:lnTo>
                    <a:pt x="5456" y="10171"/>
                  </a:lnTo>
                  <a:lnTo>
                    <a:pt x="5853" y="10193"/>
                  </a:lnTo>
                  <a:lnTo>
                    <a:pt x="6249" y="10260"/>
                  </a:lnTo>
                  <a:lnTo>
                    <a:pt x="6646" y="10337"/>
                  </a:lnTo>
                  <a:lnTo>
                    <a:pt x="7004" y="10469"/>
                  </a:lnTo>
                  <a:lnTo>
                    <a:pt x="7363" y="10612"/>
                  </a:lnTo>
                  <a:lnTo>
                    <a:pt x="7665" y="10788"/>
                  </a:lnTo>
                  <a:lnTo>
                    <a:pt x="7911" y="10998"/>
                  </a:lnTo>
                  <a:lnTo>
                    <a:pt x="8024" y="11097"/>
                  </a:lnTo>
                  <a:lnTo>
                    <a:pt x="8137" y="11207"/>
                  </a:lnTo>
                  <a:lnTo>
                    <a:pt x="8194" y="11340"/>
                  </a:lnTo>
                  <a:lnTo>
                    <a:pt x="8269" y="11461"/>
                  </a:lnTo>
                  <a:lnTo>
                    <a:pt x="8307" y="11593"/>
                  </a:lnTo>
                  <a:lnTo>
                    <a:pt x="8307" y="11714"/>
                  </a:lnTo>
                  <a:lnTo>
                    <a:pt x="8307" y="11868"/>
                  </a:lnTo>
                  <a:lnTo>
                    <a:pt x="8307" y="12012"/>
                  </a:lnTo>
                  <a:lnTo>
                    <a:pt x="8194" y="12265"/>
                  </a:lnTo>
                  <a:lnTo>
                    <a:pt x="8062" y="12519"/>
                  </a:lnTo>
                  <a:lnTo>
                    <a:pt x="7873" y="12706"/>
                  </a:lnTo>
                  <a:lnTo>
                    <a:pt x="7627" y="12904"/>
                  </a:lnTo>
                  <a:lnTo>
                    <a:pt x="7363" y="13048"/>
                  </a:lnTo>
                  <a:lnTo>
                    <a:pt x="7080" y="13180"/>
                  </a:lnTo>
                  <a:lnTo>
                    <a:pt x="6759" y="13257"/>
                  </a:lnTo>
                  <a:lnTo>
                    <a:pt x="6419" y="13345"/>
                  </a:lnTo>
                  <a:lnTo>
                    <a:pt x="6098" y="13389"/>
                  </a:lnTo>
                  <a:lnTo>
                    <a:pt x="5739" y="13389"/>
                  </a:lnTo>
                  <a:lnTo>
                    <a:pt x="5418" y="13389"/>
                  </a:lnTo>
                  <a:lnTo>
                    <a:pt x="5079" y="13345"/>
                  </a:lnTo>
                  <a:lnTo>
                    <a:pt x="4758" y="13301"/>
                  </a:lnTo>
                  <a:lnTo>
                    <a:pt x="4474" y="13213"/>
                  </a:lnTo>
                  <a:lnTo>
                    <a:pt x="4172" y="13114"/>
                  </a:lnTo>
                  <a:lnTo>
                    <a:pt x="3965" y="12982"/>
                  </a:lnTo>
                  <a:lnTo>
                    <a:pt x="3738" y="12838"/>
                  </a:lnTo>
                  <a:lnTo>
                    <a:pt x="3493" y="12706"/>
                  </a:lnTo>
                  <a:lnTo>
                    <a:pt x="3228" y="12607"/>
                  </a:lnTo>
                  <a:lnTo>
                    <a:pt x="2945" y="12519"/>
                  </a:lnTo>
                  <a:lnTo>
                    <a:pt x="2700" y="12431"/>
                  </a:lnTo>
                  <a:lnTo>
                    <a:pt x="2397" y="12375"/>
                  </a:lnTo>
                  <a:lnTo>
                    <a:pt x="2152" y="12331"/>
                  </a:lnTo>
                  <a:lnTo>
                    <a:pt x="1888" y="12309"/>
                  </a:lnTo>
                  <a:lnTo>
                    <a:pt x="1642" y="12309"/>
                  </a:lnTo>
                  <a:lnTo>
                    <a:pt x="1397" y="12331"/>
                  </a:lnTo>
                  <a:lnTo>
                    <a:pt x="1170" y="12397"/>
                  </a:lnTo>
                  <a:lnTo>
                    <a:pt x="962" y="12453"/>
                  </a:lnTo>
                  <a:lnTo>
                    <a:pt x="774" y="12563"/>
                  </a:lnTo>
                  <a:lnTo>
                    <a:pt x="623" y="12684"/>
                  </a:lnTo>
                  <a:lnTo>
                    <a:pt x="528" y="12838"/>
                  </a:lnTo>
                  <a:lnTo>
                    <a:pt x="453" y="13026"/>
                  </a:lnTo>
                  <a:lnTo>
                    <a:pt x="339" y="13477"/>
                  </a:lnTo>
                  <a:lnTo>
                    <a:pt x="226" y="13984"/>
                  </a:lnTo>
                  <a:lnTo>
                    <a:pt x="151" y="14535"/>
                  </a:lnTo>
                  <a:lnTo>
                    <a:pt x="113" y="15075"/>
                  </a:lnTo>
                  <a:lnTo>
                    <a:pt x="113" y="15626"/>
                  </a:lnTo>
                  <a:lnTo>
                    <a:pt x="151" y="16133"/>
                  </a:lnTo>
                  <a:lnTo>
                    <a:pt x="188" y="16376"/>
                  </a:lnTo>
                  <a:lnTo>
                    <a:pt x="264" y="16585"/>
                  </a:lnTo>
                  <a:lnTo>
                    <a:pt x="339" y="16773"/>
                  </a:lnTo>
                  <a:lnTo>
                    <a:pt x="453" y="16938"/>
                  </a:lnTo>
                  <a:lnTo>
                    <a:pt x="1095" y="16883"/>
                  </a:lnTo>
                  <a:lnTo>
                    <a:pt x="1963" y="16795"/>
                  </a:lnTo>
                  <a:lnTo>
                    <a:pt x="2945" y="16751"/>
                  </a:lnTo>
                  <a:lnTo>
                    <a:pt x="3965" y="16706"/>
                  </a:lnTo>
                  <a:lnTo>
                    <a:pt x="5022" y="16684"/>
                  </a:lnTo>
                  <a:lnTo>
                    <a:pt x="5947" y="16684"/>
                  </a:lnTo>
                  <a:lnTo>
                    <a:pt x="6759" y="16706"/>
                  </a:lnTo>
                  <a:lnTo>
                    <a:pt x="7363" y="16751"/>
                  </a:lnTo>
                  <a:lnTo>
                    <a:pt x="7948" y="16839"/>
                  </a:lnTo>
                  <a:lnTo>
                    <a:pt x="8458" y="16916"/>
                  </a:lnTo>
                  <a:lnTo>
                    <a:pt x="8893" y="17026"/>
                  </a:lnTo>
                  <a:lnTo>
                    <a:pt x="9289" y="17158"/>
                  </a:lnTo>
                  <a:lnTo>
                    <a:pt x="9572" y="17280"/>
                  </a:lnTo>
                  <a:lnTo>
                    <a:pt x="9799" y="17412"/>
                  </a:lnTo>
                  <a:lnTo>
                    <a:pt x="9969" y="17555"/>
                  </a:lnTo>
                  <a:lnTo>
                    <a:pt x="10120" y="17687"/>
                  </a:lnTo>
                  <a:lnTo>
                    <a:pt x="10158" y="17831"/>
                  </a:lnTo>
                  <a:lnTo>
                    <a:pt x="10195" y="17974"/>
                  </a:lnTo>
                  <a:lnTo>
                    <a:pt x="10158" y="18128"/>
                  </a:lnTo>
                  <a:lnTo>
                    <a:pt x="10082" y="18271"/>
                  </a:lnTo>
                  <a:lnTo>
                    <a:pt x="9969" y="18426"/>
                  </a:lnTo>
                  <a:lnTo>
                    <a:pt x="9837" y="18569"/>
                  </a:lnTo>
                  <a:lnTo>
                    <a:pt x="9648" y="18701"/>
                  </a:lnTo>
                  <a:lnTo>
                    <a:pt x="9440" y="18822"/>
                  </a:lnTo>
                  <a:lnTo>
                    <a:pt x="9213" y="18999"/>
                  </a:lnTo>
                  <a:lnTo>
                    <a:pt x="9044" y="19186"/>
                  </a:lnTo>
                  <a:lnTo>
                    <a:pt x="8893" y="19395"/>
                  </a:lnTo>
                  <a:lnTo>
                    <a:pt x="8817" y="19627"/>
                  </a:lnTo>
                  <a:lnTo>
                    <a:pt x="8779" y="19858"/>
                  </a:lnTo>
                  <a:lnTo>
                    <a:pt x="8779" y="20112"/>
                  </a:lnTo>
                  <a:lnTo>
                    <a:pt x="8855" y="20354"/>
                  </a:lnTo>
                  <a:lnTo>
                    <a:pt x="8968" y="20586"/>
                  </a:lnTo>
                  <a:lnTo>
                    <a:pt x="9138" y="20817"/>
                  </a:lnTo>
                  <a:lnTo>
                    <a:pt x="9365" y="21026"/>
                  </a:lnTo>
                  <a:lnTo>
                    <a:pt x="9610" y="21192"/>
                  </a:lnTo>
                  <a:lnTo>
                    <a:pt x="9950" y="21368"/>
                  </a:lnTo>
                  <a:lnTo>
                    <a:pt x="10120" y="21445"/>
                  </a:lnTo>
                  <a:lnTo>
                    <a:pt x="10346" y="21511"/>
                  </a:lnTo>
                  <a:lnTo>
                    <a:pt x="10516" y="21555"/>
                  </a:lnTo>
                  <a:lnTo>
                    <a:pt x="10743" y="21600"/>
                  </a:lnTo>
                  <a:lnTo>
                    <a:pt x="10988" y="21644"/>
                  </a:lnTo>
                  <a:lnTo>
                    <a:pt x="11215" y="21666"/>
                  </a:lnTo>
                  <a:lnTo>
                    <a:pt x="11498" y="21666"/>
                  </a:lnTo>
                  <a:lnTo>
                    <a:pt x="11762" y="21666"/>
                  </a:lnTo>
                  <a:lnTo>
                    <a:pt x="12253" y="21644"/>
                  </a:lnTo>
                  <a:lnTo>
                    <a:pt x="12763" y="21577"/>
                  </a:lnTo>
                  <a:lnTo>
                    <a:pt x="13197" y="21467"/>
                  </a:lnTo>
                  <a:lnTo>
                    <a:pt x="13556" y="21346"/>
                  </a:lnTo>
                  <a:lnTo>
                    <a:pt x="13896" y="21192"/>
                  </a:lnTo>
                  <a:lnTo>
                    <a:pt x="14179" y="21026"/>
                  </a:lnTo>
                  <a:lnTo>
                    <a:pt x="14444" y="20839"/>
                  </a:lnTo>
                  <a:lnTo>
                    <a:pt x="14576" y="20641"/>
                  </a:lnTo>
                  <a:lnTo>
                    <a:pt x="14727" y="20431"/>
                  </a:lnTo>
                  <a:lnTo>
                    <a:pt x="14765" y="20200"/>
                  </a:lnTo>
                  <a:lnTo>
                    <a:pt x="14802" y="19991"/>
                  </a:lnTo>
                  <a:lnTo>
                    <a:pt x="14727" y="19759"/>
                  </a:lnTo>
                  <a:lnTo>
                    <a:pt x="14613" y="19550"/>
                  </a:lnTo>
                  <a:lnTo>
                    <a:pt x="14444" y="19307"/>
                  </a:lnTo>
                  <a:lnTo>
                    <a:pt x="14217" y="19098"/>
                  </a:lnTo>
                  <a:lnTo>
                    <a:pt x="13934" y="18911"/>
                  </a:lnTo>
                  <a:lnTo>
                    <a:pt x="13669" y="18745"/>
                  </a:lnTo>
                  <a:lnTo>
                    <a:pt x="13462" y="18547"/>
                  </a:lnTo>
                  <a:lnTo>
                    <a:pt x="13311" y="18337"/>
                  </a:lnTo>
                  <a:lnTo>
                    <a:pt x="13197" y="18150"/>
                  </a:lnTo>
                  <a:lnTo>
                    <a:pt x="13122" y="17941"/>
                  </a:lnTo>
                  <a:lnTo>
                    <a:pt x="13122" y="17720"/>
                  </a:lnTo>
                  <a:lnTo>
                    <a:pt x="13122" y="17533"/>
                  </a:lnTo>
                  <a:lnTo>
                    <a:pt x="13197" y="17346"/>
                  </a:lnTo>
                  <a:lnTo>
                    <a:pt x="13273" y="17158"/>
                  </a:lnTo>
                  <a:lnTo>
                    <a:pt x="13386" y="16982"/>
                  </a:lnTo>
                  <a:lnTo>
                    <a:pt x="13537" y="16839"/>
                  </a:lnTo>
                  <a:lnTo>
                    <a:pt x="13707" y="16706"/>
                  </a:lnTo>
                  <a:lnTo>
                    <a:pt x="13896" y="16607"/>
                  </a:lnTo>
                  <a:lnTo>
                    <a:pt x="14104" y="16519"/>
                  </a:lnTo>
                  <a:lnTo>
                    <a:pt x="14330" y="16453"/>
                  </a:lnTo>
                  <a:lnTo>
                    <a:pt x="14538" y="16431"/>
                  </a:lnTo>
                  <a:lnTo>
                    <a:pt x="14897" y="16453"/>
                  </a:lnTo>
                  <a:lnTo>
                    <a:pt x="15406" y="16497"/>
                  </a:lnTo>
                  <a:lnTo>
                    <a:pt x="16105" y="16541"/>
                  </a:lnTo>
                  <a:lnTo>
                    <a:pt x="16898" y="16607"/>
                  </a:lnTo>
                  <a:lnTo>
                    <a:pt x="17804" y="16651"/>
                  </a:lnTo>
                  <a:lnTo>
                    <a:pt x="18786" y="16684"/>
                  </a:lnTo>
                  <a:lnTo>
                    <a:pt x="19844" y="16728"/>
                  </a:lnTo>
                  <a:lnTo>
                    <a:pt x="20920" y="16751"/>
                  </a:lnTo>
                  <a:lnTo>
                    <a:pt x="21109" y="16497"/>
                  </a:lnTo>
                  <a:lnTo>
                    <a:pt x="21241" y="16222"/>
                  </a:lnTo>
                  <a:lnTo>
                    <a:pt x="21392" y="15946"/>
                  </a:lnTo>
                  <a:lnTo>
                    <a:pt x="21467" y="15648"/>
                  </a:lnTo>
                  <a:lnTo>
                    <a:pt x="21543" y="15351"/>
                  </a:lnTo>
                  <a:lnTo>
                    <a:pt x="21618" y="15042"/>
                  </a:lnTo>
                  <a:lnTo>
                    <a:pt x="21618" y="14745"/>
                  </a:lnTo>
                  <a:lnTo>
                    <a:pt x="21618" y="14447"/>
                  </a:lnTo>
                  <a:lnTo>
                    <a:pt x="21618" y="14150"/>
                  </a:lnTo>
                  <a:lnTo>
                    <a:pt x="21581" y="13852"/>
                  </a:lnTo>
                  <a:lnTo>
                    <a:pt x="21505" y="13577"/>
                  </a:lnTo>
                  <a:lnTo>
                    <a:pt x="21430" y="13301"/>
                  </a:lnTo>
                  <a:lnTo>
                    <a:pt x="21354" y="13048"/>
                  </a:lnTo>
                  <a:lnTo>
                    <a:pt x="21241" y="12816"/>
                  </a:lnTo>
                  <a:lnTo>
                    <a:pt x="21146" y="12607"/>
                  </a:lnTo>
                  <a:lnTo>
                    <a:pt x="21033" y="12431"/>
                  </a:lnTo>
                  <a:lnTo>
                    <a:pt x="20920" y="12265"/>
                  </a:lnTo>
                  <a:lnTo>
                    <a:pt x="20769" y="12144"/>
                  </a:lnTo>
                  <a:lnTo>
                    <a:pt x="20637" y="12034"/>
                  </a:lnTo>
                  <a:lnTo>
                    <a:pt x="20486" y="11946"/>
                  </a:lnTo>
                  <a:lnTo>
                    <a:pt x="20297" y="11891"/>
                  </a:lnTo>
                  <a:lnTo>
                    <a:pt x="20165" y="11846"/>
                  </a:lnTo>
                  <a:lnTo>
                    <a:pt x="19976" y="11824"/>
                  </a:lnTo>
                  <a:lnTo>
                    <a:pt x="19806" y="11802"/>
                  </a:lnTo>
                  <a:lnTo>
                    <a:pt x="19390" y="11824"/>
                  </a:lnTo>
                  <a:lnTo>
                    <a:pt x="18956" y="11891"/>
                  </a:lnTo>
                  <a:lnTo>
                    <a:pt x="18503" y="11968"/>
                  </a:lnTo>
                  <a:lnTo>
                    <a:pt x="17993" y="12078"/>
                  </a:lnTo>
                  <a:lnTo>
                    <a:pt x="17653" y="12144"/>
                  </a:lnTo>
                  <a:lnTo>
                    <a:pt x="17332" y="12199"/>
                  </a:lnTo>
                  <a:lnTo>
                    <a:pt x="17049" y="12221"/>
                  </a:lnTo>
                  <a:lnTo>
                    <a:pt x="16747" y="12243"/>
                  </a:lnTo>
                  <a:lnTo>
                    <a:pt x="16464" y="12243"/>
                  </a:lnTo>
                  <a:lnTo>
                    <a:pt x="16218" y="12243"/>
                  </a:lnTo>
                  <a:lnTo>
                    <a:pt x="15992" y="12221"/>
                  </a:lnTo>
                  <a:lnTo>
                    <a:pt x="15746" y="12199"/>
                  </a:lnTo>
                  <a:lnTo>
                    <a:pt x="15520" y="12155"/>
                  </a:lnTo>
                  <a:lnTo>
                    <a:pt x="15350" y="12122"/>
                  </a:lnTo>
                  <a:lnTo>
                    <a:pt x="15161" y="12056"/>
                  </a:lnTo>
                  <a:lnTo>
                    <a:pt x="14972" y="11990"/>
                  </a:lnTo>
                  <a:lnTo>
                    <a:pt x="14689" y="11846"/>
                  </a:lnTo>
                  <a:lnTo>
                    <a:pt x="14444" y="11670"/>
                  </a:lnTo>
                  <a:lnTo>
                    <a:pt x="14255" y="11483"/>
                  </a:lnTo>
                  <a:lnTo>
                    <a:pt x="14104" y="11295"/>
                  </a:lnTo>
                  <a:lnTo>
                    <a:pt x="14028" y="11086"/>
                  </a:lnTo>
                  <a:lnTo>
                    <a:pt x="13972" y="10888"/>
                  </a:lnTo>
                  <a:lnTo>
                    <a:pt x="13972" y="10700"/>
                  </a:lnTo>
                  <a:lnTo>
                    <a:pt x="14009" y="10513"/>
                  </a:lnTo>
                  <a:lnTo>
                    <a:pt x="14066" y="10359"/>
                  </a:lnTo>
                  <a:lnTo>
                    <a:pt x="14179" y="10215"/>
                  </a:lnTo>
                  <a:lnTo>
                    <a:pt x="14406" y="10006"/>
                  </a:lnTo>
                  <a:lnTo>
                    <a:pt x="14651" y="9830"/>
                  </a:lnTo>
                  <a:lnTo>
                    <a:pt x="14878" y="9686"/>
                  </a:lnTo>
                  <a:lnTo>
                    <a:pt x="15123" y="9554"/>
                  </a:lnTo>
                  <a:lnTo>
                    <a:pt x="15350" y="9477"/>
                  </a:lnTo>
                  <a:lnTo>
                    <a:pt x="15558" y="9411"/>
                  </a:lnTo>
                  <a:lnTo>
                    <a:pt x="15803" y="9345"/>
                  </a:lnTo>
                  <a:lnTo>
                    <a:pt x="16030" y="9323"/>
                  </a:lnTo>
                  <a:lnTo>
                    <a:pt x="16256" y="9301"/>
                  </a:lnTo>
                  <a:lnTo>
                    <a:pt x="16464" y="9323"/>
                  </a:lnTo>
                  <a:lnTo>
                    <a:pt x="16690" y="9345"/>
                  </a:lnTo>
                  <a:lnTo>
                    <a:pt x="16898" y="9367"/>
                  </a:lnTo>
                  <a:lnTo>
                    <a:pt x="17332" y="9477"/>
                  </a:lnTo>
                  <a:lnTo>
                    <a:pt x="17767" y="9598"/>
                  </a:lnTo>
                  <a:lnTo>
                    <a:pt x="18163" y="9731"/>
                  </a:lnTo>
                  <a:lnTo>
                    <a:pt x="18597" y="9874"/>
                  </a:lnTo>
                  <a:lnTo>
                    <a:pt x="18994" y="10006"/>
                  </a:lnTo>
                  <a:lnTo>
                    <a:pt x="19428" y="10083"/>
                  </a:lnTo>
                  <a:lnTo>
                    <a:pt x="19617" y="10127"/>
                  </a:lnTo>
                  <a:lnTo>
                    <a:pt x="19844" y="10149"/>
                  </a:lnTo>
                  <a:lnTo>
                    <a:pt x="20013" y="10149"/>
                  </a:lnTo>
                  <a:lnTo>
                    <a:pt x="20240" y="10127"/>
                  </a:lnTo>
                  <a:lnTo>
                    <a:pt x="20410" y="10105"/>
                  </a:lnTo>
                  <a:lnTo>
                    <a:pt x="20637" y="10061"/>
                  </a:lnTo>
                  <a:lnTo>
                    <a:pt x="20844" y="9984"/>
                  </a:lnTo>
                  <a:lnTo>
                    <a:pt x="21033" y="9896"/>
                  </a:lnTo>
                  <a:lnTo>
                    <a:pt x="21146" y="9830"/>
                  </a:lnTo>
                  <a:lnTo>
                    <a:pt x="21203" y="9753"/>
                  </a:lnTo>
                  <a:lnTo>
                    <a:pt x="21279" y="9642"/>
                  </a:lnTo>
                  <a:lnTo>
                    <a:pt x="21354" y="9521"/>
                  </a:lnTo>
                  <a:lnTo>
                    <a:pt x="21430" y="9246"/>
                  </a:lnTo>
                  <a:lnTo>
                    <a:pt x="21430" y="8904"/>
                  </a:lnTo>
                  <a:lnTo>
                    <a:pt x="21430" y="8540"/>
                  </a:lnTo>
                  <a:lnTo>
                    <a:pt x="21392" y="8144"/>
                  </a:lnTo>
                  <a:lnTo>
                    <a:pt x="21354" y="7714"/>
                  </a:lnTo>
                  <a:lnTo>
                    <a:pt x="21279" y="7295"/>
                  </a:lnTo>
                  <a:lnTo>
                    <a:pt x="21146" y="6446"/>
                  </a:lnTo>
                  <a:lnTo>
                    <a:pt x="20995" y="5686"/>
                  </a:lnTo>
                  <a:lnTo>
                    <a:pt x="20958" y="5366"/>
                  </a:lnTo>
                  <a:lnTo>
                    <a:pt x="20958" y="5091"/>
                  </a:lnTo>
                  <a:lnTo>
                    <a:pt x="20958" y="4860"/>
                  </a:lnTo>
                  <a:lnTo>
                    <a:pt x="21033" y="4716"/>
                  </a:lnTo>
                  <a:lnTo>
                    <a:pt x="20637" y="4860"/>
                  </a:lnTo>
                  <a:lnTo>
                    <a:pt x="20127" y="4992"/>
                  </a:lnTo>
                  <a:lnTo>
                    <a:pt x="19617" y="5069"/>
                  </a:lnTo>
                  <a:lnTo>
                    <a:pt x="19032" y="5157"/>
                  </a:lnTo>
                  <a:lnTo>
                    <a:pt x="18465" y="5201"/>
                  </a:lnTo>
                  <a:lnTo>
                    <a:pt x="17842" y="5245"/>
                  </a:lnTo>
                  <a:lnTo>
                    <a:pt x="17219" y="5267"/>
                  </a:lnTo>
                  <a:lnTo>
                    <a:pt x="16615" y="5267"/>
                  </a:lnTo>
                  <a:lnTo>
                    <a:pt x="15992" y="5245"/>
                  </a:lnTo>
                  <a:lnTo>
                    <a:pt x="15369" y="5201"/>
                  </a:lnTo>
                  <a:lnTo>
                    <a:pt x="14840" y="5157"/>
                  </a:lnTo>
                  <a:lnTo>
                    <a:pt x="14293" y="5091"/>
                  </a:lnTo>
                  <a:lnTo>
                    <a:pt x="13783" y="5014"/>
                  </a:lnTo>
                  <a:lnTo>
                    <a:pt x="13386" y="4926"/>
                  </a:lnTo>
                  <a:lnTo>
                    <a:pt x="13027" y="4815"/>
                  </a:lnTo>
                  <a:lnTo>
                    <a:pt x="12725" y="4716"/>
                  </a:lnTo>
                  <a:lnTo>
                    <a:pt x="12480" y="4606"/>
                  </a:lnTo>
                  <a:lnTo>
                    <a:pt x="12291" y="4496"/>
                  </a:lnTo>
                  <a:lnTo>
                    <a:pt x="12197" y="4397"/>
                  </a:lnTo>
                  <a:lnTo>
                    <a:pt x="12083" y="4286"/>
                  </a:lnTo>
                  <a:lnTo>
                    <a:pt x="12046" y="4187"/>
                  </a:lnTo>
                  <a:lnTo>
                    <a:pt x="12008" y="4077"/>
                  </a:lnTo>
                  <a:lnTo>
                    <a:pt x="12046" y="3967"/>
                  </a:lnTo>
                  <a:lnTo>
                    <a:pt x="12121" y="3868"/>
                  </a:lnTo>
                  <a:lnTo>
                    <a:pt x="12197" y="3735"/>
                  </a:lnTo>
                  <a:lnTo>
                    <a:pt x="12291" y="3614"/>
                  </a:lnTo>
                  <a:lnTo>
                    <a:pt x="12442" y="3482"/>
                  </a:lnTo>
                  <a:lnTo>
                    <a:pt x="12631" y="3361"/>
                  </a:lnTo>
                  <a:lnTo>
                    <a:pt x="13065" y="3085"/>
                  </a:lnTo>
                  <a:lnTo>
                    <a:pt x="13537" y="2766"/>
                  </a:lnTo>
                  <a:lnTo>
                    <a:pt x="13783" y="2578"/>
                  </a:lnTo>
                  <a:lnTo>
                    <a:pt x="13934" y="2380"/>
                  </a:lnTo>
                  <a:lnTo>
                    <a:pt x="14028" y="2171"/>
                  </a:lnTo>
                  <a:lnTo>
                    <a:pt x="14104" y="1961"/>
                  </a:lnTo>
                  <a:lnTo>
                    <a:pt x="14104" y="1730"/>
                  </a:lnTo>
                  <a:lnTo>
                    <a:pt x="14066" y="1498"/>
                  </a:lnTo>
                  <a:lnTo>
                    <a:pt x="13972" y="1267"/>
                  </a:lnTo>
                  <a:lnTo>
                    <a:pt x="13820" y="1057"/>
                  </a:lnTo>
                  <a:lnTo>
                    <a:pt x="13594" y="837"/>
                  </a:lnTo>
                  <a:lnTo>
                    <a:pt x="13386" y="628"/>
                  </a:lnTo>
                  <a:lnTo>
                    <a:pt x="13103" y="462"/>
                  </a:lnTo>
                  <a:lnTo>
                    <a:pt x="12763" y="308"/>
                  </a:lnTo>
                  <a:lnTo>
                    <a:pt x="12404" y="187"/>
                  </a:lnTo>
                  <a:lnTo>
                    <a:pt x="12008" y="77"/>
                  </a:lnTo>
                  <a:lnTo>
                    <a:pt x="11574" y="33"/>
                  </a:lnTo>
                  <a:lnTo>
                    <a:pt x="11102" y="11"/>
                  </a:lnTo>
                  <a:lnTo>
                    <a:pt x="10667" y="11"/>
                  </a:lnTo>
                  <a:lnTo>
                    <a:pt x="10233" y="77"/>
                  </a:lnTo>
                  <a:lnTo>
                    <a:pt x="9837" y="187"/>
                  </a:lnTo>
                  <a:lnTo>
                    <a:pt x="9440" y="286"/>
                  </a:lnTo>
                  <a:lnTo>
                    <a:pt x="9062" y="462"/>
                  </a:lnTo>
                  <a:lnTo>
                    <a:pt x="8741" y="628"/>
                  </a:lnTo>
                  <a:lnTo>
                    <a:pt x="8458" y="815"/>
                  </a:lnTo>
                  <a:lnTo>
                    <a:pt x="8232" y="1035"/>
                  </a:lnTo>
                  <a:lnTo>
                    <a:pt x="8062" y="1245"/>
                  </a:lnTo>
                  <a:lnTo>
                    <a:pt x="7911" y="1476"/>
                  </a:lnTo>
                  <a:lnTo>
                    <a:pt x="7835" y="1708"/>
                  </a:lnTo>
                  <a:lnTo>
                    <a:pt x="7797" y="1961"/>
                  </a:lnTo>
                  <a:lnTo>
                    <a:pt x="7835" y="2193"/>
                  </a:lnTo>
                  <a:lnTo>
                    <a:pt x="7948" y="2402"/>
                  </a:lnTo>
                  <a:lnTo>
                    <a:pt x="8062" y="2534"/>
                  </a:lnTo>
                  <a:lnTo>
                    <a:pt x="8175" y="2644"/>
                  </a:lnTo>
                  <a:lnTo>
                    <a:pt x="8269" y="2744"/>
                  </a:lnTo>
                  <a:lnTo>
                    <a:pt x="8420" y="2832"/>
                  </a:lnTo>
                  <a:lnTo>
                    <a:pt x="8704" y="3019"/>
                  </a:lnTo>
                  <a:lnTo>
                    <a:pt x="8968" y="3206"/>
                  </a:lnTo>
                  <a:lnTo>
                    <a:pt x="9138" y="3405"/>
                  </a:lnTo>
                  <a:lnTo>
                    <a:pt x="9327" y="3570"/>
                  </a:lnTo>
                  <a:lnTo>
                    <a:pt x="9440" y="3735"/>
                  </a:lnTo>
                  <a:lnTo>
                    <a:pt x="9516" y="3890"/>
                  </a:lnTo>
                  <a:lnTo>
                    <a:pt x="9534" y="4033"/>
                  </a:lnTo>
                  <a:lnTo>
                    <a:pt x="9534" y="4165"/>
                  </a:lnTo>
                  <a:lnTo>
                    <a:pt x="9516" y="4286"/>
                  </a:lnTo>
                  <a:lnTo>
                    <a:pt x="9440" y="4397"/>
                  </a:lnTo>
                  <a:lnTo>
                    <a:pt x="9327" y="4496"/>
                  </a:lnTo>
                  <a:lnTo>
                    <a:pt x="9176" y="4562"/>
                  </a:lnTo>
                  <a:lnTo>
                    <a:pt x="9006" y="4628"/>
                  </a:lnTo>
                  <a:lnTo>
                    <a:pt x="8779" y="4694"/>
                  </a:lnTo>
                  <a:lnTo>
                    <a:pt x="8534" y="4716"/>
                  </a:lnTo>
                  <a:lnTo>
                    <a:pt x="8232" y="4716"/>
                  </a:lnTo>
                  <a:lnTo>
                    <a:pt x="7118" y="4738"/>
                  </a:lnTo>
                  <a:lnTo>
                    <a:pt x="5947" y="4771"/>
                  </a:lnTo>
                  <a:lnTo>
                    <a:pt x="4795" y="4815"/>
                  </a:lnTo>
                  <a:lnTo>
                    <a:pt x="3681" y="4860"/>
                  </a:lnTo>
                  <a:lnTo>
                    <a:pt x="2662" y="4882"/>
                  </a:lnTo>
                  <a:lnTo>
                    <a:pt x="1755" y="4882"/>
                  </a:lnTo>
                  <a:lnTo>
                    <a:pt x="1359" y="4860"/>
                  </a:lnTo>
                  <a:lnTo>
                    <a:pt x="981" y="4837"/>
                  </a:lnTo>
                  <a:lnTo>
                    <a:pt x="698" y="4771"/>
                  </a:lnTo>
                  <a:lnTo>
                    <a:pt x="453" y="4716"/>
                  </a:lnTo>
                  <a:lnTo>
                    <a:pt x="453" y="5322"/>
                  </a:lnTo>
                  <a:lnTo>
                    <a:pt x="453" y="6083"/>
                  </a:lnTo>
                  <a:lnTo>
                    <a:pt x="453" y="6909"/>
                  </a:lnTo>
                  <a:lnTo>
                    <a:pt x="453" y="7780"/>
                  </a:lnTo>
                  <a:lnTo>
                    <a:pt x="453" y="8606"/>
                  </a:lnTo>
                  <a:lnTo>
                    <a:pt x="453" y="9345"/>
                  </a:lnTo>
                  <a:lnTo>
                    <a:pt x="453" y="9918"/>
                  </a:lnTo>
                  <a:lnTo>
                    <a:pt x="453" y="10282"/>
                  </a:lnTo>
                  <a:lnTo>
                    <a:pt x="490" y="10381"/>
                  </a:lnTo>
                  <a:lnTo>
                    <a:pt x="547" y="10491"/>
                  </a:lnTo>
                  <a:lnTo>
                    <a:pt x="660" y="10590"/>
                  </a:lnTo>
                  <a:lnTo>
                    <a:pt x="811" y="10700"/>
                  </a:lnTo>
                  <a:lnTo>
                    <a:pt x="981" y="10811"/>
                  </a:lnTo>
                  <a:lnTo>
                    <a:pt x="1208" y="10888"/>
                  </a:lnTo>
                  <a:lnTo>
                    <a:pt x="1453" y="10954"/>
                  </a:lnTo>
                  <a:lnTo>
                    <a:pt x="1718" y="11020"/>
                  </a:lnTo>
                  <a:lnTo>
                    <a:pt x="1963" y="11064"/>
                  </a:lnTo>
                  <a:lnTo>
                    <a:pt x="2265" y="11086"/>
                  </a:lnTo>
                  <a:lnTo>
                    <a:pt x="2548" y="11064"/>
                  </a:lnTo>
                  <a:lnTo>
                    <a:pt x="2794" y="11042"/>
                  </a:lnTo>
                  <a:lnTo>
                    <a:pt x="3096" y="10976"/>
                  </a:lnTo>
                  <a:lnTo>
                    <a:pt x="3341" y="10888"/>
                  </a:lnTo>
                  <a:lnTo>
                    <a:pt x="3606" y="10766"/>
                  </a:lnTo>
                  <a:lnTo>
                    <a:pt x="3813" y="10590"/>
                  </a:lnTo>
                  <a:close/>
                </a:path>
              </a:pathLst>
            </a:custGeom>
            <a:solidFill>
              <a:srgbClr val="FFC000"/>
            </a:solidFill>
            <a:ln w="28575">
              <a:solidFill>
                <a:schemeClr val="bg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>
                <a:solidFill>
                  <a:schemeClr val="bg1"/>
                </a:solidFill>
              </a:endParaRPr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825" y="2811"/>
              <a:ext cx="781" cy="834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s-ES" sz="2000" b="1" dirty="0">
                  <a:solidFill>
                    <a:schemeClr val="bg1"/>
                  </a:solidFill>
                </a:rPr>
                <a:t>Gestión</a:t>
              </a:r>
            </a:p>
            <a:p>
              <a:pPr algn="ctr" eaLnBrk="1" hangingPunct="1"/>
              <a:endParaRPr lang="es-ES" sz="2000" b="1" dirty="0">
                <a:solidFill>
                  <a:schemeClr val="bg1"/>
                </a:solidFill>
              </a:endParaRPr>
            </a:p>
            <a:p>
              <a:pPr algn="ctr" eaLnBrk="1" hangingPunct="1"/>
              <a:endParaRPr lang="es-ES" sz="2000" b="1" dirty="0">
                <a:solidFill>
                  <a:schemeClr val="bg1"/>
                </a:solidFill>
              </a:endParaRPr>
            </a:p>
            <a:p>
              <a:pPr algn="ctr" eaLnBrk="1" hangingPunct="1"/>
              <a:r>
                <a:rPr lang="es-ES" sz="2000" b="1" dirty="0">
                  <a:solidFill>
                    <a:schemeClr val="bg1"/>
                  </a:solidFill>
                </a:rPr>
                <a:t>de datos</a:t>
              </a:r>
            </a:p>
          </p:txBody>
        </p:sp>
      </p:grpSp>
      <p:grpSp>
        <p:nvGrpSpPr>
          <p:cNvPr id="15" name="Group 23"/>
          <p:cNvGrpSpPr>
            <a:grpSpLocks noChangeAspect="1"/>
          </p:cNvGrpSpPr>
          <p:nvPr/>
        </p:nvGrpSpPr>
        <p:grpSpPr bwMode="auto">
          <a:xfrm>
            <a:off x="8091988" y="131632"/>
            <a:ext cx="1820863" cy="2398713"/>
            <a:chOff x="4082" y="649"/>
            <a:chExt cx="1147" cy="1511"/>
          </a:xfrm>
          <a:solidFill>
            <a:srgbClr val="00B050"/>
          </a:solidFill>
        </p:grpSpPr>
        <p:sp>
          <p:nvSpPr>
            <p:cNvPr id="16" name="Puzzle3"/>
            <p:cNvSpPr>
              <a:spLocks noEditPoints="1" noChangeArrowheads="1"/>
            </p:cNvSpPr>
            <p:nvPr/>
          </p:nvSpPr>
          <p:spPr bwMode="auto">
            <a:xfrm>
              <a:off x="4116" y="649"/>
              <a:ext cx="1113" cy="1511"/>
            </a:xfrm>
            <a:custGeom>
              <a:avLst/>
              <a:gdLst>
                <a:gd name="T0" fmla="*/ 28 w 21600"/>
                <a:gd name="T1" fmla="*/ 77 h 21600"/>
                <a:gd name="T2" fmla="*/ 55 w 21600"/>
                <a:gd name="T3" fmla="*/ 103 h 21600"/>
                <a:gd name="T4" fmla="*/ 35 w 21600"/>
                <a:gd name="T5" fmla="*/ 68 h 21600"/>
                <a:gd name="T6" fmla="*/ 55 w 21600"/>
                <a:gd name="T7" fmla="*/ 34 h 21600"/>
                <a:gd name="T8" fmla="*/ 28 w 21600"/>
                <a:gd name="T9" fmla="*/ 0 h 21600"/>
                <a:gd name="T10" fmla="*/ 2 w 21600"/>
                <a:gd name="T11" fmla="*/ 33 h 21600"/>
                <a:gd name="T12" fmla="*/ 21 w 21600"/>
                <a:gd name="T13" fmla="*/ 66 h 21600"/>
                <a:gd name="T14" fmla="*/ 2 w 21600"/>
                <a:gd name="T15" fmla="*/ 103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2271 w 21600"/>
                <a:gd name="T25" fmla="*/ 7719 h 21600"/>
                <a:gd name="T26" fmla="*/ 19155 w 21600"/>
                <a:gd name="T27" fmla="*/ 20242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6625" y="20892"/>
                  </a:moveTo>
                  <a:lnTo>
                    <a:pt x="7105" y="21023"/>
                  </a:lnTo>
                  <a:lnTo>
                    <a:pt x="7513" y="21088"/>
                  </a:lnTo>
                  <a:lnTo>
                    <a:pt x="7922" y="21115"/>
                  </a:lnTo>
                  <a:lnTo>
                    <a:pt x="8242" y="21115"/>
                  </a:lnTo>
                  <a:lnTo>
                    <a:pt x="8544" y="21062"/>
                  </a:lnTo>
                  <a:lnTo>
                    <a:pt x="8810" y="20997"/>
                  </a:lnTo>
                  <a:lnTo>
                    <a:pt x="9023" y="20892"/>
                  </a:lnTo>
                  <a:lnTo>
                    <a:pt x="9148" y="20761"/>
                  </a:lnTo>
                  <a:lnTo>
                    <a:pt x="9290" y="20616"/>
                  </a:lnTo>
                  <a:lnTo>
                    <a:pt x="9361" y="20459"/>
                  </a:lnTo>
                  <a:lnTo>
                    <a:pt x="9396" y="20289"/>
                  </a:lnTo>
                  <a:lnTo>
                    <a:pt x="9396" y="20092"/>
                  </a:lnTo>
                  <a:lnTo>
                    <a:pt x="9325" y="19909"/>
                  </a:lnTo>
                  <a:lnTo>
                    <a:pt x="9219" y="19738"/>
                  </a:lnTo>
                  <a:lnTo>
                    <a:pt x="9094" y="19555"/>
                  </a:lnTo>
                  <a:lnTo>
                    <a:pt x="8917" y="19384"/>
                  </a:lnTo>
                  <a:lnTo>
                    <a:pt x="8650" y="19162"/>
                  </a:lnTo>
                  <a:lnTo>
                    <a:pt x="8437" y="18900"/>
                  </a:lnTo>
                  <a:lnTo>
                    <a:pt x="8277" y="18624"/>
                  </a:lnTo>
                  <a:lnTo>
                    <a:pt x="8135" y="18349"/>
                  </a:lnTo>
                  <a:lnTo>
                    <a:pt x="8028" y="18048"/>
                  </a:lnTo>
                  <a:lnTo>
                    <a:pt x="7993" y="17746"/>
                  </a:lnTo>
                  <a:lnTo>
                    <a:pt x="7993" y="17471"/>
                  </a:lnTo>
                  <a:lnTo>
                    <a:pt x="8028" y="17169"/>
                  </a:lnTo>
                  <a:lnTo>
                    <a:pt x="8135" y="16920"/>
                  </a:lnTo>
                  <a:lnTo>
                    <a:pt x="8277" y="16671"/>
                  </a:lnTo>
                  <a:lnTo>
                    <a:pt x="8366" y="16540"/>
                  </a:lnTo>
                  <a:lnTo>
                    <a:pt x="8473" y="16409"/>
                  </a:lnTo>
                  <a:lnTo>
                    <a:pt x="8615" y="16317"/>
                  </a:lnTo>
                  <a:lnTo>
                    <a:pt x="8739" y="16213"/>
                  </a:lnTo>
                  <a:lnTo>
                    <a:pt x="8881" y="16134"/>
                  </a:lnTo>
                  <a:lnTo>
                    <a:pt x="9059" y="16055"/>
                  </a:lnTo>
                  <a:lnTo>
                    <a:pt x="9254" y="15990"/>
                  </a:lnTo>
                  <a:lnTo>
                    <a:pt x="9432" y="15911"/>
                  </a:lnTo>
                  <a:lnTo>
                    <a:pt x="9663" y="15885"/>
                  </a:lnTo>
                  <a:lnTo>
                    <a:pt x="9876" y="15833"/>
                  </a:lnTo>
                  <a:lnTo>
                    <a:pt x="10142" y="15806"/>
                  </a:lnTo>
                  <a:lnTo>
                    <a:pt x="10391" y="15806"/>
                  </a:lnTo>
                  <a:lnTo>
                    <a:pt x="10728" y="15806"/>
                  </a:lnTo>
                  <a:lnTo>
                    <a:pt x="10995" y="15806"/>
                  </a:lnTo>
                  <a:lnTo>
                    <a:pt x="11279" y="15833"/>
                  </a:lnTo>
                  <a:lnTo>
                    <a:pt x="11546" y="15885"/>
                  </a:lnTo>
                  <a:lnTo>
                    <a:pt x="11776" y="15937"/>
                  </a:lnTo>
                  <a:lnTo>
                    <a:pt x="12025" y="15990"/>
                  </a:lnTo>
                  <a:lnTo>
                    <a:pt x="12221" y="16055"/>
                  </a:lnTo>
                  <a:lnTo>
                    <a:pt x="12434" y="16134"/>
                  </a:lnTo>
                  <a:lnTo>
                    <a:pt x="12611" y="16213"/>
                  </a:lnTo>
                  <a:lnTo>
                    <a:pt x="12771" y="16317"/>
                  </a:lnTo>
                  <a:lnTo>
                    <a:pt x="12913" y="16409"/>
                  </a:lnTo>
                  <a:lnTo>
                    <a:pt x="13038" y="16514"/>
                  </a:lnTo>
                  <a:lnTo>
                    <a:pt x="13251" y="16737"/>
                  </a:lnTo>
                  <a:lnTo>
                    <a:pt x="13428" y="16986"/>
                  </a:lnTo>
                  <a:lnTo>
                    <a:pt x="13517" y="17248"/>
                  </a:lnTo>
                  <a:lnTo>
                    <a:pt x="13588" y="17523"/>
                  </a:lnTo>
                  <a:lnTo>
                    <a:pt x="13588" y="17799"/>
                  </a:lnTo>
                  <a:lnTo>
                    <a:pt x="13517" y="18074"/>
                  </a:lnTo>
                  <a:lnTo>
                    <a:pt x="13428" y="18323"/>
                  </a:lnTo>
                  <a:lnTo>
                    <a:pt x="13286" y="18572"/>
                  </a:lnTo>
                  <a:lnTo>
                    <a:pt x="13109" y="18808"/>
                  </a:lnTo>
                  <a:lnTo>
                    <a:pt x="12878" y="19031"/>
                  </a:lnTo>
                  <a:lnTo>
                    <a:pt x="12434" y="19411"/>
                  </a:lnTo>
                  <a:lnTo>
                    <a:pt x="12132" y="19738"/>
                  </a:lnTo>
                  <a:lnTo>
                    <a:pt x="12025" y="19856"/>
                  </a:lnTo>
                  <a:lnTo>
                    <a:pt x="11919" y="20014"/>
                  </a:lnTo>
                  <a:lnTo>
                    <a:pt x="11883" y="20132"/>
                  </a:lnTo>
                  <a:lnTo>
                    <a:pt x="11883" y="20263"/>
                  </a:lnTo>
                  <a:lnTo>
                    <a:pt x="11883" y="20394"/>
                  </a:lnTo>
                  <a:lnTo>
                    <a:pt x="11954" y="20485"/>
                  </a:lnTo>
                  <a:lnTo>
                    <a:pt x="12061" y="20590"/>
                  </a:lnTo>
                  <a:lnTo>
                    <a:pt x="12185" y="20695"/>
                  </a:lnTo>
                  <a:lnTo>
                    <a:pt x="12327" y="20787"/>
                  </a:lnTo>
                  <a:lnTo>
                    <a:pt x="12540" y="20892"/>
                  </a:lnTo>
                  <a:lnTo>
                    <a:pt x="12771" y="20997"/>
                  </a:lnTo>
                  <a:lnTo>
                    <a:pt x="13073" y="21088"/>
                  </a:lnTo>
                  <a:lnTo>
                    <a:pt x="13428" y="21193"/>
                  </a:lnTo>
                  <a:lnTo>
                    <a:pt x="13873" y="21298"/>
                  </a:lnTo>
                  <a:lnTo>
                    <a:pt x="14317" y="21390"/>
                  </a:lnTo>
                  <a:lnTo>
                    <a:pt x="14778" y="21468"/>
                  </a:lnTo>
                  <a:lnTo>
                    <a:pt x="15294" y="21547"/>
                  </a:lnTo>
                  <a:lnTo>
                    <a:pt x="15809" y="21600"/>
                  </a:lnTo>
                  <a:lnTo>
                    <a:pt x="16359" y="21652"/>
                  </a:lnTo>
                  <a:lnTo>
                    <a:pt x="16875" y="21678"/>
                  </a:lnTo>
                  <a:lnTo>
                    <a:pt x="17407" y="21678"/>
                  </a:lnTo>
                  <a:lnTo>
                    <a:pt x="17958" y="21678"/>
                  </a:lnTo>
                  <a:lnTo>
                    <a:pt x="18473" y="21652"/>
                  </a:lnTo>
                  <a:lnTo>
                    <a:pt x="18953" y="21573"/>
                  </a:lnTo>
                  <a:lnTo>
                    <a:pt x="19397" y="21495"/>
                  </a:lnTo>
                  <a:lnTo>
                    <a:pt x="19841" y="21390"/>
                  </a:lnTo>
                  <a:lnTo>
                    <a:pt x="20214" y="21272"/>
                  </a:lnTo>
                  <a:lnTo>
                    <a:pt x="20551" y="21088"/>
                  </a:lnTo>
                  <a:lnTo>
                    <a:pt x="20480" y="20787"/>
                  </a:lnTo>
                  <a:lnTo>
                    <a:pt x="20409" y="20485"/>
                  </a:lnTo>
                  <a:lnTo>
                    <a:pt x="20356" y="20158"/>
                  </a:lnTo>
                  <a:lnTo>
                    <a:pt x="20356" y="19804"/>
                  </a:lnTo>
                  <a:lnTo>
                    <a:pt x="20321" y="19083"/>
                  </a:lnTo>
                  <a:lnTo>
                    <a:pt x="20356" y="18349"/>
                  </a:lnTo>
                  <a:lnTo>
                    <a:pt x="20409" y="17641"/>
                  </a:lnTo>
                  <a:lnTo>
                    <a:pt x="20480" y="17012"/>
                  </a:lnTo>
                  <a:lnTo>
                    <a:pt x="20551" y="16488"/>
                  </a:lnTo>
                  <a:lnTo>
                    <a:pt x="20551" y="16055"/>
                  </a:lnTo>
                  <a:lnTo>
                    <a:pt x="20551" y="15911"/>
                  </a:lnTo>
                  <a:lnTo>
                    <a:pt x="20445" y="15754"/>
                  </a:lnTo>
                  <a:lnTo>
                    <a:pt x="20356" y="15610"/>
                  </a:lnTo>
                  <a:lnTo>
                    <a:pt x="20178" y="15452"/>
                  </a:lnTo>
                  <a:lnTo>
                    <a:pt x="20001" y="15334"/>
                  </a:lnTo>
                  <a:lnTo>
                    <a:pt x="19770" y="15230"/>
                  </a:lnTo>
                  <a:lnTo>
                    <a:pt x="19521" y="15125"/>
                  </a:lnTo>
                  <a:lnTo>
                    <a:pt x="19290" y="15059"/>
                  </a:lnTo>
                  <a:lnTo>
                    <a:pt x="19024" y="15007"/>
                  </a:lnTo>
                  <a:lnTo>
                    <a:pt x="18740" y="14954"/>
                  </a:lnTo>
                  <a:lnTo>
                    <a:pt x="18509" y="14954"/>
                  </a:lnTo>
                  <a:lnTo>
                    <a:pt x="18225" y="14954"/>
                  </a:lnTo>
                  <a:lnTo>
                    <a:pt x="17994" y="15007"/>
                  </a:lnTo>
                  <a:lnTo>
                    <a:pt x="17763" y="15085"/>
                  </a:lnTo>
                  <a:lnTo>
                    <a:pt x="17550" y="15177"/>
                  </a:lnTo>
                  <a:lnTo>
                    <a:pt x="17372" y="15308"/>
                  </a:lnTo>
                  <a:lnTo>
                    <a:pt x="17176" y="15426"/>
                  </a:lnTo>
                  <a:lnTo>
                    <a:pt x="16928" y="15557"/>
                  </a:lnTo>
                  <a:lnTo>
                    <a:pt x="16661" y="15636"/>
                  </a:lnTo>
                  <a:lnTo>
                    <a:pt x="16359" y="15688"/>
                  </a:lnTo>
                  <a:lnTo>
                    <a:pt x="16022" y="15715"/>
                  </a:lnTo>
                  <a:lnTo>
                    <a:pt x="15667" y="15688"/>
                  </a:lnTo>
                  <a:lnTo>
                    <a:pt x="15294" y="15662"/>
                  </a:lnTo>
                  <a:lnTo>
                    <a:pt x="14956" y="15583"/>
                  </a:lnTo>
                  <a:lnTo>
                    <a:pt x="14619" y="15479"/>
                  </a:lnTo>
                  <a:lnTo>
                    <a:pt x="14281" y="15334"/>
                  </a:lnTo>
                  <a:lnTo>
                    <a:pt x="13961" y="15177"/>
                  </a:lnTo>
                  <a:lnTo>
                    <a:pt x="13695" y="14981"/>
                  </a:lnTo>
                  <a:lnTo>
                    <a:pt x="13588" y="14850"/>
                  </a:lnTo>
                  <a:lnTo>
                    <a:pt x="13482" y="14732"/>
                  </a:lnTo>
                  <a:lnTo>
                    <a:pt x="13393" y="14600"/>
                  </a:lnTo>
                  <a:lnTo>
                    <a:pt x="13322" y="14456"/>
                  </a:lnTo>
                  <a:lnTo>
                    <a:pt x="13251" y="14299"/>
                  </a:lnTo>
                  <a:lnTo>
                    <a:pt x="13215" y="14155"/>
                  </a:lnTo>
                  <a:lnTo>
                    <a:pt x="13180" y="13971"/>
                  </a:lnTo>
                  <a:lnTo>
                    <a:pt x="13180" y="13801"/>
                  </a:lnTo>
                  <a:lnTo>
                    <a:pt x="13180" y="13591"/>
                  </a:lnTo>
                  <a:lnTo>
                    <a:pt x="13215" y="13395"/>
                  </a:lnTo>
                  <a:lnTo>
                    <a:pt x="13251" y="13198"/>
                  </a:lnTo>
                  <a:lnTo>
                    <a:pt x="13322" y="13015"/>
                  </a:lnTo>
                  <a:lnTo>
                    <a:pt x="13393" y="12870"/>
                  </a:lnTo>
                  <a:lnTo>
                    <a:pt x="13482" y="12713"/>
                  </a:lnTo>
                  <a:lnTo>
                    <a:pt x="13588" y="12569"/>
                  </a:lnTo>
                  <a:lnTo>
                    <a:pt x="13730" y="12438"/>
                  </a:lnTo>
                  <a:lnTo>
                    <a:pt x="13997" y="12215"/>
                  </a:lnTo>
                  <a:lnTo>
                    <a:pt x="14334" y="12005"/>
                  </a:lnTo>
                  <a:lnTo>
                    <a:pt x="14690" y="11861"/>
                  </a:lnTo>
                  <a:lnTo>
                    <a:pt x="15063" y="11756"/>
                  </a:lnTo>
                  <a:lnTo>
                    <a:pt x="15436" y="11678"/>
                  </a:lnTo>
                  <a:lnTo>
                    <a:pt x="15809" y="11638"/>
                  </a:lnTo>
                  <a:lnTo>
                    <a:pt x="16182" y="11638"/>
                  </a:lnTo>
                  <a:lnTo>
                    <a:pt x="16555" y="11678"/>
                  </a:lnTo>
                  <a:lnTo>
                    <a:pt x="16910" y="11730"/>
                  </a:lnTo>
                  <a:lnTo>
                    <a:pt x="17248" y="11835"/>
                  </a:lnTo>
                  <a:lnTo>
                    <a:pt x="17514" y="11966"/>
                  </a:lnTo>
                  <a:lnTo>
                    <a:pt x="17763" y="12110"/>
                  </a:lnTo>
                  <a:lnTo>
                    <a:pt x="17887" y="12215"/>
                  </a:lnTo>
                  <a:lnTo>
                    <a:pt x="18065" y="12307"/>
                  </a:lnTo>
                  <a:lnTo>
                    <a:pt x="18260" y="12412"/>
                  </a:lnTo>
                  <a:lnTo>
                    <a:pt x="18438" y="12464"/>
                  </a:lnTo>
                  <a:lnTo>
                    <a:pt x="18669" y="12543"/>
                  </a:lnTo>
                  <a:lnTo>
                    <a:pt x="18882" y="12569"/>
                  </a:lnTo>
                  <a:lnTo>
                    <a:pt x="19113" y="12595"/>
                  </a:lnTo>
                  <a:lnTo>
                    <a:pt x="19361" y="12608"/>
                  </a:lnTo>
                  <a:lnTo>
                    <a:pt x="19592" y="12608"/>
                  </a:lnTo>
                  <a:lnTo>
                    <a:pt x="19841" y="12595"/>
                  </a:lnTo>
                  <a:lnTo>
                    <a:pt x="20072" y="12543"/>
                  </a:lnTo>
                  <a:lnTo>
                    <a:pt x="20321" y="12490"/>
                  </a:lnTo>
                  <a:lnTo>
                    <a:pt x="20551" y="12438"/>
                  </a:lnTo>
                  <a:lnTo>
                    <a:pt x="20800" y="12333"/>
                  </a:lnTo>
                  <a:lnTo>
                    <a:pt x="20996" y="12241"/>
                  </a:lnTo>
                  <a:lnTo>
                    <a:pt x="21244" y="12110"/>
                  </a:lnTo>
                  <a:lnTo>
                    <a:pt x="21298" y="12032"/>
                  </a:lnTo>
                  <a:lnTo>
                    <a:pt x="21404" y="11966"/>
                  </a:lnTo>
                  <a:lnTo>
                    <a:pt x="21475" y="11861"/>
                  </a:lnTo>
                  <a:lnTo>
                    <a:pt x="21511" y="11730"/>
                  </a:lnTo>
                  <a:lnTo>
                    <a:pt x="21617" y="11481"/>
                  </a:lnTo>
                  <a:lnTo>
                    <a:pt x="21653" y="11180"/>
                  </a:lnTo>
                  <a:lnTo>
                    <a:pt x="21653" y="10826"/>
                  </a:lnTo>
                  <a:lnTo>
                    <a:pt x="21653" y="10472"/>
                  </a:lnTo>
                  <a:lnTo>
                    <a:pt x="21582" y="10092"/>
                  </a:lnTo>
                  <a:lnTo>
                    <a:pt x="21511" y="9725"/>
                  </a:lnTo>
                  <a:lnTo>
                    <a:pt x="21298" y="8912"/>
                  </a:lnTo>
                  <a:lnTo>
                    <a:pt x="21067" y="8191"/>
                  </a:lnTo>
                  <a:lnTo>
                    <a:pt x="20800" y="7536"/>
                  </a:lnTo>
                  <a:lnTo>
                    <a:pt x="20551" y="7025"/>
                  </a:lnTo>
                  <a:lnTo>
                    <a:pt x="20001" y="7103"/>
                  </a:lnTo>
                  <a:lnTo>
                    <a:pt x="19432" y="7156"/>
                  </a:lnTo>
                  <a:lnTo>
                    <a:pt x="18846" y="7208"/>
                  </a:lnTo>
                  <a:lnTo>
                    <a:pt x="18225" y="7208"/>
                  </a:lnTo>
                  <a:lnTo>
                    <a:pt x="17656" y="7208"/>
                  </a:lnTo>
                  <a:lnTo>
                    <a:pt x="17070" y="7182"/>
                  </a:lnTo>
                  <a:lnTo>
                    <a:pt x="16484" y="7156"/>
                  </a:lnTo>
                  <a:lnTo>
                    <a:pt x="15986" y="7103"/>
                  </a:lnTo>
                  <a:lnTo>
                    <a:pt x="14992" y="6999"/>
                  </a:lnTo>
                  <a:lnTo>
                    <a:pt x="14210" y="6907"/>
                  </a:lnTo>
                  <a:lnTo>
                    <a:pt x="13695" y="6828"/>
                  </a:lnTo>
                  <a:lnTo>
                    <a:pt x="13517" y="6802"/>
                  </a:lnTo>
                  <a:lnTo>
                    <a:pt x="13073" y="6645"/>
                  </a:lnTo>
                  <a:lnTo>
                    <a:pt x="12700" y="6474"/>
                  </a:lnTo>
                  <a:lnTo>
                    <a:pt x="12363" y="6304"/>
                  </a:lnTo>
                  <a:lnTo>
                    <a:pt x="12132" y="6094"/>
                  </a:lnTo>
                  <a:lnTo>
                    <a:pt x="11919" y="5871"/>
                  </a:lnTo>
                  <a:lnTo>
                    <a:pt x="11776" y="5649"/>
                  </a:lnTo>
                  <a:lnTo>
                    <a:pt x="11688" y="5413"/>
                  </a:lnTo>
                  <a:lnTo>
                    <a:pt x="11617" y="5190"/>
                  </a:lnTo>
                  <a:lnTo>
                    <a:pt x="11617" y="4941"/>
                  </a:lnTo>
                  <a:lnTo>
                    <a:pt x="11652" y="4718"/>
                  </a:lnTo>
                  <a:lnTo>
                    <a:pt x="11723" y="4482"/>
                  </a:lnTo>
                  <a:lnTo>
                    <a:pt x="11812" y="4285"/>
                  </a:lnTo>
                  <a:lnTo>
                    <a:pt x="11919" y="4089"/>
                  </a:lnTo>
                  <a:lnTo>
                    <a:pt x="12096" y="3905"/>
                  </a:lnTo>
                  <a:lnTo>
                    <a:pt x="12292" y="3735"/>
                  </a:lnTo>
                  <a:lnTo>
                    <a:pt x="12505" y="3604"/>
                  </a:lnTo>
                  <a:lnTo>
                    <a:pt x="12700" y="3460"/>
                  </a:lnTo>
                  <a:lnTo>
                    <a:pt x="12878" y="3250"/>
                  </a:lnTo>
                  <a:lnTo>
                    <a:pt x="13038" y="3027"/>
                  </a:lnTo>
                  <a:lnTo>
                    <a:pt x="13180" y="2752"/>
                  </a:lnTo>
                  <a:lnTo>
                    <a:pt x="13286" y="2477"/>
                  </a:lnTo>
                  <a:lnTo>
                    <a:pt x="13322" y="2175"/>
                  </a:lnTo>
                  <a:lnTo>
                    <a:pt x="13357" y="1874"/>
                  </a:lnTo>
                  <a:lnTo>
                    <a:pt x="13286" y="1572"/>
                  </a:lnTo>
                  <a:lnTo>
                    <a:pt x="13180" y="1271"/>
                  </a:lnTo>
                  <a:lnTo>
                    <a:pt x="13038" y="983"/>
                  </a:lnTo>
                  <a:lnTo>
                    <a:pt x="12949" y="865"/>
                  </a:lnTo>
                  <a:lnTo>
                    <a:pt x="12807" y="733"/>
                  </a:lnTo>
                  <a:lnTo>
                    <a:pt x="12665" y="616"/>
                  </a:lnTo>
                  <a:lnTo>
                    <a:pt x="12505" y="511"/>
                  </a:lnTo>
                  <a:lnTo>
                    <a:pt x="12327" y="406"/>
                  </a:lnTo>
                  <a:lnTo>
                    <a:pt x="12132" y="314"/>
                  </a:lnTo>
                  <a:lnTo>
                    <a:pt x="11883" y="235"/>
                  </a:lnTo>
                  <a:lnTo>
                    <a:pt x="11652" y="183"/>
                  </a:lnTo>
                  <a:lnTo>
                    <a:pt x="11368" y="104"/>
                  </a:lnTo>
                  <a:lnTo>
                    <a:pt x="11101" y="78"/>
                  </a:lnTo>
                  <a:lnTo>
                    <a:pt x="10800" y="52"/>
                  </a:lnTo>
                  <a:lnTo>
                    <a:pt x="10444" y="52"/>
                  </a:lnTo>
                  <a:lnTo>
                    <a:pt x="10142" y="52"/>
                  </a:lnTo>
                  <a:lnTo>
                    <a:pt x="9840" y="78"/>
                  </a:lnTo>
                  <a:lnTo>
                    <a:pt x="9574" y="104"/>
                  </a:lnTo>
                  <a:lnTo>
                    <a:pt x="9325" y="157"/>
                  </a:lnTo>
                  <a:lnTo>
                    <a:pt x="9094" y="209"/>
                  </a:lnTo>
                  <a:lnTo>
                    <a:pt x="8846" y="262"/>
                  </a:lnTo>
                  <a:lnTo>
                    <a:pt x="8650" y="340"/>
                  </a:lnTo>
                  <a:lnTo>
                    <a:pt x="8437" y="432"/>
                  </a:lnTo>
                  <a:lnTo>
                    <a:pt x="8277" y="511"/>
                  </a:lnTo>
                  <a:lnTo>
                    <a:pt x="8100" y="616"/>
                  </a:lnTo>
                  <a:lnTo>
                    <a:pt x="7957" y="707"/>
                  </a:lnTo>
                  <a:lnTo>
                    <a:pt x="7833" y="838"/>
                  </a:lnTo>
                  <a:lnTo>
                    <a:pt x="7620" y="1061"/>
                  </a:lnTo>
                  <a:lnTo>
                    <a:pt x="7442" y="1336"/>
                  </a:lnTo>
                  <a:lnTo>
                    <a:pt x="7353" y="1599"/>
                  </a:lnTo>
                  <a:lnTo>
                    <a:pt x="7318" y="1900"/>
                  </a:lnTo>
                  <a:lnTo>
                    <a:pt x="7318" y="2175"/>
                  </a:lnTo>
                  <a:lnTo>
                    <a:pt x="7353" y="2450"/>
                  </a:lnTo>
                  <a:lnTo>
                    <a:pt x="7442" y="2726"/>
                  </a:lnTo>
                  <a:lnTo>
                    <a:pt x="7620" y="2975"/>
                  </a:lnTo>
                  <a:lnTo>
                    <a:pt x="7833" y="3198"/>
                  </a:lnTo>
                  <a:lnTo>
                    <a:pt x="8064" y="3433"/>
                  </a:lnTo>
                  <a:lnTo>
                    <a:pt x="8295" y="3630"/>
                  </a:lnTo>
                  <a:lnTo>
                    <a:pt x="8508" y="3853"/>
                  </a:lnTo>
                  <a:lnTo>
                    <a:pt x="8686" y="4089"/>
                  </a:lnTo>
                  <a:lnTo>
                    <a:pt x="8775" y="4312"/>
                  </a:lnTo>
                  <a:lnTo>
                    <a:pt x="8846" y="4561"/>
                  </a:lnTo>
                  <a:lnTo>
                    <a:pt x="8846" y="4810"/>
                  </a:lnTo>
                  <a:lnTo>
                    <a:pt x="8810" y="5059"/>
                  </a:lnTo>
                  <a:lnTo>
                    <a:pt x="8721" y="5295"/>
                  </a:lnTo>
                  <a:lnTo>
                    <a:pt x="8579" y="5544"/>
                  </a:lnTo>
                  <a:lnTo>
                    <a:pt x="8366" y="5766"/>
                  </a:lnTo>
                  <a:lnTo>
                    <a:pt x="8135" y="5976"/>
                  </a:lnTo>
                  <a:lnTo>
                    <a:pt x="7833" y="6199"/>
                  </a:lnTo>
                  <a:lnTo>
                    <a:pt x="7478" y="6369"/>
                  </a:lnTo>
                  <a:lnTo>
                    <a:pt x="7069" y="6527"/>
                  </a:lnTo>
                  <a:lnTo>
                    <a:pt x="6590" y="6671"/>
                  </a:lnTo>
                  <a:lnTo>
                    <a:pt x="6092" y="6802"/>
                  </a:lnTo>
                  <a:lnTo>
                    <a:pt x="5684" y="6802"/>
                  </a:lnTo>
                  <a:lnTo>
                    <a:pt x="5133" y="6802"/>
                  </a:lnTo>
                  <a:lnTo>
                    <a:pt x="4547" y="6802"/>
                  </a:lnTo>
                  <a:lnTo>
                    <a:pt x="3872" y="6802"/>
                  </a:lnTo>
                  <a:lnTo>
                    <a:pt x="3144" y="6802"/>
                  </a:lnTo>
                  <a:lnTo>
                    <a:pt x="2362" y="6802"/>
                  </a:lnTo>
                  <a:lnTo>
                    <a:pt x="1545" y="6802"/>
                  </a:lnTo>
                  <a:lnTo>
                    <a:pt x="692" y="6802"/>
                  </a:lnTo>
                  <a:lnTo>
                    <a:pt x="586" y="7234"/>
                  </a:lnTo>
                  <a:lnTo>
                    <a:pt x="461" y="7837"/>
                  </a:lnTo>
                  <a:lnTo>
                    <a:pt x="355" y="8493"/>
                  </a:lnTo>
                  <a:lnTo>
                    <a:pt x="248" y="9187"/>
                  </a:lnTo>
                  <a:lnTo>
                    <a:pt x="142" y="9869"/>
                  </a:lnTo>
                  <a:lnTo>
                    <a:pt x="106" y="10498"/>
                  </a:lnTo>
                  <a:lnTo>
                    <a:pt x="106" y="10983"/>
                  </a:lnTo>
                  <a:lnTo>
                    <a:pt x="106" y="11311"/>
                  </a:lnTo>
                  <a:lnTo>
                    <a:pt x="213" y="11481"/>
                  </a:lnTo>
                  <a:lnTo>
                    <a:pt x="319" y="11651"/>
                  </a:lnTo>
                  <a:lnTo>
                    <a:pt x="497" y="11783"/>
                  </a:lnTo>
                  <a:lnTo>
                    <a:pt x="692" y="11914"/>
                  </a:lnTo>
                  <a:lnTo>
                    <a:pt x="941" y="12032"/>
                  </a:lnTo>
                  <a:lnTo>
                    <a:pt x="1207" y="12110"/>
                  </a:lnTo>
                  <a:lnTo>
                    <a:pt x="1509" y="12189"/>
                  </a:lnTo>
                  <a:lnTo>
                    <a:pt x="1794" y="12241"/>
                  </a:lnTo>
                  <a:lnTo>
                    <a:pt x="2131" y="12267"/>
                  </a:lnTo>
                  <a:lnTo>
                    <a:pt x="2433" y="12281"/>
                  </a:lnTo>
                  <a:lnTo>
                    <a:pt x="2735" y="12267"/>
                  </a:lnTo>
                  <a:lnTo>
                    <a:pt x="3055" y="12241"/>
                  </a:lnTo>
                  <a:lnTo>
                    <a:pt x="3357" y="12189"/>
                  </a:lnTo>
                  <a:lnTo>
                    <a:pt x="3623" y="12084"/>
                  </a:lnTo>
                  <a:lnTo>
                    <a:pt x="3872" y="11979"/>
                  </a:lnTo>
                  <a:lnTo>
                    <a:pt x="4103" y="11861"/>
                  </a:lnTo>
                  <a:lnTo>
                    <a:pt x="4316" y="11704"/>
                  </a:lnTo>
                  <a:lnTo>
                    <a:pt x="4582" y="11612"/>
                  </a:lnTo>
                  <a:lnTo>
                    <a:pt x="4849" y="11533"/>
                  </a:lnTo>
                  <a:lnTo>
                    <a:pt x="5169" y="11507"/>
                  </a:lnTo>
                  <a:lnTo>
                    <a:pt x="5506" y="11481"/>
                  </a:lnTo>
                  <a:lnTo>
                    <a:pt x="5808" y="11507"/>
                  </a:lnTo>
                  <a:lnTo>
                    <a:pt x="6146" y="11560"/>
                  </a:lnTo>
                  <a:lnTo>
                    <a:pt x="6501" y="11651"/>
                  </a:lnTo>
                  <a:lnTo>
                    <a:pt x="6803" y="11783"/>
                  </a:lnTo>
                  <a:lnTo>
                    <a:pt x="7105" y="11940"/>
                  </a:lnTo>
                  <a:lnTo>
                    <a:pt x="7353" y="12110"/>
                  </a:lnTo>
                  <a:lnTo>
                    <a:pt x="7584" y="12333"/>
                  </a:lnTo>
                  <a:lnTo>
                    <a:pt x="7798" y="12595"/>
                  </a:lnTo>
                  <a:lnTo>
                    <a:pt x="7922" y="12870"/>
                  </a:lnTo>
                  <a:lnTo>
                    <a:pt x="8028" y="13198"/>
                  </a:lnTo>
                  <a:lnTo>
                    <a:pt x="8064" y="13526"/>
                  </a:lnTo>
                  <a:lnTo>
                    <a:pt x="8028" y="13775"/>
                  </a:lnTo>
                  <a:lnTo>
                    <a:pt x="7922" y="13998"/>
                  </a:lnTo>
                  <a:lnTo>
                    <a:pt x="7798" y="14220"/>
                  </a:lnTo>
                  <a:lnTo>
                    <a:pt x="7584" y="14404"/>
                  </a:lnTo>
                  <a:lnTo>
                    <a:pt x="7353" y="14574"/>
                  </a:lnTo>
                  <a:lnTo>
                    <a:pt x="7105" y="14732"/>
                  </a:lnTo>
                  <a:lnTo>
                    <a:pt x="6803" y="14850"/>
                  </a:lnTo>
                  <a:lnTo>
                    <a:pt x="6501" y="14954"/>
                  </a:lnTo>
                  <a:lnTo>
                    <a:pt x="6146" y="15033"/>
                  </a:lnTo>
                  <a:lnTo>
                    <a:pt x="5808" y="15085"/>
                  </a:lnTo>
                  <a:lnTo>
                    <a:pt x="5506" y="15085"/>
                  </a:lnTo>
                  <a:lnTo>
                    <a:pt x="5169" y="15059"/>
                  </a:lnTo>
                  <a:lnTo>
                    <a:pt x="4849" y="15007"/>
                  </a:lnTo>
                  <a:lnTo>
                    <a:pt x="4582" y="14902"/>
                  </a:lnTo>
                  <a:lnTo>
                    <a:pt x="4316" y="14784"/>
                  </a:lnTo>
                  <a:lnTo>
                    <a:pt x="4103" y="14600"/>
                  </a:lnTo>
                  <a:lnTo>
                    <a:pt x="3907" y="14430"/>
                  </a:lnTo>
                  <a:lnTo>
                    <a:pt x="3659" y="14299"/>
                  </a:lnTo>
                  <a:lnTo>
                    <a:pt x="3428" y="14194"/>
                  </a:lnTo>
                  <a:lnTo>
                    <a:pt x="3179" y="14129"/>
                  </a:lnTo>
                  <a:lnTo>
                    <a:pt x="2913" y="14102"/>
                  </a:lnTo>
                  <a:lnTo>
                    <a:pt x="2646" y="14102"/>
                  </a:lnTo>
                  <a:lnTo>
                    <a:pt x="2362" y="14129"/>
                  </a:lnTo>
                  <a:lnTo>
                    <a:pt x="2096" y="14168"/>
                  </a:lnTo>
                  <a:lnTo>
                    <a:pt x="1811" y="14273"/>
                  </a:lnTo>
                  <a:lnTo>
                    <a:pt x="1545" y="14378"/>
                  </a:lnTo>
                  <a:lnTo>
                    <a:pt x="1314" y="14496"/>
                  </a:lnTo>
                  <a:lnTo>
                    <a:pt x="1065" y="14653"/>
                  </a:lnTo>
                  <a:lnTo>
                    <a:pt x="870" y="14797"/>
                  </a:lnTo>
                  <a:lnTo>
                    <a:pt x="657" y="14981"/>
                  </a:lnTo>
                  <a:lnTo>
                    <a:pt x="497" y="15177"/>
                  </a:lnTo>
                  <a:lnTo>
                    <a:pt x="390" y="15413"/>
                  </a:lnTo>
                  <a:lnTo>
                    <a:pt x="284" y="15636"/>
                  </a:lnTo>
                  <a:lnTo>
                    <a:pt x="248" y="15911"/>
                  </a:lnTo>
                  <a:lnTo>
                    <a:pt x="284" y="16239"/>
                  </a:lnTo>
                  <a:lnTo>
                    <a:pt x="319" y="16566"/>
                  </a:lnTo>
                  <a:lnTo>
                    <a:pt x="497" y="17340"/>
                  </a:lnTo>
                  <a:lnTo>
                    <a:pt x="692" y="18152"/>
                  </a:lnTo>
                  <a:lnTo>
                    <a:pt x="799" y="18559"/>
                  </a:lnTo>
                  <a:lnTo>
                    <a:pt x="905" y="18978"/>
                  </a:lnTo>
                  <a:lnTo>
                    <a:pt x="959" y="19384"/>
                  </a:lnTo>
                  <a:lnTo>
                    <a:pt x="994" y="19791"/>
                  </a:lnTo>
                  <a:lnTo>
                    <a:pt x="994" y="20132"/>
                  </a:lnTo>
                  <a:lnTo>
                    <a:pt x="959" y="20485"/>
                  </a:lnTo>
                  <a:lnTo>
                    <a:pt x="941" y="20669"/>
                  </a:lnTo>
                  <a:lnTo>
                    <a:pt x="870" y="20813"/>
                  </a:lnTo>
                  <a:lnTo>
                    <a:pt x="799" y="20970"/>
                  </a:lnTo>
                  <a:lnTo>
                    <a:pt x="692" y="21088"/>
                  </a:lnTo>
                  <a:lnTo>
                    <a:pt x="1474" y="20997"/>
                  </a:lnTo>
                  <a:lnTo>
                    <a:pt x="2291" y="20866"/>
                  </a:lnTo>
                  <a:lnTo>
                    <a:pt x="3108" y="20787"/>
                  </a:lnTo>
                  <a:lnTo>
                    <a:pt x="3907" y="20721"/>
                  </a:lnTo>
                  <a:lnTo>
                    <a:pt x="4653" y="20695"/>
                  </a:lnTo>
                  <a:lnTo>
                    <a:pt x="5364" y="20695"/>
                  </a:lnTo>
                  <a:lnTo>
                    <a:pt x="5701" y="20721"/>
                  </a:lnTo>
                  <a:lnTo>
                    <a:pt x="6057" y="20761"/>
                  </a:lnTo>
                  <a:lnTo>
                    <a:pt x="6323" y="20813"/>
                  </a:lnTo>
                  <a:lnTo>
                    <a:pt x="6625" y="20892"/>
                  </a:lnTo>
                  <a:close/>
                </a:path>
              </a:pathLst>
            </a:custGeom>
            <a:grpFill/>
            <a:ln w="28575">
              <a:solidFill>
                <a:schemeClr val="bg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>
                <a:solidFill>
                  <a:schemeClr val="bg1"/>
                </a:solidFill>
              </a:endParaRPr>
            </a:p>
          </p:txBody>
        </p:sp>
        <p:sp>
          <p:nvSpPr>
            <p:cNvPr id="17" name="Text Box 17"/>
            <p:cNvSpPr txBox="1">
              <a:spLocks noChangeArrowheads="1"/>
            </p:cNvSpPr>
            <p:nvPr/>
          </p:nvSpPr>
          <p:spPr bwMode="auto">
            <a:xfrm>
              <a:off x="4082" y="1184"/>
              <a:ext cx="1139" cy="252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s-ES" sz="2000" b="1" dirty="0">
                  <a:solidFill>
                    <a:schemeClr val="bg1"/>
                  </a:solidFill>
                </a:rPr>
                <a:t>Instrumentos</a:t>
              </a:r>
            </a:p>
          </p:txBody>
        </p:sp>
      </p:grpSp>
      <p:grpSp>
        <p:nvGrpSpPr>
          <p:cNvPr id="18" name="Group 24"/>
          <p:cNvGrpSpPr>
            <a:grpSpLocks noChangeAspect="1"/>
          </p:cNvGrpSpPr>
          <p:nvPr/>
        </p:nvGrpSpPr>
        <p:grpSpPr bwMode="auto">
          <a:xfrm>
            <a:off x="7633201" y="1876295"/>
            <a:ext cx="2820987" cy="2185987"/>
            <a:chOff x="3602" y="2455"/>
            <a:chExt cx="1777" cy="1377"/>
          </a:xfrm>
          <a:solidFill>
            <a:srgbClr val="FF0000"/>
          </a:solidFill>
        </p:grpSpPr>
        <p:sp>
          <p:nvSpPr>
            <p:cNvPr id="19" name="Puzzle2"/>
            <p:cNvSpPr>
              <a:spLocks noEditPoints="1" noChangeArrowheads="1"/>
            </p:cNvSpPr>
            <p:nvPr/>
          </p:nvSpPr>
          <p:spPr bwMode="auto">
            <a:xfrm>
              <a:off x="3602" y="2455"/>
              <a:ext cx="1777" cy="1377"/>
            </a:xfrm>
            <a:custGeom>
              <a:avLst/>
              <a:gdLst>
                <a:gd name="T0" fmla="*/ 0 w 21600"/>
                <a:gd name="T1" fmla="*/ 54 h 21600"/>
                <a:gd name="T2" fmla="*/ 28 w 21600"/>
                <a:gd name="T3" fmla="*/ 86 h 21600"/>
                <a:gd name="T4" fmla="*/ 70 w 21600"/>
                <a:gd name="T5" fmla="*/ 57 h 21600"/>
                <a:gd name="T6" fmla="*/ 114 w 21600"/>
                <a:gd name="T7" fmla="*/ 86 h 21600"/>
                <a:gd name="T8" fmla="*/ 146 w 21600"/>
                <a:gd name="T9" fmla="*/ 61 h 21600"/>
                <a:gd name="T10" fmla="*/ 114 w 21600"/>
                <a:gd name="T11" fmla="*/ 23 h 21600"/>
                <a:gd name="T12" fmla="*/ 73 w 21600"/>
                <a:gd name="T13" fmla="*/ 0 h 21600"/>
                <a:gd name="T14" fmla="*/ 28 w 21600"/>
                <a:gd name="T15" fmla="*/ 24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5385 w 21600"/>
                <a:gd name="T25" fmla="*/ 6745 h 21600"/>
                <a:gd name="T26" fmla="*/ 16179 w 21600"/>
                <a:gd name="T27" fmla="*/ 20439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4247" y="12354"/>
                  </a:moveTo>
                  <a:lnTo>
                    <a:pt x="4134" y="12468"/>
                  </a:lnTo>
                  <a:lnTo>
                    <a:pt x="4010" y="12581"/>
                  </a:lnTo>
                  <a:lnTo>
                    <a:pt x="3897" y="12637"/>
                  </a:lnTo>
                  <a:lnTo>
                    <a:pt x="3773" y="12694"/>
                  </a:lnTo>
                  <a:lnTo>
                    <a:pt x="3637" y="12694"/>
                  </a:lnTo>
                  <a:lnTo>
                    <a:pt x="3524" y="12694"/>
                  </a:lnTo>
                  <a:lnTo>
                    <a:pt x="3400" y="12665"/>
                  </a:lnTo>
                  <a:lnTo>
                    <a:pt x="3287" y="12609"/>
                  </a:lnTo>
                  <a:lnTo>
                    <a:pt x="3027" y="12496"/>
                  </a:lnTo>
                  <a:lnTo>
                    <a:pt x="2790" y="12340"/>
                  </a:lnTo>
                  <a:lnTo>
                    <a:pt x="2530" y="12142"/>
                  </a:lnTo>
                  <a:lnTo>
                    <a:pt x="2293" y="11987"/>
                  </a:lnTo>
                  <a:lnTo>
                    <a:pt x="2033" y="11817"/>
                  </a:lnTo>
                  <a:lnTo>
                    <a:pt x="1773" y="11676"/>
                  </a:lnTo>
                  <a:lnTo>
                    <a:pt x="1638" y="11662"/>
                  </a:lnTo>
                  <a:lnTo>
                    <a:pt x="1513" y="11634"/>
                  </a:lnTo>
                  <a:lnTo>
                    <a:pt x="1378" y="11634"/>
                  </a:lnTo>
                  <a:lnTo>
                    <a:pt x="1253" y="11634"/>
                  </a:lnTo>
                  <a:lnTo>
                    <a:pt x="1118" y="11662"/>
                  </a:lnTo>
                  <a:lnTo>
                    <a:pt x="971" y="11732"/>
                  </a:lnTo>
                  <a:lnTo>
                    <a:pt x="835" y="11817"/>
                  </a:lnTo>
                  <a:lnTo>
                    <a:pt x="711" y="11959"/>
                  </a:lnTo>
                  <a:lnTo>
                    <a:pt x="553" y="12086"/>
                  </a:lnTo>
                  <a:lnTo>
                    <a:pt x="429" y="12284"/>
                  </a:lnTo>
                  <a:lnTo>
                    <a:pt x="271" y="12524"/>
                  </a:lnTo>
                  <a:lnTo>
                    <a:pt x="146" y="12793"/>
                  </a:lnTo>
                  <a:lnTo>
                    <a:pt x="79" y="12962"/>
                  </a:lnTo>
                  <a:lnTo>
                    <a:pt x="33" y="13146"/>
                  </a:lnTo>
                  <a:lnTo>
                    <a:pt x="11" y="13386"/>
                  </a:lnTo>
                  <a:lnTo>
                    <a:pt x="11" y="13641"/>
                  </a:lnTo>
                  <a:lnTo>
                    <a:pt x="33" y="13881"/>
                  </a:lnTo>
                  <a:lnTo>
                    <a:pt x="101" y="14150"/>
                  </a:lnTo>
                  <a:lnTo>
                    <a:pt x="192" y="14404"/>
                  </a:lnTo>
                  <a:lnTo>
                    <a:pt x="293" y="14645"/>
                  </a:lnTo>
                  <a:lnTo>
                    <a:pt x="451" y="14857"/>
                  </a:lnTo>
                  <a:lnTo>
                    <a:pt x="621" y="15054"/>
                  </a:lnTo>
                  <a:lnTo>
                    <a:pt x="734" y="15125"/>
                  </a:lnTo>
                  <a:lnTo>
                    <a:pt x="835" y="15210"/>
                  </a:lnTo>
                  <a:lnTo>
                    <a:pt x="948" y="15267"/>
                  </a:lnTo>
                  <a:lnTo>
                    <a:pt x="1084" y="15323"/>
                  </a:lnTo>
                  <a:lnTo>
                    <a:pt x="1208" y="15351"/>
                  </a:lnTo>
                  <a:lnTo>
                    <a:pt x="1355" y="15380"/>
                  </a:lnTo>
                  <a:lnTo>
                    <a:pt x="1513" y="15380"/>
                  </a:lnTo>
                  <a:lnTo>
                    <a:pt x="1683" y="15380"/>
                  </a:lnTo>
                  <a:lnTo>
                    <a:pt x="1864" y="15351"/>
                  </a:lnTo>
                  <a:lnTo>
                    <a:pt x="2033" y="15323"/>
                  </a:lnTo>
                  <a:lnTo>
                    <a:pt x="2225" y="15238"/>
                  </a:lnTo>
                  <a:lnTo>
                    <a:pt x="2428" y="15153"/>
                  </a:lnTo>
                  <a:lnTo>
                    <a:pt x="2745" y="15026"/>
                  </a:lnTo>
                  <a:lnTo>
                    <a:pt x="3005" y="14913"/>
                  </a:lnTo>
                  <a:lnTo>
                    <a:pt x="3264" y="14828"/>
                  </a:lnTo>
                  <a:lnTo>
                    <a:pt x="3513" y="14800"/>
                  </a:lnTo>
                  <a:lnTo>
                    <a:pt x="3615" y="14828"/>
                  </a:lnTo>
                  <a:lnTo>
                    <a:pt x="3728" y="14857"/>
                  </a:lnTo>
                  <a:lnTo>
                    <a:pt x="3807" y="14913"/>
                  </a:lnTo>
                  <a:lnTo>
                    <a:pt x="3920" y="14998"/>
                  </a:lnTo>
                  <a:lnTo>
                    <a:pt x="4010" y="15097"/>
                  </a:lnTo>
                  <a:lnTo>
                    <a:pt x="4089" y="15238"/>
                  </a:lnTo>
                  <a:lnTo>
                    <a:pt x="4179" y="15408"/>
                  </a:lnTo>
                  <a:lnTo>
                    <a:pt x="4247" y="15620"/>
                  </a:lnTo>
                  <a:lnTo>
                    <a:pt x="4326" y="15860"/>
                  </a:lnTo>
                  <a:lnTo>
                    <a:pt x="4394" y="16129"/>
                  </a:lnTo>
                  <a:lnTo>
                    <a:pt x="4439" y="16440"/>
                  </a:lnTo>
                  <a:lnTo>
                    <a:pt x="4507" y="16737"/>
                  </a:lnTo>
                  <a:lnTo>
                    <a:pt x="4552" y="17090"/>
                  </a:lnTo>
                  <a:lnTo>
                    <a:pt x="4575" y="17443"/>
                  </a:lnTo>
                  <a:lnTo>
                    <a:pt x="4586" y="17825"/>
                  </a:lnTo>
                  <a:lnTo>
                    <a:pt x="4586" y="18193"/>
                  </a:lnTo>
                  <a:lnTo>
                    <a:pt x="4586" y="18574"/>
                  </a:lnTo>
                  <a:lnTo>
                    <a:pt x="4586" y="18984"/>
                  </a:lnTo>
                  <a:lnTo>
                    <a:pt x="4552" y="19366"/>
                  </a:lnTo>
                  <a:lnTo>
                    <a:pt x="4507" y="19748"/>
                  </a:lnTo>
                  <a:lnTo>
                    <a:pt x="4462" y="20129"/>
                  </a:lnTo>
                  <a:lnTo>
                    <a:pt x="4371" y="20483"/>
                  </a:lnTo>
                  <a:lnTo>
                    <a:pt x="4292" y="20836"/>
                  </a:lnTo>
                  <a:lnTo>
                    <a:pt x="4202" y="21161"/>
                  </a:lnTo>
                  <a:lnTo>
                    <a:pt x="4744" y="21161"/>
                  </a:lnTo>
                  <a:lnTo>
                    <a:pt x="5264" y="21161"/>
                  </a:lnTo>
                  <a:lnTo>
                    <a:pt x="5784" y="21161"/>
                  </a:lnTo>
                  <a:lnTo>
                    <a:pt x="6235" y="21161"/>
                  </a:lnTo>
                  <a:lnTo>
                    <a:pt x="6676" y="21161"/>
                  </a:lnTo>
                  <a:lnTo>
                    <a:pt x="7060" y="21161"/>
                  </a:lnTo>
                  <a:lnTo>
                    <a:pt x="7410" y="21161"/>
                  </a:lnTo>
                  <a:lnTo>
                    <a:pt x="7670" y="21161"/>
                  </a:lnTo>
                  <a:lnTo>
                    <a:pt x="8020" y="21020"/>
                  </a:lnTo>
                  <a:lnTo>
                    <a:pt x="8303" y="20893"/>
                  </a:lnTo>
                  <a:lnTo>
                    <a:pt x="8563" y="20695"/>
                  </a:lnTo>
                  <a:lnTo>
                    <a:pt x="8800" y="20511"/>
                  </a:lnTo>
                  <a:lnTo>
                    <a:pt x="8969" y="20285"/>
                  </a:lnTo>
                  <a:lnTo>
                    <a:pt x="9150" y="20045"/>
                  </a:lnTo>
                  <a:lnTo>
                    <a:pt x="9252" y="19804"/>
                  </a:lnTo>
                  <a:lnTo>
                    <a:pt x="9342" y="19550"/>
                  </a:lnTo>
                  <a:lnTo>
                    <a:pt x="9410" y="19281"/>
                  </a:lnTo>
                  <a:lnTo>
                    <a:pt x="9433" y="19013"/>
                  </a:lnTo>
                  <a:lnTo>
                    <a:pt x="9433" y="18744"/>
                  </a:lnTo>
                  <a:lnTo>
                    <a:pt x="9387" y="18504"/>
                  </a:lnTo>
                  <a:lnTo>
                    <a:pt x="9320" y="18221"/>
                  </a:lnTo>
                  <a:lnTo>
                    <a:pt x="9207" y="17981"/>
                  </a:lnTo>
                  <a:lnTo>
                    <a:pt x="9105" y="17740"/>
                  </a:lnTo>
                  <a:lnTo>
                    <a:pt x="8924" y="17514"/>
                  </a:lnTo>
                  <a:lnTo>
                    <a:pt x="8777" y="17274"/>
                  </a:lnTo>
                  <a:lnTo>
                    <a:pt x="8642" y="17034"/>
                  </a:lnTo>
                  <a:lnTo>
                    <a:pt x="8563" y="16765"/>
                  </a:lnTo>
                  <a:lnTo>
                    <a:pt x="8472" y="16468"/>
                  </a:lnTo>
                  <a:lnTo>
                    <a:pt x="8450" y="16157"/>
                  </a:lnTo>
                  <a:lnTo>
                    <a:pt x="8450" y="15860"/>
                  </a:lnTo>
                  <a:lnTo>
                    <a:pt x="8472" y="15563"/>
                  </a:lnTo>
                  <a:lnTo>
                    <a:pt x="8540" y="15267"/>
                  </a:lnTo>
                  <a:lnTo>
                    <a:pt x="8642" y="14998"/>
                  </a:lnTo>
                  <a:lnTo>
                    <a:pt x="8777" y="14729"/>
                  </a:lnTo>
                  <a:lnTo>
                    <a:pt x="8868" y="14616"/>
                  </a:lnTo>
                  <a:lnTo>
                    <a:pt x="8969" y="14475"/>
                  </a:lnTo>
                  <a:lnTo>
                    <a:pt x="9060" y="14376"/>
                  </a:lnTo>
                  <a:lnTo>
                    <a:pt x="9184" y="14291"/>
                  </a:lnTo>
                  <a:lnTo>
                    <a:pt x="9297" y="14206"/>
                  </a:lnTo>
                  <a:lnTo>
                    <a:pt x="9433" y="14121"/>
                  </a:lnTo>
                  <a:lnTo>
                    <a:pt x="9579" y="14051"/>
                  </a:lnTo>
                  <a:lnTo>
                    <a:pt x="9726" y="13994"/>
                  </a:lnTo>
                  <a:lnTo>
                    <a:pt x="9884" y="13938"/>
                  </a:lnTo>
                  <a:lnTo>
                    <a:pt x="10054" y="13909"/>
                  </a:lnTo>
                  <a:lnTo>
                    <a:pt x="10257" y="13881"/>
                  </a:lnTo>
                  <a:lnTo>
                    <a:pt x="10449" y="13881"/>
                  </a:lnTo>
                  <a:lnTo>
                    <a:pt x="10664" y="13881"/>
                  </a:lnTo>
                  <a:lnTo>
                    <a:pt x="10856" y="13909"/>
                  </a:lnTo>
                  <a:lnTo>
                    <a:pt x="11037" y="13966"/>
                  </a:lnTo>
                  <a:lnTo>
                    <a:pt x="11206" y="14023"/>
                  </a:lnTo>
                  <a:lnTo>
                    <a:pt x="11353" y="14093"/>
                  </a:lnTo>
                  <a:lnTo>
                    <a:pt x="11511" y="14178"/>
                  </a:lnTo>
                  <a:lnTo>
                    <a:pt x="11635" y="14263"/>
                  </a:lnTo>
                  <a:lnTo>
                    <a:pt x="11748" y="14376"/>
                  </a:lnTo>
                  <a:lnTo>
                    <a:pt x="11861" y="14475"/>
                  </a:lnTo>
                  <a:lnTo>
                    <a:pt x="11941" y="14616"/>
                  </a:lnTo>
                  <a:lnTo>
                    <a:pt x="12031" y="14758"/>
                  </a:lnTo>
                  <a:lnTo>
                    <a:pt x="12099" y="14885"/>
                  </a:lnTo>
                  <a:lnTo>
                    <a:pt x="12200" y="15210"/>
                  </a:lnTo>
                  <a:lnTo>
                    <a:pt x="12268" y="15507"/>
                  </a:lnTo>
                  <a:lnTo>
                    <a:pt x="12291" y="15832"/>
                  </a:lnTo>
                  <a:lnTo>
                    <a:pt x="12291" y="16157"/>
                  </a:lnTo>
                  <a:lnTo>
                    <a:pt x="12246" y="16482"/>
                  </a:lnTo>
                  <a:lnTo>
                    <a:pt x="12178" y="16807"/>
                  </a:lnTo>
                  <a:lnTo>
                    <a:pt x="12099" y="17090"/>
                  </a:lnTo>
                  <a:lnTo>
                    <a:pt x="12008" y="17330"/>
                  </a:lnTo>
                  <a:lnTo>
                    <a:pt x="11884" y="17542"/>
                  </a:lnTo>
                  <a:lnTo>
                    <a:pt x="11748" y="17712"/>
                  </a:lnTo>
                  <a:lnTo>
                    <a:pt x="11613" y="17839"/>
                  </a:lnTo>
                  <a:lnTo>
                    <a:pt x="11489" y="18037"/>
                  </a:lnTo>
                  <a:lnTo>
                    <a:pt x="11398" y="18221"/>
                  </a:lnTo>
                  <a:lnTo>
                    <a:pt x="11319" y="18447"/>
                  </a:lnTo>
                  <a:lnTo>
                    <a:pt x="11251" y="18659"/>
                  </a:lnTo>
                  <a:lnTo>
                    <a:pt x="11206" y="18900"/>
                  </a:lnTo>
                  <a:lnTo>
                    <a:pt x="11184" y="19154"/>
                  </a:lnTo>
                  <a:lnTo>
                    <a:pt x="11184" y="19423"/>
                  </a:lnTo>
                  <a:lnTo>
                    <a:pt x="11229" y="19663"/>
                  </a:lnTo>
                  <a:lnTo>
                    <a:pt x="11297" y="19903"/>
                  </a:lnTo>
                  <a:lnTo>
                    <a:pt x="11376" y="20158"/>
                  </a:lnTo>
                  <a:lnTo>
                    <a:pt x="11511" y="20398"/>
                  </a:lnTo>
                  <a:lnTo>
                    <a:pt x="11681" y="20610"/>
                  </a:lnTo>
                  <a:lnTo>
                    <a:pt x="11884" y="20808"/>
                  </a:lnTo>
                  <a:lnTo>
                    <a:pt x="12121" y="20992"/>
                  </a:lnTo>
                  <a:lnTo>
                    <a:pt x="12404" y="21161"/>
                  </a:lnTo>
                  <a:lnTo>
                    <a:pt x="12528" y="21190"/>
                  </a:lnTo>
                  <a:lnTo>
                    <a:pt x="12856" y="21274"/>
                  </a:lnTo>
                  <a:lnTo>
                    <a:pt x="13330" y="21373"/>
                  </a:lnTo>
                  <a:lnTo>
                    <a:pt x="13963" y="21486"/>
                  </a:lnTo>
                  <a:lnTo>
                    <a:pt x="14313" y="21543"/>
                  </a:lnTo>
                  <a:lnTo>
                    <a:pt x="14652" y="21571"/>
                  </a:lnTo>
                  <a:lnTo>
                    <a:pt x="15025" y="21600"/>
                  </a:lnTo>
                  <a:lnTo>
                    <a:pt x="15409" y="21600"/>
                  </a:lnTo>
                  <a:lnTo>
                    <a:pt x="15782" y="21600"/>
                  </a:lnTo>
                  <a:lnTo>
                    <a:pt x="16177" y="21571"/>
                  </a:lnTo>
                  <a:lnTo>
                    <a:pt x="16516" y="21486"/>
                  </a:lnTo>
                  <a:lnTo>
                    <a:pt x="16889" y="21402"/>
                  </a:lnTo>
                  <a:lnTo>
                    <a:pt x="16821" y="21190"/>
                  </a:lnTo>
                  <a:lnTo>
                    <a:pt x="16776" y="20935"/>
                  </a:lnTo>
                  <a:lnTo>
                    <a:pt x="16742" y="20667"/>
                  </a:lnTo>
                  <a:lnTo>
                    <a:pt x="16719" y="20370"/>
                  </a:lnTo>
                  <a:lnTo>
                    <a:pt x="16697" y="19719"/>
                  </a:lnTo>
                  <a:lnTo>
                    <a:pt x="16697" y="19013"/>
                  </a:lnTo>
                  <a:lnTo>
                    <a:pt x="16719" y="18306"/>
                  </a:lnTo>
                  <a:lnTo>
                    <a:pt x="16753" y="17599"/>
                  </a:lnTo>
                  <a:lnTo>
                    <a:pt x="16821" y="16949"/>
                  </a:lnTo>
                  <a:lnTo>
                    <a:pt x="16889" y="16383"/>
                  </a:lnTo>
                  <a:lnTo>
                    <a:pt x="16934" y="16129"/>
                  </a:lnTo>
                  <a:lnTo>
                    <a:pt x="17002" y="15945"/>
                  </a:lnTo>
                  <a:lnTo>
                    <a:pt x="17081" y="15790"/>
                  </a:lnTo>
                  <a:lnTo>
                    <a:pt x="17194" y="15648"/>
                  </a:lnTo>
                  <a:lnTo>
                    <a:pt x="17318" y="15563"/>
                  </a:lnTo>
                  <a:lnTo>
                    <a:pt x="17453" y="15507"/>
                  </a:lnTo>
                  <a:lnTo>
                    <a:pt x="17600" y="15450"/>
                  </a:lnTo>
                  <a:lnTo>
                    <a:pt x="17758" y="15450"/>
                  </a:lnTo>
                  <a:lnTo>
                    <a:pt x="17905" y="15479"/>
                  </a:lnTo>
                  <a:lnTo>
                    <a:pt x="18064" y="15535"/>
                  </a:lnTo>
                  <a:lnTo>
                    <a:pt x="18233" y="15620"/>
                  </a:lnTo>
                  <a:lnTo>
                    <a:pt x="18380" y="15733"/>
                  </a:lnTo>
                  <a:lnTo>
                    <a:pt x="18561" y="15832"/>
                  </a:lnTo>
                  <a:lnTo>
                    <a:pt x="18707" y="15973"/>
                  </a:lnTo>
                  <a:lnTo>
                    <a:pt x="18866" y="16129"/>
                  </a:lnTo>
                  <a:lnTo>
                    <a:pt x="18990" y="16327"/>
                  </a:lnTo>
                  <a:lnTo>
                    <a:pt x="19125" y="16482"/>
                  </a:lnTo>
                  <a:lnTo>
                    <a:pt x="19295" y="16624"/>
                  </a:lnTo>
                  <a:lnTo>
                    <a:pt x="19464" y="16737"/>
                  </a:lnTo>
                  <a:lnTo>
                    <a:pt x="19668" y="16807"/>
                  </a:lnTo>
                  <a:lnTo>
                    <a:pt x="19860" y="16836"/>
                  </a:lnTo>
                  <a:lnTo>
                    <a:pt x="20052" y="16864"/>
                  </a:lnTo>
                  <a:lnTo>
                    <a:pt x="20266" y="16836"/>
                  </a:lnTo>
                  <a:lnTo>
                    <a:pt x="20470" y="16793"/>
                  </a:lnTo>
                  <a:lnTo>
                    <a:pt x="20662" y="16708"/>
                  </a:lnTo>
                  <a:lnTo>
                    <a:pt x="20854" y="16567"/>
                  </a:lnTo>
                  <a:lnTo>
                    <a:pt x="21035" y="16412"/>
                  </a:lnTo>
                  <a:lnTo>
                    <a:pt x="21182" y="16214"/>
                  </a:lnTo>
                  <a:lnTo>
                    <a:pt x="21340" y="16002"/>
                  </a:lnTo>
                  <a:lnTo>
                    <a:pt x="21441" y="15733"/>
                  </a:lnTo>
                  <a:lnTo>
                    <a:pt x="21532" y="15436"/>
                  </a:lnTo>
                  <a:lnTo>
                    <a:pt x="21600" y="15083"/>
                  </a:lnTo>
                  <a:lnTo>
                    <a:pt x="21600" y="14885"/>
                  </a:lnTo>
                  <a:lnTo>
                    <a:pt x="21600" y="14729"/>
                  </a:lnTo>
                  <a:lnTo>
                    <a:pt x="21600" y="14531"/>
                  </a:lnTo>
                  <a:lnTo>
                    <a:pt x="21577" y="14376"/>
                  </a:lnTo>
                  <a:lnTo>
                    <a:pt x="21532" y="14206"/>
                  </a:lnTo>
                  <a:lnTo>
                    <a:pt x="21487" y="14051"/>
                  </a:lnTo>
                  <a:lnTo>
                    <a:pt x="21419" y="13909"/>
                  </a:lnTo>
                  <a:lnTo>
                    <a:pt x="21351" y="13768"/>
                  </a:lnTo>
                  <a:lnTo>
                    <a:pt x="21204" y="13500"/>
                  </a:lnTo>
                  <a:lnTo>
                    <a:pt x="21035" y="13287"/>
                  </a:lnTo>
                  <a:lnTo>
                    <a:pt x="20809" y="13090"/>
                  </a:lnTo>
                  <a:lnTo>
                    <a:pt x="20594" y="12962"/>
                  </a:lnTo>
                  <a:lnTo>
                    <a:pt x="20357" y="12821"/>
                  </a:lnTo>
                  <a:lnTo>
                    <a:pt x="20120" y="12764"/>
                  </a:lnTo>
                  <a:lnTo>
                    <a:pt x="19882" y="12708"/>
                  </a:lnTo>
                  <a:lnTo>
                    <a:pt x="19645" y="12736"/>
                  </a:lnTo>
                  <a:lnTo>
                    <a:pt x="19430" y="12793"/>
                  </a:lnTo>
                  <a:lnTo>
                    <a:pt x="19227" y="12906"/>
                  </a:lnTo>
                  <a:lnTo>
                    <a:pt x="19148" y="12962"/>
                  </a:lnTo>
                  <a:lnTo>
                    <a:pt x="19058" y="13047"/>
                  </a:lnTo>
                  <a:lnTo>
                    <a:pt x="18990" y="13146"/>
                  </a:lnTo>
                  <a:lnTo>
                    <a:pt x="18911" y="13259"/>
                  </a:lnTo>
                  <a:lnTo>
                    <a:pt x="18775" y="13471"/>
                  </a:lnTo>
                  <a:lnTo>
                    <a:pt x="18628" y="13641"/>
                  </a:lnTo>
                  <a:lnTo>
                    <a:pt x="18470" y="13740"/>
                  </a:lnTo>
                  <a:lnTo>
                    <a:pt x="18301" y="13825"/>
                  </a:lnTo>
                  <a:lnTo>
                    <a:pt x="18143" y="13853"/>
                  </a:lnTo>
                  <a:lnTo>
                    <a:pt x="17973" y="13881"/>
                  </a:lnTo>
                  <a:lnTo>
                    <a:pt x="17804" y="13853"/>
                  </a:lnTo>
                  <a:lnTo>
                    <a:pt x="17646" y="13796"/>
                  </a:lnTo>
                  <a:lnTo>
                    <a:pt x="17499" y="13726"/>
                  </a:lnTo>
                  <a:lnTo>
                    <a:pt x="17341" y="13641"/>
                  </a:lnTo>
                  <a:lnTo>
                    <a:pt x="17216" y="13528"/>
                  </a:lnTo>
                  <a:lnTo>
                    <a:pt x="17103" y="13386"/>
                  </a:lnTo>
                  <a:lnTo>
                    <a:pt x="17024" y="13259"/>
                  </a:lnTo>
                  <a:lnTo>
                    <a:pt x="16934" y="13118"/>
                  </a:lnTo>
                  <a:lnTo>
                    <a:pt x="16889" y="12991"/>
                  </a:lnTo>
                  <a:lnTo>
                    <a:pt x="16889" y="12849"/>
                  </a:lnTo>
                  <a:lnTo>
                    <a:pt x="16889" y="12383"/>
                  </a:lnTo>
                  <a:lnTo>
                    <a:pt x="16889" y="11662"/>
                  </a:lnTo>
                  <a:lnTo>
                    <a:pt x="16889" y="10701"/>
                  </a:lnTo>
                  <a:lnTo>
                    <a:pt x="16889" y="9640"/>
                  </a:lnTo>
                  <a:lnTo>
                    <a:pt x="16889" y="8566"/>
                  </a:lnTo>
                  <a:lnTo>
                    <a:pt x="16889" y="7478"/>
                  </a:lnTo>
                  <a:lnTo>
                    <a:pt x="16889" y="6502"/>
                  </a:lnTo>
                  <a:lnTo>
                    <a:pt x="16889" y="5739"/>
                  </a:lnTo>
                  <a:lnTo>
                    <a:pt x="16674" y="5894"/>
                  </a:lnTo>
                  <a:lnTo>
                    <a:pt x="16414" y="6036"/>
                  </a:lnTo>
                  <a:lnTo>
                    <a:pt x="16154" y="6177"/>
                  </a:lnTo>
                  <a:lnTo>
                    <a:pt x="15849" y="6248"/>
                  </a:lnTo>
                  <a:lnTo>
                    <a:pt x="15544" y="6304"/>
                  </a:lnTo>
                  <a:lnTo>
                    <a:pt x="15217" y="6332"/>
                  </a:lnTo>
                  <a:lnTo>
                    <a:pt x="14866" y="6361"/>
                  </a:lnTo>
                  <a:lnTo>
                    <a:pt x="14550" y="6361"/>
                  </a:lnTo>
                  <a:lnTo>
                    <a:pt x="14200" y="6332"/>
                  </a:lnTo>
                  <a:lnTo>
                    <a:pt x="13850" y="6276"/>
                  </a:lnTo>
                  <a:lnTo>
                    <a:pt x="13522" y="6219"/>
                  </a:lnTo>
                  <a:lnTo>
                    <a:pt x="13206" y="6149"/>
                  </a:lnTo>
                  <a:lnTo>
                    <a:pt x="12901" y="6064"/>
                  </a:lnTo>
                  <a:lnTo>
                    <a:pt x="12618" y="5951"/>
                  </a:lnTo>
                  <a:lnTo>
                    <a:pt x="12358" y="5838"/>
                  </a:lnTo>
                  <a:lnTo>
                    <a:pt x="12121" y="5739"/>
                  </a:lnTo>
                  <a:lnTo>
                    <a:pt x="11941" y="5626"/>
                  </a:lnTo>
                  <a:lnTo>
                    <a:pt x="11794" y="5513"/>
                  </a:lnTo>
                  <a:lnTo>
                    <a:pt x="11658" y="5414"/>
                  </a:lnTo>
                  <a:lnTo>
                    <a:pt x="11556" y="5301"/>
                  </a:lnTo>
                  <a:lnTo>
                    <a:pt x="11466" y="5187"/>
                  </a:lnTo>
                  <a:lnTo>
                    <a:pt x="11398" y="5089"/>
                  </a:lnTo>
                  <a:lnTo>
                    <a:pt x="11376" y="4947"/>
                  </a:lnTo>
                  <a:lnTo>
                    <a:pt x="11353" y="4834"/>
                  </a:lnTo>
                  <a:lnTo>
                    <a:pt x="11353" y="4707"/>
                  </a:lnTo>
                  <a:lnTo>
                    <a:pt x="11376" y="4565"/>
                  </a:lnTo>
                  <a:lnTo>
                    <a:pt x="11443" y="4410"/>
                  </a:lnTo>
                  <a:lnTo>
                    <a:pt x="11511" y="4240"/>
                  </a:lnTo>
                  <a:lnTo>
                    <a:pt x="11703" y="3887"/>
                  </a:lnTo>
                  <a:lnTo>
                    <a:pt x="11986" y="3505"/>
                  </a:lnTo>
                  <a:lnTo>
                    <a:pt x="12144" y="3265"/>
                  </a:lnTo>
                  <a:lnTo>
                    <a:pt x="12246" y="3025"/>
                  </a:lnTo>
                  <a:lnTo>
                    <a:pt x="12336" y="2756"/>
                  </a:lnTo>
                  <a:lnTo>
                    <a:pt x="12404" y="2445"/>
                  </a:lnTo>
                  <a:lnTo>
                    <a:pt x="12438" y="2176"/>
                  </a:lnTo>
                  <a:lnTo>
                    <a:pt x="12438" y="1880"/>
                  </a:lnTo>
                  <a:lnTo>
                    <a:pt x="12404" y="1583"/>
                  </a:lnTo>
                  <a:lnTo>
                    <a:pt x="12336" y="1314"/>
                  </a:lnTo>
                  <a:lnTo>
                    <a:pt x="12246" y="1046"/>
                  </a:lnTo>
                  <a:lnTo>
                    <a:pt x="12099" y="791"/>
                  </a:lnTo>
                  <a:lnTo>
                    <a:pt x="12008" y="692"/>
                  </a:lnTo>
                  <a:lnTo>
                    <a:pt x="11918" y="579"/>
                  </a:lnTo>
                  <a:lnTo>
                    <a:pt x="11816" y="466"/>
                  </a:lnTo>
                  <a:lnTo>
                    <a:pt x="11703" y="381"/>
                  </a:lnTo>
                  <a:lnTo>
                    <a:pt x="11579" y="310"/>
                  </a:lnTo>
                  <a:lnTo>
                    <a:pt x="11443" y="226"/>
                  </a:lnTo>
                  <a:lnTo>
                    <a:pt x="11297" y="169"/>
                  </a:lnTo>
                  <a:lnTo>
                    <a:pt x="11138" y="113"/>
                  </a:lnTo>
                  <a:lnTo>
                    <a:pt x="10969" y="56"/>
                  </a:lnTo>
                  <a:lnTo>
                    <a:pt x="10800" y="28"/>
                  </a:lnTo>
                  <a:lnTo>
                    <a:pt x="10619" y="28"/>
                  </a:lnTo>
                  <a:lnTo>
                    <a:pt x="10404" y="28"/>
                  </a:lnTo>
                  <a:lnTo>
                    <a:pt x="10257" y="28"/>
                  </a:lnTo>
                  <a:lnTo>
                    <a:pt x="10076" y="56"/>
                  </a:lnTo>
                  <a:lnTo>
                    <a:pt x="9952" y="84"/>
                  </a:lnTo>
                  <a:lnTo>
                    <a:pt x="9794" y="141"/>
                  </a:lnTo>
                  <a:lnTo>
                    <a:pt x="9692" y="226"/>
                  </a:lnTo>
                  <a:lnTo>
                    <a:pt x="9557" y="282"/>
                  </a:lnTo>
                  <a:lnTo>
                    <a:pt x="9455" y="381"/>
                  </a:lnTo>
                  <a:lnTo>
                    <a:pt x="9365" y="466"/>
                  </a:lnTo>
                  <a:lnTo>
                    <a:pt x="9274" y="579"/>
                  </a:lnTo>
                  <a:lnTo>
                    <a:pt x="9184" y="692"/>
                  </a:lnTo>
                  <a:lnTo>
                    <a:pt x="9128" y="791"/>
                  </a:lnTo>
                  <a:lnTo>
                    <a:pt x="9060" y="932"/>
                  </a:lnTo>
                  <a:lnTo>
                    <a:pt x="8969" y="1201"/>
                  </a:lnTo>
                  <a:lnTo>
                    <a:pt x="8913" y="1498"/>
                  </a:lnTo>
                  <a:lnTo>
                    <a:pt x="8890" y="1795"/>
                  </a:lnTo>
                  <a:lnTo>
                    <a:pt x="8890" y="2120"/>
                  </a:lnTo>
                  <a:lnTo>
                    <a:pt x="8913" y="2445"/>
                  </a:lnTo>
                  <a:lnTo>
                    <a:pt x="8969" y="2756"/>
                  </a:lnTo>
                  <a:lnTo>
                    <a:pt x="9060" y="3081"/>
                  </a:lnTo>
                  <a:lnTo>
                    <a:pt x="9173" y="3378"/>
                  </a:lnTo>
                  <a:lnTo>
                    <a:pt x="9297" y="3647"/>
                  </a:lnTo>
                  <a:lnTo>
                    <a:pt x="9466" y="3887"/>
                  </a:lnTo>
                  <a:lnTo>
                    <a:pt x="9579" y="4085"/>
                  </a:lnTo>
                  <a:lnTo>
                    <a:pt x="9670" y="4269"/>
                  </a:lnTo>
                  <a:lnTo>
                    <a:pt x="9726" y="4467"/>
                  </a:lnTo>
                  <a:lnTo>
                    <a:pt x="9771" y="4650"/>
                  </a:lnTo>
                  <a:lnTo>
                    <a:pt x="9771" y="4834"/>
                  </a:lnTo>
                  <a:lnTo>
                    <a:pt x="9749" y="5032"/>
                  </a:lnTo>
                  <a:lnTo>
                    <a:pt x="9715" y="5216"/>
                  </a:lnTo>
                  <a:lnTo>
                    <a:pt x="9625" y="5385"/>
                  </a:lnTo>
                  <a:lnTo>
                    <a:pt x="9534" y="5513"/>
                  </a:lnTo>
                  <a:lnTo>
                    <a:pt x="9410" y="5626"/>
                  </a:lnTo>
                  <a:lnTo>
                    <a:pt x="9229" y="5710"/>
                  </a:lnTo>
                  <a:lnTo>
                    <a:pt x="9060" y="5767"/>
                  </a:lnTo>
                  <a:lnTo>
                    <a:pt x="8845" y="5767"/>
                  </a:lnTo>
                  <a:lnTo>
                    <a:pt x="8585" y="5739"/>
                  </a:lnTo>
                  <a:lnTo>
                    <a:pt x="8325" y="5654"/>
                  </a:lnTo>
                  <a:lnTo>
                    <a:pt x="8020" y="5513"/>
                  </a:lnTo>
                  <a:lnTo>
                    <a:pt x="7840" y="5442"/>
                  </a:lnTo>
                  <a:lnTo>
                    <a:pt x="7648" y="5385"/>
                  </a:lnTo>
                  <a:lnTo>
                    <a:pt x="7433" y="5329"/>
                  </a:lnTo>
                  <a:lnTo>
                    <a:pt x="7241" y="5301"/>
                  </a:lnTo>
                  <a:lnTo>
                    <a:pt x="6755" y="5301"/>
                  </a:lnTo>
                  <a:lnTo>
                    <a:pt x="6281" y="5329"/>
                  </a:lnTo>
                  <a:lnTo>
                    <a:pt x="5784" y="5385"/>
                  </a:lnTo>
                  <a:lnTo>
                    <a:pt x="5264" y="5498"/>
                  </a:lnTo>
                  <a:lnTo>
                    <a:pt x="4744" y="5597"/>
                  </a:lnTo>
                  <a:lnTo>
                    <a:pt x="4247" y="5739"/>
                  </a:lnTo>
                  <a:lnTo>
                    <a:pt x="4202" y="5894"/>
                  </a:lnTo>
                  <a:lnTo>
                    <a:pt x="4202" y="6191"/>
                  </a:lnTo>
                  <a:lnTo>
                    <a:pt x="4202" y="6545"/>
                  </a:lnTo>
                  <a:lnTo>
                    <a:pt x="4225" y="6954"/>
                  </a:lnTo>
                  <a:lnTo>
                    <a:pt x="4315" y="7930"/>
                  </a:lnTo>
                  <a:lnTo>
                    <a:pt x="4394" y="9018"/>
                  </a:lnTo>
                  <a:lnTo>
                    <a:pt x="4439" y="9570"/>
                  </a:lnTo>
                  <a:lnTo>
                    <a:pt x="4462" y="10107"/>
                  </a:lnTo>
                  <a:lnTo>
                    <a:pt x="4484" y="10630"/>
                  </a:lnTo>
                  <a:lnTo>
                    <a:pt x="4507" y="11082"/>
                  </a:lnTo>
                  <a:lnTo>
                    <a:pt x="4484" y="11520"/>
                  </a:lnTo>
                  <a:lnTo>
                    <a:pt x="4439" y="11874"/>
                  </a:lnTo>
                  <a:lnTo>
                    <a:pt x="4394" y="12029"/>
                  </a:lnTo>
                  <a:lnTo>
                    <a:pt x="4349" y="12171"/>
                  </a:lnTo>
                  <a:lnTo>
                    <a:pt x="4315" y="12284"/>
                  </a:lnTo>
                  <a:lnTo>
                    <a:pt x="4247" y="12354"/>
                  </a:lnTo>
                  <a:close/>
                </a:path>
              </a:pathLst>
            </a:custGeom>
            <a:grpFill/>
            <a:ln w="28575">
              <a:solidFill>
                <a:schemeClr val="bg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>
                <a:solidFill>
                  <a:schemeClr val="bg1"/>
                </a:solidFill>
              </a:endParaRPr>
            </a:p>
          </p:txBody>
        </p:sp>
        <p:sp>
          <p:nvSpPr>
            <p:cNvPr id="20" name="Text Box 19"/>
            <p:cNvSpPr txBox="1">
              <a:spLocks noChangeArrowheads="1"/>
            </p:cNvSpPr>
            <p:nvPr/>
          </p:nvSpPr>
          <p:spPr bwMode="auto">
            <a:xfrm>
              <a:off x="3939" y="2848"/>
              <a:ext cx="1069" cy="44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s-ES" sz="2000" b="1" dirty="0">
                  <a:solidFill>
                    <a:schemeClr val="bg1"/>
                  </a:solidFill>
                </a:rPr>
                <a:t>Recolección</a:t>
              </a:r>
            </a:p>
            <a:p>
              <a:pPr algn="ctr" eaLnBrk="1" hangingPunct="1"/>
              <a:r>
                <a:rPr lang="es-ES" sz="2000" b="1" dirty="0">
                  <a:solidFill>
                    <a:schemeClr val="bg1"/>
                  </a:solidFill>
                </a:rPr>
                <a:t>de datos</a:t>
              </a:r>
            </a:p>
          </p:txBody>
        </p:sp>
      </p:grpSp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371" y="4800600"/>
            <a:ext cx="1463040" cy="1463040"/>
          </a:xfrm>
          <a:prstGeom prst="rect">
            <a:avLst/>
          </a:prstGeom>
        </p:spPr>
      </p:pic>
      <p:grpSp>
        <p:nvGrpSpPr>
          <p:cNvPr id="22" name="Group 21"/>
          <p:cNvGrpSpPr/>
          <p:nvPr/>
        </p:nvGrpSpPr>
        <p:grpSpPr>
          <a:xfrm>
            <a:off x="7834368" y="4295862"/>
            <a:ext cx="2194560" cy="2121634"/>
            <a:chOff x="6052686" y="4065806"/>
            <a:chExt cx="2194560" cy="2121634"/>
          </a:xfrm>
        </p:grpSpPr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84206" y="4065806"/>
              <a:ext cx="1463040" cy="1463040"/>
            </a:xfrm>
            <a:prstGeom prst="rect">
              <a:avLst/>
            </a:pr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52686" y="4295862"/>
              <a:ext cx="1463040" cy="1463040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53225" y="4724400"/>
              <a:ext cx="1463040" cy="1463040"/>
            </a:xfrm>
            <a:prstGeom prst="rect">
              <a:avLst/>
            </a:prstGeom>
          </p:spPr>
        </p:pic>
      </p:grpSp>
      <p:sp>
        <p:nvSpPr>
          <p:cNvPr id="26" name="TextBox 25"/>
          <p:cNvSpPr txBox="1"/>
          <p:nvPr/>
        </p:nvSpPr>
        <p:spPr>
          <a:xfrm>
            <a:off x="843768" y="1394839"/>
            <a:ext cx="495228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La integración de</a:t>
            </a:r>
            <a:br>
              <a:rPr lang="es-ES" sz="2400" dirty="0"/>
            </a:br>
            <a:endParaRPr lang="es-ES" sz="2400" dirty="0"/>
          </a:p>
          <a:p>
            <a:r>
              <a:rPr lang="es-ES" sz="2400" dirty="0"/>
              <a:t>el diseño </a:t>
            </a:r>
            <a:r>
              <a:rPr lang="es-ES" sz="2400" dirty="0" err="1"/>
              <a:t>muestral</a:t>
            </a:r>
            <a:r>
              <a:rPr lang="es-ES" sz="2400" dirty="0"/>
              <a:t>,</a:t>
            </a:r>
          </a:p>
          <a:p>
            <a:r>
              <a:rPr lang="es-ES" sz="2400" dirty="0"/>
              <a:t>el cuestionario y los instrumentos,</a:t>
            </a:r>
          </a:p>
          <a:p>
            <a:r>
              <a:rPr lang="es-ES" sz="2400" dirty="0"/>
              <a:t>La gestión del trabajo de campo</a:t>
            </a:r>
          </a:p>
          <a:p>
            <a:r>
              <a:rPr lang="es-ES" sz="2400" dirty="0"/>
              <a:t>y la gestión de los datos</a:t>
            </a:r>
            <a:br>
              <a:rPr lang="es-ES" sz="2400" dirty="0"/>
            </a:br>
            <a:endParaRPr lang="es-ES" sz="2400" dirty="0"/>
          </a:p>
          <a:p>
            <a:r>
              <a:rPr lang="es-ES" sz="2400" dirty="0"/>
              <a:t>con el fin de entregar a los analistas</a:t>
            </a:r>
          </a:p>
          <a:p>
            <a:r>
              <a:rPr lang="es-ES" sz="2400" dirty="0"/>
              <a:t>Una base de datos fiable</a:t>
            </a:r>
          </a:p>
          <a:p>
            <a:r>
              <a:rPr lang="es-ES" sz="2400" dirty="0"/>
              <a:t>En tiempo oportuno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844676" y="5562601"/>
            <a:ext cx="3408977" cy="99265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/>
              <a:t>Los datos pierden valor si no representan la realidad del momento</a:t>
            </a:r>
          </a:p>
        </p:txBody>
      </p:sp>
    </p:spTree>
    <p:extLst>
      <p:ext uri="{BB962C8B-B14F-4D97-AF65-F5344CB8AC3E}">
        <p14:creationId xmlns:p14="http://schemas.microsoft.com/office/powerpoint/2010/main" val="2865361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6" grpId="0" build="p"/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6EA67-1D4C-C368-8EFC-85C363CE4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/>
              <a:t>El personal de campo</a:t>
            </a:r>
            <a:br>
              <a:rPr lang="es-419" dirty="0"/>
            </a:br>
            <a:r>
              <a:rPr lang="es-419" dirty="0"/>
              <a:t>(Encuestadores y supervisores)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6DDD65-DE3B-84E2-ED52-E93361A60C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419" dirty="0"/>
              <a:t>Llamado a candidatos</a:t>
            </a:r>
          </a:p>
          <a:p>
            <a:r>
              <a:rPr lang="es-419" dirty="0"/>
              <a:t>Preselección con base en perfiles</a:t>
            </a:r>
          </a:p>
          <a:p>
            <a:r>
              <a:rPr lang="es-419" dirty="0"/>
              <a:t>Capacitación</a:t>
            </a:r>
          </a:p>
          <a:p>
            <a:r>
              <a:rPr lang="es-419" dirty="0"/>
              <a:t>Selección y aprobación</a:t>
            </a:r>
          </a:p>
          <a:p>
            <a:r>
              <a:rPr lang="es-419" dirty="0"/>
              <a:t>Contratación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12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DD3668-058B-8DB5-CE6C-C677EDC0B2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A26A5-631C-42AB-DF07-C6BD67964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/>
              <a:t>Preselección de candidatos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9FE705-A805-1548-0F52-3404649DDC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noProof="0" dirty="0"/>
              <a:t>Preseleccionar más de los necesarios, para</a:t>
            </a:r>
          </a:p>
          <a:p>
            <a:pPr lvl="1"/>
            <a:r>
              <a:rPr lang="es-ES" noProof="0" dirty="0"/>
              <a:t>Tener la posibilidad de elegir</a:t>
            </a:r>
          </a:p>
          <a:p>
            <a:pPr lvl="1"/>
            <a:r>
              <a:rPr lang="es-ES" noProof="0" dirty="0"/>
              <a:t>Disponer de una reserva estratégica</a:t>
            </a:r>
          </a:p>
          <a:p>
            <a:r>
              <a:rPr lang="es-ES" dirty="0"/>
              <a:t>Precauciones</a:t>
            </a:r>
            <a:endParaRPr lang="es-ES" noProof="0" dirty="0"/>
          </a:p>
          <a:p>
            <a:pPr lvl="1"/>
            <a:r>
              <a:rPr lang="es-ES" noProof="0" dirty="0"/>
              <a:t>No presumir que la experiencia previa en otras encuestas es suficiente</a:t>
            </a:r>
          </a:p>
          <a:p>
            <a:pPr lvl="1"/>
            <a:r>
              <a:rPr lang="es-ES" noProof="0" dirty="0"/>
              <a:t>Cuidado con los candidatos </a:t>
            </a:r>
            <a:r>
              <a:rPr lang="es-ES" noProof="0" dirty="0" err="1"/>
              <a:t>subcalificados</a:t>
            </a:r>
            <a:endParaRPr lang="es-ES" noProof="0" dirty="0"/>
          </a:p>
          <a:p>
            <a:pPr lvl="1"/>
            <a:r>
              <a:rPr lang="es-ES" noProof="0" dirty="0"/>
              <a:t>Cuidado con los candidatos sobrecalificados</a:t>
            </a:r>
          </a:p>
          <a:p>
            <a:pPr lvl="1"/>
            <a:r>
              <a:rPr lang="es-ES" noProof="0" dirty="0"/>
              <a:t>Ciertos candidatos podrían ser contraindicados (ej., extensionistas)</a:t>
            </a:r>
          </a:p>
          <a:p>
            <a:r>
              <a:rPr lang="es-ES" noProof="0" dirty="0"/>
              <a:t>Asegurarse de que los candidatos comprendan el contexto de la encuesta y las condiciones de trabajo</a:t>
            </a:r>
          </a:p>
          <a:p>
            <a:pPr lvl="1"/>
            <a:r>
              <a:rPr lang="es-ES" noProof="0" dirty="0"/>
              <a:t>Horarios de trabajo inusuales</a:t>
            </a:r>
          </a:p>
          <a:p>
            <a:pPr lvl="1"/>
            <a:r>
              <a:rPr lang="es-ES" noProof="0" dirty="0"/>
              <a:t>Período de recolección extendido</a:t>
            </a:r>
          </a:p>
          <a:p>
            <a:pPr lvl="1"/>
            <a:r>
              <a:rPr lang="es-ES" noProof="0" dirty="0"/>
              <a:t>Inclemencias climáticas, trabajo en áreas rurales, etc.</a:t>
            </a:r>
          </a:p>
        </p:txBody>
      </p:sp>
    </p:spTree>
    <p:extLst>
      <p:ext uri="{BB962C8B-B14F-4D97-AF65-F5344CB8AC3E}">
        <p14:creationId xmlns:p14="http://schemas.microsoft.com/office/powerpoint/2010/main" val="2471591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F7516A468F214B51869DEC1808BD894E&lt;/guid&gt;&#10;        &lt;description /&gt;&#10;        &lt;date&gt;7/4/2013 11:48:04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1901E42C005467A8F2C446FB498F4AB&lt;/guid&gt;&#10;            &lt;repollguid&gt;7E978FA379B44B228D6C7D629E281089&lt;/repollguid&gt;&#10;            &lt;sourceid&gt;C141D0B42B944D8D9450DF8F2C0586CE&lt;/sourceid&gt;&#10;            &lt;questiontext&gt;What’s going on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C83D29C767AE477CA8F2E0627D6B2D2F&lt;/guid&gt;&#10;                    &lt;answertext&gt;An epidemics is receding&lt;/answertext&gt;&#10;                    &lt;valuetype&gt;0&lt;/valuetype&gt;&#10;                &lt;/answer&gt;&#10;                &lt;answer&gt;&#10;                    &lt;guid&gt;B14C8A710A6D4B9EB166AB33ED131DDA&lt;/guid&gt;&#10;                    &lt;answertext&gt;Reduced morbidity, as a result of a successful health intervention&lt;/answertext&gt;&#10;                    &lt;valuetype&gt;0&lt;/valuetype&gt;&#10;                &lt;/answer&gt;&#10;                &lt;answer&gt;&#10;                    &lt;guid&gt;14A544CD8F01429E91938872A973F3D1&lt;/guid&gt;&#10;                    &lt;answertext&gt;Fewer consultations, as a result of cost-recovery actions&lt;/answertext&gt;&#10;                    &lt;valuetype&gt;0&lt;/valuetype&gt;&#10;                &lt;/answer&gt;&#10;                &lt;answer&gt;&#10;                    &lt;guid&gt;F529038C74AD4CD4A57B09535ECBB83C&lt;/guid&gt;&#10;                    &lt;answertext&gt;Something else&lt;/answertext&gt;&#10;                    &lt;valuetype&gt;0&lt;/valuetype&gt;&#10;                &lt;/answer&gt;&#10;            &lt;/answers&gt;&#10;        &lt;/multichoice&gt;&#10;    &lt;/questions&gt;&#10;&lt;/questionlist&gt;"/>
  <p:tag name="HASRESULTS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1014</TotalTime>
  <Words>1605</Words>
  <Application>Microsoft Office PowerPoint</Application>
  <PresentationFormat>Widescreen</PresentationFormat>
  <Paragraphs>295</Paragraphs>
  <Slides>30</Slides>
  <Notes>8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Aptos</vt:lpstr>
      <vt:lpstr>Aptos Display</vt:lpstr>
      <vt:lpstr>Arial</vt:lpstr>
      <vt:lpstr>Wingdings</vt:lpstr>
      <vt:lpstr>Office Theme</vt:lpstr>
      <vt:lpstr>La noción de calidad en las encuestas de evaluación de impacto</vt:lpstr>
      <vt:lpstr>PowerPoint Presentation</vt:lpstr>
      <vt:lpstr>Una historia real</vt:lpstr>
      <vt:lpstr>Evolución de indicadores claves</vt:lpstr>
      <vt:lpstr>¿Qué había sucedido?</vt:lpstr>
      <vt:lpstr>El sueño terminó en pesadilla</vt:lpstr>
      <vt:lpstr>La noción de calidad total</vt:lpstr>
      <vt:lpstr>El personal de campo (Encuestadores y supervisores)</vt:lpstr>
      <vt:lpstr>Preselección de candidatos</vt:lpstr>
      <vt:lpstr>Capacitación</vt:lpstr>
      <vt:lpstr>Organización del levantamiento</vt:lpstr>
      <vt:lpstr>El plan de trabajo Qué hace el equipo en cada lugar y cuánto tiempo requiere Puntos a considerar:</vt:lpstr>
      <vt:lpstr>El plan de encuesta Qué equipo visita cada lugar, y cuándo Puntos a considerar:</vt:lpstr>
      <vt:lpstr>¿Qué es mejor? ¿Movilizar poca gente durante un tiempo suficiente, para tener datos de calidad? o ¿Movilizar a mucha gente por poco tiempo, para tener datos oportunos?</vt:lpstr>
      <vt:lpstr>El plan de encuesta Qué equipo visita cada lugar, y cuándo</vt:lpstr>
      <vt:lpstr>Un mal plan de encuesta</vt:lpstr>
      <vt:lpstr>Un mejor plan de encuesta</vt:lpstr>
      <vt:lpstr>Mejor aún (si es posible)</vt:lpstr>
      <vt:lpstr>Las claves del control de calidad del levantamiento de datos</vt:lpstr>
      <vt:lpstr>Integración de controles informáticos</vt:lpstr>
      <vt:lpstr>Supervisión humana</vt:lpstr>
      <vt:lpstr>No-respuesta</vt:lpstr>
      <vt:lpstr>PowerPoint Presentation</vt:lpstr>
      <vt:lpstr>Monitoreo de indicadores de calidad</vt:lpstr>
      <vt:lpstr>Los buenos incentivos también funcionan  (Barbados Survey of Living Conditions 2016)</vt:lpstr>
      <vt:lpstr>Auditoría de audio</vt:lpstr>
      <vt:lpstr>La “limpieza” de datos</vt:lpstr>
      <vt:lpstr>Finalmente, algunas (pocas) palabras sobre muestreo</vt:lpstr>
      <vt:lpstr>PowerPoint Presentation</vt:lpstr>
      <vt:lpstr>Puntos sueltos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Juan Muñoz</dc:creator>
  <cp:lastModifiedBy>Juan Muñoz</cp:lastModifiedBy>
  <cp:revision>83</cp:revision>
  <dcterms:created xsi:type="dcterms:W3CDTF">2025-08-23T13:48:10Z</dcterms:created>
  <dcterms:modified xsi:type="dcterms:W3CDTF">2025-08-27T17:11:14Z</dcterms:modified>
</cp:coreProperties>
</file>