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E9D6"/>
          </a:solidFill>
        </a:fill>
      </a:tcStyle>
    </a:wholeTbl>
    <a:band2H>
      <a:tcTxStyle/>
      <a:tcStyle>
        <a:tcBdr/>
        <a:fill>
          <a:solidFill>
            <a:srgbClr val="E9F4EC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D8DD"/>
          </a:solidFill>
        </a:fill>
      </a:tcStyle>
    </a:wholeTbl>
    <a:band2H>
      <a:tcTxStyle/>
      <a:tcStyle>
        <a:tcBdr/>
        <a:fill>
          <a:solidFill>
            <a:srgbClr val="FAEDE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2DF"/>
          </a:solidFill>
        </a:fill>
      </a:tcStyle>
    </a:wholeTbl>
    <a:band2H>
      <a:tcTxStyle/>
      <a:tcStyle>
        <a:tcBdr/>
        <a:fill>
          <a:solidFill>
            <a:srgbClr val="E6F1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ptos"/>
      </a:defRPr>
    </a:lvl1pPr>
    <a:lvl2pPr indent="228600" latinLnBrk="0">
      <a:defRPr sz="1200">
        <a:latin typeface="+mn-lt"/>
        <a:ea typeface="+mn-ea"/>
        <a:cs typeface="+mn-cs"/>
        <a:sym typeface="Aptos"/>
      </a:defRPr>
    </a:lvl2pPr>
    <a:lvl3pPr indent="457200" latinLnBrk="0">
      <a:defRPr sz="1200">
        <a:latin typeface="+mn-lt"/>
        <a:ea typeface="+mn-ea"/>
        <a:cs typeface="+mn-cs"/>
        <a:sym typeface="Aptos"/>
      </a:defRPr>
    </a:lvl3pPr>
    <a:lvl4pPr indent="685800" latinLnBrk="0">
      <a:defRPr sz="1200">
        <a:latin typeface="+mn-lt"/>
        <a:ea typeface="+mn-ea"/>
        <a:cs typeface="+mn-cs"/>
        <a:sym typeface="Aptos"/>
      </a:defRPr>
    </a:lvl4pPr>
    <a:lvl5pPr indent="914400" latinLnBrk="0">
      <a:defRPr sz="1200">
        <a:latin typeface="+mn-lt"/>
        <a:ea typeface="+mn-ea"/>
        <a:cs typeface="+mn-cs"/>
        <a:sym typeface="Aptos"/>
      </a:defRPr>
    </a:lvl5pPr>
    <a:lvl6pPr indent="1143000" latinLnBrk="0">
      <a:defRPr sz="1200">
        <a:latin typeface="+mn-lt"/>
        <a:ea typeface="+mn-ea"/>
        <a:cs typeface="+mn-cs"/>
        <a:sym typeface="Aptos"/>
      </a:defRPr>
    </a:lvl6pPr>
    <a:lvl7pPr indent="1371600" latinLnBrk="0">
      <a:defRPr sz="1200">
        <a:latin typeface="+mn-lt"/>
        <a:ea typeface="+mn-ea"/>
        <a:cs typeface="+mn-cs"/>
        <a:sym typeface="Aptos"/>
      </a:defRPr>
    </a:lvl7pPr>
    <a:lvl8pPr indent="1600200" latinLnBrk="0">
      <a:defRPr sz="1200">
        <a:latin typeface="+mn-lt"/>
        <a:ea typeface="+mn-ea"/>
        <a:cs typeface="+mn-cs"/>
        <a:sym typeface="Aptos"/>
      </a:defRPr>
    </a:lvl8pPr>
    <a:lvl9pPr indent="1828800" latinLnBrk="0">
      <a:defRPr sz="1200">
        <a:latin typeface="+mn-lt"/>
        <a:ea typeface="+mn-ea"/>
        <a:cs typeface="+mn-cs"/>
        <a:sym typeface="Apto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60652" y="3646259"/>
            <a:ext cx="4364491" cy="188368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b="1">
                <a:solidFill>
                  <a:srgbClr val="1E4D3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>
              <a:buSzTx/>
              <a:buFontTx/>
              <a:buNone/>
              <a:defRPr b="1">
                <a:solidFill>
                  <a:srgbClr val="1E4D3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>
              <a:buFontTx/>
              <a:defRPr b="1">
                <a:solidFill>
                  <a:srgbClr val="1E4D3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>
              <a:buFontTx/>
              <a:defRPr b="1">
                <a:solidFill>
                  <a:srgbClr val="1E4D3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>
              <a:buFontTx/>
              <a:defRPr b="1">
                <a:solidFill>
                  <a:srgbClr val="1E4D3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21" hasCustomPrompt="1"/>
          </p:nvPr>
        </p:nvSpPr>
        <p:spPr>
          <a:xfrm>
            <a:off x="860652" y="5638344"/>
            <a:ext cx="2034950" cy="40322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Fecha</a:t>
            </a:r>
          </a:p>
        </p:txBody>
      </p:sp>
      <p:sp>
        <p:nvSpPr>
          <p:cNvPr id="1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ADI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agen 8" descr="Imagen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Texto del título"/>
          <p:cNvSpPr txBox="1">
            <a:spLocks noGrp="1"/>
          </p:cNvSpPr>
          <p:nvPr>
            <p:ph type="title"/>
          </p:nvPr>
        </p:nvSpPr>
        <p:spPr>
          <a:xfrm>
            <a:off x="3374571" y="659038"/>
            <a:ext cx="6237516" cy="1997076"/>
          </a:xfrm>
          <a:prstGeom prst="rect">
            <a:avLst/>
          </a:prstGeom>
        </p:spPr>
        <p:txBody>
          <a:bodyPr anchor="t"/>
          <a:lstStyle>
            <a:lvl1pPr>
              <a:defRPr sz="3600" b="1">
                <a:solidFill>
                  <a:srgbClr val="1E4D3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0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n 8" descr="Imagen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¡Gracias!"/>
          <p:cNvSpPr txBox="1">
            <a:spLocks noGrp="1"/>
          </p:cNvSpPr>
          <p:nvPr>
            <p:ph type="title" hasCustomPrompt="1"/>
          </p:nvPr>
        </p:nvSpPr>
        <p:spPr>
          <a:xfrm>
            <a:off x="700645" y="1157802"/>
            <a:ext cx="6237516" cy="1997076"/>
          </a:xfrm>
          <a:prstGeom prst="rect">
            <a:avLst/>
          </a:prstGeom>
        </p:spPr>
        <p:txBody>
          <a:bodyPr anchor="t"/>
          <a:lstStyle>
            <a:lvl1pPr>
              <a:defRPr sz="9600" b="1">
                <a:solidFill>
                  <a:srgbClr val="1E4D3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¡Gracias!</a:t>
            </a:r>
          </a:p>
        </p:txBody>
      </p:sp>
      <p:sp>
        <p:nvSpPr>
          <p:cNvPr id="11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ER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n 8" descr="Imagen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¡Gracias!"/>
          <p:cNvSpPr txBox="1">
            <a:spLocks noGrp="1"/>
          </p:cNvSpPr>
          <p:nvPr>
            <p:ph type="title" hasCustomPrompt="1"/>
          </p:nvPr>
        </p:nvSpPr>
        <p:spPr>
          <a:xfrm>
            <a:off x="700645" y="1157802"/>
            <a:ext cx="6237516" cy="1997076"/>
          </a:xfrm>
          <a:prstGeom prst="rect">
            <a:avLst/>
          </a:prstGeom>
        </p:spPr>
        <p:txBody>
          <a:bodyPr anchor="t"/>
          <a:lstStyle>
            <a:lvl1pPr>
              <a:defRPr sz="96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¡Gracias!</a:t>
            </a:r>
          </a:p>
        </p:txBody>
      </p:sp>
      <p:sp>
        <p:nvSpPr>
          <p:cNvPr id="12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6" descr="Imagen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66739" y="4147003"/>
            <a:ext cx="3613376" cy="188368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 b="1">
                <a:solidFill>
                  <a:srgbClr val="1E4D3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>
              <a:buSzTx/>
              <a:buFontTx/>
              <a:buNone/>
              <a:defRPr sz="2000" b="1">
                <a:solidFill>
                  <a:srgbClr val="1E4D3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indent="-228600">
              <a:buFontTx/>
              <a:defRPr sz="2000" b="1">
                <a:solidFill>
                  <a:srgbClr val="1E4D3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25600" indent="-254000">
              <a:buFontTx/>
              <a:defRPr sz="2000" b="1">
                <a:solidFill>
                  <a:srgbClr val="1E4D3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82800" indent="-254000">
              <a:buFontTx/>
              <a:defRPr sz="2000" b="1">
                <a:solidFill>
                  <a:srgbClr val="1E4D3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Marcador de texto 11"/>
          <p:cNvSpPr>
            <a:spLocks noGrp="1"/>
          </p:cNvSpPr>
          <p:nvPr>
            <p:ph type="body" sz="quarter" idx="21" hasCustomPrompt="1"/>
          </p:nvPr>
        </p:nvSpPr>
        <p:spPr>
          <a:xfrm>
            <a:off x="566738" y="5627459"/>
            <a:ext cx="2034950" cy="40322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Fecha</a:t>
            </a:r>
          </a:p>
        </p:txBody>
      </p:sp>
      <p:sp>
        <p:nvSpPr>
          <p:cNvPr id="2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A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6" descr="Imagen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66739" y="4147003"/>
            <a:ext cx="3613376" cy="188368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 b="1">
                <a:solidFill>
                  <a:srgbClr val="1E4D3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>
              <a:buSzTx/>
              <a:buFontTx/>
              <a:buNone/>
              <a:defRPr sz="2000" b="1">
                <a:solidFill>
                  <a:srgbClr val="1E4D3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indent="-228600">
              <a:buFontTx/>
              <a:defRPr sz="2000" b="1">
                <a:solidFill>
                  <a:srgbClr val="1E4D3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25600" indent="-254000">
              <a:buFontTx/>
              <a:defRPr sz="2000" b="1">
                <a:solidFill>
                  <a:srgbClr val="1E4D3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82800" indent="-254000">
              <a:buFontTx/>
              <a:defRPr sz="2000" b="1">
                <a:solidFill>
                  <a:srgbClr val="1E4D3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3" name="Marcador de texto 11"/>
          <p:cNvSpPr>
            <a:spLocks noGrp="1"/>
          </p:cNvSpPr>
          <p:nvPr>
            <p:ph type="body" sz="quarter" idx="21" hasCustomPrompt="1"/>
          </p:nvPr>
        </p:nvSpPr>
        <p:spPr>
          <a:xfrm>
            <a:off x="566738" y="5627459"/>
            <a:ext cx="2034950" cy="40322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Fecha</a:t>
            </a:r>
          </a:p>
        </p:txBody>
      </p:sp>
      <p:sp>
        <p:nvSpPr>
          <p:cNvPr id="3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6" descr="Imagen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exto del título"/>
          <p:cNvSpPr txBox="1">
            <a:spLocks noGrp="1"/>
          </p:cNvSpPr>
          <p:nvPr>
            <p:ph type="title"/>
          </p:nvPr>
        </p:nvSpPr>
        <p:spPr>
          <a:xfrm>
            <a:off x="751113" y="1344839"/>
            <a:ext cx="5693230" cy="1703161"/>
          </a:xfrm>
          <a:prstGeom prst="rect">
            <a:avLst/>
          </a:prstGeom>
        </p:spPr>
        <p:txBody>
          <a:bodyPr anchor="t"/>
          <a:lstStyle>
            <a:lvl1pPr>
              <a:defRPr sz="32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4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751113" y="2688770"/>
            <a:ext cx="6433460" cy="35591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buFontTx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buFontTx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buFontTx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buFontTx/>
              <a:defRPr sz="16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n 6" descr="Imagen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exto del título"/>
          <p:cNvSpPr txBox="1">
            <a:spLocks noGrp="1"/>
          </p:cNvSpPr>
          <p:nvPr>
            <p:ph type="title"/>
          </p:nvPr>
        </p:nvSpPr>
        <p:spPr>
          <a:xfrm>
            <a:off x="751113" y="1344839"/>
            <a:ext cx="5693230" cy="1703161"/>
          </a:xfrm>
          <a:prstGeom prst="rect">
            <a:avLst/>
          </a:prstGeom>
        </p:spPr>
        <p:txBody>
          <a:bodyPr anchor="t"/>
          <a:lstStyle>
            <a:lvl1pPr>
              <a:defRPr sz="32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5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751113" y="2688770"/>
            <a:ext cx="5693230" cy="35591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buFontTx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buFontTx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buFontTx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buFontTx/>
              <a:defRPr sz="16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4" name="Marcador de posición de imagen 2"/>
          <p:cNvSpPr>
            <a:spLocks noGrp="1"/>
          </p:cNvSpPr>
          <p:nvPr>
            <p:ph type="pic" sz="half" idx="21"/>
          </p:nvPr>
        </p:nvSpPr>
        <p:spPr>
          <a:xfrm>
            <a:off x="7162800" y="892175"/>
            <a:ext cx="5029200" cy="59658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n 6" descr="Imagen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Texto del título"/>
          <p:cNvSpPr txBox="1">
            <a:spLocks noGrp="1"/>
          </p:cNvSpPr>
          <p:nvPr>
            <p:ph type="title"/>
          </p:nvPr>
        </p:nvSpPr>
        <p:spPr>
          <a:xfrm>
            <a:off x="751113" y="1344839"/>
            <a:ext cx="5693230" cy="1703161"/>
          </a:xfrm>
          <a:prstGeom prst="rect">
            <a:avLst/>
          </a:prstGeom>
        </p:spPr>
        <p:txBody>
          <a:bodyPr anchor="t"/>
          <a:lstStyle>
            <a:lvl1pPr>
              <a:defRPr sz="32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64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751113" y="2688770"/>
            <a:ext cx="6433460" cy="35591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buFontTx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buFontTx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buFontTx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buFontTx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n 6" descr="Imagen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Texto del título"/>
          <p:cNvSpPr txBox="1">
            <a:spLocks noGrp="1"/>
          </p:cNvSpPr>
          <p:nvPr>
            <p:ph type="title"/>
          </p:nvPr>
        </p:nvSpPr>
        <p:spPr>
          <a:xfrm>
            <a:off x="751113" y="1344839"/>
            <a:ext cx="5693230" cy="1703161"/>
          </a:xfrm>
          <a:prstGeom prst="rect">
            <a:avLst/>
          </a:prstGeom>
        </p:spPr>
        <p:txBody>
          <a:bodyPr anchor="t"/>
          <a:lstStyle>
            <a:lvl1pPr>
              <a:defRPr sz="3200" b="1">
                <a:solidFill>
                  <a:srgbClr val="1E4D3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74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751113" y="2688770"/>
            <a:ext cx="6433460" cy="35591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buFontTx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buFontTx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buFontTx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buFontTx/>
              <a:defRPr sz="16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n 8" descr="Imagen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Texto del título"/>
          <p:cNvSpPr txBox="1">
            <a:spLocks noGrp="1"/>
          </p:cNvSpPr>
          <p:nvPr>
            <p:ph type="title"/>
          </p:nvPr>
        </p:nvSpPr>
        <p:spPr>
          <a:xfrm>
            <a:off x="3374571" y="659038"/>
            <a:ext cx="6237516" cy="1997076"/>
          </a:xfrm>
          <a:prstGeom prst="rect">
            <a:avLst/>
          </a:prstGeom>
        </p:spPr>
        <p:txBody>
          <a:bodyPr anchor="t"/>
          <a:lstStyle>
            <a:lvl1pPr>
              <a:defRPr sz="36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8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ADI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n 8" descr="Imagen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Texto del título"/>
          <p:cNvSpPr txBox="1">
            <a:spLocks noGrp="1"/>
          </p:cNvSpPr>
          <p:nvPr>
            <p:ph type="title"/>
          </p:nvPr>
        </p:nvSpPr>
        <p:spPr>
          <a:xfrm>
            <a:off x="3374571" y="659038"/>
            <a:ext cx="6237516" cy="1997076"/>
          </a:xfrm>
          <a:prstGeom prst="rect">
            <a:avLst/>
          </a:prstGeom>
        </p:spPr>
        <p:txBody>
          <a:bodyPr anchor="t"/>
          <a:lstStyle>
            <a:lvl1pPr>
              <a:defRPr sz="3600" b="1">
                <a:solidFill>
                  <a:srgbClr val="1E4D3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9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Marcador de texto 7"/>
          <p:cNvSpPr/>
          <p:nvPr/>
        </p:nvSpPr>
        <p:spPr>
          <a:xfrm>
            <a:off x="557556" y="4247387"/>
            <a:ext cx="3249719" cy="701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defRPr sz="1700">
                <a:solidFill>
                  <a:srgbClr val="35617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Santiago Rojas Alessandri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1700">
                <a:solidFill>
                  <a:srgbClr val="35617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Director </a:t>
            </a:r>
            <a:r>
              <a:rPr dirty="0" err="1"/>
              <a:t>nacional</a:t>
            </a:r>
            <a:r>
              <a:rPr dirty="0"/>
              <a:t> de INDAP</a:t>
            </a:r>
          </a:p>
        </p:txBody>
      </p:sp>
      <p:sp>
        <p:nvSpPr>
          <p:cNvPr id="137" name="Avances de INDAP  en materia de evaluación"/>
          <p:cNvSpPr txBox="1"/>
          <p:nvPr/>
        </p:nvSpPr>
        <p:spPr>
          <a:xfrm>
            <a:off x="495029" y="2708614"/>
            <a:ext cx="5989571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/>
              <a:defRPr sz="3500">
                <a:solidFill>
                  <a:srgbClr val="35617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b="1"/>
              <a:t>Avances de INDAP</a:t>
            </a:r>
            <a:r>
              <a:t> </a:t>
            </a:r>
            <a:br/>
            <a:r>
              <a:t>en materia de evaluación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adroTexto 8"/>
          <p:cNvSpPr txBox="1"/>
          <p:nvPr/>
        </p:nvSpPr>
        <p:spPr>
          <a:xfrm>
            <a:off x="749836" y="224119"/>
            <a:ext cx="1107656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900" b="1">
                <a:solidFill>
                  <a:srgbClr val="6CB58A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3. Estudio de Caracterización Usuaria y de Impacto</a:t>
            </a:r>
          </a:p>
        </p:txBody>
      </p:sp>
      <p:sp>
        <p:nvSpPr>
          <p:cNvPr id="214" name="2025: Elaboración de Línea de Base 2025 cuyo propósito es:…"/>
          <p:cNvSpPr txBox="1"/>
          <p:nvPr/>
        </p:nvSpPr>
        <p:spPr>
          <a:xfrm>
            <a:off x="768921" y="1459077"/>
            <a:ext cx="10531859" cy="2973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30000"/>
              </a:lnSpc>
              <a:defRPr sz="1600" b="1">
                <a:solidFill>
                  <a:srgbClr val="35617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2025: </a:t>
            </a:r>
            <a:r>
              <a:rPr lang="es-ES" dirty="0" smtClean="0"/>
              <a:t>Levantamiento </a:t>
            </a:r>
            <a:r>
              <a:rPr dirty="0" smtClean="0"/>
              <a:t>de </a:t>
            </a:r>
            <a:r>
              <a:rPr dirty="0" err="1"/>
              <a:t>Línea</a:t>
            </a:r>
            <a:r>
              <a:rPr dirty="0"/>
              <a:t> de Base </a:t>
            </a:r>
            <a:r>
              <a:rPr dirty="0" smtClean="0"/>
              <a:t>2025</a:t>
            </a:r>
            <a:r>
              <a:rPr lang="es-ES" dirty="0" smtClean="0"/>
              <a:t>,</a:t>
            </a:r>
            <a:r>
              <a:rPr dirty="0" smtClean="0"/>
              <a:t> </a:t>
            </a:r>
            <a:r>
              <a:rPr dirty="0" err="1"/>
              <a:t>cuyo</a:t>
            </a:r>
            <a:r>
              <a:rPr dirty="0"/>
              <a:t> </a:t>
            </a:r>
            <a:r>
              <a:rPr dirty="0" err="1"/>
              <a:t>propósito</a:t>
            </a:r>
            <a:r>
              <a:rPr dirty="0"/>
              <a:t> </a:t>
            </a:r>
            <a:r>
              <a:rPr dirty="0" err="1"/>
              <a:t>es</a:t>
            </a:r>
            <a:r>
              <a:rPr dirty="0"/>
              <a:t>:</a:t>
            </a:r>
          </a:p>
          <a:p>
            <a:pPr>
              <a:lnSpc>
                <a:spcPct val="130000"/>
              </a:lnSpc>
              <a:defRPr sz="1600" b="1">
                <a:solidFill>
                  <a:srgbClr val="356173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  <a:p>
            <a:pPr>
              <a:lnSpc>
                <a:spcPct val="130000"/>
              </a:lnSpc>
              <a:defRPr sz="1600" b="1">
                <a:solidFill>
                  <a:srgbClr val="35617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400" dirty="0"/>
              <a:t>CARACTERIZACIÓN:</a:t>
            </a:r>
          </a:p>
          <a:p>
            <a:pPr marL="215900" indent="-215900">
              <a:lnSpc>
                <a:spcPct val="130000"/>
              </a:lnSpc>
              <a:buSzPct val="100000"/>
              <a:buChar char="✓"/>
              <a:defRPr sz="1600">
                <a:solidFill>
                  <a:srgbClr val="35617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Tener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fotografía</a:t>
            </a:r>
            <a:r>
              <a:rPr dirty="0"/>
              <a:t> </a:t>
            </a:r>
            <a:r>
              <a:rPr dirty="0" err="1"/>
              <a:t>actualizada</a:t>
            </a:r>
            <a:r>
              <a:rPr dirty="0"/>
              <a:t> de los </a:t>
            </a:r>
            <a:r>
              <a:rPr dirty="0" err="1"/>
              <a:t>usuarios</a:t>
            </a:r>
            <a:r>
              <a:rPr dirty="0"/>
              <a:t> de INDAP (2015 se </a:t>
            </a:r>
            <a:r>
              <a:rPr dirty="0" err="1"/>
              <a:t>realizó</a:t>
            </a:r>
            <a:r>
              <a:rPr dirty="0"/>
              <a:t> la </a:t>
            </a:r>
            <a:r>
              <a:rPr dirty="0" err="1"/>
              <a:t>primera</a:t>
            </a:r>
            <a:r>
              <a:rPr dirty="0"/>
              <a:t> </a:t>
            </a:r>
            <a:r>
              <a:rPr dirty="0" err="1"/>
              <a:t>caracterización</a:t>
            </a:r>
            <a:r>
              <a:rPr dirty="0"/>
              <a:t>).</a:t>
            </a:r>
          </a:p>
          <a:p>
            <a:pPr>
              <a:lnSpc>
                <a:spcPct val="130000"/>
              </a:lnSpc>
              <a:defRPr sz="1600" b="1">
                <a:solidFill>
                  <a:srgbClr val="356173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  <a:p>
            <a:pPr>
              <a:lnSpc>
                <a:spcPct val="130000"/>
              </a:lnSpc>
              <a:defRPr sz="1600" b="1">
                <a:solidFill>
                  <a:srgbClr val="35617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400" dirty="0"/>
              <a:t>MEDICIÓN DE IMPACTO:</a:t>
            </a:r>
          </a:p>
          <a:p>
            <a:pPr marL="215900" indent="-215900">
              <a:lnSpc>
                <a:spcPct val="130000"/>
              </a:lnSpc>
              <a:buSzPct val="100000"/>
              <a:buChar char="✓"/>
              <a:defRPr sz="1600" u="sng">
                <a:solidFill>
                  <a:srgbClr val="35617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Generar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base para </a:t>
            </a:r>
            <a:r>
              <a:rPr dirty="0" err="1"/>
              <a:t>evaluar</a:t>
            </a:r>
            <a:r>
              <a:rPr dirty="0"/>
              <a:t> a </a:t>
            </a:r>
            <a:r>
              <a:rPr dirty="0" err="1"/>
              <a:t>futuro</a:t>
            </a:r>
            <a:r>
              <a:rPr dirty="0"/>
              <a:t> el </a:t>
            </a:r>
            <a:r>
              <a:rPr dirty="0" err="1"/>
              <a:t>impacto</a:t>
            </a:r>
            <a:r>
              <a:rPr dirty="0"/>
              <a:t> de la </a:t>
            </a:r>
            <a:r>
              <a:rPr dirty="0" err="1"/>
              <a:t>acción</a:t>
            </a:r>
            <a:r>
              <a:rPr dirty="0"/>
              <a:t> </a:t>
            </a:r>
            <a:r>
              <a:rPr dirty="0" err="1"/>
              <a:t>institucional</a:t>
            </a:r>
            <a:r>
              <a:rPr dirty="0"/>
              <a:t> de INDAP </a:t>
            </a:r>
            <a:r>
              <a:rPr u="none" dirty="0"/>
              <a:t>y la </a:t>
            </a:r>
            <a:r>
              <a:rPr u="none" dirty="0" err="1"/>
              <a:t>inversión</a:t>
            </a:r>
            <a:r>
              <a:rPr u="none" dirty="0"/>
              <a:t> </a:t>
            </a:r>
            <a:r>
              <a:rPr u="none" dirty="0" err="1"/>
              <a:t>pública</a:t>
            </a:r>
            <a:r>
              <a:rPr u="none" dirty="0"/>
              <a:t> </a:t>
            </a:r>
            <a:r>
              <a:rPr u="none" dirty="0" err="1"/>
              <a:t>asociada</a:t>
            </a:r>
            <a:r>
              <a:rPr u="none" dirty="0"/>
              <a:t>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adroTexto 8"/>
          <p:cNvSpPr txBox="1"/>
          <p:nvPr/>
        </p:nvSpPr>
        <p:spPr>
          <a:xfrm>
            <a:off x="749836" y="224119"/>
            <a:ext cx="10570030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900" b="1">
                <a:solidFill>
                  <a:srgbClr val="6CB58A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3. Estudio de Caracterización Usuaria y de Impacto de INDAP</a:t>
            </a:r>
          </a:p>
        </p:txBody>
      </p:sp>
      <p:sp>
        <p:nvSpPr>
          <p:cNvPr id="217" name="Tres etapas en la estructuración de estudio línea de base y evaluación de impacto."/>
          <p:cNvSpPr txBox="1"/>
          <p:nvPr/>
        </p:nvSpPr>
        <p:spPr>
          <a:xfrm>
            <a:off x="768921" y="1763877"/>
            <a:ext cx="10531859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30000"/>
              </a:lnSpc>
              <a:defRPr sz="1600" b="1">
                <a:solidFill>
                  <a:srgbClr val="35617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Tres etapas en la estructuración de estudio línea de base y evaluación de impacto.</a:t>
            </a:r>
          </a:p>
        </p:txBody>
      </p:sp>
      <p:sp>
        <p:nvSpPr>
          <p:cNvPr id="218" name="Rectángulo"/>
          <p:cNvSpPr/>
          <p:nvPr/>
        </p:nvSpPr>
        <p:spPr>
          <a:xfrm>
            <a:off x="765710" y="2351136"/>
            <a:ext cx="2894830" cy="764541"/>
          </a:xfrm>
          <a:prstGeom prst="rect">
            <a:avLst/>
          </a:prstGeom>
          <a:solidFill>
            <a:srgbClr val="185F54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9" name="Rectángulo"/>
          <p:cNvSpPr/>
          <p:nvPr/>
        </p:nvSpPr>
        <p:spPr>
          <a:xfrm>
            <a:off x="4403528" y="2351136"/>
            <a:ext cx="3112194" cy="764541"/>
          </a:xfrm>
          <a:prstGeom prst="rect">
            <a:avLst/>
          </a:prstGeom>
          <a:solidFill>
            <a:srgbClr val="00919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0" name="Rectángulo"/>
          <p:cNvSpPr/>
          <p:nvPr/>
        </p:nvSpPr>
        <p:spPr>
          <a:xfrm>
            <a:off x="8258710" y="2351136"/>
            <a:ext cx="2894830" cy="764541"/>
          </a:xfrm>
          <a:prstGeom prst="rect">
            <a:avLst/>
          </a:prstGeom>
          <a:solidFill>
            <a:srgbClr val="6CB58A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1" name="Procesamiento y análisis de la información…"/>
          <p:cNvSpPr txBox="1"/>
          <p:nvPr/>
        </p:nvSpPr>
        <p:spPr>
          <a:xfrm>
            <a:off x="4477172" y="3370194"/>
            <a:ext cx="2964906" cy="178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>
                <a:solidFill>
                  <a:srgbClr val="00919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Procesamiento y análisis de la información</a:t>
            </a:r>
          </a:p>
          <a:p>
            <a:pPr>
              <a:defRPr sz="1600">
                <a:solidFill>
                  <a:srgbClr val="009193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>
              <a:defRPr sz="1600">
                <a:solidFill>
                  <a:srgbClr val="009193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>
              <a:defRPr sz="1600">
                <a:solidFill>
                  <a:srgbClr val="009193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 marL="342900" indent="-342900">
              <a:buSzPct val="100000"/>
              <a:buChar char="✓"/>
              <a:defRPr sz="1600">
                <a:solidFill>
                  <a:srgbClr val="00919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Estudio de Línea de Base 2025</a:t>
            </a:r>
          </a:p>
        </p:txBody>
      </p:sp>
      <p:sp>
        <p:nvSpPr>
          <p:cNvPr id="222" name="Levantamiento de encuesta (5.000 us)…"/>
          <p:cNvSpPr txBox="1"/>
          <p:nvPr/>
        </p:nvSpPr>
        <p:spPr>
          <a:xfrm>
            <a:off x="749190" y="3370194"/>
            <a:ext cx="3112194" cy="178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600">
                <a:solidFill>
                  <a:srgbClr val="185F5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Levantamiento de encuesta (5.000 us) </a:t>
            </a:r>
          </a:p>
          <a:p>
            <a:pPr>
              <a:defRPr sz="1600">
                <a:solidFill>
                  <a:srgbClr val="185F54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>
              <a:defRPr sz="1600">
                <a:solidFill>
                  <a:srgbClr val="185F54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 marL="342900" indent="-342900">
              <a:buSzPct val="100000"/>
              <a:buChar char="✓"/>
              <a:defRPr sz="1600">
                <a:solidFill>
                  <a:srgbClr val="185F5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Línea de base</a:t>
            </a:r>
          </a:p>
          <a:p>
            <a:pPr marL="342900" indent="-342900">
              <a:buSzPct val="100000"/>
              <a:buChar char="✓"/>
              <a:defRPr sz="1600">
                <a:solidFill>
                  <a:srgbClr val="185F5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Base de datos para caracterización usuaria</a:t>
            </a:r>
          </a:p>
        </p:txBody>
      </p:sp>
      <p:sp>
        <p:nvSpPr>
          <p:cNvPr id="223" name="Levantamiento de encuesta de seguimiento o impacto…"/>
          <p:cNvSpPr txBox="1"/>
          <p:nvPr/>
        </p:nvSpPr>
        <p:spPr>
          <a:xfrm>
            <a:off x="8235889" y="3370194"/>
            <a:ext cx="3112194" cy="226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600">
                <a:solidFill>
                  <a:srgbClr val="6CB58A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Levantamiento de encuesta de seguimiento o impacto</a:t>
            </a:r>
          </a:p>
          <a:p>
            <a:pPr>
              <a:defRPr sz="1600">
                <a:solidFill>
                  <a:srgbClr val="6CB58A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>
              <a:defRPr sz="1600">
                <a:solidFill>
                  <a:srgbClr val="6CB58A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>
              <a:defRPr sz="1600">
                <a:solidFill>
                  <a:srgbClr val="6CB58A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 marL="342900" indent="-342900">
              <a:buSzPct val="100000"/>
              <a:buChar char="✓"/>
              <a:defRPr sz="1600">
                <a:solidFill>
                  <a:srgbClr val="6CB58A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Seguimiento resultados intermedios.</a:t>
            </a:r>
          </a:p>
          <a:p>
            <a:pPr marL="342900" indent="-342900">
              <a:buSzPct val="100000"/>
              <a:buChar char="✓"/>
              <a:defRPr sz="1600">
                <a:solidFill>
                  <a:srgbClr val="6CB58A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Evaluación de Impacto accionar de INDAP</a:t>
            </a:r>
          </a:p>
        </p:txBody>
      </p:sp>
      <p:sp>
        <p:nvSpPr>
          <p:cNvPr id="224" name="ETAPA 1: 2025/2026"/>
          <p:cNvSpPr txBox="1"/>
          <p:nvPr/>
        </p:nvSpPr>
        <p:spPr>
          <a:xfrm>
            <a:off x="959714" y="2567036"/>
            <a:ext cx="2506822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spcBef>
                <a:spcPts val="100"/>
              </a:spcBef>
              <a:defRPr sz="16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ETAPA 1: 2025/2026</a:t>
            </a:r>
          </a:p>
        </p:txBody>
      </p:sp>
      <p:sp>
        <p:nvSpPr>
          <p:cNvPr id="225" name="Flecha abajo 10"/>
          <p:cNvSpPr/>
          <p:nvPr/>
        </p:nvSpPr>
        <p:spPr>
          <a:xfrm>
            <a:off x="2709646" y="3792385"/>
            <a:ext cx="534834" cy="6125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170"/>
                </a:moveTo>
                <a:lnTo>
                  <a:pt x="5400" y="12170"/>
                </a:lnTo>
                <a:lnTo>
                  <a:pt x="5400" y="0"/>
                </a:lnTo>
                <a:lnTo>
                  <a:pt x="16200" y="0"/>
                </a:lnTo>
                <a:lnTo>
                  <a:pt x="16200" y="12170"/>
                </a:lnTo>
                <a:lnTo>
                  <a:pt x="21600" y="1217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185F54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226" name="ETAPA 2: 2026"/>
          <p:cNvSpPr txBox="1"/>
          <p:nvPr/>
        </p:nvSpPr>
        <p:spPr>
          <a:xfrm>
            <a:off x="5065187" y="2567036"/>
            <a:ext cx="1788876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ETAPA 2: 2026</a:t>
            </a:r>
          </a:p>
        </p:txBody>
      </p:sp>
      <p:sp>
        <p:nvSpPr>
          <p:cNvPr id="227" name="Flecha abajo 1"/>
          <p:cNvSpPr/>
          <p:nvPr/>
        </p:nvSpPr>
        <p:spPr>
          <a:xfrm>
            <a:off x="6416910" y="3781179"/>
            <a:ext cx="568451" cy="634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931"/>
                </a:moveTo>
                <a:lnTo>
                  <a:pt x="5400" y="11931"/>
                </a:lnTo>
                <a:lnTo>
                  <a:pt x="5400" y="0"/>
                </a:lnTo>
                <a:lnTo>
                  <a:pt x="16200" y="0"/>
                </a:lnTo>
                <a:lnTo>
                  <a:pt x="16200" y="11931"/>
                </a:lnTo>
                <a:lnTo>
                  <a:pt x="21600" y="11931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9193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228" name="ETAPA 3: 2030/2031"/>
          <p:cNvSpPr txBox="1"/>
          <p:nvPr/>
        </p:nvSpPr>
        <p:spPr>
          <a:xfrm>
            <a:off x="8452763" y="2567036"/>
            <a:ext cx="250682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ETAPA 3: 2030/2031</a:t>
            </a:r>
          </a:p>
        </p:txBody>
      </p:sp>
      <p:sp>
        <p:nvSpPr>
          <p:cNvPr id="229" name="Flecha abajo 1"/>
          <p:cNvSpPr/>
          <p:nvPr/>
        </p:nvSpPr>
        <p:spPr>
          <a:xfrm>
            <a:off x="10328510" y="3942980"/>
            <a:ext cx="568451" cy="634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931"/>
                </a:moveTo>
                <a:lnTo>
                  <a:pt x="5400" y="11931"/>
                </a:lnTo>
                <a:lnTo>
                  <a:pt x="5400" y="0"/>
                </a:lnTo>
                <a:lnTo>
                  <a:pt x="16200" y="0"/>
                </a:lnTo>
                <a:lnTo>
                  <a:pt x="16200" y="11931"/>
                </a:lnTo>
                <a:lnTo>
                  <a:pt x="21600" y="11931"/>
                </a:lnTo>
                <a:lnTo>
                  <a:pt x="10800" y="21600"/>
                </a:lnTo>
                <a:close/>
              </a:path>
            </a:pathLst>
          </a:custGeom>
          <a:solidFill>
            <a:srgbClr val="6CB58A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adroTexto 8"/>
          <p:cNvSpPr txBox="1"/>
          <p:nvPr/>
        </p:nvSpPr>
        <p:spPr>
          <a:xfrm>
            <a:off x="749836" y="224119"/>
            <a:ext cx="1057003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900" b="1">
                <a:solidFill>
                  <a:srgbClr val="35617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Algunas CONCLUSIONES</a:t>
            </a:r>
          </a:p>
        </p:txBody>
      </p:sp>
      <p:sp>
        <p:nvSpPr>
          <p:cNvPr id="232" name="INDAP avanza en la implementación de instrumentos de evaluación para mejorar efectividad de sus programas.…"/>
          <p:cNvSpPr txBox="1"/>
          <p:nvPr/>
        </p:nvSpPr>
        <p:spPr>
          <a:xfrm>
            <a:off x="797057" y="1537335"/>
            <a:ext cx="10597886" cy="355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508000" indent="-508000">
              <a:lnSpc>
                <a:spcPct val="130000"/>
              </a:lnSpc>
              <a:buSzPct val="100000"/>
              <a:buAutoNum type="arabicParenR"/>
              <a:defRPr sz="2200">
                <a:solidFill>
                  <a:srgbClr val="35617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INDAP avanza en la implementación de instrumentos de evaluación para mejorar efectividad de sus programas.</a:t>
            </a:r>
          </a:p>
          <a:p>
            <a:pPr marL="508000" indent="-508000">
              <a:lnSpc>
                <a:spcPct val="130000"/>
              </a:lnSpc>
              <a:buSzPct val="100000"/>
              <a:buAutoNum type="arabicParenR"/>
              <a:defRPr sz="2200">
                <a:solidFill>
                  <a:srgbClr val="35617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Adicionalmente incluye mejores instrumentos de seguimiento.</a:t>
            </a:r>
          </a:p>
          <a:p>
            <a:pPr marL="508000" indent="-508000">
              <a:lnSpc>
                <a:spcPct val="130000"/>
              </a:lnSpc>
              <a:buSzPct val="100000"/>
              <a:buAutoNum type="arabicParenR"/>
              <a:defRPr sz="2200">
                <a:solidFill>
                  <a:srgbClr val="35617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La evaluación de impacto permite generar evidencia técnica robusta, útil para el escalamiento de políticas agrícolas sostenibles, como es el caso del TAS.</a:t>
            </a:r>
          </a:p>
          <a:p>
            <a:pPr marL="508000" indent="-508000">
              <a:lnSpc>
                <a:spcPct val="130000"/>
              </a:lnSpc>
              <a:buSzPct val="100000"/>
              <a:buAutoNum type="arabicParenR"/>
              <a:defRPr sz="2200">
                <a:solidFill>
                  <a:srgbClr val="35617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La Línea de Base 2025 será un activo institucional de gran valor para orientar nuestro accionar en los próximos años.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¡Gracias!"/>
          <p:cNvSpPr txBox="1"/>
          <p:nvPr/>
        </p:nvSpPr>
        <p:spPr>
          <a:xfrm>
            <a:off x="698229" y="2938779"/>
            <a:ext cx="3920182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defRPr sz="5800" b="1">
                <a:solidFill>
                  <a:srgbClr val="35617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b="0"/>
            </a:pPr>
            <a:r>
              <a:rPr b="1"/>
              <a:t>¡Gracias!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obertura actual 160.000 usuarios/as…"/>
          <p:cNvSpPr txBox="1"/>
          <p:nvPr/>
        </p:nvSpPr>
        <p:spPr>
          <a:xfrm>
            <a:off x="6430889" y="2824394"/>
            <a:ext cx="4507994" cy="3093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▪"/>
              <a:defRPr sz="1500">
                <a:solidFill>
                  <a:srgbClr val="1950A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Cobertura</a:t>
            </a:r>
            <a:r>
              <a:rPr dirty="0"/>
              <a:t> actual 160.000 </a:t>
            </a:r>
            <a:r>
              <a:rPr dirty="0" err="1"/>
              <a:t>usuarios</a:t>
            </a:r>
            <a:r>
              <a:rPr dirty="0"/>
              <a:t>/as </a:t>
            </a:r>
          </a:p>
          <a:p>
            <a:pPr marL="285750" indent="-285750">
              <a:buSzPct val="100000"/>
              <a:buChar char="▪"/>
              <a:defRPr sz="1500">
                <a:solidFill>
                  <a:srgbClr val="1950A4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  <a:p>
            <a:pPr marL="285750" indent="-285750">
              <a:buSzPct val="100000"/>
              <a:buChar char="▪"/>
              <a:defRPr sz="1500">
                <a:solidFill>
                  <a:srgbClr val="1950A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Apoyo</a:t>
            </a:r>
            <a:r>
              <a:rPr dirty="0"/>
              <a:t> a la AFCI </a:t>
            </a:r>
            <a:r>
              <a:rPr dirty="0" smtClean="0"/>
              <a:t>y </a:t>
            </a:r>
            <a:r>
              <a:rPr dirty="0" err="1"/>
              <a:t>desarrollo</a:t>
            </a:r>
            <a:r>
              <a:rPr dirty="0"/>
              <a:t> rural </a:t>
            </a:r>
            <a:r>
              <a:rPr dirty="0" err="1"/>
              <a:t>mediante</a:t>
            </a:r>
            <a:r>
              <a:rPr dirty="0"/>
              <a:t> </a:t>
            </a:r>
            <a:r>
              <a:rPr dirty="0" err="1"/>
              <a:t>acciones</a:t>
            </a:r>
            <a:r>
              <a:rPr dirty="0"/>
              <a:t> de </a:t>
            </a:r>
            <a:r>
              <a:rPr dirty="0" err="1"/>
              <a:t>fomento</a:t>
            </a:r>
            <a:r>
              <a:rPr dirty="0"/>
              <a:t> </a:t>
            </a:r>
            <a:r>
              <a:rPr dirty="0" err="1"/>
              <a:t>productivo</a:t>
            </a:r>
            <a:r>
              <a:rPr dirty="0"/>
              <a:t>.</a:t>
            </a:r>
          </a:p>
          <a:p>
            <a:pPr marL="285750" indent="-285750">
              <a:buSzPct val="100000"/>
              <a:buChar char="▪"/>
              <a:defRPr sz="1500">
                <a:solidFill>
                  <a:srgbClr val="1950A4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  <a:p>
            <a:pPr marL="285750" indent="-285750">
              <a:buSzPct val="100000"/>
              <a:buChar char="▪"/>
              <a:defRPr sz="1500">
                <a:solidFill>
                  <a:srgbClr val="1950A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21 </a:t>
            </a:r>
            <a:r>
              <a:rPr dirty="0" err="1"/>
              <a:t>programas</a:t>
            </a:r>
            <a:r>
              <a:rPr dirty="0"/>
              <a:t> de </a:t>
            </a:r>
            <a:r>
              <a:rPr dirty="0" err="1"/>
              <a:t>fomento</a:t>
            </a:r>
            <a:r>
              <a:rPr dirty="0"/>
              <a:t> + </a:t>
            </a:r>
            <a:r>
              <a:rPr dirty="0" err="1"/>
              <a:t>diversas</a:t>
            </a:r>
            <a:r>
              <a:rPr dirty="0"/>
              <a:t> </a:t>
            </a:r>
            <a:r>
              <a:rPr dirty="0" err="1" smtClean="0"/>
              <a:t>iniciativas</a:t>
            </a:r>
            <a:endParaRPr lang="es-ES" dirty="0" smtClean="0"/>
          </a:p>
          <a:p>
            <a:pPr marL="285750" indent="-285750">
              <a:buSzPct val="100000"/>
              <a:buChar char="▪"/>
              <a:defRPr sz="1500">
                <a:solidFill>
                  <a:srgbClr val="1950A4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es-ES" dirty="0"/>
          </a:p>
          <a:p>
            <a:pPr marL="285750" indent="-285750">
              <a:buSzPct val="100000"/>
              <a:buFontTx/>
              <a:buChar char="▪"/>
              <a:defRPr sz="1500">
                <a:solidFill>
                  <a:srgbClr val="1950A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ES" dirty="0"/>
              <a:t>Énfasis inclusión </a:t>
            </a:r>
            <a:r>
              <a:rPr lang="es-ES" dirty="0" smtClean="0"/>
              <a:t>jóvenes, </a:t>
            </a:r>
            <a:r>
              <a:rPr lang="es-ES" dirty="0"/>
              <a:t>mujeres, PPOO, sustentabilidad, gestión de riesgos, entre otros.</a:t>
            </a:r>
          </a:p>
          <a:p>
            <a:pPr marL="285750" indent="-285750">
              <a:buSzPct val="100000"/>
              <a:buChar char="▪"/>
              <a:defRPr sz="1500">
                <a:solidFill>
                  <a:srgbClr val="1950A4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  <a:p>
            <a:pPr>
              <a:buSzPct val="100000"/>
              <a:defRPr sz="1500">
                <a:solidFill>
                  <a:srgbClr val="1950A4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es-ES" dirty="0"/>
          </a:p>
        </p:txBody>
      </p:sp>
      <p:sp>
        <p:nvSpPr>
          <p:cNvPr id="140" name="CuadroTexto 8"/>
          <p:cNvSpPr txBox="1"/>
          <p:nvPr/>
        </p:nvSpPr>
        <p:spPr>
          <a:xfrm>
            <a:off x="749836" y="496677"/>
            <a:ext cx="8446042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900" b="1">
                <a:solidFill>
                  <a:srgbClr val="35617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AFCI e INDAP: </a:t>
            </a:r>
            <a:r>
              <a:rPr dirty="0" err="1"/>
              <a:t>algunas</a:t>
            </a:r>
            <a:r>
              <a:rPr dirty="0"/>
              <a:t> </a:t>
            </a:r>
            <a:r>
              <a:rPr dirty="0" err="1"/>
              <a:t>cifras</a:t>
            </a:r>
            <a:r>
              <a:rPr dirty="0"/>
              <a:t> </a:t>
            </a:r>
            <a:r>
              <a:rPr dirty="0" err="1"/>
              <a:t>relevantes</a:t>
            </a:r>
            <a:endParaRPr dirty="0"/>
          </a:p>
        </p:txBody>
      </p:sp>
      <p:sp>
        <p:nvSpPr>
          <p:cNvPr id="141" name="Rectángulo"/>
          <p:cNvSpPr/>
          <p:nvPr/>
        </p:nvSpPr>
        <p:spPr>
          <a:xfrm>
            <a:off x="1343756" y="2055138"/>
            <a:ext cx="4507995" cy="446820"/>
          </a:xfrm>
          <a:prstGeom prst="rect">
            <a:avLst/>
          </a:prstGeom>
          <a:solidFill>
            <a:srgbClr val="185F54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2" name="220.000 explotaciones…"/>
          <p:cNvSpPr txBox="1"/>
          <p:nvPr/>
        </p:nvSpPr>
        <p:spPr>
          <a:xfrm>
            <a:off x="1253117" y="2708529"/>
            <a:ext cx="4507994" cy="1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▪"/>
              <a:defRPr sz="1500">
                <a:solidFill>
                  <a:srgbClr val="185F5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220.000 </a:t>
            </a:r>
            <a:r>
              <a:rPr dirty="0" err="1"/>
              <a:t>explotaciones</a:t>
            </a:r>
            <a:endParaRPr dirty="0"/>
          </a:p>
          <a:p>
            <a:pPr marL="285750" indent="-285750">
              <a:buSzPct val="100000"/>
              <a:buChar char="▪"/>
              <a:defRPr sz="1500">
                <a:solidFill>
                  <a:srgbClr val="185F54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  <a:p>
            <a:pPr marL="285750" indent="-285750">
              <a:buSzPct val="100000"/>
              <a:buChar char="▪"/>
              <a:defRPr sz="1500">
                <a:solidFill>
                  <a:srgbClr val="185F5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Actor primordial en la </a:t>
            </a:r>
            <a:r>
              <a:rPr dirty="0" err="1"/>
              <a:t>producción</a:t>
            </a:r>
            <a:r>
              <a:rPr dirty="0"/>
              <a:t> de </a:t>
            </a:r>
            <a:r>
              <a:rPr dirty="0" err="1"/>
              <a:t>alimentos</a:t>
            </a:r>
            <a:r>
              <a:rPr dirty="0"/>
              <a:t> en </a:t>
            </a:r>
            <a:r>
              <a:rPr dirty="0" err="1"/>
              <a:t>muchos</a:t>
            </a:r>
            <a:r>
              <a:rPr dirty="0"/>
              <a:t> </a:t>
            </a:r>
            <a:r>
              <a:rPr dirty="0" err="1"/>
              <a:t>rubros</a:t>
            </a:r>
            <a:r>
              <a:rPr dirty="0"/>
              <a:t>.</a:t>
            </a:r>
          </a:p>
          <a:p>
            <a:pPr marL="285750" indent="-285750">
              <a:buSzPct val="100000"/>
              <a:buChar char="▪"/>
              <a:defRPr sz="1500">
                <a:solidFill>
                  <a:srgbClr val="185F54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  <a:p>
            <a:pPr marL="285750" indent="-285750">
              <a:buSzPct val="100000"/>
              <a:buChar char="▪"/>
              <a:defRPr sz="1500">
                <a:solidFill>
                  <a:srgbClr val="185F5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 smtClean="0"/>
              <a:t>Guardiana</a:t>
            </a:r>
            <a:r>
              <a:rPr dirty="0" smtClean="0"/>
              <a:t> </a:t>
            </a:r>
            <a:r>
              <a:rPr dirty="0"/>
              <a:t>de </a:t>
            </a:r>
            <a:r>
              <a:rPr dirty="0" err="1"/>
              <a:t>nuestro</a:t>
            </a:r>
            <a:r>
              <a:rPr dirty="0"/>
              <a:t> </a:t>
            </a:r>
            <a:r>
              <a:rPr dirty="0" err="1"/>
              <a:t>patrimonio</a:t>
            </a:r>
            <a:r>
              <a:rPr dirty="0"/>
              <a:t> </a:t>
            </a:r>
            <a:r>
              <a:rPr dirty="0" err="1"/>
              <a:t>genético</a:t>
            </a:r>
            <a:r>
              <a:rPr dirty="0"/>
              <a:t>, cultural y </a:t>
            </a:r>
            <a:r>
              <a:rPr dirty="0" err="1"/>
              <a:t>ambiental</a:t>
            </a:r>
            <a:r>
              <a:rPr dirty="0"/>
              <a:t>.</a:t>
            </a:r>
          </a:p>
        </p:txBody>
      </p:sp>
      <p:sp>
        <p:nvSpPr>
          <p:cNvPr id="143" name="AFCI"/>
          <p:cNvSpPr txBox="1"/>
          <p:nvPr/>
        </p:nvSpPr>
        <p:spPr>
          <a:xfrm>
            <a:off x="3066283" y="2016927"/>
            <a:ext cx="1062941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AFCI</a:t>
            </a:r>
          </a:p>
        </p:txBody>
      </p:sp>
      <p:sp>
        <p:nvSpPr>
          <p:cNvPr id="144" name="Rectángulo"/>
          <p:cNvSpPr/>
          <p:nvPr/>
        </p:nvSpPr>
        <p:spPr>
          <a:xfrm>
            <a:off x="6430889" y="2055138"/>
            <a:ext cx="4507994" cy="446820"/>
          </a:xfrm>
          <a:prstGeom prst="rect">
            <a:avLst/>
          </a:prstGeom>
          <a:solidFill>
            <a:srgbClr val="1950A4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5" name="INDAP"/>
          <p:cNvSpPr txBox="1"/>
          <p:nvPr/>
        </p:nvSpPr>
        <p:spPr>
          <a:xfrm>
            <a:off x="7969278" y="2016928"/>
            <a:ext cx="143121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INDAP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ángulo"/>
          <p:cNvSpPr/>
          <p:nvPr/>
        </p:nvSpPr>
        <p:spPr>
          <a:xfrm>
            <a:off x="1079500" y="5125298"/>
            <a:ext cx="10033000" cy="773004"/>
          </a:xfrm>
          <a:prstGeom prst="rect">
            <a:avLst/>
          </a:prstGeom>
          <a:solidFill>
            <a:srgbClr val="6CB58A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8" name="CuadroTexto 8"/>
          <p:cNvSpPr txBox="1"/>
          <p:nvPr/>
        </p:nvSpPr>
        <p:spPr>
          <a:xfrm>
            <a:off x="749836" y="224119"/>
            <a:ext cx="9062564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900" b="1">
                <a:solidFill>
                  <a:srgbClr val="35617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Evaluación de Programas: La Experiencia de INDAP</a:t>
            </a:r>
          </a:p>
        </p:txBody>
      </p:sp>
      <p:sp>
        <p:nvSpPr>
          <p:cNvPr id="149" name="Énfasis en monitoreo de productos y actividades: Seguimiento históricamente se ha concentrado principalmente en el cumplimiento de tareas,  actividades y gestión del presupuesto.…"/>
          <p:cNvSpPr txBox="1"/>
          <p:nvPr/>
        </p:nvSpPr>
        <p:spPr>
          <a:xfrm>
            <a:off x="772544" y="1550759"/>
            <a:ext cx="10646912" cy="322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54000" indent="-254000">
              <a:buSzPct val="100000"/>
              <a:buChar char="•"/>
              <a:defRPr sz="1600">
                <a:solidFill>
                  <a:srgbClr val="35617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b="1" dirty="0" err="1"/>
              <a:t>Énfasis</a:t>
            </a:r>
            <a:r>
              <a:rPr b="1" dirty="0"/>
              <a:t> en </a:t>
            </a:r>
            <a:r>
              <a:rPr b="1" dirty="0" err="1"/>
              <a:t>monitoreo</a:t>
            </a:r>
            <a:r>
              <a:rPr b="1" dirty="0"/>
              <a:t> de </a:t>
            </a:r>
            <a:r>
              <a:rPr b="1" dirty="0" err="1"/>
              <a:t>productos</a:t>
            </a:r>
            <a:r>
              <a:rPr b="1" dirty="0"/>
              <a:t> y </a:t>
            </a:r>
            <a:r>
              <a:rPr b="1" dirty="0" err="1"/>
              <a:t>actividades</a:t>
            </a:r>
            <a:r>
              <a:rPr b="1" dirty="0"/>
              <a:t>:</a:t>
            </a:r>
            <a:r>
              <a:rPr dirty="0"/>
              <a:t> </a:t>
            </a:r>
            <a:r>
              <a:rPr dirty="0" err="1"/>
              <a:t>Seguimiento</a:t>
            </a:r>
            <a:r>
              <a:rPr dirty="0"/>
              <a:t> </a:t>
            </a:r>
            <a:r>
              <a:rPr dirty="0" err="1"/>
              <a:t>históricamente</a:t>
            </a:r>
            <a:r>
              <a:rPr dirty="0"/>
              <a:t> se ha </a:t>
            </a:r>
            <a:r>
              <a:rPr dirty="0" err="1"/>
              <a:t>concentrado</a:t>
            </a:r>
            <a:r>
              <a:rPr dirty="0"/>
              <a:t> </a:t>
            </a:r>
            <a:r>
              <a:rPr dirty="0" err="1"/>
              <a:t>principalmente</a:t>
            </a:r>
            <a:r>
              <a:rPr dirty="0"/>
              <a:t> en el </a:t>
            </a:r>
            <a:r>
              <a:rPr dirty="0" err="1"/>
              <a:t>cumplimiento</a:t>
            </a:r>
            <a:r>
              <a:rPr dirty="0"/>
              <a:t> de </a:t>
            </a:r>
            <a:r>
              <a:rPr dirty="0" err="1"/>
              <a:t>tareas</a:t>
            </a:r>
            <a:r>
              <a:rPr dirty="0"/>
              <a:t>,  </a:t>
            </a:r>
            <a:r>
              <a:rPr dirty="0" err="1"/>
              <a:t>actividades</a:t>
            </a:r>
            <a:r>
              <a:rPr dirty="0"/>
              <a:t> y </a:t>
            </a:r>
            <a:r>
              <a:rPr dirty="0" err="1"/>
              <a:t>gestión</a:t>
            </a:r>
            <a:r>
              <a:rPr dirty="0"/>
              <a:t> del </a:t>
            </a:r>
            <a:r>
              <a:rPr dirty="0" err="1"/>
              <a:t>presupuesto</a:t>
            </a:r>
            <a:r>
              <a:rPr dirty="0"/>
              <a:t>.</a:t>
            </a:r>
          </a:p>
          <a:p>
            <a:pPr marL="152399" indent="-152399">
              <a:buSzPct val="100000"/>
              <a:buChar char="•"/>
              <a:defRPr sz="1600">
                <a:solidFill>
                  <a:srgbClr val="356173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  <a:p>
            <a:pPr marL="254000" indent="-254000">
              <a:buSzPct val="100000"/>
              <a:buChar char="•"/>
              <a:defRPr sz="1600">
                <a:solidFill>
                  <a:srgbClr val="35617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Existen</a:t>
            </a:r>
            <a:r>
              <a:rPr dirty="0"/>
              <a:t> </a:t>
            </a:r>
            <a:r>
              <a:rPr dirty="0" err="1"/>
              <a:t>iniciativas</a:t>
            </a:r>
            <a:r>
              <a:rPr dirty="0"/>
              <a:t> en </a:t>
            </a:r>
            <a:r>
              <a:rPr dirty="0" err="1"/>
              <a:t>curso</a:t>
            </a:r>
            <a:r>
              <a:rPr dirty="0"/>
              <a:t> en </a:t>
            </a:r>
            <a:r>
              <a:rPr dirty="0" err="1"/>
              <a:t>algunos</a:t>
            </a:r>
            <a:r>
              <a:rPr dirty="0"/>
              <a:t> </a:t>
            </a:r>
            <a:r>
              <a:rPr dirty="0" err="1"/>
              <a:t>programas</a:t>
            </a:r>
            <a:r>
              <a:rPr dirty="0"/>
              <a:t> con </a:t>
            </a:r>
            <a:r>
              <a:rPr dirty="0" err="1"/>
              <a:t>miras</a:t>
            </a:r>
            <a:r>
              <a:rPr dirty="0"/>
              <a:t> a </a:t>
            </a:r>
            <a:r>
              <a:rPr dirty="0" err="1"/>
              <a:t>estructurar</a:t>
            </a:r>
            <a:r>
              <a:rPr dirty="0"/>
              <a:t> un </a:t>
            </a:r>
            <a:r>
              <a:rPr dirty="0" err="1"/>
              <a:t>sistema</a:t>
            </a:r>
            <a:r>
              <a:rPr dirty="0"/>
              <a:t> de </a:t>
            </a:r>
            <a:r>
              <a:rPr dirty="0" err="1"/>
              <a:t>seguimiento</a:t>
            </a:r>
            <a:r>
              <a:rPr dirty="0"/>
              <a:t> de </a:t>
            </a:r>
            <a:r>
              <a:rPr dirty="0" err="1"/>
              <a:t>productos</a:t>
            </a:r>
            <a:r>
              <a:rPr dirty="0"/>
              <a:t> y </a:t>
            </a:r>
            <a:r>
              <a:rPr dirty="0" err="1"/>
              <a:t>evaluación</a:t>
            </a:r>
            <a:r>
              <a:rPr dirty="0"/>
              <a:t> de </a:t>
            </a:r>
            <a:r>
              <a:rPr dirty="0" err="1"/>
              <a:t>resultados</a:t>
            </a:r>
            <a:r>
              <a:rPr dirty="0"/>
              <a:t> en el </a:t>
            </a:r>
            <a:r>
              <a:rPr dirty="0" err="1"/>
              <a:t>ámbito</a:t>
            </a:r>
            <a:r>
              <a:rPr dirty="0"/>
              <a:t> </a:t>
            </a:r>
            <a:r>
              <a:rPr dirty="0" err="1"/>
              <a:t>técnico</a:t>
            </a:r>
            <a:r>
              <a:rPr dirty="0"/>
              <a:t>. </a:t>
            </a:r>
          </a:p>
          <a:p>
            <a:pPr marL="152399" indent="-152399">
              <a:buSzPct val="100000"/>
              <a:buChar char="•"/>
              <a:defRPr sz="1600">
                <a:solidFill>
                  <a:srgbClr val="356173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  <a:p>
            <a:pPr marL="254000" indent="-254000">
              <a:buSzPct val="100000"/>
              <a:buChar char="•"/>
              <a:defRPr sz="1600">
                <a:solidFill>
                  <a:srgbClr val="35617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b="1" dirty="0" err="1"/>
              <a:t>Respecto</a:t>
            </a:r>
            <a:r>
              <a:rPr b="1" dirty="0"/>
              <a:t> a </a:t>
            </a:r>
            <a:r>
              <a:rPr b="1" dirty="0" err="1"/>
              <a:t>evaluaciones</a:t>
            </a:r>
            <a:r>
              <a:rPr b="1" dirty="0"/>
              <a:t> de </a:t>
            </a:r>
            <a:r>
              <a:rPr b="1" dirty="0" err="1"/>
              <a:t>programas</a:t>
            </a:r>
            <a:r>
              <a:rPr b="1" dirty="0"/>
              <a:t>:</a:t>
            </a:r>
            <a:r>
              <a:rPr dirty="0"/>
              <a:t> hay </a:t>
            </a:r>
            <a:r>
              <a:rPr dirty="0" err="1"/>
              <a:t>experiencias</a:t>
            </a:r>
            <a:r>
              <a:rPr dirty="0"/>
              <a:t> </a:t>
            </a:r>
            <a:r>
              <a:rPr dirty="0" err="1"/>
              <a:t>asociadas</a:t>
            </a:r>
            <a:r>
              <a:rPr dirty="0"/>
              <a:t> a las que ha </a:t>
            </a:r>
            <a:r>
              <a:rPr dirty="0" err="1"/>
              <a:t>indicado</a:t>
            </a:r>
            <a:r>
              <a:rPr dirty="0"/>
              <a:t> DIPRES, con </a:t>
            </a:r>
            <a:r>
              <a:rPr dirty="0" err="1"/>
              <a:t>resultados</a:t>
            </a:r>
            <a:r>
              <a:rPr dirty="0"/>
              <a:t> </a:t>
            </a:r>
            <a:r>
              <a:rPr dirty="0" err="1"/>
              <a:t>positivos</a:t>
            </a:r>
            <a:r>
              <a:rPr dirty="0"/>
              <a:t> (Mejoramiento de </a:t>
            </a:r>
            <a:r>
              <a:rPr dirty="0" err="1"/>
              <a:t>Programas</a:t>
            </a:r>
            <a:r>
              <a:rPr dirty="0"/>
              <a:t> a </a:t>
            </a:r>
            <a:r>
              <a:rPr dirty="0" err="1"/>
              <a:t>partir</a:t>
            </a:r>
            <a:r>
              <a:rPr dirty="0"/>
              <a:t> de </a:t>
            </a:r>
            <a:r>
              <a:rPr dirty="0" err="1"/>
              <a:t>evaluaciones</a:t>
            </a:r>
            <a:r>
              <a:rPr dirty="0"/>
              <a:t> ex-ante y ex-post).</a:t>
            </a:r>
          </a:p>
          <a:p>
            <a:pPr marL="152399" indent="-152399">
              <a:buSzPct val="100000"/>
              <a:buChar char="•"/>
              <a:defRPr sz="1600">
                <a:solidFill>
                  <a:srgbClr val="356173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  <a:p>
            <a:pPr marL="254000" indent="-254000">
              <a:buSzPct val="100000"/>
              <a:buChar char="•"/>
              <a:defRPr sz="1600">
                <a:solidFill>
                  <a:srgbClr val="35617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b="1" dirty="0"/>
              <a:t>No hay </a:t>
            </a:r>
            <a:r>
              <a:rPr b="1" dirty="0" err="1"/>
              <a:t>evaluaciones</a:t>
            </a:r>
            <a:r>
              <a:rPr b="1" dirty="0"/>
              <a:t> de </a:t>
            </a:r>
            <a:r>
              <a:rPr b="1" dirty="0" err="1"/>
              <a:t>impacto</a:t>
            </a:r>
            <a:r>
              <a:rPr b="1" dirty="0"/>
              <a:t> a la </a:t>
            </a:r>
            <a:r>
              <a:rPr b="1" dirty="0" err="1"/>
              <a:t>fecha</a:t>
            </a:r>
            <a:r>
              <a:rPr b="1" dirty="0"/>
              <a:t>:</a:t>
            </a:r>
            <a:r>
              <a:rPr dirty="0"/>
              <a:t> Se </a:t>
            </a:r>
            <a:r>
              <a:rPr dirty="0" err="1"/>
              <a:t>está</a:t>
            </a:r>
            <a:r>
              <a:rPr dirty="0"/>
              <a:t> en </a:t>
            </a:r>
            <a:r>
              <a:rPr dirty="0" err="1"/>
              <a:t>proceso</a:t>
            </a:r>
            <a:r>
              <a:rPr dirty="0"/>
              <a:t> de </a:t>
            </a:r>
            <a:r>
              <a:rPr dirty="0" err="1"/>
              <a:t>levantamiento</a:t>
            </a:r>
            <a:r>
              <a:rPr dirty="0"/>
              <a:t> de </a:t>
            </a:r>
            <a:r>
              <a:rPr dirty="0" err="1"/>
              <a:t>línea</a:t>
            </a:r>
            <a:r>
              <a:rPr dirty="0"/>
              <a:t> de base para </a:t>
            </a:r>
            <a:r>
              <a:rPr dirty="0" err="1"/>
              <a:t>futuras</a:t>
            </a:r>
            <a:r>
              <a:rPr dirty="0"/>
              <a:t> </a:t>
            </a:r>
            <a:r>
              <a:rPr dirty="0" err="1"/>
              <a:t>evaluaciones</a:t>
            </a:r>
            <a:r>
              <a:rPr dirty="0"/>
              <a:t> de </a:t>
            </a:r>
            <a:r>
              <a:rPr dirty="0" err="1"/>
              <a:t>impacto</a:t>
            </a:r>
            <a:r>
              <a:rPr dirty="0"/>
              <a:t> del </a:t>
            </a:r>
            <a:r>
              <a:rPr dirty="0" err="1"/>
              <a:t>accionar</a:t>
            </a:r>
            <a:r>
              <a:rPr dirty="0"/>
              <a:t> de INDAP y se </a:t>
            </a:r>
            <a:r>
              <a:rPr dirty="0" err="1"/>
              <a:t>evaluará</a:t>
            </a:r>
            <a:r>
              <a:rPr dirty="0"/>
              <a:t> </a:t>
            </a:r>
            <a:r>
              <a:rPr dirty="0" err="1"/>
              <a:t>impacto</a:t>
            </a:r>
            <a:r>
              <a:rPr dirty="0"/>
              <a:t> del Programa TAS, </a:t>
            </a:r>
            <a:r>
              <a:rPr dirty="0" err="1"/>
              <a:t>como</a:t>
            </a:r>
            <a:r>
              <a:rPr dirty="0"/>
              <a:t> </a:t>
            </a:r>
            <a:r>
              <a:rPr dirty="0" err="1"/>
              <a:t>primera</a:t>
            </a:r>
            <a:r>
              <a:rPr dirty="0"/>
              <a:t> </a:t>
            </a:r>
            <a:r>
              <a:rPr dirty="0" err="1"/>
              <a:t>experiencia</a:t>
            </a:r>
            <a:r>
              <a:rPr dirty="0"/>
              <a:t> de </a:t>
            </a:r>
            <a:r>
              <a:rPr dirty="0" err="1"/>
              <a:t>evaluación</a:t>
            </a:r>
            <a:r>
              <a:rPr dirty="0"/>
              <a:t> de </a:t>
            </a:r>
            <a:r>
              <a:rPr dirty="0" err="1"/>
              <a:t>impacto</a:t>
            </a:r>
            <a:r>
              <a:rPr dirty="0"/>
              <a:t> </a:t>
            </a:r>
            <a:r>
              <a:rPr dirty="0" err="1"/>
              <a:t>desde</a:t>
            </a:r>
            <a:r>
              <a:rPr dirty="0"/>
              <a:t> el </a:t>
            </a:r>
            <a:r>
              <a:rPr dirty="0" err="1"/>
              <a:t>diseño</a:t>
            </a:r>
            <a:r>
              <a:rPr dirty="0"/>
              <a:t>.</a:t>
            </a:r>
          </a:p>
        </p:txBody>
      </p:sp>
      <p:sp>
        <p:nvSpPr>
          <p:cNvPr id="150" name="En resumen, existen brechas las cuales están siendo abordadas por INDAP con apoyo del Proyecto de Modernización - BID."/>
          <p:cNvSpPr txBox="1"/>
          <p:nvPr/>
        </p:nvSpPr>
        <p:spPr>
          <a:xfrm>
            <a:off x="1414776" y="5224779"/>
            <a:ext cx="9526813" cy="683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0000"/>
              </a:lnSpc>
              <a:defRPr sz="1400" b="1">
                <a:solidFill>
                  <a:srgbClr val="FDFDFD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sz="1600" dirty="0"/>
              <a:t>En </a:t>
            </a:r>
            <a:r>
              <a:rPr sz="1600" dirty="0" err="1"/>
              <a:t>resumen</a:t>
            </a:r>
            <a:r>
              <a:rPr sz="1600" dirty="0"/>
              <a:t>, </a:t>
            </a:r>
            <a:r>
              <a:rPr sz="1600" dirty="0" err="1"/>
              <a:t>existen</a:t>
            </a:r>
            <a:r>
              <a:rPr sz="1600" dirty="0"/>
              <a:t> </a:t>
            </a:r>
            <a:r>
              <a:rPr sz="1600" dirty="0" err="1"/>
              <a:t>brechas</a:t>
            </a:r>
            <a:r>
              <a:rPr sz="1600" dirty="0"/>
              <a:t> </a:t>
            </a:r>
            <a:r>
              <a:rPr lang="es-ES" sz="1600" dirty="0" smtClean="0"/>
              <a:t>que</a:t>
            </a:r>
            <a:r>
              <a:rPr sz="1600" dirty="0" smtClean="0"/>
              <a:t> </a:t>
            </a:r>
            <a:r>
              <a:rPr sz="1600" dirty="0" err="1"/>
              <a:t>están</a:t>
            </a:r>
            <a:r>
              <a:rPr sz="1600" dirty="0"/>
              <a:t> </a:t>
            </a:r>
            <a:r>
              <a:rPr sz="1600" dirty="0" err="1"/>
              <a:t>siendo</a:t>
            </a:r>
            <a:r>
              <a:rPr sz="1600" dirty="0"/>
              <a:t> </a:t>
            </a:r>
            <a:r>
              <a:rPr sz="1600" dirty="0" err="1"/>
              <a:t>abordadas</a:t>
            </a:r>
            <a:r>
              <a:rPr sz="1600" dirty="0"/>
              <a:t> </a:t>
            </a:r>
            <a:r>
              <a:rPr sz="1600" dirty="0" err="1"/>
              <a:t>por</a:t>
            </a:r>
            <a:r>
              <a:rPr sz="1600" dirty="0"/>
              <a:t> INDAP con </a:t>
            </a:r>
            <a:r>
              <a:rPr sz="1600" dirty="0" err="1"/>
              <a:t>apoyo</a:t>
            </a:r>
            <a:r>
              <a:rPr sz="1600" dirty="0"/>
              <a:t> del Proyecto de </a:t>
            </a:r>
            <a:r>
              <a:rPr sz="1600" dirty="0" err="1"/>
              <a:t>Modernización</a:t>
            </a:r>
            <a:r>
              <a:rPr sz="1600" dirty="0"/>
              <a:t> - BID.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adroTexto 8"/>
          <p:cNvSpPr txBox="1"/>
          <p:nvPr/>
        </p:nvSpPr>
        <p:spPr>
          <a:xfrm>
            <a:off x="749836" y="224119"/>
            <a:ext cx="9062564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900" b="1">
                <a:solidFill>
                  <a:srgbClr val="35617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Evaluación de Programas: La Experiencia de INDAP en 3 ámbitos</a:t>
            </a:r>
          </a:p>
        </p:txBody>
      </p:sp>
      <p:sp>
        <p:nvSpPr>
          <p:cNvPr id="153" name="Experiencia del Programa de Transición a la Agricultura Sostenible (TAS) a partir de 2023."/>
          <p:cNvSpPr txBox="1"/>
          <p:nvPr/>
        </p:nvSpPr>
        <p:spPr>
          <a:xfrm>
            <a:off x="3996353" y="3522278"/>
            <a:ext cx="3324593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215900" indent="-215900">
              <a:buSzPct val="100000"/>
              <a:buChar char="▪"/>
              <a:defRPr sz="1500">
                <a:solidFill>
                  <a:srgbClr val="00919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Experiencia del Programa de Transición a la Agricultura Sostenible (TAS) a partir de 2023.</a:t>
            </a:r>
          </a:p>
        </p:txBody>
      </p:sp>
      <p:sp>
        <p:nvSpPr>
          <p:cNvPr id="154" name="Sistema de seguimiento y evaluación de oferta programática (DIPRES).…"/>
          <p:cNvSpPr txBox="1"/>
          <p:nvPr/>
        </p:nvSpPr>
        <p:spPr>
          <a:xfrm>
            <a:off x="686174" y="3522980"/>
            <a:ext cx="2860734" cy="169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15900" indent="-215900">
              <a:buSzPct val="100000"/>
              <a:buChar char="▪"/>
              <a:defRPr sz="1500">
                <a:solidFill>
                  <a:srgbClr val="185F5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Sistema de seguimiento y evaluación de oferta programática (DIPRES).</a:t>
            </a:r>
          </a:p>
          <a:p>
            <a:pPr marL="215900" indent="-215900">
              <a:buSzPct val="100000"/>
              <a:buChar char="▪"/>
              <a:defRPr sz="1500">
                <a:solidFill>
                  <a:srgbClr val="185F54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 marL="266700" lvl="1" indent="-50800">
              <a:buSzPct val="100000"/>
              <a:buChar char="✓"/>
              <a:defRPr sz="1500">
                <a:solidFill>
                  <a:srgbClr val="185F5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Ex-ante</a:t>
            </a:r>
          </a:p>
          <a:p>
            <a:pPr marL="266700" lvl="1" indent="-50800">
              <a:buSzPct val="100000"/>
              <a:buChar char="✓"/>
              <a:defRPr sz="1500">
                <a:solidFill>
                  <a:srgbClr val="185F5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Monitoreo</a:t>
            </a:r>
          </a:p>
          <a:p>
            <a:pPr marL="266700" lvl="1" indent="-50800">
              <a:buSzPct val="100000"/>
              <a:buChar char="✓"/>
              <a:defRPr sz="1500">
                <a:solidFill>
                  <a:srgbClr val="185F5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Ex-post (EPG)</a:t>
            </a:r>
          </a:p>
        </p:txBody>
      </p:sp>
      <p:sp>
        <p:nvSpPr>
          <p:cNvPr id="155" name="Estudio de Línea Base de usuarios INDAP 2015.…"/>
          <p:cNvSpPr txBox="1"/>
          <p:nvPr/>
        </p:nvSpPr>
        <p:spPr>
          <a:xfrm>
            <a:off x="7744115" y="3519691"/>
            <a:ext cx="3798529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15900" indent="-215900">
              <a:buSzPct val="100000"/>
              <a:buChar char="▪"/>
              <a:defRPr sz="1500">
                <a:solidFill>
                  <a:srgbClr val="6CB58A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Estudio</a:t>
            </a:r>
            <a:r>
              <a:rPr dirty="0"/>
              <a:t> de </a:t>
            </a:r>
            <a:r>
              <a:rPr dirty="0" err="1"/>
              <a:t>Línea</a:t>
            </a:r>
            <a:r>
              <a:rPr dirty="0"/>
              <a:t> Base de </a:t>
            </a:r>
            <a:r>
              <a:rPr dirty="0" err="1"/>
              <a:t>usuarios</a:t>
            </a:r>
            <a:r>
              <a:rPr dirty="0"/>
              <a:t> INDAP 2015.</a:t>
            </a:r>
          </a:p>
          <a:p>
            <a:pPr marL="215900" indent="-215900">
              <a:buSzPct val="100000"/>
              <a:buChar char="▪"/>
              <a:defRPr sz="1500">
                <a:solidFill>
                  <a:srgbClr val="6CB58A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  <a:p>
            <a:pPr marL="215900" indent="-215900">
              <a:buSzPct val="100000"/>
              <a:buChar char="▪"/>
              <a:defRPr sz="1500">
                <a:solidFill>
                  <a:srgbClr val="6CB58A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Estudio</a:t>
            </a:r>
            <a:r>
              <a:rPr dirty="0"/>
              <a:t> de </a:t>
            </a:r>
            <a:r>
              <a:rPr dirty="0" err="1"/>
              <a:t>Línea</a:t>
            </a:r>
            <a:r>
              <a:rPr dirty="0"/>
              <a:t> de Base de </a:t>
            </a:r>
            <a:r>
              <a:rPr dirty="0" err="1"/>
              <a:t>usuarios</a:t>
            </a:r>
            <a:r>
              <a:rPr dirty="0"/>
              <a:t> INDAP 2025</a:t>
            </a:r>
          </a:p>
        </p:txBody>
      </p:sp>
      <p:sp>
        <p:nvSpPr>
          <p:cNvPr id="156" name="1."/>
          <p:cNvSpPr txBox="1"/>
          <p:nvPr/>
        </p:nvSpPr>
        <p:spPr>
          <a:xfrm>
            <a:off x="1867354" y="1732280"/>
            <a:ext cx="716941" cy="77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500" b="1">
                <a:solidFill>
                  <a:srgbClr val="185F54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1.</a:t>
            </a:r>
          </a:p>
        </p:txBody>
      </p:sp>
      <p:sp>
        <p:nvSpPr>
          <p:cNvPr id="157" name="Rectángulo"/>
          <p:cNvSpPr/>
          <p:nvPr/>
        </p:nvSpPr>
        <p:spPr>
          <a:xfrm>
            <a:off x="765710" y="2553315"/>
            <a:ext cx="2921916" cy="966376"/>
          </a:xfrm>
          <a:prstGeom prst="rect">
            <a:avLst/>
          </a:prstGeom>
          <a:solidFill>
            <a:srgbClr val="185F54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8" name="Seguimiento de Oferta Programática"/>
          <p:cNvSpPr txBox="1"/>
          <p:nvPr/>
        </p:nvSpPr>
        <p:spPr>
          <a:xfrm>
            <a:off x="848260" y="2610465"/>
            <a:ext cx="272973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DFDFD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 err="1"/>
              <a:t>Seguimiento</a:t>
            </a:r>
            <a:r>
              <a:rPr dirty="0"/>
              <a:t> </a:t>
            </a:r>
            <a:r>
              <a:rPr lang="es-ES" dirty="0" smtClean="0"/>
              <a:t>y evaluación </a:t>
            </a:r>
            <a:r>
              <a:rPr dirty="0" smtClean="0"/>
              <a:t>de </a:t>
            </a:r>
            <a:r>
              <a:rPr dirty="0" err="1"/>
              <a:t>Oferta</a:t>
            </a:r>
            <a:r>
              <a:rPr dirty="0"/>
              <a:t> </a:t>
            </a:r>
            <a:r>
              <a:rPr dirty="0" err="1"/>
              <a:t>Programática</a:t>
            </a:r>
            <a:endParaRPr dirty="0"/>
          </a:p>
        </p:txBody>
      </p:sp>
      <p:sp>
        <p:nvSpPr>
          <p:cNvPr id="159" name="2."/>
          <p:cNvSpPr txBox="1"/>
          <p:nvPr/>
        </p:nvSpPr>
        <p:spPr>
          <a:xfrm>
            <a:off x="5460436" y="1732280"/>
            <a:ext cx="716941" cy="77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500" b="1">
                <a:solidFill>
                  <a:srgbClr val="00919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2.</a:t>
            </a:r>
          </a:p>
        </p:txBody>
      </p:sp>
      <p:sp>
        <p:nvSpPr>
          <p:cNvPr id="160" name="Rectángulo"/>
          <p:cNvSpPr/>
          <p:nvPr/>
        </p:nvSpPr>
        <p:spPr>
          <a:xfrm>
            <a:off x="4042310" y="2553315"/>
            <a:ext cx="3285231" cy="966376"/>
          </a:xfrm>
          <a:prstGeom prst="rect">
            <a:avLst/>
          </a:prstGeom>
          <a:solidFill>
            <a:srgbClr val="00919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1" name="Evaluación de Impacto desde el Diseño"/>
          <p:cNvSpPr txBox="1"/>
          <p:nvPr/>
        </p:nvSpPr>
        <p:spPr>
          <a:xfrm>
            <a:off x="4183028" y="2610465"/>
            <a:ext cx="304315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 err="1"/>
              <a:t>Evaluación</a:t>
            </a:r>
            <a:r>
              <a:rPr dirty="0"/>
              <a:t> de </a:t>
            </a:r>
            <a:r>
              <a:rPr dirty="0" err="1"/>
              <a:t>Impacto</a:t>
            </a:r>
            <a:r>
              <a:rPr dirty="0"/>
              <a:t> </a:t>
            </a:r>
            <a:r>
              <a:rPr dirty="0" err="1"/>
              <a:t>desde</a:t>
            </a:r>
            <a:r>
              <a:rPr dirty="0"/>
              <a:t> el </a:t>
            </a:r>
            <a:r>
              <a:rPr dirty="0" err="1"/>
              <a:t>Diseño</a:t>
            </a:r>
            <a:endParaRPr dirty="0"/>
          </a:p>
        </p:txBody>
      </p:sp>
      <p:sp>
        <p:nvSpPr>
          <p:cNvPr id="162" name="3."/>
          <p:cNvSpPr txBox="1"/>
          <p:nvPr/>
        </p:nvSpPr>
        <p:spPr>
          <a:xfrm>
            <a:off x="9386509" y="1732280"/>
            <a:ext cx="716941" cy="77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500" b="1">
                <a:solidFill>
                  <a:srgbClr val="6CB58A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3.</a:t>
            </a:r>
          </a:p>
        </p:txBody>
      </p:sp>
      <p:sp>
        <p:nvSpPr>
          <p:cNvPr id="163" name="Rectángulo"/>
          <p:cNvSpPr/>
          <p:nvPr/>
        </p:nvSpPr>
        <p:spPr>
          <a:xfrm>
            <a:off x="7750710" y="2553315"/>
            <a:ext cx="3813400" cy="966376"/>
          </a:xfrm>
          <a:prstGeom prst="rect">
            <a:avLst/>
          </a:prstGeom>
          <a:solidFill>
            <a:srgbClr val="6CB58A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4" name="Estudio de Caracterización Usuaria y de Impacto"/>
          <p:cNvSpPr txBox="1"/>
          <p:nvPr/>
        </p:nvSpPr>
        <p:spPr>
          <a:xfrm>
            <a:off x="7891428" y="2610465"/>
            <a:ext cx="350390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 err="1"/>
              <a:t>Estudio</a:t>
            </a:r>
            <a:r>
              <a:rPr dirty="0"/>
              <a:t> de </a:t>
            </a:r>
            <a:r>
              <a:rPr dirty="0" err="1"/>
              <a:t>Caracterización</a:t>
            </a:r>
            <a:r>
              <a:rPr dirty="0"/>
              <a:t> </a:t>
            </a:r>
            <a:r>
              <a:rPr dirty="0" err="1"/>
              <a:t>Usuaria</a:t>
            </a:r>
            <a:r>
              <a:rPr dirty="0"/>
              <a:t> y de </a:t>
            </a:r>
            <a:r>
              <a:rPr dirty="0" err="1"/>
              <a:t>Impacto</a:t>
            </a:r>
            <a:endParaRPr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adroTexto 8"/>
          <p:cNvSpPr txBox="1"/>
          <p:nvPr/>
        </p:nvSpPr>
        <p:spPr>
          <a:xfrm>
            <a:off x="749836" y="224119"/>
            <a:ext cx="1057003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900" b="1">
                <a:solidFill>
                  <a:srgbClr val="185F5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2400" dirty="0"/>
              <a:t>1.Seguimiento </a:t>
            </a:r>
            <a:r>
              <a:rPr lang="es-ES" sz="2400" dirty="0" smtClean="0"/>
              <a:t>y evaluación </a:t>
            </a:r>
            <a:r>
              <a:rPr sz="2400" dirty="0" smtClean="0"/>
              <a:t>de </a:t>
            </a:r>
            <a:r>
              <a:rPr sz="2400" dirty="0"/>
              <a:t>la </a:t>
            </a:r>
            <a:r>
              <a:rPr sz="2400" dirty="0" err="1"/>
              <a:t>Oferta</a:t>
            </a:r>
            <a:r>
              <a:rPr sz="2400" dirty="0"/>
              <a:t> </a:t>
            </a:r>
            <a:r>
              <a:rPr sz="2400" dirty="0" err="1"/>
              <a:t>Programática</a:t>
            </a:r>
            <a:endParaRPr sz="2400" dirty="0"/>
          </a:p>
          <a:p>
            <a:pPr>
              <a:defRPr sz="2900">
                <a:solidFill>
                  <a:srgbClr val="185F5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2400" dirty="0" err="1"/>
              <a:t>Evaluaciones</a:t>
            </a:r>
            <a:r>
              <a:rPr sz="2400" dirty="0"/>
              <a:t> ex-ante: </a:t>
            </a:r>
            <a:r>
              <a:rPr sz="2400" dirty="0" err="1"/>
              <a:t>sobre</a:t>
            </a:r>
            <a:r>
              <a:rPr sz="2400" dirty="0"/>
              <a:t> 90% con </a:t>
            </a:r>
            <a:r>
              <a:rPr sz="2400" dirty="0" err="1"/>
              <a:t>aprobación</a:t>
            </a:r>
            <a:endParaRPr sz="2400" dirty="0"/>
          </a:p>
        </p:txBody>
      </p:sp>
      <p:pic>
        <p:nvPicPr>
          <p:cNvPr id="167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300" y="1380392"/>
            <a:ext cx="10570030" cy="47814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adroTexto 8"/>
          <p:cNvSpPr txBox="1"/>
          <p:nvPr/>
        </p:nvSpPr>
        <p:spPr>
          <a:xfrm>
            <a:off x="749836" y="347207"/>
            <a:ext cx="1057003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900" b="1">
                <a:solidFill>
                  <a:srgbClr val="185F5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2400" dirty="0"/>
              <a:t>1.Seguimiento </a:t>
            </a:r>
            <a:r>
              <a:rPr lang="es-ES" sz="2400" dirty="0" smtClean="0"/>
              <a:t>y evaluación </a:t>
            </a:r>
            <a:r>
              <a:rPr sz="2400" dirty="0" smtClean="0"/>
              <a:t>de </a:t>
            </a:r>
            <a:r>
              <a:rPr sz="2400" dirty="0"/>
              <a:t>la </a:t>
            </a:r>
            <a:r>
              <a:rPr sz="2400" dirty="0" err="1"/>
              <a:t>Oferta</a:t>
            </a:r>
            <a:r>
              <a:rPr sz="2400" dirty="0"/>
              <a:t> </a:t>
            </a:r>
            <a:r>
              <a:rPr sz="2400" dirty="0" err="1"/>
              <a:t>Programática</a:t>
            </a:r>
            <a:endParaRPr sz="2400" dirty="0"/>
          </a:p>
          <a:p>
            <a:pPr>
              <a:defRPr sz="2900">
                <a:solidFill>
                  <a:srgbClr val="185F5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2400" dirty="0" err="1"/>
              <a:t>Evaluaciones</a:t>
            </a:r>
            <a:r>
              <a:rPr sz="2400" dirty="0"/>
              <a:t> ex-post: </a:t>
            </a:r>
            <a:r>
              <a:rPr sz="2400" dirty="0" err="1"/>
              <a:t>Caso</a:t>
            </a:r>
            <a:r>
              <a:rPr sz="2400" dirty="0"/>
              <a:t> Programa de </a:t>
            </a:r>
            <a:r>
              <a:rPr sz="2400" dirty="0" err="1"/>
              <a:t>Crédito</a:t>
            </a:r>
            <a:endParaRPr sz="2400" dirty="0"/>
          </a:p>
        </p:txBody>
      </p:sp>
      <p:pic>
        <p:nvPicPr>
          <p:cNvPr id="170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457200" y="2013439"/>
            <a:ext cx="11218985" cy="36663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adroTexto 8"/>
          <p:cNvSpPr txBox="1"/>
          <p:nvPr/>
        </p:nvSpPr>
        <p:spPr>
          <a:xfrm>
            <a:off x="749836" y="224119"/>
            <a:ext cx="10570030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900" b="1">
                <a:solidFill>
                  <a:srgbClr val="00919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2. Evaluación de Impacto desde el Diseño</a:t>
            </a:r>
          </a:p>
          <a:p>
            <a:pPr>
              <a:defRPr sz="2900">
                <a:solidFill>
                  <a:srgbClr val="00919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Caso: Programa TAS</a:t>
            </a:r>
          </a:p>
        </p:txBody>
      </p:sp>
      <p:sp>
        <p:nvSpPr>
          <p:cNvPr id="173" name="CuadroTexto 6"/>
          <p:cNvSpPr txBox="1"/>
          <p:nvPr/>
        </p:nvSpPr>
        <p:spPr>
          <a:xfrm>
            <a:off x="744220" y="1447800"/>
            <a:ext cx="10703560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1600">
                <a:solidFill>
                  <a:srgbClr val="35617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El Programa TAS nace con el fin de </a:t>
            </a:r>
            <a:r>
              <a:rPr b="1"/>
              <a:t>facilitar la transformación de procesos productivos</a:t>
            </a:r>
            <a:r>
              <a:t> mediante la incorporación de prácticas agrícolas sostenibles.​</a:t>
            </a:r>
          </a:p>
          <a:p>
            <a:pPr algn="just">
              <a:defRPr sz="1600">
                <a:solidFill>
                  <a:srgbClr val="35617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​</a:t>
            </a:r>
          </a:p>
          <a:p>
            <a:pPr marL="342900" indent="-342900">
              <a:buSzPct val="100000"/>
              <a:buFont typeface="Helvetica"/>
              <a:buChar char="✓"/>
              <a:defRPr sz="1600">
                <a:solidFill>
                  <a:srgbClr val="35617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Los indicadores claves buscan medir el grado de conocimiento y adopción de prácticas sostenibles.</a:t>
            </a:r>
          </a:p>
        </p:txBody>
      </p:sp>
      <p:pic>
        <p:nvPicPr>
          <p:cNvPr id="174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rcRect l="2376" t="2376" r="2378" b="2380"/>
          <a:stretch>
            <a:fillRect/>
          </a:stretch>
        </p:blipFill>
        <p:spPr>
          <a:xfrm>
            <a:off x="944254" y="3081168"/>
            <a:ext cx="4442620" cy="26423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2" y="0"/>
                </a:moveTo>
                <a:cubicBezTo>
                  <a:pt x="959" y="0"/>
                  <a:pt x="0" y="1613"/>
                  <a:pt x="0" y="3601"/>
                </a:cubicBezTo>
                <a:lnTo>
                  <a:pt x="0" y="18002"/>
                </a:lnTo>
                <a:cubicBezTo>
                  <a:pt x="0" y="19991"/>
                  <a:pt x="959" y="21600"/>
                  <a:pt x="2142" y="21600"/>
                </a:cubicBezTo>
                <a:lnTo>
                  <a:pt x="19460" y="21600"/>
                </a:lnTo>
                <a:cubicBezTo>
                  <a:pt x="20643" y="21600"/>
                  <a:pt x="21600" y="19991"/>
                  <a:pt x="21600" y="18002"/>
                </a:cubicBezTo>
                <a:lnTo>
                  <a:pt x="21600" y="3601"/>
                </a:lnTo>
                <a:cubicBezTo>
                  <a:pt x="21600" y="1613"/>
                  <a:pt x="20643" y="0"/>
                  <a:pt x="19460" y="0"/>
                </a:cubicBezTo>
                <a:lnTo>
                  <a:pt x="2142" y="0"/>
                </a:lnTo>
                <a:close/>
              </a:path>
            </a:pathLst>
          </a:custGeom>
          <a:ln w="12700">
            <a:solidFill>
              <a:srgbClr val="DDDDDD"/>
            </a:solidFill>
            <a:miter lim="400000"/>
          </a:ln>
        </p:spPr>
      </p:pic>
      <p:pic>
        <p:nvPicPr>
          <p:cNvPr id="175" name="Imagen 5" descr="Imagen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41564" y="2864980"/>
            <a:ext cx="3048001" cy="527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rcRect r="3" b="4"/>
          <a:stretch>
            <a:fillRect/>
          </a:stretch>
        </p:blipFill>
        <p:spPr>
          <a:xfrm>
            <a:off x="6279617" y="3077466"/>
            <a:ext cx="4897041" cy="2642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3" y="0"/>
                </a:moveTo>
                <a:cubicBezTo>
                  <a:pt x="870" y="0"/>
                  <a:pt x="0" y="1613"/>
                  <a:pt x="0" y="3601"/>
                </a:cubicBezTo>
                <a:lnTo>
                  <a:pt x="0" y="18002"/>
                </a:lnTo>
                <a:cubicBezTo>
                  <a:pt x="0" y="19991"/>
                  <a:pt x="870" y="21600"/>
                  <a:pt x="1943" y="21600"/>
                </a:cubicBezTo>
                <a:lnTo>
                  <a:pt x="19659" y="21600"/>
                </a:lnTo>
                <a:cubicBezTo>
                  <a:pt x="20732" y="21600"/>
                  <a:pt x="21600" y="19991"/>
                  <a:pt x="21600" y="18002"/>
                </a:cubicBezTo>
                <a:lnTo>
                  <a:pt x="21600" y="3601"/>
                </a:lnTo>
                <a:cubicBezTo>
                  <a:pt x="21600" y="1613"/>
                  <a:pt x="20732" y="0"/>
                  <a:pt x="19659" y="0"/>
                </a:cubicBezTo>
                <a:lnTo>
                  <a:pt x="1943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7" name="Imagen 7" descr="Imagen 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983474" y="2864980"/>
            <a:ext cx="3489326" cy="5270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adroTexto 8"/>
          <p:cNvSpPr txBox="1"/>
          <p:nvPr/>
        </p:nvSpPr>
        <p:spPr>
          <a:xfrm>
            <a:off x="749836" y="224119"/>
            <a:ext cx="10570030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900" b="1">
                <a:solidFill>
                  <a:srgbClr val="00919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2. Evaluación de Impacto desde el Diseño</a:t>
            </a:r>
          </a:p>
          <a:p>
            <a:pPr>
              <a:defRPr sz="2900">
                <a:solidFill>
                  <a:srgbClr val="00919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Caso: Programa TAS</a:t>
            </a:r>
          </a:p>
        </p:txBody>
      </p:sp>
      <p:sp>
        <p:nvSpPr>
          <p:cNvPr id="180" name="CuadroTexto 6"/>
          <p:cNvSpPr txBox="1"/>
          <p:nvPr/>
        </p:nvSpPr>
        <p:spPr>
          <a:xfrm>
            <a:off x="744219" y="1905000"/>
            <a:ext cx="5377843" cy="351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15900" indent="-215900" algn="just">
              <a:lnSpc>
                <a:spcPct val="120000"/>
              </a:lnSpc>
              <a:buSzPct val="100000"/>
              <a:buFont typeface="Helvetica"/>
              <a:buChar char="•"/>
              <a:defRPr sz="1600">
                <a:solidFill>
                  <a:srgbClr val="35617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Diseño centralizado con aplicación territorial.​</a:t>
            </a:r>
          </a:p>
          <a:p>
            <a:pPr marL="215900" indent="-215900" algn="just">
              <a:lnSpc>
                <a:spcPct val="120000"/>
              </a:lnSpc>
              <a:buSzPct val="100000"/>
              <a:buFont typeface="Helvetica"/>
              <a:buChar char="•"/>
              <a:defRPr sz="1600">
                <a:solidFill>
                  <a:srgbClr val="356173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 marL="215900" indent="-215900" algn="just">
              <a:lnSpc>
                <a:spcPct val="120000"/>
              </a:lnSpc>
              <a:buSzPct val="100000"/>
              <a:buFont typeface="Helvetica"/>
              <a:buChar char="•"/>
              <a:defRPr sz="1600">
                <a:solidFill>
                  <a:srgbClr val="35617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Utilización de herramientas digitales que habilitan el </a:t>
            </a:r>
            <a:r>
              <a:rPr b="1"/>
              <a:t>levantamiento de una línea base</a:t>
            </a:r>
            <a:r>
              <a:t>, eficiente en cuanto a costos y tiempos.​</a:t>
            </a:r>
          </a:p>
          <a:p>
            <a:pPr marL="215900" indent="-215900" algn="just">
              <a:lnSpc>
                <a:spcPct val="120000"/>
              </a:lnSpc>
              <a:buSzPct val="100000"/>
              <a:buFont typeface="Helvetica"/>
              <a:buChar char="•"/>
              <a:defRPr sz="1600">
                <a:solidFill>
                  <a:srgbClr val="356173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 marL="215900" indent="-215900" algn="just">
              <a:lnSpc>
                <a:spcPct val="120000"/>
              </a:lnSpc>
              <a:buSzPct val="100000"/>
              <a:buFont typeface="Helvetica"/>
              <a:buChar char="•"/>
              <a:defRPr sz="1600">
                <a:solidFill>
                  <a:srgbClr val="35617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Selección de usuarios/as (según puntaje “</a:t>
            </a:r>
            <a:r>
              <a:rPr i="1"/>
              <a:t>score</a:t>
            </a:r>
            <a:r>
              <a:t>”) que permite contar con un </a:t>
            </a:r>
            <a:r>
              <a:rPr b="1"/>
              <a:t>grupo control.</a:t>
            </a:r>
            <a:r>
              <a:t>​</a:t>
            </a:r>
          </a:p>
          <a:p>
            <a:pPr marL="215900" indent="-215900" algn="just">
              <a:lnSpc>
                <a:spcPct val="120000"/>
              </a:lnSpc>
              <a:buSzPct val="100000"/>
              <a:buFont typeface="Helvetica"/>
              <a:buChar char="•"/>
              <a:defRPr sz="1600">
                <a:solidFill>
                  <a:srgbClr val="356173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 marL="215900" indent="-215900" algn="just">
              <a:lnSpc>
                <a:spcPct val="120000"/>
              </a:lnSpc>
              <a:buSzPct val="100000"/>
              <a:buFont typeface="Helvetica"/>
              <a:buChar char="•"/>
              <a:defRPr sz="1600">
                <a:solidFill>
                  <a:srgbClr val="35617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Grupos focales con asesores(as) técnicos del Programa, que permiten orientar la evaluación de impacto.</a:t>
            </a:r>
          </a:p>
        </p:txBody>
      </p:sp>
      <p:sp>
        <p:nvSpPr>
          <p:cNvPr id="181" name="Rectángulo redondeado"/>
          <p:cNvSpPr/>
          <p:nvPr/>
        </p:nvSpPr>
        <p:spPr>
          <a:xfrm>
            <a:off x="6500326" y="2259008"/>
            <a:ext cx="5132522" cy="725060"/>
          </a:xfrm>
          <a:prstGeom prst="roundRect">
            <a:avLst>
              <a:gd name="adj" fmla="val 16667"/>
            </a:avLst>
          </a:prstGeom>
          <a:solidFill>
            <a:srgbClr val="6CB58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2" name="Línea base (cuestionario de postulación)"/>
          <p:cNvSpPr txBox="1"/>
          <p:nvPr/>
        </p:nvSpPr>
        <p:spPr>
          <a:xfrm>
            <a:off x="6900232" y="2457277"/>
            <a:ext cx="4332710" cy="328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Línea base (cuestionario de postulación)</a:t>
            </a:r>
          </a:p>
        </p:txBody>
      </p:sp>
      <p:sp>
        <p:nvSpPr>
          <p:cNvPr id="183" name="Rectángulo redondeado"/>
          <p:cNvSpPr/>
          <p:nvPr/>
        </p:nvSpPr>
        <p:spPr>
          <a:xfrm>
            <a:off x="6500326" y="3189371"/>
            <a:ext cx="5132522" cy="663737"/>
          </a:xfrm>
          <a:prstGeom prst="roundRect">
            <a:avLst>
              <a:gd name="adj" fmla="val 16667"/>
            </a:avLst>
          </a:prstGeom>
          <a:solidFill>
            <a:srgbClr val="00919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" name="Selección de beneficiarios(as) y controles"/>
          <p:cNvSpPr txBox="1"/>
          <p:nvPr/>
        </p:nvSpPr>
        <p:spPr>
          <a:xfrm>
            <a:off x="6897238" y="3356979"/>
            <a:ext cx="4338698" cy="328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Selección de beneficiarios(as) y controles</a:t>
            </a:r>
          </a:p>
        </p:txBody>
      </p:sp>
      <p:sp>
        <p:nvSpPr>
          <p:cNvPr id="185" name="Rectángulo redondeado"/>
          <p:cNvSpPr/>
          <p:nvPr/>
        </p:nvSpPr>
        <p:spPr>
          <a:xfrm>
            <a:off x="6499157" y="4033880"/>
            <a:ext cx="5134860" cy="651472"/>
          </a:xfrm>
          <a:prstGeom prst="roundRect">
            <a:avLst>
              <a:gd name="adj" fmla="val 16667"/>
            </a:avLst>
          </a:prstGeom>
          <a:solidFill>
            <a:srgbClr val="185F5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6" name="Levantamiento de una encuesta de seguimiento"/>
          <p:cNvSpPr txBox="1"/>
          <p:nvPr/>
        </p:nvSpPr>
        <p:spPr>
          <a:xfrm>
            <a:off x="6568544" y="4195355"/>
            <a:ext cx="4996085" cy="328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Levantamiento de una encuesta de seguimiento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adroTexto 8"/>
          <p:cNvSpPr txBox="1"/>
          <p:nvPr/>
        </p:nvSpPr>
        <p:spPr>
          <a:xfrm>
            <a:off x="749836" y="224119"/>
            <a:ext cx="10570030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900" b="1">
                <a:solidFill>
                  <a:srgbClr val="00919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2. Evaluación de Impacto desde el Diseño</a:t>
            </a:r>
          </a:p>
          <a:p>
            <a:pPr>
              <a:defRPr sz="2900">
                <a:solidFill>
                  <a:srgbClr val="00919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Caso: Programa TAS</a:t>
            </a:r>
          </a:p>
        </p:txBody>
      </p:sp>
      <p:sp>
        <p:nvSpPr>
          <p:cNvPr id="189" name="Rectángulo redondeado"/>
          <p:cNvSpPr/>
          <p:nvPr/>
        </p:nvSpPr>
        <p:spPr>
          <a:xfrm>
            <a:off x="1003262" y="3341730"/>
            <a:ext cx="2404190" cy="508869"/>
          </a:xfrm>
          <a:prstGeom prst="roundRect">
            <a:avLst>
              <a:gd name="adj" fmla="val 16667"/>
            </a:avLst>
          </a:prstGeom>
          <a:solidFill>
            <a:srgbClr val="00919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0" name="2023"/>
          <p:cNvSpPr txBox="1"/>
          <p:nvPr/>
        </p:nvSpPr>
        <p:spPr>
          <a:xfrm>
            <a:off x="1073822" y="3378994"/>
            <a:ext cx="2263069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2023</a:t>
            </a:r>
          </a:p>
        </p:txBody>
      </p:sp>
      <p:sp>
        <p:nvSpPr>
          <p:cNvPr id="191" name="Rectángulo redondeado"/>
          <p:cNvSpPr/>
          <p:nvPr/>
        </p:nvSpPr>
        <p:spPr>
          <a:xfrm>
            <a:off x="3570995" y="3341730"/>
            <a:ext cx="2404190" cy="508869"/>
          </a:xfrm>
          <a:prstGeom prst="roundRect">
            <a:avLst>
              <a:gd name="adj" fmla="val 16667"/>
            </a:avLst>
          </a:prstGeom>
          <a:solidFill>
            <a:srgbClr val="00919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" name="2024"/>
          <p:cNvSpPr txBox="1"/>
          <p:nvPr/>
        </p:nvSpPr>
        <p:spPr>
          <a:xfrm>
            <a:off x="3641556" y="3378994"/>
            <a:ext cx="2263068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2024</a:t>
            </a:r>
          </a:p>
        </p:txBody>
      </p:sp>
      <p:sp>
        <p:nvSpPr>
          <p:cNvPr id="193" name="Rectángulo redondeado"/>
          <p:cNvSpPr/>
          <p:nvPr/>
        </p:nvSpPr>
        <p:spPr>
          <a:xfrm>
            <a:off x="6138728" y="3353160"/>
            <a:ext cx="2404190" cy="508869"/>
          </a:xfrm>
          <a:prstGeom prst="roundRect">
            <a:avLst>
              <a:gd name="adj" fmla="val 16667"/>
            </a:avLst>
          </a:prstGeom>
          <a:solidFill>
            <a:srgbClr val="00919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Aptos"/>
              </a:defRPr>
            </a:pPr>
            <a:endParaRPr/>
          </a:p>
        </p:txBody>
      </p:sp>
      <p:sp>
        <p:nvSpPr>
          <p:cNvPr id="194" name="2025"/>
          <p:cNvSpPr txBox="1"/>
          <p:nvPr/>
        </p:nvSpPr>
        <p:spPr>
          <a:xfrm>
            <a:off x="6209289" y="3390424"/>
            <a:ext cx="2263068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2025</a:t>
            </a:r>
          </a:p>
        </p:txBody>
      </p:sp>
      <p:sp>
        <p:nvSpPr>
          <p:cNvPr id="195" name="Rectángulo redondeado"/>
          <p:cNvSpPr/>
          <p:nvPr/>
        </p:nvSpPr>
        <p:spPr>
          <a:xfrm>
            <a:off x="8777022" y="3353160"/>
            <a:ext cx="2404190" cy="508869"/>
          </a:xfrm>
          <a:prstGeom prst="roundRect">
            <a:avLst>
              <a:gd name="adj" fmla="val 16667"/>
            </a:avLst>
          </a:prstGeom>
          <a:solidFill>
            <a:srgbClr val="00919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6" name="2026"/>
          <p:cNvSpPr txBox="1"/>
          <p:nvPr/>
        </p:nvSpPr>
        <p:spPr>
          <a:xfrm>
            <a:off x="8847583" y="3390424"/>
            <a:ext cx="2263068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2026</a:t>
            </a:r>
          </a:p>
        </p:txBody>
      </p:sp>
      <p:sp>
        <p:nvSpPr>
          <p:cNvPr id="197" name="Rectángulo redondeado"/>
          <p:cNvSpPr/>
          <p:nvPr/>
        </p:nvSpPr>
        <p:spPr>
          <a:xfrm>
            <a:off x="2213005" y="2813446"/>
            <a:ext cx="2751201" cy="382498"/>
          </a:xfrm>
          <a:prstGeom prst="roundRect">
            <a:avLst>
              <a:gd name="adj" fmla="val 16667"/>
            </a:avLst>
          </a:prstGeom>
          <a:solidFill>
            <a:srgbClr val="51BB8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8" name="Primer año TAS"/>
          <p:cNvSpPr txBox="1"/>
          <p:nvPr/>
        </p:nvSpPr>
        <p:spPr>
          <a:xfrm>
            <a:off x="2283973" y="2812571"/>
            <a:ext cx="2682575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Primer año TAS</a:t>
            </a:r>
          </a:p>
        </p:txBody>
      </p:sp>
      <p:sp>
        <p:nvSpPr>
          <p:cNvPr id="199" name="Rectángulo redondeado"/>
          <p:cNvSpPr/>
          <p:nvPr/>
        </p:nvSpPr>
        <p:spPr>
          <a:xfrm>
            <a:off x="5045212" y="2819570"/>
            <a:ext cx="2754633" cy="382497"/>
          </a:xfrm>
          <a:prstGeom prst="roundRect">
            <a:avLst>
              <a:gd name="adj" fmla="val 16667"/>
            </a:avLst>
          </a:prstGeom>
          <a:solidFill>
            <a:srgbClr val="51BB8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0" name="Segundo año TAS"/>
          <p:cNvSpPr txBox="1"/>
          <p:nvPr/>
        </p:nvSpPr>
        <p:spPr>
          <a:xfrm>
            <a:off x="5118297" y="2817493"/>
            <a:ext cx="2613148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Segundo año TAS</a:t>
            </a:r>
          </a:p>
        </p:txBody>
      </p:sp>
      <p:sp>
        <p:nvSpPr>
          <p:cNvPr id="201" name="CuadroTexto 20"/>
          <p:cNvSpPr txBox="1"/>
          <p:nvPr/>
        </p:nvSpPr>
        <p:spPr>
          <a:xfrm>
            <a:off x="1007466" y="4023745"/>
            <a:ext cx="2925217" cy="884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15900" indent="-215900">
              <a:lnSpc>
                <a:spcPts val="2100"/>
              </a:lnSpc>
              <a:buSzPct val="100000"/>
              <a:buFont typeface="Arial"/>
              <a:buChar char="•"/>
              <a:defRPr sz="1600">
                <a:solidFill>
                  <a:srgbClr val="356173"/>
                </a:solidFill>
                <a:latin typeface="+mn-lt"/>
                <a:ea typeface="+mn-ea"/>
                <a:cs typeface="+mn-cs"/>
                <a:sym typeface="Aptos"/>
              </a:defRPr>
            </a:pPr>
            <a:r>
              <a:t>Selección de usuarios </a:t>
            </a:r>
            <a:r>
              <a:rPr b="1"/>
              <a:t>(línea base)</a:t>
            </a:r>
          </a:p>
          <a:p>
            <a:pPr marL="215900" indent="-215900">
              <a:lnSpc>
                <a:spcPts val="2100"/>
              </a:lnSpc>
              <a:buSzPct val="100000"/>
              <a:buFont typeface="Arial"/>
              <a:buChar char="•"/>
              <a:defRPr sz="1600">
                <a:solidFill>
                  <a:srgbClr val="356173"/>
                </a:solidFill>
                <a:latin typeface="+mn-lt"/>
                <a:ea typeface="+mn-ea"/>
                <a:cs typeface="+mn-cs"/>
                <a:sym typeface="Aptos"/>
              </a:defRPr>
            </a:pPr>
            <a:r>
              <a:t>Inicio 1er ciclo TAS</a:t>
            </a:r>
          </a:p>
        </p:txBody>
      </p:sp>
      <p:sp>
        <p:nvSpPr>
          <p:cNvPr id="202" name="CuadroTexto 21"/>
          <p:cNvSpPr txBox="1"/>
          <p:nvPr/>
        </p:nvSpPr>
        <p:spPr>
          <a:xfrm>
            <a:off x="3641556" y="4015899"/>
            <a:ext cx="2263068" cy="618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215900" indent="-215900">
              <a:lnSpc>
                <a:spcPts val="2100"/>
              </a:lnSpc>
              <a:buSzPct val="100000"/>
              <a:buFont typeface="Arial"/>
              <a:buChar char="•"/>
              <a:defRPr sz="1600">
                <a:solidFill>
                  <a:srgbClr val="356173"/>
                </a:solidFill>
                <a:latin typeface="+mn-lt"/>
                <a:ea typeface="+mn-ea"/>
                <a:cs typeface="+mn-cs"/>
                <a:sym typeface="Aptos"/>
              </a:defRPr>
            </a:lvl1pPr>
          </a:lstStyle>
          <a:p>
            <a:r>
              <a:t>Plena ejecución del 1er ciclo TAS</a:t>
            </a:r>
          </a:p>
        </p:txBody>
      </p:sp>
      <p:sp>
        <p:nvSpPr>
          <p:cNvPr id="203" name="CuadroTexto 22"/>
          <p:cNvSpPr txBox="1"/>
          <p:nvPr/>
        </p:nvSpPr>
        <p:spPr>
          <a:xfrm>
            <a:off x="6189688" y="4021444"/>
            <a:ext cx="2511935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15900" indent="-215900">
              <a:buSzPct val="100000"/>
              <a:buFont typeface="Arial"/>
              <a:buChar char="•"/>
              <a:defRPr sz="1600">
                <a:solidFill>
                  <a:srgbClr val="356173"/>
                </a:solidFill>
                <a:latin typeface="+mn-lt"/>
                <a:ea typeface="+mn-ea"/>
                <a:cs typeface="+mn-cs"/>
                <a:sym typeface="Aptos"/>
              </a:defRPr>
            </a:pPr>
            <a:r>
              <a:t>Egreso de usuarios​</a:t>
            </a:r>
          </a:p>
          <a:p>
            <a:pPr marL="215900" indent="-215900">
              <a:buSzPct val="100000"/>
              <a:buFont typeface="Arial"/>
              <a:buChar char="•"/>
              <a:defRPr sz="1600">
                <a:solidFill>
                  <a:srgbClr val="356173"/>
                </a:solidFill>
                <a:latin typeface="+mn-lt"/>
                <a:ea typeface="+mn-ea"/>
                <a:cs typeface="+mn-cs"/>
                <a:sym typeface="Aptos"/>
              </a:defRPr>
            </a:pPr>
            <a:r>
              <a:t>Fin del 1er ciclo TAS​</a:t>
            </a:r>
          </a:p>
          <a:p>
            <a:pPr marL="215900" indent="-215900">
              <a:buSzPct val="100000"/>
              <a:buFont typeface="Arial"/>
              <a:buChar char="•"/>
              <a:defRPr sz="1600" b="1">
                <a:solidFill>
                  <a:srgbClr val="356173"/>
                </a:solidFill>
                <a:latin typeface="+mn-lt"/>
                <a:ea typeface="+mn-ea"/>
                <a:cs typeface="+mn-cs"/>
                <a:sym typeface="Aptos"/>
              </a:defRPr>
            </a:pPr>
            <a:r>
              <a:t>Evaluación de Impacto</a:t>
            </a:r>
            <a:r>
              <a:rPr b="0"/>
              <a:t>​</a:t>
            </a:r>
          </a:p>
        </p:txBody>
      </p:sp>
      <p:sp>
        <p:nvSpPr>
          <p:cNvPr id="204" name="CuadroTexto 23"/>
          <p:cNvSpPr txBox="1"/>
          <p:nvPr/>
        </p:nvSpPr>
        <p:spPr>
          <a:xfrm>
            <a:off x="8863779" y="4021444"/>
            <a:ext cx="2935127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215900" indent="-215900">
              <a:buSzPct val="100000"/>
              <a:buFont typeface="Arial"/>
              <a:buChar char="•"/>
              <a:defRPr sz="1600" b="1">
                <a:solidFill>
                  <a:srgbClr val="356173"/>
                </a:solidFill>
                <a:latin typeface="+mn-lt"/>
                <a:ea typeface="+mn-ea"/>
                <a:cs typeface="+mn-cs"/>
                <a:sym typeface="Aptos"/>
              </a:defRPr>
            </a:lvl1pPr>
          </a:lstStyle>
          <a:p>
            <a:r>
              <a:t>Resultados de la evaluación de impacto​</a:t>
            </a:r>
          </a:p>
        </p:txBody>
      </p:sp>
      <p:sp>
        <p:nvSpPr>
          <p:cNvPr id="205" name="CuadroTexto 26"/>
          <p:cNvSpPr txBox="1"/>
          <p:nvPr/>
        </p:nvSpPr>
        <p:spPr>
          <a:xfrm>
            <a:off x="393095" y="1949322"/>
            <a:ext cx="1963103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Diagnóstico predial inicial</a:t>
            </a:r>
          </a:p>
        </p:txBody>
      </p:sp>
      <p:sp>
        <p:nvSpPr>
          <p:cNvPr id="206" name="CuadroTexto 27"/>
          <p:cNvSpPr txBox="1"/>
          <p:nvPr/>
        </p:nvSpPr>
        <p:spPr>
          <a:xfrm>
            <a:off x="7820164" y="2020510"/>
            <a:ext cx="1963103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Evaluación predial final</a:t>
            </a:r>
          </a:p>
        </p:txBody>
      </p:sp>
      <p:sp>
        <p:nvSpPr>
          <p:cNvPr id="207" name="Rectángulo redondeado"/>
          <p:cNvSpPr/>
          <p:nvPr/>
        </p:nvSpPr>
        <p:spPr>
          <a:xfrm>
            <a:off x="2219623" y="2319958"/>
            <a:ext cx="5567522" cy="382497"/>
          </a:xfrm>
          <a:prstGeom prst="roundRect">
            <a:avLst>
              <a:gd name="adj" fmla="val 16667"/>
            </a:avLst>
          </a:prstGeom>
          <a:solidFill>
            <a:srgbClr val="6CB58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8" name="Plan de Transición Predial"/>
          <p:cNvSpPr txBox="1"/>
          <p:nvPr/>
        </p:nvSpPr>
        <p:spPr>
          <a:xfrm>
            <a:off x="2290591" y="2319082"/>
            <a:ext cx="5426038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Plan de Transición Predial</a:t>
            </a:r>
          </a:p>
        </p:txBody>
      </p:sp>
      <p:sp>
        <p:nvSpPr>
          <p:cNvPr id="209" name="Flecha: doblada 29"/>
          <p:cNvSpPr/>
          <p:nvPr/>
        </p:nvSpPr>
        <p:spPr>
          <a:xfrm rot="10800000">
            <a:off x="7837625" y="2704904"/>
            <a:ext cx="548641" cy="3117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12150"/>
                </a:lnTo>
                <a:cubicBezTo>
                  <a:pt x="0" y="6931"/>
                  <a:pt x="2404" y="2700"/>
                  <a:pt x="5370" y="2700"/>
                </a:cubicBezTo>
                <a:lnTo>
                  <a:pt x="18531" y="2700"/>
                </a:lnTo>
                <a:lnTo>
                  <a:pt x="18531" y="0"/>
                </a:lnTo>
                <a:lnTo>
                  <a:pt x="21600" y="5400"/>
                </a:lnTo>
                <a:lnTo>
                  <a:pt x="18531" y="10800"/>
                </a:lnTo>
                <a:lnTo>
                  <a:pt x="18531" y="8100"/>
                </a:lnTo>
                <a:lnTo>
                  <a:pt x="5370" y="8100"/>
                </a:lnTo>
                <a:cubicBezTo>
                  <a:pt x="4099" y="8100"/>
                  <a:pt x="3069" y="9913"/>
                  <a:pt x="3069" y="12150"/>
                </a:cubicBezTo>
                <a:lnTo>
                  <a:pt x="3069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210" name="Flecha: doblada 31"/>
          <p:cNvSpPr/>
          <p:nvPr/>
        </p:nvSpPr>
        <p:spPr>
          <a:xfrm rot="10800000" flipH="1">
            <a:off x="1583357" y="2655604"/>
            <a:ext cx="548641" cy="3117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12150"/>
                </a:lnTo>
                <a:cubicBezTo>
                  <a:pt x="0" y="6931"/>
                  <a:pt x="2404" y="2700"/>
                  <a:pt x="5370" y="2700"/>
                </a:cubicBezTo>
                <a:lnTo>
                  <a:pt x="18531" y="2700"/>
                </a:lnTo>
                <a:lnTo>
                  <a:pt x="18531" y="0"/>
                </a:lnTo>
                <a:lnTo>
                  <a:pt x="21600" y="5400"/>
                </a:lnTo>
                <a:lnTo>
                  <a:pt x="18531" y="10800"/>
                </a:lnTo>
                <a:lnTo>
                  <a:pt x="18531" y="8100"/>
                </a:lnTo>
                <a:lnTo>
                  <a:pt x="5370" y="8100"/>
                </a:lnTo>
                <a:cubicBezTo>
                  <a:pt x="4099" y="8100"/>
                  <a:pt x="3069" y="9913"/>
                  <a:pt x="3069" y="12150"/>
                </a:cubicBezTo>
                <a:lnTo>
                  <a:pt x="3069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211" name="CuadroTexto 25"/>
          <p:cNvSpPr txBox="1"/>
          <p:nvPr/>
        </p:nvSpPr>
        <p:spPr>
          <a:xfrm>
            <a:off x="990313" y="5452499"/>
            <a:ext cx="8470885" cy="644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356173"/>
                </a:solidFill>
              </a:defRPr>
            </a:lvl1pPr>
          </a:lstStyle>
          <a:p>
            <a:r>
              <a:t>Este enfoque permitirá estimar los cambios introducidos por la intervención del primer ciclo TAS a lo largo del país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Tema de Office">
  <a:themeElements>
    <a:clrScheme name="1_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8C37A"/>
      </a:accent1>
      <a:accent2>
        <a:srgbClr val="9577D2"/>
      </a:accent2>
      <a:accent3>
        <a:srgbClr val="E68699"/>
      </a:accent3>
      <a:accent4>
        <a:srgbClr val="F2DD6D"/>
      </a:accent4>
      <a:accent5>
        <a:srgbClr val="61B5E3"/>
      </a:accent5>
      <a:accent6>
        <a:srgbClr val="01ACA1"/>
      </a:accent6>
      <a:hlink>
        <a:srgbClr val="0000FF"/>
      </a:hlink>
      <a:folHlink>
        <a:srgbClr val="FF00FF"/>
      </a:folHlink>
    </a:clrScheme>
    <a:fontScheme name="1_Tema de Office">
      <a:majorFont>
        <a:latin typeface="Helvetica"/>
        <a:ea typeface="Helvetica"/>
        <a:cs typeface="Helvetica"/>
      </a:majorFont>
      <a:minorFont>
        <a:latin typeface="Aptos"/>
        <a:ea typeface="Aptos"/>
        <a:cs typeface="Aptos"/>
      </a:minorFont>
    </a:fontScheme>
    <a:fmtScheme name="1_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Tema de Office">
  <a:themeElements>
    <a:clrScheme name="1_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8C37A"/>
      </a:accent1>
      <a:accent2>
        <a:srgbClr val="9577D2"/>
      </a:accent2>
      <a:accent3>
        <a:srgbClr val="E68699"/>
      </a:accent3>
      <a:accent4>
        <a:srgbClr val="F2DD6D"/>
      </a:accent4>
      <a:accent5>
        <a:srgbClr val="61B5E3"/>
      </a:accent5>
      <a:accent6>
        <a:srgbClr val="01ACA1"/>
      </a:accent6>
      <a:hlink>
        <a:srgbClr val="0000FF"/>
      </a:hlink>
      <a:folHlink>
        <a:srgbClr val="FF00FF"/>
      </a:folHlink>
    </a:clrScheme>
    <a:fontScheme name="1_Tema de Office">
      <a:majorFont>
        <a:latin typeface="Helvetica"/>
        <a:ea typeface="Helvetica"/>
        <a:cs typeface="Helvetica"/>
      </a:majorFont>
      <a:minorFont>
        <a:latin typeface="Aptos"/>
        <a:ea typeface="Aptos"/>
        <a:cs typeface="Aptos"/>
      </a:minorFont>
    </a:fontScheme>
    <a:fmtScheme name="1_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9FD4E2DA88734DAB50FAAABA30A358" ma:contentTypeVersion="16" ma:contentTypeDescription="Create a new document." ma:contentTypeScope="" ma:versionID="4e6f3e6353d19445e28555e1c9876a0f">
  <xsd:schema xmlns:xsd="http://www.w3.org/2001/XMLSchema" xmlns:xs="http://www.w3.org/2001/XMLSchema" xmlns:p="http://schemas.microsoft.com/office/2006/metadata/properties" xmlns:ns2="952b6097-a8b4-438b-a252-6243d41ef36b" xmlns:ns3="7a40a7f0-b599-4bd8-ac60-48db43ea7515" targetNamespace="http://schemas.microsoft.com/office/2006/metadata/properties" ma:root="true" ma:fieldsID="708123746885657c0d8758e1fe153086" ns2:_="" ns3:_="">
    <xsd:import namespace="952b6097-a8b4-438b-a252-6243d41ef36b"/>
    <xsd:import namespace="7a40a7f0-b599-4bd8-ac60-48db43ea75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BillingMetadata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2b6097-a8b4-438b-a252-6243d41ef3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e61f9b1-e23d-4f49-b3d7-56b991556c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0a7f0-b599-4bd8-ac60-48db43ea751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1f88ea6-3215-4e12-a664-c94d0e7b16ee}" ma:internalName="TaxCatchAll" ma:showField="CatchAllData" ma:web="7a40a7f0-b599-4bd8-ac60-48db43ea75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52b6097-a8b4-438b-a252-6243d41ef36b">
      <Terms xmlns="http://schemas.microsoft.com/office/infopath/2007/PartnerControls"/>
    </lcf76f155ced4ddcb4097134ff3c332f>
    <TaxCatchAll xmlns="7a40a7f0-b599-4bd8-ac60-48db43ea751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298001-AAB7-4497-882A-6818ACC8DB42}"/>
</file>

<file path=customXml/itemProps2.xml><?xml version="1.0" encoding="utf-8"?>
<ds:datastoreItem xmlns:ds="http://schemas.openxmlformats.org/officeDocument/2006/customXml" ds:itemID="{8686AC7B-9717-4A6B-9EF3-75F4F47F150B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ec1f5298-1e2e-4665-888e-3aecba03fa69"/>
    <ds:schemaRef ds:uri="http://schemas.openxmlformats.org/package/2006/metadata/core-properties"/>
    <ds:schemaRef ds:uri="ee4d3234-47c7-4375-a928-4eb2f6bad75d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F00C3FA-3EBB-4345-9E52-61F07EC443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834</Words>
  <Application>Microsoft Office PowerPoint</Application>
  <PresentationFormat>Panorámica</PresentationFormat>
  <Paragraphs>118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Century Gothic</vt:lpstr>
      <vt:lpstr>Helvetica</vt:lpstr>
      <vt:lpstr>Verdana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Melillo Hermosilla Carla Mónica</dc:creator>
  <cp:lastModifiedBy>Melillo Hermosilla Carla Mónica</cp:lastModifiedBy>
  <cp:revision>3</cp:revision>
  <dcterms:modified xsi:type="dcterms:W3CDTF">2025-08-27T20:17:15Z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0x010100DE9FD4E2DA88734DAB50FAAABA30A358</vt:lpwstr>
  </property>
</Properties>
</file>